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AFB6DF-0AE6-2C7E-4604-BA7FCFFC25FB}" v="212" dt="2026-03-12T09:25:48.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S::n.musgrove@uwtsd.ac.uk::2d6d5c85-090b-4bc1-b158-98aecad99803" providerId="AD" clId="Web-{AAAFB6DF-0AE6-2C7E-4604-BA7FCFFC25FB}"/>
    <pc:docChg chg="addSld modSld addMainMaster delMainMaster">
      <pc:chgData name="Nerys Musgrove" userId="S::n.musgrove@uwtsd.ac.uk::2d6d5c85-090b-4bc1-b158-98aecad99803" providerId="AD" clId="Web-{AAAFB6DF-0AE6-2C7E-4604-BA7FCFFC25FB}" dt="2026-03-12T09:06:02.965" v="215" actId="20577"/>
      <pc:docMkLst>
        <pc:docMk/>
      </pc:docMkLst>
      <pc:sldChg chg="addSp modSp mod setBg modClrScheme chgLayout">
        <pc:chgData name="Nerys Musgrove" userId="S::n.musgrove@uwtsd.ac.uk::2d6d5c85-090b-4bc1-b158-98aecad99803" providerId="AD" clId="Web-{AAAFB6DF-0AE6-2C7E-4604-BA7FCFFC25FB}" dt="2026-03-12T08:44:12.231" v="23" actId="20577"/>
        <pc:sldMkLst>
          <pc:docMk/>
          <pc:sldMk cId="109857222" sldId="256"/>
        </pc:sldMkLst>
        <pc:spChg chg="mod">
          <ac:chgData name="Nerys Musgrove" userId="S::n.musgrove@uwtsd.ac.uk::2d6d5c85-090b-4bc1-b158-98aecad99803" providerId="AD" clId="Web-{AAAFB6DF-0AE6-2C7E-4604-BA7FCFFC25FB}" dt="2026-03-12T08:43:41.934" v="13" actId="20577"/>
          <ac:spMkLst>
            <pc:docMk/>
            <pc:sldMk cId="109857222" sldId="256"/>
            <ac:spMk id="2" creationId="{00000000-0000-0000-0000-000000000000}"/>
          </ac:spMkLst>
        </pc:spChg>
        <pc:spChg chg="mod">
          <ac:chgData name="Nerys Musgrove" userId="S::n.musgrove@uwtsd.ac.uk::2d6d5c85-090b-4bc1-b158-98aecad99803" providerId="AD" clId="Web-{AAAFB6DF-0AE6-2C7E-4604-BA7FCFFC25FB}" dt="2026-03-12T08:44:12.231" v="23" actId="20577"/>
          <ac:spMkLst>
            <pc:docMk/>
            <pc:sldMk cId="109857222" sldId="256"/>
            <ac:spMk id="3" creationId="{00000000-0000-0000-0000-000000000000}"/>
          </ac:spMkLst>
        </pc:spChg>
        <pc:spChg chg="add">
          <ac:chgData name="Nerys Musgrove" userId="S::n.musgrove@uwtsd.ac.uk::2d6d5c85-090b-4bc1-b158-98aecad99803" providerId="AD" clId="Web-{AAAFB6DF-0AE6-2C7E-4604-BA7FCFFC25FB}" dt="2026-03-12T08:43:05.261" v="0"/>
          <ac:spMkLst>
            <pc:docMk/>
            <pc:sldMk cId="109857222" sldId="256"/>
            <ac:spMk id="9" creationId="{CF886182-3ADC-447F-B077-24411DB565A8}"/>
          </ac:spMkLst>
        </pc:spChg>
        <pc:spChg chg="add">
          <ac:chgData name="Nerys Musgrove" userId="S::n.musgrove@uwtsd.ac.uk::2d6d5c85-090b-4bc1-b158-98aecad99803" providerId="AD" clId="Web-{AAAFB6DF-0AE6-2C7E-4604-BA7FCFFC25FB}" dt="2026-03-12T08:43:05.261" v="0"/>
          <ac:spMkLst>
            <pc:docMk/>
            <pc:sldMk cId="109857222" sldId="256"/>
            <ac:spMk id="11" creationId="{67F1335F-97CE-4842-9A57-2B6A3F459D82}"/>
          </ac:spMkLst>
        </pc:spChg>
        <pc:picChg chg="add">
          <ac:chgData name="Nerys Musgrove" userId="S::n.musgrove@uwtsd.ac.uk::2d6d5c85-090b-4bc1-b158-98aecad99803" providerId="AD" clId="Web-{AAAFB6DF-0AE6-2C7E-4604-BA7FCFFC25FB}" dt="2026-03-12T08:43:05.261" v="0"/>
          <ac:picMkLst>
            <pc:docMk/>
            <pc:sldMk cId="109857222" sldId="256"/>
            <ac:picMk id="4" creationId="{19F06716-1506-91E8-3006-504959DF4261}"/>
          </ac:picMkLst>
        </pc:picChg>
      </pc:sldChg>
      <pc:sldChg chg="modSp new">
        <pc:chgData name="Nerys Musgrove" userId="S::n.musgrove@uwtsd.ac.uk::2d6d5c85-090b-4bc1-b158-98aecad99803" providerId="AD" clId="Web-{AAAFB6DF-0AE6-2C7E-4604-BA7FCFFC25FB}" dt="2026-03-12T08:47:03.718" v="92" actId="20577"/>
        <pc:sldMkLst>
          <pc:docMk/>
          <pc:sldMk cId="688393671" sldId="257"/>
        </pc:sldMkLst>
        <pc:spChg chg="mod">
          <ac:chgData name="Nerys Musgrove" userId="S::n.musgrove@uwtsd.ac.uk::2d6d5c85-090b-4bc1-b158-98aecad99803" providerId="AD" clId="Web-{AAAFB6DF-0AE6-2C7E-4604-BA7FCFFC25FB}" dt="2026-03-12T08:44:28.356" v="34" actId="20577"/>
          <ac:spMkLst>
            <pc:docMk/>
            <pc:sldMk cId="688393671" sldId="257"/>
            <ac:spMk id="2" creationId="{9E4A309D-DEF9-702F-23D6-0588A43DF049}"/>
          </ac:spMkLst>
        </pc:spChg>
        <pc:spChg chg="mod">
          <ac:chgData name="Nerys Musgrove" userId="S::n.musgrove@uwtsd.ac.uk::2d6d5c85-090b-4bc1-b158-98aecad99803" providerId="AD" clId="Web-{AAAFB6DF-0AE6-2C7E-4604-BA7FCFFC25FB}" dt="2026-03-12T08:47:03.718" v="92" actId="20577"/>
          <ac:spMkLst>
            <pc:docMk/>
            <pc:sldMk cId="688393671" sldId="257"/>
            <ac:spMk id="3" creationId="{9997AFC3-0DF7-918F-FAAE-FC8755E70C45}"/>
          </ac:spMkLst>
        </pc:spChg>
      </pc:sldChg>
      <pc:sldChg chg="modSp new">
        <pc:chgData name="Nerys Musgrove" userId="S::n.musgrove@uwtsd.ac.uk::2d6d5c85-090b-4bc1-b158-98aecad99803" providerId="AD" clId="Web-{AAAFB6DF-0AE6-2C7E-4604-BA7FCFFC25FB}" dt="2026-03-12T08:49:50.673" v="135" actId="20577"/>
        <pc:sldMkLst>
          <pc:docMk/>
          <pc:sldMk cId="2069602122" sldId="258"/>
        </pc:sldMkLst>
        <pc:spChg chg="mod">
          <ac:chgData name="Nerys Musgrove" userId="S::n.musgrove@uwtsd.ac.uk::2d6d5c85-090b-4bc1-b158-98aecad99803" providerId="AD" clId="Web-{AAAFB6DF-0AE6-2C7E-4604-BA7FCFFC25FB}" dt="2026-03-12T08:47:40.109" v="97" actId="20577"/>
          <ac:spMkLst>
            <pc:docMk/>
            <pc:sldMk cId="2069602122" sldId="258"/>
            <ac:spMk id="2" creationId="{1A807014-D3A2-2E41-727F-3E7B93A61C6E}"/>
          </ac:spMkLst>
        </pc:spChg>
        <pc:spChg chg="mod">
          <ac:chgData name="Nerys Musgrove" userId="S::n.musgrove@uwtsd.ac.uk::2d6d5c85-090b-4bc1-b158-98aecad99803" providerId="AD" clId="Web-{AAAFB6DF-0AE6-2C7E-4604-BA7FCFFC25FB}" dt="2026-03-12T08:49:50.673" v="135" actId="20577"/>
          <ac:spMkLst>
            <pc:docMk/>
            <pc:sldMk cId="2069602122" sldId="258"/>
            <ac:spMk id="3" creationId="{4FB514CF-67DC-1039-BB46-8377536C968A}"/>
          </ac:spMkLst>
        </pc:spChg>
      </pc:sldChg>
      <pc:sldChg chg="modSp new">
        <pc:chgData name="Nerys Musgrove" userId="S::n.musgrove@uwtsd.ac.uk::2d6d5c85-090b-4bc1-b158-98aecad99803" providerId="AD" clId="Web-{AAAFB6DF-0AE6-2C7E-4604-BA7FCFFC25FB}" dt="2026-03-12T09:03:31.586" v="170" actId="20577"/>
        <pc:sldMkLst>
          <pc:docMk/>
          <pc:sldMk cId="1438466963" sldId="259"/>
        </pc:sldMkLst>
        <pc:spChg chg="mod">
          <ac:chgData name="Nerys Musgrove" userId="S::n.musgrove@uwtsd.ac.uk::2d6d5c85-090b-4bc1-b158-98aecad99803" providerId="AD" clId="Web-{AAAFB6DF-0AE6-2C7E-4604-BA7FCFFC25FB}" dt="2026-03-12T09:01:40.276" v="139" actId="20577"/>
          <ac:spMkLst>
            <pc:docMk/>
            <pc:sldMk cId="1438466963" sldId="259"/>
            <ac:spMk id="2" creationId="{759B5D83-4033-BC44-7490-6A9D52D93A6B}"/>
          </ac:spMkLst>
        </pc:spChg>
        <pc:spChg chg="mod">
          <ac:chgData name="Nerys Musgrove" userId="S::n.musgrove@uwtsd.ac.uk::2d6d5c85-090b-4bc1-b158-98aecad99803" providerId="AD" clId="Web-{AAAFB6DF-0AE6-2C7E-4604-BA7FCFFC25FB}" dt="2026-03-12T09:03:31.586" v="170" actId="20577"/>
          <ac:spMkLst>
            <pc:docMk/>
            <pc:sldMk cId="1438466963" sldId="259"/>
            <ac:spMk id="3" creationId="{3201A1C8-C01E-2DB7-ED38-905E590992C0}"/>
          </ac:spMkLst>
        </pc:spChg>
      </pc:sldChg>
      <pc:sldChg chg="modSp new">
        <pc:chgData name="Nerys Musgrove" userId="S::n.musgrove@uwtsd.ac.uk::2d6d5c85-090b-4bc1-b158-98aecad99803" providerId="AD" clId="Web-{AAAFB6DF-0AE6-2C7E-4604-BA7FCFFC25FB}" dt="2026-03-12T09:06:02.965" v="215" actId="20577"/>
        <pc:sldMkLst>
          <pc:docMk/>
          <pc:sldMk cId="574660485" sldId="260"/>
        </pc:sldMkLst>
        <pc:spChg chg="mod">
          <ac:chgData name="Nerys Musgrove" userId="S::n.musgrove@uwtsd.ac.uk::2d6d5c85-090b-4bc1-b158-98aecad99803" providerId="AD" clId="Web-{AAAFB6DF-0AE6-2C7E-4604-BA7FCFFC25FB}" dt="2026-03-12T09:03:48.899" v="174" actId="20577"/>
          <ac:spMkLst>
            <pc:docMk/>
            <pc:sldMk cId="574660485" sldId="260"/>
            <ac:spMk id="2" creationId="{6940923E-3641-947A-B7BC-22F0374FFA68}"/>
          </ac:spMkLst>
        </pc:spChg>
        <pc:spChg chg="mod">
          <ac:chgData name="Nerys Musgrove" userId="S::n.musgrove@uwtsd.ac.uk::2d6d5c85-090b-4bc1-b158-98aecad99803" providerId="AD" clId="Web-{AAAFB6DF-0AE6-2C7E-4604-BA7FCFFC25FB}" dt="2026-03-12T09:06:02.965" v="215" actId="20577"/>
          <ac:spMkLst>
            <pc:docMk/>
            <pc:sldMk cId="574660485" sldId="260"/>
            <ac:spMk id="3" creationId="{25BC268D-6AE7-9F8C-75E1-C0C8EE04C051}"/>
          </ac:spMkLst>
        </pc:spChg>
      </pc:sldChg>
      <pc:sldMasterChg chg="del delSldLayout">
        <pc:chgData name="Nerys Musgrove" userId="S::n.musgrove@uwtsd.ac.uk::2d6d5c85-090b-4bc1-b158-98aecad99803" providerId="AD" clId="Web-{AAAFB6DF-0AE6-2C7E-4604-BA7FCFFC25FB}" dt="2026-03-12T08:43:05.261" v="0"/>
        <pc:sldMasterMkLst>
          <pc:docMk/>
          <pc:sldMasterMk cId="2460954070" sldId="2147483660"/>
        </pc:sldMasterMkLst>
        <pc:sldLayoutChg chg="del">
          <pc:chgData name="Nerys Musgrove" userId="S::n.musgrove@uwtsd.ac.uk::2d6d5c85-090b-4bc1-b158-98aecad99803" providerId="AD" clId="Web-{AAAFB6DF-0AE6-2C7E-4604-BA7FCFFC25FB}" dt="2026-03-12T08:43:05.261" v="0"/>
          <pc:sldLayoutMkLst>
            <pc:docMk/>
            <pc:sldMasterMk cId="2460954070" sldId="2147483660"/>
            <pc:sldLayoutMk cId="2385387890" sldId="2147483661"/>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949138452" sldId="2147483662"/>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2591524520" sldId="2147483663"/>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1203092039" sldId="2147483664"/>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3733172339" sldId="2147483665"/>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3210312558" sldId="2147483666"/>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3146388984" sldId="2147483667"/>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3171841454" sldId="2147483668"/>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1718958274" sldId="2147483669"/>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2202905451" sldId="2147483670"/>
          </pc:sldLayoutMkLst>
        </pc:sldLayoutChg>
        <pc:sldLayoutChg chg="del">
          <pc:chgData name="Nerys Musgrove" userId="S::n.musgrove@uwtsd.ac.uk::2d6d5c85-090b-4bc1-b158-98aecad99803" providerId="AD" clId="Web-{AAAFB6DF-0AE6-2C7E-4604-BA7FCFFC25FB}" dt="2026-03-12T08:43:05.261" v="0"/>
          <pc:sldLayoutMkLst>
            <pc:docMk/>
            <pc:sldMasterMk cId="2460954070" sldId="2147483660"/>
            <pc:sldLayoutMk cId="3479445657" sldId="2147483671"/>
          </pc:sldLayoutMkLst>
        </pc:sldLayoutChg>
      </pc:sldMasterChg>
      <pc:sldMasterChg chg="add addSldLayout">
        <pc:chgData name="Nerys Musgrove" userId="S::n.musgrove@uwtsd.ac.uk::2d6d5c85-090b-4bc1-b158-98aecad99803" providerId="AD" clId="Web-{AAAFB6DF-0AE6-2C7E-4604-BA7FCFFC25FB}" dt="2026-03-12T08:43:05.261" v="0"/>
        <pc:sldMasterMkLst>
          <pc:docMk/>
          <pc:sldMasterMk cId="2362641401" sldId="2147483737"/>
        </pc:sldMasterMkLst>
        <pc:sldLayoutChg chg="add">
          <pc:chgData name="Nerys Musgrove" userId="S::n.musgrove@uwtsd.ac.uk::2d6d5c85-090b-4bc1-b158-98aecad99803" providerId="AD" clId="Web-{AAAFB6DF-0AE6-2C7E-4604-BA7FCFFC25FB}" dt="2026-03-12T08:43:05.261" v="0"/>
          <pc:sldLayoutMkLst>
            <pc:docMk/>
            <pc:sldMasterMk cId="2362641401" sldId="2147483737"/>
            <pc:sldLayoutMk cId="942547626" sldId="2147483726"/>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3897108136" sldId="2147483727"/>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3515670960" sldId="2147483728"/>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2998390378" sldId="2147483729"/>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1410630983" sldId="2147483730"/>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629862617" sldId="2147483731"/>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2822933317" sldId="2147483732"/>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3076609604" sldId="2147483733"/>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35218521" sldId="2147483734"/>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1704622482" sldId="2147483735"/>
          </pc:sldLayoutMkLst>
        </pc:sldLayoutChg>
        <pc:sldLayoutChg chg="add">
          <pc:chgData name="Nerys Musgrove" userId="S::n.musgrove@uwtsd.ac.uk::2d6d5c85-090b-4bc1-b158-98aecad99803" providerId="AD" clId="Web-{AAAFB6DF-0AE6-2C7E-4604-BA7FCFFC25FB}" dt="2026-03-12T08:43:05.261" v="0"/>
          <pc:sldLayoutMkLst>
            <pc:docMk/>
            <pc:sldMasterMk cId="2362641401" sldId="2147483737"/>
            <pc:sldLayoutMk cId="2657622970" sldId="214748373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8229333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076609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218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704622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657622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410630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942547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897108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515670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2998390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3/12/2026</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6298626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3/12/2026</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236264140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F886182-3ADC-447F-B077-24411DB565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9F06716-1506-91E8-3006-504959DF4261}"/>
              </a:ext>
            </a:extLst>
          </p:cNvPr>
          <p:cNvPicPr>
            <a:picLocks noChangeAspect="1"/>
          </p:cNvPicPr>
          <p:nvPr/>
        </p:nvPicPr>
        <p:blipFill>
          <a:blip r:embed="rId2"/>
          <a:srcRect t="11869" r="-2" b="13130"/>
          <a:stretch>
            <a:fillRect/>
          </a:stretch>
        </p:blipFill>
        <p:spPr>
          <a:xfrm>
            <a:off x="-4" y="10"/>
            <a:ext cx="12192000" cy="6857990"/>
          </a:xfrm>
          <a:prstGeom prst="rect">
            <a:avLst/>
          </a:prstGeom>
        </p:spPr>
      </p:pic>
      <p:sp>
        <p:nvSpPr>
          <p:cNvPr id="11"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3644537"/>
            <a:ext cx="12192002" cy="3213463"/>
          </a:xfrm>
          <a:prstGeom prst="rect">
            <a:avLst/>
          </a:prstGeom>
          <a:gradFill>
            <a:gsLst>
              <a:gs pos="0">
                <a:srgbClr val="000000">
                  <a:alpha val="0"/>
                </a:srgbClr>
              </a:gs>
              <a:gs pos="100000">
                <a:srgbClr val="000000">
                  <a:alpha val="6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2371" y="647700"/>
            <a:ext cx="4291920" cy="3375660"/>
          </a:xfrm>
        </p:spPr>
        <p:txBody>
          <a:bodyPr anchor="t">
            <a:normAutofit/>
          </a:bodyPr>
          <a:lstStyle/>
          <a:p>
            <a:r>
              <a:rPr lang="en-GB" sz="3200"/>
              <a:t>Contemporary</a:t>
            </a:r>
            <a:r>
              <a:rPr lang="en-GB" sz="3200" dirty="0"/>
              <a:t> </a:t>
            </a:r>
            <a:r>
              <a:rPr lang="en-GB" sz="3200"/>
              <a:t>Issues in Criminal justice</a:t>
            </a:r>
            <a:endParaRPr lang="en-GB" sz="3200" dirty="0"/>
          </a:p>
        </p:txBody>
      </p:sp>
      <p:sp>
        <p:nvSpPr>
          <p:cNvPr id="3" name="Subtitle 2"/>
          <p:cNvSpPr>
            <a:spLocks noGrp="1"/>
          </p:cNvSpPr>
          <p:nvPr>
            <p:ph type="subTitle" idx="1"/>
          </p:nvPr>
        </p:nvSpPr>
        <p:spPr>
          <a:xfrm>
            <a:off x="647700" y="5075227"/>
            <a:ext cx="4291920" cy="906473"/>
          </a:xfrm>
        </p:spPr>
        <p:txBody>
          <a:bodyPr vert="horz" lIns="91440" tIns="45720" rIns="91440" bIns="45720" rtlCol="0" anchor="t">
            <a:normAutofit/>
          </a:bodyPr>
          <a:lstStyle/>
          <a:p>
            <a:r>
              <a:rPr lang="en-GB" sz="3200" b="1"/>
              <a:t>Assessment 2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A309D-DEF9-702F-23D6-0588A43DF049}"/>
              </a:ext>
            </a:extLst>
          </p:cNvPr>
          <p:cNvSpPr>
            <a:spLocks noGrp="1"/>
          </p:cNvSpPr>
          <p:nvPr>
            <p:ph type="title"/>
          </p:nvPr>
        </p:nvSpPr>
        <p:spPr/>
        <p:txBody>
          <a:bodyPr/>
          <a:lstStyle/>
          <a:p>
            <a:r>
              <a:rPr lang="en-GB"/>
              <a:t>Assessment 2</a:t>
            </a:r>
          </a:p>
        </p:txBody>
      </p:sp>
      <p:sp>
        <p:nvSpPr>
          <p:cNvPr id="3" name="Content Placeholder 2">
            <a:extLst>
              <a:ext uri="{FF2B5EF4-FFF2-40B4-BE49-F238E27FC236}">
                <a16:creationId xmlns:a16="http://schemas.microsoft.com/office/drawing/2014/main" id="{9997AFC3-0DF7-918F-FAAE-FC8755E70C45}"/>
              </a:ext>
            </a:extLst>
          </p:cNvPr>
          <p:cNvSpPr>
            <a:spLocks noGrp="1"/>
          </p:cNvSpPr>
          <p:nvPr>
            <p:ph idx="1"/>
          </p:nvPr>
        </p:nvSpPr>
        <p:spPr/>
        <p:txBody>
          <a:bodyPr vert="horz" lIns="91440" tIns="45720" rIns="91440" bIns="45720" rtlCol="0" anchor="t">
            <a:normAutofit/>
          </a:bodyPr>
          <a:lstStyle/>
          <a:p>
            <a:r>
              <a:rPr lang="en-GB" sz="4000"/>
              <a:t>Essay: 3750 words (+/-10%)</a:t>
            </a:r>
            <a:endParaRPr lang="en-GB" sz="4000" dirty="0"/>
          </a:p>
          <a:p>
            <a:pPr>
              <a:buClr>
                <a:srgbClr val="000000"/>
              </a:buClr>
            </a:pPr>
            <a:endParaRPr lang="en-GB" sz="4000" dirty="0"/>
          </a:p>
          <a:p>
            <a:pPr>
              <a:buClr>
                <a:srgbClr val="000000"/>
              </a:buClr>
            </a:pPr>
            <a:r>
              <a:rPr lang="en-GB" sz="4000"/>
              <a:t>Due Date: 11:59pm Friday, April 24th, 2026</a:t>
            </a:r>
            <a:endParaRPr lang="en-GB" sz="4000" dirty="0"/>
          </a:p>
        </p:txBody>
      </p:sp>
    </p:spTree>
    <p:extLst>
      <p:ext uri="{BB962C8B-B14F-4D97-AF65-F5344CB8AC3E}">
        <p14:creationId xmlns:p14="http://schemas.microsoft.com/office/powerpoint/2010/main" val="6883936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07014-D3A2-2E41-727F-3E7B93A61C6E}"/>
              </a:ext>
            </a:extLst>
          </p:cNvPr>
          <p:cNvSpPr>
            <a:spLocks noGrp="1"/>
          </p:cNvSpPr>
          <p:nvPr>
            <p:ph type="title"/>
          </p:nvPr>
        </p:nvSpPr>
        <p:spPr/>
        <p:txBody>
          <a:bodyPr/>
          <a:lstStyle/>
          <a:p>
            <a:r>
              <a:rPr lang="en-GB"/>
              <a:t>Assessment 2</a:t>
            </a:r>
          </a:p>
        </p:txBody>
      </p:sp>
      <p:sp>
        <p:nvSpPr>
          <p:cNvPr id="3" name="Content Placeholder 2">
            <a:extLst>
              <a:ext uri="{FF2B5EF4-FFF2-40B4-BE49-F238E27FC236}">
                <a16:creationId xmlns:a16="http://schemas.microsoft.com/office/drawing/2014/main" id="{4FB514CF-67DC-1039-BB46-8377536C968A}"/>
              </a:ext>
            </a:extLst>
          </p:cNvPr>
          <p:cNvSpPr>
            <a:spLocks noGrp="1"/>
          </p:cNvSpPr>
          <p:nvPr>
            <p:ph idx="1"/>
          </p:nvPr>
        </p:nvSpPr>
        <p:spPr/>
        <p:txBody>
          <a:bodyPr vert="horz" lIns="91440" tIns="45720" rIns="91440" bIns="45720" rtlCol="0" anchor="t">
            <a:normAutofit fontScale="77500" lnSpcReduction="20000"/>
          </a:bodyPr>
          <a:lstStyle/>
          <a:p>
            <a:r>
              <a:rPr lang="en-GB" sz="2800"/>
              <a:t>Choose </a:t>
            </a:r>
            <a:r>
              <a:rPr lang="en-GB" sz="2800" b="1" u="sng"/>
              <a:t>ONE</a:t>
            </a:r>
            <a:r>
              <a:rPr lang="en-GB" sz="2800"/>
              <a:t> of the following titles:</a:t>
            </a:r>
            <a:endParaRPr lang="en-US" sz="2800"/>
          </a:p>
          <a:p>
            <a:pPr>
              <a:buClr>
                <a:srgbClr val="000000"/>
              </a:buClr>
            </a:pPr>
            <a:endParaRPr lang="en-GB" dirty="0">
              <a:latin typeface="Grandview Display"/>
              <a:cs typeface="Arial"/>
            </a:endParaRPr>
          </a:p>
          <a:p>
            <a:pPr lvl="1">
              <a:buClr>
                <a:srgbClr val="000000"/>
              </a:buClr>
              <a:buFont typeface="Courier New" panose="020B0604020202020204" pitchFamily="34" charset="0"/>
              <a:buChar char="o"/>
            </a:pPr>
            <a:r>
              <a:rPr lang="en-GB" sz="2800">
                <a:latin typeface="Grandview Display"/>
                <a:cs typeface="Arial"/>
              </a:rPr>
              <a:t>A comparison of the broad approaches to two countries’ drug policies to tackle substance misuse (e.g. treatment, enforcement, prevention, harm reduction)</a:t>
            </a:r>
          </a:p>
          <a:p>
            <a:pPr lvl="1">
              <a:buClr>
                <a:srgbClr val="000000"/>
              </a:buClr>
              <a:buFont typeface="Courier New" panose="020B0604020202020204" pitchFamily="34" charset="0"/>
              <a:buChar char="o"/>
            </a:pPr>
            <a:endParaRPr lang="en-GB" sz="2800" dirty="0">
              <a:latin typeface="Grandview Display"/>
              <a:cs typeface="Arial"/>
            </a:endParaRPr>
          </a:p>
          <a:p>
            <a:pPr lvl="1">
              <a:buClr>
                <a:srgbClr val="000000"/>
              </a:buClr>
              <a:buFont typeface="Courier New" panose="020B0604020202020204" pitchFamily="34" charset="0"/>
              <a:buChar char="o"/>
            </a:pPr>
            <a:r>
              <a:rPr lang="en-GB" sz="2800" b="1">
                <a:latin typeface="Grandview Display"/>
                <a:cs typeface="Arial"/>
              </a:rPr>
              <a:t>OR</a:t>
            </a:r>
          </a:p>
          <a:p>
            <a:pPr lvl="1">
              <a:buClr>
                <a:srgbClr val="000000"/>
              </a:buClr>
              <a:buFont typeface="Courier New" panose="020B0604020202020204" pitchFamily="34" charset="0"/>
              <a:buChar char="o"/>
            </a:pPr>
            <a:endParaRPr lang="en-GB" sz="2800" dirty="0">
              <a:latin typeface="Grandview Display"/>
              <a:cs typeface="Arial"/>
            </a:endParaRPr>
          </a:p>
          <a:p>
            <a:pPr lvl="1">
              <a:buClr>
                <a:srgbClr val="000000"/>
              </a:buClr>
              <a:buFont typeface="Courier New" panose="020B0604020202020204" pitchFamily="34" charset="0"/>
              <a:buChar char="o"/>
            </a:pPr>
            <a:r>
              <a:rPr lang="en-GB" sz="2800" dirty="0">
                <a:latin typeface="Grandview Display"/>
                <a:cs typeface="Arial"/>
              </a:rPr>
              <a:t>Critically evaluate the difficulties vulnerable victims may encounter within the criminal justice system</a:t>
            </a:r>
            <a:endParaRPr lang="en-GB" sz="2800">
              <a:latin typeface="Grandview Display"/>
              <a:cs typeface="Arial"/>
            </a:endParaRPr>
          </a:p>
          <a:p>
            <a:pPr lvl="1">
              <a:buClr>
                <a:srgbClr val="000000"/>
              </a:buClr>
              <a:buFont typeface="Courier New" panose="020B0604020202020204" pitchFamily="34" charset="0"/>
              <a:buChar char="o"/>
            </a:pPr>
            <a:endParaRPr lang="en-GB" sz="1000" dirty="0">
              <a:latin typeface="Arial"/>
              <a:cs typeface="Arial"/>
            </a:endParaRPr>
          </a:p>
          <a:p>
            <a:pPr lvl="1">
              <a:buClr>
                <a:srgbClr val="000000"/>
              </a:buClr>
              <a:buFont typeface="Courier New" panose="020B0604020202020204" pitchFamily="34" charset="0"/>
              <a:buChar char="o"/>
            </a:pPr>
            <a:endParaRPr lang="en-GB" dirty="0"/>
          </a:p>
        </p:txBody>
      </p:sp>
    </p:spTree>
    <p:extLst>
      <p:ext uri="{BB962C8B-B14F-4D97-AF65-F5344CB8AC3E}">
        <p14:creationId xmlns:p14="http://schemas.microsoft.com/office/powerpoint/2010/main" val="206960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B5D83-4033-BC44-7490-6A9D52D93A6B}"/>
              </a:ext>
            </a:extLst>
          </p:cNvPr>
          <p:cNvSpPr>
            <a:spLocks noGrp="1"/>
          </p:cNvSpPr>
          <p:nvPr>
            <p:ph type="title"/>
          </p:nvPr>
        </p:nvSpPr>
        <p:spPr/>
        <p:txBody>
          <a:bodyPr/>
          <a:lstStyle/>
          <a:p>
            <a:r>
              <a:rPr lang="en-GB"/>
              <a:t>Assessment guidance</a:t>
            </a:r>
          </a:p>
        </p:txBody>
      </p:sp>
      <p:sp>
        <p:nvSpPr>
          <p:cNvPr id="3" name="Content Placeholder 2">
            <a:extLst>
              <a:ext uri="{FF2B5EF4-FFF2-40B4-BE49-F238E27FC236}">
                <a16:creationId xmlns:a16="http://schemas.microsoft.com/office/drawing/2014/main" id="{3201A1C8-C01E-2DB7-ED38-905E590992C0}"/>
              </a:ext>
            </a:extLst>
          </p:cNvPr>
          <p:cNvSpPr>
            <a:spLocks noGrp="1"/>
          </p:cNvSpPr>
          <p:nvPr>
            <p:ph idx="1"/>
          </p:nvPr>
        </p:nvSpPr>
        <p:spPr/>
        <p:txBody>
          <a:bodyPr vert="horz" lIns="91440" tIns="45720" rIns="91440" bIns="45720" rtlCol="0" anchor="t">
            <a:noAutofit/>
          </a:bodyPr>
          <a:lstStyle/>
          <a:p>
            <a:r>
              <a:rPr lang="en-GB" sz="2200" dirty="0">
                <a:latin typeface="Grandview Display"/>
                <a:cs typeface="Arial"/>
              </a:rPr>
              <a:t>You are required to write an essay of 3,750 words through which you demonstrate your understanding of the key concepts discussed in the module.</a:t>
            </a:r>
            <a:endParaRPr lang="en-GB" sz="2200" dirty="0">
              <a:latin typeface="Grandview Display"/>
            </a:endParaRPr>
          </a:p>
          <a:p>
            <a:pPr>
              <a:buClr>
                <a:srgbClr val="000000"/>
              </a:buClr>
            </a:pPr>
            <a:r>
              <a:rPr lang="en-GB" sz="2200">
                <a:latin typeface="Grandview Display"/>
                <a:cs typeface="Arial"/>
              </a:rPr>
              <a:t>Work should be presented well. Using Arial font size 12 and double spacing your work will mean that it is easier to proof-read prior to formal submission via Turnitin.</a:t>
            </a:r>
            <a:endParaRPr lang="en-GB" sz="2200">
              <a:latin typeface="Grandview Display"/>
            </a:endParaRPr>
          </a:p>
          <a:p>
            <a:pPr>
              <a:buClr>
                <a:srgbClr val="000000"/>
              </a:buClr>
            </a:pPr>
            <a:r>
              <a:rPr lang="en-GB" sz="2200" dirty="0">
                <a:latin typeface="Grandview Display"/>
                <a:cs typeface="Arial"/>
              </a:rPr>
              <a:t>Remember that an essay is not a formal report with set headings and rigid structure. </a:t>
            </a:r>
            <a:r>
              <a:rPr lang="en-GB" sz="2200">
                <a:latin typeface="Grandview Display"/>
                <a:cs typeface="Arial"/>
              </a:rPr>
              <a:t>Rather, it</a:t>
            </a:r>
            <a:r>
              <a:rPr lang="en-GB" sz="2200" dirty="0">
                <a:latin typeface="Grandview Display"/>
                <a:cs typeface="Arial"/>
              </a:rPr>
              <a:t> is a thoughtful, evidence-based discussion of the key issues in three stages: </a:t>
            </a:r>
            <a:endParaRPr lang="en-GB" sz="2200" dirty="0">
              <a:latin typeface="Grandview Display"/>
            </a:endParaRPr>
          </a:p>
          <a:p>
            <a:pPr>
              <a:buClr>
                <a:srgbClr val="000000"/>
              </a:buClr>
            </a:pPr>
            <a:endParaRPr lang="en-GB" dirty="0"/>
          </a:p>
        </p:txBody>
      </p:sp>
    </p:spTree>
    <p:extLst>
      <p:ext uri="{BB962C8B-B14F-4D97-AF65-F5344CB8AC3E}">
        <p14:creationId xmlns:p14="http://schemas.microsoft.com/office/powerpoint/2010/main" val="1438466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0923E-3641-947A-B7BC-22F0374FFA68}"/>
              </a:ext>
            </a:extLst>
          </p:cNvPr>
          <p:cNvSpPr>
            <a:spLocks noGrp="1"/>
          </p:cNvSpPr>
          <p:nvPr>
            <p:ph type="title"/>
          </p:nvPr>
        </p:nvSpPr>
        <p:spPr/>
        <p:txBody>
          <a:bodyPr/>
          <a:lstStyle/>
          <a:p>
            <a:r>
              <a:rPr lang="en-GB"/>
              <a:t>Assessment guidance</a:t>
            </a:r>
          </a:p>
        </p:txBody>
      </p:sp>
      <p:sp>
        <p:nvSpPr>
          <p:cNvPr id="3" name="Content Placeholder 2">
            <a:extLst>
              <a:ext uri="{FF2B5EF4-FFF2-40B4-BE49-F238E27FC236}">
                <a16:creationId xmlns:a16="http://schemas.microsoft.com/office/drawing/2014/main" id="{25BC268D-6AE7-9F8C-75E1-C0C8EE04C051}"/>
              </a:ext>
            </a:extLst>
          </p:cNvPr>
          <p:cNvSpPr>
            <a:spLocks noGrp="1"/>
          </p:cNvSpPr>
          <p:nvPr>
            <p:ph idx="1"/>
          </p:nvPr>
        </p:nvSpPr>
        <p:spPr/>
        <p:txBody>
          <a:bodyPr vert="horz" lIns="91440" tIns="45720" rIns="91440" bIns="45720" rtlCol="0" anchor="t">
            <a:noAutofit/>
          </a:bodyPr>
          <a:lstStyle/>
          <a:p>
            <a:pPr>
              <a:buClr>
                <a:srgbClr val="000000"/>
              </a:buClr>
            </a:pPr>
            <a:r>
              <a:rPr lang="en-GB" sz="2400">
                <a:latin typeface="Grandview Display"/>
                <a:cs typeface="Arial"/>
              </a:rPr>
              <a:t>Introduction where you introduce the topic, set out your approach, then explain how your work will be structured.</a:t>
            </a:r>
          </a:p>
          <a:p>
            <a:pPr>
              <a:buClr>
                <a:srgbClr val="000000"/>
              </a:buClr>
            </a:pPr>
            <a:r>
              <a:rPr lang="en-GB" sz="2400">
                <a:latin typeface="Grandview Display"/>
                <a:cs typeface="Arial"/>
              </a:rPr>
              <a:t>The main body is where you follow the path set in the introduction. Here you need to provide the evidence uncovered by your research, setting the facts upon which you are basing your essay, and discussing these facts.</a:t>
            </a:r>
            <a:endParaRPr lang="en-GB" sz="2400" dirty="0">
              <a:latin typeface="Grandview Display"/>
              <a:cs typeface="Arial"/>
            </a:endParaRPr>
          </a:p>
          <a:p>
            <a:pPr>
              <a:buClr>
                <a:srgbClr val="000000"/>
              </a:buClr>
            </a:pPr>
            <a:r>
              <a:rPr lang="en-GB" sz="2400">
                <a:latin typeface="Grandview Display"/>
                <a:cs typeface="Arial"/>
              </a:rPr>
              <a:t>The conclusion needs to bring together the main points of your work, not simply summarise them.</a:t>
            </a:r>
          </a:p>
          <a:p>
            <a:pPr>
              <a:buClr>
                <a:srgbClr val="000000"/>
              </a:buClr>
            </a:pPr>
            <a:endParaRPr lang="en-GB" dirty="0"/>
          </a:p>
        </p:txBody>
      </p:sp>
    </p:spTree>
    <p:extLst>
      <p:ext uri="{BB962C8B-B14F-4D97-AF65-F5344CB8AC3E}">
        <p14:creationId xmlns:p14="http://schemas.microsoft.com/office/powerpoint/2010/main" val="574660485"/>
      </p:ext>
    </p:extLst>
  </p:cSld>
  <p:clrMapOvr>
    <a:masterClrMapping/>
  </p:clrMapOvr>
</p:sld>
</file>

<file path=ppt/theme/theme1.xml><?xml version="1.0" encoding="utf-8"?>
<a:theme xmlns:a="http://schemas.openxmlformats.org/drawingml/2006/main" name="CitationVTI">
  <a:themeElements>
    <a:clrScheme name="Citation">
      <a:dk1>
        <a:sysClr val="windowText" lastClr="000000"/>
      </a:dk1>
      <a:lt1>
        <a:sysClr val="window" lastClr="FFFFFF"/>
      </a:lt1>
      <a:dk2>
        <a:srgbClr val="01375D"/>
      </a:dk2>
      <a:lt2>
        <a:srgbClr val="F3F2EF"/>
      </a:lt2>
      <a:accent1>
        <a:srgbClr val="29A3D2"/>
      </a:accent1>
      <a:accent2>
        <a:srgbClr val="0669AC"/>
      </a:accent2>
      <a:accent3>
        <a:srgbClr val="FD891C"/>
      </a:accent3>
      <a:accent4>
        <a:srgbClr val="FD6927"/>
      </a:accent4>
      <a:accent5>
        <a:srgbClr val="F95131"/>
      </a:accent5>
      <a:accent6>
        <a:srgbClr val="CE5FAE"/>
      </a:accent6>
      <a:hlink>
        <a:srgbClr val="0F8EC1"/>
      </a:hlink>
      <a:folHlink>
        <a:srgbClr val="DC6400"/>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CitationVTI</vt:lpstr>
      <vt:lpstr>Contemporary Issues in Criminal justice</vt:lpstr>
      <vt:lpstr>Assessment 2</vt:lpstr>
      <vt:lpstr>Assessment 2</vt:lpstr>
      <vt:lpstr>Assessment guidance</vt:lpstr>
      <vt:lpstr>Assessment guidance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83</cp:revision>
  <dcterms:created xsi:type="dcterms:W3CDTF">2026-03-12T08:42:39Z</dcterms:created>
  <dcterms:modified xsi:type="dcterms:W3CDTF">2026-03-12T09:25:48Z</dcterms:modified>
</cp:coreProperties>
</file>