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2"/>
  </p:notesMasterIdLst>
  <p:handoutMasterIdLst>
    <p:handoutMasterId r:id="rId23"/>
  </p:handoutMasterIdLst>
  <p:sldIdLst>
    <p:sldId id="308" r:id="rId2"/>
    <p:sldId id="353" r:id="rId3"/>
    <p:sldId id="362" r:id="rId4"/>
    <p:sldId id="350" r:id="rId5"/>
    <p:sldId id="349" r:id="rId6"/>
    <p:sldId id="373" r:id="rId7"/>
    <p:sldId id="356" r:id="rId8"/>
    <p:sldId id="365" r:id="rId9"/>
    <p:sldId id="348" r:id="rId10"/>
    <p:sldId id="366" r:id="rId11"/>
    <p:sldId id="378" r:id="rId12"/>
    <p:sldId id="379" r:id="rId13"/>
    <p:sldId id="368" r:id="rId14"/>
    <p:sldId id="374" r:id="rId15"/>
    <p:sldId id="377" r:id="rId16"/>
    <p:sldId id="336" r:id="rId17"/>
    <p:sldId id="375" r:id="rId18"/>
    <p:sldId id="376" r:id="rId19"/>
    <p:sldId id="340" r:id="rId20"/>
    <p:sldId id="367" r:id="rId2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0D7AFF"/>
    <a:srgbClr val="043A2C"/>
    <a:srgbClr val="054333"/>
    <a:srgbClr val="032B21"/>
    <a:srgbClr val="500000"/>
    <a:srgbClr val="420000"/>
    <a:srgbClr val="663300"/>
    <a:srgbClr val="0029A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70" autoAdjust="0"/>
    <p:restoredTop sz="96357" autoAdjust="0"/>
  </p:normalViewPr>
  <p:slideViewPr>
    <p:cSldViewPr>
      <p:cViewPr varScale="1">
        <p:scale>
          <a:sx n="106" d="100"/>
          <a:sy n="106" d="100"/>
        </p:scale>
        <p:origin x="1008" y="108"/>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28/11/2020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28/11/2020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28/11/2020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28/11/2020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28/11/2020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28/11/2020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28/11/2020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28/11/2020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28/11/2020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28/11/2020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28/11/2020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28/11/2020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28/11/2020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43A2C"/>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28/11/2020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6816080" y="1052736"/>
            <a:ext cx="5148572" cy="3528392"/>
          </a:xfrm>
        </p:spPr>
        <p:txBody>
          <a:bodyPr>
            <a:normAutofit/>
          </a:bodyPr>
          <a:lstStyle/>
          <a:p>
            <a:pPr marL="118872" algn="ctr"/>
            <a:br>
              <a:rPr lang="en-GB" sz="1050" b="0" i="0" u="none" strike="noStrike" dirty="0">
                <a:solidFill>
                  <a:srgbClr val="003E5A"/>
                </a:solidFill>
                <a:effectLst/>
                <a:latin typeface="-apple-system"/>
              </a:rPr>
            </a:br>
            <a:r>
              <a:rPr lang="en-GB" sz="2400" dirty="0">
                <a:solidFill>
                  <a:srgbClr val="92D050"/>
                </a:solidFill>
              </a:rPr>
              <a:t>HPEN7018 Writing </a:t>
            </a:r>
            <a:r>
              <a:rPr lang="en-GB" sz="2400" i="0" u="none" strike="noStrike" dirty="0">
                <a:solidFill>
                  <a:srgbClr val="92D050"/>
                </a:solidFill>
                <a:effectLst/>
              </a:rPr>
              <a:t>Workshop: Researching &amp; writing to a single focus</a:t>
            </a:r>
            <a:br>
              <a:rPr lang="en-GB" sz="2400" i="0" u="none" strike="noStrike" dirty="0">
                <a:solidFill>
                  <a:srgbClr val="92D050"/>
                </a:solidFill>
                <a:effectLst/>
              </a:rPr>
            </a:br>
            <a:r>
              <a:rPr lang="en-GB" sz="2400" i="0" u="none" strike="noStrike" dirty="0">
                <a:solidFill>
                  <a:srgbClr val="92D050"/>
                </a:solidFill>
                <a:effectLst/>
              </a:rPr>
              <a:t>the role of objects &amp; things</a:t>
            </a:r>
            <a:br>
              <a:rPr lang="en-GB" sz="2400" i="0" u="none" strike="noStrike" dirty="0">
                <a:solidFill>
                  <a:schemeClr val="accent1">
                    <a:lumMod val="40000"/>
                    <a:lumOff val="60000"/>
                  </a:schemeClr>
                </a:solidFill>
                <a:effectLst/>
              </a:rPr>
            </a:br>
            <a:endParaRPr lang="en-GB" sz="2400" dirty="0">
              <a:solidFill>
                <a:schemeClr val="accent1">
                  <a:lumMod val="40000"/>
                  <a:lumOff val="60000"/>
                </a:schemeClr>
              </a:solidFill>
            </a:endParaRPr>
          </a:p>
        </p:txBody>
      </p:sp>
      <p:pic>
        <p:nvPicPr>
          <p:cNvPr id="3" name="Content Placeholder 2" descr="A picture containing photo, different, double, box&#10;&#10;Description automatically generated">
            <a:extLst>
              <a:ext uri="{FF2B5EF4-FFF2-40B4-BE49-F238E27FC236}">
                <a16:creationId xmlns:a16="http://schemas.microsoft.com/office/drawing/2014/main" id="{95180989-CB94-4D2D-9BA3-0CCCA923AD80}"/>
              </a:ext>
            </a:extLst>
          </p:cNvPr>
          <p:cNvPicPr>
            <a:picLocks noGrp="1" noChangeAspect="1"/>
          </p:cNvPicPr>
          <p:nvPr>
            <p:ph idx="1"/>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479376" y="332656"/>
            <a:ext cx="5998965" cy="6273428"/>
          </a:xfrm>
        </p:spPr>
      </p:pic>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5745C19-2FF2-4E33-86EF-7C80B23A2D27}"/>
              </a:ext>
            </a:extLst>
          </p:cNvPr>
          <p:cNvSpPr>
            <a:spLocks noGrp="1"/>
          </p:cNvSpPr>
          <p:nvPr>
            <p:ph idx="1"/>
          </p:nvPr>
        </p:nvSpPr>
        <p:spPr>
          <a:xfrm>
            <a:off x="2207568" y="1127120"/>
            <a:ext cx="7128792" cy="1509792"/>
          </a:xfrm>
        </p:spPr>
        <p:txBody>
          <a:bodyPr>
            <a:normAutofit lnSpcReduction="10000"/>
          </a:bodyPr>
          <a:lstStyle/>
          <a:p>
            <a:pPr marL="118872" indent="0" algn="ctr">
              <a:buNone/>
            </a:pPr>
            <a:r>
              <a:rPr lang="en-GB" sz="4000" dirty="0">
                <a:solidFill>
                  <a:srgbClr val="00B050"/>
                </a:solidFill>
                <a:latin typeface="+mj-lt"/>
              </a:rPr>
              <a:t> </a:t>
            </a:r>
            <a:r>
              <a:rPr lang="en-GB" sz="4800" dirty="0">
                <a:solidFill>
                  <a:srgbClr val="92D050"/>
                </a:solidFill>
                <a:latin typeface="+mj-lt"/>
              </a:rPr>
              <a:t>Water through poetry</a:t>
            </a:r>
          </a:p>
          <a:p>
            <a:pPr marL="118872" indent="0" algn="ctr">
              <a:buNone/>
            </a:pPr>
            <a:endParaRPr lang="en-GB" sz="4000" dirty="0">
              <a:solidFill>
                <a:srgbClr val="00B050"/>
              </a:solidFill>
              <a:latin typeface="+mj-lt"/>
            </a:endParaRPr>
          </a:p>
        </p:txBody>
      </p:sp>
      <p:sp>
        <p:nvSpPr>
          <p:cNvPr id="4" name="TextBox 3">
            <a:extLst>
              <a:ext uri="{FF2B5EF4-FFF2-40B4-BE49-F238E27FC236}">
                <a16:creationId xmlns:a16="http://schemas.microsoft.com/office/drawing/2014/main" id="{86D6ED03-8C71-4FCB-9AA7-6D63F9481D38}"/>
              </a:ext>
            </a:extLst>
          </p:cNvPr>
          <p:cNvSpPr txBox="1"/>
          <p:nvPr/>
        </p:nvSpPr>
        <p:spPr>
          <a:xfrm>
            <a:off x="3143672" y="3668445"/>
            <a:ext cx="7560840" cy="523220"/>
          </a:xfrm>
          <a:prstGeom prst="rect">
            <a:avLst/>
          </a:prstGeom>
          <a:noFill/>
        </p:spPr>
        <p:txBody>
          <a:bodyPr wrap="square">
            <a:spAutoFit/>
          </a:bodyPr>
          <a:lstStyle/>
          <a:p>
            <a:r>
              <a:rPr lang="en-GB" sz="2800" dirty="0">
                <a:solidFill>
                  <a:schemeClr val="bg1"/>
                </a:solidFill>
              </a:rPr>
              <a:t>Alice Oswald, </a:t>
            </a:r>
            <a:r>
              <a:rPr lang="en-GB" sz="2800" i="1" dirty="0">
                <a:solidFill>
                  <a:schemeClr val="bg1"/>
                </a:solidFill>
              </a:rPr>
              <a:t>Dart</a:t>
            </a:r>
            <a:r>
              <a:rPr lang="en-GB" sz="2800" dirty="0">
                <a:solidFill>
                  <a:schemeClr val="bg1"/>
                </a:solidFill>
              </a:rPr>
              <a:t> (Faber, 2002) </a:t>
            </a:r>
          </a:p>
        </p:txBody>
      </p:sp>
    </p:spTree>
    <p:extLst>
      <p:ext uri="{BB962C8B-B14F-4D97-AF65-F5344CB8AC3E}">
        <p14:creationId xmlns:p14="http://schemas.microsoft.com/office/powerpoint/2010/main" val="4041627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a:xfrm>
            <a:off x="10488488" y="6381328"/>
            <a:ext cx="1296144" cy="476672"/>
          </a:xfrm>
        </p:spPr>
        <p:txBody>
          <a:bodyPr>
            <a:normAutofit/>
          </a:bodyPr>
          <a:lstStyle/>
          <a:p>
            <a:r>
              <a:rPr lang="en-GB" sz="2400" dirty="0">
                <a:solidFill>
                  <a:schemeClr val="bg2">
                    <a:lumMod val="75000"/>
                  </a:schemeClr>
                </a:solidFill>
              </a:rPr>
              <a:t> dart 1</a:t>
            </a:r>
          </a:p>
        </p:txBody>
      </p:sp>
      <p:sp>
        <p:nvSpPr>
          <p:cNvPr id="10" name="TextBox 9">
            <a:extLst>
              <a:ext uri="{FF2B5EF4-FFF2-40B4-BE49-F238E27FC236}">
                <a16:creationId xmlns:a16="http://schemas.microsoft.com/office/drawing/2014/main" id="{F4927C30-A851-444A-99E0-91C8B0BB8ADE}"/>
              </a:ext>
            </a:extLst>
          </p:cNvPr>
          <p:cNvSpPr txBox="1"/>
          <p:nvPr/>
        </p:nvSpPr>
        <p:spPr>
          <a:xfrm>
            <a:off x="119336" y="104139"/>
            <a:ext cx="5971303" cy="6740307"/>
          </a:xfrm>
          <a:prstGeom prst="rect">
            <a:avLst/>
          </a:prstGeom>
          <a:noFill/>
        </p:spPr>
        <p:txBody>
          <a:bodyPr wrap="square">
            <a:spAutoFit/>
          </a:bodyPr>
          <a:lstStyle/>
          <a:p>
            <a:r>
              <a:rPr lang="en-GB" dirty="0">
                <a:solidFill>
                  <a:schemeClr val="bg1"/>
                </a:solidFill>
              </a:rPr>
              <a:t>Who's this moving alive over the moor?</a:t>
            </a:r>
          </a:p>
          <a:p>
            <a:r>
              <a:rPr lang="en-GB" dirty="0">
                <a:solidFill>
                  <a:schemeClr val="bg1"/>
                </a:solidFill>
              </a:rPr>
              <a:t>An old man seeking and finding a difficulty.</a:t>
            </a:r>
          </a:p>
          <a:p>
            <a:r>
              <a:rPr lang="en-GB" dirty="0">
                <a:solidFill>
                  <a:schemeClr val="bg1"/>
                </a:solidFill>
              </a:rPr>
              <a:t>Has he remembered his compass his spare socks</a:t>
            </a:r>
          </a:p>
          <a:p>
            <a:r>
              <a:rPr lang="en-GB" dirty="0">
                <a:solidFill>
                  <a:schemeClr val="bg1"/>
                </a:solidFill>
              </a:rPr>
              <a:t>does he fully intend going in over his knees off the</a:t>
            </a:r>
          </a:p>
          <a:p>
            <a:r>
              <a:rPr lang="en-GB" dirty="0">
                <a:solidFill>
                  <a:schemeClr val="bg1"/>
                </a:solidFill>
              </a:rPr>
              <a:t>military track from Okehampton?</a:t>
            </a:r>
          </a:p>
          <a:p>
            <a:r>
              <a:rPr lang="en-GB" dirty="0">
                <a:solidFill>
                  <a:schemeClr val="bg1"/>
                </a:solidFill>
              </a:rPr>
              <a:t>keeping his course through the swamp spaces</a:t>
            </a:r>
          </a:p>
          <a:p>
            <a:r>
              <a:rPr lang="en-GB" dirty="0">
                <a:solidFill>
                  <a:schemeClr val="bg1"/>
                </a:solidFill>
              </a:rPr>
              <a:t>and pulling the distance around his shoulders</a:t>
            </a:r>
          </a:p>
          <a:p>
            <a:r>
              <a:rPr lang="en-GB" dirty="0">
                <a:solidFill>
                  <a:schemeClr val="bg1"/>
                </a:solidFill>
              </a:rPr>
              <a:t>and if it rains, if it thunders suddenly</a:t>
            </a:r>
          </a:p>
          <a:p>
            <a:r>
              <a:rPr lang="en-GB" dirty="0">
                <a:solidFill>
                  <a:schemeClr val="bg1"/>
                </a:solidFill>
              </a:rPr>
              <a:t>where will he shelter looking round</a:t>
            </a:r>
          </a:p>
          <a:p>
            <a:r>
              <a:rPr lang="en-GB" dirty="0">
                <a:solidFill>
                  <a:schemeClr val="bg1"/>
                </a:solidFill>
              </a:rPr>
              <a:t>and all that lies to hand is his own bones?</a:t>
            </a:r>
          </a:p>
          <a:p>
            <a:r>
              <a:rPr lang="en-GB" dirty="0">
                <a:solidFill>
                  <a:schemeClr val="bg1"/>
                </a:solidFill>
              </a:rPr>
              <a:t>tussocks, minute flies,</a:t>
            </a:r>
          </a:p>
          <a:p>
            <a:r>
              <a:rPr lang="en-GB" dirty="0">
                <a:solidFill>
                  <a:schemeClr val="bg1"/>
                </a:solidFill>
              </a:rPr>
              <a:t>wind, wings, roots</a:t>
            </a:r>
          </a:p>
          <a:p>
            <a:r>
              <a:rPr lang="en-GB" dirty="0">
                <a:solidFill>
                  <a:schemeClr val="bg1"/>
                </a:solidFill>
              </a:rPr>
              <a:t>He consults his map. A huge rain-coloured wilderness.</a:t>
            </a:r>
          </a:p>
          <a:p>
            <a:r>
              <a:rPr lang="en-GB" dirty="0">
                <a:solidFill>
                  <a:schemeClr val="bg1"/>
                </a:solidFill>
              </a:rPr>
              <a:t>This must be the stones, the sudden movement,</a:t>
            </a:r>
          </a:p>
          <a:p>
            <a:r>
              <a:rPr lang="en-GB" dirty="0">
                <a:solidFill>
                  <a:schemeClr val="bg1"/>
                </a:solidFill>
              </a:rPr>
              <a:t>the sound of frogs singing in the new year.</a:t>
            </a:r>
          </a:p>
          <a:p>
            <a:r>
              <a:rPr lang="en-GB" dirty="0">
                <a:solidFill>
                  <a:schemeClr val="bg1"/>
                </a:solidFill>
              </a:rPr>
              <a:t>Who's this issuing from the earth?</a:t>
            </a:r>
          </a:p>
          <a:p>
            <a:r>
              <a:rPr lang="en-GB" dirty="0">
                <a:solidFill>
                  <a:schemeClr val="bg1"/>
                </a:solidFill>
              </a:rPr>
              <a:t>The Dart, lying low in darkness calls out Who is it?</a:t>
            </a:r>
          </a:p>
          <a:p>
            <a:r>
              <a:rPr lang="en-GB" dirty="0">
                <a:solidFill>
                  <a:schemeClr val="bg1"/>
                </a:solidFill>
              </a:rPr>
              <a:t>trying to summon itself by speaking …</a:t>
            </a:r>
          </a:p>
          <a:p>
            <a:r>
              <a:rPr lang="en-GB" dirty="0">
                <a:solidFill>
                  <a:schemeClr val="bg1"/>
                </a:solidFill>
              </a:rPr>
              <a:t>An old man, fifty years a mountaineer, until my heart gave out,</a:t>
            </a:r>
          </a:p>
          <a:p>
            <a:r>
              <a:rPr lang="en-GB" dirty="0">
                <a:solidFill>
                  <a:schemeClr val="bg1"/>
                </a:solidFill>
              </a:rPr>
              <a:t>so now I've taken to the moors. I've done all the walks, the Two</a:t>
            </a:r>
          </a:p>
          <a:p>
            <a:r>
              <a:rPr lang="en-GB" dirty="0">
                <a:solidFill>
                  <a:schemeClr val="bg1"/>
                </a:solidFill>
              </a:rPr>
              <a:t>Moors Way, the Tors, this long winding line the Dart</a:t>
            </a:r>
          </a:p>
          <a:p>
            <a:endParaRPr lang="en-GB" dirty="0">
              <a:solidFill>
                <a:schemeClr val="bg1"/>
              </a:solidFill>
            </a:endParaRPr>
          </a:p>
        </p:txBody>
      </p:sp>
      <p:sp>
        <p:nvSpPr>
          <p:cNvPr id="12" name="TextBox 11">
            <a:extLst>
              <a:ext uri="{FF2B5EF4-FFF2-40B4-BE49-F238E27FC236}">
                <a16:creationId xmlns:a16="http://schemas.microsoft.com/office/drawing/2014/main" id="{D2AA5C59-FA38-4958-9B52-70E261D22CEE}"/>
              </a:ext>
            </a:extLst>
          </p:cNvPr>
          <p:cNvSpPr txBox="1"/>
          <p:nvPr/>
        </p:nvSpPr>
        <p:spPr>
          <a:xfrm>
            <a:off x="6090639" y="197346"/>
            <a:ext cx="6097712" cy="6463308"/>
          </a:xfrm>
          <a:prstGeom prst="rect">
            <a:avLst/>
          </a:prstGeom>
          <a:noFill/>
        </p:spPr>
        <p:txBody>
          <a:bodyPr wrap="square">
            <a:spAutoFit/>
          </a:bodyPr>
          <a:lstStyle/>
          <a:p>
            <a:r>
              <a:rPr lang="en-GB" dirty="0">
                <a:solidFill>
                  <a:schemeClr val="bg1"/>
                </a:solidFill>
              </a:rPr>
              <a:t>this secret buried in reeds at the beginning of sound I</a:t>
            </a:r>
          </a:p>
          <a:p>
            <a:r>
              <a:rPr lang="en-GB" dirty="0">
                <a:solidFill>
                  <a:schemeClr val="bg1"/>
                </a:solidFill>
              </a:rPr>
              <a:t>won't let go of man, under</a:t>
            </a:r>
          </a:p>
          <a:p>
            <a:r>
              <a:rPr lang="en-GB" dirty="0">
                <a:solidFill>
                  <a:schemeClr val="bg1"/>
                </a:solidFill>
              </a:rPr>
              <a:t>his soakaway ears and his eye ledges working</a:t>
            </a:r>
          </a:p>
          <a:p>
            <a:r>
              <a:rPr lang="en-GB" dirty="0">
                <a:solidFill>
                  <a:schemeClr val="bg1"/>
                </a:solidFill>
              </a:rPr>
              <a:t>into the drift of his thinking, wanting his heart</a:t>
            </a:r>
          </a:p>
          <a:p>
            <a:r>
              <a:rPr lang="en-GB" dirty="0">
                <a:solidFill>
                  <a:schemeClr val="bg1"/>
                </a:solidFill>
              </a:rPr>
              <a:t>I keep you folded in my </a:t>
            </a:r>
            <a:r>
              <a:rPr lang="en-GB" dirty="0" err="1">
                <a:solidFill>
                  <a:schemeClr val="bg1"/>
                </a:solidFill>
              </a:rPr>
              <a:t>mack</a:t>
            </a:r>
            <a:r>
              <a:rPr lang="en-GB" dirty="0">
                <a:solidFill>
                  <a:schemeClr val="bg1"/>
                </a:solidFill>
              </a:rPr>
              <a:t> pocket and I've marked in red</a:t>
            </a:r>
          </a:p>
          <a:p>
            <a:r>
              <a:rPr lang="en-GB" dirty="0">
                <a:solidFill>
                  <a:schemeClr val="bg1"/>
                </a:solidFill>
              </a:rPr>
              <a:t>where the peat passes are and the good sheep tracks</a:t>
            </a:r>
          </a:p>
          <a:p>
            <a:r>
              <a:rPr lang="en-GB" dirty="0">
                <a:solidFill>
                  <a:schemeClr val="bg1"/>
                </a:solidFill>
              </a:rPr>
              <a:t>cow-bones, tin-stones, turf-cuts.</a:t>
            </a:r>
          </a:p>
          <a:p>
            <a:r>
              <a:rPr lang="en-GB" dirty="0">
                <a:solidFill>
                  <a:schemeClr val="bg1"/>
                </a:solidFill>
              </a:rPr>
              <a:t>listen to the horrible keep-time of a man walking,</a:t>
            </a:r>
          </a:p>
          <a:p>
            <a:r>
              <a:rPr lang="en-GB" dirty="0">
                <a:solidFill>
                  <a:schemeClr val="bg1"/>
                </a:solidFill>
              </a:rPr>
              <a:t>rustling and jingling his keys</a:t>
            </a:r>
          </a:p>
          <a:p>
            <a:r>
              <a:rPr lang="en-GB" dirty="0">
                <a:solidFill>
                  <a:schemeClr val="bg1"/>
                </a:solidFill>
              </a:rPr>
              <a:t>at the centre of his own noise,</a:t>
            </a:r>
          </a:p>
          <a:p>
            <a:r>
              <a:rPr lang="en-GB" dirty="0">
                <a:solidFill>
                  <a:schemeClr val="bg1"/>
                </a:solidFill>
              </a:rPr>
              <a:t>clomping the silence in pieces and I</a:t>
            </a:r>
          </a:p>
          <a:p>
            <a:r>
              <a:rPr lang="en-GB" dirty="0">
                <a:solidFill>
                  <a:schemeClr val="bg1"/>
                </a:solidFill>
              </a:rPr>
              <a:t>I don't know, all I know is walking. Get dropped off the military</a:t>
            </a:r>
          </a:p>
          <a:p>
            <a:r>
              <a:rPr lang="en-GB" dirty="0">
                <a:solidFill>
                  <a:schemeClr val="bg1"/>
                </a:solidFill>
              </a:rPr>
              <a:t>track from </a:t>
            </a:r>
            <a:r>
              <a:rPr lang="en-GB" dirty="0" err="1">
                <a:solidFill>
                  <a:schemeClr val="bg1"/>
                </a:solidFill>
              </a:rPr>
              <a:t>Oakenhampton</a:t>
            </a:r>
            <a:r>
              <a:rPr lang="en-GB" dirty="0">
                <a:solidFill>
                  <a:schemeClr val="bg1"/>
                </a:solidFill>
              </a:rPr>
              <a:t> and head down into </a:t>
            </a:r>
            <a:r>
              <a:rPr lang="en-GB" dirty="0" err="1">
                <a:solidFill>
                  <a:schemeClr val="bg1"/>
                </a:solidFill>
              </a:rPr>
              <a:t>Cranmere</a:t>
            </a:r>
            <a:r>
              <a:rPr lang="en-GB" dirty="0">
                <a:solidFill>
                  <a:schemeClr val="bg1"/>
                </a:solidFill>
              </a:rPr>
              <a:t> pool.</a:t>
            </a:r>
          </a:p>
          <a:p>
            <a:r>
              <a:rPr lang="en-GB" dirty="0">
                <a:solidFill>
                  <a:schemeClr val="bg1"/>
                </a:solidFill>
              </a:rPr>
              <a:t>It's dawn, it's a huge sphagnum kind of wilderness, and an hour</a:t>
            </a:r>
          </a:p>
          <a:p>
            <a:r>
              <a:rPr lang="en-GB" dirty="0">
                <a:solidFill>
                  <a:schemeClr val="bg1"/>
                </a:solidFill>
              </a:rPr>
              <a:t>in the morning is worth three in the evening. You can hear</a:t>
            </a:r>
          </a:p>
          <a:p>
            <a:r>
              <a:rPr lang="en-GB" dirty="0">
                <a:solidFill>
                  <a:schemeClr val="bg1"/>
                </a:solidFill>
              </a:rPr>
              <a:t>plovers whistling, your feet sink right in, it's like walking on the</a:t>
            </a:r>
          </a:p>
          <a:p>
            <a:r>
              <a:rPr lang="en-GB" dirty="0">
                <a:solidFill>
                  <a:schemeClr val="bg1"/>
                </a:solidFill>
              </a:rPr>
              <a:t>bottom of a lake.</a:t>
            </a:r>
          </a:p>
          <a:p>
            <a:endParaRPr lang="en-GB" dirty="0"/>
          </a:p>
        </p:txBody>
      </p:sp>
    </p:spTree>
    <p:extLst>
      <p:ext uri="{BB962C8B-B14F-4D97-AF65-F5344CB8AC3E}">
        <p14:creationId xmlns:p14="http://schemas.microsoft.com/office/powerpoint/2010/main" val="178714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B372F44-6214-4511-AE59-8E2BBA9E3FD4}"/>
              </a:ext>
            </a:extLst>
          </p:cNvPr>
          <p:cNvSpPr>
            <a:spLocks noGrp="1"/>
          </p:cNvSpPr>
          <p:nvPr>
            <p:ph idx="1"/>
          </p:nvPr>
        </p:nvSpPr>
        <p:spPr>
          <a:xfrm>
            <a:off x="-10274" y="91702"/>
            <a:ext cx="7042378" cy="6831257"/>
          </a:xfrm>
        </p:spPr>
        <p:txBody>
          <a:bodyPr>
            <a:noAutofit/>
          </a:bodyPr>
          <a:lstStyle/>
          <a:p>
            <a:pPr marL="118872" indent="0">
              <a:lnSpc>
                <a:spcPct val="120000"/>
              </a:lnSpc>
              <a:buNone/>
            </a:pPr>
            <a:r>
              <a:rPr lang="en-GB" sz="1800" dirty="0">
                <a:solidFill>
                  <a:schemeClr val="bg1"/>
                </a:solidFill>
              </a:rPr>
              <a:t>What I love is one foot in front of another. South-south-west and</a:t>
            </a:r>
          </a:p>
          <a:p>
            <a:pPr marL="118872" indent="0">
              <a:lnSpc>
                <a:spcPct val="120000"/>
              </a:lnSpc>
              <a:buNone/>
            </a:pPr>
            <a:r>
              <a:rPr lang="en-GB" sz="1800" dirty="0">
                <a:solidFill>
                  <a:schemeClr val="bg1"/>
                </a:solidFill>
              </a:rPr>
              <a:t>down the contours. I go slipping between Black Ridge and White</a:t>
            </a:r>
          </a:p>
          <a:p>
            <a:pPr marL="118872" indent="0">
              <a:lnSpc>
                <a:spcPct val="120000"/>
              </a:lnSpc>
              <a:buNone/>
            </a:pPr>
            <a:r>
              <a:rPr lang="en-GB" sz="1800" dirty="0">
                <a:solidFill>
                  <a:schemeClr val="bg1"/>
                </a:solidFill>
              </a:rPr>
              <a:t>Horse Hill into a bowl of the moor where echoes can't get out</a:t>
            </a:r>
          </a:p>
          <a:p>
            <a:pPr marL="118872" indent="0">
              <a:lnSpc>
                <a:spcPct val="120000"/>
              </a:lnSpc>
              <a:buNone/>
            </a:pPr>
            <a:r>
              <a:rPr lang="en-GB" sz="1800" dirty="0">
                <a:solidFill>
                  <a:schemeClr val="bg1"/>
                </a:solidFill>
              </a:rPr>
              <a:t>listen,</a:t>
            </a:r>
          </a:p>
          <a:p>
            <a:pPr marL="118872" indent="0">
              <a:lnSpc>
                <a:spcPct val="120000"/>
              </a:lnSpc>
              <a:buNone/>
            </a:pPr>
            <a:r>
              <a:rPr lang="en-GB" sz="1800" dirty="0">
                <a:solidFill>
                  <a:schemeClr val="bg1"/>
                </a:solidFill>
              </a:rPr>
              <a:t>a</a:t>
            </a:r>
          </a:p>
          <a:p>
            <a:pPr marL="118872" indent="0">
              <a:lnSpc>
                <a:spcPct val="120000"/>
              </a:lnSpc>
              <a:buNone/>
            </a:pPr>
            <a:r>
              <a:rPr lang="en-GB" sz="1800" dirty="0">
                <a:solidFill>
                  <a:schemeClr val="bg1"/>
                </a:solidFill>
              </a:rPr>
              <a:t>lark</a:t>
            </a:r>
          </a:p>
          <a:p>
            <a:pPr marL="118872" indent="0">
              <a:lnSpc>
                <a:spcPct val="120000"/>
              </a:lnSpc>
              <a:buNone/>
            </a:pPr>
            <a:r>
              <a:rPr lang="en-GB" sz="1800" dirty="0">
                <a:solidFill>
                  <a:schemeClr val="bg1"/>
                </a:solidFill>
              </a:rPr>
              <a:t>spinning</a:t>
            </a:r>
          </a:p>
          <a:p>
            <a:pPr marL="118872" indent="0">
              <a:lnSpc>
                <a:spcPct val="120000"/>
              </a:lnSpc>
              <a:buNone/>
            </a:pPr>
            <a:r>
              <a:rPr lang="en-GB" sz="1800" dirty="0">
                <a:solidFill>
                  <a:schemeClr val="bg1"/>
                </a:solidFill>
              </a:rPr>
              <a:t>around</a:t>
            </a:r>
          </a:p>
          <a:p>
            <a:pPr marL="118872" indent="0">
              <a:lnSpc>
                <a:spcPct val="120000"/>
              </a:lnSpc>
              <a:buNone/>
            </a:pPr>
            <a:r>
              <a:rPr lang="en-GB" sz="1800" dirty="0">
                <a:solidFill>
                  <a:schemeClr val="bg1"/>
                </a:solidFill>
              </a:rPr>
              <a:t>one</a:t>
            </a:r>
          </a:p>
          <a:p>
            <a:pPr marL="118872" indent="0">
              <a:lnSpc>
                <a:spcPct val="120000"/>
              </a:lnSpc>
              <a:buNone/>
            </a:pPr>
            <a:r>
              <a:rPr lang="en-GB" sz="1800" dirty="0">
                <a:solidFill>
                  <a:schemeClr val="bg1"/>
                </a:solidFill>
              </a:rPr>
              <a:t>note</a:t>
            </a:r>
          </a:p>
          <a:p>
            <a:pPr marL="118872" indent="0">
              <a:lnSpc>
                <a:spcPct val="120000"/>
              </a:lnSpc>
              <a:buNone/>
            </a:pPr>
            <a:r>
              <a:rPr lang="en-GB" sz="1800" dirty="0">
                <a:solidFill>
                  <a:schemeClr val="bg1"/>
                </a:solidFill>
              </a:rPr>
              <a:t>Splitting</a:t>
            </a:r>
          </a:p>
          <a:p>
            <a:pPr marL="118872" indent="0">
              <a:lnSpc>
                <a:spcPct val="120000"/>
              </a:lnSpc>
              <a:buNone/>
            </a:pPr>
            <a:r>
              <a:rPr lang="en-GB" sz="1800" dirty="0">
                <a:solidFill>
                  <a:schemeClr val="bg1"/>
                </a:solidFill>
              </a:rPr>
              <a:t>and</a:t>
            </a:r>
          </a:p>
          <a:p>
            <a:pPr marL="118872" indent="0">
              <a:lnSpc>
                <a:spcPct val="120000"/>
              </a:lnSpc>
              <a:buNone/>
            </a:pPr>
            <a:r>
              <a:rPr lang="en-GB" sz="1800" dirty="0">
                <a:solidFill>
                  <a:schemeClr val="bg1"/>
                </a:solidFill>
              </a:rPr>
              <a:t>mending</a:t>
            </a:r>
          </a:p>
          <a:p>
            <a:pPr marL="118872" indent="0">
              <a:lnSpc>
                <a:spcPct val="120000"/>
              </a:lnSpc>
              <a:buNone/>
            </a:pPr>
            <a:r>
              <a:rPr lang="en-GB" sz="1800" dirty="0">
                <a:solidFill>
                  <a:schemeClr val="bg1"/>
                </a:solidFill>
              </a:rPr>
              <a:t>it</a:t>
            </a:r>
          </a:p>
          <a:p>
            <a:pPr marL="118872" indent="0">
              <a:lnSpc>
                <a:spcPct val="120000"/>
              </a:lnSpc>
              <a:buNone/>
            </a:pPr>
            <a:r>
              <a:rPr lang="en-GB" sz="1800" dirty="0">
                <a:solidFill>
                  <a:schemeClr val="bg1"/>
                </a:solidFill>
              </a:rPr>
              <a:t>and I find you in the reeds, a trickle coming out of a bank, a foal</a:t>
            </a:r>
          </a:p>
          <a:p>
            <a:pPr marL="118872" indent="0">
              <a:lnSpc>
                <a:spcPct val="120000"/>
              </a:lnSpc>
              <a:buNone/>
            </a:pPr>
            <a:r>
              <a:rPr lang="en-GB" sz="1800" dirty="0">
                <a:solidFill>
                  <a:schemeClr val="bg1"/>
                </a:solidFill>
              </a:rPr>
              <a:t>of a river</a:t>
            </a:r>
          </a:p>
          <a:p>
            <a:pPr marL="118872" indent="0">
              <a:lnSpc>
                <a:spcPct val="120000"/>
              </a:lnSpc>
              <a:buNone/>
            </a:pPr>
            <a:r>
              <a:rPr lang="en-GB" sz="1800" dirty="0">
                <a:solidFill>
                  <a:schemeClr val="bg1"/>
                </a:solidFill>
              </a:rPr>
              <a:t>one step-width water</a:t>
            </a:r>
          </a:p>
          <a:p>
            <a:pPr marL="118872" indent="0">
              <a:lnSpc>
                <a:spcPct val="120000"/>
              </a:lnSpc>
              <a:buNone/>
            </a:pPr>
            <a:r>
              <a:rPr lang="en-GB" sz="1800" dirty="0">
                <a:solidFill>
                  <a:schemeClr val="bg1"/>
                </a:solidFill>
              </a:rPr>
              <a:t>of linked stones</a:t>
            </a:r>
          </a:p>
          <a:p>
            <a:pPr marL="118872" indent="0">
              <a:lnSpc>
                <a:spcPct val="120000"/>
              </a:lnSpc>
              <a:buNone/>
            </a:pPr>
            <a:r>
              <a:rPr lang="en-GB" sz="1800" dirty="0">
                <a:solidFill>
                  <a:schemeClr val="bg1"/>
                </a:solidFill>
              </a:rPr>
              <a:t>trills in the stones</a:t>
            </a:r>
          </a:p>
          <a:p>
            <a:pPr marL="118872" indent="0">
              <a:lnSpc>
                <a:spcPct val="120000"/>
              </a:lnSpc>
              <a:buNone/>
            </a:pPr>
            <a:r>
              <a:rPr lang="en-GB" sz="1800" dirty="0">
                <a:solidFill>
                  <a:schemeClr val="bg1"/>
                </a:solidFill>
              </a:rPr>
              <a:t>glides in the trills</a:t>
            </a:r>
          </a:p>
        </p:txBody>
      </p:sp>
      <p:sp>
        <p:nvSpPr>
          <p:cNvPr id="12" name="TextBox 11">
            <a:extLst>
              <a:ext uri="{FF2B5EF4-FFF2-40B4-BE49-F238E27FC236}">
                <a16:creationId xmlns:a16="http://schemas.microsoft.com/office/drawing/2014/main" id="{C9844E12-89AB-414B-A5E9-40AF0B7A6902}"/>
              </a:ext>
            </a:extLst>
          </p:cNvPr>
          <p:cNvSpPr txBox="1"/>
          <p:nvPr/>
        </p:nvSpPr>
        <p:spPr>
          <a:xfrm>
            <a:off x="6744072" y="91702"/>
            <a:ext cx="6097712" cy="6623352"/>
          </a:xfrm>
          <a:prstGeom prst="rect">
            <a:avLst/>
          </a:prstGeom>
          <a:noFill/>
        </p:spPr>
        <p:txBody>
          <a:bodyPr wrap="square">
            <a:spAutoFit/>
          </a:bodyPr>
          <a:lstStyle/>
          <a:p>
            <a:pPr>
              <a:lnSpc>
                <a:spcPct val="120000"/>
              </a:lnSpc>
              <a:buNone/>
            </a:pPr>
            <a:r>
              <a:rPr lang="en-GB" sz="1800" dirty="0">
                <a:solidFill>
                  <a:schemeClr val="bg1"/>
                </a:solidFill>
              </a:rPr>
              <a:t>eels in the glides</a:t>
            </a:r>
          </a:p>
          <a:p>
            <a:pPr>
              <a:lnSpc>
                <a:spcPct val="120000"/>
              </a:lnSpc>
              <a:buNone/>
            </a:pPr>
            <a:r>
              <a:rPr lang="en-GB" sz="1800" dirty="0">
                <a:solidFill>
                  <a:schemeClr val="bg1"/>
                </a:solidFill>
              </a:rPr>
              <a:t>in each eel a </a:t>
            </a:r>
            <a:r>
              <a:rPr lang="en-GB" sz="1800" dirty="0" err="1">
                <a:solidFill>
                  <a:schemeClr val="bg1"/>
                </a:solidFill>
              </a:rPr>
              <a:t>fingerwidth</a:t>
            </a:r>
            <a:r>
              <a:rPr lang="en-GB" sz="1800" dirty="0">
                <a:solidFill>
                  <a:schemeClr val="bg1"/>
                </a:solidFill>
              </a:rPr>
              <a:t> of sea</a:t>
            </a:r>
          </a:p>
          <a:p>
            <a:pPr>
              <a:lnSpc>
                <a:spcPct val="120000"/>
              </a:lnSpc>
              <a:buNone/>
            </a:pPr>
            <a:r>
              <a:rPr lang="en-GB" sz="1800" dirty="0">
                <a:solidFill>
                  <a:schemeClr val="bg1"/>
                </a:solidFill>
              </a:rPr>
              <a:t>in walking boots, with twenty pounds on my back: </a:t>
            </a:r>
          </a:p>
          <a:p>
            <a:pPr>
              <a:lnSpc>
                <a:spcPct val="120000"/>
              </a:lnSpc>
              <a:buNone/>
            </a:pPr>
            <a:r>
              <a:rPr lang="en-GB" sz="1800" dirty="0">
                <a:solidFill>
                  <a:schemeClr val="bg1"/>
                </a:solidFill>
              </a:rPr>
              <a:t>spare socks,</a:t>
            </a:r>
          </a:p>
          <a:p>
            <a:pPr>
              <a:lnSpc>
                <a:spcPct val="120000"/>
              </a:lnSpc>
              <a:buNone/>
            </a:pPr>
            <a:r>
              <a:rPr lang="en-GB" sz="1800" dirty="0">
                <a:solidFill>
                  <a:schemeClr val="bg1"/>
                </a:solidFill>
              </a:rPr>
              <a:t>compass, map, water purifier so I can drink from </a:t>
            </a:r>
          </a:p>
          <a:p>
            <a:pPr>
              <a:lnSpc>
                <a:spcPct val="120000"/>
              </a:lnSpc>
              <a:buNone/>
            </a:pPr>
            <a:r>
              <a:rPr lang="en-GB" sz="1800" dirty="0">
                <a:solidFill>
                  <a:schemeClr val="bg1"/>
                </a:solidFill>
              </a:rPr>
              <a:t>streams, seeing</a:t>
            </a:r>
          </a:p>
          <a:p>
            <a:pPr>
              <a:lnSpc>
                <a:spcPct val="120000"/>
              </a:lnSpc>
              <a:buNone/>
            </a:pPr>
            <a:r>
              <a:rPr lang="en-GB" sz="1800" dirty="0">
                <a:solidFill>
                  <a:schemeClr val="bg1"/>
                </a:solidFill>
              </a:rPr>
              <a:t>the cold floating spread out above the morning,</a:t>
            </a:r>
          </a:p>
          <a:p>
            <a:pPr marL="118872" indent="0">
              <a:lnSpc>
                <a:spcPct val="120000"/>
              </a:lnSpc>
              <a:buNone/>
            </a:pPr>
            <a:endParaRPr lang="en-GB" sz="800" dirty="0">
              <a:solidFill>
                <a:schemeClr val="bg1"/>
              </a:solidFill>
            </a:endParaRPr>
          </a:p>
          <a:p>
            <a:pPr>
              <a:lnSpc>
                <a:spcPct val="120000"/>
              </a:lnSpc>
              <a:buNone/>
            </a:pPr>
            <a:r>
              <a:rPr lang="en-GB" sz="1800" dirty="0">
                <a:solidFill>
                  <a:schemeClr val="bg1"/>
                </a:solidFill>
              </a:rPr>
              <a:t>tent, torch, chocolate, not much else.</a:t>
            </a:r>
          </a:p>
          <a:p>
            <a:endParaRPr lang="en-GB" sz="800" dirty="0"/>
          </a:p>
          <a:p>
            <a:r>
              <a:rPr lang="en-GB" dirty="0">
                <a:solidFill>
                  <a:schemeClr val="bg1"/>
                </a:solidFill>
              </a:rPr>
              <a:t>Which'll make it longish, almost unbearable between my</a:t>
            </a:r>
          </a:p>
          <a:p>
            <a:r>
              <a:rPr lang="en-GB" dirty="0">
                <a:solidFill>
                  <a:schemeClr val="bg1"/>
                </a:solidFill>
              </a:rPr>
              <a:t>evening meal and sleeping, when I've got as far as stopping,</a:t>
            </a:r>
          </a:p>
          <a:p>
            <a:r>
              <a:rPr lang="en-GB" dirty="0">
                <a:solidFill>
                  <a:schemeClr val="bg1"/>
                </a:solidFill>
              </a:rPr>
              <a:t>sitting in the tent door with no book, no saucepan, </a:t>
            </a:r>
          </a:p>
          <a:p>
            <a:r>
              <a:rPr lang="en-GB" dirty="0">
                <a:solidFill>
                  <a:schemeClr val="bg1"/>
                </a:solidFill>
              </a:rPr>
              <a:t>not so much</a:t>
            </a:r>
          </a:p>
          <a:p>
            <a:r>
              <a:rPr lang="en-GB" dirty="0">
                <a:solidFill>
                  <a:schemeClr val="bg1"/>
                </a:solidFill>
              </a:rPr>
              <a:t>as a stick to support the loneliness</a:t>
            </a:r>
          </a:p>
          <a:p>
            <a:r>
              <a:rPr lang="en-GB" dirty="0">
                <a:solidFill>
                  <a:schemeClr val="bg1"/>
                </a:solidFill>
              </a:rPr>
              <a:t>he sits clasping his knees, holding his face low down</a:t>
            </a:r>
          </a:p>
          <a:p>
            <a:r>
              <a:rPr lang="en-GB" dirty="0">
                <a:solidFill>
                  <a:schemeClr val="bg1"/>
                </a:solidFill>
              </a:rPr>
              <a:t>between them,</a:t>
            </a:r>
          </a:p>
          <a:p>
            <a:r>
              <a:rPr lang="en-GB" dirty="0">
                <a:solidFill>
                  <a:schemeClr val="bg1"/>
                </a:solidFill>
              </a:rPr>
              <a:t>he watches black slugs,</a:t>
            </a:r>
          </a:p>
          <a:p>
            <a:r>
              <a:rPr lang="en-GB" dirty="0">
                <a:solidFill>
                  <a:schemeClr val="bg1"/>
                </a:solidFill>
              </a:rPr>
              <a:t>he makes a little den of his smells and small thoughts</a:t>
            </a:r>
          </a:p>
          <a:p>
            <a:r>
              <a:rPr lang="en-GB" dirty="0">
                <a:solidFill>
                  <a:schemeClr val="bg1"/>
                </a:solidFill>
              </a:rPr>
              <a:t>he thinks up a figure far away on the tors</a:t>
            </a:r>
          </a:p>
          <a:p>
            <a:r>
              <a:rPr lang="en-GB" dirty="0">
                <a:solidFill>
                  <a:schemeClr val="bg1"/>
                </a:solidFill>
              </a:rPr>
              <a:t>waving, so if something does happen,</a:t>
            </a:r>
          </a:p>
          <a:p>
            <a:r>
              <a:rPr lang="en-GB" dirty="0">
                <a:solidFill>
                  <a:schemeClr val="bg1"/>
                </a:solidFill>
              </a:rPr>
              <a:t>if night comes down and he has to leave the path</a:t>
            </a:r>
          </a:p>
        </p:txBody>
      </p:sp>
      <p:sp>
        <p:nvSpPr>
          <p:cNvPr id="13" name="Title 1">
            <a:extLst>
              <a:ext uri="{FF2B5EF4-FFF2-40B4-BE49-F238E27FC236}">
                <a16:creationId xmlns:a16="http://schemas.microsoft.com/office/drawing/2014/main" id="{A07108F6-1D33-4258-B28C-86C598C2B68E}"/>
              </a:ext>
            </a:extLst>
          </p:cNvPr>
          <p:cNvSpPr>
            <a:spLocks noGrp="1"/>
          </p:cNvSpPr>
          <p:nvPr>
            <p:ph type="title"/>
          </p:nvPr>
        </p:nvSpPr>
        <p:spPr>
          <a:xfrm>
            <a:off x="4293170" y="6381328"/>
            <a:ext cx="1296144" cy="476672"/>
          </a:xfrm>
        </p:spPr>
        <p:txBody>
          <a:bodyPr>
            <a:normAutofit fontScale="90000"/>
          </a:bodyPr>
          <a:lstStyle/>
          <a:p>
            <a:r>
              <a:rPr lang="en-GB" sz="2400" dirty="0">
                <a:solidFill>
                  <a:schemeClr val="bg2">
                    <a:lumMod val="75000"/>
                  </a:schemeClr>
                </a:solidFill>
              </a:rPr>
              <a:t> dart 2</a:t>
            </a:r>
          </a:p>
        </p:txBody>
      </p:sp>
    </p:spTree>
    <p:extLst>
      <p:ext uri="{BB962C8B-B14F-4D97-AF65-F5344CB8AC3E}">
        <p14:creationId xmlns:p14="http://schemas.microsoft.com/office/powerpoint/2010/main" val="3001527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2D563F-5CBD-4B62-958C-5AC455C74AD6}"/>
              </a:ext>
            </a:extLst>
          </p:cNvPr>
          <p:cNvSpPr>
            <a:spLocks noGrp="1"/>
          </p:cNvSpPr>
          <p:nvPr>
            <p:ph idx="1"/>
          </p:nvPr>
        </p:nvSpPr>
        <p:spPr>
          <a:xfrm>
            <a:off x="47328" y="0"/>
            <a:ext cx="5472608" cy="7029400"/>
          </a:xfrm>
        </p:spPr>
        <p:txBody>
          <a:bodyPr>
            <a:normAutofit fontScale="40000" lnSpcReduction="20000"/>
          </a:bodyPr>
          <a:lstStyle/>
          <a:p>
            <a:pPr marL="118872" indent="0">
              <a:lnSpc>
                <a:spcPct val="120000"/>
              </a:lnSpc>
              <a:buNone/>
            </a:pPr>
            <a:r>
              <a:rPr lang="en-GB" sz="4500" dirty="0">
                <a:solidFill>
                  <a:schemeClr val="bg1"/>
                </a:solidFill>
              </a:rPr>
              <a:t>then we've seen each other, somebody knows where</a:t>
            </a:r>
          </a:p>
          <a:p>
            <a:pPr marL="118872" indent="0">
              <a:lnSpc>
                <a:spcPct val="120000"/>
              </a:lnSpc>
              <a:buNone/>
            </a:pPr>
            <a:r>
              <a:rPr lang="en-GB" sz="4500" dirty="0">
                <a:solidFill>
                  <a:schemeClr val="bg1"/>
                </a:solidFill>
              </a:rPr>
              <a:t>we are.</a:t>
            </a:r>
          </a:p>
          <a:p>
            <a:pPr marL="118872" indent="0">
              <a:lnSpc>
                <a:spcPct val="120000"/>
              </a:lnSpc>
              <a:buNone/>
            </a:pPr>
            <a:r>
              <a:rPr lang="en-GB" sz="4500" dirty="0">
                <a:solidFill>
                  <a:schemeClr val="bg1"/>
                </a:solidFill>
              </a:rPr>
              <a:t>falling back on appropriate words</a:t>
            </a:r>
          </a:p>
          <a:p>
            <a:pPr marL="118872" indent="0">
              <a:lnSpc>
                <a:spcPct val="120000"/>
              </a:lnSpc>
              <a:buNone/>
            </a:pPr>
            <a:r>
              <a:rPr lang="en-GB" sz="4500" dirty="0">
                <a:solidFill>
                  <a:schemeClr val="bg1"/>
                </a:solidFill>
              </a:rPr>
              <a:t>turning the loneliness in all directions . . .</a:t>
            </a:r>
          </a:p>
          <a:p>
            <a:pPr marL="118872" indent="0">
              <a:lnSpc>
                <a:spcPct val="120000"/>
              </a:lnSpc>
              <a:buNone/>
            </a:pPr>
            <a:r>
              <a:rPr lang="en-GB" sz="4500" dirty="0">
                <a:solidFill>
                  <a:schemeClr val="bg1"/>
                </a:solidFill>
              </a:rPr>
              <a:t>through Broadmarsh, under Cut Hill,</a:t>
            </a:r>
          </a:p>
          <a:p>
            <a:pPr marL="118872" indent="0">
              <a:lnSpc>
                <a:spcPct val="120000"/>
              </a:lnSpc>
              <a:buNone/>
            </a:pPr>
            <a:r>
              <a:rPr lang="en-GB" sz="4500" dirty="0" err="1">
                <a:solidFill>
                  <a:schemeClr val="bg1"/>
                </a:solidFill>
              </a:rPr>
              <a:t>Sandyhole</a:t>
            </a:r>
            <a:r>
              <a:rPr lang="en-GB" sz="4500" dirty="0">
                <a:solidFill>
                  <a:schemeClr val="bg1"/>
                </a:solidFill>
              </a:rPr>
              <a:t>, </a:t>
            </a:r>
            <a:r>
              <a:rPr lang="en-GB" sz="4500" dirty="0" err="1">
                <a:solidFill>
                  <a:schemeClr val="bg1"/>
                </a:solidFill>
              </a:rPr>
              <a:t>Sittaford</a:t>
            </a:r>
            <a:r>
              <a:rPr lang="en-GB" sz="4500" dirty="0">
                <a:solidFill>
                  <a:schemeClr val="bg1"/>
                </a:solidFill>
              </a:rPr>
              <a:t>, </a:t>
            </a:r>
            <a:r>
              <a:rPr lang="en-GB" sz="4500" dirty="0" err="1">
                <a:solidFill>
                  <a:schemeClr val="bg1"/>
                </a:solidFill>
              </a:rPr>
              <a:t>Hartyland</a:t>
            </a:r>
            <a:r>
              <a:rPr lang="en-GB" sz="4500" dirty="0">
                <a:solidFill>
                  <a:schemeClr val="bg1"/>
                </a:solidFill>
              </a:rPr>
              <a:t>, </a:t>
            </a:r>
            <a:r>
              <a:rPr lang="en-GB" sz="4500" dirty="0" err="1">
                <a:solidFill>
                  <a:schemeClr val="bg1"/>
                </a:solidFill>
              </a:rPr>
              <a:t>Postbridge</a:t>
            </a:r>
            <a:r>
              <a:rPr lang="en-GB" sz="4500" dirty="0">
                <a:solidFill>
                  <a:schemeClr val="bg1"/>
                </a:solidFill>
              </a:rPr>
              <a:t>,</a:t>
            </a:r>
          </a:p>
          <a:p>
            <a:pPr marL="118872" indent="0">
              <a:lnSpc>
                <a:spcPct val="120000"/>
              </a:lnSpc>
              <a:buNone/>
            </a:pPr>
            <a:r>
              <a:rPr lang="en-GB" sz="4500" dirty="0" err="1">
                <a:solidFill>
                  <a:schemeClr val="bg1"/>
                </a:solidFill>
              </a:rPr>
              <a:t>Belever</a:t>
            </a:r>
            <a:r>
              <a:rPr lang="en-GB" sz="4500" dirty="0">
                <a:solidFill>
                  <a:schemeClr val="bg1"/>
                </a:solidFill>
              </a:rPr>
              <a:t>, Newtake, </a:t>
            </a:r>
            <a:r>
              <a:rPr lang="en-GB" sz="4500" dirty="0" err="1">
                <a:solidFill>
                  <a:schemeClr val="bg1"/>
                </a:solidFill>
              </a:rPr>
              <a:t>Dartmeet</a:t>
            </a:r>
            <a:r>
              <a:rPr lang="en-GB" sz="4500" dirty="0">
                <a:solidFill>
                  <a:schemeClr val="bg1"/>
                </a:solidFill>
              </a:rPr>
              <a:t>, the whole</a:t>
            </a:r>
          </a:p>
          <a:p>
            <a:pPr marL="118872" indent="0">
              <a:lnSpc>
                <a:spcPct val="120000"/>
              </a:lnSpc>
              <a:buNone/>
            </a:pPr>
            <a:r>
              <a:rPr lang="en-GB" sz="4500" dirty="0">
                <a:solidFill>
                  <a:schemeClr val="bg1"/>
                </a:solidFill>
              </a:rPr>
              <a:t>unfolding emptiness branching and reaching</a:t>
            </a:r>
          </a:p>
          <a:p>
            <a:pPr marL="118872" indent="0">
              <a:lnSpc>
                <a:spcPct val="120000"/>
              </a:lnSpc>
              <a:buNone/>
            </a:pPr>
            <a:r>
              <a:rPr lang="en-GB" sz="4500" dirty="0">
                <a:solidFill>
                  <a:schemeClr val="bg1"/>
                </a:solidFill>
              </a:rPr>
              <a:t>and bending over itself.</a:t>
            </a:r>
          </a:p>
          <a:p>
            <a:pPr marL="118872" indent="0">
              <a:lnSpc>
                <a:spcPct val="120000"/>
              </a:lnSpc>
              <a:buNone/>
            </a:pPr>
            <a:r>
              <a:rPr lang="en-GB" sz="4500" dirty="0">
                <a:solidFill>
                  <a:schemeClr val="bg1"/>
                </a:solidFill>
              </a:rPr>
              <a:t>I met a man </a:t>
            </a:r>
            <a:r>
              <a:rPr lang="en-GB" sz="4500" dirty="0" err="1">
                <a:solidFill>
                  <a:schemeClr val="bg1"/>
                </a:solidFill>
              </a:rPr>
              <a:t>sevenish</a:t>
            </a:r>
            <a:r>
              <a:rPr lang="en-GB" sz="4500" dirty="0">
                <a:solidFill>
                  <a:schemeClr val="bg1"/>
                </a:solidFill>
              </a:rPr>
              <a:t> by the river</a:t>
            </a:r>
          </a:p>
          <a:p>
            <a:pPr marL="118872" indent="0">
              <a:lnSpc>
                <a:spcPct val="120000"/>
              </a:lnSpc>
              <a:buNone/>
            </a:pPr>
            <a:r>
              <a:rPr lang="en-GB" sz="4500" dirty="0">
                <a:solidFill>
                  <a:schemeClr val="bg1"/>
                </a:solidFill>
              </a:rPr>
              <a:t>where it widens under the main road</a:t>
            </a:r>
          </a:p>
          <a:p>
            <a:pPr marL="118872" indent="0">
              <a:lnSpc>
                <a:spcPct val="120000"/>
              </a:lnSpc>
              <a:buNone/>
            </a:pPr>
            <a:r>
              <a:rPr lang="en-GB" sz="4500" dirty="0">
                <a:solidFill>
                  <a:schemeClr val="bg1"/>
                </a:solidFill>
              </a:rPr>
              <a:t>and adds a strand strong enough</a:t>
            </a:r>
          </a:p>
          <a:p>
            <a:pPr marL="118872" indent="0">
              <a:lnSpc>
                <a:spcPct val="120000"/>
              </a:lnSpc>
              <a:buNone/>
            </a:pPr>
            <a:r>
              <a:rPr lang="en-GB" sz="4500" dirty="0">
                <a:solidFill>
                  <a:schemeClr val="bg1"/>
                </a:solidFill>
              </a:rPr>
              <a:t>to break branches and bend back necks.</a:t>
            </a:r>
          </a:p>
          <a:p>
            <a:pPr marL="118872" indent="0">
              <a:lnSpc>
                <a:spcPct val="120000"/>
              </a:lnSpc>
              <a:buNone/>
            </a:pPr>
            <a:r>
              <a:rPr lang="en-GB" sz="4500" dirty="0">
                <a:solidFill>
                  <a:schemeClr val="bg1"/>
                </a:solidFill>
              </a:rPr>
              <a:t>Rain. Not much of a morning.</a:t>
            </a:r>
          </a:p>
          <a:p>
            <a:pPr marL="118872" indent="0">
              <a:lnSpc>
                <a:spcPct val="120000"/>
              </a:lnSpc>
              <a:buNone/>
            </a:pPr>
            <a:r>
              <a:rPr lang="en-GB" sz="4500" dirty="0">
                <a:solidFill>
                  <a:schemeClr val="bg1"/>
                </a:solidFill>
              </a:rPr>
              <a:t>Routine work, getting the buckets out</a:t>
            </a:r>
          </a:p>
          <a:p>
            <a:pPr marL="118872" indent="0">
              <a:lnSpc>
                <a:spcPct val="120000"/>
              </a:lnSpc>
              <a:buNone/>
            </a:pPr>
            <a:r>
              <a:rPr lang="en-GB" sz="4500" dirty="0">
                <a:solidFill>
                  <a:schemeClr val="bg1"/>
                </a:solidFill>
              </a:rPr>
              <a:t>and walking up the cows — I know you,</a:t>
            </a:r>
          </a:p>
          <a:p>
            <a:pPr marL="118872" indent="0">
              <a:lnSpc>
                <a:spcPct val="120000"/>
              </a:lnSpc>
              <a:buNone/>
            </a:pPr>
            <a:r>
              <a:rPr lang="en-GB" sz="4500" dirty="0">
                <a:solidFill>
                  <a:schemeClr val="bg1"/>
                </a:solidFill>
              </a:rPr>
              <a:t>Jan Coo. A wind on a deep pool.</a:t>
            </a:r>
          </a:p>
          <a:p>
            <a:pPr marL="118872" indent="0">
              <a:lnSpc>
                <a:spcPct val="120000"/>
              </a:lnSpc>
              <a:buNone/>
            </a:pPr>
            <a:r>
              <a:rPr lang="en-GB" sz="4500" dirty="0">
                <a:solidFill>
                  <a:schemeClr val="bg1"/>
                </a:solidFill>
              </a:rPr>
              <a:t>Cows know him, looking for the fork in the dark.</a:t>
            </a:r>
          </a:p>
          <a:p>
            <a:pPr marL="118872" indent="0">
              <a:lnSpc>
                <a:spcPct val="120000"/>
              </a:lnSpc>
              <a:buNone/>
            </a:pPr>
            <a:r>
              <a:rPr lang="en-GB" sz="4500" dirty="0">
                <a:solidFill>
                  <a:schemeClr val="bg1"/>
                </a:solidFill>
              </a:rPr>
              <a:t>They know the truth of him — a strange man —</a:t>
            </a:r>
          </a:p>
          <a:p>
            <a:pPr marL="118872" indent="0">
              <a:lnSpc>
                <a:spcPct val="120000"/>
              </a:lnSpc>
              <a:buNone/>
            </a:pPr>
            <a:r>
              <a:rPr lang="en-GB" sz="4500" dirty="0">
                <a:solidFill>
                  <a:schemeClr val="bg1"/>
                </a:solidFill>
              </a:rPr>
              <a:t>I'm soaked, fuck these numb hands.</a:t>
            </a:r>
          </a:p>
          <a:p>
            <a:pPr marL="118872" indent="0">
              <a:lnSpc>
                <a:spcPct val="120000"/>
              </a:lnSpc>
              <a:buNone/>
            </a:pPr>
            <a:r>
              <a:rPr lang="en-GB" sz="4500" dirty="0">
                <a:solidFill>
                  <a:schemeClr val="bg1"/>
                </a:solidFill>
              </a:rPr>
              <a:t>A tremor in the woods. A salmon under a stone.</a:t>
            </a:r>
          </a:p>
          <a:p>
            <a:pPr marL="118872" indent="0">
              <a:lnSpc>
                <a:spcPct val="120000"/>
              </a:lnSpc>
              <a:buNone/>
            </a:pPr>
            <a:r>
              <a:rPr lang="en-GB" sz="4500" dirty="0">
                <a:solidFill>
                  <a:schemeClr val="bg1"/>
                </a:solidFill>
              </a:rPr>
              <a:t>I know who I am, I</a:t>
            </a:r>
          </a:p>
          <a:p>
            <a:pPr marL="118872" indent="0">
              <a:lnSpc>
                <a:spcPct val="120000"/>
              </a:lnSpc>
              <a:buNone/>
            </a:pPr>
            <a:r>
              <a:rPr lang="en-GB" sz="4500" dirty="0">
                <a:solidFill>
                  <a:schemeClr val="bg1"/>
                </a:solidFill>
              </a:rPr>
              <a:t>come from the little heap of stones up by</a:t>
            </a:r>
            <a:endParaRPr lang="en-GB" dirty="0">
              <a:solidFill>
                <a:schemeClr val="bg1"/>
              </a:solidFill>
            </a:endParaRPr>
          </a:p>
        </p:txBody>
      </p:sp>
      <p:sp>
        <p:nvSpPr>
          <p:cNvPr id="7" name="TextBox 6">
            <a:extLst>
              <a:ext uri="{FF2B5EF4-FFF2-40B4-BE49-F238E27FC236}">
                <a16:creationId xmlns:a16="http://schemas.microsoft.com/office/drawing/2014/main" id="{ECF1188F-D25C-4A58-A93D-E22E5DA06A97}"/>
              </a:ext>
            </a:extLst>
          </p:cNvPr>
          <p:cNvSpPr txBox="1"/>
          <p:nvPr/>
        </p:nvSpPr>
        <p:spPr>
          <a:xfrm>
            <a:off x="6240016" y="69650"/>
            <a:ext cx="6097712" cy="6718699"/>
          </a:xfrm>
          <a:prstGeom prst="rect">
            <a:avLst/>
          </a:prstGeom>
          <a:noFill/>
        </p:spPr>
        <p:txBody>
          <a:bodyPr wrap="square">
            <a:spAutoFit/>
          </a:bodyPr>
          <a:lstStyle/>
          <a:p>
            <a:pPr marL="118872">
              <a:lnSpc>
                <a:spcPct val="120000"/>
              </a:lnSpc>
            </a:pPr>
            <a:r>
              <a:rPr lang="en-GB" dirty="0" err="1">
                <a:solidFill>
                  <a:schemeClr val="bg1"/>
                </a:solidFill>
              </a:rPr>
              <a:t>Postbridge</a:t>
            </a:r>
            <a:r>
              <a:rPr lang="en-GB" dirty="0">
                <a:solidFill>
                  <a:schemeClr val="bg1"/>
                </a:solidFill>
              </a:rPr>
              <a:t>,</a:t>
            </a:r>
          </a:p>
          <a:p>
            <a:pPr marL="118872" indent="0">
              <a:lnSpc>
                <a:spcPct val="120000"/>
              </a:lnSpc>
              <a:buNone/>
            </a:pPr>
            <a:r>
              <a:rPr lang="en-GB" dirty="0">
                <a:solidFill>
                  <a:schemeClr val="bg1"/>
                </a:solidFill>
              </a:rPr>
              <a:t>you'll have seen me feeding the stock, you can tell it's</a:t>
            </a:r>
          </a:p>
          <a:p>
            <a:pPr marL="118872" indent="0">
              <a:lnSpc>
                <a:spcPct val="120000"/>
              </a:lnSpc>
              <a:buNone/>
            </a:pPr>
            <a:r>
              <a:rPr lang="en-GB" dirty="0">
                <a:solidFill>
                  <a:schemeClr val="bg1"/>
                </a:solidFill>
              </a:rPr>
              <a:t>me</a:t>
            </a:r>
          </a:p>
          <a:p>
            <a:pPr marL="118872" indent="0">
              <a:lnSpc>
                <a:spcPct val="120000"/>
              </a:lnSpc>
              <a:buNone/>
            </a:pPr>
            <a:r>
              <a:rPr lang="en-GB" dirty="0">
                <a:solidFill>
                  <a:schemeClr val="bg1"/>
                </a:solidFill>
              </a:rPr>
              <a:t>because of the wearing action of water on bone.</a:t>
            </a:r>
          </a:p>
          <a:p>
            <a:pPr marL="118872" indent="0">
              <a:lnSpc>
                <a:spcPct val="120000"/>
              </a:lnSpc>
              <a:buNone/>
            </a:pPr>
            <a:r>
              <a:rPr lang="en-GB" dirty="0">
                <a:solidFill>
                  <a:schemeClr val="bg1"/>
                </a:solidFill>
              </a:rPr>
              <a:t>Oh I'm slow and sick, I'm</a:t>
            </a:r>
          </a:p>
          <a:p>
            <a:pPr marL="118872" indent="0">
              <a:lnSpc>
                <a:spcPct val="120000"/>
              </a:lnSpc>
              <a:buNone/>
            </a:pPr>
            <a:r>
              <a:rPr lang="en-GB" dirty="0">
                <a:solidFill>
                  <a:schemeClr val="bg1"/>
                </a:solidFill>
              </a:rPr>
              <a:t>trying to talk myself round to leaving this place,</a:t>
            </a:r>
          </a:p>
          <a:p>
            <a:pPr marL="118872" indent="0">
              <a:lnSpc>
                <a:spcPct val="120000"/>
              </a:lnSpc>
              <a:buNone/>
            </a:pPr>
            <a:r>
              <a:rPr lang="en-GB" dirty="0">
                <a:solidFill>
                  <a:schemeClr val="bg1"/>
                </a:solidFill>
              </a:rPr>
              <a:t>but there's roots growing round my mouth, my foot's</a:t>
            </a:r>
          </a:p>
          <a:p>
            <a:pPr marL="118872" indent="0">
              <a:lnSpc>
                <a:spcPct val="120000"/>
              </a:lnSpc>
              <a:buNone/>
            </a:pPr>
            <a:r>
              <a:rPr lang="en-GB" dirty="0">
                <a:solidFill>
                  <a:schemeClr val="bg1"/>
                </a:solidFill>
              </a:rPr>
              <a:t>in a rusted tin. One night I will.</a:t>
            </a:r>
          </a:p>
          <a:p>
            <a:pPr marL="118872" indent="0">
              <a:lnSpc>
                <a:spcPct val="120000"/>
              </a:lnSpc>
              <a:buNone/>
            </a:pPr>
            <a:r>
              <a:rPr lang="en-GB" dirty="0">
                <a:solidFill>
                  <a:schemeClr val="bg1"/>
                </a:solidFill>
              </a:rPr>
              <a:t>And so one night he sneaks away downriver,</a:t>
            </a:r>
          </a:p>
          <a:p>
            <a:pPr marL="118872" indent="0">
              <a:lnSpc>
                <a:spcPct val="120000"/>
              </a:lnSpc>
              <a:buNone/>
            </a:pPr>
            <a:r>
              <a:rPr lang="en-GB" dirty="0">
                <a:solidFill>
                  <a:schemeClr val="bg1"/>
                </a:solidFill>
              </a:rPr>
              <a:t>told us he could hear voices </a:t>
            </a:r>
            <a:r>
              <a:rPr lang="en-GB" dirty="0" err="1">
                <a:solidFill>
                  <a:schemeClr val="bg1"/>
                </a:solidFill>
              </a:rPr>
              <a:t>woooo</a:t>
            </a:r>
            <a:endParaRPr lang="en-GB" dirty="0">
              <a:solidFill>
                <a:schemeClr val="bg1"/>
              </a:solidFill>
            </a:endParaRPr>
          </a:p>
          <a:p>
            <a:pPr marL="118872" indent="0">
              <a:lnSpc>
                <a:spcPct val="120000"/>
              </a:lnSpc>
              <a:buNone/>
            </a:pPr>
            <a:r>
              <a:rPr lang="en-GB" dirty="0">
                <a:solidFill>
                  <a:schemeClr val="bg1"/>
                </a:solidFill>
              </a:rPr>
              <a:t>we know what voices means, Jan Coo Jan Coo.</a:t>
            </a:r>
          </a:p>
          <a:p>
            <a:pPr marL="118872" indent="0">
              <a:lnSpc>
                <a:spcPct val="120000"/>
              </a:lnSpc>
              <a:buNone/>
            </a:pPr>
            <a:r>
              <a:rPr lang="en-GB" dirty="0">
                <a:solidFill>
                  <a:schemeClr val="bg1"/>
                </a:solidFill>
              </a:rPr>
              <a:t>A white feather on the water keeping dry.</a:t>
            </a:r>
          </a:p>
          <a:p>
            <a:pPr marL="118872" indent="0">
              <a:lnSpc>
                <a:spcPct val="120000"/>
              </a:lnSpc>
              <a:buNone/>
            </a:pPr>
            <a:r>
              <a:rPr lang="en-GB" dirty="0">
                <a:solidFill>
                  <a:schemeClr val="bg1"/>
                </a:solidFill>
              </a:rPr>
              <a:t>Next morning it came home to us he was drowned.</a:t>
            </a:r>
          </a:p>
          <a:p>
            <a:pPr marL="118872" indent="0">
              <a:lnSpc>
                <a:spcPct val="120000"/>
              </a:lnSpc>
              <a:buNone/>
            </a:pPr>
            <a:r>
              <a:rPr lang="en-GB" dirty="0">
                <a:solidFill>
                  <a:schemeClr val="bg1"/>
                </a:solidFill>
              </a:rPr>
              <a:t>He should never have swum on his own.</a:t>
            </a:r>
          </a:p>
          <a:p>
            <a:pPr marL="118872" indent="0">
              <a:lnSpc>
                <a:spcPct val="120000"/>
              </a:lnSpc>
              <a:buNone/>
            </a:pPr>
            <a:r>
              <a:rPr lang="en-GB" dirty="0">
                <a:solidFill>
                  <a:schemeClr val="bg1"/>
                </a:solidFill>
              </a:rPr>
              <a:t>Now he's so thin you can see the light</a:t>
            </a:r>
          </a:p>
          <a:p>
            <a:pPr marL="118872" indent="0">
              <a:lnSpc>
                <a:spcPct val="120000"/>
              </a:lnSpc>
              <a:buNone/>
            </a:pPr>
            <a:r>
              <a:rPr lang="en-GB" dirty="0">
                <a:solidFill>
                  <a:schemeClr val="bg1"/>
                </a:solidFill>
              </a:rPr>
              <a:t>through his skin, you can see the filth in his midriff.</a:t>
            </a:r>
          </a:p>
          <a:p>
            <a:pPr marL="118872" indent="0">
              <a:lnSpc>
                <a:spcPct val="120000"/>
              </a:lnSpc>
              <a:buNone/>
            </a:pPr>
            <a:r>
              <a:rPr lang="en-GB" dirty="0">
                <a:solidFill>
                  <a:schemeClr val="bg1"/>
                </a:solidFill>
              </a:rPr>
              <a:t>Now he's the groom of the Dart — I've seen him</a:t>
            </a:r>
          </a:p>
          <a:p>
            <a:pPr marL="118872" indent="0">
              <a:lnSpc>
                <a:spcPct val="120000"/>
              </a:lnSpc>
              <a:buNone/>
            </a:pPr>
            <a:r>
              <a:rPr lang="en-GB" dirty="0">
                <a:solidFill>
                  <a:schemeClr val="bg1"/>
                </a:solidFill>
              </a:rPr>
              <a:t>taking the shape of the sky, a bird, a blade,</a:t>
            </a:r>
          </a:p>
          <a:p>
            <a:pPr marL="118872" indent="0">
              <a:lnSpc>
                <a:spcPct val="120000"/>
              </a:lnSpc>
              <a:buNone/>
            </a:pPr>
            <a:r>
              <a:rPr lang="en-GB" dirty="0">
                <a:solidFill>
                  <a:schemeClr val="bg1"/>
                </a:solidFill>
              </a:rPr>
              <a:t>a fallen leaf, a stone — may he lie long</a:t>
            </a:r>
          </a:p>
          <a:p>
            <a:pPr marL="118872" indent="0">
              <a:lnSpc>
                <a:spcPct val="120000"/>
              </a:lnSpc>
              <a:buNone/>
            </a:pPr>
            <a:r>
              <a:rPr lang="en-GB" dirty="0">
                <a:solidFill>
                  <a:schemeClr val="bg1"/>
                </a:solidFill>
              </a:rPr>
              <a:t>in the inexplicable knot of the river's body</a:t>
            </a:r>
            <a:endParaRPr lang="en-GB" dirty="0"/>
          </a:p>
        </p:txBody>
      </p:sp>
      <p:sp>
        <p:nvSpPr>
          <p:cNvPr id="8" name="Title 1">
            <a:extLst>
              <a:ext uri="{FF2B5EF4-FFF2-40B4-BE49-F238E27FC236}">
                <a16:creationId xmlns:a16="http://schemas.microsoft.com/office/drawing/2014/main" id="{CCE8928B-A6FF-4E82-8906-1A8C5EA02625}"/>
              </a:ext>
            </a:extLst>
          </p:cNvPr>
          <p:cNvSpPr>
            <a:spLocks noGrp="1"/>
          </p:cNvSpPr>
          <p:nvPr>
            <p:ph type="title"/>
          </p:nvPr>
        </p:nvSpPr>
        <p:spPr>
          <a:xfrm>
            <a:off x="10827798" y="6351493"/>
            <a:ext cx="1296144" cy="476672"/>
          </a:xfrm>
        </p:spPr>
        <p:txBody>
          <a:bodyPr>
            <a:normAutofit fontScale="90000"/>
          </a:bodyPr>
          <a:lstStyle/>
          <a:p>
            <a:r>
              <a:rPr lang="en-GB" sz="2400" dirty="0">
                <a:solidFill>
                  <a:schemeClr val="bg2">
                    <a:lumMod val="75000"/>
                  </a:schemeClr>
                </a:solidFill>
              </a:rPr>
              <a:t> dart 3</a:t>
            </a:r>
          </a:p>
        </p:txBody>
      </p:sp>
    </p:spTree>
    <p:extLst>
      <p:ext uri="{BB962C8B-B14F-4D97-AF65-F5344CB8AC3E}">
        <p14:creationId xmlns:p14="http://schemas.microsoft.com/office/powerpoint/2010/main" val="2560372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869821-2930-4C43-9F90-75B734A096C6}"/>
              </a:ext>
            </a:extLst>
          </p:cNvPr>
          <p:cNvSpPr>
            <a:spLocks noGrp="1"/>
          </p:cNvSpPr>
          <p:nvPr>
            <p:ph idx="1"/>
          </p:nvPr>
        </p:nvSpPr>
        <p:spPr>
          <a:xfrm>
            <a:off x="0" y="0"/>
            <a:ext cx="6096000" cy="6858000"/>
          </a:xfrm>
        </p:spPr>
        <p:txBody>
          <a:bodyPr>
            <a:normAutofit fontScale="85000" lnSpcReduction="10000"/>
          </a:bodyPr>
          <a:lstStyle/>
          <a:p>
            <a:pPr marL="118872" indent="0">
              <a:lnSpc>
                <a:spcPct val="120000"/>
              </a:lnSpc>
              <a:buNone/>
            </a:pPr>
            <a:r>
              <a:rPr lang="en-GB" sz="1800" dirty="0">
                <a:solidFill>
                  <a:schemeClr val="bg1"/>
                </a:solidFill>
              </a:rPr>
              <a:t>I </a:t>
            </a:r>
            <a:r>
              <a:rPr lang="en-GB" sz="1900" dirty="0">
                <a:solidFill>
                  <a:schemeClr val="bg1"/>
                </a:solidFill>
              </a:rPr>
              <a:t>knew a heron once, when it got up</a:t>
            </a:r>
          </a:p>
          <a:p>
            <a:pPr marL="118872" indent="0">
              <a:lnSpc>
                <a:spcPct val="120000"/>
              </a:lnSpc>
              <a:buNone/>
            </a:pPr>
            <a:r>
              <a:rPr lang="en-GB" sz="1900" dirty="0">
                <a:solidFill>
                  <a:schemeClr val="bg1"/>
                </a:solidFill>
              </a:rPr>
              <a:t>its wings were the width of the river,</a:t>
            </a:r>
          </a:p>
          <a:p>
            <a:pPr marL="118872" indent="0">
              <a:lnSpc>
                <a:spcPct val="120000"/>
              </a:lnSpc>
              <a:buNone/>
            </a:pPr>
            <a:r>
              <a:rPr lang="en-GB" sz="1900" dirty="0">
                <a:solidFill>
                  <a:schemeClr val="bg1"/>
                </a:solidFill>
              </a:rPr>
              <a:t>I saw it eat an eel alive</a:t>
            </a:r>
          </a:p>
          <a:p>
            <a:pPr marL="118872" indent="0">
              <a:lnSpc>
                <a:spcPct val="120000"/>
              </a:lnSpc>
              <a:buNone/>
            </a:pPr>
            <a:r>
              <a:rPr lang="en-GB" sz="1900" dirty="0">
                <a:solidFill>
                  <a:schemeClr val="bg1"/>
                </a:solidFill>
              </a:rPr>
              <a:t>and the eel the eel chewed its way back inside out</a:t>
            </a:r>
          </a:p>
          <a:p>
            <a:pPr marL="118872" indent="0">
              <a:lnSpc>
                <a:spcPct val="120000"/>
              </a:lnSpc>
              <a:buNone/>
            </a:pPr>
            <a:r>
              <a:rPr lang="en-GB" sz="1900" dirty="0">
                <a:solidFill>
                  <a:schemeClr val="bg1"/>
                </a:solidFill>
              </a:rPr>
              <a:t>through the heron's stomach</a:t>
            </a:r>
          </a:p>
          <a:p>
            <a:pPr marL="118872" indent="0">
              <a:lnSpc>
                <a:spcPct val="120000"/>
              </a:lnSpc>
              <a:buNone/>
            </a:pPr>
            <a:r>
              <a:rPr lang="en-GB" sz="1900" dirty="0">
                <a:solidFill>
                  <a:schemeClr val="bg1"/>
                </a:solidFill>
              </a:rPr>
              <a:t>like when I creep through bridges right in along a ledge</a:t>
            </a:r>
          </a:p>
          <a:p>
            <a:pPr marL="118872" indent="0">
              <a:lnSpc>
                <a:spcPct val="120000"/>
              </a:lnSpc>
              <a:buNone/>
            </a:pPr>
            <a:r>
              <a:rPr lang="en-GB" sz="1900" dirty="0">
                <a:solidFill>
                  <a:schemeClr val="bg1"/>
                </a:solidFill>
              </a:rPr>
              <a:t>to see where the dippers nest.</a:t>
            </a:r>
          </a:p>
          <a:p>
            <a:pPr marL="118872" indent="0">
              <a:lnSpc>
                <a:spcPct val="120000"/>
              </a:lnSpc>
              <a:buNone/>
            </a:pPr>
            <a:r>
              <a:rPr lang="en-GB" sz="1900" dirty="0">
                <a:solidFill>
                  <a:schemeClr val="bg1"/>
                </a:solidFill>
              </a:rPr>
              <a:t>Going through holes, I love that, the last thing through</a:t>
            </a:r>
          </a:p>
          <a:p>
            <a:pPr marL="118872" indent="0">
              <a:lnSpc>
                <a:spcPct val="120000"/>
              </a:lnSpc>
              <a:buNone/>
            </a:pPr>
            <a:r>
              <a:rPr lang="en-GB" sz="1900" dirty="0">
                <a:solidFill>
                  <a:schemeClr val="bg1"/>
                </a:solidFill>
              </a:rPr>
              <a:t>here was an otter</a:t>
            </a:r>
          </a:p>
          <a:p>
            <a:pPr marL="118872" indent="0">
              <a:lnSpc>
                <a:spcPct val="120000"/>
              </a:lnSpc>
              <a:buNone/>
            </a:pPr>
            <a:r>
              <a:rPr lang="en-GB" sz="1900" dirty="0">
                <a:solidFill>
                  <a:schemeClr val="bg1"/>
                </a:solidFill>
              </a:rPr>
              <a:t>(two places I've seen eels, bright whips of flow</a:t>
            </a:r>
          </a:p>
          <a:p>
            <a:pPr marL="118872" indent="0">
              <a:lnSpc>
                <a:spcPct val="120000"/>
              </a:lnSpc>
              <a:buNone/>
            </a:pPr>
            <a:r>
              <a:rPr lang="en-GB" sz="1900" dirty="0">
                <a:solidFill>
                  <a:schemeClr val="bg1"/>
                </a:solidFill>
              </a:rPr>
              <a:t>like stopper waves the </a:t>
            </a:r>
            <a:r>
              <a:rPr lang="en-GB" sz="1900" dirty="0" err="1">
                <a:solidFill>
                  <a:schemeClr val="bg1"/>
                </a:solidFill>
              </a:rPr>
              <a:t>rivercurve</a:t>
            </a:r>
            <a:r>
              <a:rPr lang="en-GB" sz="1900" dirty="0">
                <a:solidFill>
                  <a:schemeClr val="bg1"/>
                </a:solidFill>
              </a:rPr>
              <a:t> slides through</a:t>
            </a:r>
          </a:p>
          <a:p>
            <a:pPr marL="118872" indent="0">
              <a:lnSpc>
                <a:spcPct val="120000"/>
              </a:lnSpc>
              <a:buNone/>
            </a:pPr>
            <a:r>
              <a:rPr lang="en-GB" sz="1900" dirty="0">
                <a:solidFill>
                  <a:schemeClr val="bg1"/>
                </a:solidFill>
              </a:rPr>
              <a:t>trampling around at first you just make out</a:t>
            </a:r>
          </a:p>
          <a:p>
            <a:pPr marL="118872" indent="0">
              <a:lnSpc>
                <a:spcPct val="120000"/>
              </a:lnSpc>
              <a:buNone/>
            </a:pPr>
            <a:r>
              <a:rPr lang="en-GB" sz="1900" dirty="0">
                <a:solidFill>
                  <a:schemeClr val="bg1"/>
                </a:solidFill>
              </a:rPr>
              <a:t>the elver movement of the running sunlight</a:t>
            </a:r>
          </a:p>
          <a:p>
            <a:pPr marL="118872" indent="0">
              <a:lnSpc>
                <a:spcPct val="120000"/>
              </a:lnSpc>
              <a:buNone/>
            </a:pPr>
            <a:r>
              <a:rPr lang="en-GB" sz="1900" dirty="0">
                <a:solidFill>
                  <a:schemeClr val="bg1"/>
                </a:solidFill>
              </a:rPr>
              <a:t>three foot under the road-judder you hold</a:t>
            </a:r>
          </a:p>
          <a:p>
            <a:pPr marL="118872" indent="0">
              <a:lnSpc>
                <a:spcPct val="120000"/>
              </a:lnSpc>
              <a:buNone/>
            </a:pPr>
            <a:r>
              <a:rPr lang="en-GB" sz="1900" dirty="0">
                <a:solidFill>
                  <a:schemeClr val="bg1"/>
                </a:solidFill>
              </a:rPr>
              <a:t>and breathe contracted to an eye-quiet world</a:t>
            </a:r>
          </a:p>
          <a:p>
            <a:pPr marL="118872" indent="0">
              <a:lnSpc>
                <a:spcPct val="120000"/>
              </a:lnSpc>
              <a:buNone/>
            </a:pPr>
            <a:r>
              <a:rPr lang="en-GB" sz="1900" dirty="0">
                <a:solidFill>
                  <a:schemeClr val="bg1"/>
                </a:solidFill>
              </a:rPr>
              <a:t>while an old dandelion unpicks her shawl</a:t>
            </a:r>
          </a:p>
          <a:p>
            <a:pPr marL="118872" indent="0">
              <a:lnSpc>
                <a:spcPct val="120000"/>
              </a:lnSpc>
              <a:buNone/>
            </a:pPr>
            <a:r>
              <a:rPr lang="en-GB" sz="1900" dirty="0">
                <a:solidFill>
                  <a:schemeClr val="bg1"/>
                </a:solidFill>
              </a:rPr>
              <a:t>and one by one the small spent oak flowers fall</a:t>
            </a:r>
          </a:p>
          <a:p>
            <a:pPr marL="118872" indent="0">
              <a:lnSpc>
                <a:spcPct val="120000"/>
              </a:lnSpc>
              <a:buNone/>
            </a:pPr>
            <a:r>
              <a:rPr lang="en-GB" sz="1900" dirty="0">
                <a:solidFill>
                  <a:schemeClr val="bg1"/>
                </a:solidFill>
              </a:rPr>
              <a:t>then gently lift a branch brown tag and fur</a:t>
            </a:r>
          </a:p>
          <a:p>
            <a:pPr marL="118872" indent="0">
              <a:lnSpc>
                <a:spcPct val="120000"/>
              </a:lnSpc>
              <a:buNone/>
            </a:pPr>
            <a:r>
              <a:rPr lang="en-GB" sz="1900" dirty="0">
                <a:solidFill>
                  <a:schemeClr val="bg1"/>
                </a:solidFill>
              </a:rPr>
              <a:t>on every stone and straw and drifting burr</a:t>
            </a:r>
          </a:p>
          <a:p>
            <a:pPr marL="118872" indent="0">
              <a:lnSpc>
                <a:spcPct val="120000"/>
              </a:lnSpc>
              <a:buNone/>
            </a:pPr>
            <a:r>
              <a:rPr lang="en-GB" sz="1900" dirty="0">
                <a:solidFill>
                  <a:schemeClr val="bg1"/>
                </a:solidFill>
              </a:rPr>
              <a:t>when like a streamer from your own eye's iris</a:t>
            </a:r>
          </a:p>
          <a:p>
            <a:pPr marL="118872" indent="0">
              <a:lnSpc>
                <a:spcPct val="120000"/>
              </a:lnSpc>
              <a:buNone/>
            </a:pPr>
            <a:r>
              <a:rPr lang="en-GB" sz="1900" dirty="0">
                <a:solidFill>
                  <a:schemeClr val="bg1"/>
                </a:solidFill>
              </a:rPr>
              <a:t>a kingfisher spurts through the bridge whose axis</a:t>
            </a:r>
          </a:p>
          <a:p>
            <a:pPr marL="118872" indent="0">
              <a:lnSpc>
                <a:spcPct val="120000"/>
              </a:lnSpc>
              <a:buNone/>
            </a:pPr>
            <a:r>
              <a:rPr lang="en-GB" sz="1900" dirty="0">
                <a:solidFill>
                  <a:schemeClr val="bg1"/>
                </a:solidFill>
              </a:rPr>
              <a:t>is endlessly in motion as each wave</a:t>
            </a:r>
          </a:p>
          <a:p>
            <a:pPr marL="118872" indent="0">
              <a:lnSpc>
                <a:spcPct val="120000"/>
              </a:lnSpc>
              <a:buNone/>
            </a:pPr>
            <a:r>
              <a:rPr lang="en-GB" sz="1900" dirty="0">
                <a:solidFill>
                  <a:schemeClr val="bg1"/>
                </a:solidFill>
              </a:rPr>
              <a:t>photos its flowing to the bridge's curve</a:t>
            </a:r>
          </a:p>
          <a:p>
            <a:pPr marL="118872" indent="0">
              <a:lnSpc>
                <a:spcPct val="120000"/>
              </a:lnSpc>
              <a:buNone/>
            </a:pPr>
            <a:r>
              <a:rPr lang="en-GB" sz="1900" dirty="0">
                <a:solidFill>
                  <a:schemeClr val="bg1"/>
                </a:solidFill>
              </a:rPr>
              <a:t>if you can keep your foothold, snooping down</a:t>
            </a:r>
          </a:p>
          <a:p>
            <a:pPr marL="118872" indent="0">
              <a:lnSpc>
                <a:spcPct val="120000"/>
              </a:lnSpc>
              <a:buNone/>
            </a:pPr>
            <a:r>
              <a:rPr lang="en-GB" sz="1900" dirty="0">
                <a:solidFill>
                  <a:schemeClr val="bg1"/>
                </a:solidFill>
              </a:rPr>
              <a:t>then suddenly two eels let go get thrown</a:t>
            </a:r>
          </a:p>
        </p:txBody>
      </p:sp>
      <p:sp>
        <p:nvSpPr>
          <p:cNvPr id="5" name="TextBox 4">
            <a:extLst>
              <a:ext uri="{FF2B5EF4-FFF2-40B4-BE49-F238E27FC236}">
                <a16:creationId xmlns:a16="http://schemas.microsoft.com/office/drawing/2014/main" id="{8B4FCE26-F0F9-4006-A7BB-0529E301BE58}"/>
              </a:ext>
            </a:extLst>
          </p:cNvPr>
          <p:cNvSpPr txBox="1"/>
          <p:nvPr/>
        </p:nvSpPr>
        <p:spPr>
          <a:xfrm>
            <a:off x="5951984" y="0"/>
            <a:ext cx="6097712" cy="6886052"/>
          </a:xfrm>
          <a:prstGeom prst="rect">
            <a:avLst/>
          </a:prstGeom>
          <a:noFill/>
        </p:spPr>
        <p:txBody>
          <a:bodyPr wrap="square">
            <a:spAutoFit/>
          </a:bodyPr>
          <a:lstStyle/>
          <a:p>
            <a:pPr marL="118872" indent="0">
              <a:lnSpc>
                <a:spcPct val="120000"/>
              </a:lnSpc>
              <a:buNone/>
            </a:pPr>
            <a:r>
              <a:rPr lang="en-GB" dirty="0">
                <a:solidFill>
                  <a:schemeClr val="bg1"/>
                </a:solidFill>
              </a:rPr>
              <a:t>tumbling away downstream looping and linking</a:t>
            </a:r>
          </a:p>
          <a:p>
            <a:pPr marL="118872" indent="0">
              <a:lnSpc>
                <a:spcPct val="120000"/>
              </a:lnSpc>
              <a:buNone/>
            </a:pPr>
            <a:r>
              <a:rPr lang="en-GB" dirty="0">
                <a:solidFill>
                  <a:schemeClr val="bg1"/>
                </a:solidFill>
              </a:rPr>
              <a:t>another time we scooped a net through sinking</a:t>
            </a:r>
            <a:endParaRPr lang="en-GB" sz="1600" dirty="0">
              <a:solidFill>
                <a:schemeClr val="bg1"/>
              </a:solidFill>
            </a:endParaRPr>
          </a:p>
          <a:p>
            <a:pPr marL="118872" indent="0">
              <a:lnSpc>
                <a:spcPct val="120000"/>
              </a:lnSpc>
              <a:buNone/>
            </a:pPr>
            <a:r>
              <a:rPr lang="en-GB" sz="1700" dirty="0">
                <a:solidFill>
                  <a:schemeClr val="bg1"/>
                </a:solidFill>
              </a:rPr>
              <a:t>silt and gold and caught one strong as bike-chain</a:t>
            </a:r>
          </a:p>
          <a:p>
            <a:pPr marL="118872" indent="0">
              <a:lnSpc>
                <a:spcPct val="120000"/>
              </a:lnSpc>
              <a:buNone/>
            </a:pPr>
            <a:r>
              <a:rPr lang="en-GB" sz="1700" dirty="0">
                <a:solidFill>
                  <a:schemeClr val="bg1"/>
                </a:solidFill>
              </a:rPr>
              <a:t>stared for a while then let it back again</a:t>
            </a:r>
          </a:p>
          <a:p>
            <a:pPr marL="118872" indent="0">
              <a:lnSpc>
                <a:spcPct val="120000"/>
              </a:lnSpc>
              <a:buNone/>
            </a:pPr>
            <a:r>
              <a:rPr lang="en-GB" sz="1700" dirty="0">
                <a:solidFill>
                  <a:schemeClr val="bg1"/>
                </a:solidFill>
              </a:rPr>
              <a:t>I never pass that place and not make time</a:t>
            </a:r>
          </a:p>
          <a:p>
            <a:pPr marL="118872" indent="0">
              <a:lnSpc>
                <a:spcPct val="120000"/>
              </a:lnSpc>
              <a:buNone/>
            </a:pPr>
            <a:r>
              <a:rPr lang="en-GB" sz="1700" dirty="0">
                <a:solidFill>
                  <a:schemeClr val="bg1"/>
                </a:solidFill>
              </a:rPr>
              <a:t>to see if there's an eel come up the stream</a:t>
            </a:r>
          </a:p>
          <a:p>
            <a:pPr marL="118872" indent="0">
              <a:lnSpc>
                <a:spcPct val="120000"/>
              </a:lnSpc>
              <a:buNone/>
            </a:pPr>
            <a:r>
              <a:rPr lang="en-GB" sz="1700" dirty="0">
                <a:solidFill>
                  <a:schemeClr val="bg1"/>
                </a:solidFill>
              </a:rPr>
              <a:t>I let time go as slow as moss, I stand</a:t>
            </a:r>
          </a:p>
          <a:p>
            <a:pPr marL="118872" indent="0">
              <a:lnSpc>
                <a:spcPct val="120000"/>
              </a:lnSpc>
              <a:buNone/>
            </a:pPr>
            <a:r>
              <a:rPr lang="en-GB" sz="1700" dirty="0">
                <a:solidFill>
                  <a:schemeClr val="bg1"/>
                </a:solidFill>
              </a:rPr>
              <a:t>and try to get the dragonflies to land</a:t>
            </a:r>
          </a:p>
          <a:p>
            <a:pPr marL="118872" indent="0">
              <a:lnSpc>
                <a:spcPct val="120000"/>
              </a:lnSpc>
              <a:buNone/>
            </a:pPr>
            <a:r>
              <a:rPr lang="en-GB" sz="1700" dirty="0">
                <a:solidFill>
                  <a:schemeClr val="bg1"/>
                </a:solidFill>
              </a:rPr>
              <a:t>their gypsy-coloured engines on my hand)</a:t>
            </a:r>
          </a:p>
          <a:p>
            <a:pPr marL="118872" indent="0">
              <a:lnSpc>
                <a:spcPct val="120000"/>
              </a:lnSpc>
              <a:buNone/>
            </a:pPr>
            <a:r>
              <a:rPr lang="en-GB" sz="1700" dirty="0">
                <a:solidFill>
                  <a:schemeClr val="bg1"/>
                </a:solidFill>
              </a:rPr>
              <a:t>whose voice is this who's talking in my larynx</a:t>
            </a:r>
          </a:p>
          <a:p>
            <a:pPr marL="118872" indent="0">
              <a:lnSpc>
                <a:spcPct val="120000"/>
              </a:lnSpc>
              <a:buNone/>
            </a:pPr>
            <a:r>
              <a:rPr lang="en-GB" sz="1700" dirty="0">
                <a:solidFill>
                  <a:schemeClr val="bg1"/>
                </a:solidFill>
              </a:rPr>
              <a:t>who's in my privacy under my stone tent</a:t>
            </a:r>
          </a:p>
          <a:p>
            <a:pPr marL="118872" indent="0">
              <a:lnSpc>
                <a:spcPct val="120000"/>
              </a:lnSpc>
              <a:buNone/>
            </a:pPr>
            <a:r>
              <a:rPr lang="en-GB" sz="1700" dirty="0">
                <a:solidFill>
                  <a:schemeClr val="bg1"/>
                </a:solidFill>
              </a:rPr>
              <a:t>where I live </a:t>
            </a:r>
            <a:r>
              <a:rPr lang="en-GB" sz="1700" dirty="0" err="1">
                <a:solidFill>
                  <a:schemeClr val="bg1"/>
                </a:solidFill>
              </a:rPr>
              <a:t>slippershod</a:t>
            </a:r>
            <a:r>
              <a:rPr lang="en-GB" sz="1700" dirty="0">
                <a:solidFill>
                  <a:schemeClr val="bg1"/>
                </a:solidFill>
              </a:rPr>
              <a:t> in my indoor colours</a:t>
            </a:r>
          </a:p>
          <a:p>
            <a:pPr marL="118872" indent="0">
              <a:lnSpc>
                <a:spcPct val="120000"/>
              </a:lnSpc>
              <a:buNone/>
            </a:pPr>
            <a:r>
              <a:rPr lang="en-GB" sz="1700" dirty="0">
                <a:solidFill>
                  <a:schemeClr val="bg1"/>
                </a:solidFill>
              </a:rPr>
              <a:t>who's talking in my lights-out where I pull to</a:t>
            </a:r>
          </a:p>
          <a:p>
            <a:pPr marL="118872" indent="0">
              <a:lnSpc>
                <a:spcPct val="120000"/>
              </a:lnSpc>
              <a:buNone/>
            </a:pPr>
            <a:r>
              <a:rPr lang="en-GB" sz="1700" dirty="0">
                <a:solidFill>
                  <a:schemeClr val="bg1"/>
                </a:solidFill>
              </a:rPr>
              <a:t>under the bent body of an echo are these your</a:t>
            </a:r>
          </a:p>
          <a:p>
            <a:pPr marL="118872" indent="0">
              <a:lnSpc>
                <a:spcPct val="120000"/>
              </a:lnSpc>
              <a:buNone/>
            </a:pPr>
            <a:r>
              <a:rPr lang="en-GB" sz="1700" dirty="0">
                <a:solidFill>
                  <a:schemeClr val="bg1"/>
                </a:solidFill>
              </a:rPr>
              <a:t>fingers in my roof are these your splashes</a:t>
            </a:r>
          </a:p>
          <a:p>
            <a:pPr marL="118872" indent="0">
              <a:lnSpc>
                <a:spcPct val="120000"/>
              </a:lnSpc>
              <a:buNone/>
            </a:pPr>
            <a:endParaRPr lang="en-GB" sz="800" dirty="0">
              <a:solidFill>
                <a:schemeClr val="bg1"/>
              </a:solidFill>
            </a:endParaRPr>
          </a:p>
          <a:p>
            <a:pPr marL="118872" indent="0">
              <a:lnSpc>
                <a:spcPct val="120000"/>
              </a:lnSpc>
              <a:buNone/>
            </a:pPr>
            <a:r>
              <a:rPr lang="en-GB" sz="1700" dirty="0">
                <a:solidFill>
                  <a:schemeClr val="bg1"/>
                </a:solidFill>
              </a:rPr>
              <a:t>Everyone converges on bridges, bank holidays it fills up with cars, people set up tables in the reeds, but a mile either side you're back into wilderness. (Twelve horses clattering away.) and there's the dipper bobbing up and down like a man getting ready, hitching his trousers. I'm crouching, I never let my reflection fall on water,</a:t>
            </a:r>
            <a:endParaRPr lang="en-GB" sz="1700" dirty="0"/>
          </a:p>
        </p:txBody>
      </p:sp>
      <p:sp>
        <p:nvSpPr>
          <p:cNvPr id="6" name="Title 1">
            <a:extLst>
              <a:ext uri="{FF2B5EF4-FFF2-40B4-BE49-F238E27FC236}">
                <a16:creationId xmlns:a16="http://schemas.microsoft.com/office/drawing/2014/main" id="{993E40C4-144F-4B00-9548-63D465DDA5E9}"/>
              </a:ext>
            </a:extLst>
          </p:cNvPr>
          <p:cNvSpPr>
            <a:spLocks noGrp="1"/>
          </p:cNvSpPr>
          <p:nvPr>
            <p:ph type="title"/>
          </p:nvPr>
        </p:nvSpPr>
        <p:spPr>
          <a:xfrm>
            <a:off x="10482574" y="6409380"/>
            <a:ext cx="1584176" cy="476672"/>
          </a:xfrm>
        </p:spPr>
        <p:txBody>
          <a:bodyPr>
            <a:normAutofit/>
          </a:bodyPr>
          <a:lstStyle/>
          <a:p>
            <a:r>
              <a:rPr lang="en-GB" sz="2400" dirty="0">
                <a:solidFill>
                  <a:schemeClr val="bg2">
                    <a:lumMod val="75000"/>
                  </a:schemeClr>
                </a:solidFill>
              </a:rPr>
              <a:t> dart </a:t>
            </a:r>
            <a:r>
              <a:rPr lang="en-GB" sz="2400" b="0" i="1" dirty="0">
                <a:solidFill>
                  <a:schemeClr val="bg2">
                    <a:lumMod val="75000"/>
                  </a:schemeClr>
                </a:solidFill>
                <a:latin typeface="+mn-lt"/>
              </a:rPr>
              <a:t>end</a:t>
            </a:r>
          </a:p>
        </p:txBody>
      </p:sp>
    </p:spTree>
    <p:extLst>
      <p:ext uri="{BB962C8B-B14F-4D97-AF65-F5344CB8AC3E}">
        <p14:creationId xmlns:p14="http://schemas.microsoft.com/office/powerpoint/2010/main" val="3014535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FF6E40F-B214-4133-9CA2-7A8CF4F44D67}"/>
              </a:ext>
            </a:extLst>
          </p:cNvPr>
          <p:cNvSpPr>
            <a:spLocks noGrp="1"/>
          </p:cNvSpPr>
          <p:nvPr>
            <p:ph type="title"/>
          </p:nvPr>
        </p:nvSpPr>
        <p:spPr>
          <a:xfrm>
            <a:off x="1415480" y="2060848"/>
            <a:ext cx="9525262" cy="1252728"/>
          </a:xfrm>
        </p:spPr>
        <p:txBody>
          <a:bodyPr>
            <a:normAutofit/>
          </a:bodyPr>
          <a:lstStyle/>
          <a:p>
            <a:pPr algn="ctr"/>
            <a:r>
              <a:rPr lang="en-GB" sz="5400" dirty="0">
                <a:solidFill>
                  <a:srgbClr val="00B050"/>
                </a:solidFill>
              </a:rPr>
              <a:t>prose &amp; water </a:t>
            </a:r>
          </a:p>
        </p:txBody>
      </p:sp>
      <p:sp>
        <p:nvSpPr>
          <p:cNvPr id="4" name="TextBox 3">
            <a:extLst>
              <a:ext uri="{FF2B5EF4-FFF2-40B4-BE49-F238E27FC236}">
                <a16:creationId xmlns:a16="http://schemas.microsoft.com/office/drawing/2014/main" id="{60C273EC-44A3-4538-99D1-8E0053369626}"/>
              </a:ext>
            </a:extLst>
          </p:cNvPr>
          <p:cNvSpPr txBox="1"/>
          <p:nvPr/>
        </p:nvSpPr>
        <p:spPr>
          <a:xfrm>
            <a:off x="2279576" y="4005064"/>
            <a:ext cx="8231821" cy="1077218"/>
          </a:xfrm>
          <a:prstGeom prst="rect">
            <a:avLst/>
          </a:prstGeom>
          <a:noFill/>
        </p:spPr>
        <p:txBody>
          <a:bodyPr wrap="square">
            <a:spAutoFit/>
          </a:bodyPr>
          <a:lstStyle/>
          <a:p>
            <a:r>
              <a:rPr lang="en-GB" sz="3200" dirty="0">
                <a:solidFill>
                  <a:schemeClr val="bg1"/>
                </a:solidFill>
              </a:rPr>
              <a:t>Graham Swift, </a:t>
            </a:r>
            <a:r>
              <a:rPr lang="en-GB" sz="3200" i="1" dirty="0">
                <a:solidFill>
                  <a:schemeClr val="bg1"/>
                </a:solidFill>
              </a:rPr>
              <a:t>Waterland</a:t>
            </a:r>
            <a:r>
              <a:rPr lang="en-GB" sz="3200" dirty="0">
                <a:solidFill>
                  <a:schemeClr val="bg1"/>
                </a:solidFill>
              </a:rPr>
              <a:t> (Macmillan, 1983)  . </a:t>
            </a:r>
          </a:p>
        </p:txBody>
      </p:sp>
    </p:spTree>
    <p:extLst>
      <p:ext uri="{BB962C8B-B14F-4D97-AF65-F5344CB8AC3E}">
        <p14:creationId xmlns:p14="http://schemas.microsoft.com/office/powerpoint/2010/main" val="966391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93623E-E891-4D28-9953-FD6DC3C90B32}"/>
              </a:ext>
            </a:extLst>
          </p:cNvPr>
          <p:cNvSpPr>
            <a:spLocks noGrp="1"/>
          </p:cNvSpPr>
          <p:nvPr>
            <p:ph type="title"/>
          </p:nvPr>
        </p:nvSpPr>
        <p:spPr>
          <a:xfrm>
            <a:off x="609600" y="155448"/>
            <a:ext cx="10972800" cy="609256"/>
          </a:xfrm>
        </p:spPr>
        <p:txBody>
          <a:bodyPr>
            <a:noAutofit/>
          </a:bodyPr>
          <a:lstStyle/>
          <a:p>
            <a:r>
              <a:rPr lang="en-GB" sz="3200" dirty="0">
                <a:solidFill>
                  <a:srgbClr val="FFC000"/>
                </a:solidFill>
              </a:rPr>
              <a:t>Graham Swift, </a:t>
            </a:r>
            <a:r>
              <a:rPr lang="en-GB" sz="3200" i="1" dirty="0">
                <a:solidFill>
                  <a:srgbClr val="FFC000"/>
                </a:solidFill>
              </a:rPr>
              <a:t>Waterland </a:t>
            </a:r>
            <a:r>
              <a:rPr lang="en-GB" sz="3200" dirty="0">
                <a:solidFill>
                  <a:srgbClr val="FFC000"/>
                </a:solidFill>
              </a:rPr>
              <a:t>1983</a:t>
            </a:r>
          </a:p>
        </p:txBody>
      </p:sp>
      <p:sp>
        <p:nvSpPr>
          <p:cNvPr id="8" name="TextBox 7">
            <a:extLst>
              <a:ext uri="{FF2B5EF4-FFF2-40B4-BE49-F238E27FC236}">
                <a16:creationId xmlns:a16="http://schemas.microsoft.com/office/drawing/2014/main" id="{615BDA0E-5E89-471B-8EE8-1B88484BDBB0}"/>
              </a:ext>
            </a:extLst>
          </p:cNvPr>
          <p:cNvSpPr txBox="1"/>
          <p:nvPr/>
        </p:nvSpPr>
        <p:spPr>
          <a:xfrm>
            <a:off x="479376" y="775872"/>
            <a:ext cx="11521280" cy="5940088"/>
          </a:xfrm>
          <a:prstGeom prst="rect">
            <a:avLst/>
          </a:prstGeom>
          <a:noFill/>
        </p:spPr>
        <p:txBody>
          <a:bodyPr wrap="square">
            <a:spAutoFit/>
          </a:bodyPr>
          <a:lstStyle/>
          <a:p>
            <a:r>
              <a:rPr lang="en-GB" sz="2000" dirty="0">
                <a:solidFill>
                  <a:schemeClr val="bg1"/>
                </a:solidFill>
              </a:rPr>
              <a:t>Fairy-tale words ; Fairy-tale advice. But we lived in a fairy-tale place. In the lock-keeper’s cottage by a river in the middle of the Fens. Far away from the wide world. And my father, who was a superstitious man, liked to do things in such a way as would make them seem magical and occult. So he would always set his eel traps at night. Not because eel traps cannot be set by day, but because the mystery of darkness appealed to him . And one night, in midsummer, in 1937, we went with him, Dick and I, to set traps near </a:t>
            </a:r>
            <a:r>
              <a:rPr lang="en-GB" sz="2000" dirty="0" err="1">
                <a:solidFill>
                  <a:schemeClr val="bg1"/>
                </a:solidFill>
              </a:rPr>
              <a:t>Stotz</a:t>
            </a:r>
            <a:r>
              <a:rPr lang="en-GB" sz="2000" dirty="0">
                <a:solidFill>
                  <a:schemeClr val="bg1"/>
                </a:solidFill>
              </a:rPr>
              <a:t> bridge. It was hot and windless. When the traps had been set we lay back on the riverbank. Dick was 14 and I was 10. The pumps were tump- </a:t>
            </a:r>
            <a:r>
              <a:rPr lang="en-GB" sz="2000" dirty="0" err="1">
                <a:solidFill>
                  <a:schemeClr val="bg1"/>
                </a:solidFill>
              </a:rPr>
              <a:t>tumping</a:t>
            </a:r>
            <a:r>
              <a:rPr lang="en-GB" sz="2000" dirty="0">
                <a:solidFill>
                  <a:schemeClr val="bg1"/>
                </a:solidFill>
              </a:rPr>
              <a:t>, as they do, incessantly, so that you scarcely notice them all over the Fens, and frogs were croaking in the ditches. Up above, the sky swarmed with stars which seemed to multiply as we looked at them. And as we lay, Dad said: do you know what the stars are? They are the silver dust of God’s blessing. They are little broken-off bits of heaven. God cast them down to fall on us. But when he saw how wicked we were , he changed his mind and ordered the stars to stop. Which is why they hang in the sky but seem as though at anytime they might drop... </a:t>
            </a:r>
          </a:p>
          <a:p>
            <a:pPr algn="ctr"/>
            <a:r>
              <a:rPr lang="en-GB" sz="2000" dirty="0">
                <a:solidFill>
                  <a:schemeClr val="bg1"/>
                </a:solidFill>
              </a:rPr>
              <a:t>---------------------</a:t>
            </a:r>
          </a:p>
          <a:p>
            <a:r>
              <a:rPr lang="en-GB" sz="2000" dirty="0">
                <a:solidFill>
                  <a:schemeClr val="bg1"/>
                </a:solidFill>
              </a:rPr>
              <a:t>Under normal conditions the sluice remained lowered, almost to the River bottom, it's firm blade holding back the slow flowing Leem, making it fit for the passage of boats. Then the water in the enclosure above it, like the water in the lock pen, would be smooth and placid and it would give off that smell which is characteristic of places where freshwater and human ingenuity meat, and witches smelt over and over again in the Fens. A cool, slimy but strangely poignant and nostalgic smell </a:t>
            </a:r>
          </a:p>
        </p:txBody>
      </p:sp>
    </p:spTree>
    <p:extLst>
      <p:ext uri="{BB962C8B-B14F-4D97-AF65-F5344CB8AC3E}">
        <p14:creationId xmlns:p14="http://schemas.microsoft.com/office/powerpoint/2010/main" val="3034636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5EEACD-9F92-4F98-881C-A82D89F13600}"/>
              </a:ext>
            </a:extLst>
          </p:cNvPr>
          <p:cNvSpPr>
            <a:spLocks noGrp="1"/>
          </p:cNvSpPr>
          <p:nvPr>
            <p:ph idx="1"/>
          </p:nvPr>
        </p:nvSpPr>
        <p:spPr>
          <a:xfrm>
            <a:off x="263352" y="0"/>
            <a:ext cx="11809312" cy="6741368"/>
          </a:xfrm>
        </p:spPr>
        <p:txBody>
          <a:bodyPr>
            <a:noAutofit/>
          </a:bodyPr>
          <a:lstStyle/>
          <a:p>
            <a:pPr marL="118872" indent="0">
              <a:lnSpc>
                <a:spcPct val="120000"/>
              </a:lnSpc>
              <a:buNone/>
            </a:pPr>
            <a:r>
              <a:rPr lang="en-GB" sz="1800" dirty="0">
                <a:solidFill>
                  <a:schemeClr val="bg1"/>
                </a:solidFill>
              </a:rPr>
              <a:t>Once the shallow, shifting waters of the Wash did not stop at Boston and Kings Lynn but licked southwards as far as Cambridge, Huntingdon , Peterborough and Bedford. What caused them to retreat? The answer can be given in a single syllable : Silt. The Fens were formed by silt. Silt , a word which when you utter it, letting the air slip thinly between your teeth, invokes a slow, sly, insinuating agency. Silt: which shapes and undermines continents; which demolishes as it builds; which is simultaneous accretion and erosion; neither progress nor decay. 
It came first from the coast of Yorkshire and Lincolnshire, born on the inshore currents which flowed southwards into the ancient Wash. In the blue-black clay which lies under the soil of Cambridgeshire are deposits of silt containing traces of shells of a type occurring on the beaches and cliff-beds of north east England. Thus the first silts came from the sea. But to these marine silts were added the land silts carried by the rivers, the Ouse, the Cam, the </a:t>
            </a:r>
            <a:r>
              <a:rPr lang="en-GB" sz="1800" dirty="0" err="1">
                <a:solidFill>
                  <a:schemeClr val="bg1"/>
                </a:solidFill>
              </a:rPr>
              <a:t>Welland</a:t>
            </a:r>
            <a:r>
              <a:rPr lang="en-GB" sz="1800" dirty="0">
                <a:solidFill>
                  <a:schemeClr val="bg1"/>
                </a:solidFill>
              </a:rPr>
              <a:t>, which drained, and still drain, into the ever-diminishing Wash. 
The silt accumulated, salt-marsh plants took hold, then other plants. and with the plants began the formation of peat . And peat is the second vital constituent of the Fens and the source of their remarkable fertility. Once it supported great forests which collapsed and sank when climatic changes caused water to re-immerse the region. Today, it forms the rich , black, beet- and potato-bearing soil which is second to none in the country . But without silt, there could have been no peat. </a:t>
            </a:r>
          </a:p>
          <a:p>
            <a:pPr marL="118872" indent="0">
              <a:lnSpc>
                <a:spcPct val="120000"/>
              </a:lnSpc>
              <a:buNone/>
            </a:pPr>
            <a:r>
              <a:rPr lang="en-GB" sz="1800" dirty="0">
                <a:solidFill>
                  <a:schemeClr val="bg1"/>
                </a:solidFill>
              </a:rPr>
              <a:t>…</a:t>
            </a:r>
          </a:p>
          <a:p>
            <a:pPr marL="118872" indent="0">
              <a:lnSpc>
                <a:spcPct val="120000"/>
              </a:lnSpc>
              <a:buNone/>
            </a:pPr>
            <a:r>
              <a:rPr lang="en-GB" sz="1800" dirty="0" err="1">
                <a:solidFill>
                  <a:schemeClr val="bg1"/>
                </a:solidFill>
              </a:rPr>
              <a:t>Vermuyden</a:t>
            </a:r>
            <a:r>
              <a:rPr lang="en-GB" sz="1800" dirty="0">
                <a:solidFill>
                  <a:schemeClr val="bg1"/>
                </a:solidFill>
              </a:rPr>
              <a:t> Did not foresee one other thing. That reclaimed land shrinks - as anything must shrink that has the water squeezed out of it. And peat, above all , which absorbs water like a sponge, shrinks when it dries. The Fens are shrinking. They are still shrinking dash and sinking. Land which was above sea level in </a:t>
            </a:r>
            <a:r>
              <a:rPr lang="en-GB" sz="1800" dirty="0" err="1">
                <a:solidFill>
                  <a:schemeClr val="bg1"/>
                </a:solidFill>
              </a:rPr>
              <a:t>Vermoyden‘s</a:t>
            </a:r>
            <a:r>
              <a:rPr lang="en-GB" sz="1800" dirty="0">
                <a:solidFill>
                  <a:schemeClr val="bg1"/>
                </a:solidFill>
              </a:rPr>
              <a:t> day is now below it . 10s of feet below it. There is no exaggerating the dangers.  </a:t>
            </a:r>
          </a:p>
        </p:txBody>
      </p:sp>
    </p:spTree>
    <p:extLst>
      <p:ext uri="{BB962C8B-B14F-4D97-AF65-F5344CB8AC3E}">
        <p14:creationId xmlns:p14="http://schemas.microsoft.com/office/powerpoint/2010/main" val="1990780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DCC96D-998B-43A6-A49F-0D5AFFFF52F2}"/>
              </a:ext>
            </a:extLst>
          </p:cNvPr>
          <p:cNvSpPr txBox="1"/>
          <p:nvPr/>
        </p:nvSpPr>
        <p:spPr>
          <a:xfrm>
            <a:off x="2855640" y="1484784"/>
            <a:ext cx="6097712" cy="1107996"/>
          </a:xfrm>
          <a:prstGeom prst="rect">
            <a:avLst/>
          </a:prstGeom>
          <a:noFill/>
        </p:spPr>
        <p:txBody>
          <a:bodyPr wrap="square">
            <a:spAutoFit/>
          </a:bodyPr>
          <a:lstStyle/>
          <a:p>
            <a:pPr marL="118872" indent="0" algn="ctr">
              <a:buNone/>
            </a:pPr>
            <a:r>
              <a:rPr lang="en-GB" sz="4800" dirty="0">
                <a:solidFill>
                  <a:srgbClr val="92D050"/>
                </a:solidFill>
                <a:latin typeface="+mj-lt"/>
              </a:rPr>
              <a:t>Objects: </a:t>
            </a:r>
          </a:p>
          <a:p>
            <a:pPr marL="118872" indent="0" algn="ctr">
              <a:buNone/>
            </a:pPr>
            <a:endParaRPr lang="en-GB" dirty="0">
              <a:solidFill>
                <a:srgbClr val="00B050"/>
              </a:solidFill>
              <a:latin typeface="+mj-lt"/>
            </a:endParaRPr>
          </a:p>
        </p:txBody>
      </p:sp>
      <p:sp>
        <p:nvSpPr>
          <p:cNvPr id="6" name="TextBox 5">
            <a:extLst>
              <a:ext uri="{FF2B5EF4-FFF2-40B4-BE49-F238E27FC236}">
                <a16:creationId xmlns:a16="http://schemas.microsoft.com/office/drawing/2014/main" id="{FEDB67AA-8241-4736-B2E9-E39725711CA7}"/>
              </a:ext>
            </a:extLst>
          </p:cNvPr>
          <p:cNvSpPr txBox="1"/>
          <p:nvPr/>
        </p:nvSpPr>
        <p:spPr>
          <a:xfrm>
            <a:off x="1775520" y="3717032"/>
            <a:ext cx="9073008" cy="954107"/>
          </a:xfrm>
          <a:prstGeom prst="rect">
            <a:avLst/>
          </a:prstGeom>
          <a:noFill/>
        </p:spPr>
        <p:txBody>
          <a:bodyPr wrap="square">
            <a:spAutoFit/>
          </a:bodyPr>
          <a:lstStyle/>
          <a:p>
            <a:r>
              <a:rPr lang="en-GB" sz="2800" dirty="0">
                <a:solidFill>
                  <a:schemeClr val="bg1"/>
                </a:solidFill>
              </a:rPr>
              <a:t>Edmund de </a:t>
            </a:r>
            <a:r>
              <a:rPr lang="en-GB" sz="2800" dirty="0" err="1">
                <a:solidFill>
                  <a:schemeClr val="bg1"/>
                </a:solidFill>
              </a:rPr>
              <a:t>Waal,</a:t>
            </a:r>
            <a:r>
              <a:rPr lang="en-GB" sz="2800" i="1" dirty="0" err="1">
                <a:solidFill>
                  <a:schemeClr val="bg1"/>
                </a:solidFill>
              </a:rPr>
              <a:t>The</a:t>
            </a:r>
            <a:r>
              <a:rPr lang="en-GB" sz="2800" i="1" dirty="0">
                <a:solidFill>
                  <a:schemeClr val="bg1"/>
                </a:solidFill>
              </a:rPr>
              <a:t> Hare with Amber Eyes: A Hidden Inheritance, </a:t>
            </a:r>
            <a:r>
              <a:rPr lang="en-GB" sz="2800" dirty="0">
                <a:solidFill>
                  <a:schemeClr val="bg1"/>
                </a:solidFill>
              </a:rPr>
              <a:t>(Penguin, 2010) </a:t>
            </a:r>
          </a:p>
        </p:txBody>
      </p:sp>
    </p:spTree>
    <p:extLst>
      <p:ext uri="{BB962C8B-B14F-4D97-AF65-F5344CB8AC3E}">
        <p14:creationId xmlns:p14="http://schemas.microsoft.com/office/powerpoint/2010/main" val="1711397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51E87F-45F4-4389-B91E-21C7F72E29C5}"/>
              </a:ext>
            </a:extLst>
          </p:cNvPr>
          <p:cNvSpPr>
            <a:spLocks noGrp="1"/>
          </p:cNvSpPr>
          <p:nvPr>
            <p:ph idx="1"/>
          </p:nvPr>
        </p:nvSpPr>
        <p:spPr>
          <a:xfrm>
            <a:off x="407368" y="332656"/>
            <a:ext cx="10972800" cy="6400801"/>
          </a:xfrm>
        </p:spPr>
        <p:txBody>
          <a:bodyPr>
            <a:normAutofit/>
          </a:bodyPr>
          <a:lstStyle/>
          <a:p>
            <a:pPr marL="118872" indent="0">
              <a:buNone/>
            </a:pPr>
            <a:r>
              <a:rPr lang="en-GB" sz="2000" dirty="0">
                <a:solidFill>
                  <a:schemeClr val="bg1"/>
                </a:solidFill>
              </a:rPr>
              <a:t>Though Japanese were extremely rare in Paris in the 1870s - there were delegations and diplomats and the odd Prince - their art was ubiquitous. Everyone had to get their hands on these </a:t>
            </a:r>
            <a:r>
              <a:rPr lang="en-GB" sz="2000" i="1" dirty="0" err="1">
                <a:solidFill>
                  <a:schemeClr val="bg1"/>
                </a:solidFill>
              </a:rPr>
              <a:t>Japonaiseries</a:t>
            </a:r>
            <a:r>
              <a:rPr lang="en-GB" sz="2000" i="1" dirty="0">
                <a:solidFill>
                  <a:schemeClr val="bg1"/>
                </a:solidFill>
              </a:rPr>
              <a:t>,</a:t>
            </a:r>
            <a:r>
              <a:rPr lang="en-GB" sz="2000" dirty="0">
                <a:solidFill>
                  <a:schemeClr val="bg1"/>
                </a:solidFill>
              </a:rPr>
              <a:t> all the painters Charles wase starting to meet in the salons, all the writers Charles knew from the </a:t>
            </a:r>
            <a:r>
              <a:rPr lang="en-GB" sz="2000" i="1" dirty="0">
                <a:solidFill>
                  <a:schemeClr val="bg1"/>
                </a:solidFill>
              </a:rPr>
              <a:t>Gazette</a:t>
            </a:r>
            <a:r>
              <a:rPr lang="en-GB" sz="2000" dirty="0">
                <a:solidFill>
                  <a:schemeClr val="bg1"/>
                </a:solidFill>
              </a:rPr>
              <a:t>, his family, his family friends, his lover, all were living through this convulsion. Fanny </a:t>
            </a:r>
            <a:r>
              <a:rPr lang="en-GB" sz="2000" dirty="0" err="1">
                <a:solidFill>
                  <a:schemeClr val="bg1"/>
                </a:solidFill>
              </a:rPr>
              <a:t>Ephrussi</a:t>
            </a:r>
            <a:r>
              <a:rPr lang="en-GB" sz="2000" dirty="0">
                <a:solidFill>
                  <a:schemeClr val="bg1"/>
                </a:solidFill>
              </a:rPr>
              <a:t> records in her letters shopping trips to Mitsui, a fashionable shop in the rue Martel that sold Far Eastern objects, to buy Japanese wallpaper for the new smoking-room and guest bedrooms in the house that she and Jules had just finished building in the place </a:t>
            </a:r>
            <a:r>
              <a:rPr lang="en-GB" sz="2000" dirty="0" err="1">
                <a:solidFill>
                  <a:schemeClr val="bg1"/>
                </a:solidFill>
              </a:rPr>
              <a:t>d’Iéns</a:t>
            </a:r>
            <a:r>
              <a:rPr lang="en-GB" sz="2000" dirty="0">
                <a:solidFill>
                  <a:schemeClr val="bg1"/>
                </a:solidFill>
              </a:rPr>
              <a:t>. How could Charles, the critic, the well-dressed </a:t>
            </a:r>
            <a:r>
              <a:rPr lang="en-GB" sz="2000" i="1" dirty="0">
                <a:solidFill>
                  <a:schemeClr val="bg1"/>
                </a:solidFill>
              </a:rPr>
              <a:t>amateur d’art </a:t>
            </a:r>
            <a:r>
              <a:rPr lang="en-GB" sz="2000" dirty="0">
                <a:solidFill>
                  <a:schemeClr val="bg1"/>
                </a:solidFill>
              </a:rPr>
              <a:t>and collector, </a:t>
            </a:r>
            <a:r>
              <a:rPr lang="en-GB" sz="2000" i="1" dirty="0">
                <a:solidFill>
                  <a:schemeClr val="bg1"/>
                </a:solidFill>
              </a:rPr>
              <a:t>not</a:t>
            </a:r>
            <a:r>
              <a:rPr lang="en-GB" sz="2000" dirty="0">
                <a:solidFill>
                  <a:schemeClr val="bg1"/>
                </a:solidFill>
              </a:rPr>
              <a:t> buy Japanese art?  …
In the Parisian artistic hothouse it mattered when you started your collection. Earlier collector’s, </a:t>
            </a:r>
            <a:r>
              <a:rPr lang="en-GB" sz="2000" i="1" dirty="0" err="1">
                <a:solidFill>
                  <a:schemeClr val="bg1"/>
                </a:solidFill>
              </a:rPr>
              <a:t>Japonistes</a:t>
            </a:r>
            <a:r>
              <a:rPr lang="en-GB" sz="2000" dirty="0">
                <a:solidFill>
                  <a:schemeClr val="bg1"/>
                </a:solidFill>
              </a:rPr>
              <a:t> , had the edge as they were men of superior appreciation and creators of taste. De Goncourt, naturally, managed to suggest that he and his brother had actually seen Japanese Prince </a:t>
            </a:r>
            <a:r>
              <a:rPr lang="en-GB" sz="2000" i="1" dirty="0">
                <a:solidFill>
                  <a:schemeClr val="bg1"/>
                </a:solidFill>
              </a:rPr>
              <a:t>before</a:t>
            </a:r>
            <a:r>
              <a:rPr lang="en-GB" sz="2000" dirty="0">
                <a:solidFill>
                  <a:schemeClr val="bg1"/>
                </a:solidFill>
              </a:rPr>
              <a:t> the opening up of Japan. These early adopters of Japanese art, though fiercely competitive with each other shared their discernment. ... 
When you held a Japanese </a:t>
            </a:r>
            <a:r>
              <a:rPr lang="en-GB" sz="2000" i="1" dirty="0" err="1">
                <a:solidFill>
                  <a:schemeClr val="bg1"/>
                </a:solidFill>
              </a:rPr>
              <a:t>objet</a:t>
            </a:r>
            <a:r>
              <a:rPr lang="en-GB" sz="2000" dirty="0">
                <a:solidFill>
                  <a:schemeClr val="bg1"/>
                </a:solidFill>
              </a:rPr>
              <a:t>, it revealed itself touch tells you what you need to know code and it tells you about yourself. Edmond de Goncourt offered his view, here , in respect to politeness, gentleness, unctuousness so to speak, of perfect things in one's hand: an aphorism. Touch - it is the mark by which the amateur recognises himself. The man who handles an object with indifferent fingers, with clumsy fingers, with fingers that do not envelop lovingly is a man who is not passionate about art. (pp.48-50) </a:t>
            </a:r>
          </a:p>
        </p:txBody>
      </p:sp>
    </p:spTree>
    <p:extLst>
      <p:ext uri="{BB962C8B-B14F-4D97-AF65-F5344CB8AC3E}">
        <p14:creationId xmlns:p14="http://schemas.microsoft.com/office/powerpoint/2010/main" val="4136031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548AB3-716D-4761-BA51-0A7251FE5BE8}"/>
              </a:ext>
            </a:extLst>
          </p:cNvPr>
          <p:cNvSpPr>
            <a:spLocks noGrp="1"/>
          </p:cNvSpPr>
          <p:nvPr>
            <p:ph idx="1"/>
          </p:nvPr>
        </p:nvSpPr>
        <p:spPr>
          <a:xfrm>
            <a:off x="609600" y="404664"/>
            <a:ext cx="10972800" cy="5996137"/>
          </a:xfrm>
        </p:spPr>
        <p:txBody>
          <a:bodyPr>
            <a:normAutofit lnSpcReduction="10000"/>
          </a:bodyPr>
          <a:lstStyle/>
          <a:p>
            <a:pPr marL="118872" indent="0">
              <a:buNone/>
            </a:pPr>
            <a:r>
              <a:rPr lang="en-GB" sz="2000" dirty="0">
                <a:solidFill>
                  <a:schemeClr val="bg1"/>
                </a:solidFill>
              </a:rPr>
              <a:t>I am anxious about where my boxwood wolf and my ivory tiger are moving to. I book a ticket to Vienna and set out for the  </a:t>
            </a:r>
            <a:r>
              <a:rPr lang="en-GB" sz="2000" dirty="0" err="1">
                <a:solidFill>
                  <a:schemeClr val="bg1"/>
                </a:solidFill>
              </a:rPr>
              <a:t>Palias</a:t>
            </a:r>
            <a:r>
              <a:rPr lang="en-GB" sz="2000" dirty="0">
                <a:solidFill>
                  <a:schemeClr val="bg1"/>
                </a:solidFill>
              </a:rPr>
              <a:t> </a:t>
            </a:r>
            <a:r>
              <a:rPr lang="en-GB" sz="2000" dirty="0" err="1">
                <a:solidFill>
                  <a:schemeClr val="bg1"/>
                </a:solidFill>
              </a:rPr>
              <a:t>Ephrussi</a:t>
            </a:r>
            <a:r>
              <a:rPr lang="en-GB" sz="2000" dirty="0">
                <a:solidFill>
                  <a:schemeClr val="bg1"/>
                </a:solidFill>
              </a:rPr>
              <a:t>. 
This new home for the netsuke is absurdly big. It looks like a primer in classical architecture; it even makes the Paris houses of the </a:t>
            </a:r>
            <a:r>
              <a:rPr lang="en-GB" sz="2000" dirty="0" err="1">
                <a:solidFill>
                  <a:schemeClr val="bg1"/>
                </a:solidFill>
              </a:rPr>
              <a:t>ephrussi</a:t>
            </a:r>
            <a:r>
              <a:rPr lang="en-GB" sz="2000" dirty="0">
                <a:solidFill>
                  <a:schemeClr val="bg1"/>
                </a:solidFill>
              </a:rPr>
              <a:t> look demure. The Palais  has Corinthian pilasters and Doric columns, urns and architraves, four small towers in the corners , rows of caryatids holding up the roof . The first two storeys are powerfully rusticated, surmounted by two storeys of pale pink-washed brick, and stone behind the fifth storey caryatids. There are so many of these massive, endlessly patient Greek girls in their half slipped robes - thirteen down the long side of the Palais on the </a:t>
            </a:r>
            <a:r>
              <a:rPr lang="en-GB" sz="2000" dirty="0" err="1">
                <a:solidFill>
                  <a:schemeClr val="bg1"/>
                </a:solidFill>
              </a:rPr>
              <a:t>Schottengasse</a:t>
            </a:r>
            <a:r>
              <a:rPr lang="en-GB" sz="2000" dirty="0">
                <a:solidFill>
                  <a:schemeClr val="bg1"/>
                </a:solidFill>
              </a:rPr>
              <a:t> , six on the main </a:t>
            </a:r>
            <a:r>
              <a:rPr lang="en-GB" sz="2000" dirty="0" err="1">
                <a:solidFill>
                  <a:schemeClr val="bg1"/>
                </a:solidFill>
              </a:rPr>
              <a:t>Ringstrasse</a:t>
            </a:r>
            <a:r>
              <a:rPr lang="en-GB" sz="2000" dirty="0">
                <a:solidFill>
                  <a:schemeClr val="bg1"/>
                </a:solidFill>
              </a:rPr>
              <a:t> front, that they look a little as if they are lined up along a wall at a very poor dance. I cannot escape gold: there is a lot of gilding to the capitals and Palais is now the headquarters of Casinos Austria. </a:t>
            </a:r>
          </a:p>
          <a:p>
            <a:pPr marL="118872" indent="0">
              <a:buNone/>
            </a:pPr>
            <a:r>
              <a:rPr lang="en-GB" sz="2000" dirty="0">
                <a:solidFill>
                  <a:schemeClr val="bg1"/>
                </a:solidFill>
              </a:rPr>
              <a:t>…</a:t>
            </a:r>
          </a:p>
          <a:p>
            <a:pPr marL="118872" indent="0">
              <a:buNone/>
            </a:pPr>
            <a:r>
              <a:rPr lang="en-GB" sz="2000" dirty="0">
                <a:solidFill>
                  <a:schemeClr val="bg1"/>
                </a:solidFill>
              </a:rPr>
              <a:t>Except that it is a windingly ambitious street, breath-</a:t>
            </a:r>
            <a:r>
              <a:rPr lang="en-GB" sz="2000" dirty="0" err="1">
                <a:solidFill>
                  <a:schemeClr val="bg1"/>
                </a:solidFill>
              </a:rPr>
              <a:t>catchingly</a:t>
            </a:r>
            <a:r>
              <a:rPr lang="en-GB" sz="2000" dirty="0">
                <a:solidFill>
                  <a:schemeClr val="bg1"/>
                </a:solidFill>
              </a:rPr>
              <a:t> Imperial in scale . It is so big that a critic argued, when it was built, that it created an entirely new neurosis, that of agoraphobia. How clever of the Viennese to invent a phobia for their new city. 
The emperor Franz Josef had ordered a modern metropolis to be created around Vienna. The old mediaeval city walls were to be demolished, the old </a:t>
            </a:r>
            <a:r>
              <a:rPr lang="en-GB" sz="2000" dirty="0" err="1">
                <a:solidFill>
                  <a:schemeClr val="bg1"/>
                </a:solidFill>
              </a:rPr>
              <a:t>moz</a:t>
            </a:r>
            <a:r>
              <a:rPr lang="en-GB" sz="2000" dirty="0">
                <a:solidFill>
                  <a:schemeClr val="bg1"/>
                </a:solidFill>
              </a:rPr>
              <a:t> filled in and a great arc of new buildings, a city hall, a </a:t>
            </a:r>
            <a:r>
              <a:rPr lang="en-GB" sz="2000" dirty="0" err="1">
                <a:solidFill>
                  <a:schemeClr val="bg1"/>
                </a:solidFill>
              </a:rPr>
              <a:t>Parliamant</a:t>
            </a:r>
            <a:r>
              <a:rPr lang="en-GB" sz="2000" dirty="0">
                <a:solidFill>
                  <a:schemeClr val="bg1"/>
                </a:solidFill>
              </a:rPr>
              <a:t>, and opera house, a theatre, museums, and a university constructed . This Ring would have its back to the old city and would look out into the future  (pp.112-3)</a:t>
            </a:r>
          </a:p>
        </p:txBody>
      </p:sp>
    </p:spTree>
    <p:extLst>
      <p:ext uri="{BB962C8B-B14F-4D97-AF65-F5344CB8AC3E}">
        <p14:creationId xmlns:p14="http://schemas.microsoft.com/office/powerpoint/2010/main" val="3968877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16151CD-6351-4310-9906-05DB510FBFC4}"/>
              </a:ext>
            </a:extLst>
          </p:cNvPr>
          <p:cNvSpPr txBox="1"/>
          <p:nvPr/>
        </p:nvSpPr>
        <p:spPr>
          <a:xfrm>
            <a:off x="1919536" y="1196752"/>
            <a:ext cx="8129057" cy="1569660"/>
          </a:xfrm>
          <a:prstGeom prst="rect">
            <a:avLst/>
          </a:prstGeom>
          <a:noFill/>
        </p:spPr>
        <p:txBody>
          <a:bodyPr wrap="square">
            <a:spAutoFit/>
          </a:bodyPr>
          <a:lstStyle/>
          <a:p>
            <a:pPr marL="118872" indent="0" algn="ctr">
              <a:buNone/>
            </a:pPr>
            <a:r>
              <a:rPr lang="en-GB" sz="4800" dirty="0">
                <a:solidFill>
                  <a:srgbClr val="00B050"/>
                </a:solidFill>
                <a:latin typeface="+mj-lt"/>
              </a:rPr>
              <a:t>The Writer as witness to the world  </a:t>
            </a:r>
          </a:p>
        </p:txBody>
      </p:sp>
      <p:sp>
        <p:nvSpPr>
          <p:cNvPr id="9" name="TextBox 8">
            <a:extLst>
              <a:ext uri="{FF2B5EF4-FFF2-40B4-BE49-F238E27FC236}">
                <a16:creationId xmlns:a16="http://schemas.microsoft.com/office/drawing/2014/main" id="{0A3FE287-5C66-401F-8F6F-A7D1E1DF0E7B}"/>
              </a:ext>
            </a:extLst>
          </p:cNvPr>
          <p:cNvSpPr txBox="1"/>
          <p:nvPr/>
        </p:nvSpPr>
        <p:spPr>
          <a:xfrm>
            <a:off x="1631504" y="3614535"/>
            <a:ext cx="7513352" cy="523220"/>
          </a:xfrm>
          <a:prstGeom prst="rect">
            <a:avLst/>
          </a:prstGeom>
          <a:noFill/>
        </p:spPr>
        <p:txBody>
          <a:bodyPr wrap="square">
            <a:spAutoFit/>
          </a:bodyPr>
          <a:lstStyle/>
          <a:p>
            <a:pPr algn="ctr"/>
            <a:r>
              <a:rPr lang="en-GB" sz="2800" dirty="0">
                <a:solidFill>
                  <a:schemeClr val="bg1"/>
                </a:solidFill>
              </a:rPr>
              <a:t>Medieval: </a:t>
            </a:r>
            <a:r>
              <a:rPr lang="en-GB" sz="2800" i="1" dirty="0">
                <a:solidFill>
                  <a:schemeClr val="bg1"/>
                </a:solidFill>
              </a:rPr>
              <a:t>The Visions of Piers </a:t>
            </a:r>
            <a:r>
              <a:rPr lang="en-GB" sz="2800" i="1" dirty="0" err="1">
                <a:solidFill>
                  <a:schemeClr val="bg1"/>
                </a:solidFill>
              </a:rPr>
              <a:t>Plowman</a:t>
            </a:r>
            <a:r>
              <a:rPr lang="en-GB" sz="2800" i="1" dirty="0">
                <a:solidFill>
                  <a:schemeClr val="bg1"/>
                </a:solidFill>
              </a:rPr>
              <a:t> </a:t>
            </a:r>
          </a:p>
        </p:txBody>
      </p:sp>
    </p:spTree>
    <p:extLst>
      <p:ext uri="{BB962C8B-B14F-4D97-AF65-F5344CB8AC3E}">
        <p14:creationId xmlns:p14="http://schemas.microsoft.com/office/powerpoint/2010/main" val="3120565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9D98F8-00C4-4301-82F0-64357D28BCD6}"/>
              </a:ext>
            </a:extLst>
          </p:cNvPr>
          <p:cNvSpPr>
            <a:spLocks noGrp="1"/>
          </p:cNvSpPr>
          <p:nvPr>
            <p:ph idx="1"/>
          </p:nvPr>
        </p:nvSpPr>
        <p:spPr>
          <a:xfrm>
            <a:off x="21125" y="688154"/>
            <a:ext cx="6122126" cy="6048672"/>
          </a:xfrm>
        </p:spPr>
        <p:txBody>
          <a:bodyPr>
            <a:normAutofit fontScale="92500" lnSpcReduction="10000"/>
          </a:bodyPr>
          <a:lstStyle/>
          <a:p>
            <a:pPr marL="118872" indent="0">
              <a:buNone/>
            </a:pPr>
            <a:r>
              <a:rPr lang="en-GB" sz="2300" dirty="0">
                <a:solidFill>
                  <a:schemeClr val="bg1"/>
                </a:solidFill>
              </a:rPr>
              <a:t>IN a summer season · when soft was the sun,</a:t>
            </a:r>
          </a:p>
          <a:p>
            <a:pPr marL="118872" indent="0">
              <a:buNone/>
            </a:pPr>
            <a:r>
              <a:rPr lang="en-GB" sz="2300" dirty="0">
                <a:solidFill>
                  <a:schemeClr val="bg1"/>
                </a:solidFill>
              </a:rPr>
              <a:t>I clothed myself in a cloak as I shepherd were,</a:t>
            </a:r>
          </a:p>
          <a:p>
            <a:pPr marL="118872" indent="0">
              <a:buNone/>
            </a:pPr>
            <a:r>
              <a:rPr lang="en-GB" sz="2300" dirty="0">
                <a:solidFill>
                  <a:schemeClr val="bg1"/>
                </a:solidFill>
              </a:rPr>
              <a:t>Habit like a hermit's · unholy in works,</a:t>
            </a:r>
          </a:p>
          <a:p>
            <a:pPr marL="118872" indent="0">
              <a:buNone/>
            </a:pPr>
            <a:r>
              <a:rPr lang="en-GB" sz="2300" dirty="0">
                <a:solidFill>
                  <a:schemeClr val="bg1"/>
                </a:solidFill>
              </a:rPr>
              <a:t>And went wide in the world · wonders to hear.</a:t>
            </a:r>
          </a:p>
          <a:p>
            <a:pPr marL="118872" indent="0">
              <a:buNone/>
            </a:pPr>
            <a:r>
              <a:rPr lang="en-GB" sz="2300" dirty="0">
                <a:solidFill>
                  <a:schemeClr val="bg1"/>
                </a:solidFill>
              </a:rPr>
              <a:t>But on a May morning · on Malvern hills,</a:t>
            </a:r>
          </a:p>
          <a:p>
            <a:pPr marL="118872" indent="0">
              <a:buNone/>
            </a:pPr>
            <a:r>
              <a:rPr lang="en-GB" sz="2300" dirty="0">
                <a:solidFill>
                  <a:schemeClr val="bg1"/>
                </a:solidFill>
              </a:rPr>
              <a:t>A marvel befell me · of fairy, methought.</a:t>
            </a:r>
          </a:p>
          <a:p>
            <a:pPr marL="118872" indent="0">
              <a:buNone/>
            </a:pPr>
            <a:r>
              <a:rPr lang="en-GB" sz="2300" dirty="0">
                <a:solidFill>
                  <a:schemeClr val="bg1"/>
                </a:solidFill>
              </a:rPr>
              <a:t>I was weary with wandering · and went me to rest</a:t>
            </a:r>
          </a:p>
          <a:p>
            <a:pPr marL="118872" indent="0">
              <a:buNone/>
            </a:pPr>
            <a:r>
              <a:rPr lang="en-GB" sz="2300" dirty="0">
                <a:solidFill>
                  <a:schemeClr val="bg1"/>
                </a:solidFill>
              </a:rPr>
              <a:t>Under a broad bank · by a brook's side,</a:t>
            </a:r>
          </a:p>
          <a:p>
            <a:pPr marL="118872" indent="0">
              <a:buNone/>
            </a:pPr>
            <a:r>
              <a:rPr lang="en-GB" sz="2300" dirty="0">
                <a:solidFill>
                  <a:schemeClr val="bg1"/>
                </a:solidFill>
              </a:rPr>
              <a:t>And as I lay and leaned over · and looked into the waters</a:t>
            </a:r>
          </a:p>
          <a:p>
            <a:pPr marL="118872" indent="0">
              <a:buNone/>
            </a:pPr>
            <a:r>
              <a:rPr lang="en-GB" sz="2300" dirty="0">
                <a:solidFill>
                  <a:schemeClr val="bg1"/>
                </a:solidFill>
              </a:rPr>
              <a:t>I fell into a sleep · for it sounded so merry.</a:t>
            </a:r>
          </a:p>
          <a:p>
            <a:pPr marL="118872" indent="0">
              <a:buNone/>
            </a:pPr>
            <a:r>
              <a:rPr lang="en-GB" sz="2300" dirty="0">
                <a:solidFill>
                  <a:schemeClr val="bg1"/>
                </a:solidFill>
              </a:rPr>
              <a:t>Then began I to dream · a marvellous dream,</a:t>
            </a:r>
          </a:p>
          <a:p>
            <a:pPr marL="118872" indent="0">
              <a:buNone/>
            </a:pPr>
            <a:r>
              <a:rPr lang="en-GB" sz="2300" dirty="0">
                <a:solidFill>
                  <a:schemeClr val="bg1"/>
                </a:solidFill>
              </a:rPr>
              <a:t>That I was in a wilderness · </a:t>
            </a:r>
            <a:r>
              <a:rPr lang="en-GB" sz="2300" dirty="0" err="1">
                <a:solidFill>
                  <a:schemeClr val="bg1"/>
                </a:solidFill>
              </a:rPr>
              <a:t>wist</a:t>
            </a:r>
            <a:r>
              <a:rPr lang="en-GB" sz="2300" dirty="0">
                <a:solidFill>
                  <a:schemeClr val="bg1"/>
                </a:solidFill>
              </a:rPr>
              <a:t> I not where.</a:t>
            </a:r>
          </a:p>
          <a:p>
            <a:pPr marL="118872" indent="0">
              <a:buNone/>
            </a:pPr>
            <a:r>
              <a:rPr lang="en-GB" sz="2300" dirty="0">
                <a:solidFill>
                  <a:schemeClr val="bg1"/>
                </a:solidFill>
              </a:rPr>
              <a:t>As I looked to the east · right into the sun,</a:t>
            </a:r>
          </a:p>
          <a:p>
            <a:pPr marL="118872" indent="0">
              <a:buNone/>
            </a:pPr>
            <a:r>
              <a:rPr lang="en-GB" sz="2300" dirty="0">
                <a:solidFill>
                  <a:schemeClr val="bg1"/>
                </a:solidFill>
              </a:rPr>
              <a:t>I saw a tower on a toft · worthily built;</a:t>
            </a:r>
          </a:p>
          <a:p>
            <a:pPr marL="118872" indent="0">
              <a:buNone/>
            </a:pPr>
            <a:r>
              <a:rPr lang="en-GB" sz="2300" dirty="0">
                <a:solidFill>
                  <a:schemeClr val="bg1"/>
                </a:solidFill>
              </a:rPr>
              <a:t>A deep dale beneath · a dungeon therein,</a:t>
            </a:r>
          </a:p>
          <a:p>
            <a:pPr marL="118872" indent="0">
              <a:buNone/>
            </a:pPr>
            <a:r>
              <a:rPr lang="en-GB" sz="2300" dirty="0">
                <a:solidFill>
                  <a:schemeClr val="bg1"/>
                </a:solidFill>
              </a:rPr>
              <a:t>With deep ditches and dark · and dreadful of sight</a:t>
            </a:r>
            <a:endParaRPr lang="en-GB" sz="2000" dirty="0">
              <a:solidFill>
                <a:schemeClr val="bg1"/>
              </a:solidFill>
            </a:endParaRPr>
          </a:p>
        </p:txBody>
      </p:sp>
      <p:sp>
        <p:nvSpPr>
          <p:cNvPr id="9" name="TextBox 8">
            <a:extLst>
              <a:ext uri="{FF2B5EF4-FFF2-40B4-BE49-F238E27FC236}">
                <a16:creationId xmlns:a16="http://schemas.microsoft.com/office/drawing/2014/main" id="{AEBA1C8D-42BE-4377-923C-520699C8B242}"/>
              </a:ext>
            </a:extLst>
          </p:cNvPr>
          <p:cNvSpPr txBox="1"/>
          <p:nvPr/>
        </p:nvSpPr>
        <p:spPr>
          <a:xfrm>
            <a:off x="497182" y="86055"/>
            <a:ext cx="5414152" cy="400110"/>
          </a:xfrm>
          <a:prstGeom prst="rect">
            <a:avLst/>
          </a:prstGeom>
          <a:noFill/>
        </p:spPr>
        <p:txBody>
          <a:bodyPr wrap="square">
            <a:spAutoFit/>
          </a:bodyPr>
          <a:lstStyle/>
          <a:p>
            <a:pPr marL="118872" indent="0" algn="ctr">
              <a:buNone/>
            </a:pPr>
            <a:r>
              <a:rPr lang="en-GB" sz="2000" dirty="0">
                <a:solidFill>
                  <a:srgbClr val="FFC000"/>
                </a:solidFill>
              </a:rPr>
              <a:t>PIERS PLOWMAN </a:t>
            </a:r>
            <a:r>
              <a:rPr lang="en-GB" sz="1800" dirty="0">
                <a:solidFill>
                  <a:srgbClr val="FFC000"/>
                </a:solidFill>
              </a:rPr>
              <a:t>(William Langland.)</a:t>
            </a:r>
          </a:p>
        </p:txBody>
      </p:sp>
      <p:sp>
        <p:nvSpPr>
          <p:cNvPr id="6" name="TextBox 5">
            <a:extLst>
              <a:ext uri="{FF2B5EF4-FFF2-40B4-BE49-F238E27FC236}">
                <a16:creationId xmlns:a16="http://schemas.microsoft.com/office/drawing/2014/main" id="{E8A7EE6D-DB87-4A0F-88E6-5484D4A70E79}"/>
              </a:ext>
            </a:extLst>
          </p:cNvPr>
          <p:cNvSpPr txBox="1"/>
          <p:nvPr/>
        </p:nvSpPr>
        <p:spPr>
          <a:xfrm>
            <a:off x="6096000" y="351641"/>
            <a:ext cx="6142776" cy="6232475"/>
          </a:xfrm>
          <a:prstGeom prst="rect">
            <a:avLst/>
          </a:prstGeom>
          <a:noFill/>
        </p:spPr>
        <p:txBody>
          <a:bodyPr wrap="square">
            <a:spAutoFit/>
          </a:bodyPr>
          <a:lstStyle/>
          <a:p>
            <a:pPr marL="118872" indent="0">
              <a:buNone/>
            </a:pPr>
            <a:r>
              <a:rPr lang="en-GB" sz="2100" dirty="0">
                <a:solidFill>
                  <a:schemeClr val="bg1"/>
                </a:solidFill>
              </a:rPr>
              <a:t>A fair field full of folk · found I in between,</a:t>
            </a:r>
          </a:p>
          <a:p>
            <a:pPr marL="118872" indent="0">
              <a:buNone/>
            </a:pPr>
            <a:r>
              <a:rPr lang="en-GB" sz="2100" dirty="0">
                <a:solidFill>
                  <a:schemeClr val="bg1"/>
                </a:solidFill>
              </a:rPr>
              <a:t>Of all manner of men · the rich and the poor,</a:t>
            </a:r>
          </a:p>
          <a:p>
            <a:pPr marL="118872" indent="0">
              <a:buNone/>
            </a:pPr>
            <a:r>
              <a:rPr lang="en-GB" sz="2100" dirty="0">
                <a:solidFill>
                  <a:schemeClr val="bg1"/>
                </a:solidFill>
              </a:rPr>
              <a:t>Working and wandering · as the world </a:t>
            </a:r>
            <a:r>
              <a:rPr lang="en-GB" sz="2100" dirty="0" err="1">
                <a:solidFill>
                  <a:schemeClr val="bg1"/>
                </a:solidFill>
              </a:rPr>
              <a:t>asketh</a:t>
            </a:r>
            <a:r>
              <a:rPr lang="en-GB" sz="2100" dirty="0">
                <a:solidFill>
                  <a:schemeClr val="bg1"/>
                </a:solidFill>
              </a:rPr>
              <a:t>.</a:t>
            </a:r>
          </a:p>
          <a:p>
            <a:pPr marL="118872" indent="0">
              <a:buNone/>
            </a:pPr>
            <a:r>
              <a:rPr lang="en-GB" sz="2100" dirty="0">
                <a:solidFill>
                  <a:schemeClr val="bg1"/>
                </a:solidFill>
              </a:rPr>
              <a:t>Some put them to </a:t>
            </a:r>
            <a:r>
              <a:rPr lang="en-GB" sz="2100" dirty="0" err="1">
                <a:solidFill>
                  <a:schemeClr val="bg1"/>
                </a:solidFill>
              </a:rPr>
              <a:t>plow</a:t>
            </a:r>
            <a:r>
              <a:rPr lang="en-GB" sz="2100" dirty="0">
                <a:solidFill>
                  <a:schemeClr val="bg1"/>
                </a:solidFill>
              </a:rPr>
              <a:t> · and played little enough,</a:t>
            </a:r>
          </a:p>
          <a:p>
            <a:pPr marL="118872" indent="0">
              <a:buNone/>
            </a:pPr>
            <a:r>
              <a:rPr lang="en-GB" sz="2100" dirty="0">
                <a:solidFill>
                  <a:schemeClr val="bg1"/>
                </a:solidFill>
              </a:rPr>
              <a:t>At setting and sowing · they sweated right hard</a:t>
            </a:r>
          </a:p>
          <a:p>
            <a:pPr marL="118872" indent="0">
              <a:buNone/>
            </a:pPr>
            <a:r>
              <a:rPr lang="en-GB" sz="2100" dirty="0">
                <a:solidFill>
                  <a:schemeClr val="bg1"/>
                </a:solidFill>
              </a:rPr>
              <a:t>And won that which wasters · by gluttony destroy.</a:t>
            </a:r>
          </a:p>
          <a:p>
            <a:pPr marL="118872" indent="0">
              <a:buNone/>
            </a:pPr>
            <a:endParaRPr lang="en-GB" sz="2100" dirty="0">
              <a:solidFill>
                <a:schemeClr val="bg1"/>
              </a:solidFill>
            </a:endParaRPr>
          </a:p>
          <a:p>
            <a:pPr marL="118872" indent="0">
              <a:buNone/>
            </a:pPr>
            <a:r>
              <a:rPr lang="en-GB" sz="2100" dirty="0">
                <a:solidFill>
                  <a:schemeClr val="bg1"/>
                </a:solidFill>
              </a:rPr>
              <a:t>Some put them to pride · and apparelled themselves so</a:t>
            </a:r>
          </a:p>
          <a:p>
            <a:pPr marL="118872" indent="0">
              <a:buNone/>
            </a:pPr>
            <a:r>
              <a:rPr lang="en-GB" sz="2100" dirty="0">
                <a:solidFill>
                  <a:schemeClr val="bg1"/>
                </a:solidFill>
              </a:rPr>
              <a:t>In a display of clothing · they came disguised.</a:t>
            </a:r>
          </a:p>
          <a:p>
            <a:pPr marL="118872" indent="0">
              <a:buNone/>
            </a:pPr>
            <a:r>
              <a:rPr lang="en-GB" sz="2100" dirty="0">
                <a:solidFill>
                  <a:schemeClr val="bg1"/>
                </a:solidFill>
              </a:rPr>
              <a:t>To prayer and penance · put themselves many,</a:t>
            </a:r>
          </a:p>
          <a:p>
            <a:pPr marL="118872" indent="0">
              <a:buNone/>
            </a:pPr>
            <a:r>
              <a:rPr lang="en-GB" sz="2100" dirty="0">
                <a:solidFill>
                  <a:schemeClr val="bg1"/>
                </a:solidFill>
              </a:rPr>
              <a:t>All for love of our Lord · living hard lives,</a:t>
            </a:r>
          </a:p>
          <a:p>
            <a:pPr marL="118872" indent="0">
              <a:buNone/>
            </a:pPr>
            <a:r>
              <a:rPr lang="en-GB" sz="2100" dirty="0">
                <a:solidFill>
                  <a:schemeClr val="bg1"/>
                </a:solidFill>
              </a:rPr>
              <a:t>In hope for to have · heavenly bliss.</a:t>
            </a:r>
          </a:p>
          <a:p>
            <a:pPr marL="118872" indent="0">
              <a:buNone/>
            </a:pPr>
            <a:r>
              <a:rPr lang="en-GB" sz="2100" dirty="0">
                <a:solidFill>
                  <a:schemeClr val="bg1"/>
                </a:solidFill>
              </a:rPr>
              <a:t>Such as anchorites and hermits · that kept them in their cells,</a:t>
            </a:r>
          </a:p>
          <a:p>
            <a:pPr marL="118872" indent="0">
              <a:buNone/>
            </a:pPr>
            <a:r>
              <a:rPr lang="en-GB" sz="2100" dirty="0">
                <a:solidFill>
                  <a:schemeClr val="bg1"/>
                </a:solidFill>
              </a:rPr>
              <a:t>And desired not the country · around to roam;</a:t>
            </a:r>
          </a:p>
          <a:p>
            <a:pPr marL="118872" indent="0">
              <a:buNone/>
            </a:pPr>
            <a:r>
              <a:rPr lang="en-GB" sz="2100" dirty="0">
                <a:solidFill>
                  <a:schemeClr val="bg1"/>
                </a:solidFill>
              </a:rPr>
              <a:t>Nor with luxurious living · their body to please</a:t>
            </a:r>
            <a:r>
              <a:rPr lang="en-GB" sz="1800" dirty="0">
                <a:solidFill>
                  <a:schemeClr val="bg1"/>
                </a:solidFill>
              </a:rPr>
              <a:t>.</a:t>
            </a:r>
          </a:p>
        </p:txBody>
      </p:sp>
    </p:spTree>
    <p:extLst>
      <p:ext uri="{BB962C8B-B14F-4D97-AF65-F5344CB8AC3E}">
        <p14:creationId xmlns:p14="http://schemas.microsoft.com/office/powerpoint/2010/main" val="1554464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9D98F8-00C4-4301-82F0-64357D28BCD6}"/>
              </a:ext>
            </a:extLst>
          </p:cNvPr>
          <p:cNvSpPr>
            <a:spLocks noGrp="1"/>
          </p:cNvSpPr>
          <p:nvPr>
            <p:ph idx="1"/>
          </p:nvPr>
        </p:nvSpPr>
        <p:spPr>
          <a:xfrm>
            <a:off x="-26126" y="332656"/>
            <a:ext cx="6194134" cy="6423040"/>
          </a:xfrm>
        </p:spPr>
        <p:txBody>
          <a:bodyPr>
            <a:normAutofit/>
          </a:bodyPr>
          <a:lstStyle/>
          <a:p>
            <a:pPr marL="117475" indent="0">
              <a:buNone/>
            </a:pPr>
            <a:r>
              <a:rPr lang="en-GB" sz="2100" dirty="0">
                <a:solidFill>
                  <a:schemeClr val="bg1"/>
                </a:solidFill>
              </a:rPr>
              <a:t>And some chose trade · they fared the better,</a:t>
            </a:r>
          </a:p>
          <a:p>
            <a:pPr marL="117475" indent="0">
              <a:buNone/>
            </a:pPr>
            <a:r>
              <a:rPr lang="en-GB" sz="2100" dirty="0">
                <a:solidFill>
                  <a:schemeClr val="bg1"/>
                </a:solidFill>
              </a:rPr>
              <a:t>As it </a:t>
            </a:r>
            <a:r>
              <a:rPr lang="en-GB" sz="2100" dirty="0" err="1">
                <a:solidFill>
                  <a:schemeClr val="bg1"/>
                </a:solidFill>
              </a:rPr>
              <a:t>seemeth</a:t>
            </a:r>
            <a:r>
              <a:rPr lang="en-GB" sz="2100" dirty="0">
                <a:solidFill>
                  <a:schemeClr val="bg1"/>
                </a:solidFill>
              </a:rPr>
              <a:t> to our sight · that such men thrive.</a:t>
            </a:r>
          </a:p>
          <a:p>
            <a:pPr marL="117475" indent="0">
              <a:buNone/>
            </a:pPr>
            <a:endParaRPr lang="en-GB" sz="2100" dirty="0">
              <a:solidFill>
                <a:schemeClr val="bg1"/>
              </a:solidFill>
            </a:endParaRPr>
          </a:p>
          <a:p>
            <a:pPr marL="117475" indent="0">
              <a:buNone/>
            </a:pPr>
            <a:r>
              <a:rPr lang="en-GB" sz="2100" dirty="0">
                <a:solidFill>
                  <a:schemeClr val="bg1"/>
                </a:solidFill>
              </a:rPr>
              <a:t>And some to make mirth · as minstrels know how,</a:t>
            </a:r>
          </a:p>
          <a:p>
            <a:pPr marL="117475" indent="0">
              <a:buNone/>
            </a:pPr>
            <a:r>
              <a:rPr lang="en-GB" sz="2100" dirty="0">
                <a:solidFill>
                  <a:schemeClr val="bg1"/>
                </a:solidFill>
              </a:rPr>
              <a:t>And get gold with their glees · guiltlessly, I hold.</a:t>
            </a:r>
          </a:p>
          <a:p>
            <a:pPr marL="117475" indent="0">
              <a:buNone/>
            </a:pPr>
            <a:r>
              <a:rPr lang="en-GB" sz="2100" dirty="0">
                <a:solidFill>
                  <a:schemeClr val="bg1"/>
                </a:solidFill>
              </a:rPr>
              <a:t>But jesters and janglers · children of Judas,</a:t>
            </a:r>
          </a:p>
          <a:p>
            <a:pPr marL="117475" indent="0">
              <a:buNone/>
            </a:pPr>
            <a:r>
              <a:rPr lang="en-GB" sz="2100" dirty="0">
                <a:solidFill>
                  <a:schemeClr val="bg1"/>
                </a:solidFill>
              </a:rPr>
              <a:t>Feigning their fancies · and making folk fools,</a:t>
            </a:r>
          </a:p>
          <a:p>
            <a:pPr marL="117475" indent="0">
              <a:buNone/>
            </a:pPr>
            <a:r>
              <a:rPr lang="en-GB" sz="2100" dirty="0">
                <a:solidFill>
                  <a:schemeClr val="bg1"/>
                </a:solidFill>
              </a:rPr>
              <a:t>They have wit at will · to work, if they would;</a:t>
            </a:r>
          </a:p>
          <a:p>
            <a:pPr marL="117475" indent="0">
              <a:buNone/>
            </a:pPr>
            <a:r>
              <a:rPr lang="en-GB" sz="2100" dirty="0">
                <a:solidFill>
                  <a:schemeClr val="bg1"/>
                </a:solidFill>
              </a:rPr>
              <a:t>Paul </a:t>
            </a:r>
            <a:r>
              <a:rPr lang="en-GB" sz="2100" dirty="0" err="1">
                <a:solidFill>
                  <a:schemeClr val="bg1"/>
                </a:solidFill>
              </a:rPr>
              <a:t>preacheth</a:t>
            </a:r>
            <a:r>
              <a:rPr lang="en-GB" sz="2100" dirty="0">
                <a:solidFill>
                  <a:schemeClr val="bg1"/>
                </a:solidFill>
              </a:rPr>
              <a:t> of them · I'll not prove it here --</a:t>
            </a:r>
          </a:p>
          <a:p>
            <a:pPr marL="117475" indent="0">
              <a:buNone/>
            </a:pPr>
            <a:r>
              <a:rPr lang="en-GB" sz="2100" dirty="0">
                <a:solidFill>
                  <a:schemeClr val="bg1"/>
                </a:solidFill>
              </a:rPr>
              <a:t>Qui </a:t>
            </a:r>
            <a:r>
              <a:rPr lang="en-GB" sz="2100" dirty="0" err="1">
                <a:solidFill>
                  <a:schemeClr val="bg1"/>
                </a:solidFill>
              </a:rPr>
              <a:t>turpiloquium</a:t>
            </a:r>
            <a:r>
              <a:rPr lang="en-GB" sz="2100" dirty="0">
                <a:solidFill>
                  <a:schemeClr val="bg1"/>
                </a:solidFill>
              </a:rPr>
              <a:t> loquitur · is Lucifer's hind.</a:t>
            </a:r>
          </a:p>
          <a:p>
            <a:pPr marL="117475" indent="0">
              <a:buNone/>
            </a:pPr>
            <a:endParaRPr lang="en-GB" sz="2100" dirty="0">
              <a:solidFill>
                <a:schemeClr val="bg1"/>
              </a:solidFill>
            </a:endParaRPr>
          </a:p>
          <a:p>
            <a:pPr marL="117475" indent="0">
              <a:buNone/>
            </a:pPr>
            <a:r>
              <a:rPr lang="en-GB" sz="2100" dirty="0">
                <a:solidFill>
                  <a:schemeClr val="bg1"/>
                </a:solidFill>
              </a:rPr>
              <a:t>Tramps and beggars · went quickly about,</a:t>
            </a:r>
          </a:p>
          <a:p>
            <a:pPr marL="117475" indent="0">
              <a:buNone/>
            </a:pPr>
            <a:r>
              <a:rPr lang="en-GB" sz="2100" dirty="0">
                <a:solidFill>
                  <a:schemeClr val="bg1"/>
                </a:solidFill>
              </a:rPr>
              <a:t>Their bellies and their bags · with bread well crammed;</a:t>
            </a:r>
          </a:p>
          <a:p>
            <a:pPr marL="117475" indent="0">
              <a:buNone/>
            </a:pPr>
            <a:r>
              <a:rPr lang="en-GB" sz="2100" dirty="0">
                <a:solidFill>
                  <a:schemeClr val="bg1"/>
                </a:solidFill>
              </a:rPr>
              <a:t>Cadging for their food · fighting at ale;</a:t>
            </a:r>
          </a:p>
          <a:p>
            <a:pPr marL="117475" indent="0">
              <a:buNone/>
            </a:pPr>
            <a:r>
              <a:rPr lang="en-GB" sz="2100" dirty="0">
                <a:solidFill>
                  <a:schemeClr val="bg1"/>
                </a:solidFill>
              </a:rPr>
              <a:t>In gluttony, God knows · going to bed,</a:t>
            </a:r>
          </a:p>
          <a:p>
            <a:pPr marL="117475" indent="0">
              <a:buNone/>
            </a:pPr>
            <a:r>
              <a:rPr lang="en-GB" sz="2100" dirty="0">
                <a:solidFill>
                  <a:schemeClr val="bg1"/>
                </a:solidFill>
              </a:rPr>
              <a:t>And getting up with ribaldry · the thieving knaves!</a:t>
            </a:r>
          </a:p>
          <a:p>
            <a:pPr marL="118872" indent="0">
              <a:buNone/>
            </a:pPr>
            <a:endParaRPr lang="en-GB" sz="2000" dirty="0">
              <a:solidFill>
                <a:schemeClr val="bg1"/>
              </a:solidFill>
            </a:endParaRPr>
          </a:p>
        </p:txBody>
      </p:sp>
      <p:sp>
        <p:nvSpPr>
          <p:cNvPr id="5" name="TextBox 4">
            <a:extLst>
              <a:ext uri="{FF2B5EF4-FFF2-40B4-BE49-F238E27FC236}">
                <a16:creationId xmlns:a16="http://schemas.microsoft.com/office/drawing/2014/main" id="{623B3D84-DEE2-4267-A186-377C00F50C56}"/>
              </a:ext>
            </a:extLst>
          </p:cNvPr>
          <p:cNvSpPr txBox="1"/>
          <p:nvPr/>
        </p:nvSpPr>
        <p:spPr>
          <a:xfrm>
            <a:off x="6168008" y="476672"/>
            <a:ext cx="5726668" cy="4739759"/>
          </a:xfrm>
          <a:prstGeom prst="rect">
            <a:avLst/>
          </a:prstGeom>
          <a:noFill/>
        </p:spPr>
        <p:txBody>
          <a:bodyPr wrap="square">
            <a:spAutoFit/>
          </a:bodyPr>
          <a:lstStyle/>
          <a:p>
            <a:pPr marL="118872" indent="0">
              <a:buNone/>
            </a:pPr>
            <a:endParaRPr lang="en-GB" sz="800" dirty="0">
              <a:solidFill>
                <a:schemeClr val="bg1"/>
              </a:solidFill>
            </a:endParaRPr>
          </a:p>
          <a:p>
            <a:pPr marL="118872"/>
            <a:r>
              <a:rPr lang="en-GB" sz="2100" dirty="0">
                <a:solidFill>
                  <a:schemeClr val="bg1"/>
                </a:solidFill>
              </a:rPr>
              <a:t>Sleep and sorry sloth · ever pursue them.</a:t>
            </a:r>
          </a:p>
          <a:p>
            <a:pPr marL="118872"/>
            <a:r>
              <a:rPr lang="en-GB" sz="2100" dirty="0">
                <a:solidFill>
                  <a:schemeClr val="bg1"/>
                </a:solidFill>
              </a:rPr>
              <a:t>Pilgrims and palmers · pledged them together</a:t>
            </a:r>
          </a:p>
          <a:p>
            <a:pPr marL="118872"/>
            <a:r>
              <a:rPr lang="en-GB" sz="2100" dirty="0">
                <a:solidFill>
                  <a:schemeClr val="bg1"/>
                </a:solidFill>
              </a:rPr>
              <a:t>To seek Saint James · and saints in Rome.</a:t>
            </a:r>
          </a:p>
          <a:p>
            <a:pPr marL="118872"/>
            <a:r>
              <a:rPr lang="en-GB" sz="2100" dirty="0">
                <a:solidFill>
                  <a:schemeClr val="bg1"/>
                </a:solidFill>
              </a:rPr>
              <a:t>They went forth on their way · with many wise tales,</a:t>
            </a:r>
          </a:p>
          <a:p>
            <a:pPr marL="118872"/>
            <a:r>
              <a:rPr lang="en-GB" sz="2100" dirty="0">
                <a:solidFill>
                  <a:schemeClr val="bg1"/>
                </a:solidFill>
              </a:rPr>
              <a:t>And had leave to lie · all their life after --</a:t>
            </a:r>
          </a:p>
          <a:p>
            <a:pPr marL="118872"/>
            <a:r>
              <a:rPr lang="en-GB" sz="2100" dirty="0">
                <a:solidFill>
                  <a:schemeClr val="bg1"/>
                </a:solidFill>
              </a:rPr>
              <a:t>I saw some that said · they had sought saints:</a:t>
            </a:r>
          </a:p>
          <a:p>
            <a:pPr marL="118872"/>
            <a:r>
              <a:rPr lang="en-GB" sz="2100" dirty="0">
                <a:solidFill>
                  <a:schemeClr val="bg1"/>
                </a:solidFill>
              </a:rPr>
              <a:t>Yet in each tale that they told · their tongue turned to lies</a:t>
            </a:r>
          </a:p>
          <a:p>
            <a:pPr marL="118872"/>
            <a:r>
              <a:rPr lang="en-GB" sz="2100" dirty="0">
                <a:solidFill>
                  <a:schemeClr val="bg1"/>
                </a:solidFill>
              </a:rPr>
              <a:t>More than to tell truth · it seemed by their speech.</a:t>
            </a:r>
          </a:p>
          <a:p>
            <a:pPr marL="118872"/>
            <a:r>
              <a:rPr lang="en-GB" sz="2100" dirty="0">
                <a:solidFill>
                  <a:schemeClr val="bg1"/>
                </a:solidFill>
              </a:rPr>
              <a:t>Hermits, a heap of them · with hooked staves,</a:t>
            </a:r>
          </a:p>
          <a:p>
            <a:pPr marL="118872"/>
            <a:r>
              <a:rPr lang="en-GB" sz="2100" dirty="0">
                <a:solidFill>
                  <a:schemeClr val="bg1"/>
                </a:solidFill>
              </a:rPr>
              <a:t>Were going to Walsingham · and their wenches too;</a:t>
            </a:r>
          </a:p>
        </p:txBody>
      </p:sp>
    </p:spTree>
    <p:extLst>
      <p:ext uri="{BB962C8B-B14F-4D97-AF65-F5344CB8AC3E}">
        <p14:creationId xmlns:p14="http://schemas.microsoft.com/office/powerpoint/2010/main" val="1747515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609600" y="4293096"/>
            <a:ext cx="10972800" cy="1368152"/>
          </a:xfrm>
        </p:spPr>
        <p:txBody>
          <a:bodyPr>
            <a:normAutofit/>
          </a:bodyPr>
          <a:lstStyle/>
          <a:p>
            <a:pPr marL="118872" indent="0" algn="ctr">
              <a:buNone/>
            </a:pPr>
            <a:r>
              <a:rPr lang="en-GB" sz="2800" dirty="0">
                <a:solidFill>
                  <a:schemeClr val="bg1"/>
                </a:solidFill>
              </a:rPr>
              <a:t> Contemporary: </a:t>
            </a:r>
            <a:r>
              <a:rPr lang="en-GB" sz="2800" i="1" dirty="0">
                <a:solidFill>
                  <a:schemeClr val="bg1"/>
                </a:solidFill>
              </a:rPr>
              <a:t>An Atlas of the Difficult World. </a:t>
            </a:r>
          </a:p>
          <a:p>
            <a:pPr marL="118872" indent="0" algn="ctr">
              <a:buNone/>
            </a:pPr>
            <a:endParaRPr lang="en-GB" sz="2800" dirty="0">
              <a:solidFill>
                <a:schemeClr val="bg1"/>
              </a:solidFill>
              <a:latin typeface="+mj-lt"/>
            </a:endParaRPr>
          </a:p>
        </p:txBody>
      </p:sp>
      <p:sp>
        <p:nvSpPr>
          <p:cNvPr id="4" name="TextBox 3">
            <a:extLst>
              <a:ext uri="{FF2B5EF4-FFF2-40B4-BE49-F238E27FC236}">
                <a16:creationId xmlns:a16="http://schemas.microsoft.com/office/drawing/2014/main" id="{2E1F0E9C-9A45-40AB-9E0F-776419C7B8BF}"/>
              </a:ext>
            </a:extLst>
          </p:cNvPr>
          <p:cNvSpPr txBox="1"/>
          <p:nvPr/>
        </p:nvSpPr>
        <p:spPr>
          <a:xfrm>
            <a:off x="1919536" y="1196752"/>
            <a:ext cx="8129057" cy="1569660"/>
          </a:xfrm>
          <a:prstGeom prst="rect">
            <a:avLst/>
          </a:prstGeom>
          <a:noFill/>
        </p:spPr>
        <p:txBody>
          <a:bodyPr wrap="square">
            <a:spAutoFit/>
          </a:bodyPr>
          <a:lstStyle/>
          <a:p>
            <a:pPr marL="118872" indent="0" algn="ctr">
              <a:buNone/>
            </a:pPr>
            <a:r>
              <a:rPr lang="en-GB" sz="4800" dirty="0">
                <a:solidFill>
                  <a:srgbClr val="00B050"/>
                </a:solidFill>
                <a:latin typeface="+mj-lt"/>
              </a:rPr>
              <a:t>The Writer as witness to the world  </a:t>
            </a:r>
          </a:p>
        </p:txBody>
      </p:sp>
    </p:spTree>
    <p:extLst>
      <p:ext uri="{BB962C8B-B14F-4D97-AF65-F5344CB8AC3E}">
        <p14:creationId xmlns:p14="http://schemas.microsoft.com/office/powerpoint/2010/main" val="170401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091DFED-3515-4874-89A8-5139009AC5B0}"/>
              </a:ext>
            </a:extLst>
          </p:cNvPr>
          <p:cNvSpPr>
            <a:spLocks noGrp="1"/>
          </p:cNvSpPr>
          <p:nvPr>
            <p:ph idx="1"/>
          </p:nvPr>
        </p:nvSpPr>
        <p:spPr>
          <a:xfrm>
            <a:off x="47329" y="0"/>
            <a:ext cx="6336704" cy="7101408"/>
          </a:xfrm>
        </p:spPr>
        <p:txBody>
          <a:bodyPr>
            <a:normAutofit fontScale="92500" lnSpcReduction="20000"/>
          </a:bodyPr>
          <a:lstStyle/>
          <a:p>
            <a:pPr marL="118872" indent="0">
              <a:lnSpc>
                <a:spcPct val="107000"/>
              </a:lnSpc>
              <a:spcAft>
                <a:spcPts val="800"/>
              </a:spcAft>
              <a:buNone/>
            </a:pPr>
            <a:r>
              <a:rPr lang="en-GB" sz="1800" b="1"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  </a:t>
            </a:r>
          </a:p>
          <a:p>
            <a:pPr marL="118872" indent="0">
              <a:lnSpc>
                <a:spcPct val="120000"/>
              </a:lnSpc>
              <a:spcAft>
                <a:spcPts val="800"/>
              </a:spcAft>
              <a:buNone/>
            </a:pP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A dark woman, head bent, listening for something</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a woman's voice, a man's voice or</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voice of the freeway, night after night, metal streaming downcoast</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past eucalyptus, cypress, agribusiness empires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THE SALAD BOWL OF THE WORLD, </a:t>
            </a:r>
            <a:r>
              <a:rPr lang="en-GB" sz="19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gurr</a:t>
            </a: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of small planes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dusting the strawberries, each berry picked by a hand</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in close communion, strawberry blood on the wrist,</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Malathion in the throat, communion,</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the hospital at the edge of the fields,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prematures</a:t>
            </a: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slipping from unsafe wombs,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the labour and delivery nurse on her break watching</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planes dusting rows of pickers.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Elsewhere declarations are made: at the sink</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rinsing strawberries flocked and gleaming, fresh from market</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one says: "On the pond this evening is a light</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finer than my mother's handkerchief</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received from her mother, hemmed and initialled</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by the nuns in Belgium."</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One says: "I can lie for hours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reading and listening to music. But sleep comes hard.</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I'd rather lie awake and read." One writes: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endParaRPr lang="en-GB" sz="19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94AB204-4348-43A4-A96F-289F6E893E11}"/>
              </a:ext>
            </a:extLst>
          </p:cNvPr>
          <p:cNvSpPr txBox="1"/>
          <p:nvPr/>
        </p:nvSpPr>
        <p:spPr>
          <a:xfrm>
            <a:off x="6384033" y="404664"/>
            <a:ext cx="5595122" cy="5663089"/>
          </a:xfrm>
          <a:prstGeom prst="rect">
            <a:avLst/>
          </a:prstGeom>
          <a:noFill/>
        </p:spPr>
        <p:txBody>
          <a:bodyPr wrap="square">
            <a:spAutoFit/>
          </a:bodyPr>
          <a:lstStyle/>
          <a:p>
            <a:r>
              <a:rPr lang="en-GB"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"Mosquitoes pour through the cracks</a:t>
            </a:r>
            <a:endParaRPr lang="en-GB" dirty="0">
              <a:solidFill>
                <a:schemeClr val="bg1"/>
              </a:solidFill>
              <a:latin typeface="Palatino Linotype" panose="02040502050505030304" pitchFamily="18" charset="0"/>
              <a:cs typeface="Times New Roman" panose="02020603050405020304" pitchFamily="18" charset="0"/>
            </a:endParaRPr>
          </a:p>
          <a:p>
            <a:pPr>
              <a:spcAft>
                <a:spcPts val="800"/>
              </a:spcAft>
            </a:pPr>
            <a:r>
              <a:rPr lang="en-GB" dirty="0">
                <a:solidFill>
                  <a:schemeClr val="bg1"/>
                </a:solidFill>
                <a:latin typeface="Palatino Linotype" panose="02040502050505030304" pitchFamily="18" charset="0"/>
                <a:cs typeface="Times New Roman" panose="02020603050405020304" pitchFamily="18" charset="0"/>
              </a:rPr>
              <a:t>in this cabin's walls, the road</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in winter is often impassable,</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I live here so I don't have to go out and act,</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I'm trying to hold onto my life, it feels like nothing."</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One says: "I never knew from one day to the next</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where it was coming from: I had to make my life happen</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from day to day. Every day an emergency.</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Now I have a house, a job from year to year.</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What does that make me?"</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In the writing workshop a young man's tears</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wet the frugal beard he's grown to go with his poems</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hoping they have redemption stored</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in their lines, maybe will get him home free. In the classroom</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eight-year-old faces are grey. The teacher knows which children</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have not broken fast that day,</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remembers the Black Panthers spooning </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cereal.</a:t>
            </a:r>
            <a:r>
              <a:rPr lang="en-GB" sz="20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 </a:t>
            </a:r>
            <a:endParaRPr lang="en-GB" sz="2200" dirty="0">
              <a:solidFill>
                <a:srgbClr val="FFC000"/>
              </a:solidFill>
              <a:latin typeface="Garamond" panose="02020404030301010803" pitchFamily="18" charset="0"/>
            </a:endParaRPr>
          </a:p>
        </p:txBody>
      </p:sp>
      <p:sp>
        <p:nvSpPr>
          <p:cNvPr id="7" name="TextBox 6">
            <a:extLst>
              <a:ext uri="{FF2B5EF4-FFF2-40B4-BE49-F238E27FC236}">
                <a16:creationId xmlns:a16="http://schemas.microsoft.com/office/drawing/2014/main" id="{C89B01B3-8D2B-4C15-B5C4-2286DA1A92B8}"/>
              </a:ext>
            </a:extLst>
          </p:cNvPr>
          <p:cNvSpPr txBox="1"/>
          <p:nvPr/>
        </p:nvSpPr>
        <p:spPr>
          <a:xfrm>
            <a:off x="7580583" y="6253281"/>
            <a:ext cx="4564088" cy="400110"/>
          </a:xfrm>
          <a:prstGeom prst="rect">
            <a:avLst/>
          </a:prstGeom>
          <a:noFill/>
        </p:spPr>
        <p:txBody>
          <a:bodyPr wrap="square">
            <a:spAutoFit/>
          </a:bodyPr>
          <a:lstStyle/>
          <a:p>
            <a:r>
              <a:rPr lang="en-GB" sz="2000" i="1" dirty="0">
                <a:solidFill>
                  <a:srgbClr val="FFC000"/>
                </a:solidFill>
              </a:rPr>
              <a:t>An Atlas of the Difficult World</a:t>
            </a:r>
            <a:endParaRPr lang="en-GB" i="1" dirty="0">
              <a:solidFill>
                <a:srgbClr val="FFC000"/>
              </a:solidFill>
            </a:endParaRPr>
          </a:p>
        </p:txBody>
      </p:sp>
    </p:spTree>
    <p:extLst>
      <p:ext uri="{BB962C8B-B14F-4D97-AF65-F5344CB8AC3E}">
        <p14:creationId xmlns:p14="http://schemas.microsoft.com/office/powerpoint/2010/main" val="16642200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76D8C0-92CA-492C-8063-396A67A7199A}"/>
              </a:ext>
            </a:extLst>
          </p:cNvPr>
          <p:cNvSpPr>
            <a:spLocks noGrp="1"/>
          </p:cNvSpPr>
          <p:nvPr>
            <p:ph idx="1"/>
          </p:nvPr>
        </p:nvSpPr>
        <p:spPr>
          <a:xfrm>
            <a:off x="479376" y="440668"/>
            <a:ext cx="10972800" cy="5976663"/>
          </a:xfrm>
        </p:spPr>
        <p:txBody>
          <a:bodyPr>
            <a:noAutofit/>
          </a:bodyPr>
          <a:lstStyle/>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I don't want to hear how he beat her after the earthquake,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tore up her writing, through the kerosene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lantern into her face waiting</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like an unbearable mirror of his own.    I don't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want to hear how she finally ran from the trailer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how he tore the keys from her hands, jumped into the truck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and backed it into her.    I don't want to think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how her guesses betrayed her - that he meant well, that she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was really the stronger and ought not to leave him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to his own apparent devastation.    I don't want to know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wreckage, dreck and waste, wild tree frogs calling in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another season, light and music still pouring over</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our fissured, cracked terrain</a:t>
            </a:r>
            <a:endParaRPr lang="en-GB" sz="2200" dirty="0"/>
          </a:p>
        </p:txBody>
      </p:sp>
    </p:spTree>
    <p:extLst>
      <p:ext uri="{BB962C8B-B14F-4D97-AF65-F5344CB8AC3E}">
        <p14:creationId xmlns:p14="http://schemas.microsoft.com/office/powerpoint/2010/main" val="1317731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FA51642-19CB-4D95-8220-7B422C046427}"/>
              </a:ext>
            </a:extLst>
          </p:cNvPr>
          <p:cNvSpPr>
            <a:spLocks noGrp="1"/>
          </p:cNvSpPr>
          <p:nvPr>
            <p:ph idx="1"/>
          </p:nvPr>
        </p:nvSpPr>
        <p:spPr>
          <a:xfrm>
            <a:off x="1156556" y="1772816"/>
            <a:ext cx="9878888" cy="4625609"/>
          </a:xfrm>
        </p:spPr>
        <p:txBody>
          <a:bodyPr>
            <a:normAutofit/>
          </a:bodyPr>
          <a:lstStyle/>
          <a:p>
            <a:pPr marL="118872" indent="0" algn="ctr">
              <a:buNone/>
            </a:pPr>
            <a:r>
              <a:rPr lang="en-GB" sz="4000" dirty="0">
                <a:solidFill>
                  <a:srgbClr val="92D050"/>
                </a:solidFill>
                <a:latin typeface="+mj-lt"/>
              </a:rPr>
              <a:t>Using a single image to open out to the world</a:t>
            </a:r>
          </a:p>
        </p:txBody>
      </p:sp>
    </p:spTree>
    <p:extLst>
      <p:ext uri="{BB962C8B-B14F-4D97-AF65-F5344CB8AC3E}">
        <p14:creationId xmlns:p14="http://schemas.microsoft.com/office/powerpoint/2010/main" val="19935779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09FC0E-C407-4F56-B085-BDFD73413787}"/>
              </a:ext>
            </a:extLst>
          </p:cNvPr>
          <p:cNvSpPr txBox="1"/>
          <p:nvPr/>
        </p:nvSpPr>
        <p:spPr>
          <a:xfrm>
            <a:off x="327434" y="908719"/>
            <a:ext cx="11537129" cy="5632311"/>
          </a:xfrm>
          <a:prstGeom prst="rect">
            <a:avLst/>
          </a:prstGeom>
          <a:noFill/>
        </p:spPr>
        <p:txBody>
          <a:bodyPr wrap="square">
            <a:spAutoFit/>
          </a:bodyPr>
          <a:lstStyle/>
          <a:p>
            <a:pPr algn="l" fontAlgn="base"/>
            <a:r>
              <a:rPr lang="en-GB" sz="2400" b="0" i="0" dirty="0">
                <a:solidFill>
                  <a:schemeClr val="bg1"/>
                </a:solidFill>
                <a:effectLst/>
              </a:rPr>
              <a:t>A girls’ dormitory. Men burst in, claiming to be soldiers come to protect the sleepers from a local insurrection. But they are not. They are militants in disguise, on the hunt for boys to pressgang, supplies to plunder. Finding neither, they decide that “Girls will do”, and they abduct them. So begins Edna O’Brien’s terrifying, lurching novel, a story set in an unnamed but recognisable Nigeria terrorised by the thugs of Boko Haram; a story that keeps faith with the novelist’s determination to cross continents and cultures to describe the pain and suffering of women and girls, and which also profoundly echoes her work of nearly six decades ago, the Country Girls trilogy.</a:t>
            </a:r>
          </a:p>
          <a:p>
            <a:pPr algn="l" fontAlgn="base"/>
            <a:r>
              <a:rPr lang="en-GB" sz="2400" b="0" i="0" dirty="0">
                <a:solidFill>
                  <a:schemeClr val="bg1"/>
                </a:solidFill>
                <a:effectLst/>
              </a:rPr>
              <a:t> Everything that O’Brien does memorably throughout her novels, she does here. There is the blend of economy and lyricism, vignettes tumbling over one another to disorient and energise the reader. There is the intense focus on the emotional lives of women on the sharp end of mental and physical incarceration or constraint, broadening out to sketch in the patriarchal and theocratic structures that hold them there. And there is the constant presence of bodily sensation and distress.</a:t>
            </a:r>
          </a:p>
        </p:txBody>
      </p:sp>
      <p:sp>
        <p:nvSpPr>
          <p:cNvPr id="6" name="TextBox 5">
            <a:extLst>
              <a:ext uri="{FF2B5EF4-FFF2-40B4-BE49-F238E27FC236}">
                <a16:creationId xmlns:a16="http://schemas.microsoft.com/office/drawing/2014/main" id="{90744366-7610-4ADA-A24F-7C759362C185}"/>
              </a:ext>
            </a:extLst>
          </p:cNvPr>
          <p:cNvSpPr txBox="1"/>
          <p:nvPr/>
        </p:nvSpPr>
        <p:spPr>
          <a:xfrm>
            <a:off x="659395" y="316969"/>
            <a:ext cx="10873208" cy="461665"/>
          </a:xfrm>
          <a:prstGeom prst="rect">
            <a:avLst/>
          </a:prstGeom>
          <a:noFill/>
        </p:spPr>
        <p:txBody>
          <a:bodyPr wrap="square">
            <a:spAutoFit/>
          </a:bodyPr>
          <a:lstStyle/>
          <a:p>
            <a:pPr algn="l" fontAlgn="base"/>
            <a:r>
              <a:rPr lang="en-GB" sz="2400" b="1" i="0" dirty="0">
                <a:solidFill>
                  <a:srgbClr val="FFC000"/>
                </a:solidFill>
                <a:effectLst/>
                <a:latin typeface="+mj-lt"/>
              </a:rPr>
              <a:t>Girl by Edna O’Brien review – a masterclass of storytelling</a:t>
            </a:r>
          </a:p>
        </p:txBody>
      </p:sp>
      <p:sp>
        <p:nvSpPr>
          <p:cNvPr id="8" name="TextBox 7">
            <a:extLst>
              <a:ext uri="{FF2B5EF4-FFF2-40B4-BE49-F238E27FC236}">
                <a16:creationId xmlns:a16="http://schemas.microsoft.com/office/drawing/2014/main" id="{124B79A2-EF8F-479A-A8C5-28D7762F7EDA}"/>
              </a:ext>
            </a:extLst>
          </p:cNvPr>
          <p:cNvSpPr txBox="1"/>
          <p:nvPr/>
        </p:nvSpPr>
        <p:spPr>
          <a:xfrm>
            <a:off x="10103768" y="6310197"/>
            <a:ext cx="2088232" cy="461665"/>
          </a:xfrm>
          <a:prstGeom prst="rect">
            <a:avLst/>
          </a:prstGeom>
          <a:noFill/>
        </p:spPr>
        <p:txBody>
          <a:bodyPr wrap="square">
            <a:spAutoFit/>
          </a:bodyPr>
          <a:lstStyle/>
          <a:p>
            <a:r>
              <a:rPr lang="en-GB" sz="2400" b="0" i="0" dirty="0">
                <a:solidFill>
                  <a:srgbClr val="FFC000"/>
                </a:solidFill>
                <a:effectLst/>
              </a:rPr>
              <a:t>Alex Clark</a:t>
            </a:r>
            <a:endParaRPr lang="en-GB" sz="2400" dirty="0">
              <a:solidFill>
                <a:srgbClr val="FFC000"/>
              </a:solidFill>
            </a:endParaRPr>
          </a:p>
        </p:txBody>
      </p:sp>
    </p:spTree>
    <p:extLst>
      <p:ext uri="{BB962C8B-B14F-4D97-AF65-F5344CB8AC3E}">
        <p14:creationId xmlns:p14="http://schemas.microsoft.com/office/powerpoint/2010/main" val="26594042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5451</TotalTime>
  <Words>4239</Words>
  <Application>Microsoft Office PowerPoint</Application>
  <PresentationFormat>Widescreen</PresentationFormat>
  <Paragraphs>274</Paragraphs>
  <Slides>20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20</vt:i4>
      </vt:variant>
    </vt:vector>
  </HeadingPairs>
  <TitlesOfParts>
    <vt:vector size="31" baseType="lpstr">
      <vt:lpstr>Alegreya Sans</vt:lpstr>
      <vt:lpstr>-apple-system</vt:lpstr>
      <vt:lpstr>Arial</vt:lpstr>
      <vt:lpstr>Calibri</vt:lpstr>
      <vt:lpstr>Felix Titling</vt:lpstr>
      <vt:lpstr>Garamond</vt:lpstr>
      <vt:lpstr>Palatino Linotype</vt:lpstr>
      <vt:lpstr>Wingdings</vt:lpstr>
      <vt:lpstr>Wingdings 2</vt:lpstr>
      <vt:lpstr>Wingdings 3</vt:lpstr>
      <vt:lpstr>Module</vt:lpstr>
      <vt:lpstr> HPEN7018 Writing Workshop: Researching &amp; writing to a single focus the role of objects &amp; things </vt:lpstr>
      <vt:lpstr>PowerPoint Presentation</vt:lpstr>
      <vt:lpstr> dart 1</vt:lpstr>
      <vt:lpstr> dart 2</vt:lpstr>
      <vt:lpstr> dart 3</vt:lpstr>
      <vt:lpstr> dart end</vt:lpstr>
      <vt:lpstr>prose &amp; water </vt:lpstr>
      <vt:lpstr>Graham Swift, Waterland 1983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176</cp:revision>
  <dcterms:created xsi:type="dcterms:W3CDTF">2013-10-15T14:59:08Z</dcterms:created>
  <dcterms:modified xsi:type="dcterms:W3CDTF">2020-11-28T12:07:01Z</dcterms:modified>
</cp:coreProperties>
</file>