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8" r:id="rId3"/>
    <p:sldId id="322" r:id="rId4"/>
    <p:sldId id="323" r:id="rId5"/>
    <p:sldId id="263" r:id="rId6"/>
    <p:sldId id="279" r:id="rId7"/>
    <p:sldId id="280" r:id="rId8"/>
    <p:sldId id="281" r:id="rId9"/>
    <p:sldId id="282" r:id="rId10"/>
    <p:sldId id="264" r:id="rId11"/>
    <p:sldId id="284" r:id="rId12"/>
    <p:sldId id="302" r:id="rId13"/>
    <p:sldId id="306" r:id="rId14"/>
    <p:sldId id="303" r:id="rId15"/>
    <p:sldId id="304" r:id="rId16"/>
    <p:sldId id="326" r:id="rId17"/>
    <p:sldId id="327" r:id="rId18"/>
    <p:sldId id="328" r:id="rId19"/>
    <p:sldId id="314" r:id="rId20"/>
    <p:sldId id="309" r:id="rId21"/>
    <p:sldId id="320" r:id="rId22"/>
    <p:sldId id="317" r:id="rId23"/>
    <p:sldId id="325" r:id="rId24"/>
    <p:sldId id="321" r:id="rId25"/>
    <p:sldId id="32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深色样式 1 - 强调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6"/>
  </p:normalViewPr>
  <p:slideViewPr>
    <p:cSldViewPr>
      <p:cViewPr varScale="1">
        <p:scale>
          <a:sx n="93" d="100"/>
          <a:sy n="93" d="100"/>
        </p:scale>
        <p:origin x="45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su.edu/course/prr/840/econimpact/pdf/ecimpvol1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5733256"/>
          </a:xfrm>
        </p:spPr>
        <p:txBody>
          <a:bodyPr>
            <a:normAutofit/>
          </a:bodyPr>
          <a:lstStyle/>
          <a:p>
            <a: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Contemporary Themes in the Hotel &amp;Hospitality Sector (M6X01931 BIRM)</a:t>
            </a:r>
            <a:b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Session 3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A6FDBBEC-D713-B84C-89C6-7B7BFD00A86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4213" y="1844675"/>
            <a:ext cx="7772400" cy="822325"/>
          </a:xfrm>
        </p:spPr>
        <p:txBody>
          <a:bodyPr>
            <a:normAutofit fontScale="90000"/>
          </a:bodyPr>
          <a:lstStyle/>
          <a:p>
            <a:pPr eaLnBrk="1" fontAlgn="auto" hangingPunct="1">
              <a:lnSpc>
                <a:spcPct val="115000"/>
              </a:lnSpc>
              <a:spcAft>
                <a:spcPts val="1000"/>
              </a:spcAft>
              <a:defRPr/>
            </a:pPr>
            <a:r>
              <a:rPr lang="en-GB" sz="3200" b="1" dirty="0">
                <a:ea typeface="Calibri"/>
                <a:cs typeface="Times New Roman"/>
              </a:rPr>
              <a:t>Understanding the Leisure Business</a:t>
            </a:r>
            <a:br>
              <a:rPr lang="en-GB" sz="3200" dirty="0">
                <a:latin typeface="Calibri"/>
                <a:ea typeface="Calibri"/>
                <a:cs typeface="Times New Roman"/>
              </a:rPr>
            </a:br>
            <a:br>
              <a:rPr lang="en-US" altLang="en-US" sz="3200" dirty="0"/>
            </a:br>
            <a:endParaRPr lang="en-GB" altLang="en-US" sz="3200" dirty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E4BBA9C7-939A-AE4C-9CD8-BAE24CE388B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85800" y="4572000"/>
            <a:ext cx="6461125" cy="10668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rgbClr val="000066"/>
                </a:solidFill>
              </a:rPr>
              <a:t>Leisure and the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solidFill>
                  <a:srgbClr val="000066"/>
                </a:solidFill>
              </a:rPr>
              <a:t>Economic Environment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61345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6C1490AB-4596-F046-B8AF-0ED51C4A0FB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562074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/>
              <a:t>Learning outcomes</a:t>
            </a:r>
            <a:endParaRPr lang="en-GB" altLang="en-US" sz="3600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1C4F9A34-52CF-924F-9C83-1255C76001A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708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dirty="0"/>
              <a:t>	</a:t>
            </a:r>
            <a:r>
              <a:rPr lang="en-US" altLang="en-US" sz="2400" dirty="0"/>
              <a:t>By the end of this session students will be able to:</a:t>
            </a:r>
          </a:p>
          <a:p>
            <a:pPr eaLnBrk="1" hangingPunct="1"/>
            <a:r>
              <a:rPr lang="en-US" altLang="en-US" sz="2400" dirty="0"/>
              <a:t>Identify and explain the main economic systems</a:t>
            </a:r>
          </a:p>
          <a:p>
            <a:pPr eaLnBrk="1" hangingPunct="1"/>
            <a:r>
              <a:rPr lang="en-US" altLang="en-US" sz="2400" dirty="0"/>
              <a:t>Describe key economic variables that affect and cause changes to leisure provision</a:t>
            </a:r>
          </a:p>
          <a:p>
            <a:pPr eaLnBrk="1" hangingPunct="1"/>
            <a:r>
              <a:rPr lang="en-US" altLang="en-US" sz="2400" dirty="0"/>
              <a:t>Identify approaches in economic impact measurement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11259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4D85D377-1335-3F46-846A-449CAE0599E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/>
              <a:t>Basic Economic Problems </a:t>
            </a:r>
            <a:endParaRPr lang="en-GB" altLang="en-US" sz="3600" dirty="0"/>
          </a:p>
        </p:txBody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C55D31FC-FA1F-4D47-B27B-20ADFADF64D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/>
              <a:t>Resource Allocation/scarce resources</a:t>
            </a:r>
          </a:p>
          <a:p>
            <a:pPr eaLnBrk="1" hangingPunct="1"/>
            <a:r>
              <a:rPr lang="en-US" altLang="en-US" sz="2400" dirty="0"/>
              <a:t>Opportunity Costs</a:t>
            </a:r>
          </a:p>
          <a:p>
            <a:pPr eaLnBrk="1" hangingPunct="1">
              <a:buFontTx/>
              <a:buNone/>
            </a:pPr>
            <a:endParaRPr lang="en-US" altLang="en-US" sz="2400" dirty="0"/>
          </a:p>
          <a:p>
            <a:pPr eaLnBrk="1" hangingPunct="1">
              <a:buFontTx/>
              <a:buNone/>
            </a:pPr>
            <a:r>
              <a:rPr lang="en-US" altLang="en-US" sz="2400" dirty="0"/>
              <a:t>Question:</a:t>
            </a:r>
          </a:p>
          <a:p>
            <a:pPr eaLnBrk="1" hangingPunct="1">
              <a:buFontTx/>
              <a:buNone/>
            </a:pPr>
            <a:r>
              <a:rPr lang="en-US" altLang="en-US" sz="2400" dirty="0"/>
              <a:t>	Should the government spend Billions on a new Airport? (</a:t>
            </a:r>
            <a:r>
              <a:rPr lang="en-US" altLang="en-US" sz="2400" dirty="0" err="1"/>
              <a:t>Borris</a:t>
            </a:r>
            <a:r>
              <a:rPr lang="en-US" altLang="en-US" sz="2400" dirty="0"/>
              <a:t> Island) </a:t>
            </a:r>
          </a:p>
          <a:p>
            <a:pPr eaLnBrk="1" hangingPunct="1">
              <a:buFontTx/>
              <a:buNone/>
            </a:pPr>
            <a:endParaRPr lang="en-US" altLang="en-US" sz="2400" dirty="0"/>
          </a:p>
          <a:p>
            <a:pPr eaLnBrk="1" hangingPunct="1"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</a:rPr>
              <a:t>	Or assist university students with funds for their education?</a:t>
            </a:r>
            <a:endParaRPr lang="en-GB" altLang="en-US" sz="2400" dirty="0">
              <a:solidFill>
                <a:srgbClr val="FF0000"/>
              </a:solidFill>
            </a:endParaRPr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D5678206-BDB2-7B42-9D00-5BD7CE5F2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6308725"/>
            <a:ext cx="7080250" cy="31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</a:pPr>
            <a:r>
              <a:rPr lang="en-GB" altLang="en-US"/>
              <a:t>(Read in Tribe pp261-267 for leisure examples on opportunity costs)</a:t>
            </a:r>
          </a:p>
        </p:txBody>
      </p:sp>
    </p:spTree>
    <p:extLst>
      <p:ext uri="{BB962C8B-B14F-4D97-AF65-F5344CB8AC3E}">
        <p14:creationId xmlns:p14="http://schemas.microsoft.com/office/powerpoint/2010/main" val="3940544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F1BE1F3F-5C30-6843-BFFB-2BC1CD6B38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Allocative Mechanism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CAAAC54-FA5F-9940-A49F-78E4904C57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Main Economic Systems:</a:t>
            </a:r>
          </a:p>
          <a:p>
            <a:pPr eaLnBrk="1" hangingPunct="1"/>
            <a:r>
              <a:rPr lang="en-GB" altLang="en-US" sz="2400" dirty="0"/>
              <a:t>Free market economies</a:t>
            </a:r>
          </a:p>
          <a:p>
            <a:pPr eaLnBrk="1" hangingPunct="1"/>
            <a:r>
              <a:rPr lang="en-GB" altLang="en-US" sz="2400" dirty="0"/>
              <a:t>Centrally planned  economies</a:t>
            </a:r>
          </a:p>
          <a:p>
            <a:pPr eaLnBrk="1" hangingPunct="1"/>
            <a:r>
              <a:rPr lang="en-GB" altLang="en-US" sz="2400" dirty="0"/>
              <a:t>Mixed market economies</a:t>
            </a:r>
          </a:p>
          <a:p>
            <a:pPr eaLnBrk="1" hangingPunct="1">
              <a:buFontTx/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>
                <a:solidFill>
                  <a:srgbClr val="FF0000"/>
                </a:solidFill>
              </a:rPr>
              <a:t>What is the dominant economic model driving globalisation?</a:t>
            </a:r>
          </a:p>
        </p:txBody>
      </p:sp>
    </p:spTree>
    <p:extLst>
      <p:ext uri="{BB962C8B-B14F-4D97-AF65-F5344CB8AC3E}">
        <p14:creationId xmlns:p14="http://schemas.microsoft.com/office/powerpoint/2010/main" val="174544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59494E5-5DE5-244E-A2F3-43B8E960E3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/>
              <a:t>Hospitality and Tourism in Centrally Planned Economies</a:t>
            </a:r>
            <a:endParaRPr lang="en-GB" altLang="en-US" dirty="0"/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0EE1E69D-2F55-D046-A4C0-2C8F828649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400" dirty="0"/>
              <a:t>State owned facilities, hotels/ tour operators/airlines</a:t>
            </a:r>
          </a:p>
          <a:p>
            <a:pPr eaLnBrk="1" hangingPunct="1"/>
            <a:r>
              <a:rPr lang="en-US" altLang="en-US" sz="2400" dirty="0"/>
              <a:t>State planning for economy (leisure/sport)</a:t>
            </a:r>
          </a:p>
          <a:p>
            <a:pPr eaLnBrk="1" hangingPunct="1"/>
            <a:r>
              <a:rPr lang="en-US" altLang="en-US" sz="2400" dirty="0"/>
              <a:t>Limited movement/access for tourism</a:t>
            </a:r>
          </a:p>
          <a:p>
            <a:pPr eaLnBrk="1" hangingPunct="1"/>
            <a:r>
              <a:rPr lang="en-US" altLang="en-US" sz="2400" dirty="0"/>
              <a:t>China centrally planned/free enterprise/joint ventures (Form of State Capitalism)</a:t>
            </a:r>
          </a:p>
          <a:p>
            <a:pPr eaLnBrk="1" hangingPunct="1"/>
            <a:r>
              <a:rPr lang="en-US" altLang="en-US" sz="2400" dirty="0"/>
              <a:t>Cuba  now moving towards a mixed economy since 1993. (Hairdressers can now own their shops)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8508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714C01F6-42AA-1946-A35E-5AE36ED26F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altLang="en-US"/>
          </a:p>
        </p:txBody>
      </p:sp>
      <p:pic>
        <p:nvPicPr>
          <p:cNvPr id="7171" name="Picture 3">
            <a:extLst>
              <a:ext uri="{FF2B5EF4-FFF2-40B4-BE49-F238E27FC236}">
                <a16:creationId xmlns:a16="http://schemas.microsoft.com/office/drawing/2014/main" id="{452F81F7-C001-8F40-B46B-11D53739C67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03" t="23750" r="39357" b="8009"/>
          <a:stretch>
            <a:fillRect/>
          </a:stretch>
        </p:blipFill>
        <p:spPr>
          <a:xfrm>
            <a:off x="539750" y="549275"/>
            <a:ext cx="6911975" cy="5759450"/>
          </a:xfrm>
        </p:spPr>
      </p:pic>
    </p:spTree>
    <p:extLst>
      <p:ext uri="{BB962C8B-B14F-4D97-AF65-F5344CB8AC3E}">
        <p14:creationId xmlns:p14="http://schemas.microsoft.com/office/powerpoint/2010/main" val="2380316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venetian-macau-1">
            <a:extLst>
              <a:ext uri="{FF2B5EF4-FFF2-40B4-BE49-F238E27FC236}">
                <a16:creationId xmlns:a16="http://schemas.microsoft.com/office/drawing/2014/main" id="{35030A8E-9A1A-FE45-990A-20BBFF833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1085850"/>
            <a:ext cx="666750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6">
            <a:extLst>
              <a:ext uri="{FF2B5EF4-FFF2-40B4-BE49-F238E27FC236}">
                <a16:creationId xmlns:a16="http://schemas.microsoft.com/office/drawing/2014/main" id="{59C5C90D-36E3-2243-899E-B5588F013F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1550" y="333375"/>
            <a:ext cx="5761038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b="1">
                <a:solidFill>
                  <a:srgbClr val="FF0000"/>
                </a:solidFill>
              </a:rPr>
              <a:t>Macau, Venetian Resort. Chinese State Capitalism at work</a:t>
            </a:r>
            <a:endParaRPr lang="en-GB" altLang="en-US" sz="2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656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C076B40-6115-C545-A271-6AAFC38583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/>
              <a:t>Coalition’s Economic Model</a:t>
            </a: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8BCF31B-443F-AE4F-972E-0233112F3C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643813" cy="441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David Cameron C.B.I address: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``I won’t engage in some sterile debate between laissez-faire and hands-on-government---------the question isn’t ` should government be involved?’ because it is involved. It taxes. it regulates. It invests. The real question is: what is the right kind of involvement?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             </a:t>
            </a:r>
            <a:endParaRPr lang="en-GB" altLang="en-US" sz="2400" dirty="0"/>
          </a:p>
        </p:txBody>
      </p:sp>
      <p:sp>
        <p:nvSpPr>
          <p:cNvPr id="9220" name="Text Box 4">
            <a:extLst>
              <a:ext uri="{FF2B5EF4-FFF2-40B4-BE49-F238E27FC236}">
                <a16:creationId xmlns:a16="http://schemas.microsoft.com/office/drawing/2014/main" id="{5C39609E-EA23-784A-9D2F-085E19B383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6092825"/>
            <a:ext cx="79930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i="1"/>
              <a:t>UK is a mixed economy. </a:t>
            </a:r>
            <a:r>
              <a:rPr lang="en-GB" altLang="en-US" b="1" i="1">
                <a:solidFill>
                  <a:srgbClr val="FF0000"/>
                </a:solidFill>
              </a:rPr>
              <a:t>A part of the economy is “planned</a:t>
            </a:r>
            <a:r>
              <a:rPr lang="en-GB" altLang="en-US" b="1" i="1"/>
              <a:t>” ... The UK is probably closer to “free market” but not as close as the USA.</a:t>
            </a:r>
          </a:p>
        </p:txBody>
      </p:sp>
      <p:sp>
        <p:nvSpPr>
          <p:cNvPr id="9221" name="Rectangle 5">
            <a:extLst>
              <a:ext uri="{FF2B5EF4-FFF2-40B4-BE49-F238E27FC236}">
                <a16:creationId xmlns:a16="http://schemas.microsoft.com/office/drawing/2014/main" id="{507E8810-78F1-1C45-BB46-6ED412F233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0063" y="5373688"/>
            <a:ext cx="23431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/>
              <a:t>(Unnamed, 2010, p6)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8074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04DEF4DA-2C7B-AF41-93C7-47C7FF4B58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Neo-Liberalism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6B594A4-37EE-4640-82AB-9E4064ED28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Free market economics/competition</a:t>
            </a:r>
          </a:p>
          <a:p>
            <a:pPr eaLnBrk="1" hangingPunct="1"/>
            <a:r>
              <a:rPr lang="en-GB" altLang="en-US" sz="2800" dirty="0"/>
              <a:t>Consumer choice</a:t>
            </a:r>
          </a:p>
          <a:p>
            <a:pPr eaLnBrk="1" hangingPunct="1"/>
            <a:r>
              <a:rPr lang="en-GB" altLang="en-US" sz="2800" dirty="0"/>
              <a:t>Reduce public sector</a:t>
            </a:r>
          </a:p>
          <a:p>
            <a:pPr eaLnBrk="1" hangingPunct="1"/>
            <a:r>
              <a:rPr lang="en-GB" altLang="en-US" sz="2800" dirty="0"/>
              <a:t>Individualism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	Variations exist on this model of capitalism </a:t>
            </a:r>
            <a:r>
              <a:rPr lang="en-GB" altLang="en-US" sz="2800" dirty="0" err="1"/>
              <a:t>e.g</a:t>
            </a:r>
            <a:r>
              <a:rPr lang="en-GB" altLang="en-US" sz="2800" dirty="0"/>
              <a:t> European Union, more regulation and taxation to provide welfare.</a:t>
            </a:r>
          </a:p>
        </p:txBody>
      </p:sp>
    </p:spTree>
    <p:extLst>
      <p:ext uri="{BB962C8B-B14F-4D97-AF65-F5344CB8AC3E}">
        <p14:creationId xmlns:p14="http://schemas.microsoft.com/office/powerpoint/2010/main" val="173392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FE824BA5-7E40-6344-9408-36B2054097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The Economic Environment</a:t>
            </a:r>
            <a:endParaRPr lang="en-GB" altLang="en-US"/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861EE666-9E94-4847-B038-A6B3E634E0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Key variables: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Consumer expenditure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Export demand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Investment demand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Government expenditure/economic policy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Fiscal policy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Monetary policy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/>
              <a:t>                                      </a:t>
            </a:r>
            <a:endParaRPr lang="en-GB" altLang="en-US" dirty="0"/>
          </a:p>
        </p:txBody>
      </p:sp>
      <p:sp>
        <p:nvSpPr>
          <p:cNvPr id="11268" name="Rectangle 4">
            <a:extLst>
              <a:ext uri="{FF2B5EF4-FFF2-40B4-BE49-F238E27FC236}">
                <a16:creationId xmlns:a16="http://schemas.microsoft.com/office/drawing/2014/main" id="{3B533845-0DBA-924F-9EAA-E7C841CB97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1500" y="616585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 b="1"/>
              <a:t>   </a:t>
            </a:r>
            <a:r>
              <a:rPr lang="en-US" altLang="en-US" sz="2400"/>
              <a:t>(Tribe, 2001)</a:t>
            </a: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55342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>
            <a:extLst>
              <a:ext uri="{FF2B5EF4-FFF2-40B4-BE49-F238E27FC236}">
                <a16:creationId xmlns:a16="http://schemas.microsoft.com/office/drawing/2014/main" id="{3D2C9C8F-C7E2-A14A-A770-FF74BE8AD8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333375"/>
            <a:ext cx="1655763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Gov’t </a:t>
            </a:r>
          </a:p>
          <a:p>
            <a:pPr algn="ctr" eaLnBrk="1" hangingPunct="1">
              <a:defRPr/>
            </a:pPr>
            <a:r>
              <a:rPr lang="en-US" altLang="en-US" dirty="0"/>
              <a:t>expenditure</a:t>
            </a:r>
            <a:endParaRPr lang="en-GB" altLang="en-US" dirty="0"/>
          </a:p>
        </p:txBody>
      </p:sp>
      <p:sp>
        <p:nvSpPr>
          <p:cNvPr id="12291" name="Rectangle 7">
            <a:extLst>
              <a:ext uri="{FF2B5EF4-FFF2-40B4-BE49-F238E27FC236}">
                <a16:creationId xmlns:a16="http://schemas.microsoft.com/office/drawing/2014/main" id="{1670BDBD-D3ED-9140-8231-5ADA8F7D7C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8038" y="260350"/>
            <a:ext cx="1800225" cy="10795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Investment </a:t>
            </a:r>
          </a:p>
          <a:p>
            <a:pPr algn="ctr" eaLnBrk="1" hangingPunct="1"/>
            <a:r>
              <a:rPr lang="en-US" altLang="en-US"/>
              <a:t>expenditure</a:t>
            </a:r>
            <a:endParaRPr lang="en-GB" altLang="en-US"/>
          </a:p>
        </p:txBody>
      </p:sp>
      <p:sp>
        <p:nvSpPr>
          <p:cNvPr id="12292" name="Rectangle 8">
            <a:extLst>
              <a:ext uri="{FF2B5EF4-FFF2-40B4-BE49-F238E27FC236}">
                <a16:creationId xmlns:a16="http://schemas.microsoft.com/office/drawing/2014/main" id="{3E425C55-B6A6-B348-876F-809E243B55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5963" y="260350"/>
            <a:ext cx="2016125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Disposable income </a:t>
            </a:r>
          </a:p>
          <a:p>
            <a:pPr algn="ctr" eaLnBrk="1" hangingPunct="1">
              <a:defRPr/>
            </a:pPr>
            <a:r>
              <a:rPr lang="en-US" altLang="en-US" dirty="0"/>
              <a:t>Interest rates </a:t>
            </a:r>
          </a:p>
          <a:p>
            <a:pPr algn="ctr" eaLnBrk="1" hangingPunct="1">
              <a:defRPr/>
            </a:pPr>
            <a:r>
              <a:rPr lang="en-US" altLang="en-US" dirty="0"/>
              <a:t>Saving ratio </a:t>
            </a:r>
          </a:p>
          <a:p>
            <a:pPr algn="ctr" eaLnBrk="1" hangingPunct="1">
              <a:defRPr/>
            </a:pPr>
            <a:r>
              <a:rPr lang="en-US" altLang="en-US" dirty="0"/>
              <a:t>Expectations</a:t>
            </a:r>
            <a:endParaRPr lang="en-GB" altLang="en-US" dirty="0"/>
          </a:p>
        </p:txBody>
      </p:sp>
      <p:sp>
        <p:nvSpPr>
          <p:cNvPr id="12293" name="Rectangle 9">
            <a:extLst>
              <a:ext uri="{FF2B5EF4-FFF2-40B4-BE49-F238E27FC236}">
                <a16:creationId xmlns:a16="http://schemas.microsoft.com/office/drawing/2014/main" id="{B236BB9A-C31E-1943-9685-D25E4D5C96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1557338"/>
            <a:ext cx="1655763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Exports</a:t>
            </a:r>
            <a:endParaRPr lang="en-GB" altLang="en-US" dirty="0"/>
          </a:p>
        </p:txBody>
      </p:sp>
      <p:sp>
        <p:nvSpPr>
          <p:cNvPr id="12294" name="Rectangle 10">
            <a:extLst>
              <a:ext uri="{FF2B5EF4-FFF2-40B4-BE49-F238E27FC236}">
                <a16:creationId xmlns:a16="http://schemas.microsoft.com/office/drawing/2014/main" id="{B455200E-F146-434E-8600-21CFE74BB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628775"/>
            <a:ext cx="1728788" cy="10795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Demand</a:t>
            </a:r>
            <a:endParaRPr lang="en-GB" altLang="en-US"/>
          </a:p>
        </p:txBody>
      </p:sp>
      <p:sp>
        <p:nvSpPr>
          <p:cNvPr id="12295" name="Rectangle 11">
            <a:extLst>
              <a:ext uri="{FF2B5EF4-FFF2-40B4-BE49-F238E27FC236}">
                <a16:creationId xmlns:a16="http://schemas.microsoft.com/office/drawing/2014/main" id="{E8203E14-DBEE-144F-8CE3-815E67A980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5963" y="1628775"/>
            <a:ext cx="2016125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Consumer </a:t>
            </a:r>
          </a:p>
          <a:p>
            <a:pPr algn="ctr" eaLnBrk="1" hangingPunct="1">
              <a:defRPr/>
            </a:pPr>
            <a:r>
              <a:rPr lang="en-US" altLang="en-US" dirty="0"/>
              <a:t>expenditure</a:t>
            </a:r>
            <a:endParaRPr lang="en-GB" altLang="en-US" dirty="0"/>
          </a:p>
        </p:txBody>
      </p:sp>
      <p:sp>
        <p:nvSpPr>
          <p:cNvPr id="12296" name="Rectangle 12">
            <a:extLst>
              <a:ext uri="{FF2B5EF4-FFF2-40B4-BE49-F238E27FC236}">
                <a16:creationId xmlns:a16="http://schemas.microsoft.com/office/drawing/2014/main" id="{3146E7B1-861B-D242-97BD-BDF0DE9B04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2924175"/>
            <a:ext cx="2160588" cy="10795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Leisure and Tourism </a:t>
            </a:r>
          </a:p>
          <a:p>
            <a:pPr algn="ctr" eaLnBrk="1" hangingPunct="1"/>
            <a:r>
              <a:rPr lang="en-US" altLang="en-US"/>
              <a:t>organization</a:t>
            </a:r>
            <a:endParaRPr lang="en-GB" altLang="en-US"/>
          </a:p>
        </p:txBody>
      </p:sp>
      <p:sp>
        <p:nvSpPr>
          <p:cNvPr id="12297" name="Rectangle 13">
            <a:extLst>
              <a:ext uri="{FF2B5EF4-FFF2-40B4-BE49-F238E27FC236}">
                <a16:creationId xmlns:a16="http://schemas.microsoft.com/office/drawing/2014/main" id="{6293AE7B-59B4-1F4A-88A3-884DB63569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0" y="4508500"/>
            <a:ext cx="1584325" cy="10795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costs</a:t>
            </a:r>
            <a:endParaRPr lang="en-GB" altLang="en-US"/>
          </a:p>
        </p:txBody>
      </p:sp>
      <p:sp>
        <p:nvSpPr>
          <p:cNvPr id="12298" name="Rectangle 14">
            <a:extLst>
              <a:ext uri="{FF2B5EF4-FFF2-40B4-BE49-F238E27FC236}">
                <a16:creationId xmlns:a16="http://schemas.microsoft.com/office/drawing/2014/main" id="{E8112342-7ED1-0B47-96BC-7BAD92AEAA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4005263"/>
            <a:ext cx="1871662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Taxes</a:t>
            </a:r>
            <a:endParaRPr lang="en-GB" altLang="en-US" dirty="0"/>
          </a:p>
        </p:txBody>
      </p:sp>
      <p:sp>
        <p:nvSpPr>
          <p:cNvPr id="12299" name="Rectangle 15">
            <a:extLst>
              <a:ext uri="{FF2B5EF4-FFF2-40B4-BE49-F238E27FC236}">
                <a16:creationId xmlns:a16="http://schemas.microsoft.com/office/drawing/2014/main" id="{7EC07ED8-3535-174E-8183-F682327DDD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4076700"/>
            <a:ext cx="1655763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/>
              <a:t>Exchange rate</a:t>
            </a:r>
            <a:endParaRPr lang="en-GB" altLang="en-US"/>
          </a:p>
        </p:txBody>
      </p:sp>
      <p:sp>
        <p:nvSpPr>
          <p:cNvPr id="12300" name="Rectangle 16">
            <a:extLst>
              <a:ext uri="{FF2B5EF4-FFF2-40B4-BE49-F238E27FC236}">
                <a16:creationId xmlns:a16="http://schemas.microsoft.com/office/drawing/2014/main" id="{FC013762-FF38-7246-ADAF-126157004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3663" y="5373688"/>
            <a:ext cx="1798637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Inflation</a:t>
            </a:r>
            <a:endParaRPr lang="en-GB" altLang="en-US" dirty="0"/>
          </a:p>
        </p:txBody>
      </p:sp>
      <p:sp>
        <p:nvSpPr>
          <p:cNvPr id="12301" name="Rectangle 17">
            <a:extLst>
              <a:ext uri="{FF2B5EF4-FFF2-40B4-BE49-F238E27FC236}">
                <a16:creationId xmlns:a16="http://schemas.microsoft.com/office/drawing/2014/main" id="{B00B02AC-28E1-2E4E-9BFC-61AB17FE1C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5516563"/>
            <a:ext cx="1655762" cy="107950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dirty="0"/>
              <a:t>Interest rates</a:t>
            </a:r>
            <a:endParaRPr lang="en-GB" altLang="en-US" dirty="0"/>
          </a:p>
        </p:txBody>
      </p:sp>
      <p:sp>
        <p:nvSpPr>
          <p:cNvPr id="12302" name="Line 18">
            <a:extLst>
              <a:ext uri="{FF2B5EF4-FFF2-40B4-BE49-F238E27FC236}">
                <a16:creationId xmlns:a16="http://schemas.microsoft.com/office/drawing/2014/main" id="{8BB17DE8-D1B5-9142-936C-941AAE970F5F}"/>
              </a:ext>
            </a:extLst>
          </p:cNvPr>
          <p:cNvSpPr>
            <a:spLocks noChangeShapeType="1"/>
          </p:cNvSpPr>
          <p:nvPr/>
        </p:nvSpPr>
        <p:spPr bwMode="auto">
          <a:xfrm>
            <a:off x="2411413" y="1412875"/>
            <a:ext cx="10080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3" name="Line 19">
            <a:extLst>
              <a:ext uri="{FF2B5EF4-FFF2-40B4-BE49-F238E27FC236}">
                <a16:creationId xmlns:a16="http://schemas.microsoft.com/office/drawing/2014/main" id="{B72BA96B-DD7B-1346-ADAB-7382408771D3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0200" y="1341438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4" name="Line 20">
            <a:extLst>
              <a:ext uri="{FF2B5EF4-FFF2-40B4-BE49-F238E27FC236}">
                <a16:creationId xmlns:a16="http://schemas.microsoft.com/office/drawing/2014/main" id="{20875F67-623E-D943-B986-98168BE66E1D}"/>
              </a:ext>
            </a:extLst>
          </p:cNvPr>
          <p:cNvSpPr>
            <a:spLocks noChangeShapeType="1"/>
          </p:cNvSpPr>
          <p:nvPr/>
        </p:nvSpPr>
        <p:spPr bwMode="auto">
          <a:xfrm>
            <a:off x="6804025" y="1412875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5" name="Line 21">
            <a:extLst>
              <a:ext uri="{FF2B5EF4-FFF2-40B4-BE49-F238E27FC236}">
                <a16:creationId xmlns:a16="http://schemas.microsoft.com/office/drawing/2014/main" id="{24A5511D-EAE3-1C40-A411-8B9E8F513F4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076825" y="2133600"/>
            <a:ext cx="7191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6" name="Line 22">
            <a:extLst>
              <a:ext uri="{FF2B5EF4-FFF2-40B4-BE49-F238E27FC236}">
                <a16:creationId xmlns:a16="http://schemas.microsoft.com/office/drawing/2014/main" id="{5EA40E8C-C3CB-3A4F-A5B1-E09F81E458E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11413" y="2133600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7" name="Line 23">
            <a:extLst>
              <a:ext uri="{FF2B5EF4-FFF2-40B4-BE49-F238E27FC236}">
                <a16:creationId xmlns:a16="http://schemas.microsoft.com/office/drawing/2014/main" id="{148909D4-4C44-C844-8B41-2F6B50598268}"/>
              </a:ext>
            </a:extLst>
          </p:cNvPr>
          <p:cNvSpPr>
            <a:spLocks noChangeShapeType="1"/>
          </p:cNvSpPr>
          <p:nvPr/>
        </p:nvSpPr>
        <p:spPr bwMode="auto">
          <a:xfrm>
            <a:off x="4284663" y="2708275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8" name="Line 24">
            <a:extLst>
              <a:ext uri="{FF2B5EF4-FFF2-40B4-BE49-F238E27FC236}">
                <a16:creationId xmlns:a16="http://schemas.microsoft.com/office/drawing/2014/main" id="{CD26127F-C558-8948-8339-3E75409B0CD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11638" y="4005263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9" name="Line 25">
            <a:extLst>
              <a:ext uri="{FF2B5EF4-FFF2-40B4-BE49-F238E27FC236}">
                <a16:creationId xmlns:a16="http://schemas.microsoft.com/office/drawing/2014/main" id="{BDAAEB81-3E34-664B-BDFC-7BB8DFBF3529}"/>
              </a:ext>
            </a:extLst>
          </p:cNvPr>
          <p:cNvSpPr>
            <a:spLocks noChangeShapeType="1"/>
          </p:cNvSpPr>
          <p:nvPr/>
        </p:nvSpPr>
        <p:spPr bwMode="auto">
          <a:xfrm>
            <a:off x="2411413" y="4868863"/>
            <a:ext cx="10810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10" name="Line 26">
            <a:extLst>
              <a:ext uri="{FF2B5EF4-FFF2-40B4-BE49-F238E27FC236}">
                <a16:creationId xmlns:a16="http://schemas.microsoft.com/office/drawing/2014/main" id="{5D236049-406A-9D48-AB99-1641BAD5044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003800" y="4724400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11" name="Line 27">
            <a:extLst>
              <a:ext uri="{FF2B5EF4-FFF2-40B4-BE49-F238E27FC236}">
                <a16:creationId xmlns:a16="http://schemas.microsoft.com/office/drawing/2014/main" id="{9028C2D1-46A8-EC43-B6CA-09608644FA7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39975" y="5300663"/>
            <a:ext cx="11525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12" name="Line 28">
            <a:extLst>
              <a:ext uri="{FF2B5EF4-FFF2-40B4-BE49-F238E27FC236}">
                <a16:creationId xmlns:a16="http://schemas.microsoft.com/office/drawing/2014/main" id="{DB1B28AE-D2EB-6C48-9D67-4DE7A1F92E0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076825" y="5300663"/>
            <a:ext cx="1295400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13" name="Text Box 29">
            <a:extLst>
              <a:ext uri="{FF2B5EF4-FFF2-40B4-BE49-F238E27FC236}">
                <a16:creationId xmlns:a16="http://schemas.microsoft.com/office/drawing/2014/main" id="{B34B0CF1-3B6E-4D49-93FD-2DB9B168FA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5875" y="5876925"/>
            <a:ext cx="38163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000" b="1"/>
              <a:t>The Economic Environment</a:t>
            </a:r>
            <a:endParaRPr lang="en-GB" altLang="en-US" sz="2000" b="1"/>
          </a:p>
        </p:txBody>
      </p:sp>
      <p:sp>
        <p:nvSpPr>
          <p:cNvPr id="12314" name="Text Box 30">
            <a:extLst>
              <a:ext uri="{FF2B5EF4-FFF2-40B4-BE49-F238E27FC236}">
                <a16:creationId xmlns:a16="http://schemas.microsoft.com/office/drawing/2014/main" id="{03A50DC9-6296-E248-A069-28416C3D6F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6381750"/>
            <a:ext cx="35290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Adapted from (Tribe, 2001)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542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33E5E11-EA4F-3B4F-B58A-03BA88AF3B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Economic impact studies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E265974-D949-3C4D-8CC2-31DE47BAAC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much do visitors spend?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much income does tourism/hospitality generate for households and businesses in the area?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many jobs in the area does tourism and hospitality support?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much tax revenue is generated from the sector?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To evaluate impacts of changes in supply/demand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To understand interdependencies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To compare impacts of alternative resource allocation</a:t>
            </a:r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C836DD73-4363-6549-BF7E-F587EDA995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0063" y="6165850"/>
            <a:ext cx="24447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 eaLnBrk="0" hangingPunct="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eaLnBrk="0" hangingPunct="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1" eaLnBrk="1" hangingPunct="1">
              <a:lnSpc>
                <a:spcPct val="90000"/>
              </a:lnSpc>
              <a:buClrTx/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</a:rPr>
              <a:t>(Stynes, undated)</a:t>
            </a:r>
          </a:p>
        </p:txBody>
      </p:sp>
    </p:spTree>
    <p:extLst>
      <p:ext uri="{BB962C8B-B14F-4D97-AF65-F5344CB8AC3E}">
        <p14:creationId xmlns:p14="http://schemas.microsoft.com/office/powerpoint/2010/main" val="60662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2389" name="Group 469">
            <a:extLst>
              <a:ext uri="{FF2B5EF4-FFF2-40B4-BE49-F238E27FC236}">
                <a16:creationId xmlns:a16="http://schemas.microsoft.com/office/drawing/2014/main" id="{6CC7BE00-4AAC-7B4D-B48F-41CEB2DAF4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2050351"/>
              </p:ext>
            </p:extLst>
          </p:nvPr>
        </p:nvGraphicFramePr>
        <p:xfrm>
          <a:off x="395288" y="188913"/>
          <a:ext cx="5905500" cy="517880"/>
        </p:xfrm>
        <a:graphic>
          <a:graphicData uri="http://schemas.openxmlformats.org/drawingml/2006/table">
            <a:tbl>
              <a:tblPr/>
              <a:tblGrid>
                <a:gridCol w="5905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Employment in tourism UK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580" marB="4558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DF043879-DF15-FE42-BDDA-B66419A59A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92" y="861531"/>
            <a:ext cx="9144000" cy="3863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550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63EC6546-2E5B-FF4C-A6A1-5DE8C7AC3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3"/>
            <a:ext cx="9144000" cy="573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830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B7E39FE9-5A9B-A445-A132-744E4993D5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324528" cy="594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5437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9A575-8A16-DD48-BC6C-E0CF8AD29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A picture containing clock, microwave&#10;&#10;Description automatically generated">
            <a:extLst>
              <a:ext uri="{FF2B5EF4-FFF2-40B4-BE49-F238E27FC236}">
                <a16:creationId xmlns:a16="http://schemas.microsoft.com/office/drawing/2014/main" id="{B145C16B-3DF6-9D4D-BB04-989905DC586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5544616"/>
          </a:xfrm>
        </p:spPr>
      </p:pic>
    </p:spTree>
    <p:extLst>
      <p:ext uri="{BB962C8B-B14F-4D97-AF65-F5344CB8AC3E}">
        <p14:creationId xmlns:p14="http://schemas.microsoft.com/office/powerpoint/2010/main" val="2479676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5E884-DEA8-3B47-B13A-E92E86BB6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47F619A9-5874-2F47-B10C-7F6241935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7424"/>
            <a:ext cx="9144000" cy="6408712"/>
          </a:xfrm>
        </p:spPr>
      </p:pic>
    </p:spTree>
    <p:extLst>
      <p:ext uri="{BB962C8B-B14F-4D97-AF65-F5344CB8AC3E}">
        <p14:creationId xmlns:p14="http://schemas.microsoft.com/office/powerpoint/2010/main" val="11012967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E7D610E6-1797-5945-A336-73033BA469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Multiplier Effect</a:t>
            </a:r>
            <a:endParaRPr lang="en-GB" altLang="en-US"/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FF75D08C-C552-5744-AF63-307F190C92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686800" cy="4929188"/>
          </a:xfrm>
        </p:spPr>
        <p:txBody>
          <a:bodyPr/>
          <a:lstStyle/>
          <a:p>
            <a:pPr eaLnBrk="1" hangingPunct="1"/>
            <a:r>
              <a:rPr lang="en-US" altLang="en-US"/>
              <a:t>Economic Impact Analysis</a:t>
            </a:r>
            <a:endParaRPr lang="en-GB" altLang="en-US"/>
          </a:p>
        </p:txBody>
      </p:sp>
      <p:pic>
        <p:nvPicPr>
          <p:cNvPr id="24580" name="Picture 8" descr="multiplier">
            <a:extLst>
              <a:ext uri="{FF2B5EF4-FFF2-40B4-BE49-F238E27FC236}">
                <a16:creationId xmlns:a16="http://schemas.microsoft.com/office/drawing/2014/main" id="{986167AA-A0D1-D74A-8498-6D9A55EA25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844675"/>
            <a:ext cx="4210050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1" name="Text Box 10">
            <a:extLst>
              <a:ext uri="{FF2B5EF4-FFF2-40B4-BE49-F238E27FC236}">
                <a16:creationId xmlns:a16="http://schemas.microsoft.com/office/drawing/2014/main" id="{00BB022B-BBBE-D048-9BD2-074BB12734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5963" y="2852738"/>
            <a:ext cx="28082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GB" altLang="en-US"/>
          </a:p>
        </p:txBody>
      </p:sp>
      <p:sp>
        <p:nvSpPr>
          <p:cNvPr id="24582" name="Rectangle 11">
            <a:extLst>
              <a:ext uri="{FF2B5EF4-FFF2-40B4-BE49-F238E27FC236}">
                <a16:creationId xmlns:a16="http://schemas.microsoft.com/office/drawing/2014/main" id="{6DB9E9CC-9C26-EF46-9E83-BD90816AC8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3800" y="1700213"/>
            <a:ext cx="4140200" cy="327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/>
              <a:t>The Multiplier Concept</a:t>
            </a:r>
          </a:p>
          <a:p>
            <a:pPr eaLnBrk="1" hangingPunct="1"/>
            <a:r>
              <a:rPr lang="en-GB" altLang="en-US" sz="1600"/>
              <a:t>1.1 The Multiplier measures the impact of extra expenditure introduced into an</a:t>
            </a:r>
          </a:p>
          <a:p>
            <a:pPr eaLnBrk="1" hangingPunct="1"/>
            <a:r>
              <a:rPr lang="en-GB" altLang="en-US" sz="1600"/>
              <a:t>economy. It is therefore concerned with the marginal rather than average</a:t>
            </a:r>
          </a:p>
          <a:p>
            <a:pPr eaLnBrk="1" hangingPunct="1"/>
            <a:r>
              <a:rPr lang="en-GB" altLang="en-US" sz="1600"/>
              <a:t>changes. In the case of tourism this extra expenditure in an area can take</a:t>
            </a:r>
          </a:p>
          <a:p>
            <a:pPr eaLnBrk="1" hangingPunct="1"/>
            <a:r>
              <a:rPr lang="en-GB" altLang="en-US" sz="1600"/>
              <a:t>many forms, including the following:</a:t>
            </a:r>
          </a:p>
          <a:p>
            <a:pPr eaLnBrk="1" hangingPunct="1"/>
            <a:r>
              <a:rPr lang="en-GB" altLang="en-US" sz="1600"/>
              <a:t>·  spending on goods and services by tourists visiting the area;</a:t>
            </a:r>
          </a:p>
          <a:p>
            <a:pPr eaLnBrk="1" hangingPunct="1"/>
            <a:r>
              <a:rPr lang="en-GB" altLang="en-US" sz="1600"/>
              <a:t>·  investment by external sources;</a:t>
            </a:r>
          </a:p>
          <a:p>
            <a:pPr eaLnBrk="1" hangingPunct="1"/>
            <a:r>
              <a:rPr lang="en-GB" altLang="en-US" sz="1600"/>
              <a:t>·  government (domestic or foreign) spending.</a:t>
            </a:r>
          </a:p>
        </p:txBody>
      </p:sp>
      <p:sp>
        <p:nvSpPr>
          <p:cNvPr id="24583" name="Text Box 12">
            <a:extLst>
              <a:ext uri="{FF2B5EF4-FFF2-40B4-BE49-F238E27FC236}">
                <a16:creationId xmlns:a16="http://schemas.microsoft.com/office/drawing/2014/main" id="{F286D613-EA96-AA4A-A47E-0B5482F52C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4163" y="5084763"/>
            <a:ext cx="3311525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/>
              <a:t>The size of a tourism multiplier depends on the specific circumstances of the local economy.</a:t>
            </a:r>
          </a:p>
        </p:txBody>
      </p:sp>
      <p:sp>
        <p:nvSpPr>
          <p:cNvPr id="24584" name="Rectangle 15">
            <a:extLst>
              <a:ext uri="{FF2B5EF4-FFF2-40B4-BE49-F238E27FC236}">
                <a16:creationId xmlns:a16="http://schemas.microsoft.com/office/drawing/2014/main" id="{99AE0508-F52A-A24E-9DEF-3CC3CC3D6F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8263" y="6237288"/>
            <a:ext cx="1368425" cy="431800"/>
          </a:xfrm>
          <a:prstGeom prst="rect">
            <a:avLst/>
          </a:prstGeom>
          <a:solidFill>
            <a:schemeClr val="accent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5" name="Line 16">
            <a:extLst>
              <a:ext uri="{FF2B5EF4-FFF2-40B4-BE49-F238E27FC236}">
                <a16:creationId xmlns:a16="http://schemas.microsoft.com/office/drawing/2014/main" id="{35A8F462-EB4A-AB41-AE53-67EF1A506CFA}"/>
              </a:ext>
            </a:extLst>
          </p:cNvPr>
          <p:cNvSpPr>
            <a:spLocks noChangeShapeType="1"/>
          </p:cNvSpPr>
          <p:nvPr/>
        </p:nvSpPr>
        <p:spPr bwMode="auto">
          <a:xfrm>
            <a:off x="4356100" y="3573463"/>
            <a:ext cx="86360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586" name="Text Box 18">
            <a:extLst>
              <a:ext uri="{FF2B5EF4-FFF2-40B4-BE49-F238E27FC236}">
                <a16:creationId xmlns:a16="http://schemas.microsoft.com/office/drawing/2014/main" id="{9193FCD7-E8ED-B748-BB44-5601FAE894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9700" y="6308725"/>
            <a:ext cx="10080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latin typeface="Comic Sans MS" panose="030F0902030302020204" pitchFamily="66" charset="0"/>
              </a:rPr>
              <a:t>Leakages</a:t>
            </a:r>
          </a:p>
        </p:txBody>
      </p:sp>
    </p:spTree>
    <p:extLst>
      <p:ext uri="{BB962C8B-B14F-4D97-AF65-F5344CB8AC3E}">
        <p14:creationId xmlns:p14="http://schemas.microsoft.com/office/powerpoint/2010/main" val="5153090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>
            <a:extLst>
              <a:ext uri="{FF2B5EF4-FFF2-40B4-BE49-F238E27FC236}">
                <a16:creationId xmlns:a16="http://schemas.microsoft.com/office/drawing/2014/main" id="{D5D6DCE1-FAFE-434F-95FE-312ADC613B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1447800"/>
            <a:ext cx="2057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5603" name="Rectangle 7">
            <a:extLst>
              <a:ext uri="{FF2B5EF4-FFF2-40B4-BE49-F238E27FC236}">
                <a16:creationId xmlns:a16="http://schemas.microsoft.com/office/drawing/2014/main" id="{AEE40814-AD24-D945-BFF3-E32BBFF092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1400" y="3352800"/>
            <a:ext cx="19050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5604" name="Rectangle 8">
            <a:extLst>
              <a:ext uri="{FF2B5EF4-FFF2-40B4-BE49-F238E27FC236}">
                <a16:creationId xmlns:a16="http://schemas.microsoft.com/office/drawing/2014/main" id="{DD4CC7C3-08A0-B544-ADA0-2EB1DB5811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5257800"/>
            <a:ext cx="1905000" cy="838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5605" name="Line 9">
            <a:extLst>
              <a:ext uri="{FF2B5EF4-FFF2-40B4-BE49-F238E27FC236}">
                <a16:creationId xmlns:a16="http://schemas.microsoft.com/office/drawing/2014/main" id="{4AC30BAE-8388-F349-8B9C-857C84960820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3800" y="23622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06" name="Line 10">
            <a:extLst>
              <a:ext uri="{FF2B5EF4-FFF2-40B4-BE49-F238E27FC236}">
                <a16:creationId xmlns:a16="http://schemas.microsoft.com/office/drawing/2014/main" id="{0D3CCD6F-4E44-BB4B-B71A-9C5EC39A807C}"/>
              </a:ext>
            </a:extLst>
          </p:cNvPr>
          <p:cNvSpPr>
            <a:spLocks noChangeShapeType="1"/>
          </p:cNvSpPr>
          <p:nvPr/>
        </p:nvSpPr>
        <p:spPr bwMode="auto">
          <a:xfrm>
            <a:off x="4343400" y="2362200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07" name="Line 11">
            <a:extLst>
              <a:ext uri="{FF2B5EF4-FFF2-40B4-BE49-F238E27FC236}">
                <a16:creationId xmlns:a16="http://schemas.microsoft.com/office/drawing/2014/main" id="{0775C262-C0AF-AF42-8D29-858DA8185A6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76800" y="23622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08" name="Line 12">
            <a:extLst>
              <a:ext uri="{FF2B5EF4-FFF2-40B4-BE49-F238E27FC236}">
                <a16:creationId xmlns:a16="http://schemas.microsoft.com/office/drawing/2014/main" id="{85B85DB7-B27F-1D4A-89DD-745F0995A944}"/>
              </a:ext>
            </a:extLst>
          </p:cNvPr>
          <p:cNvSpPr>
            <a:spLocks noChangeShapeType="1"/>
          </p:cNvSpPr>
          <p:nvPr/>
        </p:nvSpPr>
        <p:spPr bwMode="auto">
          <a:xfrm>
            <a:off x="5257800" y="2362200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09" name="Line 13">
            <a:extLst>
              <a:ext uri="{FF2B5EF4-FFF2-40B4-BE49-F238E27FC236}">
                <a16:creationId xmlns:a16="http://schemas.microsoft.com/office/drawing/2014/main" id="{E6A67483-6DFD-A643-9CD8-0F7DAE56EF55}"/>
              </a:ext>
            </a:extLst>
          </p:cNvPr>
          <p:cNvSpPr>
            <a:spLocks noChangeShapeType="1"/>
          </p:cNvSpPr>
          <p:nvPr/>
        </p:nvSpPr>
        <p:spPr bwMode="auto">
          <a:xfrm>
            <a:off x="3657600" y="4267200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0" name="Line 14">
            <a:extLst>
              <a:ext uri="{FF2B5EF4-FFF2-40B4-BE49-F238E27FC236}">
                <a16:creationId xmlns:a16="http://schemas.microsoft.com/office/drawing/2014/main" id="{8F09394B-6A94-5D4F-9C2A-1786B6EDB2F9}"/>
              </a:ext>
            </a:extLst>
          </p:cNvPr>
          <p:cNvSpPr>
            <a:spLocks noChangeShapeType="1"/>
          </p:cNvSpPr>
          <p:nvPr/>
        </p:nvSpPr>
        <p:spPr bwMode="auto">
          <a:xfrm>
            <a:off x="4191000" y="4267200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1" name="Line 16">
            <a:extLst>
              <a:ext uri="{FF2B5EF4-FFF2-40B4-BE49-F238E27FC236}">
                <a16:creationId xmlns:a16="http://schemas.microsoft.com/office/drawing/2014/main" id="{F8BFD62F-8178-2947-B48B-04F95D1C00B9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42672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2" name="Line 17">
            <a:extLst>
              <a:ext uri="{FF2B5EF4-FFF2-40B4-BE49-F238E27FC236}">
                <a16:creationId xmlns:a16="http://schemas.microsoft.com/office/drawing/2014/main" id="{DED6BA92-DEA5-1D44-B8C5-01D3C3443F32}"/>
              </a:ext>
            </a:extLst>
          </p:cNvPr>
          <p:cNvSpPr>
            <a:spLocks noChangeShapeType="1"/>
          </p:cNvSpPr>
          <p:nvPr/>
        </p:nvSpPr>
        <p:spPr bwMode="auto">
          <a:xfrm>
            <a:off x="5257800" y="42672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3" name="Text Box 18">
            <a:extLst>
              <a:ext uri="{FF2B5EF4-FFF2-40B4-BE49-F238E27FC236}">
                <a16:creationId xmlns:a16="http://schemas.microsoft.com/office/drawing/2014/main" id="{1A678161-BE85-264B-A348-0FD68A0BC8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625" y="330200"/>
            <a:ext cx="4259263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b="1">
                <a:latin typeface="Times New Roman" panose="02020603050405020304" pitchFamily="18" charset="0"/>
              </a:rPr>
              <a:t>Levels of Economic Effects</a:t>
            </a:r>
          </a:p>
        </p:txBody>
      </p:sp>
      <p:sp>
        <p:nvSpPr>
          <p:cNvPr id="25614" name="Line 21">
            <a:extLst>
              <a:ext uri="{FF2B5EF4-FFF2-40B4-BE49-F238E27FC236}">
                <a16:creationId xmlns:a16="http://schemas.microsoft.com/office/drawing/2014/main" id="{F94877B9-88E2-6F42-A2D1-AE08D55C109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562600" y="1600200"/>
            <a:ext cx="665163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5" name="Line 22">
            <a:extLst>
              <a:ext uri="{FF2B5EF4-FFF2-40B4-BE49-F238E27FC236}">
                <a16:creationId xmlns:a16="http://schemas.microsoft.com/office/drawing/2014/main" id="{AAE65E64-DC44-C745-B6DF-D1F962CCFA61}"/>
              </a:ext>
            </a:extLst>
          </p:cNvPr>
          <p:cNvSpPr>
            <a:spLocks noChangeShapeType="1"/>
          </p:cNvSpPr>
          <p:nvPr/>
        </p:nvSpPr>
        <p:spPr bwMode="auto">
          <a:xfrm>
            <a:off x="2133600" y="1600200"/>
            <a:ext cx="1371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6" name="Text Box 24">
            <a:extLst>
              <a:ext uri="{FF2B5EF4-FFF2-40B4-BE49-F238E27FC236}">
                <a16:creationId xmlns:a16="http://schemas.microsoft.com/office/drawing/2014/main" id="{FF7A2809-C3A0-0B43-A8AB-897935AF7D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7763" y="1031875"/>
            <a:ext cx="22320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>
                <a:latin typeface="Times New Roman" panose="02020603050405020304" pitchFamily="18" charset="0"/>
              </a:rPr>
              <a:t>Tourist expenditure</a:t>
            </a:r>
          </a:p>
        </p:txBody>
      </p:sp>
      <p:sp>
        <p:nvSpPr>
          <p:cNvPr id="25617" name="Text Box 25">
            <a:extLst>
              <a:ext uri="{FF2B5EF4-FFF2-40B4-BE49-F238E27FC236}">
                <a16:creationId xmlns:a16="http://schemas.microsoft.com/office/drawing/2014/main" id="{DA5AE53B-4816-104F-AE2E-268A46B234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1184275"/>
            <a:ext cx="2576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>
                <a:latin typeface="Times New Roman" panose="02020603050405020304" pitchFamily="18" charset="0"/>
              </a:rPr>
              <a:t>Tourist expenditure</a:t>
            </a:r>
          </a:p>
        </p:txBody>
      </p:sp>
      <p:sp>
        <p:nvSpPr>
          <p:cNvPr id="25618" name="Rectangle 26">
            <a:extLst>
              <a:ext uri="{FF2B5EF4-FFF2-40B4-BE49-F238E27FC236}">
                <a16:creationId xmlns:a16="http://schemas.microsoft.com/office/drawing/2014/main" id="{4502DB80-15E6-C64F-8D80-773D57EB7A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8075" y="990600"/>
            <a:ext cx="1847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>
                <a:latin typeface="Times New Roman" panose="02020603050405020304" pitchFamily="18" charset="0"/>
              </a:rPr>
              <a:t>Direct effect</a:t>
            </a:r>
          </a:p>
        </p:txBody>
      </p:sp>
      <p:sp>
        <p:nvSpPr>
          <p:cNvPr id="25619" name="Rectangle 27">
            <a:extLst>
              <a:ext uri="{FF2B5EF4-FFF2-40B4-BE49-F238E27FC236}">
                <a16:creationId xmlns:a16="http://schemas.microsoft.com/office/drawing/2014/main" id="{5429F96F-863B-7A4E-BB35-C8CFB2FA5B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2675" y="2895600"/>
            <a:ext cx="18986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>
                <a:latin typeface="Times New Roman" panose="02020603050405020304" pitchFamily="18" charset="0"/>
              </a:rPr>
              <a:t>Indirect effect</a:t>
            </a:r>
          </a:p>
        </p:txBody>
      </p:sp>
      <p:sp>
        <p:nvSpPr>
          <p:cNvPr id="25620" name="Rectangle 28">
            <a:extLst>
              <a:ext uri="{FF2B5EF4-FFF2-40B4-BE49-F238E27FC236}">
                <a16:creationId xmlns:a16="http://schemas.microsoft.com/office/drawing/2014/main" id="{97ACB2F6-1026-2743-8B3B-4681F42CB4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1400" y="4800600"/>
            <a:ext cx="19335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>
                <a:latin typeface="Times New Roman" panose="02020603050405020304" pitchFamily="18" charset="0"/>
              </a:rPr>
              <a:t>Induced effect</a:t>
            </a:r>
          </a:p>
        </p:txBody>
      </p:sp>
      <p:sp>
        <p:nvSpPr>
          <p:cNvPr id="25621" name="Text Box 30">
            <a:extLst>
              <a:ext uri="{FF2B5EF4-FFF2-40B4-BE49-F238E27FC236}">
                <a16:creationId xmlns:a16="http://schemas.microsoft.com/office/drawing/2014/main" id="{C540F0A1-7B1F-084D-AAD0-9295B84047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1725" y="1524000"/>
            <a:ext cx="17399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Front-line tourist</a:t>
            </a:r>
          </a:p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establishment</a:t>
            </a:r>
          </a:p>
        </p:txBody>
      </p:sp>
      <p:sp>
        <p:nvSpPr>
          <p:cNvPr id="25622" name="Text Box 31">
            <a:extLst>
              <a:ext uri="{FF2B5EF4-FFF2-40B4-BE49-F238E27FC236}">
                <a16:creationId xmlns:a16="http://schemas.microsoft.com/office/drawing/2014/main" id="{8B527C48-B13C-2E4A-AEB8-6DFD4A04FA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317875"/>
            <a:ext cx="190500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>
              <a:latin typeface="Times New Roman" panose="02020603050405020304" pitchFamily="18" charset="0"/>
            </a:endParaRPr>
          </a:p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Suppliers &amp;</a:t>
            </a:r>
          </a:p>
          <a:p>
            <a:pPr eaLnBrk="1" hangingPunct="1"/>
            <a:r>
              <a:rPr lang="en-GB" altLang="en-US">
                <a:latin typeface="Times New Roman" panose="02020603050405020304" pitchFamily="18" charset="0"/>
              </a:rPr>
              <a:t>Other services</a:t>
            </a:r>
          </a:p>
        </p:txBody>
      </p:sp>
      <p:sp>
        <p:nvSpPr>
          <p:cNvPr id="25623" name="Text Box 32">
            <a:extLst>
              <a:ext uri="{FF2B5EF4-FFF2-40B4-BE49-F238E27FC236}">
                <a16:creationId xmlns:a16="http://schemas.microsoft.com/office/drawing/2014/main" id="{2171011C-DA79-5545-B28A-09D99BDC5C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7925" y="5299075"/>
            <a:ext cx="1847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>
                <a:latin typeface="Times New Roman" panose="02020603050405020304" pitchFamily="18" charset="0"/>
              </a:rPr>
              <a:t>Local income</a:t>
            </a:r>
          </a:p>
        </p:txBody>
      </p:sp>
    </p:spTree>
    <p:extLst>
      <p:ext uri="{BB962C8B-B14F-4D97-AF65-F5344CB8AC3E}">
        <p14:creationId xmlns:p14="http://schemas.microsoft.com/office/powerpoint/2010/main" val="191011413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5">
            <a:extLst>
              <a:ext uri="{FF2B5EF4-FFF2-40B4-BE49-F238E27FC236}">
                <a16:creationId xmlns:a16="http://schemas.microsoft.com/office/drawing/2014/main" id="{1FB39747-0AC2-834C-849E-BAF83E5819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Feasibility Studies</a:t>
            </a:r>
            <a:endParaRPr lang="en-GB" altLang="en-US"/>
          </a:p>
        </p:txBody>
      </p:sp>
      <p:sp>
        <p:nvSpPr>
          <p:cNvPr id="104454" name="Rectangle 6">
            <a:extLst>
              <a:ext uri="{FF2B5EF4-FFF2-40B4-BE49-F238E27FC236}">
                <a16:creationId xmlns:a16="http://schemas.microsoft.com/office/drawing/2014/main" id="{09B3CD23-3671-CC42-813E-6E6EA8644F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400" dirty="0"/>
              <a:t>Can/should this project be undertaken</a:t>
            </a:r>
            <a:endParaRPr lang="en-GB" altLang="en-US" sz="2400" dirty="0"/>
          </a:p>
          <a:p>
            <a:pPr eaLnBrk="1" hangingPunct="1"/>
            <a:r>
              <a:rPr lang="en-US" altLang="en-US" sz="2400" dirty="0"/>
              <a:t>Usually carried out for company/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Financial estimate—can we make a profit</a:t>
            </a:r>
          </a:p>
          <a:p>
            <a:pPr eaLnBrk="1" hangingPunct="1">
              <a:buFontTx/>
              <a:buNone/>
            </a:pPr>
            <a:r>
              <a:rPr lang="en-US" altLang="en-US" sz="2400" dirty="0" err="1"/>
              <a:t>Shankland</a:t>
            </a:r>
            <a:r>
              <a:rPr lang="en-US" altLang="en-US" sz="2400" dirty="0"/>
              <a:t> Cox Report ( Domenica, 1971)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08138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399944E-636D-B147-B8D1-C3AE7EC784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000"/>
              <a:t>Cost Benefit Analysis Framework</a:t>
            </a:r>
            <a:endParaRPr lang="en-GB" altLang="en-US" sz="4000"/>
          </a:p>
        </p:txBody>
      </p:sp>
      <p:sp>
        <p:nvSpPr>
          <p:cNvPr id="101379" name="Rectangle 3">
            <a:extLst>
              <a:ext uri="{FF2B5EF4-FFF2-40B4-BE49-F238E27FC236}">
                <a16:creationId xmlns:a16="http://schemas.microsoft.com/office/drawing/2014/main" id="{1DAC32BF-F65D-AD47-8907-4DA79FF74E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600"/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Before developing a plan or deciding to add facilities to increase tourist potential,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00"/>
              <a:t>     Will tourism or a sporting event bring the benefits promised?</a:t>
            </a:r>
            <a:br>
              <a:rPr lang="en-GB" altLang="en-US" sz="2000"/>
            </a:br>
            <a:endParaRPr lang="en-GB" altLang="en-US" sz="2000"/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The cost-benefit technique balances costs against benefits to show the estimated net effects of a plan.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/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Issues: Important costs can be ignored, not considered---why?  Some un-measurable costs are not taken into consideration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/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Not just economic gain, employment and income, but more tangible impacts that can affect communities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/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A cost benefit analysis provides a framework for both measurable and un-measurable economic impacts</a:t>
            </a:r>
            <a:endParaRPr lang="en-GB" altLang="en-US" sz="20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800"/>
              <a:t>    </a:t>
            </a:r>
            <a:endParaRPr lang="en-GB" altLang="en-US" sz="60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600"/>
          </a:p>
        </p:txBody>
      </p:sp>
      <p:sp>
        <p:nvSpPr>
          <p:cNvPr id="27652" name="Text Box 4">
            <a:extLst>
              <a:ext uri="{FF2B5EF4-FFF2-40B4-BE49-F238E27FC236}">
                <a16:creationId xmlns:a16="http://schemas.microsoft.com/office/drawing/2014/main" id="{A15CFA80-EF0C-3445-8B4A-0CC6C9660E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8263" y="6157913"/>
            <a:ext cx="35274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 ( Mules &amp; Dwyera, 2005)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783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107A0F27-A7E3-3343-89D0-5C707D83CA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Conclusion 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D852F6A9-BCF6-A340-80DB-0D705F2FE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Allocative Mechanism </a:t>
            </a:r>
          </a:p>
          <a:p>
            <a:pPr eaLnBrk="1" hangingPunct="1"/>
            <a:r>
              <a:rPr lang="en-GB" altLang="en-US" sz="2400" dirty="0"/>
              <a:t>A number of vital </a:t>
            </a:r>
            <a:r>
              <a:rPr lang="en-US" altLang="en-US" sz="2400" dirty="0"/>
              <a:t>economic variables that affect and cause changes to leisure provision</a:t>
            </a:r>
          </a:p>
          <a:p>
            <a:pPr eaLnBrk="1" hangingPunct="1"/>
            <a:r>
              <a:rPr lang="en-GB" altLang="en-US" sz="2400" dirty="0"/>
              <a:t>The economics of the industry is measurable</a:t>
            </a:r>
          </a:p>
        </p:txBody>
      </p:sp>
    </p:spTree>
    <p:extLst>
      <p:ext uri="{BB962C8B-B14F-4D97-AF65-F5344CB8AC3E}">
        <p14:creationId xmlns:p14="http://schemas.microsoft.com/office/powerpoint/2010/main" val="12881233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DCF4D42E-AD8F-154E-B545-816B9227A7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/>
              <a:t>Activity  </a:t>
            </a:r>
            <a:endParaRPr lang="en-GB" altLang="en-US" dirty="0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286B065-5331-804E-962B-2E8DD24AB7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Using the economic environment diagram for guidance investigate the possible supply and demand issues connected with hospitality in the UK.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Examine how the future economic environment will affect your business.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After 40 minutes presentations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/>
              <a:t> 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190489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8">
            <a:extLst>
              <a:ext uri="{FF2B5EF4-FFF2-40B4-BE49-F238E27FC236}">
                <a16:creationId xmlns:a16="http://schemas.microsoft.com/office/drawing/2014/main" id="{FE49C717-F71F-0D41-9DB4-0FCACA2E51A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References</a:t>
            </a:r>
            <a:endParaRPr lang="en-GB" altLang="en-US"/>
          </a:p>
        </p:txBody>
      </p:sp>
      <p:sp>
        <p:nvSpPr>
          <p:cNvPr id="30723" name="Rectangle 9">
            <a:extLst>
              <a:ext uri="{FF2B5EF4-FFF2-40B4-BE49-F238E27FC236}">
                <a16:creationId xmlns:a16="http://schemas.microsoft.com/office/drawing/2014/main" id="{CC4A0582-F906-334A-A1F7-4C5AA3A871E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/>
              <a:t>Harvey, J. and Jowsey, E. (2007) </a:t>
            </a:r>
            <a:r>
              <a:rPr lang="en-US" altLang="en-US" sz="2000" i="1"/>
              <a:t>Modern Economics: an introduction</a:t>
            </a:r>
            <a:r>
              <a:rPr lang="en-US" altLang="en-US" sz="2000"/>
              <a:t>, Basingstoke, New York: Palgrave Macmillan.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Office of Statistics, A report on the 2008 Living costs and food survey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/>
              <a:t>Mules, T and Dwyera, L (2005)  Public Sector Support for Sport Tourism Events: The Role of Cost-benefit Analysis in</a:t>
            </a:r>
            <a:r>
              <a:rPr lang="en-GB" altLang="en-US" sz="1800" i="1"/>
              <a:t> Sport and Society</a:t>
            </a:r>
            <a:r>
              <a:rPr lang="en-GB" altLang="en-US" sz="1800"/>
              <a:t>, Volume, 8 Issue 2, pp338-355</a:t>
            </a:r>
            <a:endParaRPr lang="en-US" altLang="en-US" sz="2000"/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People 1</a:t>
            </a:r>
            <a:r>
              <a:rPr lang="en-US" altLang="en-US" sz="2000" baseline="30000"/>
              <a:t>st</a:t>
            </a:r>
            <a:r>
              <a:rPr lang="en-US" altLang="en-US" sz="2000"/>
              <a:t> (2006) The hospitality, Leisure and Tourism Sector in the North East Region.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Ramesh, R. (2010) Britain becomes nation of borrowers spending wildly on experiences. </a:t>
            </a:r>
            <a:r>
              <a:rPr lang="en-US" altLang="en-US" sz="2000" i="1"/>
              <a:t>Guardian</a:t>
            </a:r>
            <a:r>
              <a:rPr lang="en-US" altLang="en-US" sz="2000"/>
              <a:t>, 8</a:t>
            </a:r>
            <a:r>
              <a:rPr lang="en-US" altLang="en-US" sz="2000" baseline="30000"/>
              <a:t>th</a:t>
            </a:r>
            <a:r>
              <a:rPr lang="en-US" altLang="en-US" sz="2000"/>
              <a:t> April, p.6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Stynes, J. D. (Undated) “Economic impacts of tourism” [online] accessed 19 September 2010 &lt;</a:t>
            </a:r>
            <a:r>
              <a:rPr lang="en-GB" altLang="en-US" sz="2000">
                <a:hlinkClick r:id="rId2"/>
              </a:rPr>
              <a:t>https://www.msu.edu/course/prr/840/econimpact/pdf/ecimpvol1.pdf</a:t>
            </a:r>
            <a:r>
              <a:rPr lang="en-GB" altLang="en-US" sz="2000"/>
              <a:t>&gt;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Tribe, J. (2001) </a:t>
            </a:r>
            <a:r>
              <a:rPr lang="en-US" altLang="en-US" sz="2000" i="1"/>
              <a:t>The economics of Leisure and Tourism. </a:t>
            </a:r>
            <a:r>
              <a:rPr lang="en-US" altLang="en-US" sz="2000"/>
              <a:t>London: Butterworth Heinemann.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/>
              <a:t>Unnamed (2010) The economy . </a:t>
            </a:r>
            <a:r>
              <a:rPr lang="en-US" altLang="en-US" sz="2000" i="1"/>
              <a:t>Guardian</a:t>
            </a:r>
            <a:r>
              <a:rPr lang="en-US" altLang="en-US" sz="2000"/>
              <a:t>, 26</a:t>
            </a:r>
            <a:r>
              <a:rPr lang="en-US" altLang="en-US" sz="2000" baseline="30000"/>
              <a:t>th</a:t>
            </a:r>
            <a:r>
              <a:rPr lang="en-US" altLang="en-US" sz="2000"/>
              <a:t> October, p.6 </a:t>
            </a:r>
          </a:p>
        </p:txBody>
      </p:sp>
    </p:spTree>
    <p:extLst>
      <p:ext uri="{BB962C8B-B14F-4D97-AF65-F5344CB8AC3E}">
        <p14:creationId xmlns:p14="http://schemas.microsoft.com/office/powerpoint/2010/main" val="37630960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15049</TotalTime>
  <Words>1017</Words>
  <Application>Microsoft Macintosh PowerPoint</Application>
  <PresentationFormat>On-screen Show (4:3)</PresentationFormat>
  <Paragraphs>151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Comic Sans MS</vt:lpstr>
      <vt:lpstr>Myriad Pro</vt:lpstr>
      <vt:lpstr>Times New Roman</vt:lpstr>
      <vt:lpstr>20140311PresentationUWTSDTemplate</vt:lpstr>
      <vt:lpstr>Contemporary Themes in the Hotel &amp;Hospitality Sector (M6X01931 BIRM)   Session 3 </vt:lpstr>
      <vt:lpstr>Understanding the Leisure Business  </vt:lpstr>
      <vt:lpstr>Learning outcomes</vt:lpstr>
      <vt:lpstr>Basic Economic Problems </vt:lpstr>
      <vt:lpstr>Allocative Mechanism</vt:lpstr>
      <vt:lpstr>Hospitality and Tourism in Centrally Planned Economies</vt:lpstr>
      <vt:lpstr>PowerPoint Presentation</vt:lpstr>
      <vt:lpstr>PowerPoint Presentation</vt:lpstr>
      <vt:lpstr>Coalition’s Economic Model</vt:lpstr>
      <vt:lpstr>Neo-Liberalism</vt:lpstr>
      <vt:lpstr>The Economic Environment</vt:lpstr>
      <vt:lpstr>PowerPoint Presentation</vt:lpstr>
      <vt:lpstr>Economic impact studies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Multiplier Effect</vt:lpstr>
      <vt:lpstr>PowerPoint Presentation</vt:lpstr>
      <vt:lpstr>Feasibility Studies</vt:lpstr>
      <vt:lpstr>Cost Benefit Analysis Framework</vt:lpstr>
      <vt:lpstr>Conclusion </vt:lpstr>
      <vt:lpstr>Activity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Abdirahman Nuur Mahamed (PhD Ironbridge +Cult Herit PT)</cp:lastModifiedBy>
  <cp:revision>155</cp:revision>
  <dcterms:created xsi:type="dcterms:W3CDTF">2015-04-14T15:21:00Z</dcterms:created>
  <dcterms:modified xsi:type="dcterms:W3CDTF">2020-05-06T12:11:54Z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1033-10.2.0.7646</vt:lpwstr>
  </property>
</Properties>
</file>