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27"/>
  </p:notesMasterIdLst>
  <p:sldIdLst>
    <p:sldId id="256" r:id="rId2"/>
    <p:sldId id="257" r:id="rId3"/>
    <p:sldId id="779" r:id="rId4"/>
    <p:sldId id="834" r:id="rId5"/>
    <p:sldId id="835" r:id="rId6"/>
    <p:sldId id="820" r:id="rId7"/>
    <p:sldId id="827" r:id="rId8"/>
    <p:sldId id="828" r:id="rId9"/>
    <p:sldId id="829" r:id="rId10"/>
    <p:sldId id="812" r:id="rId11"/>
    <p:sldId id="816" r:id="rId12"/>
    <p:sldId id="833" r:id="rId13"/>
    <p:sldId id="836" r:id="rId14"/>
    <p:sldId id="837" r:id="rId15"/>
    <p:sldId id="814" r:id="rId16"/>
    <p:sldId id="800" r:id="rId17"/>
    <p:sldId id="830" r:id="rId18"/>
    <p:sldId id="821" r:id="rId19"/>
    <p:sldId id="822" r:id="rId20"/>
    <p:sldId id="823" r:id="rId21"/>
    <p:sldId id="825" r:id="rId22"/>
    <p:sldId id="826" r:id="rId23"/>
    <p:sldId id="831" r:id="rId24"/>
    <p:sldId id="832" r:id="rId25"/>
    <p:sldId id="79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75" autoAdjust="0"/>
    <p:restoredTop sz="76667" autoAdjust="0"/>
  </p:normalViewPr>
  <p:slideViewPr>
    <p:cSldViewPr snapToGrid="0">
      <p:cViewPr varScale="1">
        <p:scale>
          <a:sx n="79" d="100"/>
          <a:sy n="79" d="100"/>
        </p:scale>
        <p:origin x="87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21/11/2025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a:t>
            </a:fld>
            <a:endParaRPr lang="en-GB"/>
          </a:p>
        </p:txBody>
      </p:sp>
    </p:spTree>
    <p:extLst>
      <p:ext uri="{BB962C8B-B14F-4D97-AF65-F5344CB8AC3E}">
        <p14:creationId xmlns:p14="http://schemas.microsoft.com/office/powerpoint/2010/main" val="1841601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11/21/2025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11/21/2025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11/21/2025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11/21/2025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11/21/2025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business.com/articles/social-media-customer-retention/" TargetMode="External"/><Relationship Id="rId2" Type="http://schemas.openxmlformats.org/officeDocument/2006/relationships/hyperlink" Target="https://wearesocial.com/uk/blog/2025/10/digital-2026-global-overview-repor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4F94B-EAC7-4067-B62F-FC5CC42B25C0}"/>
              </a:ext>
            </a:extLst>
          </p:cNvPr>
          <p:cNvPicPr>
            <a:picLocks noChangeAspect="1"/>
          </p:cNvPicPr>
          <p:nvPr/>
        </p:nvPicPr>
        <p:blipFill rotWithShape="1">
          <a:blip r:embed="rId3">
            <a:alphaModFix amt="90000"/>
          </a:blip>
          <a:srcRect t="15730"/>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84265D3-299F-45AA-9A6C-D82E0F7E5DDA}"/>
              </a:ext>
            </a:extLst>
          </p:cNvPr>
          <p:cNvSpPr>
            <a:spLocks noGrp="1"/>
          </p:cNvSpPr>
          <p:nvPr>
            <p:ph type="ctrTitle"/>
          </p:nvPr>
        </p:nvSpPr>
        <p:spPr>
          <a:xfrm>
            <a:off x="1629103" y="2244830"/>
            <a:ext cx="8933796" cy="2437232"/>
          </a:xfrm>
        </p:spPr>
        <p:txBody>
          <a:bodyPr>
            <a:normAutofit/>
          </a:bodyPr>
          <a:lstStyle/>
          <a:p>
            <a:r>
              <a:rPr lang="en-GB" b="1" dirty="0">
                <a:latin typeface="Arial" panose="020B0604020202020204" pitchFamily="34" charset="0"/>
                <a:cs typeface="Arial" panose="020B0604020202020204" pitchFamily="34" charset="0"/>
              </a:rPr>
              <a:t>BMSW5007 Marketing </a:t>
            </a:r>
            <a:br>
              <a:rPr lang="en-GB"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Lecture 6 – Digital Marketing</a:t>
            </a:r>
            <a:br>
              <a:rPr lang="en-GB"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F3BE401-C149-4472-9815-F2D1AD08E73A}"/>
              </a:ext>
            </a:extLst>
          </p:cNvPr>
          <p:cNvSpPr>
            <a:spLocks noGrp="1"/>
          </p:cNvSpPr>
          <p:nvPr>
            <p:ph type="subTitle" idx="1"/>
          </p:nvPr>
        </p:nvSpPr>
        <p:spPr>
          <a:xfrm>
            <a:off x="1629101" y="4682062"/>
            <a:ext cx="8936846" cy="457201"/>
          </a:xfrm>
        </p:spPr>
        <p:txBody>
          <a:bodyPr>
            <a:normAutofit/>
          </a:bodyPr>
          <a:lstStyle/>
          <a:p>
            <a:r>
              <a:rPr lang="en-GB" b="1" dirty="0">
                <a:latin typeface="Arial" panose="020B0604020202020204" pitchFamily="34" charset="0"/>
                <a:cs typeface="Arial" panose="020B0604020202020204" pitchFamily="34" charset="0"/>
              </a:rPr>
              <a:t>Gwyneth Jones</a:t>
            </a:r>
          </a:p>
        </p:txBody>
      </p:sp>
      <p:sp>
        <p:nvSpPr>
          <p:cNvPr id="20"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1"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8375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a:xfrm>
            <a:off x="866441" y="1207008"/>
            <a:ext cx="3344020" cy="4650624"/>
          </a:xfrm>
        </p:spPr>
        <p:txBody>
          <a:bodyPr>
            <a:normAutofit/>
          </a:bodyPr>
          <a:lstStyle/>
          <a:p>
            <a:pPr algn="r"/>
            <a:r>
              <a:rPr lang="en-GB" sz="4400" b="1" dirty="0">
                <a:solidFill>
                  <a:srgbClr val="FFFFFF"/>
                </a:solidFill>
                <a:latin typeface="Arial" panose="020B0604020202020204" pitchFamily="34" charset="0"/>
                <a:cs typeface="Arial" panose="020B0604020202020204" pitchFamily="34" charset="0"/>
              </a:rPr>
              <a:t>Today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4963691" y="1000370"/>
            <a:ext cx="6212310" cy="4857262"/>
          </a:xfrm>
        </p:spPr>
        <p:txBody>
          <a:bodyPr anchor="ctr">
            <a:normAutofit/>
          </a:bodyPr>
          <a:lstStyle/>
          <a:p>
            <a:pPr marL="0" indent="0">
              <a:buNone/>
            </a:pPr>
            <a:endParaRPr lang="en-GB" sz="3600" b="1" dirty="0">
              <a:solidFill>
                <a:srgbClr val="FFFFFF"/>
              </a:solidFill>
              <a:latin typeface="Arial" panose="020B0604020202020204" pitchFamily="34" charset="0"/>
              <a:cs typeface="Arial" panose="020B0604020202020204" pitchFamily="34" charset="0"/>
            </a:endParaRPr>
          </a:p>
          <a:p>
            <a:pPr marL="0" indent="0">
              <a:buNone/>
            </a:pPr>
            <a:r>
              <a:rPr lang="en-GB" sz="3600" b="1" dirty="0">
                <a:solidFill>
                  <a:srgbClr val="FFFFFF"/>
                </a:solidFill>
                <a:latin typeface="Arial" panose="020B0604020202020204" pitchFamily="34" charset="0"/>
                <a:cs typeface="Arial" panose="020B0604020202020204" pitchFamily="34" charset="0"/>
              </a:rPr>
              <a:t>Digital Marketing and Social Media </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What is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fontScale="92500" lnSpcReduction="20000"/>
          </a:bodyPr>
          <a:lstStyle/>
          <a:p>
            <a:r>
              <a:rPr lang="en-GB" sz="3200" b="0" i="0" dirty="0">
                <a:solidFill>
                  <a:srgbClr val="111111"/>
                </a:solidFill>
                <a:effectLst/>
                <a:latin typeface="Arial" panose="020B0604020202020204" pitchFamily="34" charset="0"/>
                <a:cs typeface="Arial" panose="020B0604020202020204" pitchFamily="34" charset="0"/>
              </a:rPr>
              <a:t>The term digital marketing refers to </a:t>
            </a:r>
            <a:r>
              <a:rPr lang="en-GB" sz="3200" b="0" i="0" dirty="0">
                <a:solidFill>
                  <a:srgbClr val="000000"/>
                </a:solidFill>
                <a:latin typeface="Arial" panose="020B0604020202020204" pitchFamily="34" charset="0"/>
                <a:ea typeface="DengXian" panose="02010600030101010101" pitchFamily="2" charset="-122"/>
                <a:cs typeface="Arial" panose="020B0604020202020204" pitchFamily="34" charset="0"/>
              </a:rPr>
              <a:t>a</a:t>
            </a:r>
            <a:r>
              <a:rPr lang="en-GB" sz="3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ll marketing efforts that use an electronic device or the internet.</a:t>
            </a:r>
          </a:p>
          <a:p>
            <a:endParaRPr lang="en-GB" sz="32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r>
              <a:rPr lang="en-GB" sz="3200" kern="1200" dirty="0">
                <a:solidFill>
                  <a:srgbClr val="111111"/>
                </a:solidFill>
                <a:latin typeface="Arial" panose="020B0604020202020204" pitchFamily="34" charset="0"/>
                <a:ea typeface="DengXian" panose="02010600030101010101" pitchFamily="2" charset="-122"/>
                <a:cs typeface="Arial" panose="020B0604020202020204" pitchFamily="34" charset="0"/>
              </a:rPr>
              <a:t>T</a:t>
            </a:r>
            <a:r>
              <a:rPr lang="en-GB" sz="3200" b="0" i="0" dirty="0">
                <a:solidFill>
                  <a:srgbClr val="111111"/>
                </a:solidFill>
                <a:effectLst/>
                <a:latin typeface="Arial" panose="020B0604020202020204" pitchFamily="34" charset="0"/>
                <a:cs typeface="Arial" panose="020B0604020202020204" pitchFamily="34" charset="0"/>
              </a:rPr>
              <a:t>he use of websites, apps, mobile devices, social media, search engines, and other digital means to promote and sell products and services. </a:t>
            </a:r>
          </a:p>
          <a:p>
            <a:pPr marL="0" indent="0">
              <a:buNone/>
            </a:pPr>
            <a:endParaRPr lang="en-GB" sz="3200" dirty="0">
              <a:solidFill>
                <a:srgbClr val="111111"/>
              </a:solidFill>
              <a:latin typeface="Arial" panose="020B0604020202020204" pitchFamily="34" charset="0"/>
              <a:cs typeface="Arial" panose="020B0604020202020204" pitchFamily="34" charset="0"/>
            </a:endParaRPr>
          </a:p>
          <a:p>
            <a:r>
              <a:rPr lang="en-GB" sz="3200" b="0" i="0" dirty="0">
                <a:solidFill>
                  <a:srgbClr val="111111"/>
                </a:solidFill>
                <a:effectLst/>
                <a:latin typeface="Arial" panose="020B0604020202020204" pitchFamily="34" charset="0"/>
                <a:cs typeface="Arial" panose="020B0604020202020204" pitchFamily="34" charset="0"/>
              </a:rPr>
              <a:t>Digital marketing started to become popular with the widespread adoption of the internet in the 1990s.</a:t>
            </a:r>
            <a:endParaRPr lang="en-GB" sz="32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23497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487681"/>
            <a:ext cx="10068068" cy="747338"/>
          </a:xfrm>
        </p:spPr>
        <p:txBody>
          <a:bodyPr>
            <a:normAutofit fontScale="90000"/>
          </a:bodyPr>
          <a:lstStyle/>
          <a:p>
            <a:r>
              <a:rPr lang="en-GB" b="1" dirty="0">
                <a:latin typeface="Arial" panose="020B0604020202020204" pitchFamily="34" charset="0"/>
                <a:cs typeface="Arial" panose="020B0604020202020204" pitchFamily="34" charset="0"/>
              </a:rPr>
              <a:t>Digital Marketing Definitions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499872" y="1461684"/>
            <a:ext cx="11119104" cy="4645805"/>
          </a:xfrm>
        </p:spPr>
        <p:txBody>
          <a:bodyPr>
            <a:noAutofit/>
          </a:bodyPr>
          <a:lstStyle/>
          <a:p>
            <a:pPr marL="0" indent="0">
              <a:buNone/>
            </a:pPr>
            <a:r>
              <a:rPr lang="en-GB" sz="2400" b="0" i="1" dirty="0">
                <a:effectLst/>
                <a:latin typeface="Calibri" panose="020F0502020204030204" pitchFamily="34" charset="0"/>
                <a:ea typeface="Calibri" panose="020F0502020204030204" pitchFamily="34" charset="0"/>
                <a:cs typeface="Calibri" panose="020F0502020204030204" pitchFamily="34" charset="0"/>
              </a:rPr>
              <a:t>"Achieving marketing objectives through applying digital media, data and technology</a:t>
            </a:r>
            <a:r>
              <a:rPr lang="en-GB" sz="2400" b="0" i="0" dirty="0">
                <a:effectLst/>
                <a:latin typeface="Calibri" panose="020F0502020204030204" pitchFamily="34" charset="0"/>
                <a:ea typeface="Calibri" panose="020F0502020204030204" pitchFamily="34" charset="0"/>
                <a:cs typeface="Calibri" panose="020F0502020204030204" pitchFamily="34" charset="0"/>
              </a:rPr>
              <a:t>.” (Smart Insights, 2025)</a:t>
            </a:r>
          </a:p>
          <a:p>
            <a:endParaRPr lang="en-GB" sz="24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a:t>
            </a:r>
            <a:r>
              <a:rPr lang="en-GB" sz="2400" b="0" i="0" dirty="0">
                <a:effectLst/>
                <a:latin typeface="Calibri" panose="020F0502020204030204" pitchFamily="34" charset="0"/>
                <a:ea typeface="Calibri" panose="020F0502020204030204" pitchFamily="34" charset="0"/>
                <a:cs typeface="Calibri" panose="020F0502020204030204" pitchFamily="34" charset="0"/>
              </a:rPr>
              <a:t>Digital marketing includes all marketing activities that take place online.” (Digital Marketing Institute, 2025)</a:t>
            </a:r>
          </a:p>
          <a:p>
            <a:pPr marL="0" indent="0">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“Digital marketing refers to any marketing methods conducted through electronic devices which utilize some form of a computer, including online marketing efforts conducted on the internet. In the process of conducting digital marketing, a business might leverage websites, search engines, blogs, social media, video, email and similar channels to reach customers.”(American Marketing Institute, 2025)</a:t>
            </a:r>
            <a:endParaRPr lang="en-GB" sz="2400" dirty="0">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41338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487680"/>
            <a:ext cx="10068068" cy="1133855"/>
          </a:xfrm>
        </p:spPr>
        <p:txBody>
          <a:bodyPr>
            <a:normAutofit/>
          </a:bodyPr>
          <a:lstStyle/>
          <a:p>
            <a:r>
              <a:rPr lang="en-GB" b="1" dirty="0">
                <a:latin typeface="Arial" panose="020B0604020202020204" pitchFamily="34" charset="0"/>
                <a:cs typeface="Arial" panose="020B0604020202020204" pitchFamily="34" charset="0"/>
              </a:rPr>
              <a:t>Social Media Definitions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499872" y="1848200"/>
            <a:ext cx="11119104" cy="4259289"/>
          </a:xfrm>
        </p:spPr>
        <p:txBody>
          <a:bodyPr>
            <a:noAutofit/>
          </a:bodyPr>
          <a:lstStyle/>
          <a:p>
            <a:pPr marL="0" indent="0">
              <a:buNone/>
            </a:pPr>
            <a:r>
              <a:rPr lang="en-GB" sz="2800" b="0" i="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“Social media is any channel or technology that lets users share and create ideas, photos, videos, and other content with other people.” (</a:t>
            </a:r>
            <a:r>
              <a:rPr lang="en-GB" sz="2800" b="0" i="0" dirty="0" err="1">
                <a:solidFill>
                  <a:srgbClr val="222222"/>
                </a:solidFill>
                <a:effectLst/>
                <a:latin typeface="Calibri" panose="020F0502020204030204" pitchFamily="34" charset="0"/>
                <a:ea typeface="Calibri" panose="020F0502020204030204" pitchFamily="34" charset="0"/>
                <a:cs typeface="Calibri" panose="020F0502020204030204" pitchFamily="34" charset="0"/>
              </a:rPr>
              <a:t>WebFX</a:t>
            </a:r>
            <a:r>
              <a:rPr lang="en-GB" sz="2800" b="0" i="0" dirty="0">
                <a:solidFill>
                  <a:srgbClr val="222222"/>
                </a:solidFill>
                <a:effectLst/>
                <a:latin typeface="Calibri" panose="020F0502020204030204" pitchFamily="34" charset="0"/>
                <a:ea typeface="Calibri" panose="020F0502020204030204" pitchFamily="34" charset="0"/>
                <a:cs typeface="Calibri" panose="020F0502020204030204" pitchFamily="34" charset="0"/>
              </a:rPr>
              <a:t>, 2025) </a:t>
            </a:r>
          </a:p>
          <a:p>
            <a:pPr marL="0" indent="0">
              <a:buNone/>
            </a:pPr>
            <a:endParaRPr lang="en-GB" sz="2800" dirty="0">
              <a:solidFill>
                <a:srgbClr val="222222"/>
              </a:solidFill>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800" b="0" i="0" dirty="0">
                <a:effectLst/>
                <a:latin typeface="Calibri" panose="020F0502020204030204" pitchFamily="34" charset="0"/>
                <a:ea typeface="Calibri" panose="020F0502020204030204" pitchFamily="34" charset="0"/>
                <a:cs typeface="Calibri" panose="020F0502020204030204" pitchFamily="34" charset="0"/>
              </a:rPr>
              <a:t>“Social media is a collective term for websites and applications that focus on communication, community-based input, interaction, content-sharing and collaboration.” (Tech Target, 2025)</a:t>
            </a:r>
            <a:endParaRPr lang="en-GB" sz="2800" dirty="0">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83275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Digital Marketing Media Categories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fontScale="85000" lnSpcReduction="20000"/>
          </a:bodyPr>
          <a:lstStyle/>
          <a:p>
            <a:pPr marL="0" indent="0">
              <a:buNone/>
            </a:pPr>
            <a:r>
              <a:rPr lang="en-GB" sz="320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Digital marketing can be split into three categories</a:t>
            </a:r>
            <a:r>
              <a:rPr lang="en-GB" sz="32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a:t>
            </a:r>
          </a:p>
          <a:p>
            <a:endParaRPr lang="en-GB" sz="3200" dirty="0">
              <a:solidFill>
                <a:srgbClr val="000000"/>
              </a:solidFill>
              <a:latin typeface="Arial" panose="020B0604020202020204" pitchFamily="34" charset="0"/>
              <a:ea typeface="DengXian" panose="02010600030101010101" pitchFamily="2" charset="-122"/>
              <a:cs typeface="Arial" panose="020B0604020202020204" pitchFamily="34" charset="0"/>
            </a:endParaRPr>
          </a:p>
          <a:p>
            <a:r>
              <a:rPr lang="en-GB" sz="3200" b="1" i="0" dirty="0">
                <a:solidFill>
                  <a:srgbClr val="111111"/>
                </a:solidFill>
                <a:effectLst/>
                <a:latin typeface="Arial" panose="020B0604020202020204" pitchFamily="34" charset="0"/>
                <a:ea typeface="DengXian" panose="02010600030101010101" pitchFamily="2" charset="-122"/>
                <a:cs typeface="Arial" panose="020B0604020202020204" pitchFamily="34" charset="0"/>
              </a:rPr>
              <a:t>PAID</a:t>
            </a:r>
            <a:r>
              <a:rPr lang="en-GB" sz="3200" b="0" i="0" dirty="0">
                <a:solidFill>
                  <a:srgbClr val="111111"/>
                </a:solidFill>
                <a:effectLst/>
                <a:latin typeface="Arial" panose="020B0604020202020204" pitchFamily="34" charset="0"/>
                <a:ea typeface="DengXian" panose="02010600030101010101" pitchFamily="2" charset="-122"/>
                <a:cs typeface="Arial" panose="020B0604020202020204" pitchFamily="34" charset="0"/>
              </a:rPr>
              <a:t> - </a:t>
            </a:r>
            <a:r>
              <a:rPr lang="en-GB" sz="3200" b="0" i="0" dirty="0">
                <a:solidFill>
                  <a:srgbClr val="111111"/>
                </a:solidFill>
                <a:effectLst/>
                <a:latin typeface="Arial" panose="020B0604020202020204" pitchFamily="34" charset="0"/>
                <a:cs typeface="Arial" panose="020B0604020202020204" pitchFamily="34" charset="0"/>
              </a:rPr>
              <a:t> Media exposure you pay for on a platform or space owned by another business. E.g. Online adverts.</a:t>
            </a:r>
          </a:p>
          <a:p>
            <a:pPr marL="0" indent="0">
              <a:buNone/>
            </a:pPr>
            <a:endParaRPr lang="en-GB" sz="3200" dirty="0">
              <a:solidFill>
                <a:srgbClr val="111111"/>
              </a:solidFill>
              <a:latin typeface="Arial" panose="020B0604020202020204" pitchFamily="34" charset="0"/>
              <a:cs typeface="Arial" panose="020B0604020202020204" pitchFamily="34" charset="0"/>
            </a:endParaRPr>
          </a:p>
          <a:p>
            <a:r>
              <a:rPr lang="en-GB" sz="3200" b="1" dirty="0">
                <a:solidFill>
                  <a:srgbClr val="111111"/>
                </a:solidFill>
                <a:latin typeface="Arial" panose="020B0604020202020204" pitchFamily="34" charset="0"/>
                <a:cs typeface="Arial" panose="020B0604020202020204" pitchFamily="34" charset="0"/>
              </a:rPr>
              <a:t>OWNED</a:t>
            </a:r>
            <a:r>
              <a:rPr lang="en-GB" sz="3200" dirty="0">
                <a:solidFill>
                  <a:srgbClr val="111111"/>
                </a:solidFill>
                <a:latin typeface="Arial" panose="020B0604020202020204" pitchFamily="34" charset="0"/>
                <a:cs typeface="Arial" panose="020B0604020202020204" pitchFamily="34" charset="0"/>
              </a:rPr>
              <a:t> – Content on media that you own E.g. websites, blogs, social media accounts, email.</a:t>
            </a:r>
          </a:p>
          <a:p>
            <a:endParaRPr lang="en-GB" sz="3200" dirty="0">
              <a:solidFill>
                <a:srgbClr val="111111"/>
              </a:solidFill>
              <a:latin typeface="Arial" panose="020B0604020202020204" pitchFamily="34" charset="0"/>
              <a:cs typeface="Arial" panose="020B0604020202020204" pitchFamily="34" charset="0"/>
            </a:endParaRPr>
          </a:p>
          <a:p>
            <a:r>
              <a:rPr lang="en-GB" sz="3200" b="1" dirty="0">
                <a:solidFill>
                  <a:srgbClr val="111111"/>
                </a:solidFill>
                <a:latin typeface="Arial" panose="020B0604020202020204" pitchFamily="34" charset="0"/>
                <a:cs typeface="Arial" panose="020B0604020202020204" pitchFamily="34" charset="0"/>
              </a:rPr>
              <a:t>EARNED</a:t>
            </a:r>
            <a:r>
              <a:rPr lang="en-GB" sz="3200" dirty="0">
                <a:solidFill>
                  <a:srgbClr val="111111"/>
                </a:solidFill>
                <a:latin typeface="Arial" panose="020B0604020202020204" pitchFamily="34" charset="0"/>
                <a:cs typeface="Arial" panose="020B0604020202020204" pitchFamily="34" charset="0"/>
              </a:rPr>
              <a:t> – When third parties mention your brand. E.g. Web sites, review sites, social posts and blogs.</a:t>
            </a:r>
            <a:endParaRPr lang="en-GB" sz="32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96142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Paid Media </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a:bodyPr>
          <a:lstStyle/>
          <a:p>
            <a:pPr marL="0" indent="0">
              <a:buNone/>
            </a:pPr>
            <a:r>
              <a:rPr lang="en-GB" sz="3200" b="1" i="0" dirty="0">
                <a:solidFill>
                  <a:srgbClr val="000000"/>
                </a:solidFill>
                <a:latin typeface="Arial" panose="020B0604020202020204" pitchFamily="34" charset="0"/>
                <a:ea typeface="DengXian" panose="02010600030101010101" pitchFamily="2" charset="-122"/>
                <a:cs typeface="Arial" panose="020B0604020202020204" pitchFamily="34" charset="0"/>
              </a:rPr>
              <a:t>Digital Media </a:t>
            </a:r>
            <a:r>
              <a:rPr lang="en-GB" sz="3200" b="0" i="0" dirty="0">
                <a:solidFill>
                  <a:srgbClr val="111111"/>
                </a:solidFill>
                <a:effectLst/>
                <a:latin typeface="Arial" panose="020B0604020202020204" pitchFamily="34" charset="0"/>
                <a:cs typeface="Arial" panose="020B0604020202020204" pitchFamily="34" charset="0"/>
              </a:rPr>
              <a:t>exposure you pay for on a platform or space owned by another business.</a:t>
            </a:r>
          </a:p>
          <a:p>
            <a:r>
              <a:rPr lang="en-GB" sz="3200" b="0" i="0" dirty="0">
                <a:solidFill>
                  <a:srgbClr val="111111"/>
                </a:solidFill>
                <a:effectLst/>
                <a:latin typeface="Arial" panose="020B0604020202020204" pitchFamily="34" charset="0"/>
                <a:cs typeface="Arial" panose="020B0604020202020204" pitchFamily="34" charset="0"/>
              </a:rPr>
              <a:t>Online banner adverts</a:t>
            </a:r>
          </a:p>
          <a:p>
            <a:r>
              <a:rPr lang="en-GB" sz="3200" dirty="0">
                <a:solidFill>
                  <a:srgbClr val="111111"/>
                </a:solidFill>
                <a:latin typeface="Arial" panose="020B0604020202020204" pitchFamily="34" charset="0"/>
                <a:cs typeface="Arial" panose="020B0604020202020204" pitchFamily="34" charset="0"/>
              </a:rPr>
              <a:t>Search engine ads (Google Ads)</a:t>
            </a:r>
            <a:endParaRPr lang="en-GB" sz="3200" b="0" i="0" dirty="0">
              <a:solidFill>
                <a:srgbClr val="111111"/>
              </a:solidFill>
              <a:effectLst/>
              <a:latin typeface="Arial" panose="020B0604020202020204" pitchFamily="34" charset="0"/>
              <a:cs typeface="Arial" panose="020B0604020202020204" pitchFamily="34" charset="0"/>
            </a:endParaRPr>
          </a:p>
          <a:p>
            <a:r>
              <a:rPr lang="en-GB" sz="3200" dirty="0">
                <a:solidFill>
                  <a:srgbClr val="111111"/>
                </a:solidFill>
                <a:latin typeface="Arial" panose="020B0604020202020204" pitchFamily="34" charset="0"/>
                <a:cs typeface="Arial" panose="020B0604020202020204" pitchFamily="34" charset="0"/>
              </a:rPr>
              <a:t>P</a:t>
            </a:r>
            <a:r>
              <a:rPr lang="en-GB" sz="3200" b="0" i="0" dirty="0">
                <a:solidFill>
                  <a:srgbClr val="111111"/>
                </a:solidFill>
                <a:effectLst/>
                <a:latin typeface="Arial" panose="020B0604020202020204" pitchFamily="34" charset="0"/>
                <a:cs typeface="Arial" panose="020B0604020202020204" pitchFamily="34" charset="0"/>
              </a:rPr>
              <a:t>aid social media adverts – Facebook, Instagram, TikTok, YouTube</a:t>
            </a:r>
          </a:p>
          <a:p>
            <a:r>
              <a:rPr lang="en-GB" sz="3200" dirty="0">
                <a:solidFill>
                  <a:srgbClr val="111111"/>
                </a:solidFill>
                <a:latin typeface="Arial" panose="020B0604020202020204" pitchFamily="34" charset="0"/>
                <a:cs typeface="Arial" panose="020B0604020202020204" pitchFamily="34" charset="0"/>
              </a:rPr>
              <a:t>Influencer partnerships</a:t>
            </a:r>
            <a:endParaRPr lang="en-GB" sz="3200" b="0" i="0" dirty="0">
              <a:solidFill>
                <a:srgbClr val="111111"/>
              </a:solidFill>
              <a:effectLst/>
              <a:latin typeface="Arial" panose="020B0604020202020204" pitchFamily="34" charset="0"/>
              <a:cs typeface="Arial" panose="020B0604020202020204" pitchFamily="34" charset="0"/>
            </a:endParaRPr>
          </a:p>
          <a:p>
            <a:pPr marL="0" indent="0">
              <a:buNone/>
            </a:pPr>
            <a:endParaRPr lang="en-GB" sz="3200" dirty="0">
              <a:solidFill>
                <a:srgbClr val="111111"/>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742844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Owned Media </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878484"/>
            <a:ext cx="10068068" cy="4087227"/>
          </a:xfrm>
        </p:spPr>
        <p:txBody>
          <a:bodyPr>
            <a:normAutofit/>
          </a:bodyPr>
          <a:lstStyle/>
          <a:p>
            <a:pPr marL="0" indent="0">
              <a:buNone/>
            </a:pPr>
            <a:r>
              <a:rPr lang="en-GB" sz="3200" b="1" i="0" dirty="0">
                <a:solidFill>
                  <a:srgbClr val="000000"/>
                </a:solidFill>
                <a:latin typeface="Arial" panose="020B0604020202020204" pitchFamily="34" charset="0"/>
                <a:ea typeface="DengXian" panose="02010600030101010101" pitchFamily="2" charset="-122"/>
                <a:cs typeface="Arial" panose="020B0604020202020204" pitchFamily="34" charset="0"/>
              </a:rPr>
              <a:t>Digital </a:t>
            </a:r>
            <a:r>
              <a:rPr lang="en-GB" sz="3200" b="1" dirty="0">
                <a:solidFill>
                  <a:srgbClr val="111111"/>
                </a:solidFill>
                <a:latin typeface="Arial" panose="020B0604020202020204" pitchFamily="34" charset="0"/>
                <a:cs typeface="Arial" panose="020B0604020202020204" pitchFamily="34" charset="0"/>
              </a:rPr>
              <a:t>Content</a:t>
            </a:r>
            <a:r>
              <a:rPr lang="en-GB" sz="3200" dirty="0">
                <a:solidFill>
                  <a:srgbClr val="111111"/>
                </a:solidFill>
                <a:latin typeface="Arial" panose="020B0604020202020204" pitchFamily="34" charset="0"/>
                <a:cs typeface="Arial" panose="020B0604020202020204" pitchFamily="34" charset="0"/>
              </a:rPr>
              <a:t> on media that you own.</a:t>
            </a:r>
          </a:p>
          <a:p>
            <a:pPr lvl="1"/>
            <a:r>
              <a:rPr lang="en-GB" sz="3000" dirty="0">
                <a:solidFill>
                  <a:srgbClr val="111111"/>
                </a:solidFill>
                <a:latin typeface="Arial" panose="020B0604020202020204" pitchFamily="34" charset="0"/>
                <a:cs typeface="Arial" panose="020B0604020202020204" pitchFamily="34" charset="0"/>
              </a:rPr>
              <a:t>Websites</a:t>
            </a:r>
          </a:p>
          <a:p>
            <a:pPr lvl="1"/>
            <a:r>
              <a:rPr lang="en-GB" sz="3000" dirty="0">
                <a:solidFill>
                  <a:srgbClr val="111111"/>
                </a:solidFill>
                <a:latin typeface="Arial" panose="020B0604020202020204" pitchFamily="34" charset="0"/>
                <a:cs typeface="Arial" panose="020B0604020202020204" pitchFamily="34" charset="0"/>
              </a:rPr>
              <a:t>Mobile apps</a:t>
            </a:r>
          </a:p>
          <a:p>
            <a:pPr lvl="1"/>
            <a:r>
              <a:rPr lang="en-GB" sz="3000" dirty="0">
                <a:solidFill>
                  <a:srgbClr val="111111"/>
                </a:solidFill>
                <a:latin typeface="Arial" panose="020B0604020202020204" pitchFamily="34" charset="0"/>
                <a:cs typeface="Arial" panose="020B0604020202020204" pitchFamily="34" charset="0"/>
              </a:rPr>
              <a:t>Blogs</a:t>
            </a:r>
          </a:p>
          <a:p>
            <a:pPr lvl="1"/>
            <a:r>
              <a:rPr lang="en-GB" sz="3000" dirty="0">
                <a:solidFill>
                  <a:srgbClr val="111111"/>
                </a:solidFill>
                <a:latin typeface="Arial" panose="020B0604020202020204" pitchFamily="34" charset="0"/>
                <a:cs typeface="Arial" panose="020B0604020202020204" pitchFamily="34" charset="0"/>
              </a:rPr>
              <a:t>Newsletters / magazines</a:t>
            </a:r>
          </a:p>
          <a:p>
            <a:pPr lvl="1"/>
            <a:r>
              <a:rPr lang="en-GB" sz="3000" dirty="0">
                <a:solidFill>
                  <a:srgbClr val="111111"/>
                </a:solidFill>
                <a:latin typeface="Arial" panose="020B0604020202020204" pitchFamily="34" charset="0"/>
                <a:cs typeface="Arial" panose="020B0604020202020204" pitchFamily="34" charset="0"/>
              </a:rPr>
              <a:t>Social media accounts.</a:t>
            </a:r>
          </a:p>
          <a:p>
            <a:pPr lvl="1"/>
            <a:r>
              <a:rPr lang="en-GB" sz="3000" dirty="0">
                <a:solidFill>
                  <a:srgbClr val="111111"/>
                </a:solidFill>
                <a:latin typeface="Arial" panose="020B0604020202020204" pitchFamily="34" charset="0"/>
                <a:cs typeface="Arial" panose="020B0604020202020204" pitchFamily="34" charset="0"/>
              </a:rPr>
              <a:t>Email</a:t>
            </a:r>
          </a:p>
          <a:p>
            <a:endParaRPr lang="en-GB" sz="3200" dirty="0">
              <a:solidFill>
                <a:srgbClr val="111111"/>
              </a:solidFill>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11329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Earned Media </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99652" y="1651820"/>
            <a:ext cx="10231644" cy="4313892"/>
          </a:xfrm>
        </p:spPr>
        <p:txBody>
          <a:bodyPr>
            <a:normAutofit fontScale="92500" lnSpcReduction="10000"/>
          </a:bodyPr>
          <a:lstStyle/>
          <a:p>
            <a:pPr marL="0" indent="0">
              <a:buNone/>
            </a:pPr>
            <a:r>
              <a:rPr lang="en-GB" sz="3200" b="1" i="0" dirty="0">
                <a:solidFill>
                  <a:srgbClr val="000000"/>
                </a:solidFill>
                <a:latin typeface="Arial" panose="020B0604020202020204" pitchFamily="34" charset="0"/>
                <a:ea typeface="DengXian" panose="02010600030101010101" pitchFamily="2" charset="-122"/>
                <a:cs typeface="Arial" panose="020B0604020202020204" pitchFamily="34" charset="0"/>
              </a:rPr>
              <a:t>Digital Media </a:t>
            </a:r>
            <a:r>
              <a:rPr lang="en-GB" sz="3200" b="0" i="0" dirty="0">
                <a:solidFill>
                  <a:srgbClr val="111111"/>
                </a:solidFill>
                <a:effectLst/>
                <a:latin typeface="Arial" panose="020B0604020202020204" pitchFamily="34" charset="0"/>
                <a:cs typeface="Arial" panose="020B0604020202020204" pitchFamily="34" charset="0"/>
              </a:rPr>
              <a:t>exposure </a:t>
            </a:r>
            <a:r>
              <a:rPr lang="en-GB" sz="3200" dirty="0">
                <a:solidFill>
                  <a:srgbClr val="111111"/>
                </a:solidFill>
                <a:latin typeface="Arial" panose="020B0604020202020204" pitchFamily="34" charset="0"/>
                <a:cs typeface="Arial" panose="020B0604020202020204" pitchFamily="34" charset="0"/>
              </a:rPr>
              <a:t>through third party mentions of your brand. </a:t>
            </a:r>
          </a:p>
          <a:p>
            <a:r>
              <a:rPr lang="en-GB" sz="3200" dirty="0">
                <a:solidFill>
                  <a:srgbClr val="111111"/>
                </a:solidFill>
                <a:latin typeface="Arial" panose="020B0604020202020204" pitchFamily="34" charset="0"/>
                <a:cs typeface="Arial" panose="020B0604020202020204" pitchFamily="34" charset="0"/>
              </a:rPr>
              <a:t>Web sites from third parties</a:t>
            </a:r>
          </a:p>
          <a:p>
            <a:r>
              <a:rPr lang="en-GB" sz="3200" dirty="0">
                <a:solidFill>
                  <a:srgbClr val="111111"/>
                </a:solidFill>
                <a:latin typeface="Arial" panose="020B0604020202020204" pitchFamily="34" charset="0"/>
                <a:cs typeface="Arial" panose="020B0604020202020204" pitchFamily="34" charset="0"/>
              </a:rPr>
              <a:t>Review sites</a:t>
            </a:r>
          </a:p>
          <a:p>
            <a:r>
              <a:rPr lang="en-GB" sz="3200" dirty="0">
                <a:solidFill>
                  <a:srgbClr val="111111"/>
                </a:solidFill>
                <a:latin typeface="Arial" panose="020B0604020202020204" pitchFamily="34" charset="0"/>
                <a:cs typeface="Arial" panose="020B0604020202020204" pitchFamily="34" charset="0"/>
              </a:rPr>
              <a:t>Social posts and shares</a:t>
            </a:r>
          </a:p>
          <a:p>
            <a:r>
              <a:rPr lang="en-GB" sz="3200" dirty="0">
                <a:solidFill>
                  <a:srgbClr val="111111"/>
                </a:solidFill>
                <a:latin typeface="Arial" panose="020B0604020202020204" pitchFamily="34" charset="0"/>
                <a:cs typeface="Arial" panose="020B0604020202020204" pitchFamily="34" charset="0"/>
              </a:rPr>
              <a:t>Blogs</a:t>
            </a:r>
          </a:p>
          <a:p>
            <a:r>
              <a:rPr lang="en-GB" sz="3200" dirty="0">
                <a:solidFill>
                  <a:srgbClr val="111111"/>
                </a:solidFill>
                <a:latin typeface="Arial" panose="020B0604020202020204" pitchFamily="34" charset="0"/>
                <a:cs typeface="Arial" panose="020B0604020202020204" pitchFamily="34" charset="0"/>
              </a:rPr>
              <a:t>Unpaid influencers</a:t>
            </a:r>
          </a:p>
          <a:p>
            <a:r>
              <a:rPr lang="en-GB" sz="3200" dirty="0">
                <a:solidFill>
                  <a:srgbClr val="111111"/>
                </a:solidFill>
                <a:latin typeface="Arial" panose="020B0604020202020204" pitchFamily="34" charset="0"/>
                <a:cs typeface="Arial" panose="020B0604020202020204" pitchFamily="34" charset="0"/>
              </a:rPr>
              <a:t>Other media coverage</a:t>
            </a:r>
            <a:endParaRPr lang="en-GB" sz="32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55268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fontScale="90000"/>
          </a:bodyPr>
          <a:lstStyle/>
          <a:p>
            <a:r>
              <a:rPr lang="en-GB" b="1" dirty="0">
                <a:latin typeface="Arial" panose="020B0604020202020204" pitchFamily="34" charset="0"/>
                <a:cs typeface="Arial" panose="020B0604020202020204" pitchFamily="34" charset="0"/>
              </a:rPr>
              <a:t>DIGITAL MARKETING TECHNIQUES</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10</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7" name="Picture 2">
            <a:extLst>
              <a:ext uri="{FF2B5EF4-FFF2-40B4-BE49-F238E27FC236}">
                <a16:creationId xmlns:a16="http://schemas.microsoft.com/office/drawing/2014/main" id="{02B54562-CA1A-1C21-C257-BAF89F097AE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964"/>
          <a:stretch/>
        </p:blipFill>
        <p:spPr bwMode="auto">
          <a:xfrm>
            <a:off x="313498" y="1651820"/>
            <a:ext cx="11488358" cy="4843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8159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Types of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lvl="0" indent="0" algn="just" rtl="0" fontAlgn="base">
              <a:buNone/>
              <a:tabLst>
                <a:tab pos="457200" algn="l"/>
              </a:tabLst>
            </a:pPr>
            <a:r>
              <a:rPr lang="en-GB" sz="2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Search Engine Optimization (SEO): </a:t>
            </a:r>
            <a:r>
              <a:rPr lang="en-GB" sz="22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Optimising your website to rank higher in search engine results pages. </a:t>
            </a:r>
          </a:p>
          <a:p>
            <a:pPr marL="0" lvl="0" indent="0" algn="just" rtl="0" fontAlgn="base">
              <a:buNone/>
              <a:tabLst>
                <a:tab pos="457200" algn="l"/>
              </a:tabLst>
            </a:pPr>
            <a:r>
              <a:rPr lang="en-GB" sz="2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Content Marketing</a:t>
            </a:r>
            <a:r>
              <a:rPr lang="en-GB" sz="22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 creation and promotion of content assets for the purpose of generating brand awareness, traffic growth, lead generation, and customers.</a:t>
            </a:r>
          </a:p>
          <a:p>
            <a:pPr marL="0" indent="0" algn="just" fontAlgn="base">
              <a:buNone/>
              <a:tabLst>
                <a:tab pos="457200" algn="l"/>
              </a:tabLst>
            </a:pPr>
            <a:r>
              <a:rPr lang="en-GB" sz="2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Pay Per Click (PPC): </a:t>
            </a:r>
            <a:r>
              <a:rPr lang="en-GB" sz="22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PPC is a method of driving traffic to your website by paying a publisher every time your ad is clicked.</a:t>
            </a:r>
          </a:p>
          <a:p>
            <a:pPr marL="0" indent="0" algn="just" fontAlgn="base">
              <a:buNone/>
              <a:tabLst>
                <a:tab pos="457200" algn="l"/>
              </a:tabLst>
            </a:pPr>
            <a:r>
              <a:rPr lang="en-GB" sz="2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Sponsored Content</a:t>
            </a:r>
            <a:r>
              <a:rPr lang="en-GB" sz="22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One popular type of sponsored content is influencer marketing. </a:t>
            </a:r>
            <a:r>
              <a:rPr lang="en-GB" sz="2200" dirty="0">
                <a:solidFill>
                  <a:srgbClr val="000000"/>
                </a:solidFill>
                <a:latin typeface="Calibri" panose="020F0502020204030204" pitchFamily="34" charset="0"/>
                <a:ea typeface="Calibri" panose="020F0502020204030204" pitchFamily="34" charset="0"/>
                <a:cs typeface="Calibri" panose="020F0502020204030204" pitchFamily="34" charset="0"/>
              </a:rPr>
              <a:t>A</a:t>
            </a:r>
            <a:r>
              <a:rPr lang="en-GB" sz="22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brand sponsors an influencer to publish posts or videos related to the company on social media.</a:t>
            </a:r>
          </a:p>
          <a:p>
            <a:pPr marL="0" indent="0" algn="just" fontAlgn="base">
              <a:buNone/>
              <a:tabLst>
                <a:tab pos="457200" algn="l"/>
              </a:tabLst>
            </a:pPr>
            <a:r>
              <a:rPr lang="en-GB" sz="2200" b="1"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Social Media Marketing</a:t>
            </a:r>
            <a:r>
              <a:rPr lang="en-GB" sz="2200" kern="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The channels you can use in social media marketing include: Facebook, X, TikTok, LinkedIn, Instagram, Snapchat, Pinterest.</a:t>
            </a:r>
            <a:endParaRPr lang="en-GB" sz="2200" dirty="0">
              <a:effectLst/>
              <a:latin typeface="Calibri" panose="020F0502020204030204" pitchFamily="34" charset="0"/>
              <a:ea typeface="Calibri" panose="020F0502020204030204" pitchFamily="34" charset="0"/>
              <a:cs typeface="Calibri" panose="020F0502020204030204" pitchFamily="34" charset="0"/>
            </a:endParaRPr>
          </a:p>
          <a:p>
            <a:pPr marL="0" indent="0" algn="just" fontAlgn="base">
              <a:buNone/>
              <a:tabLst>
                <a:tab pos="457200" algn="l"/>
              </a:tabLst>
            </a:pP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fontAlgn="base">
              <a:buNone/>
              <a:tabLst>
                <a:tab pos="457200" algn="l"/>
              </a:tabLst>
            </a:pP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0" lvl="0" indent="0" algn="just" rtl="0" fontAlgn="base">
              <a:buNone/>
              <a:tabLst>
                <a:tab pos="457200" algn="l"/>
              </a:tabLst>
            </a:pP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11</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145827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1192256" cy="938784"/>
          </a:xfrm>
        </p:spPr>
        <p:txBody>
          <a:bodyPr>
            <a:noAutofit/>
          </a:bodyPr>
          <a:lstStyle/>
          <a:p>
            <a:r>
              <a:rPr lang="en-GB" sz="3600" b="1" dirty="0">
                <a:latin typeface="Calibri" panose="020F0502020204030204" pitchFamily="34" charset="0"/>
                <a:ea typeface="Calibri" panose="020F0502020204030204" pitchFamily="34" charset="0"/>
                <a:cs typeface="Calibri" panose="020F0502020204030204" pitchFamily="34" charset="0"/>
              </a:rPr>
              <a:t>Building Customer Relationships Through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indent="0" algn="just" fontAlgn="base">
              <a:buNone/>
            </a:pPr>
            <a:r>
              <a:rPr lang="en-GB" sz="2400" b="1" dirty="0">
                <a:latin typeface="Calibri" panose="020F0502020204030204" pitchFamily="34" charset="0"/>
                <a:ea typeface="Calibri" panose="020F0502020204030204" pitchFamily="34" charset="0"/>
                <a:cs typeface="Calibri" panose="020F0502020204030204" pitchFamily="34" charset="0"/>
              </a:rPr>
              <a:t>Automated Touchpoints</a:t>
            </a:r>
            <a:r>
              <a:rPr lang="en-GB" sz="2400" dirty="0">
                <a:latin typeface="Calibri" panose="020F0502020204030204" pitchFamily="34" charset="0"/>
                <a:ea typeface="Calibri" panose="020F0502020204030204" pitchFamily="34" charset="0"/>
                <a:cs typeface="Calibri" panose="020F0502020204030204" pitchFamily="34" charset="0"/>
              </a:rPr>
              <a:t>: Email marketing, chatbots, and other tools ensure timely, relevant interactions, strengthening relationships.</a:t>
            </a:r>
          </a:p>
          <a:p>
            <a:pPr marL="0" indent="0" algn="just" fontAlgn="base">
              <a:buNone/>
            </a:pP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lgn="just" fontAlgn="base">
              <a:buNone/>
            </a:pPr>
            <a:r>
              <a:rPr lang="en-GB" sz="2400" b="1" dirty="0">
                <a:latin typeface="Calibri" panose="020F0502020204030204" pitchFamily="34" charset="0"/>
                <a:ea typeface="Calibri" panose="020F0502020204030204" pitchFamily="34" charset="0"/>
                <a:cs typeface="Calibri" panose="020F0502020204030204" pitchFamily="34" charset="0"/>
              </a:rPr>
              <a:t>Personalisation:</a:t>
            </a:r>
            <a:r>
              <a:rPr lang="en-GB" sz="2400" dirty="0">
                <a:latin typeface="Calibri" panose="020F0502020204030204" pitchFamily="34" charset="0"/>
                <a:ea typeface="Calibri" panose="020F0502020204030204" pitchFamily="34" charset="0"/>
                <a:cs typeface="Calibri" panose="020F0502020204030204" pitchFamily="34" charset="0"/>
              </a:rPr>
              <a:t> Digital marketing allows analysis of customer data, enabling the creation of highly personalised experiences to strengthen emotional connections. This includes tailored emails, recommendations, and promotions.</a:t>
            </a:r>
          </a:p>
          <a:p>
            <a:pPr marL="0" indent="0" algn="just" fontAlgn="base">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0" indent="0" algn="just" fontAlgn="base">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8917341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1192256" cy="938784"/>
          </a:xfrm>
        </p:spPr>
        <p:txBody>
          <a:bodyPr>
            <a:noAutofit/>
          </a:bodyPr>
          <a:lstStyle/>
          <a:p>
            <a:r>
              <a:rPr lang="en-GB" sz="3600" b="1" dirty="0">
                <a:latin typeface="Calibri" panose="020F0502020204030204" pitchFamily="34" charset="0"/>
                <a:ea typeface="Calibri" panose="020F0502020204030204" pitchFamily="34" charset="0"/>
                <a:cs typeface="Calibri" panose="020F0502020204030204" pitchFamily="34" charset="0"/>
              </a:rPr>
              <a:t>Building Customer Relationships Through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indent="0" algn="l">
              <a:buNone/>
            </a:pPr>
            <a:r>
              <a:rPr lang="en-GB" sz="2200" b="1"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Customer Engagement:</a:t>
            </a:r>
            <a:r>
              <a:rPr lang="en-GB" sz="2200" b="0"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 Through comments, likes, shares, and direct messages, customers have the ability to interact with brands on a more personal level, creating a stronger emotional relationship. This engagement encourages a sense of belonging, making customers feel valued and more likely to remain loyal to the brand.</a:t>
            </a:r>
          </a:p>
          <a:p>
            <a:pPr marL="0" indent="0" algn="l">
              <a:buNone/>
            </a:pPr>
            <a:endParaRPr lang="en-GB" sz="2200" b="0" i="0" dirty="0">
              <a:solidFill>
                <a:srgbClr val="393939"/>
              </a:solidFill>
              <a:effectLst/>
              <a:latin typeface="Calibri" panose="020F0502020204030204" pitchFamily="34" charset="0"/>
              <a:ea typeface="Calibri" panose="020F0502020204030204" pitchFamily="34" charset="0"/>
              <a:cs typeface="Calibri" panose="020F0502020204030204" pitchFamily="34" charset="0"/>
            </a:endParaRPr>
          </a:p>
          <a:p>
            <a:pPr marL="0" indent="0" algn="l">
              <a:buNone/>
            </a:pPr>
            <a:r>
              <a:rPr lang="en-GB" sz="2200" b="1"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Personalized Customer Experience:</a:t>
            </a:r>
            <a:r>
              <a:rPr lang="en-GB" sz="2200" b="0"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 Social media platforms offer powerful data analytics tools that allow businesses to track customer behaviour and preferences. This data can be used to create personalized marketing campaigns that resonate with individual customers, further strengthening their loyalty. For instance, targeted ads on social media that reflect a customer’s browsing history or past purchases can make them feel understood and appreciated.</a:t>
            </a:r>
          </a:p>
          <a:p>
            <a:pPr marL="0" indent="0" algn="just" fontAlgn="base">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34713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1192256" cy="938784"/>
          </a:xfrm>
        </p:spPr>
        <p:txBody>
          <a:bodyPr>
            <a:noAutofit/>
          </a:bodyPr>
          <a:lstStyle/>
          <a:p>
            <a:r>
              <a:rPr lang="en-GB" sz="3600" b="1" dirty="0">
                <a:latin typeface="Calibri" panose="020F0502020204030204" pitchFamily="34" charset="0"/>
                <a:ea typeface="Calibri" panose="020F0502020204030204" pitchFamily="34" charset="0"/>
                <a:cs typeface="Calibri" panose="020F0502020204030204" pitchFamily="34" charset="0"/>
              </a:rPr>
              <a:t>Building Customer Relationships Through Digital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597408" y="1614330"/>
            <a:ext cx="10948416" cy="4351382"/>
          </a:xfrm>
        </p:spPr>
        <p:txBody>
          <a:bodyPr>
            <a:noAutofit/>
          </a:bodyPr>
          <a:lstStyle/>
          <a:p>
            <a:pPr marL="0" indent="0" algn="l">
              <a:buNone/>
            </a:pPr>
            <a:r>
              <a:rPr lang="en-GB" sz="2200" b="1"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Community Building:</a:t>
            </a:r>
            <a:r>
              <a:rPr lang="en-GB" sz="2200" b="0"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 Building online communities on social media platforms create a sense of belonging among customers. These communities often become self-sustaining, with loyal customers advocating for the brand, sharing their experiences, and encouraging others to join. This is a powerful driver of customer loyalty.</a:t>
            </a:r>
          </a:p>
          <a:p>
            <a:pPr marL="0" indent="0" algn="l">
              <a:buNone/>
            </a:pPr>
            <a:r>
              <a:rPr lang="en-GB" sz="2200" b="1"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Transparency and Trust:</a:t>
            </a:r>
            <a:r>
              <a:rPr lang="en-GB" sz="2200" b="0"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 Social media allows brands to be transparent with their customers, which is essential for building trust. Regular updates, honest communication, and responsiveness to customer feedback demonstrate that the brand values its customers and is committed to maintaining a positive relationship with them. Trust is a critical component of loyalty, and social media provides the perfect platform for fostering it.</a:t>
            </a:r>
          </a:p>
          <a:p>
            <a:pPr marL="0" indent="0" algn="l">
              <a:buNone/>
            </a:pPr>
            <a:r>
              <a:rPr lang="en-GB" sz="2200" b="0" i="0" dirty="0">
                <a:solidFill>
                  <a:srgbClr val="393939"/>
                </a:solidFill>
                <a:effectLst/>
                <a:latin typeface="Calibri" panose="020F0502020204030204" pitchFamily="34" charset="0"/>
                <a:ea typeface="Calibri" panose="020F0502020204030204" pitchFamily="34" charset="0"/>
                <a:cs typeface="Calibri" panose="020F0502020204030204" pitchFamily="34" charset="0"/>
              </a:rPr>
              <a:t>Effective social media strategies can transform customers into brand advocates. Through consistent, authentic, and value-driven content, companies can reinforce their brand identity, build trust, and stay top-of-mind with their customers</a:t>
            </a:r>
          </a:p>
          <a:p>
            <a:pPr marL="0" indent="0" algn="just" fontAlgn="base">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pPr marL="0" indent="0" algn="just" fontAlgn="base">
              <a:buNone/>
            </a:pPr>
            <a:endParaRPr lang="en-GB" sz="24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91720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870132"/>
            <a:ext cx="10068068" cy="781687"/>
          </a:xfrm>
        </p:spPr>
        <p:txBody>
          <a:bodyPr>
            <a:normAutofit/>
          </a:bodyPr>
          <a:lstStyle/>
          <a:p>
            <a:r>
              <a:rPr lang="en-GB" b="1" dirty="0">
                <a:latin typeface="Arial" panose="020B0604020202020204" pitchFamily="34" charset="0"/>
                <a:cs typeface="Arial" panose="020B0604020202020204" pitchFamily="34" charset="0"/>
              </a:rPr>
              <a:t>Social Media Marketing</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pic>
        <p:nvPicPr>
          <p:cNvPr id="7" name="Content Placeholder 6" descr="Turkey to require social media giants to appoint local representatives |  Daily Sabah">
            <a:extLst>
              <a:ext uri="{FF2B5EF4-FFF2-40B4-BE49-F238E27FC236}">
                <a16:creationId xmlns:a16="http://schemas.microsoft.com/office/drawing/2014/main" id="{0FF8FE7D-F016-2DE3-32E4-EDCCF48EA9D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84832" y="1829598"/>
            <a:ext cx="7595616" cy="4235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1785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68680" y="642593"/>
            <a:ext cx="6281928" cy="1744183"/>
          </a:xfrm>
        </p:spPr>
        <p:txBody>
          <a:bodyPr>
            <a:normAutofit/>
          </a:bodyPr>
          <a:lstStyle/>
          <a:p>
            <a:r>
              <a:rPr lang="en-GB" b="1">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68680" y="2386584"/>
            <a:ext cx="6281928" cy="3648456"/>
          </a:xfrm>
        </p:spPr>
        <p:txBody>
          <a:bodyPr>
            <a:normAutofit/>
          </a:bodyPr>
          <a:lstStyle/>
          <a:p>
            <a:r>
              <a:rPr lang="en-GB" sz="2400" b="0" i="0" dirty="0">
                <a:effectLst/>
                <a:latin typeface="Arial" panose="020B0604020202020204" pitchFamily="34" charset="0"/>
                <a:cs typeface="Arial" panose="020B0604020202020204" pitchFamily="34" charset="0"/>
              </a:rPr>
              <a:t>Social media marketing refers to the use of social media platforms and networks to promote products, services, or brands. </a:t>
            </a:r>
          </a:p>
          <a:p>
            <a:pPr marL="0" indent="0">
              <a:buNone/>
            </a:pPr>
            <a:endParaRPr lang="en-GB" sz="2400" b="0" i="0" dirty="0">
              <a:effectLst/>
              <a:latin typeface="Arial" panose="020B0604020202020204" pitchFamily="34" charset="0"/>
              <a:cs typeface="Arial" panose="020B0604020202020204" pitchFamily="34" charset="0"/>
            </a:endParaRPr>
          </a:p>
          <a:p>
            <a:r>
              <a:rPr lang="en-GB" sz="2400" b="0" i="0" dirty="0">
                <a:effectLst/>
                <a:latin typeface="Arial" panose="020B0604020202020204" pitchFamily="34" charset="0"/>
                <a:cs typeface="Arial" panose="020B0604020202020204" pitchFamily="34" charset="0"/>
              </a:rPr>
              <a:t>It involves creating and sharing content on social media platforms to engage audiences, build a brand's presence, drive traffic, and achieve marketing goals. </a:t>
            </a:r>
            <a:endParaRPr lang="en-GB" sz="2400" dirty="0">
              <a:latin typeface="Arial" panose="020B0604020202020204" pitchFamily="34" charset="0"/>
              <a:cs typeface="Arial" panose="020B0604020202020204" pitchFamily="34" charset="0"/>
            </a:endParaRPr>
          </a:p>
        </p:txBody>
      </p:sp>
      <p:pic>
        <p:nvPicPr>
          <p:cNvPr id="14" name="Picture 13" descr="Mobile device with apps">
            <a:extLst>
              <a:ext uri="{FF2B5EF4-FFF2-40B4-BE49-F238E27FC236}">
                <a16:creationId xmlns:a16="http://schemas.microsoft.com/office/drawing/2014/main" id="{80BB3748-BAEC-291F-8F6F-ECFCFFC4B864}"/>
              </a:ext>
            </a:extLst>
          </p:cNvPr>
          <p:cNvPicPr>
            <a:picLocks noChangeAspect="1"/>
          </p:cNvPicPr>
          <p:nvPr/>
        </p:nvPicPr>
        <p:blipFill rotWithShape="1">
          <a:blip r:embed="rId2"/>
          <a:srcRect l="51669" r="11983" b="1"/>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16</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2882226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362508"/>
            <a:ext cx="10068068" cy="917652"/>
          </a:xfrm>
        </p:spPr>
        <p:txBody>
          <a:bodyPr>
            <a:normAutofit/>
          </a:bodyPr>
          <a:lstStyle/>
          <a:p>
            <a:r>
              <a:rPr lang="en-GB" b="1" dirty="0">
                <a:latin typeface="Arial" panose="020B0604020202020204" pitchFamily="34" charset="0"/>
                <a:cs typeface="Arial" panose="020B0604020202020204" pitchFamily="34" charset="0"/>
              </a:rPr>
              <a:t>Social Media Marketing</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7FCA3485-E058-19CB-D927-540AFDA87596}"/>
              </a:ext>
            </a:extLst>
          </p:cNvPr>
          <p:cNvSpPr>
            <a:spLocks noGrp="1"/>
          </p:cNvSpPr>
          <p:nvPr>
            <p:ph idx="1"/>
          </p:nvPr>
        </p:nvSpPr>
        <p:spPr>
          <a:xfrm>
            <a:off x="259080" y="1280159"/>
            <a:ext cx="11469624" cy="5108449"/>
          </a:xfrm>
        </p:spPr>
        <p:txBody>
          <a:bodyPr>
            <a:noAutofit/>
          </a:bodyPr>
          <a:lstStyle/>
          <a:p>
            <a:r>
              <a:rPr lang="en-GB" sz="2000" b="1" dirty="0" err="1">
                <a:latin typeface="Calibri" panose="020F0502020204030204" pitchFamily="34" charset="0"/>
                <a:ea typeface="Calibri" panose="020F0502020204030204" pitchFamily="34" charset="0"/>
                <a:cs typeface="Calibri" panose="020F0502020204030204" pitchFamily="34" charset="0"/>
              </a:rPr>
              <a:t>M&amp;S</a:t>
            </a:r>
            <a:r>
              <a:rPr lang="en-GB" sz="2000" b="1" dirty="0">
                <a:latin typeface="Calibri" panose="020F0502020204030204" pitchFamily="34" charset="0"/>
                <a:ea typeface="Calibri" panose="020F0502020204030204" pitchFamily="34" charset="0"/>
                <a:cs typeface="Calibri" panose="020F0502020204030204" pitchFamily="34" charset="0"/>
              </a:rPr>
              <a:t> has a strong presence on various social media platforms, and these owned channels help </a:t>
            </a:r>
            <a:r>
              <a:rPr lang="en-GB" sz="2000" b="1" dirty="0" err="1">
                <a:latin typeface="Calibri" panose="020F0502020204030204" pitchFamily="34" charset="0"/>
                <a:ea typeface="Calibri" panose="020F0502020204030204" pitchFamily="34" charset="0"/>
                <a:cs typeface="Calibri" panose="020F0502020204030204" pitchFamily="34" charset="0"/>
              </a:rPr>
              <a:t>M&amp;S</a:t>
            </a:r>
            <a:r>
              <a:rPr lang="en-GB" sz="2000" b="1" dirty="0">
                <a:latin typeface="Calibri" panose="020F0502020204030204" pitchFamily="34" charset="0"/>
                <a:ea typeface="Calibri" panose="020F0502020204030204" pitchFamily="34" charset="0"/>
                <a:cs typeface="Calibri" panose="020F0502020204030204" pitchFamily="34" charset="0"/>
              </a:rPr>
              <a:t> Food engage with customers, promote products, share brand content, and drive traffic to its website or app:</a:t>
            </a:r>
          </a:p>
          <a:p>
            <a:endParaRPr lang="en-GB" sz="1000" b="1"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Facebook</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Food’s official Facebook page is used for customer engagement, sharing promotions, seasonal campaigns, recipes, and news. It also links to specific online grocery promotions and </a:t>
            </a: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Food’s content.</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Instagram</a:t>
            </a:r>
            <a:r>
              <a:rPr lang="en-GB" sz="2000" dirty="0">
                <a:latin typeface="Calibri" panose="020F0502020204030204" pitchFamily="34" charset="0"/>
                <a:ea typeface="Calibri" panose="020F0502020204030204" pitchFamily="34" charset="0"/>
                <a:cs typeface="Calibri" panose="020F0502020204030204" pitchFamily="34" charset="0"/>
              </a:rPr>
              <a:t>: On Instagram, </a:t>
            </a: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shares visual content, including product info &amp; recipes and influencer collaborations. It also promotes offers and discounts.</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X</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uses X for customer service, sharing updates, and engaging with customers in real-time.</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TikTok</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shares fun, short-form videos that highlight products, seasonal campaigns, and customer stories, particularly targeted at younger audiences.</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YouTube</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Food’s YouTube channel features product videos, brand campaigns, recipe tutorials, food quizzes and customer stories. This is an important owned platform for visual content and storytelling.</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LinkedIn</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also uses LinkedIn to share corporate content, such as business news, sustainability efforts, and partnerships.</a:t>
            </a:r>
          </a:p>
        </p:txBody>
      </p:sp>
    </p:spTree>
    <p:extLst>
      <p:ext uri="{BB962C8B-B14F-4D97-AF65-F5344CB8AC3E}">
        <p14:creationId xmlns:p14="http://schemas.microsoft.com/office/powerpoint/2010/main" val="4261904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Social Media Marketing</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marL="0" indent="0" algn="l">
              <a:buNone/>
            </a:pPr>
            <a:r>
              <a:rPr lang="en-GB" sz="2400" b="1" i="0" dirty="0">
                <a:effectLst/>
                <a:latin typeface="Arial" panose="020B0604020202020204" pitchFamily="34" charset="0"/>
                <a:cs typeface="Arial" panose="020B0604020202020204" pitchFamily="34" charset="0"/>
              </a:rPr>
              <a:t>Platform Selection and Strategy Development:</a:t>
            </a:r>
          </a:p>
          <a:p>
            <a:pPr marL="0" indent="0" algn="l">
              <a:buNone/>
            </a:pPr>
            <a:endParaRPr lang="en-GB" sz="24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Marketers identify the most relevant social media platforms for their target audience and goals (e.g., Facebook, Instagram, </a:t>
            </a:r>
            <a:r>
              <a:rPr lang="en-GB" sz="2400" dirty="0">
                <a:latin typeface="Arial" panose="020B0604020202020204" pitchFamily="34" charset="0"/>
                <a:cs typeface="Arial" panose="020B0604020202020204" pitchFamily="34" charset="0"/>
              </a:rPr>
              <a:t>X</a:t>
            </a:r>
            <a:r>
              <a:rPr lang="en-GB" sz="2400" b="0" i="0" dirty="0">
                <a:effectLst/>
                <a:latin typeface="Arial" panose="020B0604020202020204" pitchFamily="34" charset="0"/>
                <a:cs typeface="Arial" panose="020B0604020202020204" pitchFamily="34" charset="0"/>
              </a:rPr>
              <a:t>, LinkedIn, TikTok).</a:t>
            </a:r>
          </a:p>
          <a:p>
            <a:pPr algn="l">
              <a:buFont typeface="Arial" panose="020B0604020202020204" pitchFamily="34" charset="0"/>
              <a:buChar char="•"/>
            </a:pPr>
            <a:endParaRPr lang="en-GB" sz="24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dirty="0">
                <a:effectLst/>
                <a:latin typeface="Arial" panose="020B0604020202020204" pitchFamily="34" charset="0"/>
                <a:cs typeface="Arial" panose="020B0604020202020204" pitchFamily="34" charset="0"/>
              </a:rPr>
              <a:t>They develop a comprehensive strategy outlining objectives, target audience, content types, posting schedules, and engagement tactics for each platform.</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7439925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a:latin typeface="Arial" panose="020B0604020202020204" pitchFamily="34" charset="0"/>
                <a:cs typeface="Arial" panose="020B0604020202020204" pitchFamily="34" charset="0"/>
              </a:rPr>
              <a:t>Social Media Marketing</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pPr marL="0" indent="0" algn="l">
              <a:buNone/>
            </a:pPr>
            <a:r>
              <a:rPr lang="en-GB" sz="2400" b="1" i="0">
                <a:effectLst/>
                <a:latin typeface="Arial" panose="020B0604020202020204" pitchFamily="34" charset="0"/>
                <a:cs typeface="Arial" panose="020B0604020202020204" pitchFamily="34" charset="0"/>
              </a:rPr>
              <a:t>Content Creation:</a:t>
            </a:r>
          </a:p>
          <a:p>
            <a:pPr marL="0" indent="0" algn="l">
              <a:buNone/>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Marketers create diverse and engaging content tailored to each platform's format and audience preferences. This includes images, videos, infographics, articles, polls, stories, and live streams.</a:t>
            </a:r>
          </a:p>
          <a:p>
            <a:pPr algn="l">
              <a:buFont typeface="Arial" panose="020B0604020202020204" pitchFamily="34" charset="0"/>
              <a:buChar char="•"/>
            </a:pPr>
            <a:endParaRPr lang="en-GB" sz="2400" b="0" i="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2400" b="0" i="0">
                <a:effectLst/>
                <a:latin typeface="Arial" panose="020B0604020202020204" pitchFamily="34" charset="0"/>
                <a:cs typeface="Arial" panose="020B0604020202020204" pitchFamily="34" charset="0"/>
              </a:rPr>
              <a:t>They create content that aligns with the brand's tone, values, and objectives, aiming to inform, entertain, or inspire the audience.</a:t>
            </a:r>
          </a:p>
          <a:p>
            <a:pPr marL="0" indent="0" algn="l">
              <a:buNone/>
            </a:pPr>
            <a:endParaRPr lang="en-GB" sz="2400" b="0" i="0" dirty="0">
              <a:effectLst/>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293658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68680" y="642593"/>
            <a:ext cx="6281928" cy="1744183"/>
          </a:xfrm>
        </p:spPr>
        <p:txBody>
          <a:bodyPr>
            <a:normAutofit/>
          </a:bodyPr>
          <a:lstStyle/>
          <a:p>
            <a:r>
              <a:rPr lang="en-GB" b="1">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68680" y="2386584"/>
            <a:ext cx="6281928" cy="3648456"/>
          </a:xfrm>
        </p:spPr>
        <p:txBody>
          <a:bodyPr>
            <a:normAutofit/>
          </a:bodyPr>
          <a:lstStyle/>
          <a:p>
            <a:pPr marL="0" indent="0">
              <a:buNone/>
            </a:pPr>
            <a:r>
              <a:rPr lang="en-GB" sz="2000" b="1" i="0" dirty="0">
                <a:effectLst/>
                <a:latin typeface="Arial" panose="020B0604020202020204" pitchFamily="34" charset="0"/>
                <a:cs typeface="Arial" panose="020B0604020202020204" pitchFamily="34" charset="0"/>
              </a:rPr>
              <a:t>Audience Engagement and Community Building:</a:t>
            </a:r>
          </a:p>
          <a:p>
            <a:pPr marL="0" indent="0">
              <a:buNone/>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Social media marketers actively engage with their audience by responding to comments, messages, and mentions. They foster discussions, ask questions, and encourage user-generated content.</a:t>
            </a:r>
          </a:p>
          <a:p>
            <a:pPr>
              <a:buFont typeface="Arial" panose="020B0604020202020204" pitchFamily="34" charset="0"/>
              <a:buChar char="•"/>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Community building involves creating a sense of belonging and loyalty among followers by nurturing relationships and encouraging participation.</a:t>
            </a:r>
          </a:p>
          <a:p>
            <a:pPr marL="0" indent="0">
              <a:buNone/>
            </a:pPr>
            <a:endParaRPr lang="en-GB" b="0" i="0" dirty="0">
              <a:effectLst/>
              <a:latin typeface="Arial" panose="020B0604020202020204" pitchFamily="34" charset="0"/>
              <a:cs typeface="Arial" panose="020B0604020202020204" pitchFamily="34" charset="0"/>
            </a:endParaRPr>
          </a:p>
        </p:txBody>
      </p:sp>
      <p:pic>
        <p:nvPicPr>
          <p:cNvPr id="14" name="Picture 13" descr="Colourful carved figures of humans">
            <a:extLst>
              <a:ext uri="{FF2B5EF4-FFF2-40B4-BE49-F238E27FC236}">
                <a16:creationId xmlns:a16="http://schemas.microsoft.com/office/drawing/2014/main" id="{1358EBC7-8470-378A-4E3C-372F89F8302C}"/>
              </a:ext>
            </a:extLst>
          </p:cNvPr>
          <p:cNvPicPr>
            <a:picLocks noChangeAspect="1"/>
          </p:cNvPicPr>
          <p:nvPr/>
        </p:nvPicPr>
        <p:blipFill rotWithShape="1">
          <a:blip r:embed="rId2"/>
          <a:srcRect l="27224" r="26735" b="1"/>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20</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106584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487679" y="642593"/>
            <a:ext cx="6662929" cy="1744183"/>
          </a:xfrm>
        </p:spPr>
        <p:txBody>
          <a:bodyPr>
            <a:normAutofit/>
          </a:bodyPr>
          <a:lstStyle/>
          <a:p>
            <a:r>
              <a:rPr lang="en-GB" b="1" dirty="0">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487680" y="2386584"/>
            <a:ext cx="6662928" cy="3648456"/>
          </a:xfrm>
        </p:spPr>
        <p:txBody>
          <a:bodyPr>
            <a:normAutofit/>
          </a:bodyPr>
          <a:lstStyle/>
          <a:p>
            <a:pPr marL="0" indent="0">
              <a:buNone/>
            </a:pPr>
            <a:r>
              <a:rPr lang="en-GB" sz="2000" b="1" i="0" dirty="0">
                <a:effectLst/>
                <a:latin typeface="Arial" panose="020B0604020202020204" pitchFamily="34" charset="0"/>
                <a:cs typeface="Arial" panose="020B0604020202020204" pitchFamily="34" charset="0"/>
              </a:rPr>
              <a:t>Influencer Collaborations:</a:t>
            </a:r>
          </a:p>
          <a:p>
            <a:pPr marL="0" indent="0">
              <a:buNone/>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Collaborating with influencers or brand advocates helps extend the brand's reach to promote products or services.</a:t>
            </a:r>
          </a:p>
          <a:p>
            <a:pPr>
              <a:buFont typeface="Arial" panose="020B0604020202020204" pitchFamily="34" charset="0"/>
              <a:buChar char="•"/>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Social media marketers identify and partner with influencers whose audience aligns with the brand's target demographic for authentic endorsements.</a:t>
            </a:r>
          </a:p>
          <a:p>
            <a:pPr marL="0" indent="0">
              <a:buNone/>
            </a:pPr>
            <a:endParaRPr lang="en-GB" b="0" i="0" dirty="0">
              <a:effectLst/>
              <a:latin typeface="Arial" panose="020B0604020202020204" pitchFamily="34" charset="0"/>
              <a:cs typeface="Arial" panose="020B0604020202020204" pitchFamily="34" charset="0"/>
            </a:endParaRPr>
          </a:p>
        </p:txBody>
      </p:sp>
      <p:pic>
        <p:nvPicPr>
          <p:cNvPr id="14" name="Picture 13" descr="Top shot of a representation of networks with stick figures.">
            <a:extLst>
              <a:ext uri="{FF2B5EF4-FFF2-40B4-BE49-F238E27FC236}">
                <a16:creationId xmlns:a16="http://schemas.microsoft.com/office/drawing/2014/main" id="{DD565710-EE3B-B140-30CF-2728151ACB45}"/>
              </a:ext>
            </a:extLst>
          </p:cNvPr>
          <p:cNvPicPr>
            <a:picLocks noChangeAspect="1"/>
          </p:cNvPicPr>
          <p:nvPr/>
        </p:nvPicPr>
        <p:blipFill rotWithShape="1">
          <a:blip r:embed="rId2"/>
          <a:srcRect l="40343" r="16684" b="-2"/>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21</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57910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68680" y="642593"/>
            <a:ext cx="6281928" cy="1744183"/>
          </a:xfrm>
        </p:spPr>
        <p:txBody>
          <a:bodyPr>
            <a:normAutofit/>
          </a:bodyPr>
          <a:lstStyle/>
          <a:p>
            <a:r>
              <a:rPr lang="en-GB" b="1">
                <a:latin typeface="Arial" panose="020B0604020202020204" pitchFamily="34" charset="0"/>
                <a:cs typeface="Arial" panose="020B0604020202020204" pitchFamily="34" charset="0"/>
              </a:rPr>
              <a:t>Social Media Marketing</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868680" y="2386584"/>
            <a:ext cx="6281928" cy="3648456"/>
          </a:xfrm>
        </p:spPr>
        <p:txBody>
          <a:bodyPr>
            <a:normAutofit lnSpcReduction="10000"/>
          </a:bodyPr>
          <a:lstStyle/>
          <a:p>
            <a:pPr marL="0" indent="0">
              <a:buNone/>
            </a:pPr>
            <a:r>
              <a:rPr lang="en-GB" sz="2000" b="1" i="0" dirty="0">
                <a:effectLst/>
                <a:latin typeface="Arial" panose="020B0604020202020204" pitchFamily="34" charset="0"/>
                <a:cs typeface="Arial" panose="020B0604020202020204" pitchFamily="34" charset="0"/>
              </a:rPr>
              <a:t>Analytics and Performance Tracking:</a:t>
            </a:r>
          </a:p>
          <a:p>
            <a:pPr marL="0" indent="0">
              <a:buNone/>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Social media platforms offer analytics tools that help marketers track performance metrics like engagement rates, reach, conversions, and audience demographics.</a:t>
            </a:r>
          </a:p>
          <a:p>
            <a:pPr>
              <a:buFont typeface="Arial" panose="020B0604020202020204" pitchFamily="34" charset="0"/>
              <a:buChar char="•"/>
            </a:pPr>
            <a:endParaRPr lang="en-GB" sz="2000" b="0" i="0" dirty="0">
              <a:effectLst/>
              <a:latin typeface="Arial" panose="020B0604020202020204" pitchFamily="34" charset="0"/>
              <a:cs typeface="Arial" panose="020B0604020202020204" pitchFamily="34" charset="0"/>
            </a:endParaRPr>
          </a:p>
          <a:p>
            <a:pPr>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Analysing these metrics enables marketers to measure the effectiveness of their strategies and make data-driven decisions to optimise future campaigns.</a:t>
            </a:r>
          </a:p>
          <a:p>
            <a:pPr marL="0" indent="0">
              <a:buNone/>
            </a:pPr>
            <a:endParaRPr lang="en-GB" b="0" i="0" dirty="0">
              <a:effectLst/>
              <a:latin typeface="Arial" panose="020B0604020202020204" pitchFamily="34" charset="0"/>
              <a:cs typeface="Arial" panose="020B0604020202020204" pitchFamily="34" charset="0"/>
            </a:endParaRPr>
          </a:p>
        </p:txBody>
      </p:sp>
      <p:pic>
        <p:nvPicPr>
          <p:cNvPr id="14" name="Picture 13" descr="Digital financial graph">
            <a:extLst>
              <a:ext uri="{FF2B5EF4-FFF2-40B4-BE49-F238E27FC236}">
                <a16:creationId xmlns:a16="http://schemas.microsoft.com/office/drawing/2014/main" id="{63E67B73-D7CD-46E2-579F-28704EF71144}"/>
              </a:ext>
            </a:extLst>
          </p:cNvPr>
          <p:cNvPicPr>
            <a:picLocks noChangeAspect="1"/>
          </p:cNvPicPr>
          <p:nvPr/>
        </p:nvPicPr>
        <p:blipFill rotWithShape="1">
          <a:blip r:embed="rId2"/>
          <a:srcRect l="36578" r="27074" b="1"/>
          <a:stretch/>
        </p:blipFill>
        <p:spPr>
          <a:xfrm>
            <a:off x="7837371" y="237744"/>
            <a:ext cx="4124416" cy="6382512"/>
          </a:xfrm>
          <a:prstGeom prst="rect">
            <a:avLst/>
          </a:prstGeom>
        </p:spPr>
      </p:pic>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10348535" y="6217920"/>
            <a:ext cx="1463040" cy="256032"/>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22</a:t>
            </a:fld>
            <a:endParaRPr kumimoji="0" lang="en-US"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94255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362508"/>
            <a:ext cx="10068068" cy="917652"/>
          </a:xfrm>
        </p:spPr>
        <p:txBody>
          <a:bodyPr>
            <a:normAutofit fontScale="90000"/>
          </a:bodyPr>
          <a:lstStyle/>
          <a:p>
            <a:r>
              <a:rPr lang="en-GB" b="1" dirty="0" err="1">
                <a:latin typeface="Arial" panose="020B0604020202020204" pitchFamily="34" charset="0"/>
                <a:cs typeface="Arial" panose="020B0604020202020204" pitchFamily="34" charset="0"/>
              </a:rPr>
              <a:t>M&amp;S</a:t>
            </a:r>
            <a:r>
              <a:rPr lang="en-GB" b="1" dirty="0">
                <a:latin typeface="Arial" panose="020B0604020202020204" pitchFamily="34" charset="0"/>
                <a:cs typeface="Arial" panose="020B0604020202020204" pitchFamily="34" charset="0"/>
              </a:rPr>
              <a:t> Food’s Social Media Marketing</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7FCA3485-E058-19CB-D927-540AFDA87596}"/>
              </a:ext>
            </a:extLst>
          </p:cNvPr>
          <p:cNvSpPr>
            <a:spLocks noGrp="1"/>
          </p:cNvSpPr>
          <p:nvPr>
            <p:ph idx="1"/>
          </p:nvPr>
        </p:nvSpPr>
        <p:spPr>
          <a:xfrm>
            <a:off x="259080" y="1280159"/>
            <a:ext cx="11469624" cy="5108449"/>
          </a:xfrm>
        </p:spPr>
        <p:txBody>
          <a:bodyPr>
            <a:noAutofit/>
          </a:bodyPr>
          <a:lstStyle/>
          <a:p>
            <a:pPr marL="0" indent="0">
              <a:buNone/>
            </a:pPr>
            <a:r>
              <a:rPr lang="en-GB" sz="2000" b="1" i="0" dirty="0">
                <a:solidFill>
                  <a:srgbClr val="1D1C22"/>
                </a:solidFill>
                <a:effectLst/>
                <a:latin typeface="Calibri" panose="020F0502020204030204" pitchFamily="34" charset="0"/>
                <a:ea typeface="Calibri" panose="020F0502020204030204" pitchFamily="34" charset="0"/>
                <a:cs typeface="Calibri" panose="020F0502020204030204" pitchFamily="34" charset="0"/>
              </a:rPr>
              <a:t>A well-thought-out social media marketing strategy helps increase customer retention by building trusting, loyal relationships with consumers</a:t>
            </a:r>
            <a:r>
              <a:rPr lang="en-GB" sz="2000" b="0" i="0" dirty="0">
                <a:solidFill>
                  <a:srgbClr val="1D1C22"/>
                </a:solidFill>
                <a:effectLst/>
                <a:latin typeface="Georgia" panose="02040502050405020303" pitchFamily="18" charset="0"/>
              </a:rPr>
              <a:t>. </a:t>
            </a:r>
            <a:r>
              <a:rPr lang="en-GB" sz="2000" b="1" i="0" dirty="0" err="1">
                <a:solidFill>
                  <a:srgbClr val="1D1C22"/>
                </a:solidFill>
                <a:effectLst/>
                <a:latin typeface="Calibri" panose="020F0502020204030204" pitchFamily="34" charset="0"/>
                <a:ea typeface="Calibri" panose="020F0502020204030204" pitchFamily="34" charset="0"/>
                <a:cs typeface="Calibri" panose="020F0502020204030204" pitchFamily="34" charset="0"/>
              </a:rPr>
              <a:t>M&amp;S</a:t>
            </a:r>
            <a:r>
              <a:rPr lang="en-GB" sz="2000" b="1" dirty="0">
                <a:latin typeface="Calibri" panose="020F0502020204030204" pitchFamily="34" charset="0"/>
                <a:ea typeface="Calibri" panose="020F0502020204030204" pitchFamily="34" charset="0"/>
                <a:cs typeface="Calibri" panose="020F0502020204030204" pitchFamily="34" charset="0"/>
              </a:rPr>
              <a:t> use social media effectively to build and maintain strong relationships with its customers through platforms like Facebook, X, Instagram, YouTube and TikTok. Here are some key strategies Tesco use</a:t>
            </a:r>
            <a:r>
              <a:rPr lang="en-GB" sz="2000" dirty="0">
                <a:latin typeface="Calibri" panose="020F0502020204030204" pitchFamily="34" charset="0"/>
                <a:ea typeface="Calibri" panose="020F0502020204030204" pitchFamily="34" charset="0"/>
                <a:cs typeface="Calibri" panose="020F0502020204030204" pitchFamily="34" charset="0"/>
              </a:rPr>
              <a:t>:</a:t>
            </a:r>
          </a:p>
          <a:p>
            <a:pPr marL="0" indent="0">
              <a:buNone/>
            </a:pPr>
            <a:r>
              <a:rPr lang="en-GB" sz="2000" b="1" u="sng"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Engaging Content</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Promotions and Offers</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posts about products and promotions. This encourages customers to stay connected and shop.</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Recipes and Tips</a:t>
            </a:r>
            <a:r>
              <a:rPr lang="en-GB" sz="2000" dirty="0">
                <a:latin typeface="Calibri" panose="020F0502020204030204" pitchFamily="34" charset="0"/>
                <a:ea typeface="Calibri" panose="020F0502020204030204" pitchFamily="34" charset="0"/>
                <a:cs typeface="Calibri" panose="020F0502020204030204" pitchFamily="34" charset="0"/>
              </a:rPr>
              <a:t>: Sharing recipes, meal ideas, and lifestyle tips provides value beyond shopping and positions </a:t>
            </a: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Food as a helpful and trusted brand.</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Interactive Posts</a:t>
            </a:r>
            <a:r>
              <a:rPr lang="en-GB" sz="2000" dirty="0">
                <a:latin typeface="Calibri" panose="020F0502020204030204" pitchFamily="34" charset="0"/>
                <a:ea typeface="Calibri" panose="020F0502020204030204" pitchFamily="34" charset="0"/>
                <a:cs typeface="Calibri" panose="020F0502020204030204" pitchFamily="34" charset="0"/>
              </a:rPr>
              <a:t>: Polls, quizzes, and customer stories help engage the audience and build a sense of community.</a:t>
            </a:r>
            <a:endParaRPr lang="en-GB" sz="2000" b="1" dirty="0"/>
          </a:p>
          <a:p>
            <a:pPr marL="0" indent="0">
              <a:buNone/>
            </a:pPr>
            <a:r>
              <a:rPr lang="en-GB" sz="2000" b="1" u="sng"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Customer Service</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Quick Responses</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uses platforms like X and Facebook to address customer inquiries, complaints, and feedback promptly with a personal touch.</a:t>
            </a:r>
          </a:p>
          <a:p>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32436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899652" y="362508"/>
            <a:ext cx="10068068" cy="917652"/>
          </a:xfrm>
        </p:spPr>
        <p:txBody>
          <a:bodyPr>
            <a:normAutofit fontScale="90000"/>
          </a:bodyPr>
          <a:lstStyle/>
          <a:p>
            <a:r>
              <a:rPr lang="en-GB" b="1" dirty="0" err="1">
                <a:latin typeface="Arial" panose="020B0604020202020204" pitchFamily="34" charset="0"/>
                <a:cs typeface="Arial" panose="020B0604020202020204" pitchFamily="34" charset="0"/>
              </a:rPr>
              <a:t>M&amp;S</a:t>
            </a:r>
            <a:r>
              <a:rPr lang="en-GB" b="1" dirty="0">
                <a:latin typeface="Arial" panose="020B0604020202020204" pitchFamily="34" charset="0"/>
                <a:cs typeface="Arial" panose="020B0604020202020204" pitchFamily="34" charset="0"/>
              </a:rPr>
              <a:t> Food’s Social Media Marketing</a:t>
            </a:r>
          </a:p>
        </p:txBody>
      </p:sp>
      <p:sp>
        <p:nvSpPr>
          <p:cNvPr id="4" name="Footer Placeholder 3">
            <a:extLst>
              <a:ext uri="{FF2B5EF4-FFF2-40B4-BE49-F238E27FC236}">
                <a16:creationId xmlns:a16="http://schemas.microsoft.com/office/drawing/2014/main" id="{082DE904-531D-EA6C-1202-D75D0F452B73}"/>
              </a:ext>
            </a:extLst>
          </p:cNvPr>
          <p:cNvSpPr>
            <a:spLocks noGrp="1"/>
          </p:cNvSpPr>
          <p:nvPr>
            <p:ph type="ftr" sz="quarter" idx="11"/>
          </p:nvPr>
        </p:nvSpPr>
        <p:spPr>
          <a:xfrm>
            <a:off x="1175512" y="6221173"/>
            <a:ext cx="5212080" cy="27432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7FCA3485-E058-19CB-D927-540AFDA87596}"/>
              </a:ext>
            </a:extLst>
          </p:cNvPr>
          <p:cNvSpPr>
            <a:spLocks noGrp="1"/>
          </p:cNvSpPr>
          <p:nvPr>
            <p:ph idx="1"/>
          </p:nvPr>
        </p:nvSpPr>
        <p:spPr>
          <a:xfrm>
            <a:off x="259080" y="1280159"/>
            <a:ext cx="11469624" cy="5108449"/>
          </a:xfrm>
        </p:spPr>
        <p:txBody>
          <a:bodyPr>
            <a:noAutofit/>
          </a:bodyPr>
          <a:lstStyle/>
          <a:p>
            <a:pPr marL="0" indent="0">
              <a:buNone/>
            </a:pPr>
            <a:r>
              <a:rPr lang="en-GB" sz="2000" b="1" u="sng"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Brand Personality</a:t>
            </a:r>
          </a:p>
          <a:p>
            <a:pPr>
              <a:buFont typeface="Arial" panose="020B0604020202020204" pitchFamily="34" charset="0"/>
              <a:buChar char="•"/>
            </a:pP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adopts a friendly and approachable tone, often using humour to make interactions memorable.</a:t>
            </a:r>
          </a:p>
          <a:p>
            <a:pPr>
              <a:buFont typeface="Arial" panose="020B0604020202020204" pitchFamily="34" charset="0"/>
              <a:buChar char="•"/>
            </a:pPr>
            <a:r>
              <a:rPr lang="en-GB" sz="2000" dirty="0">
                <a:latin typeface="Calibri" panose="020F0502020204030204" pitchFamily="34" charset="0"/>
                <a:ea typeface="Calibri" panose="020F0502020204030204" pitchFamily="34" charset="0"/>
                <a:cs typeface="Calibri" panose="020F0502020204030204" pitchFamily="34" charset="0"/>
              </a:rPr>
              <a:t>By celebrating achievements, </a:t>
            </a: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comes across as more relatable and authentic.</a:t>
            </a:r>
          </a:p>
          <a:p>
            <a:pPr>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000" b="1" u="sng"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Collaborations and Influencers</a:t>
            </a:r>
          </a:p>
          <a:p>
            <a:pPr>
              <a:buFont typeface="Arial" panose="020B0604020202020204" pitchFamily="34" charset="0"/>
              <a:buChar char="•"/>
            </a:pPr>
            <a:r>
              <a:rPr lang="en-GB" sz="2000" b="1" dirty="0">
                <a:latin typeface="Calibri" panose="020F0502020204030204" pitchFamily="34" charset="0"/>
                <a:ea typeface="Calibri" panose="020F0502020204030204" pitchFamily="34" charset="0"/>
                <a:cs typeface="Calibri" panose="020F0502020204030204" pitchFamily="34" charset="0"/>
              </a:rPr>
              <a:t>Partnerships</a:t>
            </a:r>
            <a:r>
              <a:rPr lang="en-GB" sz="2000" dirty="0">
                <a:latin typeface="Calibri" panose="020F0502020204030204" pitchFamily="34" charset="0"/>
                <a:ea typeface="Calibri" panose="020F0502020204030204" pitchFamily="34" charset="0"/>
                <a:cs typeface="Calibri" panose="020F0502020204030204" pitchFamily="34" charset="0"/>
              </a:rPr>
              <a:t>: </a:t>
            </a:r>
            <a:r>
              <a:rPr lang="en-GB" sz="2000" dirty="0" err="1">
                <a:latin typeface="Calibri" panose="020F0502020204030204" pitchFamily="34" charset="0"/>
                <a:ea typeface="Calibri" panose="020F0502020204030204" pitchFamily="34" charset="0"/>
                <a:cs typeface="Calibri" panose="020F0502020204030204" pitchFamily="34" charset="0"/>
              </a:rPr>
              <a:t>M&amp;S</a:t>
            </a:r>
            <a:r>
              <a:rPr lang="en-GB" sz="2000" dirty="0">
                <a:latin typeface="Calibri" panose="020F0502020204030204" pitchFamily="34" charset="0"/>
                <a:ea typeface="Calibri" panose="020F0502020204030204" pitchFamily="34" charset="0"/>
                <a:cs typeface="Calibri" panose="020F0502020204030204" pitchFamily="34" charset="0"/>
              </a:rPr>
              <a:t> collaborates with influencers &amp; brands to reach and appeal to wider audiences.</a:t>
            </a:r>
          </a:p>
          <a:p>
            <a:pPr>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000" b="1" u="sng"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Two-Way Communication</a:t>
            </a:r>
            <a:r>
              <a:rPr lang="en-GB" sz="2000" dirty="0">
                <a:latin typeface="Calibri" panose="020F0502020204030204" pitchFamily="34" charset="0"/>
                <a:ea typeface="Calibri" panose="020F0502020204030204" pitchFamily="34" charset="0"/>
                <a:cs typeface="Calibri" panose="020F0502020204030204" pitchFamily="34" charset="0"/>
              </a:rPr>
              <a:t>: Social media facilitates real-time, interactive engagement with customers.</a:t>
            </a:r>
          </a:p>
          <a:p>
            <a:pPr>
              <a:buFont typeface="Arial" panose="020B0604020202020204" pitchFamily="34" charset="0"/>
              <a:buChar char="•"/>
            </a:pPr>
            <a:endParaRPr lang="en-GB" sz="2000" dirty="0">
              <a:latin typeface="Calibri" panose="020F0502020204030204" pitchFamily="34" charset="0"/>
              <a:ea typeface="Calibri" panose="020F0502020204030204" pitchFamily="34" charset="0"/>
              <a:cs typeface="Calibri" panose="020F0502020204030204" pitchFamily="34" charset="0"/>
            </a:endParaRPr>
          </a:p>
          <a:p>
            <a:r>
              <a:rPr lang="en-GB" sz="2000" b="1" u="sng"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Listening and Feedback</a:t>
            </a:r>
            <a:r>
              <a:rPr lang="en-GB" sz="2000" dirty="0">
                <a:latin typeface="Calibri" panose="020F0502020204030204" pitchFamily="34" charset="0"/>
                <a:ea typeface="Calibri" panose="020F0502020204030204" pitchFamily="34" charset="0"/>
                <a:cs typeface="Calibri" panose="020F0502020204030204" pitchFamily="34" charset="0"/>
              </a:rPr>
              <a:t>: Social media allows businesses to monitor customer sentiment, collect feedback, and adjust strategies.</a:t>
            </a:r>
          </a:p>
        </p:txBody>
      </p:sp>
    </p:spTree>
    <p:extLst>
      <p:ext uri="{BB962C8B-B14F-4D97-AF65-F5344CB8AC3E}">
        <p14:creationId xmlns:p14="http://schemas.microsoft.com/office/powerpoint/2010/main" val="699230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Social Media Statistics</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400" dirty="0">
                <a:latin typeface="Arial" panose="020B0604020202020204" pitchFamily="34" charset="0"/>
                <a:cs typeface="Arial" panose="020B0604020202020204" pitchFamily="34" charset="0"/>
              </a:rPr>
              <a:t>Click on this link to see statistics on global Social Media trends from October 2025:</a:t>
            </a:r>
          </a:p>
          <a:p>
            <a:r>
              <a:rPr lang="en-GB" sz="2400" dirty="0">
                <a:latin typeface="Arial" panose="020B0604020202020204" pitchFamily="34" charset="0"/>
                <a:cs typeface="Arial" panose="020B0604020202020204" pitchFamily="34" charset="0"/>
                <a:hlinkClick r:id="rId2"/>
              </a:rPr>
              <a:t>https://wearesocial.com/uk/blog/2025/10/digital-2026-global-overview-report/</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Further Reading</a:t>
            </a:r>
          </a:p>
          <a:p>
            <a:r>
              <a:rPr lang="en-GB" sz="2400" dirty="0">
                <a:hlinkClick r:id="rId3"/>
              </a:rPr>
              <a:t>How to Use Social Media for Customer Retention</a:t>
            </a:r>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50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1814</Words>
  <Application>Microsoft Office PowerPoint</Application>
  <PresentationFormat>Widescreen</PresentationFormat>
  <Paragraphs>165</Paragraphs>
  <Slides>25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ヒラギノ角ゴ Pro W3</vt:lpstr>
      <vt:lpstr>Arial</vt:lpstr>
      <vt:lpstr>Calibri</vt:lpstr>
      <vt:lpstr>Franklin Gothic Book</vt:lpstr>
      <vt:lpstr>Garamond</vt:lpstr>
      <vt:lpstr>Georgia</vt:lpstr>
      <vt:lpstr>SavonVTI</vt:lpstr>
      <vt:lpstr>BMSW5007 Marketing  Lecture 6 – Digital Marketing </vt:lpstr>
      <vt:lpstr>Today</vt:lpstr>
      <vt:lpstr>What is Digital Marketing?</vt:lpstr>
      <vt:lpstr>Digital Marketing Definitions</vt:lpstr>
      <vt:lpstr>Social Media Definitions</vt:lpstr>
      <vt:lpstr>Digital Marketing Media Categories</vt:lpstr>
      <vt:lpstr>Paid Media </vt:lpstr>
      <vt:lpstr>Owned Media </vt:lpstr>
      <vt:lpstr>Earned Media </vt:lpstr>
      <vt:lpstr>DIGITAL MARKETING TECHNIQUES</vt:lpstr>
      <vt:lpstr>Types of Digital Marketing</vt:lpstr>
      <vt:lpstr>Building Customer Relationships Through Digital Marketing</vt:lpstr>
      <vt:lpstr>Building Customer Relationships Through Digital Marketing</vt:lpstr>
      <vt:lpstr>Building Customer Relationships Through Digital Marketing</vt:lpstr>
      <vt:lpstr>Social Media Marketing</vt:lpstr>
      <vt:lpstr>Social Media Marketing</vt:lpstr>
      <vt:lpstr>Social Media Marketing</vt:lpstr>
      <vt:lpstr>Social Media Marketing</vt:lpstr>
      <vt:lpstr>Social Media Marketing</vt:lpstr>
      <vt:lpstr>Social Media Marketing</vt:lpstr>
      <vt:lpstr>Social Media Marketing</vt:lpstr>
      <vt:lpstr>Social Media Marketing</vt:lpstr>
      <vt:lpstr>M&amp;S Food’s Social Media Marketing</vt:lpstr>
      <vt:lpstr>M&amp;S Food’s Social Media Marketing</vt:lpstr>
      <vt:lpstr>Social Media Statistics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115</cp:revision>
  <dcterms:created xsi:type="dcterms:W3CDTF">2020-02-19T10:23:55Z</dcterms:created>
  <dcterms:modified xsi:type="dcterms:W3CDTF">2025-11-21T18:24:57Z</dcterms:modified>
</cp:coreProperties>
</file>