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4630400" cy="8229600"/>
  <p:notesSz cx="8229600" cy="14630400"/>
  <p:embeddedFontLst>
    <p:embeddedFont>
      <p:font typeface="Noto Sans TC" panose="020B0604020202020204" charset="-128"/>
      <p:regular r:id="rId11"/>
    </p:embeddedFont>
    <p:embeddedFont>
      <p:font typeface="Sora Medium" panose="020B0604020202020204" charset="0"/>
      <p:regular r:id="rId1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49" d="100"/>
          <a:sy n="49" d="100"/>
        </p:scale>
        <p:origin x="29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2.fntdata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1.fntdata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00842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7070C"/>
          </a:solidFill>
          <a:ln/>
        </p:spPr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7070C"/>
          </a:solidFill>
          <a:ln/>
        </p:spPr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7070C"/>
          </a:solidFill>
          <a:ln/>
        </p:spPr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7070C"/>
          </a:solidFill>
          <a:ln/>
        </p:spPr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7070C"/>
          </a:solidFill>
          <a:ln/>
        </p:spPr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7070C"/>
          </a:solidFill>
          <a:ln/>
        </p:spPr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7070C"/>
          </a:solidFill>
          <a:ln/>
        </p:spPr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7070C"/>
          </a:solidFill>
          <a:ln/>
        </p:spPr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80190" y="2011204"/>
            <a:ext cx="7556421" cy="21263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5550"/>
              </a:lnSpc>
              <a:buNone/>
            </a:pPr>
            <a:r>
              <a:rPr lang="en-US" sz="4450" dirty="0">
                <a:solidFill>
                  <a:srgbClr val="97B8FF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Mastering Data Collection: Methods and Tools</a:t>
            </a:r>
            <a:endParaRPr lang="en-US" sz="4450" dirty="0"/>
          </a:p>
        </p:txBody>
      </p:sp>
      <p:sp>
        <p:nvSpPr>
          <p:cNvPr id="4" name="Text 1"/>
          <p:cNvSpPr/>
          <p:nvPr/>
        </p:nvSpPr>
        <p:spPr>
          <a:xfrm>
            <a:off x="6280190" y="4477703"/>
            <a:ext cx="7556421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1750" dirty="0">
                <a:solidFill>
                  <a:srgbClr val="E0D6DE"/>
                </a:solidFill>
                <a:latin typeface="Noto Sans TC" pitchFamily="34" charset="0"/>
                <a:ea typeface="Noto Sans TC" pitchFamily="34" charset="-122"/>
                <a:cs typeface="Noto Sans TC" pitchFamily="34" charset="-120"/>
              </a:rPr>
              <a:t>Welcome to our comprehensive guide on data collection techniques. This presentation will equip you with essential knowledge to gather valuable insights for your business projects and research endeavors.</a:t>
            </a:r>
            <a:endParaRPr lang="en-US" sz="1750" dirty="0"/>
          </a:p>
        </p:txBody>
      </p:sp>
      <p:sp>
        <p:nvSpPr>
          <p:cNvPr id="5" name="Shape 2"/>
          <p:cNvSpPr/>
          <p:nvPr/>
        </p:nvSpPr>
        <p:spPr>
          <a:xfrm>
            <a:off x="6280190" y="5838468"/>
            <a:ext cx="362903" cy="362903"/>
          </a:xfrm>
          <a:prstGeom prst="roundRect">
            <a:avLst>
              <a:gd name="adj" fmla="val 25194296"/>
            </a:avLst>
          </a:prstGeom>
          <a:noFill/>
          <a:ln w="762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2835235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4090749"/>
            <a:ext cx="10527030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5550"/>
              </a:lnSpc>
              <a:buNone/>
            </a:pPr>
            <a:r>
              <a:rPr lang="en-US" sz="4450" dirty="0">
                <a:solidFill>
                  <a:srgbClr val="97B8FF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Qualitative Data Collection Methods</a:t>
            </a:r>
            <a:endParaRPr lang="en-US" sz="4450" dirty="0"/>
          </a:p>
        </p:txBody>
      </p:sp>
      <p:sp>
        <p:nvSpPr>
          <p:cNvPr id="4" name="Shape 1"/>
          <p:cNvSpPr/>
          <p:nvPr/>
        </p:nvSpPr>
        <p:spPr>
          <a:xfrm>
            <a:off x="793790" y="5394841"/>
            <a:ext cx="396835" cy="396835"/>
          </a:xfrm>
          <a:prstGeom prst="roundRect">
            <a:avLst>
              <a:gd name="adj" fmla="val 8574"/>
            </a:avLst>
          </a:prstGeom>
          <a:solidFill>
            <a:srgbClr val="26262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1417439" y="5394841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200" dirty="0">
                <a:solidFill>
                  <a:srgbClr val="E0D6DE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Surveys</a:t>
            </a:r>
            <a:endParaRPr lang="en-US" sz="2200" dirty="0"/>
          </a:p>
        </p:txBody>
      </p:sp>
      <p:sp>
        <p:nvSpPr>
          <p:cNvPr id="6" name="Text 3"/>
          <p:cNvSpPr/>
          <p:nvPr/>
        </p:nvSpPr>
        <p:spPr>
          <a:xfrm>
            <a:off x="1417439" y="5885259"/>
            <a:ext cx="3572708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1750" dirty="0">
                <a:solidFill>
                  <a:srgbClr val="E0D6DE"/>
                </a:solidFill>
                <a:latin typeface="Noto Sans TC" pitchFamily="34" charset="0"/>
                <a:ea typeface="Noto Sans TC" pitchFamily="34" charset="-122"/>
                <a:cs typeface="Noto Sans TC" pitchFamily="34" charset="-120"/>
              </a:rPr>
              <a:t>Structured forms gather responses on customer satisfaction or employee morale.</a:t>
            </a:r>
            <a:endParaRPr lang="en-US" sz="1750" dirty="0"/>
          </a:p>
        </p:txBody>
      </p:sp>
      <p:sp>
        <p:nvSpPr>
          <p:cNvPr id="7" name="Shape 4"/>
          <p:cNvSpPr/>
          <p:nvPr/>
        </p:nvSpPr>
        <p:spPr>
          <a:xfrm>
            <a:off x="5216962" y="5394841"/>
            <a:ext cx="396835" cy="396835"/>
          </a:xfrm>
          <a:prstGeom prst="roundRect">
            <a:avLst>
              <a:gd name="adj" fmla="val 8574"/>
            </a:avLst>
          </a:prstGeom>
          <a:solidFill>
            <a:srgbClr val="26262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5840611" y="5394841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200" dirty="0">
                <a:solidFill>
                  <a:srgbClr val="E0D6DE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Interviews</a:t>
            </a:r>
            <a:endParaRPr lang="en-US" sz="2200" dirty="0"/>
          </a:p>
        </p:txBody>
      </p:sp>
      <p:sp>
        <p:nvSpPr>
          <p:cNvPr id="9" name="Text 6"/>
          <p:cNvSpPr/>
          <p:nvPr/>
        </p:nvSpPr>
        <p:spPr>
          <a:xfrm>
            <a:off x="5840611" y="5885259"/>
            <a:ext cx="3572708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1750" dirty="0">
                <a:solidFill>
                  <a:srgbClr val="E0D6DE"/>
                </a:solidFill>
                <a:latin typeface="Noto Sans TC" pitchFamily="34" charset="0"/>
                <a:ea typeface="Noto Sans TC" pitchFamily="34" charset="-122"/>
                <a:cs typeface="Noto Sans TC" pitchFamily="34" charset="-120"/>
              </a:rPr>
              <a:t>In-depth conversations explore opinions, motivations, and experiences.</a:t>
            </a:r>
            <a:endParaRPr lang="en-US" sz="1750" dirty="0"/>
          </a:p>
        </p:txBody>
      </p:sp>
      <p:sp>
        <p:nvSpPr>
          <p:cNvPr id="10" name="Shape 7"/>
          <p:cNvSpPr/>
          <p:nvPr/>
        </p:nvSpPr>
        <p:spPr>
          <a:xfrm>
            <a:off x="9640133" y="5394841"/>
            <a:ext cx="396835" cy="396835"/>
          </a:xfrm>
          <a:prstGeom prst="roundRect">
            <a:avLst>
              <a:gd name="adj" fmla="val 8574"/>
            </a:avLst>
          </a:prstGeom>
          <a:solidFill>
            <a:srgbClr val="26262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10263783" y="5394841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200" dirty="0">
                <a:solidFill>
                  <a:srgbClr val="E0D6DE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Focus Groups</a:t>
            </a:r>
            <a:endParaRPr lang="en-US" sz="2200" dirty="0"/>
          </a:p>
        </p:txBody>
      </p:sp>
      <p:sp>
        <p:nvSpPr>
          <p:cNvPr id="12" name="Text 9"/>
          <p:cNvSpPr/>
          <p:nvPr/>
        </p:nvSpPr>
        <p:spPr>
          <a:xfrm>
            <a:off x="10263783" y="5885259"/>
            <a:ext cx="3572708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1750" dirty="0">
                <a:solidFill>
                  <a:srgbClr val="E0D6DE"/>
                </a:solidFill>
                <a:latin typeface="Noto Sans TC" pitchFamily="34" charset="0"/>
                <a:ea typeface="Noto Sans TC" pitchFamily="34" charset="-122"/>
                <a:cs typeface="Noto Sans TC" pitchFamily="34" charset="-120"/>
              </a:rPr>
              <a:t>Moderated group discussions extract diverse viewpoints and explore emerging themes.</a:t>
            </a:r>
            <a:endParaRPr lang="en-US" sz="17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2721412"/>
            <a:ext cx="10967680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5550"/>
              </a:lnSpc>
              <a:buNone/>
            </a:pPr>
            <a:r>
              <a:rPr lang="en-US" sz="4450" dirty="0">
                <a:solidFill>
                  <a:srgbClr val="97B8FF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Quantitative Data Collection Methods</a:t>
            </a:r>
            <a:endParaRPr lang="en-US" sz="4450" dirty="0"/>
          </a:p>
        </p:txBody>
      </p:sp>
      <p:sp>
        <p:nvSpPr>
          <p:cNvPr id="3" name="Text 1"/>
          <p:cNvSpPr/>
          <p:nvPr/>
        </p:nvSpPr>
        <p:spPr>
          <a:xfrm>
            <a:off x="793790" y="3997166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200" dirty="0">
                <a:solidFill>
                  <a:srgbClr val="97B8FF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Experiments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793790" y="4578310"/>
            <a:ext cx="6244709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1750" dirty="0">
                <a:solidFill>
                  <a:srgbClr val="E0D6DE"/>
                </a:solidFill>
                <a:latin typeface="Noto Sans TC" pitchFamily="34" charset="0"/>
                <a:ea typeface="Noto Sans TC" pitchFamily="34" charset="-122"/>
                <a:cs typeface="Noto Sans TC" pitchFamily="34" charset="-120"/>
              </a:rPr>
              <a:t>Controlled environments test hypotheses, like A/B testing in marketing campaigns.</a:t>
            </a:r>
            <a:endParaRPr lang="en-US" sz="1750" dirty="0"/>
          </a:p>
        </p:txBody>
      </p:sp>
      <p:sp>
        <p:nvSpPr>
          <p:cNvPr id="5" name="Text 3"/>
          <p:cNvSpPr/>
          <p:nvPr/>
        </p:nvSpPr>
        <p:spPr>
          <a:xfrm>
            <a:off x="7599521" y="3997166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200" dirty="0">
                <a:solidFill>
                  <a:srgbClr val="97B8FF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Questionnaires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7599521" y="4578310"/>
            <a:ext cx="6244709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1750" dirty="0">
                <a:solidFill>
                  <a:srgbClr val="E0D6DE"/>
                </a:solidFill>
                <a:latin typeface="Noto Sans TC" pitchFamily="34" charset="0"/>
                <a:ea typeface="Noto Sans TC" pitchFamily="34" charset="-122"/>
                <a:cs typeface="Noto Sans TC" pitchFamily="34" charset="-120"/>
              </a:rPr>
              <a:t>Structured, large-scale data collection tools designed for statistical analysis.</a:t>
            </a:r>
            <a:endParaRPr lang="en-US" sz="17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3657600" cy="8233172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4417695" y="597218"/>
            <a:ext cx="8811697" cy="6786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5300"/>
              </a:lnSpc>
              <a:buNone/>
            </a:pPr>
            <a:r>
              <a:rPr lang="en-US" sz="4250" dirty="0">
                <a:solidFill>
                  <a:srgbClr val="97B8FF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Digital Tools for Data Collection</a:t>
            </a:r>
            <a:endParaRPr lang="en-US" sz="4250" dirty="0"/>
          </a:p>
        </p:txBody>
      </p:sp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17695" y="1601629"/>
            <a:ext cx="542925" cy="542925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4417695" y="2361724"/>
            <a:ext cx="2714625" cy="33932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00" dirty="0">
                <a:solidFill>
                  <a:srgbClr val="E0D6DE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Google Forms</a:t>
            </a:r>
            <a:endParaRPr lang="en-US" sz="2100" dirty="0"/>
          </a:p>
        </p:txBody>
      </p:sp>
      <p:sp>
        <p:nvSpPr>
          <p:cNvPr id="6" name="Text 2"/>
          <p:cNvSpPr/>
          <p:nvPr/>
        </p:nvSpPr>
        <p:spPr>
          <a:xfrm>
            <a:off x="4417695" y="2831306"/>
            <a:ext cx="9452610" cy="3474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E0D6DE"/>
                </a:solidFill>
                <a:latin typeface="Noto Sans TC" pitchFamily="34" charset="0"/>
                <a:ea typeface="Noto Sans TC" pitchFamily="34" charset="-122"/>
                <a:cs typeface="Noto Sans TC" pitchFamily="34" charset="-120"/>
              </a:rPr>
              <a:t>Free tool for creating surveys with real-time response tracking.</a:t>
            </a:r>
            <a:endParaRPr lang="en-US" sz="1700" dirty="0"/>
          </a:p>
        </p:txBody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17695" y="3830241"/>
            <a:ext cx="542925" cy="542925"/>
          </a:xfrm>
          <a:prstGeom prst="rect">
            <a:avLst/>
          </a:prstGeom>
        </p:spPr>
      </p:pic>
      <p:sp>
        <p:nvSpPr>
          <p:cNvPr id="8" name="Text 3"/>
          <p:cNvSpPr/>
          <p:nvPr/>
        </p:nvSpPr>
        <p:spPr>
          <a:xfrm>
            <a:off x="4417695" y="4590336"/>
            <a:ext cx="2714625" cy="33932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00" dirty="0">
                <a:solidFill>
                  <a:srgbClr val="E0D6DE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SurveyMonkey</a:t>
            </a:r>
            <a:endParaRPr lang="en-US" sz="2100" dirty="0"/>
          </a:p>
        </p:txBody>
      </p:sp>
      <p:sp>
        <p:nvSpPr>
          <p:cNvPr id="9" name="Text 4"/>
          <p:cNvSpPr/>
          <p:nvPr/>
        </p:nvSpPr>
        <p:spPr>
          <a:xfrm>
            <a:off x="4417695" y="5059918"/>
            <a:ext cx="9452610" cy="3474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E0D6DE"/>
                </a:solidFill>
                <a:latin typeface="Noto Sans TC" pitchFamily="34" charset="0"/>
                <a:ea typeface="Noto Sans TC" pitchFamily="34" charset="-122"/>
                <a:cs typeface="Noto Sans TC" pitchFamily="34" charset="-120"/>
              </a:rPr>
              <a:t>Advanced survey tool with analytics and customizable templates.</a:t>
            </a:r>
            <a:endParaRPr lang="en-US" sz="1700" dirty="0"/>
          </a:p>
        </p:txBody>
      </p:sp>
      <p:pic>
        <p:nvPicPr>
          <p:cNvPr id="10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17695" y="6058853"/>
            <a:ext cx="542925" cy="542925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4417695" y="6818947"/>
            <a:ext cx="2714625" cy="33932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00" dirty="0">
                <a:solidFill>
                  <a:srgbClr val="E0D6DE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NVivo</a:t>
            </a:r>
            <a:endParaRPr lang="en-US" sz="2100" dirty="0"/>
          </a:p>
        </p:txBody>
      </p:sp>
      <p:sp>
        <p:nvSpPr>
          <p:cNvPr id="12" name="Text 6"/>
          <p:cNvSpPr/>
          <p:nvPr/>
        </p:nvSpPr>
        <p:spPr>
          <a:xfrm>
            <a:off x="4417695" y="7288530"/>
            <a:ext cx="9452610" cy="3474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E0D6DE"/>
                </a:solidFill>
                <a:latin typeface="Noto Sans TC" pitchFamily="34" charset="0"/>
                <a:ea typeface="Noto Sans TC" pitchFamily="34" charset="-122"/>
                <a:cs typeface="Noto Sans TC" pitchFamily="34" charset="-120"/>
              </a:rPr>
              <a:t>Powerful software for qualitative data analysis and interpretation.</a:t>
            </a:r>
            <a:endParaRPr lang="en-US" sz="1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80190" y="1452682"/>
            <a:ext cx="7556421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5550"/>
              </a:lnSpc>
              <a:buNone/>
            </a:pPr>
            <a:r>
              <a:rPr lang="en-US" sz="4450" dirty="0">
                <a:solidFill>
                  <a:srgbClr val="97B8FF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Manual Data Collection Methods</a:t>
            </a:r>
            <a:endParaRPr lang="en-US" sz="4450" dirty="0"/>
          </a:p>
        </p:txBody>
      </p:sp>
      <p:sp>
        <p:nvSpPr>
          <p:cNvPr id="4" name="Shape 1"/>
          <p:cNvSpPr/>
          <p:nvPr/>
        </p:nvSpPr>
        <p:spPr>
          <a:xfrm>
            <a:off x="6280190" y="3210401"/>
            <a:ext cx="3664863" cy="2032754"/>
          </a:xfrm>
          <a:prstGeom prst="roundRect">
            <a:avLst>
              <a:gd name="adj" fmla="val 1674"/>
            </a:avLst>
          </a:prstGeom>
          <a:solidFill>
            <a:srgbClr val="26262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6507004" y="3437215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200" dirty="0">
                <a:solidFill>
                  <a:srgbClr val="E0D6DE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Paper-based Forms</a:t>
            </a:r>
            <a:endParaRPr lang="en-US" sz="2200" dirty="0"/>
          </a:p>
        </p:txBody>
      </p:sp>
      <p:sp>
        <p:nvSpPr>
          <p:cNvPr id="6" name="Text 3"/>
          <p:cNvSpPr/>
          <p:nvPr/>
        </p:nvSpPr>
        <p:spPr>
          <a:xfrm>
            <a:off x="6507004" y="3927634"/>
            <a:ext cx="3211235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1750" dirty="0">
                <a:solidFill>
                  <a:srgbClr val="E0D6DE"/>
                </a:solidFill>
                <a:latin typeface="Noto Sans TC" pitchFamily="34" charset="0"/>
                <a:ea typeface="Noto Sans TC" pitchFamily="34" charset="-122"/>
                <a:cs typeface="Noto Sans TC" pitchFamily="34" charset="-120"/>
              </a:rPr>
              <a:t>Ideal for environments without digital access or for certain demographics.</a:t>
            </a:r>
            <a:endParaRPr lang="en-US" sz="1750" dirty="0"/>
          </a:p>
        </p:txBody>
      </p:sp>
      <p:sp>
        <p:nvSpPr>
          <p:cNvPr id="7" name="Shape 4"/>
          <p:cNvSpPr/>
          <p:nvPr/>
        </p:nvSpPr>
        <p:spPr>
          <a:xfrm>
            <a:off x="10171867" y="3210401"/>
            <a:ext cx="3664863" cy="2032754"/>
          </a:xfrm>
          <a:prstGeom prst="roundRect">
            <a:avLst>
              <a:gd name="adj" fmla="val 1674"/>
            </a:avLst>
          </a:prstGeom>
          <a:solidFill>
            <a:srgbClr val="26262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10398681" y="3437215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200" dirty="0">
                <a:solidFill>
                  <a:srgbClr val="E0D6DE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Note-taking</a:t>
            </a:r>
            <a:endParaRPr lang="en-US" sz="2200" dirty="0"/>
          </a:p>
        </p:txBody>
      </p:sp>
      <p:sp>
        <p:nvSpPr>
          <p:cNvPr id="9" name="Text 6"/>
          <p:cNvSpPr/>
          <p:nvPr/>
        </p:nvSpPr>
        <p:spPr>
          <a:xfrm>
            <a:off x="10398681" y="3927634"/>
            <a:ext cx="3211235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1750" dirty="0">
                <a:solidFill>
                  <a:srgbClr val="E0D6DE"/>
                </a:solidFill>
                <a:latin typeface="Noto Sans TC" pitchFamily="34" charset="0"/>
                <a:ea typeface="Noto Sans TC" pitchFamily="34" charset="-122"/>
                <a:cs typeface="Noto Sans TC" pitchFamily="34" charset="-120"/>
              </a:rPr>
              <a:t>Useful for recording observations during interviews or field research.</a:t>
            </a:r>
            <a:endParaRPr lang="en-US" sz="1750" dirty="0"/>
          </a:p>
        </p:txBody>
      </p:sp>
      <p:sp>
        <p:nvSpPr>
          <p:cNvPr id="10" name="Shape 7"/>
          <p:cNvSpPr/>
          <p:nvPr/>
        </p:nvSpPr>
        <p:spPr>
          <a:xfrm>
            <a:off x="6280190" y="5469969"/>
            <a:ext cx="7556421" cy="1306949"/>
          </a:xfrm>
          <a:prstGeom prst="roundRect">
            <a:avLst>
              <a:gd name="adj" fmla="val 2603"/>
            </a:avLst>
          </a:prstGeom>
          <a:solidFill>
            <a:srgbClr val="26262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6507004" y="5696783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200" dirty="0">
                <a:solidFill>
                  <a:srgbClr val="E0D6DE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Audio Recordings</a:t>
            </a:r>
            <a:endParaRPr lang="en-US" sz="2200" dirty="0"/>
          </a:p>
        </p:txBody>
      </p:sp>
      <p:sp>
        <p:nvSpPr>
          <p:cNvPr id="12" name="Text 9"/>
          <p:cNvSpPr/>
          <p:nvPr/>
        </p:nvSpPr>
        <p:spPr>
          <a:xfrm>
            <a:off x="6507004" y="6187202"/>
            <a:ext cx="7102793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1750" dirty="0">
                <a:solidFill>
                  <a:srgbClr val="E0D6DE"/>
                </a:solidFill>
                <a:latin typeface="Noto Sans TC" pitchFamily="34" charset="0"/>
                <a:ea typeface="Noto Sans TC" pitchFamily="34" charset="-122"/>
                <a:cs typeface="Noto Sans TC" pitchFamily="34" charset="-120"/>
              </a:rPr>
              <a:t>Capture detailed information from interviews and focus groups.</a:t>
            </a:r>
            <a:endParaRPr lang="en-US" sz="17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12232" y="560308"/>
            <a:ext cx="9493448" cy="6360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5000"/>
              </a:lnSpc>
              <a:buNone/>
            </a:pPr>
            <a:r>
              <a:rPr lang="en-US" sz="4000" dirty="0">
                <a:solidFill>
                  <a:srgbClr val="97B8FF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Ensuring Data Validity and Reliability</a:t>
            </a:r>
            <a:endParaRPr lang="en-US" sz="40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9944" y="1603296"/>
            <a:ext cx="1307306" cy="1172528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3959781" y="2131338"/>
            <a:ext cx="107633" cy="4070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3200"/>
              </a:lnSpc>
              <a:buNone/>
            </a:pPr>
            <a:r>
              <a:rPr lang="en-US" sz="2000" dirty="0">
                <a:solidFill>
                  <a:srgbClr val="E0D6DE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1</a:t>
            </a:r>
            <a:endParaRPr lang="en-US" sz="2000" dirty="0"/>
          </a:p>
        </p:txBody>
      </p:sp>
      <p:sp>
        <p:nvSpPr>
          <p:cNvPr id="5" name="Text 2"/>
          <p:cNvSpPr/>
          <p:nvPr/>
        </p:nvSpPr>
        <p:spPr>
          <a:xfrm>
            <a:off x="4870728" y="2030492"/>
            <a:ext cx="1596152" cy="3180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2000" dirty="0">
                <a:solidFill>
                  <a:srgbClr val="E0D6DE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Data Quality</a:t>
            </a:r>
            <a:endParaRPr lang="en-US" sz="2000" dirty="0"/>
          </a:p>
        </p:txBody>
      </p:sp>
      <p:sp>
        <p:nvSpPr>
          <p:cNvPr id="6" name="Shape 3"/>
          <p:cNvSpPr/>
          <p:nvPr/>
        </p:nvSpPr>
        <p:spPr>
          <a:xfrm>
            <a:off x="4718090" y="2791658"/>
            <a:ext cx="9149239" cy="11430"/>
          </a:xfrm>
          <a:prstGeom prst="roundRect">
            <a:avLst>
              <a:gd name="adj" fmla="val 267096"/>
            </a:avLst>
          </a:prstGeom>
          <a:solidFill>
            <a:srgbClr val="3F3F44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6291" y="2826663"/>
            <a:ext cx="2614732" cy="1172528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3934301" y="3209330"/>
            <a:ext cx="158472" cy="4070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3200"/>
              </a:lnSpc>
              <a:buNone/>
            </a:pPr>
            <a:r>
              <a:rPr lang="en-US" sz="2000" dirty="0">
                <a:solidFill>
                  <a:srgbClr val="E0D6DE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2</a:t>
            </a:r>
            <a:endParaRPr lang="en-US" sz="2000" dirty="0"/>
          </a:p>
        </p:txBody>
      </p:sp>
      <p:sp>
        <p:nvSpPr>
          <p:cNvPr id="9" name="Text 5"/>
          <p:cNvSpPr/>
          <p:nvPr/>
        </p:nvSpPr>
        <p:spPr>
          <a:xfrm>
            <a:off x="5524500" y="3030141"/>
            <a:ext cx="2544008" cy="3180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2000" dirty="0">
                <a:solidFill>
                  <a:srgbClr val="E0D6DE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Reliability</a:t>
            </a:r>
            <a:endParaRPr lang="en-US" sz="2000" dirty="0"/>
          </a:p>
        </p:txBody>
      </p:sp>
      <p:sp>
        <p:nvSpPr>
          <p:cNvPr id="10" name="Text 6"/>
          <p:cNvSpPr/>
          <p:nvPr/>
        </p:nvSpPr>
        <p:spPr>
          <a:xfrm>
            <a:off x="5524500" y="3470196"/>
            <a:ext cx="4061103" cy="3255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1600" dirty="0">
                <a:solidFill>
                  <a:srgbClr val="E0D6DE"/>
                </a:solidFill>
                <a:latin typeface="Noto Sans TC" pitchFamily="34" charset="0"/>
                <a:ea typeface="Noto Sans TC" pitchFamily="34" charset="-122"/>
                <a:cs typeface="Noto Sans TC" pitchFamily="34" charset="-120"/>
              </a:rPr>
              <a:t>Consistent results across time and samples</a:t>
            </a:r>
            <a:endParaRPr lang="en-US" sz="1600" dirty="0"/>
          </a:p>
        </p:txBody>
      </p:sp>
      <p:sp>
        <p:nvSpPr>
          <p:cNvPr id="11" name="Shape 7"/>
          <p:cNvSpPr/>
          <p:nvPr/>
        </p:nvSpPr>
        <p:spPr>
          <a:xfrm>
            <a:off x="5371862" y="4015026"/>
            <a:ext cx="8495467" cy="11430"/>
          </a:xfrm>
          <a:prstGeom prst="roundRect">
            <a:avLst>
              <a:gd name="adj" fmla="val 267096"/>
            </a:avLst>
          </a:prstGeom>
          <a:solidFill>
            <a:srgbClr val="3F3F44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2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52518" y="4050030"/>
            <a:ext cx="3922157" cy="1172528"/>
          </a:xfrm>
          <a:prstGeom prst="rect">
            <a:avLst/>
          </a:prstGeom>
        </p:spPr>
      </p:pic>
      <p:sp>
        <p:nvSpPr>
          <p:cNvPr id="13" name="Text 8"/>
          <p:cNvSpPr/>
          <p:nvPr/>
        </p:nvSpPr>
        <p:spPr>
          <a:xfrm>
            <a:off x="3934658" y="4432697"/>
            <a:ext cx="157758" cy="4070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3200"/>
              </a:lnSpc>
              <a:buNone/>
            </a:pPr>
            <a:r>
              <a:rPr lang="en-US" sz="2000" dirty="0">
                <a:solidFill>
                  <a:srgbClr val="E0D6DE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3</a:t>
            </a:r>
            <a:endParaRPr lang="en-US" sz="2000" dirty="0"/>
          </a:p>
        </p:txBody>
      </p:sp>
      <p:sp>
        <p:nvSpPr>
          <p:cNvPr id="14" name="Text 9"/>
          <p:cNvSpPr/>
          <p:nvPr/>
        </p:nvSpPr>
        <p:spPr>
          <a:xfrm>
            <a:off x="6178153" y="4253508"/>
            <a:ext cx="2544008" cy="3180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2000" dirty="0">
                <a:solidFill>
                  <a:srgbClr val="E0D6DE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Validity</a:t>
            </a:r>
            <a:endParaRPr lang="en-US" sz="2000" dirty="0"/>
          </a:p>
        </p:txBody>
      </p:sp>
      <p:sp>
        <p:nvSpPr>
          <p:cNvPr id="15" name="Text 10"/>
          <p:cNvSpPr/>
          <p:nvPr/>
        </p:nvSpPr>
        <p:spPr>
          <a:xfrm>
            <a:off x="6178153" y="4693563"/>
            <a:ext cx="3642122" cy="3255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1600" dirty="0">
                <a:solidFill>
                  <a:srgbClr val="E0D6DE"/>
                </a:solidFill>
                <a:latin typeface="Noto Sans TC" pitchFamily="34" charset="0"/>
                <a:ea typeface="Noto Sans TC" pitchFamily="34" charset="-122"/>
                <a:cs typeface="Noto Sans TC" pitchFamily="34" charset="-120"/>
              </a:rPr>
              <a:t>Accurately measures intended concept</a:t>
            </a:r>
            <a:endParaRPr lang="en-US" sz="1600" dirty="0"/>
          </a:p>
        </p:txBody>
      </p:sp>
      <p:sp>
        <p:nvSpPr>
          <p:cNvPr id="16" name="Shape 11"/>
          <p:cNvSpPr/>
          <p:nvPr/>
        </p:nvSpPr>
        <p:spPr>
          <a:xfrm>
            <a:off x="6025515" y="5238393"/>
            <a:ext cx="7841813" cy="11430"/>
          </a:xfrm>
          <a:prstGeom prst="roundRect">
            <a:avLst>
              <a:gd name="adj" fmla="val 267096"/>
            </a:avLst>
          </a:prstGeom>
          <a:solidFill>
            <a:srgbClr val="3F3F44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7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98865" y="5273397"/>
            <a:ext cx="5229463" cy="1172528"/>
          </a:xfrm>
          <a:prstGeom prst="rect">
            <a:avLst/>
          </a:prstGeom>
        </p:spPr>
      </p:pic>
      <p:sp>
        <p:nvSpPr>
          <p:cNvPr id="18" name="Text 12"/>
          <p:cNvSpPr/>
          <p:nvPr/>
        </p:nvSpPr>
        <p:spPr>
          <a:xfrm>
            <a:off x="3930610" y="5656064"/>
            <a:ext cx="165854" cy="4070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3200"/>
              </a:lnSpc>
              <a:buNone/>
            </a:pPr>
            <a:r>
              <a:rPr lang="en-US" sz="2000" dirty="0">
                <a:solidFill>
                  <a:srgbClr val="E0D6DE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4</a:t>
            </a:r>
            <a:endParaRPr lang="en-US" sz="2000" dirty="0"/>
          </a:p>
        </p:txBody>
      </p:sp>
      <p:sp>
        <p:nvSpPr>
          <p:cNvPr id="19" name="Text 13"/>
          <p:cNvSpPr/>
          <p:nvPr/>
        </p:nvSpPr>
        <p:spPr>
          <a:xfrm>
            <a:off x="6831806" y="5476875"/>
            <a:ext cx="2544008" cy="3180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2000" dirty="0">
                <a:solidFill>
                  <a:srgbClr val="E0D6DE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Unbiased Sampling</a:t>
            </a:r>
            <a:endParaRPr lang="en-US" sz="2000" dirty="0"/>
          </a:p>
        </p:txBody>
      </p:sp>
      <p:sp>
        <p:nvSpPr>
          <p:cNvPr id="20" name="Text 14"/>
          <p:cNvSpPr/>
          <p:nvPr/>
        </p:nvSpPr>
        <p:spPr>
          <a:xfrm>
            <a:off x="6831806" y="5916930"/>
            <a:ext cx="3739039" cy="3255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1600" dirty="0">
                <a:solidFill>
                  <a:srgbClr val="E0D6DE"/>
                </a:solidFill>
                <a:latin typeface="Noto Sans TC" pitchFamily="34" charset="0"/>
                <a:ea typeface="Noto Sans TC" pitchFamily="34" charset="-122"/>
                <a:cs typeface="Noto Sans TC" pitchFamily="34" charset="-120"/>
              </a:rPr>
              <a:t>Representative selection of participants</a:t>
            </a:r>
            <a:endParaRPr lang="en-US" sz="1600" dirty="0"/>
          </a:p>
        </p:txBody>
      </p:sp>
      <p:sp>
        <p:nvSpPr>
          <p:cNvPr id="21" name="Shape 15"/>
          <p:cNvSpPr/>
          <p:nvPr/>
        </p:nvSpPr>
        <p:spPr>
          <a:xfrm>
            <a:off x="6679168" y="6461760"/>
            <a:ext cx="7188160" cy="11430"/>
          </a:xfrm>
          <a:prstGeom prst="roundRect">
            <a:avLst>
              <a:gd name="adj" fmla="val 267096"/>
            </a:avLst>
          </a:prstGeom>
          <a:solidFill>
            <a:srgbClr val="3F3F44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2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5212" y="6496764"/>
            <a:ext cx="6536888" cy="1172528"/>
          </a:xfrm>
          <a:prstGeom prst="rect">
            <a:avLst/>
          </a:prstGeom>
        </p:spPr>
      </p:pic>
      <p:sp>
        <p:nvSpPr>
          <p:cNvPr id="23" name="Text 16"/>
          <p:cNvSpPr/>
          <p:nvPr/>
        </p:nvSpPr>
        <p:spPr>
          <a:xfrm>
            <a:off x="3933468" y="6879431"/>
            <a:ext cx="160258" cy="4070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3200"/>
              </a:lnSpc>
              <a:buNone/>
            </a:pPr>
            <a:r>
              <a:rPr lang="en-US" sz="2000" dirty="0">
                <a:solidFill>
                  <a:srgbClr val="E0D6DE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5</a:t>
            </a:r>
            <a:endParaRPr lang="en-US" sz="2000" dirty="0"/>
          </a:p>
        </p:txBody>
      </p:sp>
      <p:sp>
        <p:nvSpPr>
          <p:cNvPr id="24" name="Text 17"/>
          <p:cNvSpPr/>
          <p:nvPr/>
        </p:nvSpPr>
        <p:spPr>
          <a:xfrm>
            <a:off x="7485578" y="6700242"/>
            <a:ext cx="2544008" cy="3180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2000" dirty="0">
                <a:solidFill>
                  <a:srgbClr val="E0D6DE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Clear Questions</a:t>
            </a:r>
            <a:endParaRPr lang="en-US" sz="2000" dirty="0"/>
          </a:p>
        </p:txBody>
      </p:sp>
      <p:sp>
        <p:nvSpPr>
          <p:cNvPr id="25" name="Text 18"/>
          <p:cNvSpPr/>
          <p:nvPr/>
        </p:nvSpPr>
        <p:spPr>
          <a:xfrm>
            <a:off x="7485578" y="7140297"/>
            <a:ext cx="3508534" cy="3255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1600" dirty="0">
                <a:solidFill>
                  <a:srgbClr val="E0D6DE"/>
                </a:solidFill>
                <a:latin typeface="Noto Sans TC" pitchFamily="34" charset="0"/>
                <a:ea typeface="Noto Sans TC" pitchFamily="34" charset="-122"/>
                <a:cs typeface="Noto Sans TC" pitchFamily="34" charset="-120"/>
              </a:rPr>
              <a:t>Avoid leading or ambiguous phrasing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59473" y="608290"/>
            <a:ext cx="7597854" cy="13804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5400"/>
              </a:lnSpc>
              <a:buNone/>
            </a:pPr>
            <a:r>
              <a:rPr lang="en-US" sz="4300" dirty="0">
                <a:solidFill>
                  <a:srgbClr val="97B8FF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Common Pitfalls in Data Collection</a:t>
            </a:r>
            <a:endParaRPr lang="en-US" sz="4300" dirty="0"/>
          </a:p>
        </p:txBody>
      </p:sp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9473" y="2319933"/>
            <a:ext cx="1104424" cy="1767126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7695128" y="2540794"/>
            <a:ext cx="2761178" cy="34504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150" dirty="0">
                <a:solidFill>
                  <a:srgbClr val="E0D6DE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Leading Questions</a:t>
            </a:r>
            <a:endParaRPr lang="en-US" sz="2150" dirty="0"/>
          </a:p>
        </p:txBody>
      </p:sp>
      <p:sp>
        <p:nvSpPr>
          <p:cNvPr id="6" name="Text 2"/>
          <p:cNvSpPr/>
          <p:nvPr/>
        </p:nvSpPr>
        <p:spPr>
          <a:xfrm>
            <a:off x="7695128" y="3018353"/>
            <a:ext cx="6162199" cy="3533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1700" dirty="0">
                <a:solidFill>
                  <a:srgbClr val="E0D6DE"/>
                </a:solidFill>
                <a:latin typeface="Noto Sans TC" pitchFamily="34" charset="0"/>
                <a:ea typeface="Noto Sans TC" pitchFamily="34" charset="-122"/>
                <a:cs typeface="Noto Sans TC" pitchFamily="34" charset="-120"/>
              </a:rPr>
              <a:t>Avoid phrasing that suggests a particular answer.</a:t>
            </a:r>
            <a:endParaRPr lang="en-US" sz="1700" dirty="0"/>
          </a:p>
        </p:txBody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473" y="4087058"/>
            <a:ext cx="1104424" cy="1767126"/>
          </a:xfrm>
          <a:prstGeom prst="rect">
            <a:avLst/>
          </a:prstGeom>
        </p:spPr>
      </p:pic>
      <p:sp>
        <p:nvSpPr>
          <p:cNvPr id="8" name="Text 3"/>
          <p:cNvSpPr/>
          <p:nvPr/>
        </p:nvSpPr>
        <p:spPr>
          <a:xfrm>
            <a:off x="7695128" y="4307919"/>
            <a:ext cx="2761178" cy="34504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150" dirty="0">
                <a:solidFill>
                  <a:srgbClr val="E0D6DE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Biased Sampling</a:t>
            </a:r>
            <a:endParaRPr lang="en-US" sz="2150" dirty="0"/>
          </a:p>
        </p:txBody>
      </p:sp>
      <p:sp>
        <p:nvSpPr>
          <p:cNvPr id="9" name="Text 4"/>
          <p:cNvSpPr/>
          <p:nvPr/>
        </p:nvSpPr>
        <p:spPr>
          <a:xfrm>
            <a:off x="7695128" y="4785479"/>
            <a:ext cx="6162199" cy="3533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1700" dirty="0">
                <a:solidFill>
                  <a:srgbClr val="E0D6DE"/>
                </a:solidFill>
                <a:latin typeface="Noto Sans TC" pitchFamily="34" charset="0"/>
                <a:ea typeface="Noto Sans TC" pitchFamily="34" charset="-122"/>
                <a:cs typeface="Noto Sans TC" pitchFamily="34" charset="-120"/>
              </a:rPr>
              <a:t>Ensure diverse representation in your participant pool.</a:t>
            </a:r>
            <a:endParaRPr lang="en-US" sz="1700" dirty="0"/>
          </a:p>
        </p:txBody>
      </p:sp>
      <p:pic>
        <p:nvPicPr>
          <p:cNvPr id="10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59473" y="5854184"/>
            <a:ext cx="1104424" cy="1767126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7695128" y="6075045"/>
            <a:ext cx="3268266" cy="34504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150" dirty="0">
                <a:solidFill>
                  <a:srgbClr val="E0D6DE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Inconsistent Processes</a:t>
            </a:r>
            <a:endParaRPr lang="en-US" sz="2150" dirty="0"/>
          </a:p>
        </p:txBody>
      </p:sp>
      <p:sp>
        <p:nvSpPr>
          <p:cNvPr id="12" name="Text 6"/>
          <p:cNvSpPr/>
          <p:nvPr/>
        </p:nvSpPr>
        <p:spPr>
          <a:xfrm>
            <a:off x="7695128" y="6552605"/>
            <a:ext cx="6162199" cy="706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1700" dirty="0">
                <a:solidFill>
                  <a:srgbClr val="E0D6DE"/>
                </a:solidFill>
                <a:latin typeface="Noto Sans TC" pitchFamily="34" charset="0"/>
                <a:ea typeface="Noto Sans TC" pitchFamily="34" charset="-122"/>
                <a:cs typeface="Noto Sans TC" pitchFamily="34" charset="-120"/>
              </a:rPr>
              <a:t>Maintain uniform data collection methods across all instances.</a:t>
            </a:r>
            <a:endParaRPr lang="en-US" sz="1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80190" y="858679"/>
            <a:ext cx="5670590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5550"/>
              </a:lnSpc>
              <a:buNone/>
            </a:pPr>
            <a:r>
              <a:rPr lang="en-US" sz="4450" dirty="0">
                <a:solidFill>
                  <a:srgbClr val="97B8FF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Key Takeaways</a:t>
            </a:r>
            <a:endParaRPr lang="en-US" sz="4450" dirty="0"/>
          </a:p>
        </p:txBody>
      </p:sp>
      <p:sp>
        <p:nvSpPr>
          <p:cNvPr id="4" name="Shape 1"/>
          <p:cNvSpPr/>
          <p:nvPr/>
        </p:nvSpPr>
        <p:spPr>
          <a:xfrm>
            <a:off x="6605111" y="1907619"/>
            <a:ext cx="30480" cy="5463183"/>
          </a:xfrm>
          <a:prstGeom prst="roundRect">
            <a:avLst>
              <a:gd name="adj" fmla="val 111628"/>
            </a:avLst>
          </a:prstGeom>
          <a:solidFill>
            <a:srgbClr val="3F3F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2"/>
          <p:cNvSpPr/>
          <p:nvPr/>
        </p:nvSpPr>
        <p:spPr>
          <a:xfrm>
            <a:off x="6845022" y="2402681"/>
            <a:ext cx="793790" cy="30480"/>
          </a:xfrm>
          <a:prstGeom prst="roundRect">
            <a:avLst>
              <a:gd name="adj" fmla="val 111628"/>
            </a:avLst>
          </a:prstGeom>
          <a:solidFill>
            <a:srgbClr val="3F3F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6365200" y="2162770"/>
            <a:ext cx="510302" cy="510302"/>
          </a:xfrm>
          <a:prstGeom prst="roundRect">
            <a:avLst>
              <a:gd name="adj" fmla="val 6667"/>
            </a:avLst>
          </a:prstGeom>
          <a:solidFill>
            <a:srgbClr val="26262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6548318" y="2247781"/>
            <a:ext cx="143947" cy="34028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650"/>
              </a:lnSpc>
              <a:buNone/>
            </a:pPr>
            <a:r>
              <a:rPr lang="en-US" sz="2650" dirty="0">
                <a:solidFill>
                  <a:srgbClr val="E0D6DE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1</a:t>
            </a:r>
            <a:endParaRPr lang="en-US" sz="2650" dirty="0"/>
          </a:p>
        </p:txBody>
      </p:sp>
      <p:sp>
        <p:nvSpPr>
          <p:cNvPr id="8" name="Text 5"/>
          <p:cNvSpPr/>
          <p:nvPr/>
        </p:nvSpPr>
        <p:spPr>
          <a:xfrm>
            <a:off x="7867888" y="2134433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E0D6DE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Choose Wisely</a:t>
            </a:r>
            <a:endParaRPr lang="en-US" sz="2200" dirty="0"/>
          </a:p>
        </p:txBody>
      </p:sp>
      <p:sp>
        <p:nvSpPr>
          <p:cNvPr id="9" name="Text 6"/>
          <p:cNvSpPr/>
          <p:nvPr/>
        </p:nvSpPr>
        <p:spPr>
          <a:xfrm>
            <a:off x="7867888" y="2624852"/>
            <a:ext cx="5968722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E0D6DE"/>
                </a:solidFill>
                <a:latin typeface="Noto Sans TC" pitchFamily="34" charset="0"/>
                <a:ea typeface="Noto Sans TC" pitchFamily="34" charset="-122"/>
                <a:cs typeface="Noto Sans TC" pitchFamily="34" charset="-120"/>
              </a:rPr>
              <a:t>Select the most appropriate method for your research question.</a:t>
            </a:r>
            <a:endParaRPr lang="en-US" sz="1750" dirty="0"/>
          </a:p>
        </p:txBody>
      </p:sp>
      <p:sp>
        <p:nvSpPr>
          <p:cNvPr id="10" name="Shape 7"/>
          <p:cNvSpPr/>
          <p:nvPr/>
        </p:nvSpPr>
        <p:spPr>
          <a:xfrm>
            <a:off x="6845022" y="4299347"/>
            <a:ext cx="793790" cy="30480"/>
          </a:xfrm>
          <a:prstGeom prst="roundRect">
            <a:avLst>
              <a:gd name="adj" fmla="val 111628"/>
            </a:avLst>
          </a:prstGeom>
          <a:solidFill>
            <a:srgbClr val="3F3F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Shape 8"/>
          <p:cNvSpPr/>
          <p:nvPr/>
        </p:nvSpPr>
        <p:spPr>
          <a:xfrm>
            <a:off x="6365200" y="4059436"/>
            <a:ext cx="510302" cy="510302"/>
          </a:xfrm>
          <a:prstGeom prst="roundRect">
            <a:avLst>
              <a:gd name="adj" fmla="val 6667"/>
            </a:avLst>
          </a:prstGeom>
          <a:solidFill>
            <a:srgbClr val="26262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6514386" y="4144447"/>
            <a:ext cx="211931" cy="34028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650"/>
              </a:lnSpc>
              <a:buNone/>
            </a:pPr>
            <a:r>
              <a:rPr lang="en-US" sz="2650" dirty="0">
                <a:solidFill>
                  <a:srgbClr val="E0D6DE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2</a:t>
            </a:r>
            <a:endParaRPr lang="en-US" sz="2650" dirty="0"/>
          </a:p>
        </p:txBody>
      </p:sp>
      <p:sp>
        <p:nvSpPr>
          <p:cNvPr id="13" name="Text 10"/>
          <p:cNvSpPr/>
          <p:nvPr/>
        </p:nvSpPr>
        <p:spPr>
          <a:xfrm>
            <a:off x="7867888" y="4031099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E0D6DE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Leverage Tools</a:t>
            </a:r>
            <a:endParaRPr lang="en-US" sz="2200" dirty="0"/>
          </a:p>
        </p:txBody>
      </p:sp>
      <p:sp>
        <p:nvSpPr>
          <p:cNvPr id="14" name="Text 11"/>
          <p:cNvSpPr/>
          <p:nvPr/>
        </p:nvSpPr>
        <p:spPr>
          <a:xfrm>
            <a:off x="7867888" y="4521517"/>
            <a:ext cx="5968722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E0D6DE"/>
                </a:solidFill>
                <a:latin typeface="Noto Sans TC" pitchFamily="34" charset="0"/>
                <a:ea typeface="Noto Sans TC" pitchFamily="34" charset="-122"/>
                <a:cs typeface="Noto Sans TC" pitchFamily="34" charset="-120"/>
              </a:rPr>
              <a:t>Utilize digital and manual tools to streamline data collection.</a:t>
            </a:r>
            <a:endParaRPr lang="en-US" sz="1750" dirty="0"/>
          </a:p>
        </p:txBody>
      </p:sp>
      <p:sp>
        <p:nvSpPr>
          <p:cNvPr id="15" name="Shape 12"/>
          <p:cNvSpPr/>
          <p:nvPr/>
        </p:nvSpPr>
        <p:spPr>
          <a:xfrm>
            <a:off x="6845022" y="6196013"/>
            <a:ext cx="793790" cy="30480"/>
          </a:xfrm>
          <a:prstGeom prst="roundRect">
            <a:avLst>
              <a:gd name="adj" fmla="val 111628"/>
            </a:avLst>
          </a:prstGeom>
          <a:solidFill>
            <a:srgbClr val="3F3F4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Shape 13"/>
          <p:cNvSpPr/>
          <p:nvPr/>
        </p:nvSpPr>
        <p:spPr>
          <a:xfrm>
            <a:off x="6365200" y="5956102"/>
            <a:ext cx="510302" cy="510302"/>
          </a:xfrm>
          <a:prstGeom prst="roundRect">
            <a:avLst>
              <a:gd name="adj" fmla="val 6667"/>
            </a:avLst>
          </a:prstGeom>
          <a:solidFill>
            <a:srgbClr val="26262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6514862" y="6041112"/>
            <a:ext cx="210979" cy="34028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650"/>
              </a:lnSpc>
              <a:buNone/>
            </a:pPr>
            <a:r>
              <a:rPr lang="en-US" sz="2650" dirty="0">
                <a:solidFill>
                  <a:srgbClr val="E0D6DE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3</a:t>
            </a:r>
            <a:endParaRPr lang="en-US" sz="2650" dirty="0"/>
          </a:p>
        </p:txBody>
      </p:sp>
      <p:sp>
        <p:nvSpPr>
          <p:cNvPr id="18" name="Text 15"/>
          <p:cNvSpPr/>
          <p:nvPr/>
        </p:nvSpPr>
        <p:spPr>
          <a:xfrm>
            <a:off x="7867888" y="5927765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E0D6DE"/>
                </a:solidFill>
                <a:latin typeface="Sora Medium" pitchFamily="34" charset="0"/>
                <a:ea typeface="Sora Medium" pitchFamily="34" charset="-122"/>
                <a:cs typeface="Sora Medium" pitchFamily="34" charset="-120"/>
              </a:rPr>
              <a:t>Ensure Quality</a:t>
            </a:r>
            <a:endParaRPr lang="en-US" sz="2200" dirty="0"/>
          </a:p>
        </p:txBody>
      </p:sp>
      <p:sp>
        <p:nvSpPr>
          <p:cNvPr id="19" name="Text 16"/>
          <p:cNvSpPr/>
          <p:nvPr/>
        </p:nvSpPr>
        <p:spPr>
          <a:xfrm>
            <a:off x="7867888" y="6418183"/>
            <a:ext cx="5968722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E0D6DE"/>
                </a:solidFill>
                <a:latin typeface="Noto Sans TC" pitchFamily="34" charset="0"/>
                <a:ea typeface="Noto Sans TC" pitchFamily="34" charset="-122"/>
                <a:cs typeface="Noto Sans TC" pitchFamily="34" charset="-120"/>
              </a:rPr>
              <a:t>Prioritize validity and reliability in your data collection process.</a:t>
            </a:r>
            <a:endParaRPr lang="en-US" sz="17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306</Words>
  <Application>Microsoft Office PowerPoint</Application>
  <PresentationFormat>Custom</PresentationFormat>
  <Paragraphs>68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Sora Medium</vt:lpstr>
      <vt:lpstr>Noto Sans TC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Gladius David Kulothungan</cp:lastModifiedBy>
  <cp:revision>2</cp:revision>
  <dcterms:created xsi:type="dcterms:W3CDTF">2024-12-04T00:20:40Z</dcterms:created>
  <dcterms:modified xsi:type="dcterms:W3CDTF">2024-12-04T00:22:54Z</dcterms:modified>
</cp:coreProperties>
</file>