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6" r:id="rId4"/>
  </p:sldMasterIdLst>
  <p:notesMasterIdLst>
    <p:notesMasterId r:id="rId11"/>
  </p:notesMasterIdLst>
  <p:handoutMasterIdLst>
    <p:handoutMasterId r:id="rId12"/>
  </p:handoutMasterIdLst>
  <p:sldIdLst>
    <p:sldId id="332" r:id="rId5"/>
    <p:sldId id="333" r:id="rId6"/>
    <p:sldId id="341" r:id="rId7"/>
    <p:sldId id="336" r:id="rId8"/>
    <p:sldId id="347" r:id="rId9"/>
    <p:sldId id="34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8C25FC-A814-4435-8E3E-C70735401F08}" v="17" dt="2024-11-26T17:54:27.073"/>
  </p1510:revLst>
</p1510:revInfo>
</file>

<file path=ppt/tableStyles.xml><?xml version="1.0" encoding="utf-8"?>
<a:tblStyleLst xmlns:a="http://schemas.openxmlformats.org/drawingml/2006/main" def="{C083E6E3-FA7D-4D7B-A595-EF9225AFEA82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5388" autoAdjust="0"/>
  </p:normalViewPr>
  <p:slideViewPr>
    <p:cSldViewPr snapToGrid="0">
      <p:cViewPr varScale="1">
        <p:scale>
          <a:sx n="119" d="100"/>
          <a:sy n="119" d="100"/>
        </p:scale>
        <p:origin x="96" y="3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345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3240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8E7403-EB4A-4177-AFCE-6A9D7B160C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49177-C030-4043-9380-EA6E4C94A1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7415F-6970-4DE4-93F1-94FEF07D0F1C}" type="datetimeFigureOut">
              <a:rPr lang="en-US" smtClean="0"/>
              <a:t>11/27/2024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C83CE-EC9B-40C4-BD7A-48797AE5B1D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9A75D-9B4E-4704-98C7-2A42472F11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CC6D6D-E986-427F-AD9C-4E9408DDBE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774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6E6E5-5A19-4AE7-8D4E-049C5315C9A0}" type="datetimeFigureOut">
              <a:rPr lang="en-US" smtClean="0"/>
              <a:t>11/27/2024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5A580F-E35D-42E1-AF82-E41CC201EA9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680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5A580F-E35D-42E1-AF82-E41CC201EA9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884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5A580F-E35D-42E1-AF82-E41CC201EA91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535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5A580F-E35D-42E1-AF82-E41CC201EA91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670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5A580F-E35D-42E1-AF82-E41CC201EA91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389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5A580F-E35D-42E1-AF82-E41CC201EA91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7816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5A580F-E35D-42E1-AF82-E41CC201EA91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536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4389283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484450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5904535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484320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4599854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7242215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585077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3673698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65236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405519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7592400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0278405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28919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875217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457312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8112714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033545"/>
      </p:ext>
    </p:extLst>
  </p:cSld>
  <p:clrMapOvr>
    <a:masterClrMapping/>
  </p:clrMapOvr>
  <p:hf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9AE8321-5884-9E75-1272-926961F313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908591"/>
            <a:ext cx="4058728" cy="5225507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2DF521-FA73-0B43-D1F3-A28543BA84E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699125" y="0"/>
            <a:ext cx="5786438" cy="61341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00E6515-DDBF-35F4-5C9E-FF113FD164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274074"/>
            <a:ext cx="672354" cy="583926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B32A424-7EFB-F80C-2BDA-94D103A55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68EFEEF-ABDC-22C9-C5DB-0494BEB86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699342" y="6136928"/>
            <a:ext cx="57867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054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7352414-3211-CEB2-31A1-11097989D4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5934" y="723900"/>
            <a:ext cx="3503757" cy="5316415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BA26D20-54E1-2490-0D75-F08BCB7D3BFF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582232" y="2053087"/>
            <a:ext cx="5903332" cy="3987230"/>
          </a:xfrm>
        </p:spPr>
        <p:txBody>
          <a:bodyPr anchor="t"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657350" indent="-285750">
              <a:buFont typeface="Arial" panose="020B0604020202020204" pitchFamily="34" charset="0"/>
              <a:buChar char="•"/>
              <a:defRPr/>
            </a:lvl4pPr>
            <a:lvl5pPr marL="2114550" indent="-2857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00E6515-DDBF-35F4-5C9E-FF113FD164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274074"/>
            <a:ext cx="672354" cy="583926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8A376F-AF56-AABE-DFA3-DE5A8C899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695467" y="723900"/>
            <a:ext cx="5790599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DE9D420-BBEC-E7C6-7E76-FB9791C71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699342" y="6136928"/>
            <a:ext cx="57867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9778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0520" y="776873"/>
            <a:ext cx="5854182" cy="3070508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1" name="Subtitle 11">
            <a:extLst>
              <a:ext uri="{FF2B5EF4-FFF2-40B4-BE49-F238E27FC236}">
                <a16:creationId xmlns:a16="http://schemas.microsoft.com/office/drawing/2014/main" id="{13C3C1EB-2C5B-4710-893A-9DD6284D5CB0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1202" y="4088927"/>
            <a:ext cx="5842218" cy="188055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00" y="0"/>
            <a:ext cx="4876800" cy="6858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541CC69-A0B0-C1BE-2165-D8AD1B7D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24574" y="723899"/>
            <a:ext cx="57867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D54A957-6A3F-2C34-A453-905FBAE77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24574" y="6136928"/>
            <a:ext cx="57867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2797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9146" y="983901"/>
            <a:ext cx="5724786" cy="119858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C6D5E5-DE84-EC37-75DB-50DB75B5CD48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10520" y="2244725"/>
            <a:ext cx="5724786" cy="3795683"/>
          </a:xfrm>
        </p:spPr>
        <p:txBody>
          <a:bodyPr/>
          <a:lstStyle>
            <a:lvl1pPr>
              <a:spcBef>
                <a:spcPts val="0"/>
              </a:spcBef>
              <a:spcAft>
                <a:spcPts val="1200"/>
              </a:spcAft>
              <a:defRPr/>
            </a:lvl1pPr>
            <a:lvl2pPr>
              <a:spcBef>
                <a:spcPts val="0"/>
              </a:spcBef>
              <a:spcAft>
                <a:spcPts val="1200"/>
              </a:spcAft>
              <a:defRPr/>
            </a:lvl2pPr>
            <a:lvl3pPr>
              <a:spcBef>
                <a:spcPts val="0"/>
              </a:spcBef>
              <a:spcAft>
                <a:spcPts val="1200"/>
              </a:spcAft>
              <a:defRPr/>
            </a:lvl3pPr>
            <a:lvl4pPr>
              <a:spcBef>
                <a:spcPts val="0"/>
              </a:spcBef>
              <a:spcAft>
                <a:spcPts val="1200"/>
              </a:spcAft>
              <a:defRPr/>
            </a:lvl4pPr>
            <a:lvl5pPr>
              <a:spcBef>
                <a:spcPts val="0"/>
              </a:spcBef>
              <a:spcAft>
                <a:spcPts val="1200"/>
              </a:spcAft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00" y="723899"/>
            <a:ext cx="4876800" cy="531651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541CC69-A0B0-C1BE-2165-D8AD1B7D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24574" y="723899"/>
            <a:ext cx="57867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147C2FA-8BD9-36BF-787A-3B3C4847BF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1554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9AE8321-5884-9E75-1272-926961F313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3439" y="684311"/>
            <a:ext cx="4058728" cy="2749009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D527B4D-405A-DCD2-6970-1162843E0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14484" y="721031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B621246-77E4-43F0-CD40-C7DB9555D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3726" y="6134059"/>
            <a:ext cx="57867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EB8AC8C-DEDA-D180-1CD8-B67B47276E34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57600" y="3662835"/>
            <a:ext cx="4064567" cy="2468396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457200" indent="0">
              <a:spcBef>
                <a:spcPts val="0"/>
              </a:spcBef>
              <a:buNone/>
              <a:defRPr/>
            </a:lvl2pPr>
            <a:lvl3pPr marL="914400" indent="0">
              <a:spcBef>
                <a:spcPts val="0"/>
              </a:spcBef>
              <a:buNone/>
              <a:defRPr/>
            </a:lvl3pPr>
            <a:lvl4pPr marL="1371600" indent="0">
              <a:spcBef>
                <a:spcPts val="0"/>
              </a:spcBef>
              <a:buNone/>
              <a:defRPr/>
            </a:lvl4pPr>
            <a:lvl5pPr marL="1828800" indent="0">
              <a:spcBef>
                <a:spcPts val="0"/>
              </a:spcBef>
              <a:buNone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55564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3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410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  <p:sldLayoutId id="2147483774" r:id="rId18"/>
    <p:sldLayoutId id="2147483775" r:id="rId19"/>
    <p:sldLayoutId id="2147483777" r:id="rId20"/>
    <p:sldLayoutId id="2147483782" r:id="rId21"/>
    <p:sldLayoutId id="2147483786" r:id="rId22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37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5" name="Rectangle 39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56" name="Straight Connector 43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7" name="Rectangle 45">
            <a:extLst>
              <a:ext uri="{FF2B5EF4-FFF2-40B4-BE49-F238E27FC236}">
                <a16:creationId xmlns:a16="http://schemas.microsoft.com/office/drawing/2014/main" id="{1CD07172-CD61-45EB-BEE3-F644503E5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47">
            <a:extLst>
              <a:ext uri="{FF2B5EF4-FFF2-40B4-BE49-F238E27FC236}">
                <a16:creationId xmlns:a16="http://schemas.microsoft.com/office/drawing/2014/main" id="{1EADA5DB-ED12-413A-AAB5-6A8D1152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5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49">
            <a:extLst>
              <a:ext uri="{FF2B5EF4-FFF2-40B4-BE49-F238E27FC236}">
                <a16:creationId xmlns:a16="http://schemas.microsoft.com/office/drawing/2014/main" id="{8BA45E5C-ACB9-49E8-B4DB-5255C237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99D8326-B701-CBE8-39AA-6C700DA49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852" y="872061"/>
            <a:ext cx="3073940" cy="46429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zh-CN" sz="2800" dirty="0">
                <a:solidFill>
                  <a:srgbClr val="262626"/>
                </a:solidFill>
              </a:rPr>
              <a:t>Sacred Geography</a:t>
            </a:r>
            <a:br>
              <a:rPr lang="en-US" altLang="zh-CN" sz="2800" dirty="0">
                <a:solidFill>
                  <a:srgbClr val="262626"/>
                </a:solidFill>
              </a:rPr>
            </a:br>
            <a:r>
              <a:rPr lang="en-US" altLang="zh-CN" sz="2800" dirty="0">
                <a:solidFill>
                  <a:srgbClr val="262626"/>
                </a:solidFill>
              </a:rPr>
              <a:t>Research Project</a:t>
            </a:r>
            <a:br>
              <a:rPr lang="en-US" altLang="zh-CN" sz="2800" dirty="0">
                <a:solidFill>
                  <a:srgbClr val="262626"/>
                </a:solidFill>
              </a:rPr>
            </a:br>
            <a:br>
              <a:rPr lang="en-US" altLang="zh-CN" sz="2800" dirty="0">
                <a:solidFill>
                  <a:srgbClr val="262626"/>
                </a:solidFill>
              </a:rPr>
            </a:br>
            <a:r>
              <a:rPr lang="en-US" altLang="zh-CN" sz="2800" dirty="0">
                <a:solidFill>
                  <a:srgbClr val="262626"/>
                </a:solidFill>
              </a:rPr>
              <a:t>I</a:t>
            </a:r>
            <a:r>
              <a:rPr lang="en-GB" altLang="zh-CN" sz="2800" dirty="0">
                <a:solidFill>
                  <a:srgbClr val="262626"/>
                </a:solidFill>
              </a:rPr>
              <a:t>s</a:t>
            </a:r>
            <a:r>
              <a:rPr lang="zh-CN" altLang="en-US" sz="2800" dirty="0">
                <a:solidFill>
                  <a:srgbClr val="262626"/>
                </a:solidFill>
              </a:rPr>
              <a:t> </a:t>
            </a:r>
            <a:r>
              <a:rPr lang="en-US" altLang="zh-CN" sz="2800" dirty="0">
                <a:solidFill>
                  <a:srgbClr val="262626"/>
                </a:solidFill>
              </a:rPr>
              <a:t>Jinshan Temple,</a:t>
            </a:r>
            <a:br>
              <a:rPr lang="en-US" altLang="zh-CN" sz="2800" dirty="0">
                <a:solidFill>
                  <a:srgbClr val="262626"/>
                </a:solidFill>
              </a:rPr>
            </a:br>
            <a:r>
              <a:rPr lang="en-US" sz="2800" dirty="0">
                <a:solidFill>
                  <a:srgbClr val="262626"/>
                </a:solidFill>
              </a:rPr>
              <a:t>a human construct or a natural phenomenon sacred place?</a:t>
            </a:r>
            <a:br>
              <a:rPr lang="en-US" altLang="zh-CN" sz="2800" dirty="0">
                <a:solidFill>
                  <a:srgbClr val="262626"/>
                </a:solidFill>
              </a:rPr>
            </a:br>
            <a:br>
              <a:rPr lang="en-US" altLang="zh-CN" sz="2800" dirty="0">
                <a:solidFill>
                  <a:srgbClr val="262626"/>
                </a:solidFill>
              </a:rPr>
            </a:br>
            <a:br>
              <a:rPr lang="en-US" altLang="zh-CN" sz="2800" dirty="0">
                <a:solidFill>
                  <a:srgbClr val="262626"/>
                </a:solidFill>
              </a:rPr>
            </a:br>
            <a:r>
              <a:rPr lang="en-US" altLang="zh-CN" sz="2800" dirty="0">
                <a:solidFill>
                  <a:srgbClr val="262626"/>
                </a:solidFill>
              </a:rPr>
              <a:t>Yina Wu</a:t>
            </a:r>
            <a:br>
              <a:rPr lang="en-US" altLang="zh-CN" sz="2800" dirty="0">
                <a:solidFill>
                  <a:srgbClr val="262626"/>
                </a:solidFill>
              </a:rPr>
            </a:br>
            <a:r>
              <a:rPr lang="en-US" altLang="zh-CN" sz="2800" dirty="0">
                <a:solidFill>
                  <a:srgbClr val="262626"/>
                </a:solidFill>
              </a:rPr>
              <a:t>Nov. 28. 2024 </a:t>
            </a:r>
            <a:endParaRPr lang="en-US" sz="2800" dirty="0">
              <a:solidFill>
                <a:srgbClr val="262626"/>
              </a:solidFill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857E618C-1D7B-4A51-90C1-6106CD8A1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Placeholder 32" descr="A boat on the water&#10;&#10;Description automatically generated">
            <a:extLst>
              <a:ext uri="{FF2B5EF4-FFF2-40B4-BE49-F238E27FC236}">
                <a16:creationId xmlns:a16="http://schemas.microsoft.com/office/drawing/2014/main" id="{B59DF6E8-F006-480F-85A0-87E4680D7AB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6"/>
          <a:srcRect l="14639" r="14639"/>
          <a:stretch>
            <a:fillRect/>
          </a:stretch>
        </p:blipFill>
        <p:spPr>
          <a:xfrm>
            <a:off x="5850419" y="609602"/>
            <a:ext cx="5269022" cy="55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2889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08BEF5F-00BC-5BA7-C0E2-94A5C1FC0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934" y="723901"/>
            <a:ext cx="5390066" cy="1104900"/>
          </a:xfrm>
        </p:spPr>
        <p:txBody>
          <a:bodyPr/>
          <a:lstStyle/>
          <a:p>
            <a:r>
              <a:rPr lang="en-US" dirty="0"/>
              <a:t>Why Jinshan Temple?</a:t>
            </a:r>
          </a:p>
        </p:txBody>
      </p:sp>
      <p:pic>
        <p:nvPicPr>
          <p:cNvPr id="10" name="Content Placeholder 9" descr="A tower on a hill with trees and water&#10;&#10;Description automatically generated">
            <a:extLst>
              <a:ext uri="{FF2B5EF4-FFF2-40B4-BE49-F238E27FC236}">
                <a16:creationId xmlns:a16="http://schemas.microsoft.com/office/drawing/2014/main" id="{F482CD15-AF15-459D-B47A-9C973095C3E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7705516" y="1435100"/>
            <a:ext cx="2989681" cy="3987800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A128192-0728-892D-258C-A8F14C65D6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BE20FF-7B88-4EB9-88AE-02C7FEAE2CB3}"/>
              </a:ext>
            </a:extLst>
          </p:cNvPr>
          <p:cNvSpPr txBox="1"/>
          <p:nvPr/>
        </p:nvSpPr>
        <p:spPr>
          <a:xfrm>
            <a:off x="1103896" y="1828801"/>
            <a:ext cx="65151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Examine whether a sacred place is a human construct or a natural phenomenon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One of the four famous temples in China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It</a:t>
            </a:r>
            <a:r>
              <a:rPr lang="zh-CN" altLang="en-US" sz="2000" dirty="0"/>
              <a:t> </a:t>
            </a:r>
            <a:r>
              <a:rPr lang="en-GB" altLang="zh-CN" sz="2000" dirty="0"/>
              <a:t>was</a:t>
            </a:r>
            <a:r>
              <a:rPr lang="zh-CN" altLang="en-US" sz="2000" dirty="0"/>
              <a:t> </a:t>
            </a:r>
            <a:r>
              <a:rPr lang="en-GB" altLang="zh-CN" sz="2000" dirty="0"/>
              <a:t>b</a:t>
            </a:r>
            <a:r>
              <a:rPr lang="en-GB" sz="2000" dirty="0"/>
              <a:t>uilt in the Dong Jing Dynasty (317-420 AD) in Zhenjiang, China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zh-CN" altLang="en-US" sz="2000" dirty="0"/>
              <a:t>金（</a:t>
            </a:r>
            <a:r>
              <a:rPr lang="en-GB" sz="2000" dirty="0" err="1"/>
              <a:t>Jin</a:t>
            </a:r>
            <a:r>
              <a:rPr lang="zh-CN" altLang="en-US" sz="2000" dirty="0"/>
              <a:t>）</a:t>
            </a:r>
            <a:r>
              <a:rPr lang="en-GB" sz="2000" dirty="0"/>
              <a:t> means “gold”, </a:t>
            </a:r>
            <a:r>
              <a:rPr lang="zh-CN" altLang="en-US" sz="2000" dirty="0"/>
              <a:t>山（</a:t>
            </a:r>
            <a:r>
              <a:rPr lang="en-GB" sz="2000" dirty="0"/>
              <a:t>Shan</a:t>
            </a:r>
            <a:r>
              <a:rPr lang="zh-CN" altLang="en-US" sz="2000" dirty="0"/>
              <a:t>）</a:t>
            </a:r>
            <a:r>
              <a:rPr lang="en-GB" sz="2000" dirty="0"/>
              <a:t> means “temple”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Unique natural landscape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Ancient Architectures</a:t>
            </a:r>
            <a:r>
              <a:rPr lang="en-GB" altLang="zh-CN" sz="2000" dirty="0"/>
              <a:t>:</a:t>
            </a:r>
            <a:r>
              <a:rPr lang="zh-CN" altLang="en-US" sz="2000" dirty="0"/>
              <a:t> </a:t>
            </a:r>
            <a:r>
              <a:rPr lang="en-GB" altLang="zh-CN" sz="2000" dirty="0"/>
              <a:t>Jinshan</a:t>
            </a:r>
            <a:r>
              <a:rPr lang="zh-CN" altLang="en-US" sz="2000" dirty="0"/>
              <a:t> </a:t>
            </a:r>
            <a:r>
              <a:rPr lang="en-GB" altLang="zh-CN" sz="2000" dirty="0"/>
              <a:t>Temple and</a:t>
            </a:r>
            <a:r>
              <a:rPr lang="zh-CN" altLang="en-US" sz="2000" dirty="0"/>
              <a:t> </a:t>
            </a:r>
            <a:r>
              <a:rPr lang="en-GB" altLang="zh-CN" sz="2000" dirty="0" err="1"/>
              <a:t>Cishou</a:t>
            </a:r>
            <a:r>
              <a:rPr lang="zh-CN" altLang="en-US" sz="2000" dirty="0"/>
              <a:t> </a:t>
            </a:r>
            <a:r>
              <a:rPr lang="en-GB" altLang="zh-CN" sz="2000" dirty="0"/>
              <a:t>Pagoda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Visited by Emperor Qianlong and Kangxi in the Qing Dynasty</a:t>
            </a:r>
          </a:p>
        </p:txBody>
      </p:sp>
    </p:spTree>
    <p:extLst>
      <p:ext uri="{BB962C8B-B14F-4D97-AF65-F5344CB8AC3E}">
        <p14:creationId xmlns:p14="http://schemas.microsoft.com/office/powerpoint/2010/main" val="918817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4025A9-7726-7F83-4A59-6CF84E4B9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3314" y="817592"/>
            <a:ext cx="5724786" cy="1198580"/>
          </a:xfrm>
        </p:spPr>
        <p:txBody>
          <a:bodyPr/>
          <a:lstStyle/>
          <a:p>
            <a:r>
              <a:rPr lang="en-US" dirty="0"/>
              <a:t>Theory and Theorist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7D1EAF7-58DB-398E-A0A7-0514B6F330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3314" y="1530015"/>
            <a:ext cx="5724786" cy="4325909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Eliade- sacred and </a:t>
            </a:r>
            <a:r>
              <a:rPr lang="en-US" b="1" dirty="0" err="1"/>
              <a:t>hierophany</a:t>
            </a:r>
            <a:endParaRPr lang="en-US" b="1" dirty="0"/>
          </a:p>
          <a:p>
            <a:pPr marL="0" indent="0">
              <a:buNone/>
            </a:pPr>
            <a:r>
              <a:rPr lang="en-US" dirty="0"/>
              <a:t>Jinshan used to be an isolated island 1000 years ago, as the natural landscaping evolved, it began conjunct to land </a:t>
            </a:r>
          </a:p>
          <a:p>
            <a:r>
              <a:rPr lang="en-US" b="1" dirty="0"/>
              <a:t>A High Place</a:t>
            </a:r>
          </a:p>
          <a:p>
            <a:pPr marL="0" indent="0">
              <a:buNone/>
            </a:pPr>
            <a:r>
              <a:rPr lang="en-US" dirty="0" err="1"/>
              <a:t>Cishou</a:t>
            </a:r>
            <a:r>
              <a:rPr lang="en-US" dirty="0"/>
              <a:t> Pagoda	</a:t>
            </a:r>
          </a:p>
          <a:p>
            <a:r>
              <a:rPr lang="en-US" b="1" dirty="0"/>
              <a:t>Enchantment</a:t>
            </a:r>
          </a:p>
          <a:p>
            <a:pPr marL="0" indent="0">
              <a:buNone/>
            </a:pPr>
            <a:r>
              <a:rPr lang="en-US" dirty="0"/>
              <a:t>Madam White Snake Myth related to water</a:t>
            </a:r>
          </a:p>
          <a:p>
            <a:r>
              <a:rPr lang="en-US" b="1" dirty="0"/>
              <a:t>Fengshui</a:t>
            </a:r>
          </a:p>
          <a:p>
            <a:pPr marL="0" indent="0">
              <a:buNone/>
            </a:pPr>
            <a:r>
              <a:rPr lang="en-US" dirty="0"/>
              <a:t>Jinshan’s front gate faces to the west, unique in traditional Chinese Buddhist temples</a:t>
            </a:r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3A137E53-FBD3-20BC-7B61-06C47E6343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6" name="Picture Placeholder 5" descr="A building with a yellow wall and trees&#10;&#10;Description automatically generated">
            <a:extLst>
              <a:ext uri="{FF2B5EF4-FFF2-40B4-BE49-F238E27FC236}">
                <a16:creationId xmlns:a16="http://schemas.microsoft.com/office/drawing/2014/main" id="{49CABCED-295D-42FA-8AF8-FD2812B8B9F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9135" b="9135"/>
          <a:stretch>
            <a:fillRect/>
          </a:stretch>
        </p:blipFill>
        <p:spPr>
          <a:xfrm>
            <a:off x="7513352" y="1409699"/>
            <a:ext cx="3968128" cy="4325909"/>
          </a:xfrm>
        </p:spPr>
      </p:pic>
    </p:spTree>
    <p:extLst>
      <p:ext uri="{BB962C8B-B14F-4D97-AF65-F5344CB8AC3E}">
        <p14:creationId xmlns:p14="http://schemas.microsoft.com/office/powerpoint/2010/main" val="3153150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2BF5439E-A994-3EE5-80B8-64D8C5A92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520" y="776873"/>
            <a:ext cx="5854182" cy="827338"/>
          </a:xfrm>
        </p:spPr>
        <p:txBody>
          <a:bodyPr/>
          <a:lstStyle/>
          <a:p>
            <a:r>
              <a:rPr lang="en-US" dirty="0"/>
              <a:t>Methodology</a:t>
            </a: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D5FF0C52-0A5C-D2E2-6605-0DCC0E0DC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1995" y="1781175"/>
            <a:ext cx="6549882" cy="329564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Fieldwork-based research project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Phenomenological approach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Research sequences:</a:t>
            </a:r>
          </a:p>
          <a:p>
            <a:pPr marL="1085850" lvl="1" indent="-342900">
              <a:buFont typeface="Courier New" panose="02070309020205020404" pitchFamily="49" charset="0"/>
              <a:buChar char="o"/>
            </a:pPr>
            <a:r>
              <a:rPr lang="en-GB" dirty="0"/>
              <a:t>Front gate-Fengshui</a:t>
            </a:r>
          </a:p>
          <a:p>
            <a:pPr marL="1085850" lvl="1" indent="-342900">
              <a:buFont typeface="Courier New" panose="02070309020205020404" pitchFamily="49" charset="0"/>
              <a:buChar char="o"/>
            </a:pPr>
            <a:r>
              <a:rPr lang="en-GB" dirty="0"/>
              <a:t>Half of the mountain, Monk Fa Hai cave, Myth Madam White Snake(Enchantment)</a:t>
            </a:r>
          </a:p>
          <a:p>
            <a:pPr marL="1085850" lvl="1" indent="-342900">
              <a:buFont typeface="Courier New" panose="02070309020205020404" pitchFamily="49" charset="0"/>
              <a:buChar char="o"/>
            </a:pPr>
            <a:r>
              <a:rPr lang="en-GB" dirty="0"/>
              <a:t>Climb to the top of </a:t>
            </a:r>
            <a:r>
              <a:rPr lang="en-GB" dirty="0" err="1"/>
              <a:t>Cishou</a:t>
            </a:r>
            <a:r>
              <a:rPr lang="en-GB" dirty="0"/>
              <a:t> Pagoda(High Place)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5AE1925-290A-47B3-8D40-4B0996E7EF0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F9AE81-2E78-445A-941A-A7F87C8618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5435" y="1552573"/>
            <a:ext cx="4046045" cy="3524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560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2BF5439E-A994-3EE5-80B8-64D8C5A92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520" y="776873"/>
            <a:ext cx="5854182" cy="827338"/>
          </a:xfrm>
        </p:spPr>
        <p:txBody>
          <a:bodyPr/>
          <a:lstStyle/>
          <a:p>
            <a:r>
              <a:rPr lang="en-US" dirty="0"/>
              <a:t>Reflexive section</a:t>
            </a: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D5FF0C52-0A5C-D2E2-6605-0DCC0E0DC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3918" y="1682610"/>
            <a:ext cx="5842218" cy="4020357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Born in Zhenjiang and lived there for 18 years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Chinese Native speaker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Visiting ancient temples as an interest when travel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Confucianism impacted philosophy and the cosmic view</a:t>
            </a:r>
            <a:endParaRPr lang="en-US" sz="2400" dirty="0"/>
          </a:p>
        </p:txBody>
      </p:sp>
      <p:pic>
        <p:nvPicPr>
          <p:cNvPr id="7" name="Content Placeholder 6" descr="A stone wall with a sign in it&#10;&#10;Description automatically generated">
            <a:extLst>
              <a:ext uri="{FF2B5EF4-FFF2-40B4-BE49-F238E27FC236}">
                <a16:creationId xmlns:a16="http://schemas.microsoft.com/office/drawing/2014/main" id="{C5ABBBB9-65C8-4B84-89CE-7E03D1F29A0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5727" r="5727"/>
          <a:stretch>
            <a:fillRect/>
          </a:stretch>
        </p:blipFill>
        <p:spPr>
          <a:xfrm>
            <a:off x="7757863" y="1352244"/>
            <a:ext cx="2705530" cy="3804652"/>
          </a:xfrm>
        </p:spPr>
      </p:pic>
    </p:spTree>
    <p:extLst>
      <p:ext uri="{BB962C8B-B14F-4D97-AF65-F5344CB8AC3E}">
        <p14:creationId xmlns:p14="http://schemas.microsoft.com/office/powerpoint/2010/main" val="4125858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C0796C4E-41C8-0AB3-6886-FBB7C569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Literature Review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7F0180-F297-416C-84D4-482798174ACA}"/>
              </a:ext>
            </a:extLst>
          </p:cNvPr>
          <p:cNvSpPr txBox="1"/>
          <p:nvPr/>
        </p:nvSpPr>
        <p:spPr>
          <a:xfrm>
            <a:off x="1396169" y="2566737"/>
            <a:ext cx="940729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</a:rPr>
              <a:t>Hertz, Robert. 'St </a:t>
            </a:r>
            <a:r>
              <a:rPr lang="en-GB" sz="1100" dirty="0" err="1">
                <a:solidFill>
                  <a:schemeClr val="bg1"/>
                </a:solidFill>
              </a:rPr>
              <a:t>Besse</a:t>
            </a:r>
            <a:r>
              <a:rPr lang="en-GB" sz="1100" dirty="0">
                <a:solidFill>
                  <a:schemeClr val="bg1"/>
                </a:solidFill>
              </a:rPr>
              <a:t>: A Study of an Alpine Cult.' In Saints and Their Cults: Studies in Religious Sociology, Folklore and History, edited by Stephen Wilson, 55-100. Cambridge: Cambridge University Press, 1983. </a:t>
            </a:r>
          </a:p>
          <a:p>
            <a:pPr>
              <a:spcAft>
                <a:spcPts val="600"/>
              </a:spcAft>
            </a:pPr>
            <a:r>
              <a:rPr lang="en-GB" sz="1100" dirty="0" err="1">
                <a:solidFill>
                  <a:schemeClr val="bg1"/>
                </a:solidFill>
              </a:rPr>
              <a:t>Obadia</a:t>
            </a:r>
            <a:r>
              <a:rPr lang="en-GB" sz="1100" dirty="0">
                <a:solidFill>
                  <a:schemeClr val="bg1"/>
                </a:solidFill>
              </a:rPr>
              <a:t>, Lionel. 'Are Himalayan Peaks Sacred?: The Paradoxical and </a:t>
            </a:r>
            <a:r>
              <a:rPr lang="en-GB" sz="1100" dirty="0" err="1">
                <a:solidFill>
                  <a:schemeClr val="bg1"/>
                </a:solidFill>
              </a:rPr>
              <a:t>Polylogical</a:t>
            </a:r>
            <a:r>
              <a:rPr lang="en-GB" sz="1100" dirty="0">
                <a:solidFill>
                  <a:schemeClr val="bg1"/>
                </a:solidFill>
              </a:rPr>
              <a:t> Construction of Mountains.' In Space, Place, and Religious Landscapes: Living Mountains, edited by Darrelyn Gunzburg and Bernadette Brady, 213-238. London: Bloomsbury Academic, 2021. </a:t>
            </a:r>
          </a:p>
          <a:p>
            <a:pPr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</a:rPr>
              <a:t>Turner, Victor. '</a:t>
            </a:r>
            <a:r>
              <a:rPr lang="en-GB" sz="1100" dirty="0" err="1">
                <a:solidFill>
                  <a:schemeClr val="bg1"/>
                </a:solidFill>
              </a:rPr>
              <a:t>Bewtixtand</a:t>
            </a:r>
            <a:r>
              <a:rPr lang="en-GB" sz="1100" dirty="0">
                <a:solidFill>
                  <a:schemeClr val="bg1"/>
                </a:solidFill>
              </a:rPr>
              <a:t> Between: The Liminal Period in Rites De Passages.' The Proceedings of the American Ethnological Society, Symposium on New Approaches to the Study of Religion (1964): 4-20.</a:t>
            </a:r>
          </a:p>
          <a:p>
            <a:pPr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</a:rPr>
              <a:t>Eliade, Mircea, The Sacred and the Profane; the Nature of Religion, Harcourt, Brace and World Inc., 1959</a:t>
            </a:r>
          </a:p>
          <a:p>
            <a:pPr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</a:rPr>
              <a:t>Cao Dangling, </a:t>
            </a:r>
            <a:r>
              <a:rPr lang="zh-CN" altLang="en-US" sz="1100" dirty="0">
                <a:solidFill>
                  <a:schemeClr val="bg1"/>
                </a:solidFill>
              </a:rPr>
              <a:t>镇江三山文化（</a:t>
            </a:r>
            <a:r>
              <a:rPr lang="en-GB" sz="1100" dirty="0">
                <a:solidFill>
                  <a:schemeClr val="bg1"/>
                </a:solidFill>
              </a:rPr>
              <a:t>The Culture of Three Mountains in Zhenjiang）, Nanjing: Nanjing University Press, 2015</a:t>
            </a:r>
          </a:p>
          <a:p>
            <a:pPr>
              <a:spcAft>
                <a:spcPts val="600"/>
              </a:spcAft>
            </a:pPr>
            <a:r>
              <a:rPr lang="zh-CN" altLang="en-US" sz="1100" dirty="0">
                <a:solidFill>
                  <a:schemeClr val="bg1"/>
                </a:solidFill>
              </a:rPr>
              <a:t>镇江文史办公室</a:t>
            </a:r>
            <a:r>
              <a:rPr lang="en-US" altLang="zh-CN" sz="1100" dirty="0">
                <a:solidFill>
                  <a:schemeClr val="bg1"/>
                </a:solidFill>
              </a:rPr>
              <a:t>(</a:t>
            </a:r>
            <a:r>
              <a:rPr lang="en-GB" sz="1100" dirty="0">
                <a:solidFill>
                  <a:schemeClr val="bg1"/>
                </a:solidFill>
              </a:rPr>
              <a:t>Zhenjiang Culture and History Office)，</a:t>
            </a:r>
            <a:r>
              <a:rPr lang="zh-CN" altLang="en-US" sz="1100" dirty="0">
                <a:solidFill>
                  <a:schemeClr val="bg1"/>
                </a:solidFill>
              </a:rPr>
              <a:t>嘉定镇江志</a:t>
            </a:r>
            <a:r>
              <a:rPr lang="en-US" altLang="zh-CN" sz="1100" dirty="0">
                <a:solidFill>
                  <a:schemeClr val="bg1"/>
                </a:solidFill>
              </a:rPr>
              <a:t>(</a:t>
            </a:r>
            <a:r>
              <a:rPr lang="en-GB" sz="1100" dirty="0">
                <a:solidFill>
                  <a:schemeClr val="bg1"/>
                </a:solidFill>
              </a:rPr>
              <a:t>Jiading Zhenjiang Local chorography)，Zhenjiang: Jiangsu University Press, 2014</a:t>
            </a:r>
          </a:p>
          <a:p>
            <a:pPr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</a:rPr>
              <a:t>Casey, Edward S. “Place as Container: Aristotle’s Physics.” The Fate of Place: A Philosophical History, 1st ed., University of California Press, 1997, pp. 50–72. JSTOR, http://www.jstor.org/stable/10.1525/j.ctt2jcbw8.7. Accessed 20 Nov. 2024.</a:t>
            </a:r>
          </a:p>
          <a:p>
            <a:pPr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</a:rPr>
              <a:t>Augusta McMahon. “Space, Sound, and Light: Toward a Sensory Experience of Ancient Monumental Architecture.” American Journal of Archaeology 117, no. 2 (2013): 163–79. https://doi.org/10.3764/aja.117.2.0163.</a:t>
            </a:r>
          </a:p>
          <a:p>
            <a:pPr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</a:rPr>
              <a:t>Christopher Tilley, A Phenomenology of Landscape: Places, Paths and Monuments. Oxford: Berg </a:t>
            </a:r>
            <a:r>
              <a:rPr lang="en-GB" dirty="0"/>
              <a:t>Publishers, 1997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896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78B3239-FE1A-45AC-BACA-CC3412D875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B916DD8-9028-41F0-AB19-FE384D2009A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C92F81-A6B6-4190-80A1-406B3B4C18B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581</Words>
  <Application>Microsoft Office PowerPoint</Application>
  <PresentationFormat>Widescreen</PresentationFormat>
  <Paragraphs>48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Courier New</vt:lpstr>
      <vt:lpstr>Garamond</vt:lpstr>
      <vt:lpstr>Organic</vt:lpstr>
      <vt:lpstr>Sacred Geography Research Project  Is Jinshan Temple, a human construct or a natural phenomenon sacred place?   Yina Wu Nov. 28. 2024 </vt:lpstr>
      <vt:lpstr>Why Jinshan Temple?</vt:lpstr>
      <vt:lpstr>Theory and Theorist</vt:lpstr>
      <vt:lpstr>Methodology</vt:lpstr>
      <vt:lpstr>Reflexive section</vt:lpstr>
      <vt:lpstr>Literature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Sacred Geography Research Project  Is Jinshan Temple, a human construct or a natural phenomenon sacred place?   Yina Wu Nov. 28. 2024 </dc:title>
  <dc:creator>YINA WU</dc:creator>
  <cp:lastModifiedBy>YINA WU</cp:lastModifiedBy>
  <cp:revision>1</cp:revision>
  <dcterms:created xsi:type="dcterms:W3CDTF">2024-11-27T15:58:24Z</dcterms:created>
  <dcterms:modified xsi:type="dcterms:W3CDTF">2024-11-27T17:32:39Z</dcterms:modified>
</cp:coreProperties>
</file>