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8" r:id="rId8"/>
    <p:sldId id="261" r:id="rId9"/>
    <p:sldId id="262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132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60002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419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597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466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955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767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091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58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925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407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0726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4332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325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1544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4427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3016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589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F52DDEF-E710-4D32-B66F-1134213DF9B2}" type="datetimeFigureOut">
              <a:rPr lang="en-GB" smtClean="0"/>
              <a:t>07/02/2018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9B3445B-0C08-414D-99FA-DD164BE4B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050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Academic Skills – Critical Thinking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Gareth Hughes – January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5252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074"/>
            <a:ext cx="10396882" cy="1151965"/>
          </a:xfrm>
        </p:spPr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54577" y="1897933"/>
            <a:ext cx="10394707" cy="3311189"/>
          </a:xfrm>
        </p:spPr>
        <p:txBody>
          <a:bodyPr>
            <a:noAutofit/>
          </a:bodyPr>
          <a:lstStyle/>
          <a:p>
            <a:r>
              <a:rPr lang="en-GB" sz="2400" b="1" dirty="0"/>
              <a:t>Identify the line of reasoning</a:t>
            </a:r>
            <a:r>
              <a:rPr lang="en-GB" sz="2400" dirty="0"/>
              <a:t>, supporting  </a:t>
            </a:r>
            <a:r>
              <a:rPr lang="en-GB" sz="2400" b="1" dirty="0"/>
              <a:t>evidence</a:t>
            </a:r>
            <a:r>
              <a:rPr lang="en-GB" sz="2400" dirty="0"/>
              <a:t> and conclusions from an article.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Analyse and evaluate evidence from an article to determine </a:t>
            </a:r>
            <a:r>
              <a:rPr lang="en-GB" sz="2400" b="1" dirty="0"/>
              <a:t>credibility.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Apply critical thinking skills to </a:t>
            </a:r>
            <a:r>
              <a:rPr lang="en-GB" sz="2400" b="1" dirty="0"/>
              <a:t>recognise assumptions and hidden agendas </a:t>
            </a:r>
            <a:r>
              <a:rPr lang="en-GB" sz="2400" dirty="0"/>
              <a:t>in a written article.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69013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074"/>
            <a:ext cx="10396882" cy="1151965"/>
          </a:xfrm>
        </p:spPr>
        <p:txBody>
          <a:bodyPr/>
          <a:lstStyle/>
          <a:p>
            <a:r>
              <a:rPr lang="en-GB" dirty="0"/>
              <a:t>What is Critical Thinking?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11034" y="1270916"/>
            <a:ext cx="10394707" cy="3311189"/>
          </a:xfrm>
        </p:spPr>
        <p:txBody>
          <a:bodyPr/>
          <a:lstStyle/>
          <a:p>
            <a:r>
              <a:rPr lang="en-GB" sz="3600" dirty="0"/>
              <a:t>Critical thinking means </a:t>
            </a:r>
            <a:r>
              <a:rPr lang="en-GB" sz="3600" b="1" dirty="0"/>
              <a:t>weighing up the arguments and evidence for and against a topic.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1617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074"/>
            <a:ext cx="10396882" cy="1151965"/>
          </a:xfrm>
        </p:spPr>
        <p:txBody>
          <a:bodyPr/>
          <a:lstStyle/>
          <a:p>
            <a:r>
              <a:rPr lang="en-GB" dirty="0"/>
              <a:t>What is Critical Thinking?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11034" y="1584424"/>
            <a:ext cx="10394707" cy="381489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sz="3100" dirty="0"/>
              <a:t>In Critical Thinking you should:</a:t>
            </a:r>
          </a:p>
          <a:p>
            <a:pPr>
              <a:buNone/>
            </a:pPr>
            <a:endParaRPr lang="en-GB" sz="3100" dirty="0"/>
          </a:p>
          <a:p>
            <a:r>
              <a:rPr lang="en-GB" sz="3100" b="1" dirty="0"/>
              <a:t>Consider</a:t>
            </a:r>
            <a:r>
              <a:rPr lang="en-GB" sz="3100" dirty="0"/>
              <a:t> an issue carefully.</a:t>
            </a:r>
          </a:p>
          <a:p>
            <a:endParaRPr lang="en-GB" sz="3100" dirty="0"/>
          </a:p>
          <a:p>
            <a:r>
              <a:rPr lang="en-GB" sz="3100" b="1" dirty="0"/>
              <a:t>Evaluate</a:t>
            </a:r>
            <a:r>
              <a:rPr lang="en-GB" sz="3100" dirty="0"/>
              <a:t> evidence put forward in support of a belief or view point.</a:t>
            </a:r>
          </a:p>
          <a:p>
            <a:endParaRPr lang="en-GB" sz="3100" dirty="0"/>
          </a:p>
          <a:p>
            <a:r>
              <a:rPr lang="en-GB" sz="3100" b="1" dirty="0"/>
              <a:t>Consider</a:t>
            </a:r>
            <a:r>
              <a:rPr lang="en-GB" sz="3100" dirty="0"/>
              <a:t> where the belief or view points lead. What conclusions follow? Are they suitable and rational?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1127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074"/>
            <a:ext cx="10396882" cy="1151965"/>
          </a:xfrm>
        </p:spPr>
        <p:txBody>
          <a:bodyPr/>
          <a:lstStyle/>
          <a:p>
            <a:r>
              <a:rPr lang="en-GB" dirty="0"/>
              <a:t>What is Analytical Thinking?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80703" y="1749888"/>
            <a:ext cx="11218817" cy="3989061"/>
          </a:xfrm>
        </p:spPr>
        <p:txBody>
          <a:bodyPr>
            <a:normAutofit/>
          </a:bodyPr>
          <a:lstStyle/>
          <a:p>
            <a:r>
              <a:rPr lang="en-GB" sz="2400" dirty="0"/>
              <a:t>Analytical thinking involves:</a:t>
            </a:r>
          </a:p>
          <a:p>
            <a:endParaRPr lang="en-GB" sz="2400" dirty="0"/>
          </a:p>
          <a:p>
            <a:r>
              <a:rPr lang="en-GB" sz="2400" dirty="0"/>
              <a:t>Standing back</a:t>
            </a:r>
          </a:p>
          <a:p>
            <a:r>
              <a:rPr lang="en-GB" sz="2400" dirty="0"/>
              <a:t>Examining in detail</a:t>
            </a:r>
          </a:p>
          <a:p>
            <a:r>
              <a:rPr lang="en-GB" sz="2400" dirty="0"/>
              <a:t>Completely accurate</a:t>
            </a:r>
          </a:p>
          <a:p>
            <a:r>
              <a:rPr lang="en-GB" sz="2400" dirty="0"/>
              <a:t>Possible flaws</a:t>
            </a:r>
          </a:p>
          <a:p>
            <a:r>
              <a:rPr lang="en-GB" sz="2400" dirty="0"/>
              <a:t>Comparing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96197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396882" cy="1151965"/>
          </a:xfrm>
        </p:spPr>
        <p:txBody>
          <a:bodyPr/>
          <a:lstStyle/>
          <a:p>
            <a:r>
              <a:rPr lang="en-GB" dirty="0" smtClean="0"/>
              <a:t>Student Activity – 30 Minutes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02325" y="1410253"/>
            <a:ext cx="10394707" cy="3311189"/>
          </a:xfrm>
        </p:spPr>
        <p:txBody>
          <a:bodyPr>
            <a:normAutofit lnSpcReduction="10000"/>
          </a:bodyPr>
          <a:lstStyle/>
          <a:p>
            <a:r>
              <a:rPr lang="en-GB" sz="3600" dirty="0" smtClean="0"/>
              <a:t>Read The New Statesman Article – Critically evaluate it</a:t>
            </a:r>
          </a:p>
          <a:p>
            <a:pPr lvl="1"/>
            <a:r>
              <a:rPr lang="en-GB" sz="3200" dirty="0" smtClean="0"/>
              <a:t>Do you think it is accurate?</a:t>
            </a:r>
          </a:p>
          <a:p>
            <a:pPr lvl="1"/>
            <a:r>
              <a:rPr lang="en-GB" sz="3200" dirty="0" smtClean="0"/>
              <a:t>Do you think it is fair?</a:t>
            </a:r>
          </a:p>
          <a:p>
            <a:pPr lvl="1"/>
            <a:r>
              <a:rPr lang="en-GB" sz="3200" dirty="0" smtClean="0"/>
              <a:t>Are there any Biases?</a:t>
            </a:r>
          </a:p>
          <a:p>
            <a:pPr lvl="1"/>
            <a:endParaRPr lang="en-GB" dirty="0"/>
          </a:p>
        </p:txBody>
      </p:sp>
      <p:sp>
        <p:nvSpPr>
          <p:cNvPr id="4" name="AutoShape 2" descr="Image result for new statesman brexi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037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396538" cy="1152525"/>
          </a:xfrm>
        </p:spPr>
        <p:txBody>
          <a:bodyPr/>
          <a:lstStyle/>
          <a:p>
            <a:r>
              <a:rPr lang="en-GB" dirty="0" smtClean="0"/>
              <a:t>Student Activity – 30 Minutes</a:t>
            </a:r>
            <a:endParaRPr lang="en-GB" dirty="0"/>
          </a:p>
        </p:txBody>
      </p:sp>
      <p:pic>
        <p:nvPicPr>
          <p:cNvPr id="5" name="Trump’s 2018 State of the Union in four minutes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8275" y="1084217"/>
            <a:ext cx="9849394" cy="5540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751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5"/>
          <p:cNvSpPr txBox="1">
            <a:spLocks/>
          </p:cNvSpPr>
          <p:nvPr/>
        </p:nvSpPr>
        <p:spPr>
          <a:xfrm>
            <a:off x="457200" y="1481328"/>
            <a:ext cx="4038600" cy="4525963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smtClean="0"/>
              <a:t>Consider an issue carefully – weigh up all the arguments</a:t>
            </a:r>
          </a:p>
          <a:p>
            <a:endParaRPr lang="en-GB" sz="4000" b="1" dirty="0" smtClean="0"/>
          </a:p>
          <a:p>
            <a:r>
              <a:rPr lang="en-GB" sz="4000" b="1" dirty="0" smtClean="0"/>
              <a:t>Evaluate  all  the evidence</a:t>
            </a:r>
          </a:p>
          <a:p>
            <a:endParaRPr lang="en-GB" sz="4000" b="1" dirty="0" smtClean="0"/>
          </a:p>
          <a:p>
            <a:r>
              <a:rPr lang="en-GB" sz="4000" b="1" dirty="0" smtClean="0"/>
              <a:t>What conclusions  would follow (the implications</a:t>
            </a:r>
            <a:r>
              <a:rPr lang="en-GB" sz="2200" b="1" dirty="0" smtClean="0"/>
              <a:t>)</a:t>
            </a:r>
            <a:endParaRPr lang="en-GB" sz="2200" b="1" dirty="0"/>
          </a:p>
        </p:txBody>
      </p:sp>
      <p:sp>
        <p:nvSpPr>
          <p:cNvPr id="5" name="Content Placeholder 7"/>
          <p:cNvSpPr txBox="1">
            <a:spLocks/>
          </p:cNvSpPr>
          <p:nvPr/>
        </p:nvSpPr>
        <p:spPr>
          <a:xfrm>
            <a:off x="4648200" y="1481328"/>
            <a:ext cx="4038600" cy="4525963"/>
          </a:xfrm>
          <a:prstGeom prst="rect">
            <a:avLst/>
          </a:prstGeom>
        </p:spPr>
        <p:txBody>
          <a:bodyPr>
            <a:normAutofit fontScale="47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smtClean="0"/>
              <a:t>Standing back</a:t>
            </a:r>
          </a:p>
          <a:p>
            <a:r>
              <a:rPr lang="en-GB" sz="4000" b="1" smtClean="0"/>
              <a:t>Examining in detail</a:t>
            </a:r>
          </a:p>
          <a:p>
            <a:r>
              <a:rPr lang="en-GB" sz="4000" b="1" smtClean="0"/>
              <a:t>Completely accurate?</a:t>
            </a:r>
          </a:p>
          <a:p>
            <a:r>
              <a:rPr lang="en-GB" sz="4000" b="1" smtClean="0"/>
              <a:t>Possible flaws?</a:t>
            </a:r>
          </a:p>
          <a:p>
            <a:r>
              <a:rPr lang="en-GB" sz="4000" b="1" smtClean="0"/>
              <a:t>Comparing the same issue from the point of other theorists</a:t>
            </a:r>
          </a:p>
          <a:p>
            <a:r>
              <a:rPr lang="en-GB" sz="4000" b="1" smtClean="0"/>
              <a:t>Being able to explain</a:t>
            </a:r>
          </a:p>
          <a:p>
            <a:r>
              <a:rPr lang="en-GB" sz="4000" b="1" smtClean="0"/>
              <a:t>Being able to argue the case</a:t>
            </a:r>
          </a:p>
          <a:p>
            <a:r>
              <a:rPr lang="en-GB" sz="4000" b="1" smtClean="0"/>
              <a:t>Check for hidden assumptions</a:t>
            </a:r>
          </a:p>
          <a:p>
            <a:r>
              <a:rPr lang="en-GB" sz="4000" b="1" smtClean="0"/>
              <a:t>Check for lines of persuasiveness</a:t>
            </a:r>
          </a:p>
          <a:p>
            <a:r>
              <a:rPr lang="en-GB" b="1" smtClean="0"/>
              <a:t> </a:t>
            </a:r>
          </a:p>
          <a:p>
            <a:endParaRPr lang="en-GB" b="1" smtClean="0"/>
          </a:p>
          <a:p>
            <a:endParaRPr lang="en-GB" b="1" dirty="0"/>
          </a:p>
        </p:txBody>
      </p:sp>
      <p:sp>
        <p:nvSpPr>
          <p:cNvPr id="6" name="Title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              </a:t>
            </a:r>
            <a:r>
              <a:rPr lang="en-GB" i="1" dirty="0" smtClean="0"/>
              <a:t>Differences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sz="3100" dirty="0" smtClean="0"/>
              <a:t>Critical Thinking                          Analytical thinking</a:t>
            </a:r>
            <a:endParaRPr lang="en-GB" sz="3100" dirty="0"/>
          </a:p>
        </p:txBody>
      </p:sp>
    </p:spTree>
    <p:extLst>
      <p:ext uri="{BB962C8B-B14F-4D97-AF65-F5344CB8AC3E}">
        <p14:creationId xmlns:p14="http://schemas.microsoft.com/office/powerpoint/2010/main" val="1180689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074"/>
            <a:ext cx="10396882" cy="1151965"/>
          </a:xfrm>
        </p:spPr>
        <p:txBody>
          <a:bodyPr/>
          <a:lstStyle/>
          <a:p>
            <a:r>
              <a:rPr lang="en-GB" dirty="0"/>
              <a:t>Thinking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32954" y="1627968"/>
            <a:ext cx="10394707" cy="331118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Able to argue</a:t>
            </a:r>
          </a:p>
          <a:p>
            <a:endParaRPr lang="en-GB" dirty="0"/>
          </a:p>
          <a:p>
            <a:r>
              <a:rPr lang="en-GB" dirty="0"/>
              <a:t>Being on guard</a:t>
            </a:r>
          </a:p>
          <a:p>
            <a:endParaRPr lang="en-GB" dirty="0"/>
          </a:p>
          <a:p>
            <a:r>
              <a:rPr lang="en-GB" dirty="0"/>
              <a:t>Hidden assumptions</a:t>
            </a:r>
          </a:p>
          <a:p>
            <a:endParaRPr lang="en-GB" dirty="0"/>
          </a:p>
          <a:p>
            <a:r>
              <a:rPr lang="en-GB" dirty="0"/>
              <a:t>Lure the reader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760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074"/>
            <a:ext cx="10396882" cy="1151965"/>
          </a:xfrm>
        </p:spPr>
        <p:txBody>
          <a:bodyPr/>
          <a:lstStyle/>
          <a:p>
            <a:r>
              <a:rPr lang="en-GB" dirty="0"/>
              <a:t>Critical and Analytical Thinking!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19743" y="1789639"/>
            <a:ext cx="10394707" cy="3311189"/>
          </a:xfrm>
        </p:spPr>
        <p:txBody>
          <a:bodyPr/>
          <a:lstStyle/>
          <a:p>
            <a:r>
              <a:rPr lang="en-GB" sz="3200" dirty="0"/>
              <a:t>In order to develop your critical and analytical thinking ability, you need to develop a detective like mind!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305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074"/>
            <a:ext cx="10396882" cy="1151965"/>
          </a:xfrm>
        </p:spPr>
        <p:txBody>
          <a:bodyPr/>
          <a:lstStyle/>
          <a:p>
            <a:r>
              <a:rPr lang="en-GB" dirty="0"/>
              <a:t>Critical Thinking -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41663" y="1384127"/>
            <a:ext cx="10394707" cy="3311189"/>
          </a:xfrm>
        </p:spPr>
        <p:txBody>
          <a:bodyPr/>
          <a:lstStyle/>
          <a:p>
            <a:r>
              <a:rPr lang="en-GB" dirty="0"/>
              <a:t>Most texts you will read will include an argument.</a:t>
            </a:r>
          </a:p>
          <a:p>
            <a:endParaRPr lang="en-GB" dirty="0"/>
          </a:p>
          <a:p>
            <a:r>
              <a:rPr lang="en-GB" dirty="0"/>
              <a:t>In academic writing an argument is:</a:t>
            </a:r>
          </a:p>
          <a:p>
            <a:pPr lvl="1"/>
            <a:r>
              <a:rPr lang="en-GB" dirty="0"/>
              <a:t>A line of reasoning </a:t>
            </a:r>
            <a:r>
              <a:rPr lang="en-GB" i="1" dirty="0"/>
              <a:t>or</a:t>
            </a:r>
          </a:p>
          <a:p>
            <a:pPr lvl="1"/>
            <a:r>
              <a:rPr lang="en-GB" dirty="0"/>
              <a:t>An angle or point of view </a:t>
            </a:r>
            <a:r>
              <a:rPr lang="en-GB" i="1" dirty="0"/>
              <a:t>or</a:t>
            </a:r>
          </a:p>
          <a:p>
            <a:pPr lvl="1"/>
            <a:r>
              <a:rPr lang="en-GB" dirty="0"/>
              <a:t>A position that is being defended </a:t>
            </a:r>
            <a:r>
              <a:rPr lang="en-GB" i="1" dirty="0"/>
              <a:t>or</a:t>
            </a:r>
          </a:p>
          <a:p>
            <a:pPr lvl="1"/>
            <a:r>
              <a:rPr lang="en-GB" dirty="0"/>
              <a:t>A case which is being made, backed with evidence and examples which leads to conclusions.</a:t>
            </a:r>
          </a:p>
        </p:txBody>
      </p:sp>
    </p:spTree>
    <p:extLst>
      <p:ext uri="{BB962C8B-B14F-4D97-AF65-F5344CB8AC3E}">
        <p14:creationId xmlns:p14="http://schemas.microsoft.com/office/powerpoint/2010/main" val="14741776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074"/>
            <a:ext cx="10396882" cy="1151965"/>
          </a:xfrm>
        </p:spPr>
        <p:txBody>
          <a:bodyPr/>
          <a:lstStyle/>
          <a:p>
            <a:r>
              <a:rPr lang="en-GB" dirty="0"/>
              <a:t>Critical Thinking -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71994" y="1523465"/>
            <a:ext cx="10394707" cy="3311189"/>
          </a:xfrm>
        </p:spPr>
        <p:txBody>
          <a:bodyPr/>
          <a:lstStyle/>
          <a:p>
            <a:r>
              <a:rPr lang="en-GB" dirty="0"/>
              <a:t>Line of reasoning</a:t>
            </a:r>
          </a:p>
          <a:p>
            <a:pPr lvl="1"/>
            <a:r>
              <a:rPr lang="en-GB" dirty="0"/>
              <a:t>Questioning appearances</a:t>
            </a:r>
          </a:p>
          <a:p>
            <a:pPr lvl="1"/>
            <a:r>
              <a:rPr lang="en-GB" dirty="0"/>
              <a:t>Hidden assumptions</a:t>
            </a:r>
          </a:p>
          <a:p>
            <a:pPr lvl="1"/>
            <a:r>
              <a:rPr lang="en-GB" dirty="0"/>
              <a:t>Identifying evidence</a:t>
            </a:r>
          </a:p>
          <a:p>
            <a:pPr lvl="1"/>
            <a:r>
              <a:rPr lang="en-GB" dirty="0"/>
              <a:t>Evaluating the evidence</a:t>
            </a:r>
          </a:p>
          <a:p>
            <a:r>
              <a:rPr lang="en-GB" dirty="0"/>
              <a:t>Identifying conclusion</a:t>
            </a:r>
          </a:p>
          <a:p>
            <a:r>
              <a:rPr lang="en-GB" dirty="0"/>
              <a:t>Evidence supports the conclusion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25696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074"/>
            <a:ext cx="10396882" cy="1151965"/>
          </a:xfrm>
        </p:spPr>
        <p:txBody>
          <a:bodyPr/>
          <a:lstStyle/>
          <a:p>
            <a:r>
              <a:rPr lang="en-GB" dirty="0"/>
              <a:t>Critical Thinking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67788" y="1575716"/>
            <a:ext cx="10394707" cy="3311189"/>
          </a:xfrm>
        </p:spPr>
        <p:txBody>
          <a:bodyPr/>
          <a:lstStyle/>
          <a:p>
            <a:r>
              <a:rPr lang="en-GB" sz="2800" dirty="0"/>
              <a:t>Clear line of reasoning (argument)</a:t>
            </a:r>
          </a:p>
          <a:p>
            <a:r>
              <a:rPr lang="en-GB" sz="2800" dirty="0"/>
              <a:t>Clear conclusions</a:t>
            </a:r>
          </a:p>
          <a:p>
            <a:r>
              <a:rPr lang="en-GB" sz="2800" dirty="0"/>
              <a:t>Evidence to support your argument</a:t>
            </a:r>
          </a:p>
          <a:p>
            <a:r>
              <a:rPr lang="en-GB" sz="2800" dirty="0"/>
              <a:t>Read sources of information critically</a:t>
            </a:r>
          </a:p>
          <a:p>
            <a:r>
              <a:rPr lang="en-GB" sz="2800" dirty="0"/>
              <a:t>Look at the subject from multiple perspectives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9577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47</TotalTime>
  <Words>387</Words>
  <Application>Microsoft Office PowerPoint</Application>
  <PresentationFormat>Widescreen</PresentationFormat>
  <Paragraphs>80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Impact</vt:lpstr>
      <vt:lpstr>Main Event</vt:lpstr>
      <vt:lpstr>Academic Skills – Critical Thinking</vt:lpstr>
      <vt:lpstr>Objectives</vt:lpstr>
      <vt:lpstr>What is Critical Thinking?</vt:lpstr>
      <vt:lpstr>What is Critical Thinking?</vt:lpstr>
      <vt:lpstr>What is Analytical Thinking?</vt:lpstr>
      <vt:lpstr>Student Activity – 30 Minutes</vt:lpstr>
      <vt:lpstr>Student Activity – 30 Minutes</vt:lpstr>
      <vt:lpstr>PowerPoint Presentation</vt:lpstr>
      <vt:lpstr>Thinking Process</vt:lpstr>
      <vt:lpstr>Critical and Analytical Thinking!</vt:lpstr>
      <vt:lpstr>Critical Thinking - Reading</vt:lpstr>
      <vt:lpstr>Critical Thinking - Reading</vt:lpstr>
      <vt:lpstr>Critical Thinking Writing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Skills – Critical Thinking</dc:title>
  <dc:creator>Gareth Hughes</dc:creator>
  <cp:lastModifiedBy>Gareth Hughes</cp:lastModifiedBy>
  <cp:revision>3</cp:revision>
  <dcterms:created xsi:type="dcterms:W3CDTF">2018-01-05T15:41:41Z</dcterms:created>
  <dcterms:modified xsi:type="dcterms:W3CDTF">2018-02-07T09:24:28Z</dcterms:modified>
</cp:coreProperties>
</file>