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slideMasters/slideMaster21.xml" ContentType="application/vnd.openxmlformats-officedocument.presentationml.slideMaster+xml"/>
  <Override PartName="/ppt/slides/slide21.xml" ContentType="application/vnd.openxmlformats-officedocument.presentationml.slide+xml"/>
  <Override PartName="/ppt/slideMasters/slideMaster22.xml" ContentType="application/vnd.openxmlformats-officedocument.presentationml.slideMaster+xml"/>
  <Override PartName="/ppt/slides/slide22.xml" ContentType="application/vnd.openxmlformats-officedocument.presentationml.slide+xml"/>
  <Override PartName="/ppt/slideMasters/slideMaster23.xml" ContentType="application/vnd.openxmlformats-officedocument.presentationml.slideMaster+xml"/>
  <Override PartName="/ppt/slides/slide23.xml" ContentType="application/vnd.openxmlformats-officedocument.presentationml.slide+xml"/>
  <Override PartName="/ppt/slideMasters/slideMaster24.xml" ContentType="application/vnd.openxmlformats-officedocument.presentationml.slideMaster+xml"/>
  <Override PartName="/ppt/slides/slide24.xml" ContentType="application/vnd.openxmlformats-officedocument.presentationml.slide+xml"/>
  <Override PartName="/ppt/slideMasters/slideMaster25.xml" ContentType="application/vnd.openxmlformats-officedocument.presentationml.slideMaster+xml"/>
  <Override PartName="/ppt/slides/slide25.xml" ContentType="application/vnd.openxmlformats-officedocument.presentationml.slide+xml"/>
  <Override PartName="/ppt/slideMasters/slideMaster26.xml" ContentType="application/vnd.openxmlformats-officedocument.presentationml.slideMaster+xml"/>
  <Override PartName="/ppt/slides/slide26.xml" ContentType="application/vnd.openxmlformats-officedocument.presentationml.slide+xml"/>
  <Override PartName="/ppt/slideMasters/slideMaster27.xml" ContentType="application/vnd.openxmlformats-officedocument.presentationml.slideMaster+xml"/>
  <Override PartName="/ppt/slides/slide27.xml" ContentType="application/vnd.openxmlformats-officedocument.presentationml.slide+xml"/>
  <Override PartName="/ppt/slideMasters/slideMaster28.xml" ContentType="application/vnd.openxmlformats-officedocument.presentationml.slideMaster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notesMasterIdLst>
    <p:notesMasterId r:id="rId30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Opening" id="{01bfe462-ac53-eb9b-e698-7786fc65dda4}">
          <p14:sldIdLst>
            <p14:sldId id="256"/>
            <p14:sldId id="257"/>
            <p14:sldId id="258"/>
            <p14:sldId id="259"/>
          </p14:sldIdLst>
        </p14:section>
        <p14:section name="Part 1: Revisiting your topic" id="{ea0a5261-6cd9-f56c-f100-faeaebd01b68}">
          <p14:sldIdLst>
            <p14:sldId id="260"/>
            <p14:sldId id="261"/>
            <p14:sldId id="262"/>
            <p14:sldId id="263"/>
          </p14:sldIdLst>
        </p14:section>
        <p14:section name="Part 2: Whole study and pilot slice" id="{d40b88bc-b7ac-94fa-c897-0a31ef0f584b}">
          <p14:sldIdLst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</p14:sldIdLst>
        </p14:section>
        <p14:section name="Part 3: Scope, problem and questions" id="{0cb0e7e0-aeaf-bf74-6834-8c8ecea3c4a6}">
          <p14:sldIdLst>
            <p14:sldId id="273"/>
            <p14:sldId id="274"/>
            <p14:sldId id="275"/>
            <p14:sldId id="276"/>
            <p14:sldId id="277"/>
            <p14:sldId id="278"/>
            <p14:sldId id="279"/>
          </p14:sldIdLst>
        </p14:section>
        <p14:section name="Close" id="{6fae9fba-0a0a-96ce-aa9b-c8f50ce617f5}">
          <p14:sldIdLst>
            <p14:sldId id="280"/>
            <p14:sldId id="281"/>
            <p14:sldId id="282"/>
            <p14:sldId id="28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30" Type="http://schemas.openxmlformats.org/officeDocument/2006/relationships/notesMaster" Target="notesMasters/notesMaster1.xml"/><Relationship Id="rId31" Type="http://schemas.openxmlformats.org/officeDocument/2006/relationships/presProps" Target="presProps.xml"/><Relationship Id="rId32" Type="http://schemas.openxmlformats.org/officeDocument/2006/relationships/viewProps" Target="viewProps.xml"/><Relationship Id="rId33" Type="http://schemas.openxmlformats.org/officeDocument/2006/relationships/theme" Target="theme/theme1.xml"/><Relationship Id="rId3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_rels/notesSlide2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1.xml"/>
		</Relationships>
</file>

<file path=ppt/notesSlides/_rels/notesSlide2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2.xml"/>
		</Relationships>
</file>

<file path=ppt/notesSlides/_rels/notesSlide2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3.xml"/>
		</Relationships>
</file>

<file path=ppt/notesSlides/_rels/notesSlide2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4.xml"/>
		</Relationships>
</file>

<file path=ppt/notesSlides/_rels/notesSlide2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5.xml"/>
		</Relationships>
</file>

<file path=ppt/notesSlides/_rels/notesSlide2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6.xml"/>
		</Relationships>
</file>

<file path=ppt/notesSlides/_rels/notesSlide2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7.xml"/>
		</Relationships>
</file>

<file path=ppt/notesSlides/_rels/notesSlide2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8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For him is Paradise packed with bounties, pleasure and delight and spiritual sustenance and comforts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Pairs. Ask students who have replaced their topic to see you or their supervisor this week.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Phase names follow Braun and Clarke (2022). Students using IPA or another approach substitute their own method's stages.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Push students who keep every sub-question in the pilot. Ask what the main study would then add.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Steps 1 and 4 are the ones students most often leave out.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Check that each objective is either substantive or methodological, and that analysis appears in the methodological one.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6382512"/>
            <a:ext cx="8686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chemeClr val="accent3"/>
                </a:solidFill>
              </a:rPr>
              <a:t>LCDB7010 Converting Research into Practice  |  Revisiting your research topic</a:t>
            </a:r>
            <a:endParaRPr lang="en-US" sz="1400" dirty="0"/>
          </a:p>
        </p:txBody>
      </p:sp>
      <p:sp>
        <p:nvSpPr>
          <p:cNvPr id="3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rtlCol="0"/>
          <a:lstStyle>
            <a:lvl1pPr algn="ctr" indent="0" marL="0">
              <a:buNone/>
              <a:def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defRPr>
            </a:lvl1pPr>
          </a:lstStyle>
          <a:p>
            <a:pPr algn="ctr" indent="0" marL="0">
              <a:buNone/>
            </a:pPr>
            <a:endParaRPr lang="en-US" sz="3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1002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CTIVITY">
    <p:bg>
      <p:bgPr>
        <a:solidFill>
          <a:srgbClr val="FFF8EC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6382512"/>
            <a:ext cx="868680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chemeClr val="accent3"/>
                </a:solidFill>
              </a:rPr>
              <a:t>LCDB7010 Converting Research into Practice  |  Revisiting your research topic</a:t>
            </a:r>
            <a:endParaRPr lang="en-US" sz="1400" dirty="0"/>
          </a:p>
        </p:txBody>
      </p:sp>
      <p:sp>
        <p:nvSpPr>
          <p:cNvPr id="3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rtlCol="0"/>
          <a:lstStyle>
            <a:lvl1pPr algn="ctr" indent="0" marL="0">
              <a:buNone/>
              <a:def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defRPr>
            </a:lvl1pPr>
          </a:lstStyle>
          <a:p>
            <a:pPr algn="ctr" indent="0" marL="0">
              <a:buNone/>
            </a:pPr>
            <a:endParaRPr lang="en-US" sz="3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1003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RK">
    <p:bg>
      <p:bgPr>
        <a:solidFill>
          <a:srgbClr val="1C3A5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bg1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1004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null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slideLayout" Target="../slideLayouts/slideLayout2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1097280" y="1828800"/>
            <a:ext cx="1005840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0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LCDB7010 Converting Research into Practice</a:t>
            </a:r>
            <a:endParaRPr lang="en-US" sz="4000" dirty="0"/>
          </a:p>
        </p:txBody>
      </p:sp>
      <p:sp>
        <p:nvSpPr>
          <p:cNvPr id="3" name="Text 1"/>
          <p:cNvSpPr txBox="1"/>
          <p:nvPr/>
        </p:nvSpPr>
        <p:spPr>
          <a:xfrm>
            <a:off x="1097280" y="2788920"/>
            <a:ext cx="1005840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dirty="0">
                <a:solidFill>
                  <a:schemeClr val="accent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Revisiting your research topic for your pilot study</a:t>
            </a:r>
            <a:endParaRPr lang="en-US" sz="2800" dirty="0"/>
          </a:p>
        </p:txBody>
      </p:sp>
      <p:sp>
        <p:nvSpPr>
          <p:cNvPr id="4" name="Text 2"/>
          <p:cNvSpPr txBox="1"/>
          <p:nvPr/>
        </p:nvSpPr>
        <p:spPr>
          <a:xfrm>
            <a:off x="1097280" y="3886200"/>
            <a:ext cx="10058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Caroline Jawad  |  2026</a:t>
            </a:r>
            <a:endParaRPr lang="en-US" sz="2200" dirty="0"/>
          </a:p>
        </p:txBody>
      </p:sp>
      <p:sp>
        <p:nvSpPr>
          <p:cNvPr id="5" name="Text 3"/>
          <p:cNvSpPr txBox="1"/>
          <p:nvPr/>
        </p:nvSpPr>
        <p:spPr>
          <a:xfrm>
            <a:off x="1097280" y="4480560"/>
            <a:ext cx="10058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accent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 you want to find out  |  What is your problem  |  What is your scope</a:t>
            </a:r>
            <a:endParaRPr lang="en-US" sz="2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bg1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Arabic calligraphy painting in black, green and blue">    </p:cNvPr>
          <p:cNvPicPr>
            <a:picLocks noChangeAspect="1"/>
          </p:cNvPicPr>
          <p:nvPr/>
        </p:nvPicPr>
        <p:blipFill>
          <a:blip r:embed="rId1"/>
          <a:srcRect l="0" r="0" t="0" b="0"/>
          <a:stretch/>
        </p:blipFill>
        <p:spPr>
          <a:xfrm>
            <a:off x="6099048" y="0"/>
            <a:ext cx="6099048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8640" y="411480"/>
            <a:ext cx="52120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Please note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548640" y="1325880"/>
            <a:ext cx="5212080" cy="4846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supports your reading. It does not replace key texts such as Denscombe (2021), Sampson (2004), Kim (2011), Malmqvist et al. (2019) and Braun and Clarke (2022).</a:t>
            </a:r>
            <a:endParaRPr lang="en-US" sz="22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topic will have developed since LCDB7007. That is expected. Today you check what has changed and decide which part of your topic your pilot study will take on.</a:t>
            </a:r>
            <a:endParaRPr lang="en-US" sz="2200" dirty="0"/>
          </a:p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references are at the end of this presentation.</a:t>
            </a:r>
            <a:endParaRPr lang="en-US" sz="2200" dirty="0"/>
          </a:p>
        </p:txBody>
      </p:sp>
      <p:sp>
        <p:nvSpPr>
          <p:cNvPr id="6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endParaRPr lang="en-US" sz="3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Where you are now</a:t>
            </a:r>
            <a:endParaRPr lang="en-US" sz="3200" dirty="0"/>
          </a:p>
        </p:txBody>
      </p:sp>
      <p:sp>
        <p:nvSpPr>
          <p:cNvPr id="3" name="Then: LCDB7007"/>
          <p:cNvSpPr/>
          <p:nvPr/>
        </p:nvSpPr>
        <p:spPr>
          <a:xfrm>
            <a:off x="548640" y="1325880"/>
            <a:ext cx="3520440" cy="38404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777240" y="1508760"/>
            <a:ext cx="3063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Then: LCDB7007</a:t>
            </a:r>
            <a:endParaRPr lang="en-US" sz="2200" dirty="0"/>
          </a:p>
        </p:txBody>
      </p:sp>
      <p:sp>
        <p:nvSpPr>
          <p:cNvPr id="5" name="Text 3"/>
          <p:cNvSpPr txBox="1"/>
          <p:nvPr/>
        </p:nvSpPr>
        <p:spPr>
          <a:xfrm>
            <a:off x="777240" y="2103120"/>
            <a:ext cx="3063240" cy="2880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identified your topic, problem, aim and questions, adopted interpretivism and wrote your first research report.</a:t>
            </a:r>
            <a:endParaRPr lang="en-US" sz="2200" dirty="0"/>
          </a:p>
        </p:txBody>
      </p:sp>
      <p:sp>
        <p:nvSpPr>
          <p:cNvPr id="6" name="Since then"/>
          <p:cNvSpPr/>
          <p:nvPr/>
        </p:nvSpPr>
        <p:spPr>
          <a:xfrm>
            <a:off x="4343400" y="1325880"/>
            <a:ext cx="3520440" cy="38404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7" name="Text 5"/>
          <p:cNvSpPr txBox="1"/>
          <p:nvPr/>
        </p:nvSpPr>
        <p:spPr>
          <a:xfrm>
            <a:off x="4572000" y="1508760"/>
            <a:ext cx="3063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Since then</a:t>
            </a:r>
            <a:endParaRPr lang="en-US" sz="2200" dirty="0"/>
          </a:p>
        </p:txBody>
      </p:sp>
      <p:sp>
        <p:nvSpPr>
          <p:cNvPr id="8" name="Text 6"/>
          <p:cNvSpPr txBox="1"/>
          <p:nvPr/>
        </p:nvSpPr>
        <p:spPr>
          <a:xfrm>
            <a:off x="4572000" y="2103120"/>
            <a:ext cx="3063240" cy="2880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Reading, supervision, other modules and changes at work have moved your thinking on. Your topic has probably sharpened or shifted.</a:t>
            </a:r>
            <a:endParaRPr lang="en-US" sz="2200" dirty="0"/>
          </a:p>
        </p:txBody>
      </p:sp>
      <p:sp>
        <p:nvSpPr>
          <p:cNvPr id="9" name="Now: LCDB7010"/>
          <p:cNvSpPr/>
          <p:nvPr/>
        </p:nvSpPr>
        <p:spPr>
          <a:xfrm>
            <a:off x="8138160" y="1325880"/>
            <a:ext cx="3520440" cy="384048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8366760" y="1508760"/>
            <a:ext cx="3063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Now: LCDB7010</a:t>
            </a:r>
            <a:endParaRPr lang="en-US" sz="2200" dirty="0"/>
          </a:p>
        </p:txBody>
      </p:sp>
      <p:sp>
        <p:nvSpPr>
          <p:cNvPr id="11" name="Text 9"/>
          <p:cNvSpPr txBox="1"/>
          <p:nvPr/>
        </p:nvSpPr>
        <p:spPr>
          <a:xfrm>
            <a:off x="8366760" y="2103120"/>
            <a:ext cx="3063240" cy="2880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design and conduct a qualitative pilot study, test your data analysis method and write it up as a 7,500-word article for a named journal.</a:t>
            </a:r>
            <a:endParaRPr lang="en-US" sz="2200" dirty="0"/>
          </a:p>
        </p:txBody>
      </p:sp>
      <p:sp>
        <p:nvSpPr>
          <p:cNvPr id="12" name="Key message"/>
          <p:cNvSpPr/>
          <p:nvPr/>
        </p:nvSpPr>
        <p:spPr>
          <a:xfrm>
            <a:off x="548640" y="5394960"/>
            <a:ext cx="11094415" cy="77724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3" name="Text 11"/>
          <p:cNvSpPr txBox="1"/>
          <p:nvPr/>
        </p:nvSpPr>
        <p:spPr>
          <a:xfrm>
            <a:off x="822960" y="5394960"/>
            <a:ext cx="105457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Before you pilot anything, check that your topic still says what you now want to find out.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Today's session</a:t>
            </a:r>
            <a:endParaRPr lang="en-US" sz="3200" dirty="0"/>
          </a:p>
        </p:txBody>
      </p:sp>
      <p:graphicFrame>
        <p:nvGraphicFramePr>
          <p:cNvPr id="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325880"/>
          <a:ext cx="11091672" cy="914400"/>
        </p:xfrm>
        <a:graphic>
          <a:graphicData uri="http://schemas.openxmlformats.org/drawingml/2006/table">
            <a:tbl>
              <a:tblPr/>
              <a:tblGrid>
                <a:gridCol w="1828800"/>
                <a:gridCol w="7680960"/>
                <a:gridCol w="1581912"/>
              </a:tblGrid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Part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we cover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Activities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Part 1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Revisiting your topic: what has changed since LCDB7007, and the three questions to ask again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1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Part 2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Your whole doctoral study and your pilot study: why the pilot takes a slice, and what it tests, including your data analysis method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2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Part 3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Scope, problem and questions for your pilot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3 and 4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Close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1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Common pitfalls and next steps: supervision, ethics and your target journal</a:t>
                      </a: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endParaRPr lang="en-US" sz="2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" name="Text 1"/>
          <p:cNvSpPr txBox="1"/>
          <p:nvPr/>
        </p:nvSpPr>
        <p:spPr>
          <a:xfrm>
            <a:off x="548640" y="5760720"/>
            <a:ext cx="11094415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i="1" dirty="0">
                <a:solidFill>
                  <a:schemeClr val="accent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Every activity is in your activities book.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1097280" y="2011680"/>
            <a:ext cx="10058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400" b="1" dirty="0">
                <a:solidFill>
                  <a:schemeClr val="accent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1</a:t>
            </a:r>
            <a:endParaRPr lang="en-US" sz="2400" dirty="0"/>
          </a:p>
        </p:txBody>
      </p:sp>
      <p:sp>
        <p:nvSpPr>
          <p:cNvPr id="3" name="Text 1"/>
          <p:cNvSpPr txBox="1"/>
          <p:nvPr/>
        </p:nvSpPr>
        <p:spPr>
          <a:xfrm>
            <a:off x="1097280" y="2606040"/>
            <a:ext cx="10058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0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Revisiting your topic</a:t>
            </a:r>
            <a:endParaRPr lang="en-US" sz="4000" dirty="0"/>
          </a:p>
        </p:txBody>
      </p:sp>
      <p:sp>
        <p:nvSpPr>
          <p:cNvPr id="4" name="Text 2"/>
          <p:cNvSpPr txBox="1"/>
          <p:nvPr/>
        </p:nvSpPr>
        <p:spPr>
          <a:xfrm>
            <a:off x="1097280" y="4160520"/>
            <a:ext cx="100584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has changed  |  The three questions to ask again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bg1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has your topic developed?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188720"/>
            <a:ext cx="1109441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 the kind of change, because each one asks something different of you.</a:t>
            </a:r>
            <a:endParaRPr lang="en-US" sz="2200" dirty="0"/>
          </a:p>
        </p:txBody>
      </p:sp>
      <p:sp>
        <p:nvSpPr>
          <p:cNvPr id="4" name="Sharpened"/>
          <p:cNvSpPr/>
          <p:nvPr/>
        </p:nvSpPr>
        <p:spPr>
          <a:xfrm>
            <a:off x="548640" y="1783080"/>
            <a:ext cx="5394960" cy="196596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5" name="Text 3"/>
          <p:cNvSpPr txBox="1"/>
          <p:nvPr/>
        </p:nvSpPr>
        <p:spPr>
          <a:xfrm>
            <a:off x="777240" y="1965960"/>
            <a:ext cx="49377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Sharpened</a:t>
            </a:r>
            <a:endParaRPr lang="en-US" sz="2200" dirty="0"/>
          </a:p>
        </p:txBody>
      </p:sp>
      <p:sp>
        <p:nvSpPr>
          <p:cNvPr id="6" name="Text 4"/>
          <p:cNvSpPr txBox="1"/>
          <p:nvPr/>
        </p:nvSpPr>
        <p:spPr>
          <a:xfrm>
            <a:off x="777240" y="2560320"/>
            <a:ext cx="49377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 topic, clearer problem. Update your problem statement and questions so they say exactly what you now mean.</a:t>
            </a:r>
            <a:endParaRPr lang="en-US" sz="2000" dirty="0"/>
          </a:p>
        </p:txBody>
      </p:sp>
      <p:sp>
        <p:nvSpPr>
          <p:cNvPr id="7" name="Narrowed"/>
          <p:cNvSpPr/>
          <p:nvPr/>
        </p:nvSpPr>
        <p:spPr>
          <a:xfrm>
            <a:off x="6245352" y="1783080"/>
            <a:ext cx="5394960" cy="196596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8" name="Text 6"/>
          <p:cNvSpPr txBox="1"/>
          <p:nvPr/>
        </p:nvSpPr>
        <p:spPr>
          <a:xfrm>
            <a:off x="6473952" y="1965960"/>
            <a:ext cx="49377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Narrowed</a:t>
            </a:r>
            <a:endParaRPr lang="en-US" sz="2200" dirty="0"/>
          </a:p>
        </p:txBody>
      </p:sp>
      <p:sp>
        <p:nvSpPr>
          <p:cNvPr id="9" name="Text 7"/>
          <p:cNvSpPr txBox="1"/>
          <p:nvPr/>
        </p:nvSpPr>
        <p:spPr>
          <a:xfrm>
            <a:off x="6473952" y="2560320"/>
            <a:ext cx="49377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found the topic was too big. This is good progress. Justify your new boundaries.</a:t>
            </a:r>
            <a:endParaRPr lang="en-US" sz="2000" dirty="0"/>
          </a:p>
        </p:txBody>
      </p:sp>
      <p:sp>
        <p:nvSpPr>
          <p:cNvPr id="10" name="Shifted"/>
          <p:cNvSpPr/>
          <p:nvPr/>
        </p:nvSpPr>
        <p:spPr>
          <a:xfrm>
            <a:off x="548640" y="3931920"/>
            <a:ext cx="5394960" cy="196596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1" name="Text 9"/>
          <p:cNvSpPr txBox="1"/>
          <p:nvPr/>
        </p:nvSpPr>
        <p:spPr>
          <a:xfrm>
            <a:off x="777240" y="4114800"/>
            <a:ext cx="49377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Shifted</a:t>
            </a:r>
            <a:endParaRPr lang="en-US" sz="2200" dirty="0"/>
          </a:p>
        </p:txBody>
      </p:sp>
      <p:sp>
        <p:nvSpPr>
          <p:cNvPr id="12" name="Text 10"/>
          <p:cNvSpPr txBox="1"/>
          <p:nvPr/>
        </p:nvSpPr>
        <p:spPr>
          <a:xfrm>
            <a:off x="777240" y="4709160"/>
            <a:ext cx="49377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new angle, theory, population or setting. Check the literature still supports your problem and your ethics approval still fits.</a:t>
            </a:r>
            <a:endParaRPr lang="en-US" sz="2000" dirty="0"/>
          </a:p>
        </p:txBody>
      </p:sp>
      <p:sp>
        <p:nvSpPr>
          <p:cNvPr id="13" name="Replaced"/>
          <p:cNvSpPr/>
          <p:nvPr/>
        </p:nvSpPr>
        <p:spPr>
          <a:xfrm>
            <a:off x="6245352" y="3931920"/>
            <a:ext cx="5394960" cy="1965960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14" name="Text 12"/>
          <p:cNvSpPr txBox="1"/>
          <p:nvPr/>
        </p:nvSpPr>
        <p:spPr>
          <a:xfrm>
            <a:off x="6473952" y="4114800"/>
            <a:ext cx="49377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Replaced</a:t>
            </a:r>
            <a:endParaRPr lang="en-US" sz="2200" dirty="0"/>
          </a:p>
        </p:txBody>
      </p:sp>
      <p:sp>
        <p:nvSpPr>
          <p:cNvPr id="15" name="Text 13"/>
          <p:cNvSpPr txBox="1"/>
          <p:nvPr/>
        </p:nvSpPr>
        <p:spPr>
          <a:xfrm>
            <a:off x="6473952" y="4709160"/>
            <a:ext cx="493776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different topic. Agree it with your supervisor now: you will need a new literature base and probably new ethics approval.</a:t>
            </a:r>
            <a:endParaRPr lang="en-US" sz="2000" dirty="0"/>
          </a:p>
        </p:txBody>
      </p:sp>
      <p:sp>
        <p:nvSpPr>
          <p:cNvPr id="16" name="Text 14"/>
          <p:cNvSpPr txBox="1"/>
          <p:nvPr/>
        </p:nvSpPr>
        <p:spPr>
          <a:xfrm>
            <a:off x="548640" y="5961888"/>
            <a:ext cx="11094415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i="1" dirty="0">
                <a:solidFill>
                  <a:schemeClr val="accent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 is a sign of doctoral development, not failure. Examiners want to see how your thinking has moved.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Three questions to ask again</a:t>
            </a:r>
            <a:endParaRPr lang="en-US" sz="3200" dirty="0"/>
          </a:p>
        </p:txBody>
      </p:sp>
      <p:sp>
        <p:nvSpPr>
          <p:cNvPr id="3" name="What do I want to find out?"/>
          <p:cNvSpPr/>
          <p:nvPr/>
        </p:nvSpPr>
        <p:spPr>
          <a:xfrm>
            <a:off x="548640" y="1325880"/>
            <a:ext cx="3520440" cy="38404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4" name="Shape 2"/>
          <p:cNvSpPr/>
          <p:nvPr/>
        </p:nvSpPr>
        <p:spPr>
          <a:xfrm>
            <a:off x="1924812" y="1554480"/>
            <a:ext cx="777240" cy="77724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5" name="Text 3"/>
          <p:cNvSpPr txBox="1"/>
          <p:nvPr/>
        </p:nvSpPr>
        <p:spPr>
          <a:xfrm>
            <a:off x="1924812" y="1554480"/>
            <a:ext cx="777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600" dirty="0"/>
          </a:p>
        </p:txBody>
      </p:sp>
      <p:sp>
        <p:nvSpPr>
          <p:cNvPr id="6" name="Text 4"/>
          <p:cNvSpPr txBox="1"/>
          <p:nvPr/>
        </p:nvSpPr>
        <p:spPr>
          <a:xfrm>
            <a:off x="731520" y="2468880"/>
            <a:ext cx="31546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do I want to find out?</a:t>
            </a:r>
            <a:endParaRPr lang="en-US" sz="2400" dirty="0"/>
          </a:p>
        </p:txBody>
      </p:sp>
      <p:sp>
        <p:nvSpPr>
          <p:cNvPr id="7" name="Text 5"/>
          <p:cNvSpPr txBox="1"/>
          <p:nvPr/>
        </p:nvSpPr>
        <p:spPr>
          <a:xfrm>
            <a:off x="822960" y="3474720"/>
            <a:ext cx="29718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aim in one sentence, starting with a verb: To explore how...</a:t>
            </a:r>
            <a:endParaRPr lang="en-US" sz="2000" dirty="0"/>
          </a:p>
        </p:txBody>
      </p:sp>
      <p:sp>
        <p:nvSpPr>
          <p:cNvPr id="8" name="What is my problem?"/>
          <p:cNvSpPr/>
          <p:nvPr/>
        </p:nvSpPr>
        <p:spPr>
          <a:xfrm>
            <a:off x="4343400" y="1325880"/>
            <a:ext cx="3520440" cy="38404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9" name="Shape 7"/>
          <p:cNvSpPr/>
          <p:nvPr/>
        </p:nvSpPr>
        <p:spPr>
          <a:xfrm>
            <a:off x="5719572" y="1554480"/>
            <a:ext cx="777240" cy="77724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5719572" y="1554480"/>
            <a:ext cx="777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600" dirty="0"/>
          </a:p>
        </p:txBody>
      </p:sp>
      <p:sp>
        <p:nvSpPr>
          <p:cNvPr id="11" name="Text 9"/>
          <p:cNvSpPr txBox="1"/>
          <p:nvPr/>
        </p:nvSpPr>
        <p:spPr>
          <a:xfrm>
            <a:off x="4526280" y="2468880"/>
            <a:ext cx="31546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my problem?</a:t>
            </a:r>
            <a:endParaRPr lang="en-US" sz="2400" dirty="0"/>
          </a:p>
        </p:txBody>
      </p:sp>
      <p:sp>
        <p:nvSpPr>
          <p:cNvPr id="12" name="Text 10"/>
          <p:cNvSpPr txBox="1"/>
          <p:nvPr/>
        </p:nvSpPr>
        <p:spPr>
          <a:xfrm>
            <a:off x="4617720" y="3474720"/>
            <a:ext cx="29718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known, how it is known, what is missing and why it matters.</a:t>
            </a:r>
            <a:endParaRPr lang="en-US" sz="2000" dirty="0"/>
          </a:p>
        </p:txBody>
      </p:sp>
      <p:sp>
        <p:nvSpPr>
          <p:cNvPr id="13" name="What is my scope?"/>
          <p:cNvSpPr/>
          <p:nvPr/>
        </p:nvSpPr>
        <p:spPr>
          <a:xfrm>
            <a:off x="8138160" y="1325880"/>
            <a:ext cx="3520440" cy="38404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4" name="Shape 12"/>
          <p:cNvSpPr/>
          <p:nvPr/>
        </p:nvSpPr>
        <p:spPr>
          <a:xfrm>
            <a:off x="9514332" y="1554480"/>
            <a:ext cx="777240" cy="77724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5" name="Text 13"/>
          <p:cNvSpPr txBox="1"/>
          <p:nvPr/>
        </p:nvSpPr>
        <p:spPr>
          <a:xfrm>
            <a:off x="9514332" y="1554480"/>
            <a:ext cx="777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6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600" dirty="0"/>
          </a:p>
        </p:txBody>
      </p:sp>
      <p:sp>
        <p:nvSpPr>
          <p:cNvPr id="16" name="Text 14"/>
          <p:cNvSpPr txBox="1"/>
          <p:nvPr/>
        </p:nvSpPr>
        <p:spPr>
          <a:xfrm>
            <a:off x="8321040" y="2468880"/>
            <a:ext cx="315468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my scope?</a:t>
            </a:r>
            <a:endParaRPr lang="en-US" sz="2400" dirty="0"/>
          </a:p>
        </p:txBody>
      </p:sp>
      <p:sp>
        <p:nvSpPr>
          <p:cNvPr id="17" name="Text 15"/>
          <p:cNvSpPr txBox="1"/>
          <p:nvPr/>
        </p:nvSpPr>
        <p:spPr>
          <a:xfrm>
            <a:off x="8412480" y="3474720"/>
            <a:ext cx="29718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Who, where, when and which concepts are in, what is out, and why.</a:t>
            </a:r>
            <a:endParaRPr lang="en-US" sz="2000" dirty="0"/>
          </a:p>
        </p:txBody>
      </p:sp>
      <p:sp>
        <p:nvSpPr>
          <p:cNvPr id="18" name="Key message"/>
          <p:cNvSpPr/>
          <p:nvPr/>
        </p:nvSpPr>
        <p:spPr>
          <a:xfrm>
            <a:off x="548640" y="5394960"/>
            <a:ext cx="11094415" cy="77724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9" name="Text 17"/>
          <p:cNvSpPr txBox="1"/>
          <p:nvPr/>
        </p:nvSpPr>
        <p:spPr>
          <a:xfrm>
            <a:off x="822960" y="5394960"/>
            <a:ext cx="105457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 each question twice: first for your whole doctoral study, then for your pilot.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Activity 1: then and now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548640" y="1280160"/>
            <a:ext cx="777240" cy="77724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548640" y="1280160"/>
            <a:ext cx="777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8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800" dirty="0"/>
          </a:p>
        </p:txBody>
      </p:sp>
      <p:sp>
        <p:nvSpPr>
          <p:cNvPr id="5" name="Text 3"/>
          <p:cNvSpPr txBox="1"/>
          <p:nvPr/>
        </p:nvSpPr>
        <p:spPr>
          <a:xfrm>
            <a:off x="1600200" y="1417320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Activities book, Activity 1</a:t>
            </a:r>
            <a:endParaRPr lang="en-US" sz="2200" dirty="0"/>
          </a:p>
        </p:txBody>
      </p:sp>
      <p:sp>
        <p:nvSpPr>
          <p:cNvPr id="6" name="Text 4"/>
          <p:cNvSpPr txBox="1"/>
          <p:nvPr/>
        </p:nvSpPr>
        <p:spPr>
          <a:xfrm>
            <a:off x="1600200" y="2103120"/>
            <a:ext cx="10042855" cy="3063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A: reread elements 1 to 4 of your LCDB7007 report: background and context, research problem, aim, objectives and questions, and significance and contribution.</a:t>
            </a:r>
            <a:endParaRPr lang="en-US" sz="22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B: answer the three questions again for your whole doctoral study as it stands today.</a:t>
            </a:r>
            <a:endParaRPr lang="en-US" sz="22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C: name the change: sharpened, narrowed, shifted or replaced. Write two sentences on why it changed.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1600200" y="5303520"/>
            <a:ext cx="10042855" cy="822960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2"/>
            </a:solidFill>
            <a:prstDash val="solid"/>
          </a:ln>
        </p:spPr>
      </p:sp>
      <p:sp>
        <p:nvSpPr>
          <p:cNvPr id="8" name="Text 6"/>
          <p:cNvSpPr txBox="1"/>
          <p:nvPr/>
        </p:nvSpPr>
        <p:spPr>
          <a:xfrm>
            <a:off x="1874520" y="5303520"/>
            <a:ext cx="9494215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100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 honest. Changing your topic now costs far less than changing it after your pilot.</a:t>
            </a:r>
            <a:endParaRPr lang="en-US" sz="21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1097280" y="2011680"/>
            <a:ext cx="10058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400" b="1" dirty="0">
                <a:solidFill>
                  <a:schemeClr val="accent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2</a:t>
            </a:r>
            <a:endParaRPr lang="en-US" sz="2400" dirty="0"/>
          </a:p>
        </p:txBody>
      </p:sp>
      <p:sp>
        <p:nvSpPr>
          <p:cNvPr id="3" name="Text 1"/>
          <p:cNvSpPr txBox="1"/>
          <p:nvPr/>
        </p:nvSpPr>
        <p:spPr>
          <a:xfrm>
            <a:off x="1097280" y="2606040"/>
            <a:ext cx="10058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0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Your whole doctoral study and your pilot study</a:t>
            </a:r>
            <a:endParaRPr lang="en-US" sz="4000" dirty="0"/>
          </a:p>
        </p:txBody>
      </p:sp>
      <p:sp>
        <p:nvSpPr>
          <p:cNvPr id="4" name="Text 2"/>
          <p:cNvSpPr txBox="1"/>
          <p:nvPr/>
        </p:nvSpPr>
        <p:spPr>
          <a:xfrm>
            <a:off x="1097280" y="4160520"/>
            <a:ext cx="100584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the pilot takes a slice  |  What it tests  |  Testing your data analysis method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bg1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pilot study is not your doctorate made smaller</a:t>
            </a:r>
            <a:endParaRPr lang="en-US" sz="3200" dirty="0"/>
          </a:p>
        </p:txBody>
      </p:sp>
      <p:sp>
        <p:nvSpPr>
          <p:cNvPr id="3" name="Whole study"/>
          <p:cNvSpPr/>
          <p:nvPr/>
        </p:nvSpPr>
        <p:spPr>
          <a:xfrm>
            <a:off x="640080" y="1325880"/>
            <a:ext cx="4023360" cy="4023360"/>
          </a:xfrm>
          <a:prstGeom prst="ellipse">
            <a:avLst/>
          </a:prstGeom>
          <a:solidFill>
            <a:srgbClr val="EEF3F8"/>
          </a:solidFill>
          <a:ln w="25400">
            <a:solidFill>
              <a:schemeClr val="tx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1005840" y="1783080"/>
            <a:ext cx="32918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doctoral study</a:t>
            </a:r>
            <a:endParaRPr lang="en-US" sz="2200" dirty="0"/>
          </a:p>
        </p:txBody>
      </p:sp>
      <p:sp>
        <p:nvSpPr>
          <p:cNvPr id="5" name="Pilot slice"/>
          <p:cNvSpPr/>
          <p:nvPr/>
        </p:nvSpPr>
        <p:spPr>
          <a:xfrm>
            <a:off x="2560320" y="2971800"/>
            <a:ext cx="1828800" cy="182880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2560320" y="2971800"/>
            <a:ext cx="1828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pilot</a:t>
            </a:r>
            <a:endParaRPr lang="en-US" sz="2000" dirty="0"/>
          </a:p>
        </p:txBody>
      </p:sp>
      <p:sp>
        <p:nvSpPr>
          <p:cNvPr id="7" name="Text 5"/>
          <p:cNvSpPr txBox="1"/>
          <p:nvPr/>
        </p:nvSpPr>
        <p:spPr>
          <a:xfrm>
            <a:off x="5166360" y="1325880"/>
            <a:ext cx="6446520" cy="4754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200"/>
              </a:spcAft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pilot study has two jobs.</a:t>
            </a:r>
            <a:endParaRPr lang="en-US" sz="220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tests whether your planned research works: access, recruitment, your interview guide and your data analysis method.</a:t>
            </a:r>
            <a:endParaRPr lang="en-US" sz="2200" dirty="0"/>
          </a:p>
          <a:p>
            <a:pPr marL="342900" indent="-342900">
              <a:spcAft>
                <a:spcPts val="16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gives you first insight into one part of your topic, which the main study builds on.</a:t>
            </a:r>
            <a:endParaRPr lang="en-US" sz="2200" dirty="0"/>
          </a:p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pilot can warn you where the main study could fail (van Teijlingen and Hundley, 2001) and can reshape your questions and approach (Sampson, 2004).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your pilot cannot cover your whole topic</a:t>
            </a:r>
            <a:endParaRPr lang="en-US" sz="3200" dirty="0"/>
          </a:p>
        </p:txBody>
      </p:sp>
      <p:sp>
        <p:nvSpPr>
          <p:cNvPr id="3" name="Word limit"/>
          <p:cNvSpPr/>
          <p:nvPr/>
        </p:nvSpPr>
        <p:spPr>
          <a:xfrm>
            <a:off x="548640" y="1325880"/>
            <a:ext cx="2606040" cy="38404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777240" y="1508760"/>
            <a:ext cx="2148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Word limit</a:t>
            </a:r>
            <a:endParaRPr lang="en-US" sz="2200" dirty="0"/>
          </a:p>
        </p:txBody>
      </p:sp>
      <p:sp>
        <p:nvSpPr>
          <p:cNvPr id="5" name="Text 3"/>
          <p:cNvSpPr txBox="1"/>
          <p:nvPr/>
        </p:nvSpPr>
        <p:spPr>
          <a:xfrm>
            <a:off x="777240" y="2103120"/>
            <a:ext cx="2148840" cy="2880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7,500 words is one journal article. A focused article makes one argument well.</a:t>
            </a:r>
            <a:endParaRPr lang="en-US" sz="2000" dirty="0"/>
          </a:p>
        </p:txBody>
      </p:sp>
      <p:sp>
        <p:nvSpPr>
          <p:cNvPr id="6" name="Time"/>
          <p:cNvSpPr/>
          <p:nvPr/>
        </p:nvSpPr>
        <p:spPr>
          <a:xfrm>
            <a:off x="3376879" y="1325880"/>
            <a:ext cx="2606040" cy="38404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7" name="Text 5"/>
          <p:cNvSpPr txBox="1"/>
          <p:nvPr/>
        </p:nvSpPr>
        <p:spPr>
          <a:xfrm>
            <a:off x="3605479" y="1508760"/>
            <a:ext cx="2148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</a:t>
            </a:r>
            <a:endParaRPr lang="en-US" sz="2200" dirty="0"/>
          </a:p>
        </p:txBody>
      </p:sp>
      <p:sp>
        <p:nvSpPr>
          <p:cNvPr id="8" name="Text 6"/>
          <p:cNvSpPr txBox="1"/>
          <p:nvPr/>
        </p:nvSpPr>
        <p:spPr>
          <a:xfrm>
            <a:off x="3605479" y="2103120"/>
            <a:ext cx="2148840" cy="2880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module to gain access, collect and analyse your data, and write it up.</a:t>
            </a:r>
            <a:endParaRPr lang="en-US" sz="2000" dirty="0"/>
          </a:p>
        </p:txBody>
      </p:sp>
      <p:sp>
        <p:nvSpPr>
          <p:cNvPr id="9" name="Participants"/>
          <p:cNvSpPr/>
          <p:nvPr/>
        </p:nvSpPr>
        <p:spPr>
          <a:xfrm>
            <a:off x="6205118" y="1325880"/>
            <a:ext cx="2606040" cy="38404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6433718" y="1508760"/>
            <a:ext cx="2148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Participants</a:t>
            </a:r>
            <a:endParaRPr lang="en-US" sz="2200" dirty="0"/>
          </a:p>
        </p:txBody>
      </p:sp>
      <p:sp>
        <p:nvSpPr>
          <p:cNvPr id="11" name="Text 9"/>
          <p:cNvSpPr txBox="1"/>
          <p:nvPr/>
        </p:nvSpPr>
        <p:spPr>
          <a:xfrm>
            <a:off x="6433718" y="2103120"/>
            <a:ext cx="2148840" cy="2880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small sample can answer a narrow question in depth, not a broad one.</a:t>
            </a:r>
            <a:endParaRPr lang="en-US" sz="2000" dirty="0"/>
          </a:p>
        </p:txBody>
      </p:sp>
      <p:sp>
        <p:nvSpPr>
          <p:cNvPr id="12" name="Purpose"/>
          <p:cNvSpPr/>
          <p:nvPr/>
        </p:nvSpPr>
        <p:spPr>
          <a:xfrm>
            <a:off x="9033358" y="1325880"/>
            <a:ext cx="2606040" cy="38404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3" name="Text 11"/>
          <p:cNvSpPr txBox="1"/>
          <p:nvPr/>
        </p:nvSpPr>
        <p:spPr>
          <a:xfrm>
            <a:off x="9261958" y="1508760"/>
            <a:ext cx="21488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Purpose</a:t>
            </a:r>
            <a:endParaRPr lang="en-US" sz="2200" dirty="0"/>
          </a:p>
        </p:txBody>
      </p:sp>
      <p:sp>
        <p:nvSpPr>
          <p:cNvPr id="14" name="Text 12"/>
          <p:cNvSpPr txBox="1"/>
          <p:nvPr/>
        </p:nvSpPr>
        <p:spPr>
          <a:xfrm>
            <a:off x="9261958" y="2103120"/>
            <a:ext cx="2148840" cy="2880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pilot informs your main study, so it should leave work for the main study to do.</a:t>
            </a:r>
            <a:endParaRPr lang="en-US" sz="2000" dirty="0"/>
          </a:p>
        </p:txBody>
      </p:sp>
      <p:sp>
        <p:nvSpPr>
          <p:cNvPr id="15" name="Key message"/>
          <p:cNvSpPr/>
          <p:nvPr/>
        </p:nvSpPr>
        <p:spPr>
          <a:xfrm>
            <a:off x="548640" y="5394960"/>
            <a:ext cx="11094415" cy="77724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6" name="Text 14"/>
          <p:cNvSpPr txBox="1"/>
          <p:nvPr/>
        </p:nvSpPr>
        <p:spPr>
          <a:xfrm>
            <a:off x="822960" y="5394960"/>
            <a:ext cx="105457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Doing less, in more depth, is the doctoral choice.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Three ways to take a slice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14300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Running example: How do owner-managers of UK manufacturing SMEs balance sustainability commitments against commercial pressures?</a:t>
            </a:r>
            <a:endParaRPr lang="en-US" sz="2200" dirty="0"/>
          </a:p>
        </p:txBody>
      </p:sp>
      <p:sp>
        <p:nvSpPr>
          <p:cNvPr id="4" name="By question"/>
          <p:cNvSpPr/>
          <p:nvPr/>
        </p:nvSpPr>
        <p:spPr>
          <a:xfrm>
            <a:off x="548640" y="2057400"/>
            <a:ext cx="3520440" cy="31546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5" name="Text 3"/>
          <p:cNvSpPr txBox="1"/>
          <p:nvPr/>
        </p:nvSpPr>
        <p:spPr>
          <a:xfrm>
            <a:off x="777240" y="2240280"/>
            <a:ext cx="3063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4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By question</a:t>
            </a:r>
            <a:endParaRPr lang="en-US" sz="2400" dirty="0"/>
          </a:p>
        </p:txBody>
      </p:sp>
      <p:sp>
        <p:nvSpPr>
          <p:cNvPr id="6" name="Text 4"/>
          <p:cNvSpPr txBox="1"/>
          <p:nvPr/>
        </p:nvSpPr>
        <p:spPr>
          <a:xfrm>
            <a:off x="777240" y="283464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b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Answer one sub-question.</a:t>
            </a:r>
            <a:endParaRPr lang="en-US" sz="2000" dirty="0"/>
          </a:p>
        </p:txBody>
      </p:sp>
      <p:sp>
        <p:nvSpPr>
          <p:cNvPr id="7" name="Text 5"/>
          <p:cNvSpPr txBox="1"/>
          <p:nvPr/>
        </p:nvSpPr>
        <p:spPr>
          <a:xfrm>
            <a:off x="777240" y="3383280"/>
            <a:ext cx="30632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i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owner-managers understand sustainability? Investment decisions wait for the main study.</a:t>
            </a:r>
            <a:endParaRPr lang="en-US" sz="2000" dirty="0"/>
          </a:p>
        </p:txBody>
      </p:sp>
      <p:sp>
        <p:nvSpPr>
          <p:cNvPr id="8" name="By population"/>
          <p:cNvSpPr/>
          <p:nvPr/>
        </p:nvSpPr>
        <p:spPr>
          <a:xfrm>
            <a:off x="4343400" y="2057400"/>
            <a:ext cx="3520440" cy="31546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9" name="Text 7"/>
          <p:cNvSpPr txBox="1"/>
          <p:nvPr/>
        </p:nvSpPr>
        <p:spPr>
          <a:xfrm>
            <a:off x="4572000" y="2240280"/>
            <a:ext cx="3063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4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By population</a:t>
            </a:r>
            <a:endParaRPr lang="en-US" sz="2400" dirty="0"/>
          </a:p>
        </p:txBody>
      </p:sp>
      <p:sp>
        <p:nvSpPr>
          <p:cNvPr id="10" name="Text 8"/>
          <p:cNvSpPr txBox="1"/>
          <p:nvPr/>
        </p:nvSpPr>
        <p:spPr>
          <a:xfrm>
            <a:off x="4572000" y="283464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b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Study one group first.</a:t>
            </a:r>
            <a:endParaRPr lang="en-US" sz="2000" dirty="0"/>
          </a:p>
        </p:txBody>
      </p:sp>
      <p:sp>
        <p:nvSpPr>
          <p:cNvPr id="11" name="Text 9"/>
          <p:cNvSpPr txBox="1"/>
          <p:nvPr/>
        </p:nvSpPr>
        <p:spPr>
          <a:xfrm>
            <a:off x="4572000" y="3383280"/>
            <a:ext cx="30632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i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Owner-managers only. Finance managers and employees join in the main study.</a:t>
            </a:r>
            <a:endParaRPr lang="en-US" sz="2000" dirty="0"/>
          </a:p>
        </p:txBody>
      </p:sp>
      <p:sp>
        <p:nvSpPr>
          <p:cNvPr id="12" name="By setting"/>
          <p:cNvSpPr/>
          <p:nvPr/>
        </p:nvSpPr>
        <p:spPr>
          <a:xfrm>
            <a:off x="8138160" y="2057400"/>
            <a:ext cx="3520440" cy="31546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3" name="Text 11"/>
          <p:cNvSpPr txBox="1"/>
          <p:nvPr/>
        </p:nvSpPr>
        <p:spPr>
          <a:xfrm>
            <a:off x="8366760" y="2240280"/>
            <a:ext cx="3063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4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By setting</a:t>
            </a:r>
            <a:endParaRPr lang="en-US" sz="2400" dirty="0"/>
          </a:p>
        </p:txBody>
      </p:sp>
      <p:sp>
        <p:nvSpPr>
          <p:cNvPr id="14" name="Text 12"/>
          <p:cNvSpPr txBox="1"/>
          <p:nvPr/>
        </p:nvSpPr>
        <p:spPr>
          <a:xfrm>
            <a:off x="8366760" y="2834640"/>
            <a:ext cx="306324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b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region or site.</a:t>
            </a:r>
            <a:endParaRPr lang="en-US" sz="2000" dirty="0"/>
          </a:p>
        </p:txBody>
      </p:sp>
      <p:sp>
        <p:nvSpPr>
          <p:cNvPr id="15" name="Text 13"/>
          <p:cNvSpPr txBox="1"/>
          <p:nvPr/>
        </p:nvSpPr>
        <p:spPr>
          <a:xfrm>
            <a:off x="8366760" y="3383280"/>
            <a:ext cx="306324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i="1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Food and drink manufacturers in South Wales, not all UK manufacturing.</a:t>
            </a:r>
            <a:endParaRPr lang="en-US" sz="2000" dirty="0"/>
          </a:p>
        </p:txBody>
      </p:sp>
      <p:sp>
        <p:nvSpPr>
          <p:cNvPr id="16" name="Key message"/>
          <p:cNvSpPr/>
          <p:nvPr/>
        </p:nvSpPr>
        <p:spPr>
          <a:xfrm>
            <a:off x="548640" y="5394960"/>
            <a:ext cx="11094415" cy="77724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7" name="Text 15"/>
          <p:cNvSpPr txBox="1"/>
          <p:nvPr/>
        </p:nvSpPr>
        <p:spPr>
          <a:xfrm>
            <a:off x="822960" y="5394960"/>
            <a:ext cx="105457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Most strong pilots combine all three: one question, one group, one setting.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Miniature or slice?</a:t>
            </a:r>
            <a:endParaRPr lang="en-US" sz="3200" dirty="0"/>
          </a:p>
        </p:txBody>
      </p:sp>
      <p:sp>
        <p:nvSpPr>
          <p:cNvPr id="3" name="Miniature"/>
          <p:cNvSpPr/>
          <p:nvPr/>
        </p:nvSpPr>
        <p:spPr>
          <a:xfrm>
            <a:off x="548640" y="1280160"/>
            <a:ext cx="5394960" cy="3931920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4" name="Slice"/>
          <p:cNvSpPr/>
          <p:nvPr/>
        </p:nvSpPr>
        <p:spPr>
          <a:xfrm>
            <a:off x="6245352" y="1280160"/>
            <a:ext cx="5394960" cy="393192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5" name="Text 3"/>
          <p:cNvSpPr txBox="1"/>
          <p:nvPr/>
        </p:nvSpPr>
        <p:spPr>
          <a:xfrm>
            <a:off x="822960" y="1463040"/>
            <a:ext cx="4846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400" b="1" dirty="0">
                <a:solidFill>
                  <a:schemeClr val="accent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miniature: avoid</a:t>
            </a:r>
            <a:endParaRPr lang="en-US" sz="2400" dirty="0"/>
          </a:p>
        </p:txBody>
      </p:sp>
      <p:sp>
        <p:nvSpPr>
          <p:cNvPr id="6" name="Text 4"/>
          <p:cNvSpPr txBox="1"/>
          <p:nvPr/>
        </p:nvSpPr>
        <p:spPr>
          <a:xfrm>
            <a:off x="6519672" y="1463040"/>
            <a:ext cx="48463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4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slice: aim for this</a:t>
            </a:r>
            <a:endParaRPr lang="en-US" sz="2400" dirty="0"/>
          </a:p>
        </p:txBody>
      </p:sp>
      <p:sp>
        <p:nvSpPr>
          <p:cNvPr id="7" name="Text 5"/>
          <p:cNvSpPr txBox="1"/>
          <p:nvPr/>
        </p:nvSpPr>
        <p:spPr>
          <a:xfrm>
            <a:off x="822960" y="2148840"/>
            <a:ext cx="4846320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your sub-questions at once</a:t>
            </a:r>
            <a:endParaRPr lang="en-US" sz="2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Several groups across the UK</a:t>
            </a:r>
            <a:endParaRPr lang="en-US" sz="2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few interviews spread thinly</a:t>
            </a:r>
            <a:endParaRPr lang="en-US" sz="2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Findings too thin to say anything</a:t>
            </a:r>
            <a:endParaRPr lang="en-US" sz="2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article that reads like a report</a:t>
            </a:r>
            <a:endParaRPr lang="en-US" sz="2200" dirty="0"/>
          </a:p>
        </p:txBody>
      </p:sp>
      <p:sp>
        <p:nvSpPr>
          <p:cNvPr id="8" name="Text 6"/>
          <p:cNvSpPr txBox="1"/>
          <p:nvPr/>
        </p:nvSpPr>
        <p:spPr>
          <a:xfrm>
            <a:off x="6519672" y="2148840"/>
            <a:ext cx="4846320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sub-question</a:t>
            </a:r>
            <a:endParaRPr lang="en-US" sz="2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group in one setting</a:t>
            </a:r>
            <a:endParaRPr lang="en-US" sz="2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Enough depth for credible themes</a:t>
            </a:r>
            <a:endParaRPr lang="en-US" sz="2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 lessons for your main study</a:t>
            </a:r>
            <a:endParaRPr lang="en-US" sz="2200" dirty="0"/>
          </a:p>
          <a:p>
            <a:pPr marL="342900" indent="-342900">
              <a:spcAft>
                <a:spcPts val="1000"/>
              </a:spcAft>
              <a:buSzPct val="100000"/>
              <a:buChar char="•"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focused argument</a:t>
            </a:r>
            <a:endParaRPr lang="en-US" sz="2200" dirty="0"/>
          </a:p>
        </p:txBody>
      </p:sp>
      <p:sp>
        <p:nvSpPr>
          <p:cNvPr id="9" name="Key message"/>
          <p:cNvSpPr/>
          <p:nvPr/>
        </p:nvSpPr>
        <p:spPr>
          <a:xfrm>
            <a:off x="548640" y="5394960"/>
            <a:ext cx="11094415" cy="77724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822960" y="5394960"/>
            <a:ext cx="105457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 yourself: if my pilot succeeds, would my main study still have work left to do?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worked example: whole study and pilot</a:t>
            </a:r>
            <a:endParaRPr lang="en-US" sz="3200" dirty="0"/>
          </a:p>
        </p:txBody>
      </p:sp>
      <p:graphicFrame>
        <p:nvGraphicFramePr>
          <p:cNvPr id="15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234440"/>
          <a:ext cx="11091672" cy="914400"/>
        </p:xfrm>
        <a:graphic>
          <a:graphicData uri="http://schemas.openxmlformats.org/drawingml/2006/table">
            <a:tbl>
              <a:tblPr/>
              <a:tblGrid>
                <a:gridCol w="2103120"/>
                <a:gridCol w="4498848"/>
                <a:gridCol w="4489704"/>
              </a:tblGrid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Whole doctoral study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Pilot study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Question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How do owner-managers of UK manufacturing SMEs balance sustainability against commercial pressures?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How do owner-managers of food manufacturing SMEs in South Wales understand sustainability?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Participants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Owner-managers, then finance managers and senior staff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Owner-managers only, a small purposive sample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Setting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UK manufacturers with 10 to 250 employees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Food and drink manufacturers in South Wales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it tests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The full design, refined after the pilot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Recruitment, the interview guide and a full trial of reflexive thematic analysis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Contribution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How sustainability decisions are made under pressure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Initial themes on meaning, plus lessons for the main study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Your pilot also tests your data analysis method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14300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Run your chosen method in full on your pilot data, for example reflexive thematic analysis (Braun and Clarke, 2022). Do not save analysis for the main study.</a:t>
            </a:r>
            <a:endParaRPr lang="en-US" sz="2200" dirty="0"/>
          </a:p>
        </p:txBody>
      </p:sp>
      <p:sp>
        <p:nvSpPr>
          <p:cNvPr id="4" name="Shape 2"/>
          <p:cNvSpPr/>
          <p:nvPr/>
        </p:nvSpPr>
        <p:spPr>
          <a:xfrm>
            <a:off x="548640" y="2103120"/>
            <a:ext cx="502920" cy="50292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5" name="Text 3"/>
          <p:cNvSpPr txBox="1"/>
          <p:nvPr/>
        </p:nvSpPr>
        <p:spPr>
          <a:xfrm>
            <a:off x="548640" y="210312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6" name="Text 4"/>
          <p:cNvSpPr txBox="1"/>
          <p:nvPr/>
        </p:nvSpPr>
        <p:spPr>
          <a:xfrm>
            <a:off x="1234440" y="2103120"/>
            <a:ext cx="44805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Familiarising yourself with the data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548640" y="2670048"/>
            <a:ext cx="502920" cy="50292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8" name="Text 6"/>
          <p:cNvSpPr txBox="1"/>
          <p:nvPr/>
        </p:nvSpPr>
        <p:spPr>
          <a:xfrm>
            <a:off x="548640" y="2670048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9" name="Text 7"/>
          <p:cNvSpPr txBox="1"/>
          <p:nvPr/>
        </p:nvSpPr>
        <p:spPr>
          <a:xfrm>
            <a:off x="1234440" y="2670048"/>
            <a:ext cx="44805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Coding</a:t>
            </a:r>
            <a:endParaRPr lang="en-US" sz="2000" dirty="0"/>
          </a:p>
        </p:txBody>
      </p:sp>
      <p:sp>
        <p:nvSpPr>
          <p:cNvPr id="10" name="Shape 8"/>
          <p:cNvSpPr/>
          <p:nvPr/>
        </p:nvSpPr>
        <p:spPr>
          <a:xfrm>
            <a:off x="548640" y="3236976"/>
            <a:ext cx="502920" cy="50292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1" name="Text 9"/>
          <p:cNvSpPr txBox="1"/>
          <p:nvPr/>
        </p:nvSpPr>
        <p:spPr>
          <a:xfrm>
            <a:off x="548640" y="3236976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10"/>
          <p:cNvSpPr txBox="1"/>
          <p:nvPr/>
        </p:nvSpPr>
        <p:spPr>
          <a:xfrm>
            <a:off x="1234440" y="3236976"/>
            <a:ext cx="44805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Generating initial themes</a:t>
            </a:r>
            <a:endParaRPr lang="en-US" sz="2000" dirty="0"/>
          </a:p>
        </p:txBody>
      </p:sp>
      <p:sp>
        <p:nvSpPr>
          <p:cNvPr id="13" name="Shape 11"/>
          <p:cNvSpPr/>
          <p:nvPr/>
        </p:nvSpPr>
        <p:spPr>
          <a:xfrm>
            <a:off x="548640" y="3803904"/>
            <a:ext cx="502920" cy="50292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14" name="Text 12"/>
          <p:cNvSpPr txBox="1"/>
          <p:nvPr/>
        </p:nvSpPr>
        <p:spPr>
          <a:xfrm>
            <a:off x="548640" y="3803904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00" dirty="0"/>
          </a:p>
        </p:txBody>
      </p:sp>
      <p:sp>
        <p:nvSpPr>
          <p:cNvPr id="15" name="Text 13"/>
          <p:cNvSpPr txBox="1"/>
          <p:nvPr/>
        </p:nvSpPr>
        <p:spPr>
          <a:xfrm>
            <a:off x="1234440" y="3803904"/>
            <a:ext cx="44805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Developing and reviewing themes</a:t>
            </a:r>
            <a:endParaRPr lang="en-US" sz="2000" dirty="0"/>
          </a:p>
        </p:txBody>
      </p:sp>
      <p:sp>
        <p:nvSpPr>
          <p:cNvPr id="16" name="Shape 14"/>
          <p:cNvSpPr/>
          <p:nvPr/>
        </p:nvSpPr>
        <p:spPr>
          <a:xfrm>
            <a:off x="548640" y="4370832"/>
            <a:ext cx="502920" cy="50292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7" name="Text 15"/>
          <p:cNvSpPr txBox="1"/>
          <p:nvPr/>
        </p:nvSpPr>
        <p:spPr>
          <a:xfrm>
            <a:off x="548640" y="4370832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800" dirty="0"/>
          </a:p>
        </p:txBody>
      </p:sp>
      <p:sp>
        <p:nvSpPr>
          <p:cNvPr id="18" name="Text 16"/>
          <p:cNvSpPr txBox="1"/>
          <p:nvPr/>
        </p:nvSpPr>
        <p:spPr>
          <a:xfrm>
            <a:off x="1234440" y="4370832"/>
            <a:ext cx="44805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Refining, defining and naming themes</a:t>
            </a:r>
            <a:endParaRPr lang="en-US" sz="2000" dirty="0"/>
          </a:p>
        </p:txBody>
      </p:sp>
      <p:sp>
        <p:nvSpPr>
          <p:cNvPr id="19" name="Shape 17"/>
          <p:cNvSpPr/>
          <p:nvPr/>
        </p:nvSpPr>
        <p:spPr>
          <a:xfrm>
            <a:off x="548640" y="4937760"/>
            <a:ext cx="502920" cy="50292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20" name="Text 18"/>
          <p:cNvSpPr txBox="1"/>
          <p:nvPr/>
        </p:nvSpPr>
        <p:spPr>
          <a:xfrm>
            <a:off x="548640" y="4937760"/>
            <a:ext cx="5029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800" dirty="0"/>
          </a:p>
        </p:txBody>
      </p:sp>
      <p:sp>
        <p:nvSpPr>
          <p:cNvPr id="21" name="Text 19"/>
          <p:cNvSpPr txBox="1"/>
          <p:nvPr/>
        </p:nvSpPr>
        <p:spPr>
          <a:xfrm>
            <a:off x="1234440" y="4937760"/>
            <a:ext cx="44805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Writing up</a:t>
            </a:r>
            <a:endParaRPr lang="en-US" sz="2000" dirty="0"/>
          </a:p>
        </p:txBody>
      </p:sp>
      <p:sp>
        <p:nvSpPr>
          <p:cNvPr id="22" name="Questions your pilot answers"/>
          <p:cNvSpPr/>
          <p:nvPr/>
        </p:nvSpPr>
        <p:spPr>
          <a:xfrm>
            <a:off x="5989320" y="2103120"/>
            <a:ext cx="5653735" cy="324612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23" name="Text 21"/>
          <p:cNvSpPr txBox="1"/>
          <p:nvPr/>
        </p:nvSpPr>
        <p:spPr>
          <a:xfrm>
            <a:off x="6217920" y="2286000"/>
            <a:ext cx="5196535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your pilot answers</a:t>
            </a:r>
            <a:endParaRPr lang="en-US" sz="2200" dirty="0"/>
          </a:p>
        </p:txBody>
      </p:sp>
      <p:sp>
        <p:nvSpPr>
          <p:cNvPr id="24" name="Text 22"/>
          <p:cNvSpPr txBox="1"/>
          <p:nvPr/>
        </p:nvSpPr>
        <p:spPr>
          <a:xfrm>
            <a:off x="6217920" y="2880360"/>
            <a:ext cx="5196535" cy="22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Does the method suit the data you collected?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Can you carry out each phase, and how long does it take?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 your themes answer your pilot question?</a:t>
            </a:r>
            <a:endParaRPr lang="en-US" sz="2000" dirty="0"/>
          </a:p>
          <a:p>
            <a:pPr marL="342900" indent="-342900">
              <a:spcAft>
                <a:spcPts val="600"/>
              </a:spcAft>
              <a:buSzPct val="100000"/>
              <a:buChar char="•"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 your software workable, for example NVivo?</a:t>
            </a:r>
            <a:endParaRPr lang="en-US" sz="2000" dirty="0"/>
          </a:p>
          <a:p>
            <a:pPr marL="342900" indent="-342900">
              <a:buSzPct val="100000"/>
              <a:buChar char="•"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will you change for the main study?</a:t>
            </a:r>
            <a:endParaRPr lang="en-US" sz="2000" dirty="0"/>
          </a:p>
        </p:txBody>
      </p:sp>
      <p:sp>
        <p:nvSpPr>
          <p:cNvPr id="25" name="Key message"/>
          <p:cNvSpPr/>
          <p:nvPr/>
        </p:nvSpPr>
        <p:spPr>
          <a:xfrm>
            <a:off x="548640" y="5486400"/>
            <a:ext cx="11094415" cy="73152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26" name="Text 24"/>
          <p:cNvSpPr txBox="1"/>
          <p:nvPr/>
        </p:nvSpPr>
        <p:spPr>
          <a:xfrm>
            <a:off x="822960" y="5486400"/>
            <a:ext cx="10545775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Keep a reflexive log of every analytic decision. It becomes evidence in your article.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Your pilot article reports two kinds of learning</a:t>
            </a:r>
            <a:endParaRPr lang="en-US" sz="3200" dirty="0"/>
          </a:p>
        </p:txBody>
      </p:sp>
      <p:sp>
        <p:nvSpPr>
          <p:cNvPr id="3" name="What you found"/>
          <p:cNvSpPr/>
          <p:nvPr/>
        </p:nvSpPr>
        <p:spPr>
          <a:xfrm>
            <a:off x="548640" y="1280160"/>
            <a:ext cx="5394960" cy="393192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777240" y="1463040"/>
            <a:ext cx="49377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you found</a:t>
            </a:r>
            <a:endParaRPr lang="en-US" sz="2200" dirty="0"/>
          </a:p>
        </p:txBody>
      </p:sp>
      <p:sp>
        <p:nvSpPr>
          <p:cNvPr id="5" name="Text 3"/>
          <p:cNvSpPr txBox="1"/>
          <p:nvPr/>
        </p:nvSpPr>
        <p:spPr>
          <a:xfrm>
            <a:off x="777240" y="2057400"/>
            <a:ext cx="4937760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Initial findings on your slice of the topic: early themes, tentative and honest about the size of the study, connected to the literature you reviewed.</a:t>
            </a:r>
            <a:endParaRPr lang="en-US" sz="2200" dirty="0"/>
          </a:p>
        </p:txBody>
      </p:sp>
      <p:sp>
        <p:nvSpPr>
          <p:cNvPr id="6" name="What you learned about finding it"/>
          <p:cNvSpPr/>
          <p:nvPr/>
        </p:nvSpPr>
        <p:spPr>
          <a:xfrm>
            <a:off x="6245352" y="1280160"/>
            <a:ext cx="5394960" cy="3931920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7" name="Text 5"/>
          <p:cNvSpPr txBox="1"/>
          <p:nvPr/>
        </p:nvSpPr>
        <p:spPr>
          <a:xfrm>
            <a:off x="6473952" y="1463040"/>
            <a:ext cx="493776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you learned about finding it</a:t>
            </a:r>
            <a:endParaRPr lang="en-US" sz="2200" dirty="0"/>
          </a:p>
        </p:txBody>
      </p:sp>
      <p:sp>
        <p:nvSpPr>
          <p:cNvPr id="8" name="Text 6"/>
          <p:cNvSpPr txBox="1"/>
          <p:nvPr/>
        </p:nvSpPr>
        <p:spPr>
          <a:xfrm>
            <a:off x="6473952" y="2057400"/>
            <a:ext cx="4937760" cy="29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Access and recruitment, which interview questions worked, whether your data analysis method worked, your position as an insider, and what you will change for the main study.</a:t>
            </a:r>
            <a:endParaRPr lang="en-US" sz="2200" dirty="0"/>
          </a:p>
        </p:txBody>
      </p:sp>
      <p:sp>
        <p:nvSpPr>
          <p:cNvPr id="9" name="Key message"/>
          <p:cNvSpPr/>
          <p:nvPr/>
        </p:nvSpPr>
        <p:spPr>
          <a:xfrm>
            <a:off x="548640" y="5303520"/>
            <a:ext cx="11094415" cy="658368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822960" y="5303520"/>
            <a:ext cx="10545775" cy="6583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Pilots are often under-reported, so writing up both is a contribution in itself.</a:t>
            </a:r>
            <a:endParaRPr lang="en-US" sz="2200" dirty="0"/>
          </a:p>
        </p:txBody>
      </p:sp>
      <p:sp>
        <p:nvSpPr>
          <p:cNvPr id="11" name="Text 9"/>
          <p:cNvSpPr txBox="1"/>
          <p:nvPr/>
        </p:nvSpPr>
        <p:spPr>
          <a:xfrm>
            <a:off x="548640" y="6035040"/>
            <a:ext cx="11094415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i="1" dirty="0">
                <a:solidFill>
                  <a:schemeClr val="accent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Kim (2011); Malmqvist et al. (2019).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Activity 2: choose your slice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548640" y="1280160"/>
            <a:ext cx="777240" cy="77724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548640" y="1280160"/>
            <a:ext cx="777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8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800" dirty="0"/>
          </a:p>
        </p:txBody>
      </p:sp>
      <p:sp>
        <p:nvSpPr>
          <p:cNvPr id="5" name="Text 3"/>
          <p:cNvSpPr txBox="1"/>
          <p:nvPr/>
        </p:nvSpPr>
        <p:spPr>
          <a:xfrm>
            <a:off x="1600200" y="1417320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Activities book, Activity 2</a:t>
            </a:r>
            <a:endParaRPr lang="en-US" sz="2200" dirty="0"/>
          </a:p>
        </p:txBody>
      </p:sp>
      <p:sp>
        <p:nvSpPr>
          <p:cNvPr id="6" name="Text 4"/>
          <p:cNvSpPr txBox="1"/>
          <p:nvPr/>
        </p:nvSpPr>
        <p:spPr>
          <a:xfrm>
            <a:off x="1600200" y="2103120"/>
            <a:ext cx="10042855" cy="3063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A: write your doctoral main question and your sub-questions as they stand today.</a:t>
            </a:r>
            <a:endParaRPr lang="en-US" sz="22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B: choose one question, one participant group and one setting for your pilot. Justify each choice in a sentence.</a:t>
            </a:r>
            <a:endParaRPr lang="en-US" sz="22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C: name your data analysis method and one thing you want the pilot to tell you about it.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1600200" y="5303520"/>
            <a:ext cx="10042855" cy="822960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2"/>
            </a:solidFill>
            <a:prstDash val="solid"/>
          </a:ln>
        </p:spPr>
      </p:sp>
      <p:sp>
        <p:nvSpPr>
          <p:cNvPr id="8" name="Text 6"/>
          <p:cNvSpPr txBox="1"/>
          <p:nvPr/>
        </p:nvSpPr>
        <p:spPr>
          <a:xfrm>
            <a:off x="1874520" y="5303520"/>
            <a:ext cx="9494215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100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Swap with a partner. Can they say in one sentence what your pilot will find out?</a:t>
            </a:r>
            <a:endParaRPr lang="en-US" sz="21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17</a:t>
            </a:fld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1097280" y="2011680"/>
            <a:ext cx="100584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400" b="1" dirty="0">
                <a:solidFill>
                  <a:schemeClr val="accent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3</a:t>
            </a:r>
            <a:endParaRPr lang="en-US" sz="2400" dirty="0"/>
          </a:p>
        </p:txBody>
      </p:sp>
      <p:sp>
        <p:nvSpPr>
          <p:cNvPr id="3" name="Text 1"/>
          <p:cNvSpPr txBox="1"/>
          <p:nvPr/>
        </p:nvSpPr>
        <p:spPr>
          <a:xfrm>
            <a:off x="1097280" y="2606040"/>
            <a:ext cx="10058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40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Scope, problem and questions for your pilot</a:t>
            </a:r>
            <a:endParaRPr lang="en-US" sz="4000" dirty="0"/>
          </a:p>
        </p:txBody>
      </p:sp>
      <p:sp>
        <p:nvSpPr>
          <p:cNvPr id="4" name="Text 2"/>
          <p:cNvSpPr txBox="1"/>
          <p:nvPr/>
        </p:nvSpPr>
        <p:spPr>
          <a:xfrm>
            <a:off x="1097280" y="4160520"/>
            <a:ext cx="100584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Scoping the pilot  |  The pilot problem  |  From doctoral question to pilot question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bg1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18</a:t>
            </a:fld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Scoping your pilot inside your doctoral scope</a:t>
            </a:r>
            <a:endParaRPr lang="en-US" sz="3200" dirty="0"/>
          </a:p>
        </p:txBody>
      </p:sp>
      <p:graphicFrame>
        <p:nvGraphicFramePr>
          <p:cNvPr id="20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234440"/>
          <a:ext cx="11091672" cy="914400"/>
        </p:xfrm>
        <a:graphic>
          <a:graphicData uri="http://schemas.openxmlformats.org/drawingml/2006/table">
            <a:tbl>
              <a:tblPr/>
              <a:tblGrid>
                <a:gridCol w="2286000"/>
                <a:gridCol w="4407408"/>
                <a:gridCol w="4398264"/>
              </a:tblGrid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Dimension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Whole doctoral study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Pilot study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Geographical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UK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South Wales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Sectoral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Manufacturing SMEs with 10 to 250 employees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Food and drink manufacturers in that range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Population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Owner-managers, finance managers and senior staff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Owner-managers only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Temporal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Decisions made since 2018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Participants' current and recent experience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Conceptual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Sustainability, commercial pressure and decision-making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20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How sustainability is understood</a:t>
                      </a:r>
                      <a:endParaRPr lang="en-US" sz="20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</a:tr>
            </a:tbl>
          </a:graphicData>
        </a:graphic>
      </p:graphicFrame>
      <p:sp>
        <p:nvSpPr>
          <p:cNvPr id="4" name="Key message"/>
          <p:cNvSpPr/>
          <p:nvPr/>
        </p:nvSpPr>
        <p:spPr>
          <a:xfrm>
            <a:off x="548640" y="5394960"/>
            <a:ext cx="11094415" cy="77724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5" name="Text 2"/>
          <p:cNvSpPr txBox="1"/>
          <p:nvPr/>
        </p:nvSpPr>
        <p:spPr>
          <a:xfrm>
            <a:off x="822960" y="5394960"/>
            <a:ext cx="105457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every boundary, say why: access, depth, or what your main study will add later.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Your pilot problem statement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143000"/>
            <a:ext cx="11094415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pilot problem sits inside your doctoral problem. The reader should see both.</a:t>
            </a:r>
            <a:endParaRPr lang="en-US" sz="2200" dirty="0"/>
          </a:p>
        </p:txBody>
      </p:sp>
      <p:sp>
        <p:nvSpPr>
          <p:cNvPr id="4" name="The wider problem"/>
          <p:cNvSpPr/>
          <p:nvPr/>
        </p:nvSpPr>
        <p:spPr>
          <a:xfrm>
            <a:off x="548640" y="1783080"/>
            <a:ext cx="2057400" cy="333756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5" name="Shape 3"/>
          <p:cNvSpPr/>
          <p:nvPr/>
        </p:nvSpPr>
        <p:spPr>
          <a:xfrm>
            <a:off x="1211580" y="2011680"/>
            <a:ext cx="731520" cy="73152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1211580" y="201168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400" dirty="0"/>
          </a:p>
        </p:txBody>
      </p:sp>
      <p:sp>
        <p:nvSpPr>
          <p:cNvPr id="7" name="Text 5"/>
          <p:cNvSpPr txBox="1"/>
          <p:nvPr/>
        </p:nvSpPr>
        <p:spPr>
          <a:xfrm>
            <a:off x="658368" y="2880360"/>
            <a:ext cx="1837944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wider problem</a:t>
            </a:r>
            <a:endParaRPr lang="en-US" sz="2200" dirty="0"/>
          </a:p>
        </p:txBody>
      </p:sp>
      <p:sp>
        <p:nvSpPr>
          <p:cNvPr id="8" name="Text 6"/>
          <p:cNvSpPr txBox="1"/>
          <p:nvPr/>
        </p:nvSpPr>
        <p:spPr>
          <a:xfrm>
            <a:off x="685800" y="3794760"/>
            <a:ext cx="17830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to your doctoral problem</a:t>
            </a:r>
            <a:endParaRPr lang="en-US" sz="2000" dirty="0"/>
          </a:p>
        </p:txBody>
      </p:sp>
      <p:sp>
        <p:nvSpPr>
          <p:cNvPr id="9" name="What is known"/>
          <p:cNvSpPr/>
          <p:nvPr/>
        </p:nvSpPr>
        <p:spPr>
          <a:xfrm>
            <a:off x="2807208" y="1783080"/>
            <a:ext cx="2057400" cy="333756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0" name="Shape 8"/>
          <p:cNvSpPr/>
          <p:nvPr/>
        </p:nvSpPr>
        <p:spPr>
          <a:xfrm>
            <a:off x="3470148" y="2011680"/>
            <a:ext cx="731520" cy="73152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1" name="Text 9"/>
          <p:cNvSpPr txBox="1"/>
          <p:nvPr/>
        </p:nvSpPr>
        <p:spPr>
          <a:xfrm>
            <a:off x="3470148" y="201168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400" dirty="0"/>
          </a:p>
        </p:txBody>
      </p:sp>
      <p:sp>
        <p:nvSpPr>
          <p:cNvPr id="12" name="Text 10"/>
          <p:cNvSpPr txBox="1"/>
          <p:nvPr/>
        </p:nvSpPr>
        <p:spPr>
          <a:xfrm>
            <a:off x="2916936" y="2880360"/>
            <a:ext cx="1837944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known</a:t>
            </a:r>
            <a:endParaRPr lang="en-US" sz="2200" dirty="0"/>
          </a:p>
        </p:txBody>
      </p:sp>
      <p:sp>
        <p:nvSpPr>
          <p:cNvPr id="13" name="Text 11"/>
          <p:cNvSpPr txBox="1"/>
          <p:nvPr/>
        </p:nvSpPr>
        <p:spPr>
          <a:xfrm>
            <a:off x="2944368" y="3794760"/>
            <a:ext cx="17830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Cite the evidence</a:t>
            </a:r>
            <a:endParaRPr lang="en-US" sz="2000" dirty="0"/>
          </a:p>
        </p:txBody>
      </p:sp>
      <p:sp>
        <p:nvSpPr>
          <p:cNvPr id="14" name="What is missing"/>
          <p:cNvSpPr/>
          <p:nvPr/>
        </p:nvSpPr>
        <p:spPr>
          <a:xfrm>
            <a:off x="5065776" y="1783080"/>
            <a:ext cx="2057400" cy="333756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5" name="Shape 13"/>
          <p:cNvSpPr/>
          <p:nvPr/>
        </p:nvSpPr>
        <p:spPr>
          <a:xfrm>
            <a:off x="5728716" y="2011680"/>
            <a:ext cx="731520" cy="73152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6" name="Text 14"/>
          <p:cNvSpPr txBox="1"/>
          <p:nvPr/>
        </p:nvSpPr>
        <p:spPr>
          <a:xfrm>
            <a:off x="5728716" y="201168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400" dirty="0"/>
          </a:p>
        </p:txBody>
      </p:sp>
      <p:sp>
        <p:nvSpPr>
          <p:cNvPr id="17" name="Text 15"/>
          <p:cNvSpPr txBox="1"/>
          <p:nvPr/>
        </p:nvSpPr>
        <p:spPr>
          <a:xfrm>
            <a:off x="5175504" y="2880360"/>
            <a:ext cx="1837944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missing</a:t>
            </a:r>
            <a:endParaRPr lang="en-US" sz="2200" dirty="0"/>
          </a:p>
        </p:txBody>
      </p:sp>
      <p:sp>
        <p:nvSpPr>
          <p:cNvPr id="18" name="Text 16"/>
          <p:cNvSpPr txBox="1"/>
          <p:nvPr/>
        </p:nvSpPr>
        <p:spPr>
          <a:xfrm>
            <a:off x="5202936" y="3794760"/>
            <a:ext cx="17830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 your slice, precisely</a:t>
            </a:r>
            <a:endParaRPr lang="en-US" sz="2000" dirty="0"/>
          </a:p>
        </p:txBody>
      </p:sp>
      <p:sp>
        <p:nvSpPr>
          <p:cNvPr id="19" name="Why start here"/>
          <p:cNvSpPr/>
          <p:nvPr/>
        </p:nvSpPr>
        <p:spPr>
          <a:xfrm>
            <a:off x="7324344" y="1783080"/>
            <a:ext cx="2057400" cy="333756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20" name="Shape 18"/>
          <p:cNvSpPr/>
          <p:nvPr/>
        </p:nvSpPr>
        <p:spPr>
          <a:xfrm>
            <a:off x="7987284" y="2011680"/>
            <a:ext cx="731520" cy="73152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21" name="Text 19"/>
          <p:cNvSpPr txBox="1"/>
          <p:nvPr/>
        </p:nvSpPr>
        <p:spPr>
          <a:xfrm>
            <a:off x="7987284" y="201168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400" dirty="0"/>
          </a:p>
        </p:txBody>
      </p:sp>
      <p:sp>
        <p:nvSpPr>
          <p:cNvPr id="22" name="Text 20"/>
          <p:cNvSpPr txBox="1"/>
          <p:nvPr/>
        </p:nvSpPr>
        <p:spPr>
          <a:xfrm>
            <a:off x="7434072" y="2880360"/>
            <a:ext cx="1837944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start here</a:t>
            </a:r>
            <a:endParaRPr lang="en-US" sz="2200" dirty="0"/>
          </a:p>
        </p:txBody>
      </p:sp>
      <p:sp>
        <p:nvSpPr>
          <p:cNvPr id="23" name="Text 21"/>
          <p:cNvSpPr txBox="1"/>
          <p:nvPr/>
        </p:nvSpPr>
        <p:spPr>
          <a:xfrm>
            <a:off x="7461504" y="3794760"/>
            <a:ext cx="17830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2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slice comes first</a:t>
            </a:r>
            <a:endParaRPr lang="en-US" sz="2000" dirty="0"/>
          </a:p>
        </p:txBody>
      </p:sp>
      <p:sp>
        <p:nvSpPr>
          <p:cNvPr id="24" name="Why qualitative"/>
          <p:cNvSpPr/>
          <p:nvPr/>
        </p:nvSpPr>
        <p:spPr>
          <a:xfrm>
            <a:off x="9582912" y="1783080"/>
            <a:ext cx="2057400" cy="333756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25" name="Shape 23"/>
          <p:cNvSpPr/>
          <p:nvPr/>
        </p:nvSpPr>
        <p:spPr>
          <a:xfrm>
            <a:off x="10245852" y="2011680"/>
            <a:ext cx="731520" cy="73152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26" name="Text 24"/>
          <p:cNvSpPr txBox="1"/>
          <p:nvPr/>
        </p:nvSpPr>
        <p:spPr>
          <a:xfrm>
            <a:off x="10245852" y="201168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400" dirty="0"/>
          </a:p>
        </p:txBody>
      </p:sp>
      <p:sp>
        <p:nvSpPr>
          <p:cNvPr id="27" name="Text 25"/>
          <p:cNvSpPr txBox="1"/>
          <p:nvPr/>
        </p:nvSpPr>
        <p:spPr>
          <a:xfrm>
            <a:off x="9692640" y="2880360"/>
            <a:ext cx="1837944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qualitative</a:t>
            </a:r>
            <a:endParaRPr lang="en-US" sz="2200" dirty="0"/>
          </a:p>
        </p:txBody>
      </p:sp>
      <p:sp>
        <p:nvSpPr>
          <p:cNvPr id="28" name="Text 26"/>
          <p:cNvSpPr txBox="1"/>
          <p:nvPr/>
        </p:nvSpPr>
        <p:spPr>
          <a:xfrm>
            <a:off x="9720072" y="3794760"/>
            <a:ext cx="178308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And your proposed approach</a:t>
            </a:r>
            <a:endParaRPr lang="en-US" sz="2000" dirty="0"/>
          </a:p>
        </p:txBody>
      </p:sp>
      <p:sp>
        <p:nvSpPr>
          <p:cNvPr id="29" name="Key message"/>
          <p:cNvSpPr/>
          <p:nvPr/>
        </p:nvSpPr>
        <p:spPr>
          <a:xfrm>
            <a:off x="548640" y="5303520"/>
            <a:ext cx="11094415" cy="86868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30" name="Text 28"/>
          <p:cNvSpPr txBox="1"/>
          <p:nvPr/>
        </p:nvSpPr>
        <p:spPr>
          <a:xfrm>
            <a:off x="822960" y="5303520"/>
            <a:ext cx="10545775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4 is new: argue why this slice comes first. Aim for 100 to 200 words, as in LCDB7007.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20</a:t>
            </a:fld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doctoral question to pilot question</a:t>
            </a:r>
            <a:endParaRPr lang="en-US" sz="3200" dirty="0"/>
          </a:p>
        </p:txBody>
      </p:sp>
      <p:sp>
        <p:nvSpPr>
          <p:cNvPr id="3" name="Doctoral question"/>
          <p:cNvSpPr/>
          <p:nvPr/>
        </p:nvSpPr>
        <p:spPr>
          <a:xfrm>
            <a:off x="548640" y="1188720"/>
            <a:ext cx="2560320" cy="96012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685800" y="1188720"/>
            <a:ext cx="22860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Doctoral question</a:t>
            </a:r>
            <a:endParaRPr lang="en-US" sz="2000" dirty="0"/>
          </a:p>
        </p:txBody>
      </p:sp>
      <p:sp>
        <p:nvSpPr>
          <p:cNvPr id="5" name="Doctoral question text"/>
          <p:cNvSpPr/>
          <p:nvPr/>
        </p:nvSpPr>
        <p:spPr>
          <a:xfrm>
            <a:off x="3246120" y="1188720"/>
            <a:ext cx="8396935" cy="96012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6" name="Text 4"/>
          <p:cNvSpPr txBox="1"/>
          <p:nvPr/>
        </p:nvSpPr>
        <p:spPr>
          <a:xfrm>
            <a:off x="3474720" y="1188720"/>
            <a:ext cx="7939735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owner-managers of UK manufacturing SMEs balance sustainability commitments against commercial pressures?</a:t>
            </a:r>
            <a:endParaRPr lang="en-US" sz="2000" dirty="0"/>
          </a:p>
        </p:txBody>
      </p:sp>
      <p:sp>
        <p:nvSpPr>
          <p:cNvPr id="7" name="Pilot question"/>
          <p:cNvSpPr/>
          <p:nvPr/>
        </p:nvSpPr>
        <p:spPr>
          <a:xfrm>
            <a:off x="548640" y="2286000"/>
            <a:ext cx="2560320" cy="960120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8" name="Text 6"/>
          <p:cNvSpPr txBox="1"/>
          <p:nvPr/>
        </p:nvSpPr>
        <p:spPr>
          <a:xfrm>
            <a:off x="685800" y="2286000"/>
            <a:ext cx="22860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 question</a:t>
            </a:r>
            <a:endParaRPr lang="en-US" sz="2000" dirty="0"/>
          </a:p>
        </p:txBody>
      </p:sp>
      <p:sp>
        <p:nvSpPr>
          <p:cNvPr id="9" name="Pilot question text"/>
          <p:cNvSpPr/>
          <p:nvPr/>
        </p:nvSpPr>
        <p:spPr>
          <a:xfrm>
            <a:off x="3246120" y="2286000"/>
            <a:ext cx="8396935" cy="96012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3474720" y="2286000"/>
            <a:ext cx="7939735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owner-managers of food manufacturing SMEs in South Wales understand sustainability in their businesses?</a:t>
            </a:r>
            <a:endParaRPr lang="en-US" sz="2000" dirty="0"/>
          </a:p>
        </p:txBody>
      </p:sp>
      <p:sp>
        <p:nvSpPr>
          <p:cNvPr id="11" name="Pilot aim: two halves"/>
          <p:cNvSpPr/>
          <p:nvPr/>
        </p:nvSpPr>
        <p:spPr>
          <a:xfrm>
            <a:off x="548640" y="3383280"/>
            <a:ext cx="2560320" cy="109728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2" name="Text 10"/>
          <p:cNvSpPr txBox="1"/>
          <p:nvPr/>
        </p:nvSpPr>
        <p:spPr>
          <a:xfrm>
            <a:off x="685800" y="3383280"/>
            <a:ext cx="2286000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 aim: two halves</a:t>
            </a:r>
            <a:endParaRPr lang="en-US" sz="2000" dirty="0"/>
          </a:p>
        </p:txBody>
      </p:sp>
      <p:sp>
        <p:nvSpPr>
          <p:cNvPr id="13" name="Pilot aim: two halves text"/>
          <p:cNvSpPr/>
          <p:nvPr/>
        </p:nvSpPr>
        <p:spPr>
          <a:xfrm>
            <a:off x="3246120" y="3383280"/>
            <a:ext cx="8396935" cy="109728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4" name="Text 12"/>
          <p:cNvSpPr txBox="1"/>
          <p:nvPr/>
        </p:nvSpPr>
        <p:spPr>
          <a:xfrm>
            <a:off x="3474720" y="3383280"/>
            <a:ext cx="7939735" cy="10972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explore how these owner-managers understand sustainability and to test the interview design and data analysis method for the main study.</a:t>
            </a:r>
            <a:endParaRPr lang="en-US" sz="2000" dirty="0"/>
          </a:p>
        </p:txBody>
      </p:sp>
      <p:sp>
        <p:nvSpPr>
          <p:cNvPr id="15" name="Pilot objectives"/>
          <p:cNvSpPr/>
          <p:nvPr/>
        </p:nvSpPr>
        <p:spPr>
          <a:xfrm>
            <a:off x="548640" y="4617720"/>
            <a:ext cx="2560320" cy="160020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6" name="Text 14"/>
          <p:cNvSpPr txBox="1"/>
          <p:nvPr/>
        </p:nvSpPr>
        <p:spPr>
          <a:xfrm>
            <a:off x="685800" y="4617720"/>
            <a:ext cx="22860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b="1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Pilot objectives</a:t>
            </a:r>
            <a:endParaRPr lang="en-US" sz="2000" dirty="0"/>
          </a:p>
        </p:txBody>
      </p:sp>
      <p:sp>
        <p:nvSpPr>
          <p:cNvPr id="17" name="Pilot objectives text"/>
          <p:cNvSpPr/>
          <p:nvPr/>
        </p:nvSpPr>
        <p:spPr>
          <a:xfrm>
            <a:off x="3246120" y="4617720"/>
            <a:ext cx="8396935" cy="160020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8" name="Text 16"/>
          <p:cNvSpPr txBox="1"/>
          <p:nvPr/>
        </p:nvSpPr>
        <p:spPr>
          <a:xfrm>
            <a:off x="3474720" y="4617720"/>
            <a:ext cx="7939735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Substantive: to identify the meanings owner-managers attach to sustainability.</a:t>
            </a:r>
            <a:endParaRPr lang="en-US" sz="2000" dirty="0"/>
          </a:p>
          <a:p>
            <a:pPr indent="0" marL="0"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Methodological: to evaluate recruitment, the interview guide and reflexive thematic analysis so as to recommend changes for the main study.</a:t>
            </a:r>
            <a:endParaRPr lang="en-US" sz="2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21</a:t>
            </a:fld>
            <a:endParaRPr lang="en-US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Five tests for your pilot question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731520" y="1280160"/>
            <a:ext cx="731520" cy="73152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731520" y="1280160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400" dirty="0"/>
          </a:p>
        </p:txBody>
      </p:sp>
      <p:sp>
        <p:nvSpPr>
          <p:cNvPr id="5" name="Text 3"/>
          <p:cNvSpPr txBox="1"/>
          <p:nvPr/>
        </p:nvSpPr>
        <p:spPr>
          <a:xfrm>
            <a:off x="1783080" y="1280160"/>
            <a:ext cx="2468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Connected</a:t>
            </a:r>
            <a:endParaRPr lang="en-US" sz="2600" dirty="0"/>
          </a:p>
        </p:txBody>
      </p:sp>
      <p:sp>
        <p:nvSpPr>
          <p:cNvPr id="6" name="Text 4"/>
          <p:cNvSpPr txBox="1"/>
          <p:nvPr/>
        </p:nvSpPr>
        <p:spPr>
          <a:xfrm>
            <a:off x="4343400" y="1280160"/>
            <a:ext cx="7315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4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Its answer feeds directly into your doctoral study.</a:t>
            </a:r>
            <a:endParaRPr lang="en-US" sz="2400" dirty="0"/>
          </a:p>
        </p:txBody>
      </p:sp>
      <p:sp>
        <p:nvSpPr>
          <p:cNvPr id="7" name="Shape 5"/>
          <p:cNvSpPr/>
          <p:nvPr/>
        </p:nvSpPr>
        <p:spPr>
          <a:xfrm>
            <a:off x="731520" y="2176272"/>
            <a:ext cx="731520" cy="73152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8" name="Text 6"/>
          <p:cNvSpPr txBox="1"/>
          <p:nvPr/>
        </p:nvSpPr>
        <p:spPr>
          <a:xfrm>
            <a:off x="731520" y="2176272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400" dirty="0"/>
          </a:p>
        </p:txBody>
      </p:sp>
      <p:sp>
        <p:nvSpPr>
          <p:cNvPr id="9" name="Text 7"/>
          <p:cNvSpPr txBox="1"/>
          <p:nvPr/>
        </p:nvSpPr>
        <p:spPr>
          <a:xfrm>
            <a:off x="1783080" y="2176272"/>
            <a:ext cx="2468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Narrow</a:t>
            </a:r>
            <a:endParaRPr lang="en-US" sz="2600" dirty="0"/>
          </a:p>
        </p:txBody>
      </p:sp>
      <p:sp>
        <p:nvSpPr>
          <p:cNvPr id="10" name="Text 8"/>
          <p:cNvSpPr txBox="1"/>
          <p:nvPr/>
        </p:nvSpPr>
        <p:spPr>
          <a:xfrm>
            <a:off x="4343400" y="2176272"/>
            <a:ext cx="7315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4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One question, one group, one setting.</a:t>
            </a:r>
            <a:endParaRPr lang="en-US" sz="2400" dirty="0"/>
          </a:p>
        </p:txBody>
      </p:sp>
      <p:sp>
        <p:nvSpPr>
          <p:cNvPr id="11" name="Shape 9"/>
          <p:cNvSpPr/>
          <p:nvPr/>
        </p:nvSpPr>
        <p:spPr>
          <a:xfrm>
            <a:off x="731520" y="3072384"/>
            <a:ext cx="731520" cy="73152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2" name="Text 10"/>
          <p:cNvSpPr txBox="1"/>
          <p:nvPr/>
        </p:nvSpPr>
        <p:spPr>
          <a:xfrm>
            <a:off x="731520" y="3072384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11"/>
          <p:cNvSpPr txBox="1"/>
          <p:nvPr/>
        </p:nvSpPr>
        <p:spPr>
          <a:xfrm>
            <a:off x="1783080" y="3072384"/>
            <a:ext cx="2468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Open</a:t>
            </a:r>
            <a:endParaRPr lang="en-US" sz="2600" dirty="0"/>
          </a:p>
        </p:txBody>
      </p:sp>
      <p:sp>
        <p:nvSpPr>
          <p:cNvPr id="14" name="Text 12"/>
          <p:cNvSpPr txBox="1"/>
          <p:nvPr/>
        </p:nvSpPr>
        <p:spPr>
          <a:xfrm>
            <a:off x="4343400" y="3072384"/>
            <a:ext cx="7315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4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begins with how or what and suits a qualitative design.</a:t>
            </a:r>
            <a:endParaRPr lang="en-US" sz="2400" dirty="0"/>
          </a:p>
        </p:txBody>
      </p:sp>
      <p:sp>
        <p:nvSpPr>
          <p:cNvPr id="15" name="Shape 13"/>
          <p:cNvSpPr/>
          <p:nvPr/>
        </p:nvSpPr>
        <p:spPr>
          <a:xfrm>
            <a:off x="731520" y="3968496"/>
            <a:ext cx="731520" cy="73152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6" name="Text 14"/>
          <p:cNvSpPr txBox="1"/>
          <p:nvPr/>
        </p:nvSpPr>
        <p:spPr>
          <a:xfrm>
            <a:off x="731520" y="3968496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400" dirty="0"/>
          </a:p>
        </p:txBody>
      </p:sp>
      <p:sp>
        <p:nvSpPr>
          <p:cNvPr id="17" name="Text 15"/>
          <p:cNvSpPr txBox="1"/>
          <p:nvPr/>
        </p:nvSpPr>
        <p:spPr>
          <a:xfrm>
            <a:off x="1783080" y="3968496"/>
            <a:ext cx="2468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Feasible</a:t>
            </a:r>
            <a:endParaRPr lang="en-US" sz="2600" dirty="0"/>
          </a:p>
        </p:txBody>
      </p:sp>
      <p:sp>
        <p:nvSpPr>
          <p:cNvPr id="18" name="Text 16"/>
          <p:cNvSpPr txBox="1"/>
          <p:nvPr/>
        </p:nvSpPr>
        <p:spPr>
          <a:xfrm>
            <a:off x="4343400" y="3968496"/>
            <a:ext cx="7315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4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 have access now and your ethics approval covers it.</a:t>
            </a:r>
            <a:endParaRPr lang="en-US" sz="2400" dirty="0"/>
          </a:p>
        </p:txBody>
      </p:sp>
      <p:sp>
        <p:nvSpPr>
          <p:cNvPr id="19" name="Shape 17"/>
          <p:cNvSpPr/>
          <p:nvPr/>
        </p:nvSpPr>
        <p:spPr>
          <a:xfrm>
            <a:off x="731520" y="4864608"/>
            <a:ext cx="731520" cy="731520"/>
          </a:xfrm>
          <a:prstGeom prst="ellipse">
            <a:avLst/>
          </a:prstGeom>
          <a:solidFill>
            <a:schemeClr val="accent2"/>
          </a:solidFill>
          <a:ln w="12700">
            <a:solidFill>
              <a:schemeClr val="accent2"/>
            </a:solidFill>
            <a:prstDash val="solid"/>
          </a:ln>
        </p:spPr>
      </p:sp>
      <p:sp>
        <p:nvSpPr>
          <p:cNvPr id="20" name="Text 18"/>
          <p:cNvSpPr txBox="1"/>
          <p:nvPr/>
        </p:nvSpPr>
        <p:spPr>
          <a:xfrm>
            <a:off x="731520" y="4864608"/>
            <a:ext cx="7315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4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400" dirty="0"/>
          </a:p>
        </p:txBody>
      </p:sp>
      <p:sp>
        <p:nvSpPr>
          <p:cNvPr id="21" name="Text 19"/>
          <p:cNvSpPr txBox="1"/>
          <p:nvPr/>
        </p:nvSpPr>
        <p:spPr>
          <a:xfrm>
            <a:off x="1783080" y="4864608"/>
            <a:ext cx="246888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6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Publishable</a:t>
            </a:r>
            <a:endParaRPr lang="en-US" sz="2600" dirty="0"/>
          </a:p>
        </p:txBody>
      </p:sp>
      <p:sp>
        <p:nvSpPr>
          <p:cNvPr id="22" name="Text 20"/>
          <p:cNvSpPr txBox="1"/>
          <p:nvPr/>
        </p:nvSpPr>
        <p:spPr>
          <a:xfrm>
            <a:off x="4343400" y="4864608"/>
            <a:ext cx="7315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4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 supports one clear argument for a named journal.</a:t>
            </a:r>
            <a:endParaRPr lang="en-US" sz="2400" dirty="0"/>
          </a:p>
        </p:txBody>
      </p:sp>
      <p:sp>
        <p:nvSpPr>
          <p:cNvPr id="23" name="Text 21"/>
          <p:cNvSpPr txBox="1"/>
          <p:nvPr/>
        </p:nvSpPr>
        <p:spPr>
          <a:xfrm>
            <a:off x="548640" y="5870448"/>
            <a:ext cx="11094415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i="1" dirty="0">
                <a:solidFill>
                  <a:schemeClr val="accent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These build on the RMCI criteria from LCDB7007 Week 2 (Denscombe, 2021).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22</a:t>
            </a:fld>
            <a:endParaRPr lang="en-US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Activity 3: your pilot problem statement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548640" y="1280160"/>
            <a:ext cx="777240" cy="77724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548640" y="1280160"/>
            <a:ext cx="777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8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800" dirty="0"/>
          </a:p>
        </p:txBody>
      </p:sp>
      <p:sp>
        <p:nvSpPr>
          <p:cNvPr id="5" name="Text 3"/>
          <p:cNvSpPr txBox="1"/>
          <p:nvPr/>
        </p:nvSpPr>
        <p:spPr>
          <a:xfrm>
            <a:off x="1600200" y="1417320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Activities book, Activity 3</a:t>
            </a:r>
            <a:endParaRPr lang="en-US" sz="2200" dirty="0"/>
          </a:p>
        </p:txBody>
      </p:sp>
      <p:sp>
        <p:nvSpPr>
          <p:cNvPr id="6" name="Text 4"/>
          <p:cNvSpPr txBox="1"/>
          <p:nvPr/>
        </p:nvSpPr>
        <p:spPr>
          <a:xfrm>
            <a:off x="1600200" y="2103120"/>
            <a:ext cx="10042855" cy="3063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A: draft a pilot problem statement of 100 to 200 words using the five steps.</a:t>
            </a:r>
            <a:endParaRPr lang="en-US" sz="22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B: swap with a partner. They underline the wider problem, circle the slice and mark the sentence that says why this slice comes first.</a:t>
            </a:r>
            <a:endParaRPr lang="en-US" sz="22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Part C: revise your statement using their marks.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1600200" y="5303520"/>
            <a:ext cx="10042855" cy="822960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2"/>
            </a:solidFill>
            <a:prstDash val="solid"/>
          </a:ln>
        </p:spPr>
      </p:sp>
      <p:sp>
        <p:nvSpPr>
          <p:cNvPr id="8" name="Text 6"/>
          <p:cNvSpPr txBox="1"/>
          <p:nvPr/>
        </p:nvSpPr>
        <p:spPr>
          <a:xfrm>
            <a:off x="1874520" y="5303520"/>
            <a:ext cx="9494215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100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your partner cannot find step 4, your reader will not find it either.</a:t>
            </a:r>
            <a:endParaRPr lang="en-US" sz="21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23</a:t>
            </a:fld>
            <a:endParaRPr lang="en-US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Activity 4: your pilot outline</a:t>
            </a:r>
            <a:endParaRPr lang="en-US" sz="3200" dirty="0"/>
          </a:p>
        </p:txBody>
      </p:sp>
      <p:sp>
        <p:nvSpPr>
          <p:cNvPr id="3" name="Shape 1"/>
          <p:cNvSpPr/>
          <p:nvPr/>
        </p:nvSpPr>
        <p:spPr>
          <a:xfrm>
            <a:off x="548640" y="1280160"/>
            <a:ext cx="777240" cy="77724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548640" y="1280160"/>
            <a:ext cx="77724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800" b="1" dirty="0">
                <a:solidFill>
                  <a:schemeClr val="bg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800" dirty="0"/>
          </a:p>
        </p:txBody>
      </p:sp>
      <p:sp>
        <p:nvSpPr>
          <p:cNvPr id="5" name="Text 3"/>
          <p:cNvSpPr txBox="1"/>
          <p:nvPr/>
        </p:nvSpPr>
        <p:spPr>
          <a:xfrm>
            <a:off x="1600200" y="1417320"/>
            <a:ext cx="9144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Activities book, Activity 4</a:t>
            </a:r>
            <a:endParaRPr lang="en-US" sz="2200" dirty="0"/>
          </a:p>
        </p:txBody>
      </p:sp>
      <p:sp>
        <p:nvSpPr>
          <p:cNvPr id="6" name="Text 4"/>
          <p:cNvSpPr txBox="1"/>
          <p:nvPr/>
        </p:nvSpPr>
        <p:spPr>
          <a:xfrm>
            <a:off x="1600200" y="2103120"/>
            <a:ext cx="10042855" cy="3063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in note form: your revised working title, your doctoral main question, and your pilot question, aim and two objectives.</a:t>
            </a:r>
            <a:endParaRPr lang="en-US" sz="22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 your pilot scope for geography, sector, population, time and concepts, with a reason for each boundary.</a:t>
            </a:r>
            <a:endParaRPr lang="en-US" sz="22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 what your pilot will test: recruitment, your interview guide and your data analysis method.</a:t>
            </a:r>
            <a:endParaRPr lang="en-US" sz="2200" dirty="0"/>
          </a:p>
        </p:txBody>
      </p:sp>
      <p:sp>
        <p:nvSpPr>
          <p:cNvPr id="7" name="Shape 5"/>
          <p:cNvSpPr/>
          <p:nvPr/>
        </p:nvSpPr>
        <p:spPr>
          <a:xfrm>
            <a:off x="1600200" y="5303520"/>
            <a:ext cx="10042855" cy="822960"/>
          </a:xfrm>
          <a:prstGeom prst="rect">
            <a:avLst/>
          </a:prstGeom>
          <a:solidFill>
            <a:srgbClr val="FFFFFF"/>
          </a:solidFill>
          <a:ln w="19050">
            <a:solidFill>
              <a:schemeClr val="accent2"/>
            </a:solidFill>
            <a:prstDash val="solid"/>
          </a:ln>
        </p:spPr>
      </p:sp>
      <p:sp>
        <p:nvSpPr>
          <p:cNvPr id="8" name="Text 6"/>
          <p:cNvSpPr txBox="1"/>
          <p:nvPr/>
        </p:nvSpPr>
        <p:spPr>
          <a:xfrm>
            <a:off x="1874520" y="5303520"/>
            <a:ext cx="9494215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100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Bring this outline to supervision before you contact any participants.</a:t>
            </a:r>
            <a:endParaRPr lang="en-US" sz="21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24</a:t>
            </a:fld>
            <a:endParaRPr lang="en-US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Common pitfalls and what you could do</a:t>
            </a:r>
            <a:endParaRPr lang="en-US" sz="3200" dirty="0"/>
          </a:p>
        </p:txBody>
      </p:sp>
      <p:graphicFrame>
        <p:nvGraphicFramePr>
          <p:cNvPr id="26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234440"/>
          <a:ext cx="11091672" cy="914400"/>
        </p:xfrm>
        <a:graphic>
          <a:graphicData uri="http://schemas.openxmlformats.org/drawingml/2006/table">
            <a:tbl>
              <a:tblPr/>
              <a:tblGrid>
                <a:gridCol w="3383280"/>
                <a:gridCol w="4023360"/>
                <a:gridCol w="3685032"/>
              </a:tblGrid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Pitfall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Why it causes problems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What you could do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1C3A5E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Shrinking the whole study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Interviews spread across too many questions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Take one slice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Pilot question identical to the doctoral question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It promises too much and leaves nothing for later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Answer one sub-question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Changing topic quietly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Supervision and ethics no longer match the study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Agree changes and check your ethics approval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Analysis left for the main study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You find out too late that your method does not fit your data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Run your method in full on the pilot data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Scope with no reasons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Boundaries look accidental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  <a:tc>
                  <a:txBody>
                    <a:bodyPr/>
                    <a:lstStyle/>
                    <a:p>
                      <a:pPr indent="0" marL="0">
                        <a:buNone/>
                      </a:pPr>
                      <a:r>
                        <a:rPr lang="en-US" sz="190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Justify every boundary</a:t>
                      </a:r>
                      <a:endParaRPr lang="en-US" sz="19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marL="109728" marR="109728" marT="73152" marB="73152" anchor="ctr">
                    <a:lnL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8CFD9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F3F8"/>
                    </a:solidFill>
                  </a:tcPr>
                </a:tc>
              </a:tr>
            </a:tbl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25</a:t>
            </a:fld>
            <a:endParaRPr 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Next steps</a:t>
            </a:r>
            <a:endParaRPr lang="en-US" sz="3200" dirty="0"/>
          </a:p>
        </p:txBody>
      </p:sp>
      <p:sp>
        <p:nvSpPr>
          <p:cNvPr id="3" name="Supervision"/>
          <p:cNvSpPr/>
          <p:nvPr/>
        </p:nvSpPr>
        <p:spPr>
          <a:xfrm>
            <a:off x="548640" y="1325880"/>
            <a:ext cx="3520440" cy="388620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4" name="Text 2"/>
          <p:cNvSpPr txBox="1"/>
          <p:nvPr/>
        </p:nvSpPr>
        <p:spPr>
          <a:xfrm>
            <a:off x="777240" y="1508760"/>
            <a:ext cx="3063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Supervision</a:t>
            </a:r>
            <a:endParaRPr lang="en-US" sz="2200" dirty="0"/>
          </a:p>
        </p:txBody>
      </p:sp>
      <p:sp>
        <p:nvSpPr>
          <p:cNvPr id="5" name="Text 3"/>
          <p:cNvSpPr txBox="1"/>
          <p:nvPr/>
        </p:nvSpPr>
        <p:spPr>
          <a:xfrm>
            <a:off x="777240" y="2103120"/>
            <a:ext cx="306324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 your revised topic and pilot outline from Activity 4. Agree your slice before fieldwork.</a:t>
            </a:r>
            <a:endParaRPr lang="en-US" sz="2200" dirty="0"/>
          </a:p>
        </p:txBody>
      </p:sp>
      <p:sp>
        <p:nvSpPr>
          <p:cNvPr id="6" name="Ethics"/>
          <p:cNvSpPr/>
          <p:nvPr/>
        </p:nvSpPr>
        <p:spPr>
          <a:xfrm>
            <a:off x="4343400" y="1325880"/>
            <a:ext cx="3520440" cy="3886200"/>
          </a:xfrm>
          <a:prstGeom prst="rect">
            <a:avLst/>
          </a:prstGeom>
          <a:solidFill>
            <a:schemeClr val="accent4"/>
          </a:solidFill>
          <a:ln w="12700">
            <a:solidFill>
              <a:schemeClr val="accent4"/>
            </a:solidFill>
            <a:prstDash val="solid"/>
          </a:ln>
        </p:spPr>
      </p:sp>
      <p:sp>
        <p:nvSpPr>
          <p:cNvPr id="7" name="Text 5"/>
          <p:cNvSpPr txBox="1"/>
          <p:nvPr/>
        </p:nvSpPr>
        <p:spPr>
          <a:xfrm>
            <a:off x="4572000" y="1508760"/>
            <a:ext cx="3063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Ethics</a:t>
            </a:r>
            <a:endParaRPr lang="en-US" sz="2200" dirty="0"/>
          </a:p>
        </p:txBody>
      </p:sp>
      <p:sp>
        <p:nvSpPr>
          <p:cNvPr id="8" name="Text 6"/>
          <p:cNvSpPr txBox="1"/>
          <p:nvPr/>
        </p:nvSpPr>
        <p:spPr>
          <a:xfrm>
            <a:off x="4572000" y="2103120"/>
            <a:ext cx="306324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If your topic, participants or setting have changed, check that your approval still covers your pilot. You may need an amendment.</a:t>
            </a:r>
            <a:endParaRPr lang="en-US" sz="2200" dirty="0"/>
          </a:p>
        </p:txBody>
      </p:sp>
      <p:sp>
        <p:nvSpPr>
          <p:cNvPr id="9" name="Your target journal"/>
          <p:cNvSpPr/>
          <p:nvPr/>
        </p:nvSpPr>
        <p:spPr>
          <a:xfrm>
            <a:off x="8138160" y="1325880"/>
            <a:ext cx="3520440" cy="3886200"/>
          </a:xfrm>
          <a:prstGeom prst="rect">
            <a:avLst/>
          </a:prstGeom>
          <a:solidFill>
            <a:schemeClr val="bg2"/>
          </a:solidFill>
          <a:ln w="12700">
            <a:solidFill>
              <a:schemeClr val="bg2"/>
            </a:solidFill>
            <a:prstDash val="solid"/>
          </a:ln>
        </p:spPr>
      </p:sp>
      <p:sp>
        <p:nvSpPr>
          <p:cNvPr id="10" name="Text 8"/>
          <p:cNvSpPr txBox="1"/>
          <p:nvPr/>
        </p:nvSpPr>
        <p:spPr>
          <a:xfrm>
            <a:off x="8366760" y="1508760"/>
            <a:ext cx="30632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b="1" dirty="0">
                <a:solidFill>
                  <a:schemeClr val="tx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target journal</a:t>
            </a:r>
            <a:endParaRPr lang="en-US" sz="2200" dirty="0"/>
          </a:p>
        </p:txBody>
      </p:sp>
      <p:sp>
        <p:nvSpPr>
          <p:cNvPr id="11" name="Text 9"/>
          <p:cNvSpPr txBox="1"/>
          <p:nvPr/>
        </p:nvSpPr>
        <p:spPr>
          <a:xfrm>
            <a:off x="8366760" y="2103120"/>
            <a:ext cx="306324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2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Start thinking about where your pilot article could be published. See the handout Publishing your qualitative pilot study.</a:t>
            </a:r>
            <a:endParaRPr lang="en-US" sz="2200" dirty="0"/>
          </a:p>
        </p:txBody>
      </p:sp>
      <p:sp>
        <p:nvSpPr>
          <p:cNvPr id="12" name="Key message"/>
          <p:cNvSpPr/>
          <p:nvPr/>
        </p:nvSpPr>
        <p:spPr>
          <a:xfrm>
            <a:off x="548640" y="5394960"/>
            <a:ext cx="11094415" cy="777240"/>
          </a:xfrm>
          <a:prstGeom prst="rect">
            <a:avLst/>
          </a:prstGeom>
          <a:solidFill>
            <a:schemeClr val="tx2"/>
          </a:solidFill>
          <a:ln w="12700">
            <a:solidFill>
              <a:schemeClr val="tx2"/>
            </a:solidFill>
            <a:prstDash val="solid"/>
          </a:ln>
        </p:spPr>
      </p:sp>
      <p:sp>
        <p:nvSpPr>
          <p:cNvPr id="13" name="Text 11"/>
          <p:cNvSpPr txBox="1"/>
          <p:nvPr/>
        </p:nvSpPr>
        <p:spPr>
          <a:xfrm>
            <a:off x="822960" y="5394960"/>
            <a:ext cx="1054577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dirty="0">
                <a:solidFill>
                  <a:schemeClr val="bg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clear slice now makes every later stage of the pilot easier.</a:t>
            </a:r>
            <a:endParaRPr lang="en-US" sz="2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26</a:t>
            </a:fld>
            <a:endParaRPr 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(1 of 2)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234440"/>
            <a:ext cx="11094415" cy="4937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400"/>
              </a:spcAft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Alvesson, M. and Sandberg, J., 2011. Generating research questions through problematization. Academy of Management Review, 36(2), pp. 247-271.</a:t>
            </a:r>
            <a:endParaRPr lang="en-US" sz="20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Braun, V. and Clarke, V., 2006. Using thematic analysis in psychology. Qualitative Research in Psychology, 3(2), pp. 77-101.</a:t>
            </a:r>
            <a:endParaRPr lang="en-US" sz="20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Braun, V. and Clarke, V., 2022. Thematic analysis: a practical guide. London: Sage.</a:t>
            </a:r>
            <a:endParaRPr lang="en-US" sz="20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Denscombe, M., 2021. The good research guide: research methods for small-scale social research projects. 7th ed. London: Open University Press.</a:t>
            </a:r>
            <a:endParaRPr lang="en-US" sz="2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27</a:t>
            </a:fld>
            <a:endParaRPr lang="en-US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/>
          <p:nvPr>
            <p:ph idx="101" type="title" hasCustomPrompt="1"/>
          </p:nvPr>
        </p:nvSpPr>
        <p:spPr>
          <a:xfrm>
            <a:off x="548640" y="274320"/>
            <a:ext cx="11094415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3200" b="1" dirty="0">
                <a:solidFill>
                  <a:schemeClr val="tx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(2 of 2)</a:t>
            </a:r>
            <a:endParaRPr lang="en-US" sz="3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1234440"/>
            <a:ext cx="11094415" cy="4937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1400"/>
              </a:spcAft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Kim, Y., 2011. The pilot study in qualitative inquiry: identifying issues and learning lessons for culturally competent research. Qualitative Social Work, 10(2), pp. 190-206.</a:t>
            </a:r>
            <a:endParaRPr lang="en-US" sz="20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Malmqvist, J., Hellberg, K., Möllås, G., Rose, R. and Shevlin, M., 2019. Conducting the pilot study: a neglected part of the research process? Methodological findings supporting the importance of piloting in qualitative research studies. International Journal of Qualitative Methods, 18, pp. 1-11.</a:t>
            </a:r>
            <a:endParaRPr lang="en-US" sz="20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Sampson, H., 2004. Navigating the waves: the usefulness of a pilot in qualitative research. Qualitative Research, 4(3), pp. 383-402.</a:t>
            </a:r>
            <a:endParaRPr lang="en-US" sz="2000" dirty="0"/>
          </a:p>
          <a:p>
            <a:pPr indent="0" marL="0">
              <a:spcAft>
                <a:spcPts val="1400"/>
              </a:spcAft>
              <a:buNone/>
            </a:pPr>
            <a:r>
              <a:rPr lang="en-US" sz="2000" dirty="0">
                <a:solidFill>
                  <a:schemeClr val="tx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van Teijlingen, E. and Hundley, V., 2001. The importance of pilot studies. Social Research Update, 35. Guildford: University of Surrey.</a:t>
            </a:r>
            <a:endParaRPr lang="en-US" sz="20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0911535" y="6382512"/>
            <a:ext cx="731520" cy="34747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400">
                <a:solidFill>
                  <a:schemeClr val="accent3"/>
                </a:solidFill>
              </a:defRPr>
            </a:lvl1pPr>
          </a:lstStyle>
          <a:p>
            <a:pPr algn="r"/>
            <a:fld id="{F7021451-1387-4CA6-816F-3879F97B5CBC}" type="slidenum">
              <a:rPr b="0" lang="en-US"/>
              <a:t>28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BA Navy and Gold">
  <a:themeElements>
    <a:clrScheme name="DBA Navy and Gold">
      <a:dk1>
        <a:srgbClr val="222222"/>
      </a:dk1>
      <a:lt1>
        <a:srgbClr val="FFFFFF"/>
      </a:lt1>
      <a:dk2>
        <a:srgbClr val="1C3A5E"/>
      </a:dk2>
      <a:lt2>
        <a:srgbClr val="EEF3F8"/>
      </a:lt2>
      <a:accent1>
        <a:srgbClr val="1C3A5E"/>
      </a:accent1>
      <a:accent2>
        <a:srgbClr val="C9A84C"/>
      </a:accent2>
      <a:accent3>
        <a:srgbClr val="607085"/>
      </a:accent3>
      <a:accent4>
        <a:srgbClr val="FFF8EC"/>
      </a:accent4>
      <a:accent5>
        <a:srgbClr val="990000"/>
      </a:accent5>
      <a:accent6>
        <a:srgbClr val="1A5E2A"/>
      </a:accent6>
      <a:hlink>
        <a:srgbClr val="1C3A5E"/>
      </a:hlink>
      <a:folHlink>
        <a:srgbClr val="607085"/>
      </a:folHlink>
    </a:clrScheme>
    <a:fontScheme name="DBA Navy and Gold">
      <a:majorFont>
        <a:latin typeface="Cambria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1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  <vt:lpstr>Slide 26</vt:lpstr>
      <vt:lpstr>Slide 27</vt:lpstr>
      <vt:lpstr>Slide 28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Revisiting your research topic for your pilot study</dc:title>
  <dc:subject>PptxGenJS Presentation</dc:subject>
  <dc:creator>Dr Caroline Jawad</dc:creator>
  <cp:lastModifiedBy>Dr Caroline Jawad</cp:lastModifiedBy>
  <cp:revision>1</cp:revision>
  <dcterms:created xsi:type="dcterms:W3CDTF">2026-10-11T09:31:50Z</dcterms:created>
  <dcterms:modified xsi:type="dcterms:W3CDTF">2026-10-11T09:31:50Z</dcterms:modified>
</cp:coreProperties>
</file>