
<file path=[Content_Types].xml><?xml version="1.0" encoding="utf-8"?>
<Types xmlns="http://schemas.openxmlformats.org/package/2006/content-types">
  <Default Extension="6BHjo7g0uVWLAaTvALN2VQHaHa" ContentType="image/jpeg"/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RRhy4QAy5TK_EMmnnzx2FwAAAA" ContentType="image/jpeg"/>
  <Default Extension="vPplZdmRSbVM3I-NZbHx4gHaHa" ContentType="image/jpeg"/>
  <Default Extension="WBT3PD5RzxFv7a3LrN90TwHaFj" ContentType="image/jpeg"/>
  <Default Extension="Wu9d1hHQ1inMomcnhbasKAHaFQ" ContentType="image/jpe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870" r:id="rId2"/>
    <p:sldMasterId id="2147483893" r:id="rId3"/>
  </p:sldMasterIdLst>
  <p:notesMasterIdLst>
    <p:notesMasterId r:id="rId70"/>
  </p:notesMasterIdLst>
  <p:sldIdLst>
    <p:sldId id="382" r:id="rId4"/>
    <p:sldId id="771" r:id="rId5"/>
    <p:sldId id="773" r:id="rId6"/>
    <p:sldId id="774" r:id="rId7"/>
    <p:sldId id="775" r:id="rId8"/>
    <p:sldId id="772" r:id="rId9"/>
    <p:sldId id="833" r:id="rId10"/>
    <p:sldId id="832" r:id="rId11"/>
    <p:sldId id="803" r:id="rId12"/>
    <p:sldId id="554" r:id="rId13"/>
    <p:sldId id="804" r:id="rId14"/>
    <p:sldId id="805" r:id="rId15"/>
    <p:sldId id="806" r:id="rId16"/>
    <p:sldId id="807" r:id="rId17"/>
    <p:sldId id="808" r:id="rId18"/>
    <p:sldId id="745" r:id="rId19"/>
    <p:sldId id="835" r:id="rId20"/>
    <p:sldId id="783" r:id="rId21"/>
    <p:sldId id="837" r:id="rId22"/>
    <p:sldId id="809" r:id="rId23"/>
    <p:sldId id="810" r:id="rId24"/>
    <p:sldId id="834" r:id="rId25"/>
    <p:sldId id="811" r:id="rId26"/>
    <p:sldId id="838" r:id="rId27"/>
    <p:sldId id="812" r:id="rId28"/>
    <p:sldId id="813" r:id="rId29"/>
    <p:sldId id="839" r:id="rId30"/>
    <p:sldId id="747" r:id="rId31"/>
    <p:sldId id="817" r:id="rId32"/>
    <p:sldId id="819" r:id="rId33"/>
    <p:sldId id="816" r:id="rId34"/>
    <p:sldId id="840" r:id="rId35"/>
    <p:sldId id="814" r:id="rId36"/>
    <p:sldId id="815" r:id="rId37"/>
    <p:sldId id="820" r:id="rId38"/>
    <p:sldId id="748" r:id="rId39"/>
    <p:sldId id="824" r:id="rId40"/>
    <p:sldId id="823" r:id="rId41"/>
    <p:sldId id="821" r:id="rId42"/>
    <p:sldId id="822" r:id="rId43"/>
    <p:sldId id="841" r:id="rId44"/>
    <p:sldId id="842" r:id="rId45"/>
    <p:sldId id="749" r:id="rId46"/>
    <p:sldId id="843" r:id="rId47"/>
    <p:sldId id="825" r:id="rId48"/>
    <p:sldId id="830" r:id="rId49"/>
    <p:sldId id="828" r:id="rId50"/>
    <p:sldId id="797" r:id="rId51"/>
    <p:sldId id="798" r:id="rId52"/>
    <p:sldId id="799" r:id="rId53"/>
    <p:sldId id="800" r:id="rId54"/>
    <p:sldId id="801" r:id="rId55"/>
    <p:sldId id="802" r:id="rId56"/>
    <p:sldId id="827" r:id="rId57"/>
    <p:sldId id="829" r:id="rId58"/>
    <p:sldId id="831" r:id="rId59"/>
    <p:sldId id="752" r:id="rId60"/>
    <p:sldId id="753" r:id="rId61"/>
    <p:sldId id="846" r:id="rId62"/>
    <p:sldId id="847" r:id="rId63"/>
    <p:sldId id="848" r:id="rId64"/>
    <p:sldId id="849" r:id="rId65"/>
    <p:sldId id="850" r:id="rId66"/>
    <p:sldId id="851" r:id="rId67"/>
    <p:sldId id="852" r:id="rId68"/>
    <p:sldId id="853" r:id="rId69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71"/>
    </p:embeddedFont>
    <p:embeddedFont>
      <p:font typeface="Calibri" panose="020F0502020204030204" pitchFamily="34" charset="0"/>
      <p:regular r:id="rId72"/>
      <p:bold r:id="rId73"/>
      <p:italic r:id="rId74"/>
      <p:boldItalic r:id="rId75"/>
    </p:embeddedFont>
    <p:embeddedFont>
      <p:font typeface="Calibri Light" panose="020F0302020204030204" pitchFamily="34" charset="0"/>
      <p:regular r:id="rId76"/>
      <p:italic r:id="rId77"/>
    </p:embeddedFont>
    <p:embeddedFont>
      <p:font typeface="Microsoft YaHei" panose="020B0503020204020204" pitchFamily="34" charset="-122"/>
      <p:regular r:id="rId78"/>
      <p:bold r:id="rId79"/>
    </p:embeddedFont>
    <p:embeddedFont>
      <p:font typeface="SimSun" panose="02010600030101010101" pitchFamily="2" charset="-122"/>
      <p:regular r:id="rId80"/>
    </p:embeddedFont>
    <p:embeddedFont>
      <p:font typeface="STKaiti" panose="02010600040101010101" pitchFamily="2" charset="-122"/>
      <p:regular r:id="rId81"/>
    </p:embeddedFont>
    <p:embeddedFont>
      <p:font typeface="Wingdings 2" panose="05020102010507070707" pitchFamily="18" charset="2"/>
      <p:regular r:id="rId82"/>
    </p:embeddedFont>
    <p:embeddedFont>
      <p:font typeface="楷体" panose="02010609060101010101" pitchFamily="49" charset="-122"/>
      <p:regular r:id="rId83"/>
    </p:embeddedFont>
  </p:embeddedFont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">
          <p15:clr>
            <a:srgbClr val="A4A3A4"/>
          </p15:clr>
        </p15:guide>
        <p15:guide id="2" pos="25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1380" y="60"/>
      </p:cViewPr>
      <p:guideLst>
        <p:guide orient="horz" pos="247"/>
        <p:guide pos="25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font" Target="fonts/font6.fntdata"/><Relationship Id="rId84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font" Target="fonts/font4.fntdata"/><Relationship Id="rId79" Type="http://schemas.openxmlformats.org/officeDocument/2006/relationships/font" Target="fonts/font9.fntdata"/><Relationship Id="rId87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font" Target="fonts/font12.fntdata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font" Target="fonts/font7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font" Target="fonts/font2.fntdata"/><Relationship Id="rId80" Type="http://schemas.openxmlformats.org/officeDocument/2006/relationships/font" Target="fonts/font10.fntdata"/><Relationship Id="rId85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notesMaster" Target="notesMasters/notesMaster1.xml"/><Relationship Id="rId75" Type="http://schemas.openxmlformats.org/officeDocument/2006/relationships/font" Target="fonts/font5.fntdata"/><Relationship Id="rId83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font" Target="fonts/font3.fntdata"/><Relationship Id="rId78" Type="http://schemas.openxmlformats.org/officeDocument/2006/relationships/font" Target="fonts/font8.fntdata"/><Relationship Id="rId81" Type="http://schemas.openxmlformats.org/officeDocument/2006/relationships/font" Target="fonts/font11.fntdata"/><Relationship Id="rId86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/>
            </a:lvl1pPr>
          </a:lstStyle>
          <a:p>
            <a:pPr>
              <a:defRPr/>
            </a:pPr>
            <a:fld id="{DFAC92B8-20E0-4515-88D3-0E926BE209E0}" type="datetime1">
              <a:rPr lang="zh-CN" altLang="en-US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2355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4101" name="Rectangle 5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defTabSz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buFontTx/>
              <a:buNone/>
              <a:defRPr/>
            </a:pPr>
            <a:r>
              <a:rPr lang="zh-CN" altLang="zh-CN"/>
              <a:t>单击此处编辑母版文本样式</a:t>
            </a:r>
          </a:p>
          <a:p>
            <a:pPr>
              <a:buFontTx/>
              <a:buNone/>
              <a:defRPr/>
            </a:pPr>
            <a:r>
              <a:rPr lang="zh-CN" altLang="zh-CN"/>
              <a:t>第二级</a:t>
            </a:r>
          </a:p>
          <a:p>
            <a:pPr>
              <a:buFontTx/>
              <a:buNone/>
              <a:defRPr/>
            </a:pPr>
            <a:r>
              <a:rPr lang="zh-CN" altLang="zh-CN"/>
              <a:t>第三级</a:t>
            </a:r>
          </a:p>
          <a:p>
            <a:pPr>
              <a:buFontTx/>
              <a:buNone/>
              <a:defRPr/>
            </a:pPr>
            <a:r>
              <a:rPr lang="zh-CN" altLang="zh-CN"/>
              <a:t>第四级</a:t>
            </a:r>
          </a:p>
          <a:p>
            <a:pPr>
              <a:buFontTx/>
              <a:buNone/>
              <a:defRPr/>
            </a:pPr>
            <a:r>
              <a:rPr lang="zh-CN" altLang="zh-CN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/>
            </a:lvl1pPr>
          </a:lstStyle>
          <a:p>
            <a:pPr>
              <a:defRPr/>
            </a:pPr>
            <a:fld id="{BCB2641A-5B2B-4EEC-8E1A-76B7D9D956D5}" type="slidenum">
              <a:rPr lang="zh-CN" altLang="en-US"/>
              <a:pPr>
                <a:defRPr/>
              </a:pPr>
              <a:t>‹#›</a:t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11550" cy="1414960975"/>
          </a:xfrm>
        </p:spPr>
      </p:sp>
      <p:sp>
        <p:nvSpPr>
          <p:cNvPr id="2457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473500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适当介绍一下中国的工作类型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8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1674037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9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120385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11550" cy="1414960975"/>
          </a:xfrm>
        </p:spPr>
      </p:sp>
      <p:sp>
        <p:nvSpPr>
          <p:cNvPr id="2457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11550" cy="1414960975"/>
          </a:xfrm>
        </p:spPr>
      </p:sp>
      <p:sp>
        <p:nvSpPr>
          <p:cNvPr id="2457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67572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11550" cy="1414960975"/>
          </a:xfrm>
        </p:spPr>
      </p:sp>
      <p:sp>
        <p:nvSpPr>
          <p:cNvPr id="2457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数字中，除了个位和十位外，读两。</a:t>
            </a:r>
            <a:r>
              <a:rPr lang="en-US" altLang="zh-CN" dirty="0"/>
              <a:t>2. </a:t>
            </a:r>
            <a:r>
              <a:rPr lang="zh-CN" altLang="en-US" dirty="0"/>
              <a:t>单个数字读两</a:t>
            </a:r>
          </a:p>
        </p:txBody>
      </p:sp>
    </p:spTree>
    <p:extLst>
      <p:ext uri="{BB962C8B-B14F-4D97-AF65-F5344CB8AC3E}">
        <p14:creationId xmlns:p14="http://schemas.microsoft.com/office/powerpoint/2010/main" val="29393150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11550" cy="1414960975"/>
          </a:xfrm>
        </p:spPr>
      </p:sp>
      <p:sp>
        <p:nvSpPr>
          <p:cNvPr id="2457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21676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通过询问是谁的，巩固第三课“是</a:t>
            </a:r>
            <a:r>
              <a:rPr lang="en-US" altLang="zh-CN" dirty="0"/>
              <a:t>…</a:t>
            </a:r>
            <a:r>
              <a:rPr lang="zh-CN" altLang="en-US" dirty="0"/>
              <a:t>的”结构，引出本课是</a:t>
            </a:r>
            <a:r>
              <a:rPr lang="en-US" altLang="zh-CN" dirty="0"/>
              <a:t>….V</a:t>
            </a:r>
            <a:r>
              <a:rPr lang="zh-CN" altLang="en-US" dirty="0"/>
              <a:t>的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18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3444392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今天的早饭是你做的吗？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23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3970959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今天的早饭是你做的吗？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24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2115993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为了分辨男女，要先听一遍录音。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26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3816057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替换练习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28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30596017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为了分辨男女，要先听一遍录音。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31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247836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CACE97-9AEC-46C9-977E-70D1A8FD36B7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2BA0E-F464-4EAD-8D87-DF169668CD6F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8B42D-FD65-47DF-A797-2476F83A2F98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12D16-494B-416C-B04C-6E7CCF97CC73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2A499-DA04-410F-9685-705448FCBA31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94524A-FA6C-4A92-B33D-B76721361F8C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90451-04AC-4BF2-8A00-A8406AFEAC04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802FC-C08D-4E99-A811-3DCC63883ED3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14DF8-DB4A-4C4B-976E-2C60599784C6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4636E-AB8B-48DC-88D2-802499345C7E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27200-2AEE-4870-B302-5010D5164B41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17A60-4289-4D24-9B11-20E84B494AE6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C6E231-5ED5-4B08-BD78-23503881E4AA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14170-AA48-4308-B557-D129252BC396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4C30A-BAA2-408B-A450-9515C98E7E12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59D71-18F7-451D-B626-4D8BE5775466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Arial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33B46-0008-48F9-9244-D462D5C4B31C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C058E-3018-4D2D-8705-9D8A524FDE42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4A569-A09D-418E-8169-CB48F6F26BAF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4ECD5-A5D4-45CD-BDDD-E0DE02742680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CC25A-405A-4F7D-824B-D5080AD98538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070C3-BA58-4C91-BAF5-22DBF7962182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34142-00E7-4A2E-A98D-D4CED435F937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7EF20-49A9-41DC-A087-5142C850AD40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EDAA7-AE85-4A0B-99EB-9564CD992995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B534B-376D-4820-8A1D-BD8BE58DD58F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61975" y="1079500"/>
            <a:ext cx="3929063" cy="5018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3438" y="1079500"/>
            <a:ext cx="3929062" cy="5018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B14B7-248A-414E-A6AB-FE1D1D169C1B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1DC67-87DB-48D4-80CA-027796AD9B19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DAC77-CE7E-4EDE-8D9D-84EF6B62E640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A9894-44DE-460F-942E-C46F33C4A4E1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545DF-EC43-4D96-90BD-B34A598936EC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57DBB-8CD6-4510-AE21-57987724787B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99D4B-882D-49F5-A1E8-0E976AD968A8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DF291-9D24-4A23-8431-F15FD7D5CB66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E6DFE-2690-43D5-A569-FC2903FA326C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B39E50-4FAC-444F-B203-55E17F9374A4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Times New Roman" pitchFamily="18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0C020-689D-4EA5-B7BA-F2E391BB1A62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7D29F-8B37-4814-BF77-136BAC0CE756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AF3EB5-33ED-42A8-8318-731C09B4A466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7EE90-E331-430D-B097-4957A98ABA0B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70663" y="198438"/>
            <a:ext cx="2001837" cy="58991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61975" y="198438"/>
            <a:ext cx="5856288" cy="58991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E355E-BE1F-4C00-9D34-C38E4018A053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4F2DB-50C7-417A-B569-DC16C01AB6BE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>
                <a:sym typeface="Arial" pitchFamily="34" charset="0"/>
              </a:rPr>
              <a:t>单击此处编辑母版文本样式</a:t>
            </a:r>
          </a:p>
          <a:p>
            <a:pPr lvl="1"/>
            <a:r>
              <a:rPr lang="zh-CN" altLang="zh-CN">
                <a:sym typeface="Arial" pitchFamily="34" charset="0"/>
              </a:rPr>
              <a:t>第二级</a:t>
            </a:r>
          </a:p>
          <a:p>
            <a:pPr lvl="2"/>
            <a:r>
              <a:rPr lang="zh-CN" altLang="zh-CN">
                <a:sym typeface="Arial" pitchFamily="34" charset="0"/>
              </a:rPr>
              <a:t>第三级</a:t>
            </a:r>
          </a:p>
          <a:p>
            <a:pPr lvl="3"/>
            <a:r>
              <a:rPr lang="zh-CN" altLang="zh-CN">
                <a:sym typeface="Arial" pitchFamily="34" charset="0"/>
              </a:rPr>
              <a:t>第四级</a:t>
            </a:r>
          </a:p>
          <a:p>
            <a:pPr lvl="4"/>
            <a:r>
              <a:rPr lang="zh-CN" altLang="zh-CN">
                <a:sym typeface="Arial" pitchFamily="34" charset="0"/>
              </a:rP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fld id="{334D405C-1AB7-4A32-9B73-ACE5C823CA08}" type="datetime1">
              <a:rPr lang="zh-CN" altLang="en-US"/>
              <a:pPr>
                <a:defRPr/>
              </a:pPr>
              <a:t>2021/1/7</a:t>
            </a:fld>
            <a:endParaRPr lang="en-US" altLang="zh-CN" sz="18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EBCBF45C-B480-4C8E-A9E8-CA14C2DAB2BB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ransition spd="slow"/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  <a:sym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sym typeface="Arial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6"/>
          <p:cNvSpPr>
            <a:spLocks noChangeArrowheads="1"/>
          </p:cNvSpPr>
          <p:nvPr/>
        </p:nvSpPr>
        <p:spPr bwMode="auto">
          <a:xfrm>
            <a:off x="-4763" y="-19050"/>
            <a:ext cx="9144001" cy="6877050"/>
          </a:xfrm>
          <a:prstGeom prst="rect">
            <a:avLst/>
          </a:prstGeom>
          <a:solidFill>
            <a:srgbClr val="F2F2F2">
              <a:alpha val="89000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1" name="矩形 7"/>
          <p:cNvSpPr>
            <a:spLocks noChangeArrowheads="1"/>
          </p:cNvSpPr>
          <p:nvPr/>
        </p:nvSpPr>
        <p:spPr bwMode="auto">
          <a:xfrm>
            <a:off x="0" y="620713"/>
            <a:ext cx="9180513" cy="5040312"/>
          </a:xfrm>
          <a:prstGeom prst="rect">
            <a:avLst/>
          </a:prstGeom>
          <a:solidFill>
            <a:srgbClr val="D8D8D8">
              <a:alpha val="14000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2" name="矩形 3"/>
          <p:cNvSpPr>
            <a:spLocks noChangeArrowheads="1"/>
          </p:cNvSpPr>
          <p:nvPr/>
        </p:nvSpPr>
        <p:spPr bwMode="auto">
          <a:xfrm>
            <a:off x="0" y="6167438"/>
            <a:ext cx="2327275" cy="179387"/>
          </a:xfrm>
          <a:prstGeom prst="rect">
            <a:avLst/>
          </a:prstGeom>
          <a:solidFill>
            <a:srgbClr val="F79646">
              <a:alpha val="93999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3" name="矩形 8"/>
          <p:cNvSpPr>
            <a:spLocks noChangeArrowheads="1"/>
          </p:cNvSpPr>
          <p:nvPr/>
        </p:nvSpPr>
        <p:spPr bwMode="auto">
          <a:xfrm>
            <a:off x="2327275" y="6167438"/>
            <a:ext cx="2260600" cy="179387"/>
          </a:xfrm>
          <a:prstGeom prst="rect">
            <a:avLst/>
          </a:prstGeom>
          <a:solidFill>
            <a:srgbClr val="4BACC6">
              <a:alpha val="89000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4" name="矩形 9"/>
          <p:cNvSpPr>
            <a:spLocks noChangeArrowheads="1"/>
          </p:cNvSpPr>
          <p:nvPr/>
        </p:nvSpPr>
        <p:spPr bwMode="auto">
          <a:xfrm>
            <a:off x="4587875" y="6167438"/>
            <a:ext cx="2260600" cy="179387"/>
          </a:xfrm>
          <a:prstGeom prst="rect">
            <a:avLst/>
          </a:prstGeom>
          <a:solidFill>
            <a:srgbClr val="C0504D">
              <a:alpha val="92000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5" name="矩形 10"/>
          <p:cNvSpPr>
            <a:spLocks noChangeArrowheads="1"/>
          </p:cNvSpPr>
          <p:nvPr/>
        </p:nvSpPr>
        <p:spPr bwMode="auto">
          <a:xfrm>
            <a:off x="6848475" y="6167438"/>
            <a:ext cx="2295525" cy="179387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6" name="矩形 6"/>
          <p:cNvSpPr>
            <a:spLocks noChangeArrowheads="1"/>
          </p:cNvSpPr>
          <p:nvPr/>
        </p:nvSpPr>
        <p:spPr bwMode="auto">
          <a:xfrm>
            <a:off x="0" y="247650"/>
            <a:ext cx="2260600" cy="71438"/>
          </a:xfrm>
          <a:prstGeom prst="rect">
            <a:avLst/>
          </a:prstGeom>
          <a:solidFill>
            <a:srgbClr val="F79646">
              <a:alpha val="93999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7" name="矩形 7"/>
          <p:cNvSpPr>
            <a:spLocks noChangeArrowheads="1"/>
          </p:cNvSpPr>
          <p:nvPr/>
        </p:nvSpPr>
        <p:spPr bwMode="auto">
          <a:xfrm>
            <a:off x="2260600" y="247650"/>
            <a:ext cx="2260600" cy="71438"/>
          </a:xfrm>
          <a:prstGeom prst="rect">
            <a:avLst/>
          </a:prstGeom>
          <a:solidFill>
            <a:srgbClr val="4BACC6">
              <a:alpha val="89000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8" name="矩形 12"/>
          <p:cNvSpPr>
            <a:spLocks noChangeArrowheads="1"/>
          </p:cNvSpPr>
          <p:nvPr/>
        </p:nvSpPr>
        <p:spPr bwMode="auto">
          <a:xfrm>
            <a:off x="4521200" y="247650"/>
            <a:ext cx="2260600" cy="71438"/>
          </a:xfrm>
          <a:prstGeom prst="rect">
            <a:avLst/>
          </a:prstGeom>
          <a:solidFill>
            <a:srgbClr val="C0504D">
              <a:alpha val="92000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9" name="矩形 13"/>
          <p:cNvSpPr>
            <a:spLocks noChangeArrowheads="1"/>
          </p:cNvSpPr>
          <p:nvPr/>
        </p:nvSpPr>
        <p:spPr bwMode="auto">
          <a:xfrm>
            <a:off x="6781800" y="247650"/>
            <a:ext cx="2362200" cy="71438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60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1975" y="1079500"/>
            <a:ext cx="8010525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>
                <a:sym typeface="Times New Roman" pitchFamily="18" charset="0"/>
              </a:rPr>
              <a:t>单击此处编辑母版文本样式</a:t>
            </a:r>
          </a:p>
          <a:p>
            <a:pPr lvl="1"/>
            <a:r>
              <a:rPr lang="zh-CN" altLang="zh-CN">
                <a:sym typeface="Times New Roman" pitchFamily="18" charset="0"/>
              </a:rPr>
              <a:t>第二级</a:t>
            </a:r>
          </a:p>
        </p:txBody>
      </p:sp>
      <p:sp>
        <p:nvSpPr>
          <p:cNvPr id="2061" name="Title Placeholder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66738" y="198438"/>
            <a:ext cx="8005762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>
                <a:sym typeface="Times New Roman" pitchFamily="18" charset="0"/>
              </a:rPr>
              <a:t>单击此处编辑母版标题样式</a:t>
            </a:r>
          </a:p>
        </p:txBody>
      </p:sp>
      <p:sp>
        <p:nvSpPr>
          <p:cNvPr id="2062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A6A6A6"/>
                </a:solidFill>
                <a:ea typeface="+mn-ea"/>
              </a:defRPr>
            </a:lvl1pPr>
          </a:lstStyle>
          <a:p>
            <a:pPr>
              <a:defRPr/>
            </a:pPr>
            <a:fld id="{2B2B3369-574C-472F-B146-C0E964552CCD}" type="datetime1">
              <a:rPr lang="zh-CN" altLang="en-US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2063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A6A6A6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64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A6A6A6"/>
                </a:solidFill>
                <a:ea typeface="+mn-ea"/>
              </a:defRPr>
            </a:lvl1pPr>
          </a:lstStyle>
          <a:p>
            <a:pPr>
              <a:defRPr/>
            </a:pPr>
            <a:fld id="{259D2539-4BAD-4F6D-A087-4D3B0F06D858}" type="slidenum">
              <a:rPr lang="zh-CN" altLang="en-US"/>
              <a:pPr>
                <a:defRPr/>
              </a:pPr>
              <a:t>‹#›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</p:sldLayoutIdLst>
  <p:transition spd="slow"/>
  <p:hf sldNum="0"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+mj-lt"/>
          <a:ea typeface="+mj-ea"/>
          <a:cs typeface="+mj-cs"/>
          <a:sym typeface="Times New Roman" pitchFamily="18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9pPr>
    </p:titleStyle>
    <p:bodyStyle>
      <a:lvl1pPr marL="357188" indent="-357188" algn="l" defTabSz="0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"/>
        <a:defRPr sz="2000">
          <a:solidFill>
            <a:schemeClr val="accent2"/>
          </a:solidFill>
          <a:latin typeface="+mn-lt"/>
          <a:ea typeface="+mn-ea"/>
          <a:cs typeface="+mn-cs"/>
          <a:sym typeface="Times New Roman" pitchFamily="18" charset="0"/>
        </a:defRPr>
      </a:lvl1pPr>
      <a:lvl2pPr marL="357188" indent="-357188" algn="l" defTabSz="0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 "/>
        <a:defRPr sz="1600">
          <a:solidFill>
            <a:schemeClr val="tx1"/>
          </a:solidFill>
          <a:latin typeface="+mn-lt"/>
          <a:ea typeface="+mn-ea"/>
          <a:sym typeface="Times New Roman" pitchFamily="18" charset="0"/>
        </a:defRPr>
      </a:lvl2pPr>
      <a:lvl3pPr marL="11430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 sz="2000">
          <a:solidFill>
            <a:srgbClr val="7F7F7F"/>
          </a:solidFill>
          <a:latin typeface="+mn-lt"/>
          <a:ea typeface="+mn-ea"/>
          <a:sym typeface="Times New Roman" pitchFamily="18" charset="0"/>
        </a:defRPr>
      </a:lvl3pPr>
      <a:lvl4pPr marL="16002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 sz="2000">
          <a:solidFill>
            <a:srgbClr val="7F7F7F"/>
          </a:solidFill>
          <a:latin typeface="+mn-lt"/>
          <a:ea typeface="+mn-ea"/>
          <a:sym typeface="Times New Roman" pitchFamily="18" charset="0"/>
        </a:defRPr>
      </a:lvl4pPr>
      <a:lvl5pPr marL="20574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 sz="2000">
          <a:solidFill>
            <a:srgbClr val="7F7F7F"/>
          </a:solidFill>
          <a:latin typeface="+mn-lt"/>
          <a:ea typeface="+mn-ea"/>
          <a:sym typeface="Times New Roman" pitchFamily="18" charset="0"/>
        </a:defRPr>
      </a:lvl5pPr>
      <a:lvl6pPr marL="25146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>
          <a:solidFill>
            <a:srgbClr val="7F7F7F"/>
          </a:solidFill>
          <a:latin typeface="+mn-lt"/>
          <a:ea typeface="+mn-ea"/>
          <a:sym typeface="Times New Roman" pitchFamily="18" charset="0"/>
        </a:defRPr>
      </a:lvl6pPr>
      <a:lvl7pPr marL="29718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>
          <a:solidFill>
            <a:srgbClr val="7F7F7F"/>
          </a:solidFill>
          <a:latin typeface="+mn-lt"/>
          <a:ea typeface="+mn-ea"/>
          <a:sym typeface="Times New Roman" pitchFamily="18" charset="0"/>
        </a:defRPr>
      </a:lvl7pPr>
      <a:lvl8pPr marL="34290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>
          <a:solidFill>
            <a:srgbClr val="7F7F7F"/>
          </a:solidFill>
          <a:latin typeface="+mn-lt"/>
          <a:ea typeface="+mn-ea"/>
          <a:sym typeface="Times New Roman" pitchFamily="18" charset="0"/>
        </a:defRPr>
      </a:lvl8pPr>
      <a:lvl9pPr marL="38862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>
          <a:solidFill>
            <a:srgbClr val="7F7F7F"/>
          </a:solidFill>
          <a:latin typeface="+mn-lt"/>
          <a:ea typeface="+mn-ea"/>
          <a:sym typeface="Times New Roman" pitchFamily="18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6"/>
          <p:cNvGrpSpPr>
            <a:grpSpLocks noChangeAspect="1"/>
          </p:cNvGrpSpPr>
          <p:nvPr/>
        </p:nvGrpSpPr>
        <p:grpSpPr bwMode="auto">
          <a:xfrm>
            <a:off x="-158750" y="-28575"/>
            <a:ext cx="9375775" cy="6964363"/>
            <a:chOff x="0" y="0"/>
            <a:chExt cx="9376230" cy="6964589"/>
          </a:xfrm>
        </p:grpSpPr>
        <p:pic>
          <p:nvPicPr>
            <p:cNvPr id="3075" name="图片 7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0" y="0"/>
              <a:ext cx="9376229" cy="6964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6" name="图片 8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807183" y="43541"/>
              <a:ext cx="4569047" cy="507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7" name="图片 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94224" y="176570"/>
              <a:ext cx="415238" cy="15866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6BHjo7g0uVWLAaTvALN2VQHaHa"/><Relationship Id="rId4" Type="http://schemas.openxmlformats.org/officeDocument/2006/relationships/image" Target="../media/image4.Wu9d1hHQ1inMomcnhbasKAHaFQ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vPplZdmRSbVM3I-NZbHx4gHaHa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RRhy4QAy5TK_EMmnnzx2FwAAAA"/><Relationship Id="rId4" Type="http://schemas.openxmlformats.org/officeDocument/2006/relationships/image" Target="../media/image21.WBT3PD5RzxFv7a3LrN90TwHaFj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169988" y="2235200"/>
            <a:ext cx="6883400" cy="882650"/>
          </a:xfrm>
        </p:spPr>
        <p:txBody>
          <a:bodyPr/>
          <a:lstStyle/>
          <a:p>
            <a:pPr algn="ctr" eaLnBrk="1" hangingPunct="1"/>
            <a:r>
              <a:rPr lang="zh-CN" altLang="en-US" sz="4800">
                <a:solidFill>
                  <a:srgbClr val="FF6600"/>
                </a:solidFill>
              </a:rPr>
              <a:t>第</a:t>
            </a:r>
            <a:r>
              <a:rPr lang="en-US" altLang="zh-CN" sz="4800">
                <a:solidFill>
                  <a:srgbClr val="FF6600"/>
                </a:solidFill>
              </a:rPr>
              <a:t> </a:t>
            </a:r>
            <a:r>
              <a:rPr lang="zh-CN" altLang="en-US" sz="4800">
                <a:solidFill>
                  <a:srgbClr val="FF6600"/>
                </a:solidFill>
              </a:rPr>
              <a:t>4</a:t>
            </a:r>
            <a:r>
              <a:rPr lang="en-US" altLang="zh-CN" sz="4800">
                <a:solidFill>
                  <a:srgbClr val="FF6600"/>
                </a:solidFill>
              </a:rPr>
              <a:t> </a:t>
            </a:r>
            <a:r>
              <a:rPr lang="zh-CN" altLang="en-US" sz="4800">
                <a:solidFill>
                  <a:srgbClr val="FF6600"/>
                </a:solidFill>
              </a:rPr>
              <a:t>课</a:t>
            </a:r>
            <a:endParaRPr lang="zh-CN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58763" y="3708400"/>
            <a:ext cx="8599487" cy="1414463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zh-CN" altLang="en-US" sz="5400" b="1">
                <a:solidFill>
                  <a:srgbClr val="000000"/>
                </a:solidFill>
              </a:rPr>
              <a:t>这个工作是他帮我介绍的</a:t>
            </a:r>
          </a:p>
        </p:txBody>
      </p:sp>
      <p:sp>
        <p:nvSpPr>
          <p:cNvPr id="4100" name="Text Box 4"/>
          <p:cNvSpPr>
            <a:spLocks noChangeArrowheads="1"/>
          </p:cNvSpPr>
          <p:nvPr/>
        </p:nvSpPr>
        <p:spPr bwMode="auto">
          <a:xfrm>
            <a:off x="219075" y="844550"/>
            <a:ext cx="206178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ts val="1800"/>
              </a:spcBef>
              <a:buClr>
                <a:schemeClr val="accent1"/>
              </a:buClr>
              <a:buSzPct val="80000"/>
            </a:pPr>
            <a:r>
              <a:rPr lang="zh-CN" altLang="en-US" sz="320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《HSK</a:t>
            </a:r>
            <a:r>
              <a:rPr lang="en-US" altLang="zh-CN" sz="320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》</a:t>
            </a:r>
            <a:endParaRPr lang="zh-CN" altLang="en-US" dirty="0"/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656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miter lim="800000"/>
            <a:headEnd/>
            <a:tailEnd/>
          </a:ln>
        </p:spPr>
      </p:cxnSp>
      <p:sp>
        <p:nvSpPr>
          <p:cNvPr id="31" name="文本框 138">
            <a:extLst>
              <a:ext uri="{FF2B5EF4-FFF2-40B4-BE49-F238E27FC236}">
                <a16:creationId xmlns:a16="http://schemas.microsoft.com/office/drawing/2014/main" id="{74AE8F21-331E-42CB-8B6F-97611E4CB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7947" y="2913013"/>
            <a:ext cx="15985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REVIEW</a:t>
            </a:r>
            <a:endParaRPr lang="zh-CN" altLang="en-US" sz="28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12387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ldLvl="0" autoUpdateAnimBg="0"/>
      <p:bldP spid="31" grpId="1" bldLvl="0" autoUpdateAnimBg="0"/>
      <p:bldP spid="31" grpId="2" bldLvl="0" autoUpdateAnimBg="0"/>
      <p:bldP spid="31" grpId="3" bldLvl="0" autoUpdateAnimBg="0"/>
      <p:bldP spid="31" grpId="4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64918BA-88A5-4BA0-B0D7-5E7E29BC7CB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38480" y="289560"/>
            <a:ext cx="8361680" cy="646684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B050"/>
                </a:solidFill>
              </a:rPr>
              <a:t>手表   </a:t>
            </a:r>
            <a:r>
              <a:rPr lang="en-US" altLang="zh-CN" dirty="0" err="1">
                <a:solidFill>
                  <a:srgbClr val="00B050"/>
                </a:solidFill>
              </a:rPr>
              <a:t>shǒubiǎo</a:t>
            </a:r>
            <a:r>
              <a:rPr lang="en-US" altLang="zh-CN" dirty="0">
                <a:solidFill>
                  <a:srgbClr val="00B050"/>
                </a:solidFill>
              </a:rPr>
              <a:t>               </a:t>
            </a:r>
            <a:r>
              <a:rPr lang="zh-CN" altLang="en-US" dirty="0">
                <a:solidFill>
                  <a:srgbClr val="00B050"/>
                </a:solidFill>
              </a:rPr>
              <a:t>千     </a:t>
            </a:r>
            <a:r>
              <a:rPr lang="en-US" altLang="zh-CN" dirty="0" err="1">
                <a:solidFill>
                  <a:srgbClr val="00B050"/>
                </a:solidFill>
              </a:rPr>
              <a:t>qiān</a:t>
            </a:r>
            <a:endParaRPr lang="en-US" altLang="zh-CN" dirty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B050"/>
                </a:solidFill>
              </a:rPr>
              <a:t>报纸   </a:t>
            </a:r>
            <a:r>
              <a:rPr lang="en-US" altLang="zh-CN" dirty="0" err="1">
                <a:solidFill>
                  <a:srgbClr val="00B050"/>
                </a:solidFill>
              </a:rPr>
              <a:t>bàozhǐ</a:t>
            </a:r>
            <a:r>
              <a:rPr lang="zh-CN" altLang="en-US" dirty="0">
                <a:solidFill>
                  <a:srgbClr val="00B050"/>
                </a:solidFill>
              </a:rPr>
              <a:t>                   送     </a:t>
            </a:r>
            <a:r>
              <a:rPr lang="en-US" altLang="zh-CN" dirty="0" err="1">
                <a:solidFill>
                  <a:srgbClr val="00B050"/>
                </a:solidFill>
              </a:rPr>
              <a:t>sòng</a:t>
            </a:r>
            <a:r>
              <a:rPr lang="en-US" altLang="zh-CN" dirty="0">
                <a:solidFill>
                  <a:srgbClr val="00B050"/>
                </a:solidFill>
              </a:rPr>
              <a:t> 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B050"/>
                </a:solidFill>
              </a:rPr>
              <a:t>一下   </a:t>
            </a:r>
            <a:r>
              <a:rPr lang="en-US" altLang="zh-CN" dirty="0" err="1">
                <a:solidFill>
                  <a:srgbClr val="00B050"/>
                </a:solidFill>
              </a:rPr>
              <a:t>yíxià</a:t>
            </a:r>
            <a:r>
              <a:rPr lang="en-US" altLang="zh-CN" dirty="0">
                <a:solidFill>
                  <a:srgbClr val="00B050"/>
                </a:solidFill>
              </a:rPr>
              <a:t>                      </a:t>
            </a:r>
            <a:r>
              <a:rPr lang="zh-CN" altLang="en-US" dirty="0">
                <a:solidFill>
                  <a:srgbClr val="00B050"/>
                </a:solidFill>
              </a:rPr>
              <a:t>牛奶</a:t>
            </a:r>
            <a:r>
              <a:rPr lang="en-US" altLang="zh-CN" dirty="0">
                <a:solidFill>
                  <a:srgbClr val="00B050"/>
                </a:solidFill>
              </a:rPr>
              <a:t>   </a:t>
            </a:r>
            <a:r>
              <a:rPr lang="en-US" altLang="zh-CN" dirty="0" err="1">
                <a:solidFill>
                  <a:srgbClr val="00B050"/>
                </a:solidFill>
              </a:rPr>
              <a:t>niúnǎi</a:t>
            </a:r>
            <a:endParaRPr lang="en-US" altLang="zh-CN" dirty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B050"/>
                </a:solidFill>
              </a:rPr>
              <a:t>房间   </a:t>
            </a:r>
            <a:r>
              <a:rPr lang="en-US" altLang="zh-CN" dirty="0" err="1">
                <a:solidFill>
                  <a:srgbClr val="00B050"/>
                </a:solidFill>
              </a:rPr>
              <a:t>fángjiān</a:t>
            </a:r>
            <a:r>
              <a:rPr lang="en-US" altLang="zh-CN" dirty="0">
                <a:solidFill>
                  <a:srgbClr val="00B050"/>
                </a:solidFill>
              </a:rPr>
              <a:t>                 </a:t>
            </a:r>
            <a:r>
              <a:rPr lang="zh-CN" altLang="en-US" dirty="0">
                <a:solidFill>
                  <a:srgbClr val="00B050"/>
                </a:solidFill>
              </a:rPr>
              <a:t>丈夫   </a:t>
            </a:r>
            <a:r>
              <a:rPr lang="en-US" altLang="zh-CN" dirty="0" err="1">
                <a:solidFill>
                  <a:srgbClr val="00B050"/>
                </a:solidFill>
              </a:rPr>
              <a:t>zhàngfu</a:t>
            </a:r>
            <a:r>
              <a:rPr lang="zh-CN" altLang="en-US" dirty="0">
                <a:solidFill>
                  <a:srgbClr val="00B050"/>
                </a:solidFill>
              </a:rPr>
              <a:t> </a:t>
            </a:r>
            <a:endParaRPr lang="en-US" altLang="zh-CN" dirty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B050"/>
                </a:solidFill>
              </a:rPr>
              <a:t>旁边   </a:t>
            </a:r>
            <a:r>
              <a:rPr lang="en-US" altLang="zh-CN" dirty="0" err="1">
                <a:solidFill>
                  <a:srgbClr val="00B050"/>
                </a:solidFill>
              </a:rPr>
              <a:t>pángbiān</a:t>
            </a:r>
            <a:r>
              <a:rPr lang="en-US" altLang="zh-CN" dirty="0">
                <a:solidFill>
                  <a:srgbClr val="00B050"/>
                </a:solidFill>
              </a:rPr>
              <a:t>               </a:t>
            </a:r>
            <a:r>
              <a:rPr lang="zh-CN" altLang="en-US" dirty="0">
                <a:solidFill>
                  <a:srgbClr val="00B050"/>
                </a:solidFill>
              </a:rPr>
              <a:t>真      </a:t>
            </a:r>
            <a:r>
              <a:rPr lang="en-US" altLang="zh-CN" dirty="0" err="1">
                <a:solidFill>
                  <a:srgbClr val="00B050"/>
                </a:solidFill>
              </a:rPr>
              <a:t>zhēn</a:t>
            </a:r>
            <a:endParaRPr lang="en-US" altLang="zh-CN" dirty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B050"/>
                </a:solidFill>
              </a:rPr>
              <a:t>粉色   </a:t>
            </a:r>
            <a:r>
              <a:rPr lang="en-US" altLang="zh-CN" dirty="0" err="1">
                <a:solidFill>
                  <a:srgbClr val="00B050"/>
                </a:solidFill>
              </a:rPr>
              <a:t>fěnsè</a:t>
            </a:r>
            <a:r>
              <a:rPr lang="en-US" altLang="zh-CN" dirty="0">
                <a:solidFill>
                  <a:srgbClr val="00B050"/>
                </a:solidFill>
              </a:rPr>
              <a:t>                     </a:t>
            </a:r>
            <a:r>
              <a:rPr lang="zh-CN" altLang="en-US" dirty="0">
                <a:solidFill>
                  <a:srgbClr val="00B050"/>
                </a:solidFill>
              </a:rPr>
              <a:t>颜色  </a:t>
            </a:r>
            <a:r>
              <a:rPr lang="en-US" altLang="zh-CN" dirty="0" err="1">
                <a:solidFill>
                  <a:srgbClr val="00B050"/>
                </a:solidFill>
              </a:rPr>
              <a:t>yánsè</a:t>
            </a:r>
            <a:r>
              <a:rPr lang="zh-CN" altLang="en-US" dirty="0">
                <a:solidFill>
                  <a:srgbClr val="00B050"/>
                </a:solidFill>
              </a:rPr>
              <a:t> </a:t>
            </a:r>
            <a:endParaRPr lang="en-US" altLang="zh-CN" dirty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00B050"/>
                </a:solidFill>
              </a:rPr>
              <a:t>左边   </a:t>
            </a:r>
            <a:r>
              <a:rPr lang="en-US" altLang="zh-CN" dirty="0" err="1">
                <a:solidFill>
                  <a:srgbClr val="00B050"/>
                </a:solidFill>
              </a:rPr>
              <a:t>zuǒbian</a:t>
            </a:r>
            <a:r>
              <a:rPr lang="en-US" altLang="zh-CN" dirty="0">
                <a:solidFill>
                  <a:srgbClr val="00B050"/>
                </a:solidFill>
              </a:rPr>
              <a:t>                 </a:t>
            </a:r>
            <a:r>
              <a:rPr lang="zh-CN" altLang="en-US" dirty="0">
                <a:solidFill>
                  <a:srgbClr val="00B050"/>
                </a:solidFill>
              </a:rPr>
              <a:t>红色  </a:t>
            </a:r>
            <a:r>
              <a:rPr lang="en-US" altLang="zh-CN" dirty="0" err="1">
                <a:solidFill>
                  <a:srgbClr val="00B050"/>
                </a:solidFill>
              </a:rPr>
              <a:t>hóngsè</a:t>
            </a:r>
            <a:endParaRPr lang="en-US" altLang="zh-CN" dirty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21226526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3BB18B-9CEF-4C8C-8B75-9C64D49389D1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1076960" y="5839233"/>
            <a:ext cx="1478281" cy="476250"/>
          </a:xfrm>
        </p:spPr>
        <p:txBody>
          <a:bodyPr/>
          <a:lstStyle/>
          <a:p>
            <a:pPr>
              <a:defRPr/>
            </a:pPr>
            <a:r>
              <a:rPr lang="zh-CN" altLang="en-US" sz="2800" dirty="0">
                <a:solidFill>
                  <a:srgbClr val="00B050"/>
                </a:solidFill>
              </a:rPr>
              <a:t>真</a:t>
            </a:r>
            <a:r>
              <a:rPr lang="en-US" altLang="zh-CN" sz="2800" dirty="0" err="1">
                <a:solidFill>
                  <a:srgbClr val="00B050"/>
                </a:solidFill>
              </a:rPr>
              <a:t>zhēn</a:t>
            </a:r>
            <a:endParaRPr lang="en-US" altLang="zh-CN" sz="2800" dirty="0">
              <a:solidFill>
                <a:srgbClr val="00B05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EFC9F98-C773-4A8D-BE0A-390FA3D6E377}"/>
              </a:ext>
            </a:extLst>
          </p:cNvPr>
          <p:cNvSpPr txBox="1"/>
          <p:nvPr/>
        </p:nvSpPr>
        <p:spPr>
          <a:xfrm>
            <a:off x="345440" y="499923"/>
            <a:ext cx="2346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手表</a:t>
            </a:r>
            <a:r>
              <a:rPr lang="en-US" altLang="zh-CN" sz="2800" dirty="0" err="1">
                <a:solidFill>
                  <a:srgbClr val="00B050"/>
                </a:solidFill>
              </a:rPr>
              <a:t>shǒubiǎo</a:t>
            </a:r>
            <a:endParaRPr lang="en-US" altLang="zh-CN" sz="2800" dirty="0">
              <a:solidFill>
                <a:srgbClr val="00B05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882087B-9459-4D66-ABED-28EAA5FF5D8B}"/>
              </a:ext>
            </a:extLst>
          </p:cNvPr>
          <p:cNvSpPr txBox="1"/>
          <p:nvPr/>
        </p:nvSpPr>
        <p:spPr>
          <a:xfrm>
            <a:off x="3718560" y="1049030"/>
            <a:ext cx="1351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千</a:t>
            </a:r>
            <a:r>
              <a:rPr lang="en-US" altLang="zh-CN" sz="2800" dirty="0" err="1">
                <a:solidFill>
                  <a:srgbClr val="00B050"/>
                </a:solidFill>
              </a:rPr>
              <a:t>qiān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1C881B4-BA12-4FB8-B0D3-5C507B4BEC43}"/>
              </a:ext>
            </a:extLst>
          </p:cNvPr>
          <p:cNvSpPr txBox="1"/>
          <p:nvPr/>
        </p:nvSpPr>
        <p:spPr>
          <a:xfrm>
            <a:off x="523241" y="2973804"/>
            <a:ext cx="203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报纸</a:t>
            </a:r>
            <a:r>
              <a:rPr lang="en-US" altLang="zh-CN" sz="2800" dirty="0" err="1">
                <a:solidFill>
                  <a:srgbClr val="00B050"/>
                </a:solidFill>
              </a:rPr>
              <a:t>bàozhǐ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F4CA7BC-4F6C-4A39-B980-1FE5B62AAE12}"/>
              </a:ext>
            </a:extLst>
          </p:cNvPr>
          <p:cNvSpPr txBox="1"/>
          <p:nvPr/>
        </p:nvSpPr>
        <p:spPr>
          <a:xfrm>
            <a:off x="5709920" y="1574800"/>
            <a:ext cx="1351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送</a:t>
            </a:r>
            <a:r>
              <a:rPr lang="en-US" altLang="zh-CN" sz="2800" dirty="0" err="1">
                <a:solidFill>
                  <a:srgbClr val="00B050"/>
                </a:solidFill>
              </a:rPr>
              <a:t>sòng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35390EA-F3B9-436C-9A74-89CACCE2232D}"/>
              </a:ext>
            </a:extLst>
          </p:cNvPr>
          <p:cNvSpPr txBox="1"/>
          <p:nvPr/>
        </p:nvSpPr>
        <p:spPr>
          <a:xfrm>
            <a:off x="3616960" y="2445519"/>
            <a:ext cx="170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一下</a:t>
            </a:r>
            <a:r>
              <a:rPr lang="en-US" altLang="zh-CN" sz="2800" dirty="0" err="1">
                <a:solidFill>
                  <a:srgbClr val="00B050"/>
                </a:solidFill>
              </a:rPr>
              <a:t>yíxià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E3B5C6F-B0B7-46D4-82E5-34FFC803E88B}"/>
              </a:ext>
            </a:extLst>
          </p:cNvPr>
          <p:cNvSpPr txBox="1"/>
          <p:nvPr/>
        </p:nvSpPr>
        <p:spPr>
          <a:xfrm>
            <a:off x="1412240" y="4126519"/>
            <a:ext cx="198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牛奶</a:t>
            </a:r>
            <a:r>
              <a:rPr lang="en-US" altLang="zh-CN" sz="2800" dirty="0" err="1">
                <a:solidFill>
                  <a:srgbClr val="00B050"/>
                </a:solidFill>
              </a:rPr>
              <a:t>niúnǎi</a:t>
            </a:r>
            <a:endParaRPr lang="en-US" altLang="zh-CN" sz="2800" dirty="0">
              <a:solidFill>
                <a:srgbClr val="00B05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8D55103-C045-45DF-BA40-6943440EF755}"/>
              </a:ext>
            </a:extLst>
          </p:cNvPr>
          <p:cNvSpPr txBox="1"/>
          <p:nvPr/>
        </p:nvSpPr>
        <p:spPr>
          <a:xfrm>
            <a:off x="5491480" y="3364087"/>
            <a:ext cx="2194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房间</a:t>
            </a:r>
            <a:r>
              <a:rPr lang="en-US" altLang="zh-CN" sz="2800" dirty="0" err="1">
                <a:solidFill>
                  <a:srgbClr val="00B050"/>
                </a:solidFill>
              </a:rPr>
              <a:t>fángjiān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76A4A86E-CC61-423C-B5D1-6027DAB4DD47}"/>
              </a:ext>
            </a:extLst>
          </p:cNvPr>
          <p:cNvSpPr txBox="1"/>
          <p:nvPr/>
        </p:nvSpPr>
        <p:spPr>
          <a:xfrm>
            <a:off x="6136640" y="284480"/>
            <a:ext cx="266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丈夫</a:t>
            </a:r>
            <a:r>
              <a:rPr lang="en-US" altLang="zh-CN" sz="2800" dirty="0" err="1">
                <a:solidFill>
                  <a:srgbClr val="00B050"/>
                </a:solidFill>
              </a:rPr>
              <a:t>zhàngfu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39286FB5-BE81-4385-A15C-6A154E57E36F}"/>
              </a:ext>
            </a:extLst>
          </p:cNvPr>
          <p:cNvSpPr txBox="1"/>
          <p:nvPr/>
        </p:nvSpPr>
        <p:spPr>
          <a:xfrm>
            <a:off x="6217920" y="4590408"/>
            <a:ext cx="264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旁边</a:t>
            </a:r>
            <a:r>
              <a:rPr lang="en-US" altLang="zh-CN" sz="2800" dirty="0" err="1">
                <a:solidFill>
                  <a:srgbClr val="00B050"/>
                </a:solidFill>
              </a:rPr>
              <a:t>pángbiān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D371179-1FCD-4740-AD0B-B01E6723EEF6}"/>
              </a:ext>
            </a:extLst>
          </p:cNvPr>
          <p:cNvSpPr txBox="1"/>
          <p:nvPr/>
        </p:nvSpPr>
        <p:spPr>
          <a:xfrm>
            <a:off x="7284719" y="2127607"/>
            <a:ext cx="18592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粉色</a:t>
            </a:r>
            <a:r>
              <a:rPr lang="en-US" altLang="zh-CN" sz="2800" dirty="0" err="1">
                <a:solidFill>
                  <a:srgbClr val="00B050"/>
                </a:solidFill>
              </a:rPr>
              <a:t>fěnsè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66C3035-9AE9-4366-9A01-B0E24044395A}"/>
              </a:ext>
            </a:extLst>
          </p:cNvPr>
          <p:cNvSpPr txBox="1"/>
          <p:nvPr/>
        </p:nvSpPr>
        <p:spPr>
          <a:xfrm>
            <a:off x="1097280" y="1695361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颜色</a:t>
            </a:r>
            <a:r>
              <a:rPr lang="en-US" altLang="zh-CN" sz="2800" dirty="0" err="1">
                <a:solidFill>
                  <a:srgbClr val="00B050"/>
                </a:solidFill>
              </a:rPr>
              <a:t>yánsè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DD36EB5-B075-46A4-A579-AB3E67820AEE}"/>
              </a:ext>
            </a:extLst>
          </p:cNvPr>
          <p:cNvSpPr txBox="1"/>
          <p:nvPr/>
        </p:nvSpPr>
        <p:spPr>
          <a:xfrm>
            <a:off x="3210560" y="5017624"/>
            <a:ext cx="2275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左边</a:t>
            </a:r>
            <a:r>
              <a:rPr lang="en-US" altLang="zh-CN" sz="2800" dirty="0" err="1">
                <a:solidFill>
                  <a:srgbClr val="00B050"/>
                </a:solidFill>
              </a:rPr>
              <a:t>zuǒbian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341768A3-A823-4963-8F0F-D78CB9A5A255}"/>
              </a:ext>
            </a:extLst>
          </p:cNvPr>
          <p:cNvSpPr txBox="1"/>
          <p:nvPr/>
        </p:nvSpPr>
        <p:spPr>
          <a:xfrm>
            <a:off x="6685280" y="6053873"/>
            <a:ext cx="2275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B050"/>
                </a:solidFill>
              </a:rPr>
              <a:t>红色</a:t>
            </a:r>
            <a:r>
              <a:rPr lang="en-US" altLang="zh-CN" sz="2800" dirty="0" err="1">
                <a:solidFill>
                  <a:srgbClr val="00B050"/>
                </a:solidFill>
              </a:rPr>
              <a:t>hóngsè</a:t>
            </a:r>
            <a:endParaRPr lang="zh-CN" alt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23885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EE19644-3453-43F4-8B79-565DF8EA6CF9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467360" y="5737225"/>
            <a:ext cx="2133600" cy="476250"/>
          </a:xfrm>
        </p:spPr>
        <p:txBody>
          <a:bodyPr/>
          <a:lstStyle/>
          <a:p>
            <a:pPr>
              <a:defRPr/>
            </a:pPr>
            <a:r>
              <a:rPr lang="en-US" altLang="zh-CN" sz="3200" dirty="0">
                <a:solidFill>
                  <a:srgbClr val="00B050"/>
                </a:solidFill>
              </a:rPr>
              <a:t>thousand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9D6687A-A106-48D9-8116-1AC765BE8071}"/>
              </a:ext>
            </a:extLst>
          </p:cNvPr>
          <p:cNvSpPr txBox="1"/>
          <p:nvPr/>
        </p:nvSpPr>
        <p:spPr>
          <a:xfrm>
            <a:off x="609600" y="497840"/>
            <a:ext cx="2275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watch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2E6C875-A165-4C00-9035-0E73A86EDB03}"/>
              </a:ext>
            </a:extLst>
          </p:cNvPr>
          <p:cNvSpPr txBox="1"/>
          <p:nvPr/>
        </p:nvSpPr>
        <p:spPr>
          <a:xfrm>
            <a:off x="2306320" y="1625600"/>
            <a:ext cx="2519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newspaper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ECEDC39-637E-4999-8BB2-66FE36977308}"/>
              </a:ext>
            </a:extLst>
          </p:cNvPr>
          <p:cNvSpPr txBox="1"/>
          <p:nvPr/>
        </p:nvSpPr>
        <p:spPr>
          <a:xfrm>
            <a:off x="7051040" y="426720"/>
            <a:ext cx="172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send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376C5E4-85A5-4B26-9008-87C809F226AD}"/>
              </a:ext>
            </a:extLst>
          </p:cNvPr>
          <p:cNvSpPr txBox="1"/>
          <p:nvPr/>
        </p:nvSpPr>
        <p:spPr>
          <a:xfrm>
            <a:off x="609600" y="2854960"/>
            <a:ext cx="1849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room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463D84C-D289-4E93-BE10-25A2687CEA75}"/>
              </a:ext>
            </a:extLst>
          </p:cNvPr>
          <p:cNvSpPr txBox="1"/>
          <p:nvPr/>
        </p:nvSpPr>
        <p:spPr>
          <a:xfrm>
            <a:off x="6675120" y="2299732"/>
            <a:ext cx="1991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husband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3C19077-DBFF-4B45-BB69-E273B8CB9D2B}"/>
              </a:ext>
            </a:extLst>
          </p:cNvPr>
          <p:cNvSpPr txBox="1"/>
          <p:nvPr/>
        </p:nvSpPr>
        <p:spPr>
          <a:xfrm>
            <a:off x="3901440" y="2735292"/>
            <a:ext cx="1564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beside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26BA861-DCEA-4874-93AB-C62E7D913086}"/>
              </a:ext>
            </a:extLst>
          </p:cNvPr>
          <p:cNvSpPr txBox="1"/>
          <p:nvPr/>
        </p:nvSpPr>
        <p:spPr>
          <a:xfrm>
            <a:off x="6675120" y="4669095"/>
            <a:ext cx="274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really,indeed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C73FB72-35AB-4BA3-AB28-D3FC2C3A5DD1}"/>
              </a:ext>
            </a:extLst>
          </p:cNvPr>
          <p:cNvSpPr txBox="1"/>
          <p:nvPr/>
        </p:nvSpPr>
        <p:spPr>
          <a:xfrm>
            <a:off x="3332480" y="6138892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pink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D632744-D80E-4848-B479-1B1A632058CA}"/>
              </a:ext>
            </a:extLst>
          </p:cNvPr>
          <p:cNvSpPr txBox="1"/>
          <p:nvPr/>
        </p:nvSpPr>
        <p:spPr>
          <a:xfrm>
            <a:off x="6888480" y="5709920"/>
            <a:ext cx="1259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color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A27EDBB-0E77-4DA5-BB82-CBBD3798152A}"/>
              </a:ext>
            </a:extLst>
          </p:cNvPr>
          <p:cNvSpPr txBox="1"/>
          <p:nvPr/>
        </p:nvSpPr>
        <p:spPr>
          <a:xfrm>
            <a:off x="132080" y="4062851"/>
            <a:ext cx="2418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left side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1FA26C2-6573-4527-A6C4-40303CB0E743}"/>
              </a:ext>
            </a:extLst>
          </p:cNvPr>
          <p:cNvSpPr txBox="1"/>
          <p:nvPr/>
        </p:nvSpPr>
        <p:spPr>
          <a:xfrm>
            <a:off x="4409440" y="426720"/>
            <a:ext cx="1056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red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2FE4F6C-EE5C-4383-8561-3E94FC6A1FF4}"/>
              </a:ext>
            </a:extLst>
          </p:cNvPr>
          <p:cNvSpPr txBox="1"/>
          <p:nvPr/>
        </p:nvSpPr>
        <p:spPr>
          <a:xfrm>
            <a:off x="5171440" y="1371600"/>
            <a:ext cx="1534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milk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AA0F5330-6BA9-45C6-B104-E6E2C11B2A2D}"/>
              </a:ext>
            </a:extLst>
          </p:cNvPr>
          <p:cNvSpPr txBox="1"/>
          <p:nvPr/>
        </p:nvSpPr>
        <p:spPr>
          <a:xfrm>
            <a:off x="2885440" y="3891914"/>
            <a:ext cx="3190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indicating an act or an attempt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8926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651853-0EB0-401B-94AD-AFA3D4591E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578802"/>
          </a:xfrm>
        </p:spPr>
        <p:txBody>
          <a:bodyPr/>
          <a:lstStyle/>
          <a:p>
            <a:pPr algn="l"/>
            <a:r>
              <a:rPr lang="en-US" altLang="zh-CN" sz="2000" dirty="0">
                <a:solidFill>
                  <a:srgbClr val="FF0000"/>
                </a:solidFill>
              </a:rPr>
              <a:t>Answer the questions based on the dialogs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1BE003-5D5B-4F2E-AE5D-3A83ACE4223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615680" cy="4525963"/>
          </a:xfrm>
        </p:spPr>
        <p:txBody>
          <a:bodyPr/>
          <a:lstStyle/>
          <a:p>
            <a:r>
              <a:rPr lang="zh-CN" altLang="en-US" sz="2400" dirty="0"/>
              <a:t>爸爸的手表多少钱？</a:t>
            </a:r>
            <a:r>
              <a:rPr lang="en-US" altLang="zh-CN" sz="2400" dirty="0" err="1"/>
              <a:t>bà</a:t>
            </a:r>
            <a:r>
              <a:rPr lang="en-US" altLang="zh-CN" sz="2400" dirty="0"/>
              <a:t> </a:t>
            </a:r>
            <a:r>
              <a:rPr lang="en-US" altLang="zh-CN" sz="2400" dirty="0" err="1"/>
              <a:t>bà</a:t>
            </a:r>
            <a:r>
              <a:rPr lang="en-US" altLang="zh-CN" sz="2400" dirty="0"/>
              <a:t> de </a:t>
            </a:r>
            <a:r>
              <a:rPr lang="en-US" altLang="zh-CN" sz="2400" dirty="0" err="1"/>
              <a:t>shǒu</a:t>
            </a:r>
            <a:r>
              <a:rPr lang="en-US" altLang="zh-CN" sz="2400" dirty="0"/>
              <a:t> </a:t>
            </a:r>
            <a:r>
              <a:rPr lang="en-US" altLang="zh-CN" sz="2400" dirty="0" err="1"/>
              <a:t>biǎo</a:t>
            </a:r>
            <a:r>
              <a:rPr lang="en-US" altLang="zh-CN" sz="2400" dirty="0"/>
              <a:t> </a:t>
            </a:r>
            <a:r>
              <a:rPr lang="en-US" altLang="zh-CN" sz="2400" dirty="0" err="1"/>
              <a:t>duō</a:t>
            </a:r>
            <a:r>
              <a:rPr lang="en-US" altLang="zh-CN" sz="2400" dirty="0"/>
              <a:t> </a:t>
            </a:r>
            <a:r>
              <a:rPr lang="en-US" altLang="zh-CN" sz="2400" dirty="0" err="1"/>
              <a:t>shǎo</a:t>
            </a:r>
            <a:r>
              <a:rPr lang="en-US" altLang="zh-CN" sz="2400" dirty="0"/>
              <a:t> </a:t>
            </a:r>
            <a:r>
              <a:rPr lang="en-US" altLang="zh-CN" sz="2400" dirty="0" err="1"/>
              <a:t>qián</a:t>
            </a:r>
            <a:r>
              <a:rPr lang="en-US" altLang="zh-CN" sz="2400" dirty="0"/>
              <a:t> </a:t>
            </a:r>
            <a:r>
              <a:rPr lang="zh-CN" altLang="en-US" sz="2400" dirty="0"/>
              <a:t>？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zh-CN" altLang="en-US" sz="2400" dirty="0"/>
              <a:t>送报纸的来了吗？  </a:t>
            </a:r>
            <a:r>
              <a:rPr lang="fr-FR" altLang="zh-CN" sz="2400" dirty="0"/>
              <a:t>sòng bào zhǐ de lái le ma </a:t>
            </a:r>
            <a:r>
              <a:rPr lang="zh-CN" altLang="fr-FR" sz="2400" dirty="0"/>
              <a:t>？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zh-CN" altLang="en-US" sz="2400" dirty="0"/>
              <a:t>旁边那个小的房间是谁的？</a:t>
            </a:r>
            <a:r>
              <a:rPr lang="en-US" altLang="zh-CN" sz="2400" dirty="0" err="1"/>
              <a:t>páng</a:t>
            </a:r>
            <a:r>
              <a:rPr lang="en-US" altLang="zh-CN" sz="2400" dirty="0"/>
              <a:t> </a:t>
            </a:r>
            <a:r>
              <a:rPr lang="en-US" altLang="zh-CN" sz="2400" dirty="0" err="1"/>
              <a:t>biān</a:t>
            </a:r>
            <a:r>
              <a:rPr lang="en-US" altLang="zh-CN" sz="2400" dirty="0"/>
              <a:t> </a:t>
            </a:r>
            <a:r>
              <a:rPr lang="en-US" altLang="zh-CN" sz="2400" dirty="0" err="1"/>
              <a:t>nà</a:t>
            </a:r>
            <a:r>
              <a:rPr lang="en-US" altLang="zh-CN" sz="2400" dirty="0"/>
              <a:t> </a:t>
            </a:r>
            <a:r>
              <a:rPr lang="en-US" altLang="zh-CN" sz="2400" dirty="0" err="1"/>
              <a:t>gè</a:t>
            </a:r>
            <a:r>
              <a:rPr lang="en-US" altLang="zh-CN" sz="2400" dirty="0"/>
              <a:t> </a:t>
            </a:r>
            <a:r>
              <a:rPr lang="en-US" altLang="zh-CN" sz="2400" dirty="0" err="1"/>
              <a:t>xiǎo</a:t>
            </a:r>
            <a:r>
              <a:rPr lang="en-US" altLang="zh-CN" sz="2400" dirty="0"/>
              <a:t> de </a:t>
            </a:r>
            <a:r>
              <a:rPr lang="en-US" altLang="zh-CN" sz="2400" dirty="0" err="1"/>
              <a:t>fáng</a:t>
            </a:r>
            <a:r>
              <a:rPr lang="en-US" altLang="zh-CN" sz="2400" dirty="0"/>
              <a:t> </a:t>
            </a:r>
            <a:r>
              <a:rPr lang="en-US" altLang="zh-CN" sz="2400" dirty="0" err="1"/>
              <a:t>jiān</a:t>
            </a:r>
            <a:r>
              <a:rPr lang="en-US" altLang="zh-CN" sz="2400" dirty="0"/>
              <a:t> </a:t>
            </a:r>
            <a:r>
              <a:rPr lang="en-US" altLang="zh-CN" sz="2400" dirty="0" err="1"/>
              <a:t>shì</a:t>
            </a:r>
            <a:r>
              <a:rPr lang="en-US" altLang="zh-CN" sz="2400" dirty="0"/>
              <a:t> </a:t>
            </a:r>
            <a:r>
              <a:rPr lang="en-US" altLang="zh-CN" sz="2400" dirty="0" err="1"/>
              <a:t>shuí</a:t>
            </a:r>
            <a:r>
              <a:rPr lang="en-US" altLang="zh-CN" sz="2400" dirty="0"/>
              <a:t> de </a:t>
            </a:r>
            <a:r>
              <a:rPr lang="zh-CN" altLang="en-US" sz="2400" dirty="0"/>
              <a:t>？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zh-CN" altLang="en-US" sz="2400" dirty="0"/>
              <a:t>她女儿的房间怎么样？</a:t>
            </a:r>
            <a:r>
              <a:rPr lang="en-US" altLang="zh-CN" sz="2400" dirty="0" err="1"/>
              <a:t>tā</a:t>
            </a:r>
            <a:r>
              <a:rPr lang="en-US" altLang="zh-CN" sz="2400" dirty="0"/>
              <a:t> </a:t>
            </a:r>
            <a:r>
              <a:rPr lang="en-US" altLang="zh-CN" sz="2400" dirty="0" err="1"/>
              <a:t>nǚ</a:t>
            </a:r>
            <a:r>
              <a:rPr lang="en-US" altLang="zh-CN" sz="2400" dirty="0"/>
              <a:t> </a:t>
            </a:r>
            <a:r>
              <a:rPr lang="en-US" altLang="zh-CN" sz="2400" dirty="0" err="1"/>
              <a:t>ér</a:t>
            </a:r>
            <a:r>
              <a:rPr lang="en-US" altLang="zh-CN" sz="2400" dirty="0"/>
              <a:t> de </a:t>
            </a:r>
            <a:r>
              <a:rPr lang="en-US" altLang="zh-CN" sz="2400" dirty="0" err="1"/>
              <a:t>fáng</a:t>
            </a:r>
            <a:r>
              <a:rPr lang="en-US" altLang="zh-CN" sz="2400" dirty="0"/>
              <a:t> </a:t>
            </a:r>
            <a:r>
              <a:rPr lang="en-US" altLang="zh-CN" sz="2400" dirty="0" err="1"/>
              <a:t>jiān</a:t>
            </a:r>
            <a:r>
              <a:rPr lang="en-US" altLang="zh-CN" sz="2400" dirty="0"/>
              <a:t> </a:t>
            </a:r>
            <a:r>
              <a:rPr lang="en-US" altLang="zh-CN" sz="2400" dirty="0" err="1"/>
              <a:t>zěn</a:t>
            </a:r>
            <a:r>
              <a:rPr lang="en-US" altLang="zh-CN" sz="2400" dirty="0"/>
              <a:t> me </a:t>
            </a:r>
            <a:r>
              <a:rPr lang="en-US" altLang="zh-CN" sz="2400" dirty="0" err="1"/>
              <a:t>yàng</a:t>
            </a:r>
            <a:r>
              <a:rPr lang="en-US" altLang="zh-CN" sz="2400" dirty="0"/>
              <a:t> </a:t>
            </a:r>
            <a:r>
              <a:rPr lang="zh-CN" altLang="en-US" sz="2400" dirty="0"/>
              <a:t>？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zh-CN" altLang="en-US" sz="2400" dirty="0"/>
              <a:t>哪个杯子是她的？</a:t>
            </a:r>
            <a:r>
              <a:rPr lang="en-US" altLang="zh-CN" sz="2400" dirty="0" err="1"/>
              <a:t>nǎ</a:t>
            </a:r>
            <a:r>
              <a:rPr lang="en-US" altLang="zh-CN" sz="2400" dirty="0"/>
              <a:t> </a:t>
            </a:r>
            <a:r>
              <a:rPr lang="en-US" altLang="zh-CN" sz="2400" dirty="0" err="1"/>
              <a:t>gè</a:t>
            </a:r>
            <a:r>
              <a:rPr lang="en-US" altLang="zh-CN" sz="2400" dirty="0"/>
              <a:t> </a:t>
            </a:r>
            <a:r>
              <a:rPr lang="en-US" altLang="zh-CN" sz="2400" dirty="0" err="1"/>
              <a:t>bēi</a:t>
            </a:r>
            <a:r>
              <a:rPr lang="en-US" altLang="zh-CN" sz="2400" dirty="0"/>
              <a:t> </a:t>
            </a:r>
            <a:r>
              <a:rPr lang="en-US" altLang="zh-CN" sz="2400" dirty="0" err="1"/>
              <a:t>zǐ</a:t>
            </a:r>
            <a:r>
              <a:rPr lang="en-US" altLang="zh-CN" sz="2400" dirty="0"/>
              <a:t> </a:t>
            </a:r>
            <a:r>
              <a:rPr lang="en-US" altLang="zh-CN" sz="2400" dirty="0" err="1"/>
              <a:t>shì</a:t>
            </a:r>
            <a:r>
              <a:rPr lang="en-US" altLang="zh-CN" sz="2400" dirty="0"/>
              <a:t> </a:t>
            </a:r>
            <a:r>
              <a:rPr lang="en-US" altLang="zh-CN" sz="2400" dirty="0" err="1"/>
              <a:t>tā</a:t>
            </a:r>
            <a:r>
              <a:rPr lang="en-US" altLang="zh-CN" sz="2400" dirty="0"/>
              <a:t> de </a:t>
            </a:r>
            <a:r>
              <a:rPr lang="zh-CN" altLang="en-US" sz="2400" dirty="0"/>
              <a:t>？</a:t>
            </a:r>
          </a:p>
        </p:txBody>
      </p:sp>
      <p:cxnSp>
        <p:nvCxnSpPr>
          <p:cNvPr id="4" name="AutoShape 4">
            <a:extLst>
              <a:ext uri="{FF2B5EF4-FFF2-40B4-BE49-F238E27FC236}">
                <a16:creationId xmlns:a16="http://schemas.microsoft.com/office/drawing/2014/main" id="{5FBF53E8-57B1-4BB7-B4CB-C3D0D2630A08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15610206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AutoShape 25">
            <a:extLst>
              <a:ext uri="{FF2B5EF4-FFF2-40B4-BE49-F238E27FC236}">
                <a16:creationId xmlns:a16="http://schemas.microsoft.com/office/drawing/2014/main" id="{0C12BD67-429F-464D-A68E-6BA54EF2D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5201" y="4765790"/>
            <a:ext cx="6422072" cy="123241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39" name="AutoShape 25">
            <a:extLst>
              <a:ext uri="{FF2B5EF4-FFF2-40B4-BE49-F238E27FC236}">
                <a16:creationId xmlns:a16="http://schemas.microsoft.com/office/drawing/2014/main" id="{87C781D1-0597-4566-BC9D-1FE9C26A2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3485" y="3056638"/>
            <a:ext cx="6422072" cy="1352802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37" name="AutoShape 25">
            <a:extLst>
              <a:ext uri="{FF2B5EF4-FFF2-40B4-BE49-F238E27FC236}">
                <a16:creationId xmlns:a16="http://schemas.microsoft.com/office/drawing/2014/main" id="{CF4567E9-55DB-4782-B955-044125481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9303" y="1529023"/>
            <a:ext cx="6422072" cy="1255034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0" name="AutoShape 25"/>
          <p:cNvSpPr>
            <a:spLocks noChangeArrowheads="1"/>
          </p:cNvSpPr>
          <p:nvPr/>
        </p:nvSpPr>
        <p:spPr bwMode="auto">
          <a:xfrm>
            <a:off x="2117090" y="605482"/>
            <a:ext cx="6422072" cy="55880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1" name="文本框 152"/>
          <p:cNvSpPr>
            <a:spLocks noChangeArrowheads="1"/>
          </p:cNvSpPr>
          <p:nvPr/>
        </p:nvSpPr>
        <p:spPr bwMode="auto">
          <a:xfrm>
            <a:off x="2312988" y="654050"/>
            <a:ext cx="29129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今天我生日     祝</a:t>
            </a:r>
            <a:r>
              <a:rPr lang="en-US" altLang="zh-CN" sz="2400" dirty="0" err="1"/>
              <a:t>zhù</a:t>
            </a:r>
            <a:endParaRPr lang="zh-CN" altLang="en-US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7172" name="文本框 152"/>
          <p:cNvSpPr>
            <a:spLocks noChangeArrowheads="1"/>
          </p:cNvSpPr>
          <p:nvPr/>
        </p:nvSpPr>
        <p:spPr bwMode="auto">
          <a:xfrm>
            <a:off x="5073968" y="609283"/>
            <a:ext cx="26468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你的生日是哪天？</a:t>
            </a:r>
            <a:endParaRPr lang="zh-CN" altLang="en-US" dirty="0"/>
          </a:p>
        </p:txBody>
      </p:sp>
      <p:sp>
        <p:nvSpPr>
          <p:cNvPr id="6149" name="圆角矩形 38"/>
          <p:cNvSpPr>
            <a:spLocks noChangeArrowheads="1"/>
          </p:cNvSpPr>
          <p:nvPr/>
        </p:nvSpPr>
        <p:spPr bwMode="auto">
          <a:xfrm>
            <a:off x="684213" y="5905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6155" name="文本框 78"/>
          <p:cNvSpPr>
            <a:spLocks noChangeArrowheads="1"/>
          </p:cNvSpPr>
          <p:nvPr/>
        </p:nvSpPr>
        <p:spPr bwMode="auto">
          <a:xfrm>
            <a:off x="914400" y="609600"/>
            <a:ext cx="89058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生日</a:t>
            </a:r>
          </a:p>
        </p:txBody>
      </p:sp>
      <p:cxnSp>
        <p:nvCxnSpPr>
          <p:cNvPr id="6156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19" name="文本框 152">
            <a:extLst>
              <a:ext uri="{FF2B5EF4-FFF2-40B4-BE49-F238E27FC236}">
                <a16:creationId xmlns:a16="http://schemas.microsoft.com/office/drawing/2014/main" id="{0E07DD5F-17B5-4FFA-842C-0616B2A5C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9816" y="1619250"/>
            <a:ext cx="47243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生日快乐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Saint David’s Day 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快乐</a:t>
            </a:r>
          </a:p>
        </p:txBody>
      </p:sp>
      <p:sp>
        <p:nvSpPr>
          <p:cNvPr id="20" name="文本框 152">
            <a:extLst>
              <a:ext uri="{FF2B5EF4-FFF2-40B4-BE49-F238E27FC236}">
                <a16:creationId xmlns:a16="http://schemas.microsoft.com/office/drawing/2014/main" id="{5976EECE-619E-44DE-9E83-D342E4DE9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7888" y="2206561"/>
            <a:ext cx="48068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快乐的老师    快乐的同学</a:t>
            </a:r>
            <a:endParaRPr lang="zh-CN" altLang="en-US" dirty="0"/>
          </a:p>
        </p:txBody>
      </p:sp>
      <p:sp>
        <p:nvSpPr>
          <p:cNvPr id="21" name="圆角矩形 38">
            <a:extLst>
              <a:ext uri="{FF2B5EF4-FFF2-40B4-BE49-F238E27FC236}">
                <a16:creationId xmlns:a16="http://schemas.microsoft.com/office/drawing/2014/main" id="{E3B80443-1180-474B-BA79-D0FC434C8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1" y="15557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22" name="文本框 78">
            <a:extLst>
              <a:ext uri="{FF2B5EF4-FFF2-40B4-BE49-F238E27FC236}">
                <a16:creationId xmlns:a16="http://schemas.microsoft.com/office/drawing/2014/main" id="{9BE6A9B2-3806-40B3-B594-0AC472627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796" y="1574800"/>
            <a:ext cx="903453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快乐</a:t>
            </a:r>
          </a:p>
        </p:txBody>
      </p:sp>
      <p:sp>
        <p:nvSpPr>
          <p:cNvPr id="25" name="文本框 152">
            <a:extLst>
              <a:ext uri="{FF2B5EF4-FFF2-40B4-BE49-F238E27FC236}">
                <a16:creationId xmlns:a16="http://schemas.microsoft.com/office/drawing/2014/main" id="{C733FE72-BEC1-4394-B354-0865D4A7E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4134" y="3113090"/>
            <a:ext cx="59554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给钱  给一本书   给你一本书  送给你一本书</a:t>
            </a:r>
          </a:p>
        </p:txBody>
      </p:sp>
      <p:sp>
        <p:nvSpPr>
          <p:cNvPr id="26" name="文本框 152">
            <a:extLst>
              <a:ext uri="{FF2B5EF4-FFF2-40B4-BE49-F238E27FC236}">
                <a16:creationId xmlns:a16="http://schemas.microsoft.com/office/drawing/2014/main" id="{9E52050B-4A17-4AE7-818C-0F34BF52F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4423" y="3653462"/>
            <a:ext cx="32321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给你这本书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请给我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100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块钱</a:t>
            </a:r>
            <a:endParaRPr lang="zh-CN" altLang="en-US" dirty="0"/>
          </a:p>
        </p:txBody>
      </p:sp>
      <p:sp>
        <p:nvSpPr>
          <p:cNvPr id="27" name="圆角矩形 38">
            <a:extLst>
              <a:ext uri="{FF2B5EF4-FFF2-40B4-BE49-F238E27FC236}">
                <a16:creationId xmlns:a16="http://schemas.microsoft.com/office/drawing/2014/main" id="{03BAB702-6FE4-49D1-85F9-9D770E7AD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359" y="304959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28" name="文本框 78">
            <a:extLst>
              <a:ext uri="{FF2B5EF4-FFF2-40B4-BE49-F238E27FC236}">
                <a16:creationId xmlns:a16="http://schemas.microsoft.com/office/drawing/2014/main" id="{A8113B6B-C528-4E1A-BB69-490DBE2BF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452" y="3068640"/>
            <a:ext cx="542776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给</a:t>
            </a:r>
          </a:p>
        </p:txBody>
      </p:sp>
      <p:sp>
        <p:nvSpPr>
          <p:cNvPr id="33" name="文本框 152">
            <a:extLst>
              <a:ext uri="{FF2B5EF4-FFF2-40B4-BE49-F238E27FC236}">
                <a16:creationId xmlns:a16="http://schemas.microsoft.com/office/drawing/2014/main" id="{B328B591-D507-48DD-ADF9-F7D903CDB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4429" y="4765790"/>
            <a:ext cx="46043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早上     中午      晚上        晚上好</a:t>
            </a:r>
          </a:p>
        </p:txBody>
      </p:sp>
      <p:sp>
        <p:nvSpPr>
          <p:cNvPr id="34" name="文本框 152">
            <a:extLst>
              <a:ext uri="{FF2B5EF4-FFF2-40B4-BE49-F238E27FC236}">
                <a16:creationId xmlns:a16="http://schemas.microsoft.com/office/drawing/2014/main" id="{585A7FAA-A055-49B9-AAB2-BCD6320767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4429" y="5387475"/>
            <a:ext cx="29546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上午      中午      下午</a:t>
            </a:r>
            <a:endParaRPr lang="zh-CN" altLang="en-US" dirty="0"/>
          </a:p>
        </p:txBody>
      </p:sp>
      <p:sp>
        <p:nvSpPr>
          <p:cNvPr id="35" name="圆角矩形 38">
            <a:extLst>
              <a:ext uri="{FF2B5EF4-FFF2-40B4-BE49-F238E27FC236}">
                <a16:creationId xmlns:a16="http://schemas.microsoft.com/office/drawing/2014/main" id="{F6E62C95-CB43-403F-924A-DECF966B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073" y="4773843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36" name="文本框 78">
            <a:extLst>
              <a:ext uri="{FF2B5EF4-FFF2-40B4-BE49-F238E27FC236}">
                <a16:creationId xmlns:a16="http://schemas.microsoft.com/office/drawing/2014/main" id="{04E5D7F0-9B9D-48DA-A169-E9BA8DE6A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659" y="4822179"/>
            <a:ext cx="903453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晚上</a:t>
            </a:r>
          </a:p>
        </p:txBody>
      </p:sp>
    </p:spTree>
    <p:extLst>
      <p:ext uri="{BB962C8B-B14F-4D97-AF65-F5344CB8AC3E}">
        <p14:creationId xmlns:p14="http://schemas.microsoft.com/office/powerpoint/2010/main" val="348127874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37" grpId="0" animBg="1"/>
      <p:bldP spid="7170" grpId="0" animBg="1"/>
      <p:bldP spid="7171" grpId="0"/>
      <p:bldP spid="7172" grpId="0"/>
      <p:bldP spid="6155" grpId="0"/>
      <p:bldP spid="20" grpId="0"/>
      <p:bldP spid="22" grpId="0"/>
      <p:bldP spid="26" grpId="0"/>
      <p:bldP spid="28" grpId="0"/>
      <p:bldP spid="33" grpId="0"/>
      <p:bldP spid="34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AutoShape 4">
            <a:extLst>
              <a:ext uri="{FF2B5EF4-FFF2-40B4-BE49-F238E27FC236}">
                <a16:creationId xmlns:a16="http://schemas.microsoft.com/office/drawing/2014/main" id="{5FBF53E8-57B1-4BB7-B4CB-C3D0D2630A08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EB443F96-4B4C-4A13-B59D-E07FD0DE6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" y="885267"/>
            <a:ext cx="3128328" cy="2751298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22630DBB-FD80-47FC-898F-63398980DE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038" y="665796"/>
            <a:ext cx="3627999" cy="257587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4EF528A6-CC16-4A2C-B301-A1B0D90F9D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62" y="3429000"/>
            <a:ext cx="2581275" cy="2581275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7221E328-2E8A-4002-A154-B4E8C7235C25}"/>
              </a:ext>
            </a:extLst>
          </p:cNvPr>
          <p:cNvSpPr txBox="1"/>
          <p:nvPr/>
        </p:nvSpPr>
        <p:spPr>
          <a:xfrm>
            <a:off x="3708400" y="1483360"/>
            <a:ext cx="1544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工作</a:t>
            </a:r>
          </a:p>
        </p:txBody>
      </p:sp>
    </p:spTree>
    <p:extLst>
      <p:ext uri="{BB962C8B-B14F-4D97-AF65-F5344CB8AC3E}">
        <p14:creationId xmlns:p14="http://schemas.microsoft.com/office/powerpoint/2010/main" val="1334031239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36C830F-8B8A-48E5-880B-F62770AFB9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66738" y="198438"/>
            <a:ext cx="8005762" cy="601662"/>
          </a:xfrm>
        </p:spPr>
        <p:txBody>
          <a:bodyPr/>
          <a:lstStyle/>
          <a:p>
            <a:pPr algn="ctr"/>
            <a:r>
              <a:rPr lang="en-US" altLang="zh-CN" dirty="0">
                <a:solidFill>
                  <a:srgbClr val="FF0000"/>
                </a:solidFill>
              </a:rPr>
              <a:t>New words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FBE1426-C070-4AA9-8FB7-6CEFE615BDA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66738" y="800100"/>
            <a:ext cx="8010525" cy="5018088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生日   </a:t>
            </a:r>
            <a:r>
              <a:rPr lang="en-US" altLang="zh-CN" sz="4000" dirty="0" err="1">
                <a:solidFill>
                  <a:srgbClr val="92D050"/>
                </a:solidFill>
              </a:rPr>
              <a:t>shēngrì</a:t>
            </a:r>
            <a:r>
              <a:rPr lang="en-US" altLang="zh-CN" sz="4000" dirty="0">
                <a:solidFill>
                  <a:srgbClr val="92D050"/>
                </a:solidFill>
              </a:rPr>
              <a:t>         </a:t>
            </a:r>
            <a:r>
              <a:rPr lang="zh-CN" altLang="en-US" sz="4000" dirty="0">
                <a:solidFill>
                  <a:srgbClr val="92D050"/>
                </a:solidFill>
              </a:rPr>
              <a:t>快乐   </a:t>
            </a:r>
            <a:r>
              <a:rPr lang="en-US" altLang="zh-CN" sz="4000" dirty="0" err="1">
                <a:solidFill>
                  <a:srgbClr val="92D050"/>
                </a:solidFill>
              </a:rPr>
              <a:t>kuàilè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给       </a:t>
            </a:r>
            <a:r>
              <a:rPr lang="en-US" altLang="zh-CN" sz="4000" dirty="0" err="1">
                <a:solidFill>
                  <a:srgbClr val="92D050"/>
                </a:solidFill>
              </a:rPr>
              <a:t>gěi</a:t>
            </a:r>
            <a:r>
              <a:rPr lang="en-US" altLang="zh-CN" sz="4000" dirty="0">
                <a:solidFill>
                  <a:srgbClr val="92D050"/>
                </a:solidFill>
              </a:rPr>
              <a:t>                </a:t>
            </a:r>
            <a:r>
              <a:rPr lang="zh-CN" altLang="en-US" sz="4000" dirty="0">
                <a:solidFill>
                  <a:srgbClr val="92D050"/>
                </a:solidFill>
              </a:rPr>
              <a:t>接       </a:t>
            </a:r>
            <a:r>
              <a:rPr lang="en-US" altLang="zh-CN" sz="4000" dirty="0" err="1">
                <a:solidFill>
                  <a:srgbClr val="92D050"/>
                </a:solidFill>
              </a:rPr>
              <a:t>jiē</a:t>
            </a:r>
            <a:r>
              <a:rPr lang="en-US" altLang="zh-CN" sz="4000" dirty="0">
                <a:solidFill>
                  <a:srgbClr val="92D050"/>
                </a:solidFill>
              </a:rPr>
              <a:t> </a:t>
            </a: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晚上   </a:t>
            </a:r>
            <a:r>
              <a:rPr lang="en-US" altLang="zh-CN" sz="4000" dirty="0" err="1">
                <a:solidFill>
                  <a:srgbClr val="92D050"/>
                </a:solidFill>
              </a:rPr>
              <a:t>wǎnshang</a:t>
            </a:r>
            <a:r>
              <a:rPr lang="en-US" altLang="zh-CN" sz="4000" dirty="0">
                <a:solidFill>
                  <a:srgbClr val="92D050"/>
                </a:solidFill>
              </a:rPr>
              <a:t>     </a:t>
            </a:r>
            <a:r>
              <a:rPr lang="zh-CN" altLang="en-US" sz="4000" dirty="0">
                <a:solidFill>
                  <a:srgbClr val="92D050"/>
                </a:solidFill>
              </a:rPr>
              <a:t>问       </a:t>
            </a:r>
            <a:r>
              <a:rPr lang="en-US" altLang="zh-CN" sz="4000" dirty="0" err="1">
                <a:solidFill>
                  <a:srgbClr val="92D050"/>
                </a:solidFill>
              </a:rPr>
              <a:t>wèn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非常   </a:t>
            </a:r>
            <a:r>
              <a:rPr lang="en-US" altLang="zh-CN" sz="4000" dirty="0" err="1">
                <a:solidFill>
                  <a:srgbClr val="92D050"/>
                </a:solidFill>
              </a:rPr>
              <a:t>fēicháng</a:t>
            </a:r>
            <a:r>
              <a:rPr lang="en-US" altLang="zh-CN" sz="4000" dirty="0">
                <a:solidFill>
                  <a:srgbClr val="92D050"/>
                </a:solidFill>
              </a:rPr>
              <a:t>       </a:t>
            </a:r>
            <a:r>
              <a:rPr lang="zh-CN" altLang="en-US" sz="4000" dirty="0">
                <a:solidFill>
                  <a:srgbClr val="92D050"/>
                </a:solidFill>
              </a:rPr>
              <a:t>开始    </a:t>
            </a:r>
            <a:r>
              <a:rPr lang="en-US" altLang="zh-CN" sz="4000" dirty="0" err="1">
                <a:solidFill>
                  <a:srgbClr val="92D050"/>
                </a:solidFill>
              </a:rPr>
              <a:t>kāishǐ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已经   </a:t>
            </a:r>
            <a:r>
              <a:rPr lang="en-US" altLang="zh-CN" sz="4000" dirty="0" err="1">
                <a:solidFill>
                  <a:srgbClr val="92D050"/>
                </a:solidFill>
              </a:rPr>
              <a:t>yǐjīng</a:t>
            </a:r>
            <a:r>
              <a:rPr lang="en-US" altLang="zh-CN" sz="4000" dirty="0">
                <a:solidFill>
                  <a:srgbClr val="92D050"/>
                </a:solidFill>
              </a:rPr>
              <a:t>            </a:t>
            </a:r>
            <a:r>
              <a:rPr lang="zh-CN" altLang="en-US" sz="4000" dirty="0">
                <a:solidFill>
                  <a:srgbClr val="92D050"/>
                </a:solidFill>
              </a:rPr>
              <a:t>长       </a:t>
            </a:r>
            <a:r>
              <a:rPr lang="en-US" altLang="zh-CN" sz="4000" dirty="0" err="1">
                <a:solidFill>
                  <a:srgbClr val="92D050"/>
                </a:solidFill>
              </a:rPr>
              <a:t>cháng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两       </a:t>
            </a:r>
            <a:r>
              <a:rPr lang="en-US" altLang="zh-CN" sz="4000" dirty="0" err="1">
                <a:solidFill>
                  <a:srgbClr val="92D050"/>
                </a:solidFill>
              </a:rPr>
              <a:t>liǎng</a:t>
            </a:r>
            <a:r>
              <a:rPr lang="en-US" altLang="zh-CN" sz="4000" dirty="0">
                <a:solidFill>
                  <a:srgbClr val="92D050"/>
                </a:solidFill>
              </a:rPr>
              <a:t>              </a:t>
            </a:r>
            <a:r>
              <a:rPr lang="zh-CN" altLang="en-US" sz="4000" dirty="0">
                <a:solidFill>
                  <a:srgbClr val="92D050"/>
                </a:solidFill>
              </a:rPr>
              <a:t>帮      </a:t>
            </a:r>
            <a:r>
              <a:rPr lang="en-US" altLang="zh-CN" sz="4000" dirty="0" err="1">
                <a:solidFill>
                  <a:srgbClr val="92D050"/>
                </a:solidFill>
              </a:rPr>
              <a:t>bāng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介绍   </a:t>
            </a:r>
            <a:r>
              <a:rPr lang="en-US" altLang="zh-CN" sz="4000" dirty="0" err="1">
                <a:solidFill>
                  <a:srgbClr val="92D050"/>
                </a:solidFill>
              </a:rPr>
              <a:t>jièshào</a:t>
            </a:r>
            <a:endParaRPr lang="zh-CN" altLang="en-US" sz="4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794600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AutoShape 25">
            <a:extLst>
              <a:ext uri="{FF2B5EF4-FFF2-40B4-BE49-F238E27FC236}">
                <a16:creationId xmlns:a16="http://schemas.microsoft.com/office/drawing/2014/main" id="{0C12BD67-429F-464D-A68E-6BA54EF2D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5201" y="4765790"/>
            <a:ext cx="6422072" cy="123241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39" name="AutoShape 25">
            <a:extLst>
              <a:ext uri="{FF2B5EF4-FFF2-40B4-BE49-F238E27FC236}">
                <a16:creationId xmlns:a16="http://schemas.microsoft.com/office/drawing/2014/main" id="{87C781D1-0597-4566-BC9D-1FE9C26A2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3485" y="3056638"/>
            <a:ext cx="6422072" cy="1352802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37" name="AutoShape 25">
            <a:extLst>
              <a:ext uri="{FF2B5EF4-FFF2-40B4-BE49-F238E27FC236}">
                <a16:creationId xmlns:a16="http://schemas.microsoft.com/office/drawing/2014/main" id="{CF4567E9-55DB-4782-B955-044125481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9303" y="1529023"/>
            <a:ext cx="6422072" cy="1255034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0" name="AutoShape 25"/>
          <p:cNvSpPr>
            <a:spLocks noChangeArrowheads="1"/>
          </p:cNvSpPr>
          <p:nvPr/>
        </p:nvSpPr>
        <p:spPr bwMode="auto">
          <a:xfrm>
            <a:off x="2117090" y="409151"/>
            <a:ext cx="6724650" cy="1094267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1" name="文本框 152"/>
          <p:cNvSpPr>
            <a:spLocks noChangeArrowheads="1"/>
          </p:cNvSpPr>
          <p:nvPr/>
        </p:nvSpPr>
        <p:spPr bwMode="auto">
          <a:xfrm>
            <a:off x="2161825" y="490076"/>
            <a:ext cx="44518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今天我生日     祝</a:t>
            </a:r>
            <a:r>
              <a:rPr lang="en-US" altLang="zh-CN" sz="2400" b="1" dirty="0" err="1">
                <a:latin typeface="华文楷体" pitchFamily="2" charset="-122"/>
                <a:ea typeface="华文楷体" pitchFamily="2" charset="-122"/>
              </a:rPr>
              <a:t>zhù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你生日快乐</a:t>
            </a:r>
            <a:endParaRPr lang="zh-CN" altLang="en-US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7172" name="文本框 152"/>
          <p:cNvSpPr>
            <a:spLocks noChangeArrowheads="1"/>
          </p:cNvSpPr>
          <p:nvPr/>
        </p:nvSpPr>
        <p:spPr bwMode="auto">
          <a:xfrm>
            <a:off x="2289436" y="1077259"/>
            <a:ext cx="26468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你的生日是哪天？</a:t>
            </a:r>
            <a:endParaRPr lang="zh-CN" altLang="en-US" dirty="0"/>
          </a:p>
        </p:txBody>
      </p:sp>
      <p:sp>
        <p:nvSpPr>
          <p:cNvPr id="6149" name="圆角矩形 38"/>
          <p:cNvSpPr>
            <a:spLocks noChangeArrowheads="1"/>
          </p:cNvSpPr>
          <p:nvPr/>
        </p:nvSpPr>
        <p:spPr bwMode="auto">
          <a:xfrm>
            <a:off x="684213" y="5905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6155" name="文本框 78"/>
          <p:cNvSpPr>
            <a:spLocks noChangeArrowheads="1"/>
          </p:cNvSpPr>
          <p:nvPr/>
        </p:nvSpPr>
        <p:spPr bwMode="auto">
          <a:xfrm>
            <a:off x="914400" y="609600"/>
            <a:ext cx="89058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生日</a:t>
            </a:r>
          </a:p>
        </p:txBody>
      </p:sp>
      <p:cxnSp>
        <p:nvCxnSpPr>
          <p:cNvPr id="6156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19" name="文本框 152">
            <a:extLst>
              <a:ext uri="{FF2B5EF4-FFF2-40B4-BE49-F238E27FC236}">
                <a16:creationId xmlns:a16="http://schemas.microsoft.com/office/drawing/2014/main" id="{0E07DD5F-17B5-4FFA-842C-0616B2A5C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9816" y="1619250"/>
            <a:ext cx="47243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生日快乐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Saint David’s Day 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快乐</a:t>
            </a:r>
          </a:p>
        </p:txBody>
      </p:sp>
      <p:sp>
        <p:nvSpPr>
          <p:cNvPr id="20" name="文本框 152">
            <a:extLst>
              <a:ext uri="{FF2B5EF4-FFF2-40B4-BE49-F238E27FC236}">
                <a16:creationId xmlns:a16="http://schemas.microsoft.com/office/drawing/2014/main" id="{5976EECE-619E-44DE-9E83-D342E4DE9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7888" y="2206561"/>
            <a:ext cx="48068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快乐的老师    快乐的同学</a:t>
            </a:r>
            <a:endParaRPr lang="zh-CN" altLang="en-US" dirty="0"/>
          </a:p>
        </p:txBody>
      </p:sp>
      <p:sp>
        <p:nvSpPr>
          <p:cNvPr id="21" name="圆角矩形 38">
            <a:extLst>
              <a:ext uri="{FF2B5EF4-FFF2-40B4-BE49-F238E27FC236}">
                <a16:creationId xmlns:a16="http://schemas.microsoft.com/office/drawing/2014/main" id="{E3B80443-1180-474B-BA79-D0FC434C8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1" y="15557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22" name="文本框 78">
            <a:extLst>
              <a:ext uri="{FF2B5EF4-FFF2-40B4-BE49-F238E27FC236}">
                <a16:creationId xmlns:a16="http://schemas.microsoft.com/office/drawing/2014/main" id="{9BE6A9B2-3806-40B3-B594-0AC472627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796" y="1574800"/>
            <a:ext cx="903453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快乐</a:t>
            </a:r>
          </a:p>
        </p:txBody>
      </p:sp>
      <p:sp>
        <p:nvSpPr>
          <p:cNvPr id="25" name="文本框 152">
            <a:extLst>
              <a:ext uri="{FF2B5EF4-FFF2-40B4-BE49-F238E27FC236}">
                <a16:creationId xmlns:a16="http://schemas.microsoft.com/office/drawing/2014/main" id="{C733FE72-BEC1-4394-B354-0865D4A7E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4134" y="3113090"/>
            <a:ext cx="59554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给钱  给一本书   给你一本书  送给你一本书</a:t>
            </a:r>
          </a:p>
        </p:txBody>
      </p:sp>
      <p:sp>
        <p:nvSpPr>
          <p:cNvPr id="26" name="文本框 152">
            <a:extLst>
              <a:ext uri="{FF2B5EF4-FFF2-40B4-BE49-F238E27FC236}">
                <a16:creationId xmlns:a16="http://schemas.microsoft.com/office/drawing/2014/main" id="{9E52050B-4A17-4AE7-818C-0F34BF52F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4423" y="3653462"/>
            <a:ext cx="32321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给你这本书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请给我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100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块钱</a:t>
            </a:r>
            <a:endParaRPr lang="zh-CN" altLang="en-US" dirty="0"/>
          </a:p>
        </p:txBody>
      </p:sp>
      <p:sp>
        <p:nvSpPr>
          <p:cNvPr id="27" name="圆角矩形 38">
            <a:extLst>
              <a:ext uri="{FF2B5EF4-FFF2-40B4-BE49-F238E27FC236}">
                <a16:creationId xmlns:a16="http://schemas.microsoft.com/office/drawing/2014/main" id="{03BAB702-6FE4-49D1-85F9-9D770E7AD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359" y="304959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28" name="文本框 78">
            <a:extLst>
              <a:ext uri="{FF2B5EF4-FFF2-40B4-BE49-F238E27FC236}">
                <a16:creationId xmlns:a16="http://schemas.microsoft.com/office/drawing/2014/main" id="{A8113B6B-C528-4E1A-BB69-490DBE2BF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452" y="3068640"/>
            <a:ext cx="542776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给</a:t>
            </a:r>
          </a:p>
        </p:txBody>
      </p:sp>
      <p:sp>
        <p:nvSpPr>
          <p:cNvPr id="33" name="文本框 152">
            <a:extLst>
              <a:ext uri="{FF2B5EF4-FFF2-40B4-BE49-F238E27FC236}">
                <a16:creationId xmlns:a16="http://schemas.microsoft.com/office/drawing/2014/main" id="{B328B591-D507-48DD-ADF9-F7D903CDB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4429" y="4765790"/>
            <a:ext cx="46043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早上     中午      晚上        晚上好</a:t>
            </a:r>
          </a:p>
        </p:txBody>
      </p:sp>
      <p:sp>
        <p:nvSpPr>
          <p:cNvPr id="34" name="文本框 152">
            <a:extLst>
              <a:ext uri="{FF2B5EF4-FFF2-40B4-BE49-F238E27FC236}">
                <a16:creationId xmlns:a16="http://schemas.microsoft.com/office/drawing/2014/main" id="{585A7FAA-A055-49B9-AAB2-BCD6320767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4429" y="5387475"/>
            <a:ext cx="29546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上午      中午      下午</a:t>
            </a:r>
            <a:endParaRPr lang="zh-CN" altLang="en-US" dirty="0"/>
          </a:p>
        </p:txBody>
      </p:sp>
      <p:sp>
        <p:nvSpPr>
          <p:cNvPr id="35" name="圆角矩形 38">
            <a:extLst>
              <a:ext uri="{FF2B5EF4-FFF2-40B4-BE49-F238E27FC236}">
                <a16:creationId xmlns:a16="http://schemas.microsoft.com/office/drawing/2014/main" id="{F6E62C95-CB43-403F-924A-DECF966B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073" y="4773843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36" name="文本框 78">
            <a:extLst>
              <a:ext uri="{FF2B5EF4-FFF2-40B4-BE49-F238E27FC236}">
                <a16:creationId xmlns:a16="http://schemas.microsoft.com/office/drawing/2014/main" id="{04E5D7F0-9B9D-48DA-A169-E9BA8DE6A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659" y="4822179"/>
            <a:ext cx="903453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晚上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37" grpId="0" animBg="1"/>
      <p:bldP spid="7170" grpId="0" animBg="1"/>
      <p:bldP spid="7171" grpId="0"/>
      <p:bldP spid="7172" grpId="0"/>
      <p:bldP spid="6155" grpId="0"/>
      <p:bldP spid="20" grpId="0"/>
      <p:bldP spid="22" grpId="0"/>
      <p:bldP spid="26" grpId="0"/>
      <p:bldP spid="28" grpId="0"/>
      <p:bldP spid="33" grpId="0"/>
      <p:bldP spid="34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AutoShape 25">
            <a:extLst>
              <a:ext uri="{FF2B5EF4-FFF2-40B4-BE49-F238E27FC236}">
                <a16:creationId xmlns:a16="http://schemas.microsoft.com/office/drawing/2014/main" id="{0C12BD67-429F-464D-A68E-6BA54EF2D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7483" y="5598196"/>
            <a:ext cx="6422072" cy="1259804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39" name="AutoShape 25">
            <a:extLst>
              <a:ext uri="{FF2B5EF4-FFF2-40B4-BE49-F238E27FC236}">
                <a16:creationId xmlns:a16="http://schemas.microsoft.com/office/drawing/2014/main" id="{87C781D1-0597-4566-BC9D-1FE9C26A2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0879" y="3676623"/>
            <a:ext cx="6802158" cy="148804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37" name="AutoShape 25">
            <a:extLst>
              <a:ext uri="{FF2B5EF4-FFF2-40B4-BE49-F238E27FC236}">
                <a16:creationId xmlns:a16="http://schemas.microsoft.com/office/drawing/2014/main" id="{CF4567E9-55DB-4782-B955-044125481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2122" y="2216092"/>
            <a:ext cx="6422072" cy="1173855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0" name="AutoShape 25"/>
          <p:cNvSpPr>
            <a:spLocks noChangeArrowheads="1"/>
          </p:cNvSpPr>
          <p:nvPr/>
        </p:nvSpPr>
        <p:spPr bwMode="auto">
          <a:xfrm>
            <a:off x="2063115" y="582041"/>
            <a:ext cx="6422072" cy="1368217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1" name="文本框 152"/>
          <p:cNvSpPr>
            <a:spLocks noChangeArrowheads="1"/>
          </p:cNvSpPr>
          <p:nvPr/>
        </p:nvSpPr>
        <p:spPr bwMode="auto">
          <a:xfrm>
            <a:off x="2312988" y="654050"/>
            <a:ext cx="4339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请问     请问一下     问一下老师</a:t>
            </a:r>
          </a:p>
        </p:txBody>
      </p:sp>
      <p:sp>
        <p:nvSpPr>
          <p:cNvPr id="7172" name="文本框 152"/>
          <p:cNvSpPr>
            <a:spLocks noChangeArrowheads="1"/>
          </p:cNvSpPr>
          <p:nvPr/>
        </p:nvSpPr>
        <p:spPr bwMode="auto">
          <a:xfrm>
            <a:off x="2325807" y="1130946"/>
            <a:ext cx="472437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请问，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Llandovery College 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怎么去？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我要问一下老师。</a:t>
            </a:r>
            <a:endParaRPr lang="zh-CN" altLang="en-US" dirty="0"/>
          </a:p>
        </p:txBody>
      </p:sp>
      <p:sp>
        <p:nvSpPr>
          <p:cNvPr id="6149" name="圆角矩形 38"/>
          <p:cNvSpPr>
            <a:spLocks noChangeArrowheads="1"/>
          </p:cNvSpPr>
          <p:nvPr/>
        </p:nvSpPr>
        <p:spPr bwMode="auto">
          <a:xfrm>
            <a:off x="684213" y="5905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6155" name="文本框 78"/>
          <p:cNvSpPr>
            <a:spLocks noChangeArrowheads="1"/>
          </p:cNvSpPr>
          <p:nvPr/>
        </p:nvSpPr>
        <p:spPr bwMode="auto">
          <a:xfrm>
            <a:off x="1088306" y="609600"/>
            <a:ext cx="542776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问</a:t>
            </a:r>
          </a:p>
        </p:txBody>
      </p:sp>
      <p:cxnSp>
        <p:nvCxnSpPr>
          <p:cNvPr id="6156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19" name="文本框 152">
            <a:extLst>
              <a:ext uri="{FF2B5EF4-FFF2-40B4-BE49-F238E27FC236}">
                <a16:creationId xmlns:a16="http://schemas.microsoft.com/office/drawing/2014/main" id="{0E07DD5F-17B5-4FFA-842C-0616B2A5C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2635" y="2306320"/>
            <a:ext cx="58015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很好 非常好    非常多    非常热    非常漂亮</a:t>
            </a:r>
          </a:p>
        </p:txBody>
      </p:sp>
      <p:sp>
        <p:nvSpPr>
          <p:cNvPr id="20" name="文本框 152">
            <a:extLst>
              <a:ext uri="{FF2B5EF4-FFF2-40B4-BE49-F238E27FC236}">
                <a16:creationId xmlns:a16="http://schemas.microsoft.com/office/drawing/2014/main" id="{5976EECE-619E-44DE-9E83-D342E4DE9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2635" y="2870898"/>
            <a:ext cx="634019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你的汉语非常好        我觉得这件衣服非常漂亮</a:t>
            </a:r>
            <a:endParaRPr lang="zh-CN" altLang="en-US" dirty="0"/>
          </a:p>
        </p:txBody>
      </p:sp>
      <p:sp>
        <p:nvSpPr>
          <p:cNvPr id="21" name="圆角矩形 38">
            <a:extLst>
              <a:ext uri="{FF2B5EF4-FFF2-40B4-BE49-F238E27FC236}">
                <a16:creationId xmlns:a16="http://schemas.microsoft.com/office/drawing/2014/main" id="{E3B80443-1180-474B-BA79-D0FC434C8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860" y="224282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22" name="文本框 78">
            <a:extLst>
              <a:ext uri="{FF2B5EF4-FFF2-40B4-BE49-F238E27FC236}">
                <a16:creationId xmlns:a16="http://schemas.microsoft.com/office/drawing/2014/main" id="{9BE6A9B2-3806-40B3-B594-0AC472627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615" y="2261870"/>
            <a:ext cx="903453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非常</a:t>
            </a:r>
          </a:p>
        </p:txBody>
      </p:sp>
      <p:sp>
        <p:nvSpPr>
          <p:cNvPr id="25" name="文本框 152">
            <a:extLst>
              <a:ext uri="{FF2B5EF4-FFF2-40B4-BE49-F238E27FC236}">
                <a16:creationId xmlns:a16="http://schemas.microsoft.com/office/drawing/2014/main" id="{C733FE72-BEC1-4394-B354-0865D4A7E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1528" y="3733075"/>
            <a:ext cx="6647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开始上课     开始学习   开始踢足球    还没有开始</a:t>
            </a:r>
          </a:p>
        </p:txBody>
      </p:sp>
      <p:sp>
        <p:nvSpPr>
          <p:cNvPr id="26" name="文本框 152">
            <a:extLst>
              <a:ext uri="{FF2B5EF4-FFF2-40B4-BE49-F238E27FC236}">
                <a16:creationId xmlns:a16="http://schemas.microsoft.com/office/drawing/2014/main" id="{9E52050B-4A17-4AE7-818C-0F34BF52F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5538" y="4279896"/>
            <a:ext cx="35702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每天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9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点开始上课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这个星期他开始读汉语书</a:t>
            </a:r>
            <a:endParaRPr lang="zh-CN" altLang="en-US" dirty="0"/>
          </a:p>
        </p:txBody>
      </p:sp>
      <p:sp>
        <p:nvSpPr>
          <p:cNvPr id="27" name="圆角矩形 38">
            <a:extLst>
              <a:ext uri="{FF2B5EF4-FFF2-40B4-BE49-F238E27FC236}">
                <a16:creationId xmlns:a16="http://schemas.microsoft.com/office/drawing/2014/main" id="{03BAB702-6FE4-49D1-85F9-9D770E7AD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753" y="3669575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28" name="文本框 78">
            <a:extLst>
              <a:ext uri="{FF2B5EF4-FFF2-40B4-BE49-F238E27FC236}">
                <a16:creationId xmlns:a16="http://schemas.microsoft.com/office/drawing/2014/main" id="{A8113B6B-C528-4E1A-BB69-490DBE2BF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6508" y="3688625"/>
            <a:ext cx="903453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开始</a:t>
            </a:r>
          </a:p>
        </p:txBody>
      </p:sp>
      <p:sp>
        <p:nvSpPr>
          <p:cNvPr id="33" name="文本框 152">
            <a:extLst>
              <a:ext uri="{FF2B5EF4-FFF2-40B4-BE49-F238E27FC236}">
                <a16:creationId xmlns:a16="http://schemas.microsoft.com/office/drawing/2014/main" id="{B328B591-D507-48DD-ADF9-F7D903CDB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6711" y="5598196"/>
            <a:ext cx="58015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已经吃了      已经来了   已经不学习汉语了</a:t>
            </a:r>
          </a:p>
        </p:txBody>
      </p:sp>
      <p:sp>
        <p:nvSpPr>
          <p:cNvPr id="34" name="文本框 152">
            <a:extLst>
              <a:ext uri="{FF2B5EF4-FFF2-40B4-BE49-F238E27FC236}">
                <a16:creationId xmlns:a16="http://schemas.microsoft.com/office/drawing/2014/main" id="{585A7FAA-A055-49B9-AAB2-BCD6320767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6711" y="6033353"/>
            <a:ext cx="20313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老师来了吗？</a:t>
            </a:r>
            <a:endParaRPr lang="en-US" altLang="zh-CN" dirty="0"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已经来了。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35" name="圆角矩形 38">
            <a:extLst>
              <a:ext uri="{FF2B5EF4-FFF2-40B4-BE49-F238E27FC236}">
                <a16:creationId xmlns:a16="http://schemas.microsoft.com/office/drawing/2014/main" id="{F6E62C95-CB43-403F-924A-DECF966B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355" y="5606249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36" name="文本框 78">
            <a:extLst>
              <a:ext uri="{FF2B5EF4-FFF2-40B4-BE49-F238E27FC236}">
                <a16:creationId xmlns:a16="http://schemas.microsoft.com/office/drawing/2014/main" id="{04E5D7F0-9B9D-48DA-A169-E9BA8DE6A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941" y="5654585"/>
            <a:ext cx="903453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已经</a:t>
            </a:r>
          </a:p>
        </p:txBody>
      </p:sp>
    </p:spTree>
    <p:extLst>
      <p:ext uri="{BB962C8B-B14F-4D97-AF65-F5344CB8AC3E}">
        <p14:creationId xmlns:p14="http://schemas.microsoft.com/office/powerpoint/2010/main" val="18854988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37" grpId="0" animBg="1"/>
      <p:bldP spid="7170" grpId="0" animBg="1"/>
      <p:bldP spid="7171" grpId="0"/>
      <p:bldP spid="7172" grpId="0"/>
      <p:bldP spid="6155" grpId="0"/>
      <p:bldP spid="20" grpId="0"/>
      <p:bldP spid="22" grpId="0"/>
      <p:bldP spid="26" grpId="0"/>
      <p:bldP spid="28" grpId="0"/>
      <p:bldP spid="33" grpId="0"/>
      <p:bldP spid="34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AutoShape 25">
            <a:extLst>
              <a:ext uri="{FF2B5EF4-FFF2-40B4-BE49-F238E27FC236}">
                <a16:creationId xmlns:a16="http://schemas.microsoft.com/office/drawing/2014/main" id="{CF4567E9-55DB-4782-B955-044125481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9303" y="1529022"/>
            <a:ext cx="6422072" cy="5237537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0" name="AutoShape 25"/>
          <p:cNvSpPr>
            <a:spLocks noChangeArrowheads="1"/>
          </p:cNvSpPr>
          <p:nvPr/>
        </p:nvSpPr>
        <p:spPr bwMode="auto">
          <a:xfrm>
            <a:off x="2117090" y="605482"/>
            <a:ext cx="6422072" cy="55880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1" name="文本框 152"/>
          <p:cNvSpPr>
            <a:spLocks noChangeArrowheads="1"/>
          </p:cNvSpPr>
          <p:nvPr/>
        </p:nvSpPr>
        <p:spPr bwMode="auto">
          <a:xfrm>
            <a:off x="2312988" y="654050"/>
            <a:ext cx="610936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很长时间   这把尺子多长？      这把尺子很长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zh-CN" altLang="en-US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6149" name="圆角矩形 38"/>
          <p:cNvSpPr>
            <a:spLocks noChangeArrowheads="1"/>
          </p:cNvSpPr>
          <p:nvPr/>
        </p:nvSpPr>
        <p:spPr bwMode="auto">
          <a:xfrm>
            <a:off x="684213" y="5905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6155" name="文本框 78"/>
          <p:cNvSpPr>
            <a:spLocks noChangeArrowheads="1"/>
          </p:cNvSpPr>
          <p:nvPr/>
        </p:nvSpPr>
        <p:spPr bwMode="auto">
          <a:xfrm>
            <a:off x="1088306" y="609600"/>
            <a:ext cx="542776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长</a:t>
            </a:r>
          </a:p>
        </p:txBody>
      </p:sp>
      <p:cxnSp>
        <p:nvCxnSpPr>
          <p:cNvPr id="6156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19" name="文本框 152">
            <a:extLst>
              <a:ext uri="{FF2B5EF4-FFF2-40B4-BE49-F238E27FC236}">
                <a16:creationId xmlns:a16="http://schemas.microsoft.com/office/drawing/2014/main" id="{0E07DD5F-17B5-4FFA-842C-0616B2A5C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9816" y="1619250"/>
            <a:ext cx="31085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两个人   两天       两年</a:t>
            </a:r>
          </a:p>
        </p:txBody>
      </p:sp>
      <p:sp>
        <p:nvSpPr>
          <p:cNvPr id="21" name="圆角矩形 38">
            <a:extLst>
              <a:ext uri="{FF2B5EF4-FFF2-40B4-BE49-F238E27FC236}">
                <a16:creationId xmlns:a16="http://schemas.microsoft.com/office/drawing/2014/main" id="{E3B80443-1180-474B-BA79-D0FC434C8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1" y="15557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22" name="文本框 78">
            <a:extLst>
              <a:ext uri="{FF2B5EF4-FFF2-40B4-BE49-F238E27FC236}">
                <a16:creationId xmlns:a16="http://schemas.microsoft.com/office/drawing/2014/main" id="{9BE6A9B2-3806-40B3-B594-0AC472627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5134" y="1574800"/>
            <a:ext cx="542776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两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FED80B3-712F-4872-9EF0-84A12F4B7F3B}"/>
              </a:ext>
            </a:extLst>
          </p:cNvPr>
          <p:cNvSpPr txBox="1"/>
          <p:nvPr/>
        </p:nvSpPr>
        <p:spPr>
          <a:xfrm>
            <a:off x="2329816" y="2196589"/>
            <a:ext cx="471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20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23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72     112</a:t>
            </a: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26297C70-718A-4AC1-9D39-25479AFB67D8}"/>
              </a:ext>
            </a:extLst>
          </p:cNvPr>
          <p:cNvSpPr txBox="1"/>
          <p:nvPr/>
        </p:nvSpPr>
        <p:spPr>
          <a:xfrm>
            <a:off x="1901775" y="2692110"/>
            <a:ext cx="5934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1. in oral Chinese, 2 has to be spoken as 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两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in </a:t>
            </a: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百</a:t>
            </a:r>
            <a:r>
              <a:rPr lang="en-US" altLang="zh-CN" sz="2400" dirty="0" err="1"/>
              <a:t>bǎi</a:t>
            </a:r>
            <a:r>
              <a:rPr lang="en-US" altLang="zh-CN" sz="2400" dirty="0"/>
              <a:t>    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千</a:t>
            </a:r>
            <a:r>
              <a:rPr lang="en-US" altLang="zh-CN" sz="2400" dirty="0" err="1"/>
              <a:t>qiān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万</a:t>
            </a:r>
            <a:r>
              <a:rPr lang="en-US" altLang="zh-CN" sz="2400" dirty="0" err="1"/>
              <a:t>wàn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亿</a:t>
            </a:r>
            <a:r>
              <a:rPr lang="en-US" altLang="zh-CN" sz="2400" dirty="0" err="1"/>
              <a:t>yì</a:t>
            </a:r>
            <a:endParaRPr lang="en-US" altLang="zh-CN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68747B91-6704-4A6E-A361-D932D7B9217A}"/>
              </a:ext>
            </a:extLst>
          </p:cNvPr>
          <p:cNvSpPr txBox="1"/>
          <p:nvPr/>
        </p:nvSpPr>
        <p:spPr>
          <a:xfrm>
            <a:off x="2039303" y="4659847"/>
            <a:ext cx="628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2. single digit</a:t>
            </a: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B578F6F3-5BB4-408D-A453-569C95D731DB}"/>
              </a:ext>
            </a:extLst>
          </p:cNvPr>
          <p:cNvSpPr txBox="1"/>
          <p:nvPr/>
        </p:nvSpPr>
        <p:spPr>
          <a:xfrm>
            <a:off x="2359341" y="4198182"/>
            <a:ext cx="2532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1234        2234</a:t>
            </a: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9AEB34A4-298D-491D-8802-555EF2DD8A52}"/>
              </a:ext>
            </a:extLst>
          </p:cNvPr>
          <p:cNvSpPr txBox="1"/>
          <p:nvPr/>
        </p:nvSpPr>
        <p:spPr>
          <a:xfrm>
            <a:off x="5630546" y="3570433"/>
            <a:ext cx="2072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226         222</a:t>
            </a: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B91C2664-2561-404E-9373-60D9004FD68D}"/>
              </a:ext>
            </a:extLst>
          </p:cNvPr>
          <p:cNvSpPr txBox="1"/>
          <p:nvPr/>
        </p:nvSpPr>
        <p:spPr>
          <a:xfrm>
            <a:off x="2365057" y="5186270"/>
            <a:ext cx="471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个苹果    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20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个苹果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04710D8E-EDDD-4635-979C-C533DB0F3AB3}"/>
              </a:ext>
            </a:extLst>
          </p:cNvPr>
          <p:cNvSpPr txBox="1"/>
          <p:nvPr/>
        </p:nvSpPr>
        <p:spPr>
          <a:xfrm>
            <a:off x="2212340" y="5678762"/>
            <a:ext cx="471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  2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个哥哥     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12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个哥哥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 </a:t>
            </a: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778F5B0F-3A1B-4986-AC51-F3D7947F28D0}"/>
              </a:ext>
            </a:extLst>
          </p:cNvPr>
          <p:cNvSpPr txBox="1"/>
          <p:nvPr/>
        </p:nvSpPr>
        <p:spPr>
          <a:xfrm>
            <a:off x="5641976" y="4230908"/>
            <a:ext cx="236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11234     51278</a:t>
            </a: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C4D65EBA-23A2-44FB-8A29-D4964AED93E8}"/>
              </a:ext>
            </a:extLst>
          </p:cNvPr>
          <p:cNvSpPr txBox="1"/>
          <p:nvPr/>
        </p:nvSpPr>
        <p:spPr>
          <a:xfrm>
            <a:off x="2438984" y="3669096"/>
            <a:ext cx="1887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235      278</a:t>
            </a: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BB519B1A-A1B0-442A-835D-FA8D60E87998}"/>
              </a:ext>
            </a:extLst>
          </p:cNvPr>
          <p:cNvSpPr txBox="1"/>
          <p:nvPr/>
        </p:nvSpPr>
        <p:spPr>
          <a:xfrm>
            <a:off x="2212340" y="6171254"/>
            <a:ext cx="6326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  2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个星期     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个月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   2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块钱  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112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块钱</a:t>
            </a:r>
          </a:p>
        </p:txBody>
      </p:sp>
    </p:spTree>
    <p:extLst>
      <p:ext uri="{BB962C8B-B14F-4D97-AF65-F5344CB8AC3E}">
        <p14:creationId xmlns:p14="http://schemas.microsoft.com/office/powerpoint/2010/main" val="362493689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7170" grpId="0" animBg="1"/>
      <p:bldP spid="7171" grpId="0"/>
      <p:bldP spid="6155" grpId="0"/>
      <p:bldP spid="22" grpId="0"/>
      <p:bldP spid="2" grpId="0"/>
      <p:bldP spid="40" grpId="0"/>
      <p:bldP spid="42" grpId="0"/>
      <p:bldP spid="44" grpId="0"/>
      <p:bldP spid="45" grpId="0"/>
      <p:bldP spid="46" grpId="0"/>
      <p:bldP spid="47" grpId="0"/>
      <p:bldP spid="49" grpId="0"/>
      <p:bldP spid="51" grpId="0"/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AutoShape 25">
            <a:extLst>
              <a:ext uri="{FF2B5EF4-FFF2-40B4-BE49-F238E27FC236}">
                <a16:creationId xmlns:a16="http://schemas.microsoft.com/office/drawing/2014/main" id="{CF4567E9-55DB-4782-B955-044125481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4375" y="2471362"/>
            <a:ext cx="6770844" cy="2852477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0" name="AutoShape 25"/>
          <p:cNvSpPr>
            <a:spLocks noChangeArrowheads="1"/>
          </p:cNvSpPr>
          <p:nvPr/>
        </p:nvSpPr>
        <p:spPr bwMode="auto">
          <a:xfrm>
            <a:off x="2117090" y="605482"/>
            <a:ext cx="6422072" cy="55880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buFontTx/>
              <a:buNone/>
            </a:pPr>
            <a:endParaRPr lang="zh-CN" altLang="zh-CN"/>
          </a:p>
        </p:txBody>
      </p:sp>
      <p:sp>
        <p:nvSpPr>
          <p:cNvPr id="7171" name="文本框 152"/>
          <p:cNvSpPr>
            <a:spLocks noChangeArrowheads="1"/>
          </p:cNvSpPr>
          <p:nvPr/>
        </p:nvSpPr>
        <p:spPr bwMode="auto">
          <a:xfrm>
            <a:off x="2312988" y="654050"/>
            <a:ext cx="44935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帮我      帮同学们      帮我买东西</a:t>
            </a:r>
          </a:p>
        </p:txBody>
      </p:sp>
      <p:sp>
        <p:nvSpPr>
          <p:cNvPr id="7172" name="文本框 152"/>
          <p:cNvSpPr>
            <a:spLocks noChangeArrowheads="1"/>
          </p:cNvSpPr>
          <p:nvPr/>
        </p:nvSpPr>
        <p:spPr bwMode="auto">
          <a:xfrm>
            <a:off x="2306002" y="1111250"/>
            <a:ext cx="20313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他们都帮我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他帮我买手机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我能帮你吗？</a:t>
            </a:r>
          </a:p>
        </p:txBody>
      </p:sp>
      <p:sp>
        <p:nvSpPr>
          <p:cNvPr id="6149" name="圆角矩形 38"/>
          <p:cNvSpPr>
            <a:spLocks noChangeArrowheads="1"/>
          </p:cNvSpPr>
          <p:nvPr/>
        </p:nvSpPr>
        <p:spPr bwMode="auto">
          <a:xfrm>
            <a:off x="684213" y="5905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6155" name="文本框 78"/>
          <p:cNvSpPr>
            <a:spLocks noChangeArrowheads="1"/>
          </p:cNvSpPr>
          <p:nvPr/>
        </p:nvSpPr>
        <p:spPr bwMode="auto">
          <a:xfrm>
            <a:off x="1088306" y="609600"/>
            <a:ext cx="542776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帮</a:t>
            </a:r>
          </a:p>
        </p:txBody>
      </p:sp>
      <p:cxnSp>
        <p:nvCxnSpPr>
          <p:cNvPr id="6156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19" name="文本框 152">
            <a:extLst>
              <a:ext uri="{FF2B5EF4-FFF2-40B4-BE49-F238E27FC236}">
                <a16:creationId xmlns:a16="http://schemas.microsoft.com/office/drawing/2014/main" id="{0E07DD5F-17B5-4FFA-842C-0616B2A5C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4888" y="2561590"/>
            <a:ext cx="35702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她是谁？请介绍给我认识</a:t>
            </a:r>
          </a:p>
        </p:txBody>
      </p:sp>
      <p:sp>
        <p:nvSpPr>
          <p:cNvPr id="20" name="文本框 152">
            <a:extLst>
              <a:ext uri="{FF2B5EF4-FFF2-40B4-BE49-F238E27FC236}">
                <a16:creationId xmlns:a16="http://schemas.microsoft.com/office/drawing/2014/main" id="{5976EECE-619E-44DE-9E83-D342E4DE9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988" y="3113482"/>
            <a:ext cx="43941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介绍一下这本书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A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：你能介绍我到医院工作吗？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buFontTx/>
              <a:buNone/>
            </a:pP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B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：好的，我问一下。</a:t>
            </a:r>
            <a:endParaRPr lang="zh-CN" altLang="en-US" dirty="0"/>
          </a:p>
        </p:txBody>
      </p:sp>
      <p:sp>
        <p:nvSpPr>
          <p:cNvPr id="21" name="圆角矩形 38">
            <a:extLst>
              <a:ext uri="{FF2B5EF4-FFF2-40B4-BE49-F238E27FC236}">
                <a16:creationId xmlns:a16="http://schemas.microsoft.com/office/drawing/2014/main" id="{E3B80443-1180-474B-BA79-D0FC434C8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113" y="249809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zh-CN"/>
          </a:p>
        </p:txBody>
      </p:sp>
      <p:sp>
        <p:nvSpPr>
          <p:cNvPr id="22" name="文本框 78">
            <a:extLst>
              <a:ext uri="{FF2B5EF4-FFF2-40B4-BE49-F238E27FC236}">
                <a16:creationId xmlns:a16="http://schemas.microsoft.com/office/drawing/2014/main" id="{9BE6A9B2-3806-40B3-B594-0AC472627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868" y="2517140"/>
            <a:ext cx="903453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/>
              <a:t>介绍</a:t>
            </a:r>
          </a:p>
        </p:txBody>
      </p:sp>
    </p:spTree>
    <p:extLst>
      <p:ext uri="{BB962C8B-B14F-4D97-AF65-F5344CB8AC3E}">
        <p14:creationId xmlns:p14="http://schemas.microsoft.com/office/powerpoint/2010/main" val="109392198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7170" grpId="0" animBg="1"/>
      <p:bldP spid="7171" grpId="0"/>
      <p:bldP spid="7172" grpId="0"/>
      <p:bldP spid="6155" grpId="0"/>
      <p:bldP spid="20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90606E74-5E51-4F0E-953E-E3276C4DBF15}"/>
              </a:ext>
            </a:extLst>
          </p:cNvPr>
          <p:cNvSpPr txBox="1"/>
          <p:nvPr/>
        </p:nvSpPr>
        <p:spPr>
          <a:xfrm>
            <a:off x="497881" y="353258"/>
            <a:ext cx="2928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生日</a:t>
            </a:r>
            <a:r>
              <a:rPr lang="en-US" altLang="zh-CN" sz="3600" dirty="0" err="1">
                <a:solidFill>
                  <a:srgbClr val="7030A0"/>
                </a:solidFill>
              </a:rPr>
              <a:t>shēngrì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9256B6-0324-45AE-8A71-50BF6460D001}"/>
              </a:ext>
            </a:extLst>
          </p:cNvPr>
          <p:cNvSpPr txBox="1"/>
          <p:nvPr/>
        </p:nvSpPr>
        <p:spPr>
          <a:xfrm>
            <a:off x="4152080" y="1142216"/>
            <a:ext cx="2620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快乐</a:t>
            </a:r>
            <a:r>
              <a:rPr lang="en-US" altLang="zh-CN" sz="3600" dirty="0" err="1">
                <a:solidFill>
                  <a:srgbClr val="7030A0"/>
                </a:solidFill>
              </a:rPr>
              <a:t>kuàilè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76A1B9F-E42B-4BA3-9293-2B6E1A27EB64}"/>
              </a:ext>
            </a:extLst>
          </p:cNvPr>
          <p:cNvSpPr txBox="1"/>
          <p:nvPr/>
        </p:nvSpPr>
        <p:spPr>
          <a:xfrm>
            <a:off x="7213599" y="465405"/>
            <a:ext cx="2620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给</a:t>
            </a:r>
            <a:r>
              <a:rPr lang="en-US" altLang="zh-CN" sz="3600" dirty="0" err="1">
                <a:solidFill>
                  <a:srgbClr val="7030A0"/>
                </a:solidFill>
              </a:rPr>
              <a:t>gěi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819EA8D-B391-4162-BB8F-9D200FB3C03B}"/>
              </a:ext>
            </a:extLst>
          </p:cNvPr>
          <p:cNvSpPr txBox="1"/>
          <p:nvPr/>
        </p:nvSpPr>
        <p:spPr>
          <a:xfrm>
            <a:off x="254000" y="1676400"/>
            <a:ext cx="357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接</a:t>
            </a:r>
            <a:r>
              <a:rPr lang="en-US" altLang="zh-CN" sz="3600" dirty="0">
                <a:solidFill>
                  <a:srgbClr val="7030A0"/>
                </a:solidFill>
              </a:rPr>
              <a:t> </a:t>
            </a:r>
            <a:r>
              <a:rPr lang="en-US" altLang="zh-CN" sz="3600" dirty="0" err="1">
                <a:solidFill>
                  <a:srgbClr val="7030A0"/>
                </a:solidFill>
              </a:rPr>
              <a:t>jiē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2FCBB15-5214-4A04-9475-D47069E902C1}"/>
              </a:ext>
            </a:extLst>
          </p:cNvPr>
          <p:cNvSpPr txBox="1"/>
          <p:nvPr/>
        </p:nvSpPr>
        <p:spPr>
          <a:xfrm>
            <a:off x="2753359" y="2165057"/>
            <a:ext cx="3403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晚上</a:t>
            </a:r>
            <a:r>
              <a:rPr lang="en-US" altLang="zh-CN" sz="3600" dirty="0" err="1">
                <a:solidFill>
                  <a:srgbClr val="7030A0"/>
                </a:solidFill>
              </a:rPr>
              <a:t>wǎnshang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A53E33D-5616-4A13-A4DE-449C4DB05888}"/>
              </a:ext>
            </a:extLst>
          </p:cNvPr>
          <p:cNvSpPr txBox="1"/>
          <p:nvPr/>
        </p:nvSpPr>
        <p:spPr>
          <a:xfrm>
            <a:off x="7213599" y="2426285"/>
            <a:ext cx="2620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问</a:t>
            </a:r>
            <a:r>
              <a:rPr lang="en-US" altLang="zh-CN" sz="3600" dirty="0" err="1">
                <a:solidFill>
                  <a:srgbClr val="7030A0"/>
                </a:solidFill>
              </a:rPr>
              <a:t>wèn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C3303F0-32A0-4016-A58C-EF26B38712C0}"/>
              </a:ext>
            </a:extLst>
          </p:cNvPr>
          <p:cNvSpPr txBox="1"/>
          <p:nvPr/>
        </p:nvSpPr>
        <p:spPr>
          <a:xfrm>
            <a:off x="292387" y="3187898"/>
            <a:ext cx="3133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非常</a:t>
            </a:r>
            <a:r>
              <a:rPr lang="en-US" altLang="zh-CN" sz="3600" dirty="0" err="1">
                <a:solidFill>
                  <a:srgbClr val="7030A0"/>
                </a:solidFill>
              </a:rPr>
              <a:t>fēicháng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35E0001-E304-4884-AEB4-D0A5590FFE48}"/>
              </a:ext>
            </a:extLst>
          </p:cNvPr>
          <p:cNvSpPr txBox="1"/>
          <p:nvPr/>
        </p:nvSpPr>
        <p:spPr>
          <a:xfrm>
            <a:off x="3615852" y="3946376"/>
            <a:ext cx="2928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开始</a:t>
            </a:r>
            <a:r>
              <a:rPr lang="en-US" altLang="zh-CN" sz="3600" dirty="0" err="1">
                <a:solidFill>
                  <a:srgbClr val="7030A0"/>
                </a:solidFill>
              </a:rPr>
              <a:t>kāishǐ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55192E5-0C2D-488E-96EE-AC91E29253A3}"/>
              </a:ext>
            </a:extLst>
          </p:cNvPr>
          <p:cNvSpPr txBox="1"/>
          <p:nvPr/>
        </p:nvSpPr>
        <p:spPr>
          <a:xfrm>
            <a:off x="6624320" y="3627120"/>
            <a:ext cx="2465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已经</a:t>
            </a:r>
            <a:r>
              <a:rPr lang="en-US" altLang="zh-CN" sz="3600" dirty="0" err="1">
                <a:solidFill>
                  <a:srgbClr val="7030A0"/>
                </a:solidFill>
              </a:rPr>
              <a:t>yǐjīng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9F58186-733F-47AE-B884-A9732F22AD6D}"/>
              </a:ext>
            </a:extLst>
          </p:cNvPr>
          <p:cNvSpPr txBox="1"/>
          <p:nvPr/>
        </p:nvSpPr>
        <p:spPr>
          <a:xfrm>
            <a:off x="497839" y="4521200"/>
            <a:ext cx="340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长</a:t>
            </a:r>
            <a:r>
              <a:rPr lang="en-US" altLang="zh-CN" sz="3600" dirty="0" err="1">
                <a:solidFill>
                  <a:srgbClr val="7030A0"/>
                </a:solidFill>
              </a:rPr>
              <a:t>cháng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D514178-63F0-4AD9-9367-E3008FBE5528}"/>
              </a:ext>
            </a:extLst>
          </p:cNvPr>
          <p:cNvSpPr txBox="1"/>
          <p:nvPr/>
        </p:nvSpPr>
        <p:spPr>
          <a:xfrm>
            <a:off x="4366506" y="5151120"/>
            <a:ext cx="2328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两</a:t>
            </a:r>
            <a:r>
              <a:rPr lang="en-US" altLang="zh-CN" sz="3600" dirty="0" err="1">
                <a:solidFill>
                  <a:srgbClr val="7030A0"/>
                </a:solidFill>
              </a:rPr>
              <a:t>liǎng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94B61FE-F457-48DE-B5FD-453B76A43FB9}"/>
              </a:ext>
            </a:extLst>
          </p:cNvPr>
          <p:cNvSpPr txBox="1"/>
          <p:nvPr/>
        </p:nvSpPr>
        <p:spPr>
          <a:xfrm>
            <a:off x="6695440" y="5577840"/>
            <a:ext cx="2465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帮</a:t>
            </a:r>
            <a:r>
              <a:rPr lang="en-US" altLang="zh-CN" sz="3600" dirty="0" err="1">
                <a:solidFill>
                  <a:srgbClr val="7030A0"/>
                </a:solidFill>
              </a:rPr>
              <a:t>bāng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84CC40AC-A8E5-43A3-9152-A0A4391B776D}"/>
              </a:ext>
            </a:extLst>
          </p:cNvPr>
          <p:cNvSpPr txBox="1"/>
          <p:nvPr/>
        </p:nvSpPr>
        <p:spPr>
          <a:xfrm>
            <a:off x="1859280" y="5781040"/>
            <a:ext cx="29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介绍</a:t>
            </a:r>
            <a:r>
              <a:rPr lang="en-US" altLang="zh-CN" sz="3600" dirty="0" err="1">
                <a:solidFill>
                  <a:srgbClr val="7030A0"/>
                </a:solidFill>
              </a:rPr>
              <a:t>jièshào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74578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E3D2709-47A6-45F9-86A8-987DD6BAD637}"/>
              </a:ext>
            </a:extLst>
          </p:cNvPr>
          <p:cNvSpPr txBox="1"/>
          <p:nvPr/>
        </p:nvSpPr>
        <p:spPr>
          <a:xfrm>
            <a:off x="304799" y="632172"/>
            <a:ext cx="21031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birthday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71672D8-D389-4778-A0A9-C9CD528E546F}"/>
              </a:ext>
            </a:extLst>
          </p:cNvPr>
          <p:cNvSpPr txBox="1"/>
          <p:nvPr/>
        </p:nvSpPr>
        <p:spPr>
          <a:xfrm>
            <a:off x="3119119" y="584200"/>
            <a:ext cx="342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happy,glad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B5E9EAB-0B4B-4D77-85BC-175B0C388F86}"/>
              </a:ext>
            </a:extLst>
          </p:cNvPr>
          <p:cNvSpPr txBox="1"/>
          <p:nvPr/>
        </p:nvSpPr>
        <p:spPr>
          <a:xfrm>
            <a:off x="7799249" y="334704"/>
            <a:ext cx="1371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to,for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87BA34F-0F5B-402C-8558-4B2B380D43FD}"/>
              </a:ext>
            </a:extLst>
          </p:cNvPr>
          <p:cNvSpPr txBox="1"/>
          <p:nvPr/>
        </p:nvSpPr>
        <p:spPr>
          <a:xfrm>
            <a:off x="574763" y="1818904"/>
            <a:ext cx="4257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receive/take/accept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E67F914-0CAA-45C9-8054-A733DA6C044A}"/>
              </a:ext>
            </a:extLst>
          </p:cNvPr>
          <p:cNvSpPr txBox="1"/>
          <p:nvPr/>
        </p:nvSpPr>
        <p:spPr>
          <a:xfrm>
            <a:off x="6045199" y="1411665"/>
            <a:ext cx="2875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evening,night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B6DA2BB-9535-4B67-B387-4D071D764A17}"/>
              </a:ext>
            </a:extLst>
          </p:cNvPr>
          <p:cNvSpPr txBox="1"/>
          <p:nvPr/>
        </p:nvSpPr>
        <p:spPr>
          <a:xfrm>
            <a:off x="548639" y="2865120"/>
            <a:ext cx="3917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ask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340077A-0B28-4AA8-9E6A-45C25F20B358}"/>
              </a:ext>
            </a:extLst>
          </p:cNvPr>
          <p:cNvSpPr txBox="1"/>
          <p:nvPr/>
        </p:nvSpPr>
        <p:spPr>
          <a:xfrm>
            <a:off x="2835908" y="2756187"/>
            <a:ext cx="2975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very,extremely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7AFB8A30-CA54-4483-AD6C-85BF4C6C7BDD}"/>
              </a:ext>
            </a:extLst>
          </p:cNvPr>
          <p:cNvSpPr txBox="1"/>
          <p:nvPr/>
        </p:nvSpPr>
        <p:spPr>
          <a:xfrm>
            <a:off x="5661113" y="3637279"/>
            <a:ext cx="2975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begin/start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1837AC1-3B81-433A-A8F8-9C1ABBC6CD54}"/>
              </a:ext>
            </a:extLst>
          </p:cNvPr>
          <p:cNvSpPr txBox="1"/>
          <p:nvPr/>
        </p:nvSpPr>
        <p:spPr>
          <a:xfrm>
            <a:off x="356322" y="3900027"/>
            <a:ext cx="2954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already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9ED5682-8953-4E96-89BE-DA9408AA137D}"/>
              </a:ext>
            </a:extLst>
          </p:cNvPr>
          <p:cNvSpPr txBox="1"/>
          <p:nvPr/>
        </p:nvSpPr>
        <p:spPr>
          <a:xfrm>
            <a:off x="4175759" y="4602480"/>
            <a:ext cx="259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long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219DE34-F7F0-4FE9-A9DF-3BFDCDB32554}"/>
              </a:ext>
            </a:extLst>
          </p:cNvPr>
          <p:cNvSpPr txBox="1"/>
          <p:nvPr/>
        </p:nvSpPr>
        <p:spPr>
          <a:xfrm>
            <a:off x="6772724" y="5359460"/>
            <a:ext cx="259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two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BB13E34-44EE-401F-A0C3-E098BAF5B9B1}"/>
              </a:ext>
            </a:extLst>
          </p:cNvPr>
          <p:cNvSpPr txBox="1"/>
          <p:nvPr/>
        </p:nvSpPr>
        <p:spPr>
          <a:xfrm>
            <a:off x="356322" y="5329495"/>
            <a:ext cx="3596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help, to assist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CEEB0B9-7592-4C64-A1DF-365ABAF23911}"/>
              </a:ext>
            </a:extLst>
          </p:cNvPr>
          <p:cNvSpPr txBox="1"/>
          <p:nvPr/>
        </p:nvSpPr>
        <p:spPr>
          <a:xfrm>
            <a:off x="4175759" y="5944235"/>
            <a:ext cx="4673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</a:t>
            </a:r>
            <a:r>
              <a:rPr lang="en-US" altLang="zh-CN" sz="3200" dirty="0" err="1">
                <a:solidFill>
                  <a:srgbClr val="00B050"/>
                </a:solidFill>
              </a:rPr>
              <a:t>introdyce</a:t>
            </a:r>
            <a:r>
              <a:rPr lang="en-US" altLang="zh-CN" sz="3200" dirty="0">
                <a:solidFill>
                  <a:srgbClr val="00B050"/>
                </a:solidFill>
              </a:rPr>
              <a:t>/recommend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140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71C120A2-8396-45F2-B922-D6E055C47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238"/>
            <a:ext cx="9144000" cy="645952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7B6F20FB-EB29-4F70-B760-2C7A862B38AA}"/>
              </a:ext>
            </a:extLst>
          </p:cNvPr>
          <p:cNvSpPr txBox="1"/>
          <p:nvPr/>
        </p:nvSpPr>
        <p:spPr>
          <a:xfrm>
            <a:off x="1681480" y="5049879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C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CD24CE9-11E8-46E1-87F2-97AC72F116CE}"/>
              </a:ext>
            </a:extLst>
          </p:cNvPr>
          <p:cNvSpPr txBox="1"/>
          <p:nvPr/>
        </p:nvSpPr>
        <p:spPr>
          <a:xfrm>
            <a:off x="1787843" y="5668769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D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7766E84-F71E-4CC5-9B01-30E5020D674A}"/>
              </a:ext>
            </a:extLst>
          </p:cNvPr>
          <p:cNvSpPr txBox="1"/>
          <p:nvPr/>
        </p:nvSpPr>
        <p:spPr>
          <a:xfrm>
            <a:off x="4970463" y="5816344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A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F6D6CD5-3113-49B8-80DE-876E0BED5CEB}"/>
              </a:ext>
            </a:extLst>
          </p:cNvPr>
          <p:cNvSpPr txBox="1"/>
          <p:nvPr/>
        </p:nvSpPr>
        <p:spPr>
          <a:xfrm>
            <a:off x="7599680" y="4975041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E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AFEA550B-18ED-422B-959C-78BD9CA70B26}"/>
              </a:ext>
            </a:extLst>
          </p:cNvPr>
          <p:cNvSpPr txBox="1"/>
          <p:nvPr/>
        </p:nvSpPr>
        <p:spPr>
          <a:xfrm>
            <a:off x="5029200" y="4913334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F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FDFD8BE-E07D-49F6-B12F-7D3C1835DDB8}"/>
              </a:ext>
            </a:extLst>
          </p:cNvPr>
          <p:cNvSpPr txBox="1"/>
          <p:nvPr/>
        </p:nvSpPr>
        <p:spPr>
          <a:xfrm>
            <a:off x="7599680" y="5816344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B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20426B0F-7BF4-4762-A98F-B359B81E6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2425"/>
            <a:ext cx="9144000" cy="543315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1B98DDCD-43F4-4E9D-9BC2-178E1C6364E8}"/>
              </a:ext>
            </a:extLst>
          </p:cNvPr>
          <p:cNvSpPr txBox="1"/>
          <p:nvPr/>
        </p:nvSpPr>
        <p:spPr>
          <a:xfrm>
            <a:off x="6995160" y="4619412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打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1FD72B3-3501-4549-982B-CE038E91D856}"/>
              </a:ext>
            </a:extLst>
          </p:cNvPr>
          <p:cNvSpPr txBox="1"/>
          <p:nvPr/>
        </p:nvSpPr>
        <p:spPr>
          <a:xfrm>
            <a:off x="3418840" y="4588573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介绍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3E9CDCE-16E4-4E18-8F82-A042B69CD24A}"/>
              </a:ext>
            </a:extLst>
          </p:cNvPr>
          <p:cNvSpPr txBox="1"/>
          <p:nvPr/>
        </p:nvSpPr>
        <p:spPr>
          <a:xfrm>
            <a:off x="7076440" y="2932303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看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2556765-DDE9-44D4-A417-3AD369BF8A68}"/>
              </a:ext>
            </a:extLst>
          </p:cNvPr>
          <p:cNvSpPr txBox="1"/>
          <p:nvPr/>
        </p:nvSpPr>
        <p:spPr>
          <a:xfrm>
            <a:off x="2331720" y="2833559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帮</a:t>
            </a:r>
          </a:p>
        </p:txBody>
      </p:sp>
    </p:spTree>
    <p:extLst>
      <p:ext uri="{BB962C8B-B14F-4D97-AF65-F5344CB8AC3E}">
        <p14:creationId xmlns:p14="http://schemas.microsoft.com/office/powerpoint/2010/main" val="300153762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6406AA55-920B-4D72-8950-3EE6D658D5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549" y="1986159"/>
            <a:ext cx="1794510" cy="179451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576FAF1-7DE2-47D9-9373-E2CD6DDBA6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790" y="2916660"/>
            <a:ext cx="1438594" cy="1444127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48D65B95-91C0-4D00-AC71-E683C4B2CF99}"/>
              </a:ext>
            </a:extLst>
          </p:cNvPr>
          <p:cNvSpPr txBox="1"/>
          <p:nvPr/>
        </p:nvSpPr>
        <p:spPr>
          <a:xfrm>
            <a:off x="7558416" y="1350790"/>
            <a:ext cx="1525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Jenny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55B13CC-6392-447B-BEBB-A71EFE0FD0A4}"/>
              </a:ext>
            </a:extLst>
          </p:cNvPr>
          <p:cNvSpPr txBox="1"/>
          <p:nvPr/>
        </p:nvSpPr>
        <p:spPr>
          <a:xfrm>
            <a:off x="686898" y="1986583"/>
            <a:ext cx="1210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Alysia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6AB3596-2407-48D7-8BCE-BC533C7532A8}"/>
              </a:ext>
            </a:extLst>
          </p:cNvPr>
          <p:cNvSpPr txBox="1"/>
          <p:nvPr/>
        </p:nvSpPr>
        <p:spPr>
          <a:xfrm>
            <a:off x="3782773" y="2133142"/>
            <a:ext cx="1210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B050"/>
                </a:solidFill>
              </a:rPr>
              <a:t>老师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EDF36694-4138-4910-8303-210DB377DD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55" y="2688512"/>
            <a:ext cx="1525270" cy="152527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ABD7FF4B-840C-4C16-AB78-C08BA3A67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772" y="187492"/>
            <a:ext cx="1551608" cy="196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3C38997A-B845-461B-B4E0-679660065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325" y="5291289"/>
            <a:ext cx="1838959" cy="137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8E412B02-0FD8-49A4-9A80-98C5DEAAF312}"/>
              </a:ext>
            </a:extLst>
          </p:cNvPr>
          <p:cNvSpPr txBox="1"/>
          <p:nvPr/>
        </p:nvSpPr>
        <p:spPr>
          <a:xfrm>
            <a:off x="2202095" y="791013"/>
            <a:ext cx="1477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爸爸的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7C6183F-BFCD-4D86-82EB-A427BE460508}"/>
              </a:ext>
            </a:extLst>
          </p:cNvPr>
          <p:cNvSpPr txBox="1"/>
          <p:nvPr/>
        </p:nvSpPr>
        <p:spPr>
          <a:xfrm>
            <a:off x="3762380" y="4710009"/>
            <a:ext cx="1477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妈妈的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CF51397-CB11-4E10-BF76-994716E82C60}"/>
              </a:ext>
            </a:extLst>
          </p:cNvPr>
          <p:cNvSpPr txBox="1"/>
          <p:nvPr/>
        </p:nvSpPr>
        <p:spPr>
          <a:xfrm>
            <a:off x="4501037" y="267793"/>
            <a:ext cx="5059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review</a:t>
            </a:r>
            <a:r>
              <a:rPr lang="zh-CN" altLang="en-US" sz="4000" dirty="0">
                <a:solidFill>
                  <a:srgbClr val="FF0000"/>
                </a:solidFill>
              </a:rPr>
              <a:t>：***</a:t>
            </a:r>
            <a:r>
              <a:rPr lang="zh-CN" altLang="en-US" sz="4000" dirty="0">
                <a:solidFill>
                  <a:srgbClr val="7030A0"/>
                </a:solidFill>
              </a:rPr>
              <a:t>是</a:t>
            </a:r>
            <a:r>
              <a:rPr lang="zh-CN" altLang="en-US" sz="4000" dirty="0">
                <a:solidFill>
                  <a:srgbClr val="FF0000"/>
                </a:solidFill>
              </a:rPr>
              <a:t>谁</a:t>
            </a:r>
            <a:r>
              <a:rPr lang="zh-CN" altLang="en-US" sz="4000" dirty="0">
                <a:solidFill>
                  <a:srgbClr val="7030A0"/>
                </a:solidFill>
              </a:rPr>
              <a:t>的</a:t>
            </a:r>
            <a:r>
              <a:rPr lang="zh-CN" altLang="en-US" sz="4000" dirty="0">
                <a:solidFill>
                  <a:srgbClr val="FF0000"/>
                </a:solidFill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738415927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C8606316-6B18-414C-9672-3D254586A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3741"/>
            <a:ext cx="9144000" cy="589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848257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3A76AC46-CBA2-45B8-BC5D-C41D2AC5E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526134"/>
          </a:xfrm>
          <a:prstGeom prst="rect">
            <a:avLst/>
          </a:prstGeom>
        </p:spPr>
      </p:pic>
      <p:sp>
        <p:nvSpPr>
          <p:cNvPr id="6" name="圆角矩形 7">
            <a:extLst>
              <a:ext uri="{FF2B5EF4-FFF2-40B4-BE49-F238E27FC236}">
                <a16:creationId xmlns:a16="http://schemas.microsoft.com/office/drawing/2014/main" id="{628FFA2E-6B2F-4344-B55B-BACEE8F110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069" y="2302193"/>
            <a:ext cx="8043862" cy="601662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FF">
                  <a:tint val="66000"/>
                  <a:satMod val="160000"/>
                </a:srgbClr>
              </a:gs>
              <a:gs pos="50000">
                <a:srgbClr val="FF00FF">
                  <a:tint val="44500"/>
                  <a:satMod val="160000"/>
                </a:srgbClr>
              </a:gs>
              <a:gs pos="100000">
                <a:srgbClr val="FF00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</p:spPr>
        <p:txBody>
          <a:bodyPr lIns="90170" tIns="46990" rIns="90170" bIns="46990"/>
          <a:lstStyle/>
          <a:p>
            <a:endParaRPr lang="zh-CN" altLang="zh-CN" sz="16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" name="Text Box 24">
            <a:extLst>
              <a:ext uri="{FF2B5EF4-FFF2-40B4-BE49-F238E27FC236}">
                <a16:creationId xmlns:a16="http://schemas.microsoft.com/office/drawing/2014/main" id="{46703CBE-8599-4CB1-B69C-96B703C90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619" y="2380635"/>
            <a:ext cx="78787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/>
              <a:t> 宾语（O） </a:t>
            </a:r>
            <a:r>
              <a:rPr lang="zh-CN" altLang="en-US" sz="2800" b="1" dirty="0">
                <a:solidFill>
                  <a:srgbClr val="FF0000"/>
                </a:solidFill>
              </a:rPr>
              <a:t>是</a:t>
            </a:r>
            <a:r>
              <a:rPr lang="zh-CN" altLang="en-US" sz="2800" b="1" dirty="0"/>
              <a:t>（V） 谁（Who） 动作（V）</a:t>
            </a:r>
            <a:r>
              <a:rPr lang="zh-CN" altLang="en-US" sz="2800" b="1" dirty="0">
                <a:solidFill>
                  <a:srgbClr val="FF0000"/>
                </a:solidFill>
              </a:rPr>
              <a:t>的</a:t>
            </a:r>
          </a:p>
        </p:txBody>
      </p:sp>
      <p:sp>
        <p:nvSpPr>
          <p:cNvPr id="8" name="Text Box 22">
            <a:extLst>
              <a:ext uri="{FF2B5EF4-FFF2-40B4-BE49-F238E27FC236}">
                <a16:creationId xmlns:a16="http://schemas.microsoft.com/office/drawing/2014/main" id="{E62BF4BC-070D-4244-80F2-F6449D8CDB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069" y="3420745"/>
            <a:ext cx="830834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这本书         </a:t>
            </a:r>
            <a:r>
              <a:rPr lang="zh-CN" altLang="en-US" sz="2800" b="1" dirty="0">
                <a:solidFill>
                  <a:srgbClr val="FF0000"/>
                </a:solidFill>
              </a:rPr>
              <a:t>是 </a:t>
            </a:r>
            <a:r>
              <a:rPr lang="zh-CN" altLang="en-US" sz="2800" b="1" dirty="0"/>
              <a:t>          我              买 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的</a:t>
            </a:r>
            <a:r>
              <a:rPr lang="zh-CN" altLang="en-US" sz="2800" b="1" dirty="0"/>
              <a:t>。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   晚饭         </a:t>
            </a:r>
            <a:r>
              <a:rPr lang="zh-CN" altLang="en-US" sz="2800" b="1" dirty="0">
                <a:solidFill>
                  <a:srgbClr val="FF0000"/>
                </a:solidFill>
              </a:rPr>
              <a:t>是</a:t>
            </a:r>
            <a:r>
              <a:rPr lang="zh-CN" altLang="en-US" sz="2800" b="1" dirty="0"/>
              <a:t>        我妈妈           做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的</a:t>
            </a:r>
            <a:r>
              <a:rPr lang="zh-CN" altLang="en-US" sz="2800" b="1" dirty="0"/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   电话       </a:t>
            </a:r>
            <a:r>
              <a:rPr lang="zh-CN" altLang="en-US" sz="2800" b="1" dirty="0">
                <a:solidFill>
                  <a:srgbClr val="FF0000"/>
                </a:solidFill>
              </a:rPr>
              <a:t>  是 </a:t>
            </a:r>
            <a:r>
              <a:rPr lang="zh-CN" altLang="en-US" sz="2800" b="1" dirty="0"/>
              <a:t>          谁                打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的</a:t>
            </a:r>
            <a:r>
              <a:rPr lang="zh-CN" altLang="en-US" sz="28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38974531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 autoUpdateAnimBg="0"/>
      <p:bldP spid="8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A3DC2EA9-EA60-45D0-A3B7-E84B5408F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452710"/>
          </a:xfrm>
          <a:prstGeom prst="rect">
            <a:avLst/>
          </a:prstGeom>
        </p:spPr>
      </p:pic>
      <p:sp>
        <p:nvSpPr>
          <p:cNvPr id="6" name="圆角矩形 7">
            <a:extLst>
              <a:ext uri="{FF2B5EF4-FFF2-40B4-BE49-F238E27FC236}">
                <a16:creationId xmlns:a16="http://schemas.microsoft.com/office/drawing/2014/main" id="{574368E3-432E-4276-9D0A-5A06F7AE8E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189" y="1286193"/>
            <a:ext cx="8043862" cy="601662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FF">
                  <a:tint val="66000"/>
                  <a:satMod val="160000"/>
                </a:srgbClr>
              </a:gs>
              <a:gs pos="50000">
                <a:srgbClr val="FF00FF">
                  <a:tint val="44500"/>
                  <a:satMod val="160000"/>
                </a:srgbClr>
              </a:gs>
              <a:gs pos="100000">
                <a:srgbClr val="FF00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</p:spPr>
        <p:txBody>
          <a:bodyPr lIns="90170" tIns="46990" rIns="90170" bIns="46990"/>
          <a:lstStyle/>
          <a:p>
            <a:endParaRPr lang="zh-CN" altLang="zh-CN" sz="16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" name="Text Box 24">
            <a:extLst>
              <a:ext uri="{FF2B5EF4-FFF2-40B4-BE49-F238E27FC236}">
                <a16:creationId xmlns:a16="http://schemas.microsoft.com/office/drawing/2014/main" id="{F7579265-E966-45D6-8F80-E18441380A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739" y="1364635"/>
            <a:ext cx="78787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/>
              <a:t> 宾语（O） </a:t>
            </a:r>
            <a:r>
              <a:rPr lang="zh-CN" altLang="en-US" sz="2800" b="1" dirty="0">
                <a:solidFill>
                  <a:srgbClr val="FF0000"/>
                </a:solidFill>
              </a:rPr>
              <a:t>不是</a:t>
            </a:r>
            <a:r>
              <a:rPr lang="zh-CN" altLang="en-US" sz="2800" b="1" dirty="0"/>
              <a:t>（V） 谁（Who） 动作（V）</a:t>
            </a:r>
            <a:r>
              <a:rPr lang="zh-CN" altLang="en-US" sz="2800" b="1" dirty="0">
                <a:solidFill>
                  <a:srgbClr val="FF0000"/>
                </a:solidFill>
              </a:rPr>
              <a:t>的</a:t>
            </a:r>
          </a:p>
        </p:txBody>
      </p:sp>
      <p:sp>
        <p:nvSpPr>
          <p:cNvPr id="9" name="Text Box 22">
            <a:extLst>
              <a:ext uri="{FF2B5EF4-FFF2-40B4-BE49-F238E27FC236}">
                <a16:creationId xmlns:a16="http://schemas.microsoft.com/office/drawing/2014/main" id="{8596057B-FD7B-4873-8F5F-7D2BB4E42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068" y="2405082"/>
            <a:ext cx="8665051" cy="1947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这本书         </a:t>
            </a:r>
            <a:r>
              <a:rPr lang="zh-CN" altLang="en-US" sz="2800" b="1" dirty="0">
                <a:solidFill>
                  <a:srgbClr val="FF0000"/>
                </a:solidFill>
              </a:rPr>
              <a:t>不是 </a:t>
            </a:r>
            <a:r>
              <a:rPr lang="zh-CN" altLang="en-US" sz="2800" b="1" dirty="0"/>
              <a:t>          我               买 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的</a:t>
            </a:r>
            <a:r>
              <a:rPr lang="zh-CN" altLang="en-US" sz="2800" b="1" dirty="0"/>
              <a:t>。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晚饭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不是</a:t>
            </a:r>
            <a:r>
              <a:rPr lang="zh-CN" altLang="en-US" sz="2800" b="1" dirty="0"/>
              <a:t>        我妈妈           做 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的</a:t>
            </a:r>
            <a:r>
              <a:rPr lang="zh-CN" altLang="en-US" sz="2800" b="1" dirty="0"/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电话       </a:t>
            </a:r>
            <a:r>
              <a:rPr lang="zh-CN" altLang="en-US" sz="2800" b="1" dirty="0">
                <a:solidFill>
                  <a:srgbClr val="FF0000"/>
                </a:solidFill>
              </a:rPr>
              <a:t>      不是 </a:t>
            </a:r>
            <a:r>
              <a:rPr lang="zh-CN" altLang="en-US" sz="2800" b="1" dirty="0"/>
              <a:t>          我                打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的</a:t>
            </a:r>
            <a:r>
              <a:rPr lang="zh-CN" altLang="en-US" sz="2800" b="1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52093865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 autoUpdateAnimBg="0"/>
      <p:bldP spid="9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>
            <a:spLocks noChangeArrowheads="1"/>
          </p:cNvSpPr>
          <p:nvPr/>
        </p:nvSpPr>
        <p:spPr bwMode="auto">
          <a:xfrm>
            <a:off x="493713" y="1147763"/>
            <a:ext cx="5734367" cy="250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40000"/>
              </a:lnSpc>
            </a:pP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A：</a:t>
            </a:r>
            <a:r>
              <a:rPr lang="zh-CN" altLang="en-US" sz="2800" b="1" i="1" u="sng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生日快乐</a:t>
            </a: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！这是送</a:t>
            </a:r>
            <a:r>
              <a:rPr lang="zh-CN" altLang="en-US" sz="2800" b="1" i="1" u="sng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给</a:t>
            </a:r>
            <a:r>
              <a:rPr lang="zh-CN" altLang="en-US" sz="2800" b="1" dirty="0">
                <a:latin typeface="+mn-ea"/>
                <a:sym typeface="宋体" pitchFamily="2" charset="-122"/>
              </a:rPr>
              <a:t>你的！</a:t>
            </a:r>
            <a:endParaRPr lang="zh-CN" altLang="en-US" sz="2800" b="1" i="1" u="sng" dirty="0">
              <a:solidFill>
                <a:srgbClr val="FF0000"/>
              </a:solidFill>
              <a:latin typeface="+mn-ea"/>
              <a:ea typeface="+mn-ea"/>
              <a:sym typeface="宋体" pitchFamily="2" charset="-122"/>
            </a:endParaRP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B：是什么？是一本书吗？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A：对，这本书是我写的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B：太谢谢你了！</a:t>
            </a:r>
            <a:endParaRPr lang="zh-CN" altLang="en-US" sz="2400" b="1" dirty="0">
              <a:solidFill>
                <a:srgbClr val="000066"/>
              </a:solidFill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27651" name="Text Box 5"/>
          <p:cNvSpPr>
            <a:spLocks noChangeArrowheads="1"/>
          </p:cNvSpPr>
          <p:nvPr/>
        </p:nvSpPr>
        <p:spPr bwMode="auto">
          <a:xfrm>
            <a:off x="866376" y="321617"/>
            <a:ext cx="21292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4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Text 1 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在教室</a:t>
            </a:r>
            <a:endParaRPr lang="zh-CN" altLang="en-US" dirty="0"/>
          </a:p>
        </p:txBody>
      </p:sp>
      <p:sp>
        <p:nvSpPr>
          <p:cNvPr id="16388" name="Line 6"/>
          <p:cNvSpPr>
            <a:spLocks noChangeShapeType="1"/>
          </p:cNvSpPr>
          <p:nvPr/>
        </p:nvSpPr>
        <p:spPr bwMode="auto">
          <a:xfrm>
            <a:off x="922338" y="849313"/>
            <a:ext cx="2073275" cy="1587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27654" name="Picture 6" descr="tooopen_09254841[1]"/>
          <p:cNvPicPr>
            <a:picLocks noChangeAspect="1" noChangeArrowheads="1"/>
          </p:cNvPicPr>
          <p:nvPr/>
        </p:nvPicPr>
        <p:blipFill>
          <a:blip r:embed="rId2" cstate="print"/>
          <a:srcRect b="23232"/>
          <a:stretch>
            <a:fillRect/>
          </a:stretch>
        </p:blipFill>
        <p:spPr bwMode="auto">
          <a:xfrm>
            <a:off x="5464175" y="3387682"/>
            <a:ext cx="3364865" cy="322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91326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ldLvl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49FD4949-4F43-4AB0-8BF8-EEECA0C98C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2399"/>
            <a:ext cx="2983540" cy="3573809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2904447-903E-4F12-822F-8642A95754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280" y="2869604"/>
            <a:ext cx="2191067" cy="3477884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9517203D-B420-4FA4-BFE5-FE3B31E34905}"/>
              </a:ext>
            </a:extLst>
          </p:cNvPr>
          <p:cNvSpPr txBox="1"/>
          <p:nvPr/>
        </p:nvSpPr>
        <p:spPr>
          <a:xfrm>
            <a:off x="538480" y="1955919"/>
            <a:ext cx="251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Jenny wrote</a:t>
            </a:r>
            <a:endParaRPr lang="zh-CN" altLang="en-US" sz="24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AD1DDFE-2D3D-4F7F-B2EC-2CBA1475B85B}"/>
              </a:ext>
            </a:extLst>
          </p:cNvPr>
          <p:cNvSpPr txBox="1"/>
          <p:nvPr/>
        </p:nvSpPr>
        <p:spPr>
          <a:xfrm>
            <a:off x="6939280" y="2054561"/>
            <a:ext cx="206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Alysia bought</a:t>
            </a:r>
            <a:endParaRPr lang="zh-CN" altLang="en-US" sz="24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E9958AE-3265-4233-AB69-4601DFC730D3}"/>
              </a:ext>
            </a:extLst>
          </p:cNvPr>
          <p:cNvSpPr txBox="1"/>
          <p:nvPr/>
        </p:nvSpPr>
        <p:spPr>
          <a:xfrm>
            <a:off x="1920240" y="233680"/>
            <a:ext cx="5019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这**是谁**的？</a:t>
            </a:r>
            <a:endParaRPr lang="en-US" altLang="zh-CN" sz="2400" dirty="0"/>
          </a:p>
          <a:p>
            <a:pPr algn="ctr"/>
            <a:r>
              <a:rPr lang="zh-CN" altLang="en-US" sz="2400" dirty="0"/>
              <a:t>这**是你**的吗？</a:t>
            </a:r>
            <a:endParaRPr lang="en-US" altLang="zh-CN" sz="2400" dirty="0"/>
          </a:p>
          <a:p>
            <a:pPr algn="ctr"/>
            <a:endParaRPr lang="zh-CN" altLang="en-US" sz="2400" dirty="0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253E6F0A-2485-4321-A199-8F1808AB1B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674" y="4414800"/>
            <a:ext cx="3317472" cy="1867263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F2BA44D7-88B6-49F1-8638-42FCCD7CBBB7}"/>
              </a:ext>
            </a:extLst>
          </p:cNvPr>
          <p:cNvSpPr txBox="1"/>
          <p:nvPr/>
        </p:nvSpPr>
        <p:spPr>
          <a:xfrm>
            <a:off x="3992880" y="3230880"/>
            <a:ext cx="2191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老师 </a:t>
            </a:r>
            <a:r>
              <a:rPr lang="en-US" altLang="zh-CN" dirty="0"/>
              <a:t>bought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04025569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9517203D-B420-4FA4-BFE5-FE3B31E34905}"/>
              </a:ext>
            </a:extLst>
          </p:cNvPr>
          <p:cNvSpPr txBox="1"/>
          <p:nvPr/>
        </p:nvSpPr>
        <p:spPr>
          <a:xfrm>
            <a:off x="326707" y="2638771"/>
            <a:ext cx="251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Kate bought</a:t>
            </a:r>
            <a:endParaRPr lang="zh-CN" altLang="en-US" sz="24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AD1DDFE-2D3D-4F7F-B2EC-2CBA1475B85B}"/>
              </a:ext>
            </a:extLst>
          </p:cNvPr>
          <p:cNvSpPr txBox="1"/>
          <p:nvPr/>
        </p:nvSpPr>
        <p:spPr>
          <a:xfrm>
            <a:off x="6905783" y="2703820"/>
            <a:ext cx="206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David ate</a:t>
            </a:r>
            <a:endParaRPr lang="zh-CN" altLang="en-US" sz="24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E9958AE-3265-4233-AB69-4601DFC730D3}"/>
              </a:ext>
            </a:extLst>
          </p:cNvPr>
          <p:cNvSpPr txBox="1"/>
          <p:nvPr/>
        </p:nvSpPr>
        <p:spPr>
          <a:xfrm>
            <a:off x="1920240" y="233680"/>
            <a:ext cx="5019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这**是谁**的？</a:t>
            </a:r>
            <a:endParaRPr lang="en-US" altLang="zh-CN" sz="2400" dirty="0"/>
          </a:p>
          <a:p>
            <a:pPr algn="ctr"/>
            <a:r>
              <a:rPr lang="zh-CN" altLang="en-US" sz="2400" dirty="0"/>
              <a:t>这**是你**的吗？</a:t>
            </a:r>
            <a:endParaRPr lang="en-US" altLang="zh-CN" sz="2400" dirty="0"/>
          </a:p>
          <a:p>
            <a:pPr algn="ctr"/>
            <a:endParaRPr lang="zh-CN" altLang="en-US" sz="24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2BA44D7-88B6-49F1-8638-42FCCD7CBBB7}"/>
              </a:ext>
            </a:extLst>
          </p:cNvPr>
          <p:cNvSpPr txBox="1"/>
          <p:nvPr/>
        </p:nvSpPr>
        <p:spPr>
          <a:xfrm>
            <a:off x="3992880" y="3230880"/>
            <a:ext cx="2191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老师 </a:t>
            </a:r>
            <a:r>
              <a:rPr lang="en-US" altLang="zh-CN" dirty="0"/>
              <a:t>made</a:t>
            </a:r>
            <a:endParaRPr lang="zh-CN" alt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29DDDE3-BFFA-413B-9756-09943A027E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35" y="3600212"/>
            <a:ext cx="2943225" cy="294322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F8586B10-3E49-4B5C-AE99-61DB999E6F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771" y="3880485"/>
            <a:ext cx="3286125" cy="257175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AC278F93-DCB6-4C30-A4D0-B081FDD1AC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973" y="3923347"/>
            <a:ext cx="2324100" cy="24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75885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699DAD-69A0-47AE-9399-B77BBCED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l"/>
            <a:r>
              <a:rPr lang="en-US" altLang="zh-CN" sz="2400" b="1" dirty="0">
                <a:latin typeface="Arial Black" panose="020B0A04020102020204" pitchFamily="34" charset="0"/>
              </a:rPr>
              <a:t>Answer questions in light of text 1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0E6C594-D243-449C-9E6D-2660F5FC9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女的送给男的什么东西？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女的为什么送给男的东西？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这本书是谁写的？</a:t>
            </a:r>
          </a:p>
        </p:txBody>
      </p:sp>
    </p:spTree>
    <p:extLst>
      <p:ext uri="{BB962C8B-B14F-4D97-AF65-F5344CB8AC3E}">
        <p14:creationId xmlns:p14="http://schemas.microsoft.com/office/powerpoint/2010/main" val="4290575711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60DB10-82D7-4FEB-847B-40404C138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200" dirty="0"/>
              <a:t>Narration from the perspective of woman</a:t>
            </a:r>
            <a:br>
              <a:rPr lang="en-US" altLang="zh-CN" sz="3200" dirty="0"/>
            </a:br>
            <a:r>
              <a:rPr lang="zh-CN" altLang="en-US" sz="3200" dirty="0"/>
              <a:t>听录音讲故事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4B8037B-954C-4FAC-856B-59B5242C45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3001"/>
            <a:ext cx="8229600" cy="237236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今天是。。。的生日。。。，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我送给他。。。，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这本书是。。。。</a:t>
            </a:r>
          </a:p>
        </p:txBody>
      </p:sp>
    </p:spTree>
    <p:extLst>
      <p:ext uri="{BB962C8B-B14F-4D97-AF65-F5344CB8AC3E}">
        <p14:creationId xmlns:p14="http://schemas.microsoft.com/office/powerpoint/2010/main" val="3566449719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60CB548F-B858-4D35-B4AC-8F66A3403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980"/>
            <a:ext cx="9144000" cy="60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0304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>
            <a:spLocks noChangeArrowheads="1"/>
          </p:cNvSpPr>
          <p:nvPr/>
        </p:nvSpPr>
        <p:spPr bwMode="auto">
          <a:xfrm>
            <a:off x="3178811" y="79375"/>
            <a:ext cx="5478463" cy="250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A：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早上</a:t>
            </a: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有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你</a:t>
            </a: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一个电话。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B：电话是谁打的？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A：不知道，是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儿子</a:t>
            </a: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接的。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B：好，晚上我问一下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儿子</a:t>
            </a: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。</a:t>
            </a:r>
            <a:endParaRPr lang="zh-CN" altLang="en-US" sz="2400" b="1" dirty="0">
              <a:solidFill>
                <a:srgbClr val="000066"/>
              </a:solidFill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28675" name="Text Box 5"/>
          <p:cNvSpPr>
            <a:spLocks noChangeArrowheads="1"/>
          </p:cNvSpPr>
          <p:nvPr/>
        </p:nvSpPr>
        <p:spPr bwMode="auto">
          <a:xfrm>
            <a:off x="739140" y="387648"/>
            <a:ext cx="21292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4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Text 2 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在家里</a:t>
            </a:r>
            <a:endParaRPr lang="zh-CN" altLang="en-US" dirty="0"/>
          </a:p>
        </p:txBody>
      </p:sp>
      <p:sp>
        <p:nvSpPr>
          <p:cNvPr id="17412" name="Line 6"/>
          <p:cNvSpPr>
            <a:spLocks noChangeShapeType="1"/>
          </p:cNvSpPr>
          <p:nvPr/>
        </p:nvSpPr>
        <p:spPr bwMode="auto">
          <a:xfrm>
            <a:off x="922338" y="849313"/>
            <a:ext cx="2073275" cy="1587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17413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graphicFrame>
        <p:nvGraphicFramePr>
          <p:cNvPr id="2" name="表格 2">
            <a:extLst>
              <a:ext uri="{FF2B5EF4-FFF2-40B4-BE49-F238E27FC236}">
                <a16:creationId xmlns:a16="http://schemas.microsoft.com/office/drawing/2014/main" id="{AC257D1C-412C-4F6B-84A5-5580845CAD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227446"/>
              </p:ext>
            </p:extLst>
          </p:nvPr>
        </p:nvGraphicFramePr>
        <p:xfrm>
          <a:off x="922338" y="2960052"/>
          <a:ext cx="7295835" cy="3554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1945">
                  <a:extLst>
                    <a:ext uri="{9D8B030D-6E8A-4147-A177-3AD203B41FA5}">
                      <a16:colId xmlns:a16="http://schemas.microsoft.com/office/drawing/2014/main" val="162090111"/>
                    </a:ext>
                  </a:extLst>
                </a:gridCol>
                <a:gridCol w="2431945">
                  <a:extLst>
                    <a:ext uri="{9D8B030D-6E8A-4147-A177-3AD203B41FA5}">
                      <a16:colId xmlns:a16="http://schemas.microsoft.com/office/drawing/2014/main" val="1245855370"/>
                    </a:ext>
                  </a:extLst>
                </a:gridCol>
                <a:gridCol w="2431945">
                  <a:extLst>
                    <a:ext uri="{9D8B030D-6E8A-4147-A177-3AD203B41FA5}">
                      <a16:colId xmlns:a16="http://schemas.microsoft.com/office/drawing/2014/main" val="1086961606"/>
                    </a:ext>
                  </a:extLst>
                </a:gridCol>
              </a:tblGrid>
              <a:tr h="582933">
                <a:tc>
                  <a:txBody>
                    <a:bodyPr/>
                    <a:lstStyle/>
                    <a:p>
                      <a:r>
                        <a:rPr lang="en-US" altLang="zh-CN" dirty="0">
                          <a:solidFill>
                            <a:srgbClr val="FFFF00"/>
                          </a:solidFill>
                        </a:rPr>
                        <a:t>Time</a:t>
                      </a:r>
                      <a:endParaRPr lang="zh-CN" alt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solidFill>
                            <a:srgbClr val="FFFF00"/>
                          </a:solidFill>
                        </a:rPr>
                        <a:t>Person</a:t>
                      </a:r>
                      <a:endParaRPr lang="zh-CN" alt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solidFill>
                            <a:srgbClr val="FFFF00"/>
                          </a:solidFill>
                        </a:rPr>
                        <a:t>Person who picked the phone</a:t>
                      </a:r>
                      <a:endParaRPr lang="zh-CN" alt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2327796"/>
                  </a:ext>
                </a:extLst>
              </a:tr>
              <a:tr h="582933"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早上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女儿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855479"/>
                  </a:ext>
                </a:extLst>
              </a:tr>
              <a:tr h="582933"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中午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女儿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爸爸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79744"/>
                  </a:ext>
                </a:extLst>
              </a:tr>
              <a:tr h="582933"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昨天早上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儿子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爸爸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3238786"/>
                  </a:ext>
                </a:extLst>
              </a:tr>
              <a:tr h="582933"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昨天中午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儿子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960383"/>
                  </a:ext>
                </a:extLst>
              </a:tr>
              <a:tr h="582933"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上午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B050"/>
                          </a:solidFill>
                        </a:rPr>
                        <a:t>妈妈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39586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00"/>
                                        <p:tgtEl>
                                          <p:spTgt spid="286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ldLvl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5EDFC4-4D1A-4F71-A4EB-CD0BC1B47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200" b="1" dirty="0"/>
              <a:t>Repeat</a:t>
            </a:r>
            <a:endParaRPr lang="zh-CN" altLang="en-US" sz="3200" b="1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D3364CB-8674-457D-AD97-E2114284F5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A: </a:t>
            </a:r>
            <a:r>
              <a:rPr lang="zh-CN" altLang="en-US" dirty="0"/>
              <a:t>早上有</a:t>
            </a:r>
            <a:r>
              <a:rPr lang="en-US" altLang="zh-CN" dirty="0"/>
              <a:t>……</a:t>
            </a:r>
            <a:r>
              <a:rPr lang="zh-CN" altLang="en-US" dirty="0"/>
              <a:t>电话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B</a:t>
            </a:r>
            <a:r>
              <a:rPr lang="zh-CN" altLang="en-US" dirty="0"/>
              <a:t>：电话</a:t>
            </a:r>
            <a:r>
              <a:rPr lang="en-US" altLang="zh-CN" dirty="0"/>
              <a:t>……</a:t>
            </a:r>
            <a:r>
              <a:rPr lang="zh-CN" altLang="en-US" dirty="0"/>
              <a:t>谁</a:t>
            </a:r>
            <a:r>
              <a:rPr lang="en-US" altLang="zh-CN" dirty="0"/>
              <a:t>….</a:t>
            </a:r>
            <a:r>
              <a:rPr lang="zh-CN" altLang="en-US" dirty="0"/>
              <a:t>？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A</a:t>
            </a:r>
            <a:r>
              <a:rPr lang="zh-CN" altLang="en-US" dirty="0"/>
              <a:t>：不</a:t>
            </a:r>
            <a:r>
              <a:rPr lang="en-US" altLang="zh-CN" dirty="0"/>
              <a:t>……</a:t>
            </a:r>
            <a:r>
              <a:rPr lang="zh-CN" altLang="en-US" dirty="0"/>
              <a:t>，是</a:t>
            </a:r>
            <a:r>
              <a:rPr lang="en-US" altLang="zh-CN" dirty="0"/>
              <a:t>……</a:t>
            </a:r>
            <a:r>
              <a:rPr lang="zh-CN" altLang="en-US" dirty="0"/>
              <a:t>接的。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B</a:t>
            </a:r>
            <a:r>
              <a:rPr lang="zh-CN" altLang="en-US" dirty="0"/>
              <a:t>：好，晚上</a:t>
            </a:r>
            <a:r>
              <a:rPr lang="en-US" altLang="zh-CN" dirty="0"/>
              <a:t>……</a:t>
            </a:r>
            <a:r>
              <a:rPr lang="zh-CN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897177640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43E404-6A6F-4FE6-B2AA-E7A1EA60B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电话是谁打的？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谁接的电话？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男的想问儿子什么？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E329D75E-1375-49A9-B96B-E96F103D8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l"/>
            <a:r>
              <a:rPr lang="en-US" altLang="zh-CN" sz="2400" b="1" dirty="0">
                <a:latin typeface="Arial Black" panose="020B0A04020102020204" pitchFamily="34" charset="0"/>
              </a:rPr>
              <a:t>Answer questions in light of text 2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090688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60DB10-82D7-4FEB-847B-40404C138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3200" dirty="0"/>
              <a:t>Narration from the perspective of son</a:t>
            </a:r>
            <a:br>
              <a:rPr lang="en-US" altLang="zh-CN" sz="3200" dirty="0"/>
            </a:br>
            <a:r>
              <a:rPr lang="zh-CN" altLang="en-US" sz="3200" dirty="0"/>
              <a:t>听录音讲故事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4B8037B-954C-4FAC-856B-59B5242C45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3001"/>
            <a:ext cx="8229600" cy="2372360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father, there was a …….It was from… </a:t>
            </a:r>
          </a:p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He/she wants to eat Chinese food cooked by you.</a:t>
            </a:r>
            <a:r>
              <a:rPr lang="zh-CN" altLang="en-US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457974872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4DF3D242-9749-47BF-A46A-4CF47C8AD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1463"/>
            <a:ext cx="9144000" cy="599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824313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6AC38D76-769A-4B06-A53E-4B7BAB059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465711"/>
          </a:xfrm>
          <a:prstGeom prst="rect">
            <a:avLst/>
          </a:prstGeom>
        </p:spPr>
      </p:pic>
      <p:sp>
        <p:nvSpPr>
          <p:cNvPr id="6" name="圆角矩形 7">
            <a:extLst>
              <a:ext uri="{FF2B5EF4-FFF2-40B4-BE49-F238E27FC236}">
                <a16:creationId xmlns:a16="http://schemas.microsoft.com/office/drawing/2014/main" id="{229A0677-48F0-4CDA-9339-56B21A59F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8" y="2465711"/>
            <a:ext cx="8043862" cy="603250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FF">
                  <a:tint val="66000"/>
                  <a:satMod val="160000"/>
                </a:srgbClr>
              </a:gs>
              <a:gs pos="50000">
                <a:srgbClr val="FF00FF">
                  <a:tint val="44500"/>
                  <a:satMod val="160000"/>
                </a:srgbClr>
              </a:gs>
              <a:gs pos="100000">
                <a:srgbClr val="FF00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</p:spPr>
        <p:txBody>
          <a:bodyPr lIns="90170" tIns="46990" rIns="90170" bIns="46990"/>
          <a:lstStyle/>
          <a:p>
            <a:endParaRPr lang="zh-CN" altLang="zh-CN" sz="16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id="{9BAE2B02-0850-47AA-A27D-0138E7AEE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2195" y="2549849"/>
            <a:ext cx="5461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/>
              <a:t>                Num-M+</a:t>
            </a:r>
            <a:r>
              <a:rPr lang="zh-CN" altLang="en-US" sz="2800" b="1" dirty="0"/>
              <a:t>    </a:t>
            </a:r>
            <a:r>
              <a:rPr lang="zh-CN" altLang="en-US" sz="2800" b="1" dirty="0">
                <a:solidFill>
                  <a:srgbClr val="FF0000"/>
                </a:solidFill>
              </a:rPr>
              <a:t>的时候</a:t>
            </a:r>
          </a:p>
        </p:txBody>
      </p:sp>
      <p:sp>
        <p:nvSpPr>
          <p:cNvPr id="8" name="Text Box 10">
            <a:extLst>
              <a:ext uri="{FF2B5EF4-FFF2-40B4-BE49-F238E27FC236}">
                <a16:creationId xmlns:a16="http://schemas.microsoft.com/office/drawing/2014/main" id="{88BBA512-78AC-4EB9-951B-FE9EA1940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720" y="3429000"/>
            <a:ext cx="826516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宋体" pitchFamily="2" charset="-122"/>
              </a:rPr>
              <a:t>今天早上      </a:t>
            </a:r>
            <a:r>
              <a:rPr lang="zh-CN" altLang="en-US" sz="2800" b="1" dirty="0">
                <a:solidFill>
                  <a:srgbClr val="00B050"/>
                </a:solidFill>
                <a:latin typeface="宋体" pitchFamily="2" charset="-122"/>
              </a:rPr>
              <a:t>八点    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的时候   </a:t>
            </a:r>
            <a:r>
              <a:rPr lang="zh-CN" altLang="en-US" sz="2800" b="1" dirty="0">
                <a:latin typeface="宋体" pitchFamily="2" charset="-122"/>
              </a:rPr>
              <a:t>我没在家。</a:t>
            </a:r>
            <a:endParaRPr lang="en-US" altLang="zh-CN" sz="2800" b="1" dirty="0">
              <a:latin typeface="宋体" pitchFamily="2" charset="-122"/>
            </a:endParaRPr>
          </a:p>
          <a:p>
            <a:endParaRPr lang="en-US" altLang="zh-CN" sz="2800" b="1" dirty="0">
              <a:latin typeface="宋体" pitchFamily="2" charset="-122"/>
            </a:endParaRPr>
          </a:p>
          <a:p>
            <a:r>
              <a:rPr lang="zh-CN" altLang="en-US" sz="2800" b="1" dirty="0">
                <a:latin typeface="宋体" pitchFamily="2" charset="-122"/>
              </a:rPr>
              <a:t>我            </a:t>
            </a:r>
            <a:r>
              <a:rPr lang="zh-CN" altLang="en-US" sz="2800" b="1" dirty="0">
                <a:solidFill>
                  <a:srgbClr val="00B050"/>
                </a:solidFill>
                <a:latin typeface="宋体" pitchFamily="2" charset="-122"/>
              </a:rPr>
              <a:t>十八岁  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的时候   </a:t>
            </a:r>
            <a:r>
              <a:rPr lang="zh-CN" altLang="en-US" sz="2800" b="1" dirty="0">
                <a:latin typeface="宋体" pitchFamily="2" charset="-122"/>
              </a:rPr>
              <a:t>来到北京。</a:t>
            </a:r>
            <a:endParaRPr lang="en-US" altLang="zh-CN" sz="2800" b="1" dirty="0">
              <a:latin typeface="宋体" pitchFamily="2" charset="-122"/>
            </a:endParaRPr>
          </a:p>
          <a:p>
            <a:endParaRPr lang="en-US" altLang="zh-CN" sz="2800" b="1" dirty="0">
              <a:latin typeface="宋体" pitchFamily="2" charset="-122"/>
            </a:endParaRPr>
          </a:p>
          <a:p>
            <a:r>
              <a:rPr lang="zh-CN" altLang="en-US" sz="2800" b="1" dirty="0">
                <a:latin typeface="宋体" pitchFamily="2" charset="-122"/>
              </a:rPr>
              <a:t>我            </a:t>
            </a:r>
            <a:r>
              <a:rPr lang="zh-CN" altLang="en-US" sz="2800" b="1" dirty="0">
                <a:solidFill>
                  <a:srgbClr val="00B050"/>
                </a:solidFill>
                <a:latin typeface="宋体" pitchFamily="2" charset="-122"/>
              </a:rPr>
              <a:t>十一岁  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的时候   </a:t>
            </a:r>
            <a:r>
              <a:rPr lang="zh-CN" altLang="en-US" sz="2800" b="1" dirty="0">
                <a:latin typeface="宋体" pitchFamily="2" charset="-122"/>
              </a:rPr>
              <a:t>开始踢足球。</a:t>
            </a:r>
            <a:endParaRPr lang="en-US" altLang="zh-CN" sz="2800" b="1" dirty="0">
              <a:latin typeface="宋体" pitchFamily="2" charset="-122"/>
            </a:endParaRPr>
          </a:p>
          <a:p>
            <a:r>
              <a:rPr lang="zh-CN" altLang="en-US" sz="2800" b="1" dirty="0">
                <a:latin typeface="宋体" pitchFamily="2" charset="-122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78831223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 autoUpdateAnimBg="0"/>
      <p:bldP spid="7" grpId="0" bldLvl="0" autoUpdateAnimBg="0"/>
      <p:bldP spid="8" grpId="0" bldLvl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9469EBB3-259F-4047-A692-C652B1CDF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878"/>
            <a:ext cx="8524240" cy="2749801"/>
          </a:xfrm>
          <a:prstGeom prst="rect">
            <a:avLst/>
          </a:prstGeom>
        </p:spPr>
      </p:pic>
      <p:sp>
        <p:nvSpPr>
          <p:cNvPr id="6" name="圆角矩形 7">
            <a:extLst>
              <a:ext uri="{FF2B5EF4-FFF2-40B4-BE49-F238E27FC236}">
                <a16:creationId xmlns:a16="http://schemas.microsoft.com/office/drawing/2014/main" id="{5EFE10CE-4BE9-47BD-A78C-2DFA49BCF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248" y="2472054"/>
            <a:ext cx="8043862" cy="603250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FF">
                  <a:tint val="66000"/>
                  <a:satMod val="160000"/>
                </a:srgbClr>
              </a:gs>
              <a:gs pos="50000">
                <a:srgbClr val="FF00FF">
                  <a:tint val="44500"/>
                  <a:satMod val="160000"/>
                </a:srgbClr>
              </a:gs>
              <a:gs pos="100000">
                <a:srgbClr val="FF00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</p:spPr>
        <p:txBody>
          <a:bodyPr lIns="90170" tIns="46990" rIns="90170" bIns="46990"/>
          <a:lstStyle/>
          <a:p>
            <a:endParaRPr lang="zh-CN" altLang="zh-CN" sz="16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id="{B0A748AB-9D86-4BF5-BE29-80817C5913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954" y="2556192"/>
            <a:ext cx="711644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/>
              <a:t>      动词（v.）/数量  </a:t>
            </a:r>
            <a:r>
              <a:rPr lang="zh-CN" altLang="en-US" sz="2800" b="1" dirty="0">
                <a:solidFill>
                  <a:srgbClr val="FF0000"/>
                </a:solidFill>
              </a:rPr>
              <a:t>的时候  </a:t>
            </a: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342858ED-7C33-459C-B945-099F0A5D06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735" y="3575617"/>
            <a:ext cx="7699375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我                  </a:t>
            </a:r>
            <a:r>
              <a:rPr lang="zh-CN" altLang="en-US" sz="2800" b="1" dirty="0">
                <a:solidFill>
                  <a:srgbClr val="00B050"/>
                </a:solidFill>
              </a:rPr>
              <a:t>睡觉</a:t>
            </a:r>
            <a:r>
              <a:rPr lang="zh-CN" altLang="en-US" sz="2800" b="1" dirty="0"/>
              <a:t>         </a:t>
            </a:r>
            <a:r>
              <a:rPr lang="zh-CN" altLang="en-US" sz="2800" b="1" dirty="0">
                <a:solidFill>
                  <a:srgbClr val="FF0000"/>
                </a:solidFill>
              </a:rPr>
              <a:t>的时候，  </a:t>
            </a:r>
            <a:r>
              <a:rPr lang="zh-CN" altLang="en-US" sz="2800" b="1" dirty="0"/>
              <a:t>妈妈在做饭。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Mike             </a:t>
            </a:r>
            <a:r>
              <a:rPr lang="zh-CN" altLang="en-US" sz="2800" b="1" dirty="0">
                <a:solidFill>
                  <a:srgbClr val="7030A0"/>
                </a:solidFill>
              </a:rPr>
              <a:t>到学校      </a:t>
            </a:r>
            <a:r>
              <a:rPr lang="zh-CN" altLang="en-US" sz="2800" b="1" dirty="0">
                <a:solidFill>
                  <a:srgbClr val="FF0000"/>
                </a:solidFill>
              </a:rPr>
              <a:t>的时候     </a:t>
            </a:r>
            <a:r>
              <a:rPr lang="zh-CN" altLang="en-US" sz="2800" b="1" dirty="0"/>
              <a:t>下雨了。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                    </a:t>
            </a:r>
            <a:r>
              <a:rPr lang="en-US" altLang="zh-CN" sz="2800" b="1" dirty="0">
                <a:solidFill>
                  <a:srgbClr val="7030A0"/>
                </a:solidFill>
              </a:rPr>
              <a:t> (V+N)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王老师           </a:t>
            </a:r>
            <a:r>
              <a:rPr lang="zh-CN" altLang="en-US" sz="2800" b="1" dirty="0">
                <a:solidFill>
                  <a:srgbClr val="00B050"/>
                </a:solidFill>
              </a:rPr>
              <a:t>工作</a:t>
            </a:r>
            <a:r>
              <a:rPr lang="zh-CN" altLang="en-US" sz="2800" b="1" dirty="0"/>
              <a:t>         </a:t>
            </a:r>
            <a:r>
              <a:rPr lang="zh-CN" altLang="en-US" sz="2800" b="1" dirty="0">
                <a:solidFill>
                  <a:srgbClr val="FF0000"/>
                </a:solidFill>
              </a:rPr>
              <a:t>的时候</a:t>
            </a:r>
            <a:r>
              <a:rPr lang="zh-CN" altLang="en-US" sz="2800" b="1" dirty="0"/>
              <a:t>，她丈夫开车去                    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                                                             </a:t>
            </a:r>
            <a:r>
              <a:rPr lang="zh-CN" altLang="en-US" sz="2800" b="1" dirty="0"/>
              <a:t>医院了。           </a:t>
            </a:r>
          </a:p>
          <a:p>
            <a:pPr>
              <a:lnSpc>
                <a:spcPct val="150000"/>
              </a:lnSpc>
            </a:pPr>
            <a:endParaRPr lang="zh-CN" altLang="en-US" sz="2800" b="1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0219294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 autoUpdateAnimBg="0"/>
      <p:bldP spid="7" grpId="0" bldLvl="0" autoUpdateAnimBg="0"/>
      <p:bldP spid="8" grpId="0" bldLvl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1207EF-BDAB-46C2-8850-60C0FE4CA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" y="1750378"/>
            <a:ext cx="8229600" cy="2212022"/>
          </a:xfrm>
        </p:spPr>
        <p:txBody>
          <a:bodyPr/>
          <a:lstStyle/>
          <a:p>
            <a:pPr algn="l"/>
            <a:r>
              <a:rPr lang="zh-CN" altLang="en-US" dirty="0"/>
              <a:t>今天</a:t>
            </a:r>
            <a:r>
              <a:rPr lang="en-US" altLang="zh-CN" dirty="0"/>
              <a:t>/</a:t>
            </a:r>
            <a:r>
              <a:rPr lang="zh-CN" altLang="en-US" dirty="0"/>
              <a:t>昨天</a:t>
            </a:r>
            <a:r>
              <a:rPr lang="en-US" altLang="zh-CN" dirty="0"/>
              <a:t>/</a:t>
            </a:r>
            <a:r>
              <a:rPr lang="zh-CN" altLang="en-US" dirty="0"/>
              <a:t>星期</a:t>
            </a:r>
            <a:r>
              <a:rPr lang="en-US" altLang="zh-CN" dirty="0"/>
              <a:t>…</a:t>
            </a:r>
            <a:br>
              <a:rPr lang="en-US" altLang="zh-CN" dirty="0"/>
            </a:br>
            <a:r>
              <a:rPr lang="zh-CN" altLang="en-US" dirty="0"/>
              <a:t>早上</a:t>
            </a:r>
            <a:r>
              <a:rPr lang="en-US" altLang="zh-CN" dirty="0"/>
              <a:t>7</a:t>
            </a:r>
            <a:r>
              <a:rPr lang="zh-CN" altLang="en-US" dirty="0"/>
              <a:t>点，上午</a:t>
            </a:r>
            <a:r>
              <a:rPr lang="en-US" altLang="zh-CN" dirty="0"/>
              <a:t>10</a:t>
            </a:r>
            <a:r>
              <a:rPr lang="zh-CN" altLang="en-US" dirty="0"/>
              <a:t>点</a:t>
            </a:r>
            <a:br>
              <a:rPr lang="en-US" altLang="zh-CN" dirty="0"/>
            </a:br>
            <a:r>
              <a:rPr lang="zh-CN" altLang="en-US" dirty="0"/>
              <a:t>中午</a:t>
            </a:r>
            <a:r>
              <a:rPr lang="en-US" altLang="zh-CN" dirty="0"/>
              <a:t>12</a:t>
            </a:r>
            <a:r>
              <a:rPr lang="zh-CN" altLang="en-US" dirty="0"/>
              <a:t>点，下午</a:t>
            </a:r>
            <a:r>
              <a:rPr lang="en-US" altLang="zh-CN" dirty="0"/>
              <a:t>5</a:t>
            </a:r>
            <a:r>
              <a:rPr lang="zh-CN" altLang="en-US" dirty="0"/>
              <a:t>点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3EE665E-14B2-4F44-A53B-00A6B8D2B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00" y="4282758"/>
            <a:ext cx="8229600" cy="1335723"/>
          </a:xfrm>
        </p:spPr>
        <p:txBody>
          <a:bodyPr/>
          <a:lstStyle/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rgbClr val="002060"/>
                </a:solidFill>
              </a:rPr>
              <a:t>今天早上</a:t>
            </a:r>
            <a:r>
              <a:rPr lang="en-US" altLang="zh-CN" dirty="0">
                <a:solidFill>
                  <a:srgbClr val="002060"/>
                </a:solidFill>
              </a:rPr>
              <a:t>7</a:t>
            </a:r>
            <a:r>
              <a:rPr lang="zh-CN" altLang="en-US" dirty="0">
                <a:solidFill>
                  <a:srgbClr val="002060"/>
                </a:solidFill>
              </a:rPr>
              <a:t>点的时候，你在做什么？</a:t>
            </a:r>
            <a:endParaRPr lang="en-US" altLang="zh-CN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rgbClr val="FF0000"/>
                </a:solidFill>
              </a:rPr>
              <a:t>今天早上</a:t>
            </a:r>
            <a:r>
              <a:rPr lang="en-US" altLang="zh-CN" dirty="0">
                <a:solidFill>
                  <a:srgbClr val="FF0000"/>
                </a:solidFill>
              </a:rPr>
              <a:t>7</a:t>
            </a:r>
            <a:r>
              <a:rPr lang="zh-CN" altLang="en-US" dirty="0">
                <a:solidFill>
                  <a:srgbClr val="FF0000"/>
                </a:solidFill>
              </a:rPr>
              <a:t>点的时候，我在</a:t>
            </a:r>
            <a:r>
              <a:rPr lang="en-US" altLang="zh-CN" dirty="0">
                <a:solidFill>
                  <a:srgbClr val="FF0000"/>
                </a:solidFill>
              </a:rPr>
              <a:t>Ving…</a:t>
            </a:r>
          </a:p>
          <a:p>
            <a:pPr>
              <a:buFont typeface="Wingdings" panose="05000000000000000000" pitchFamily="2" charset="2"/>
              <a:buChar char="u"/>
            </a:pPr>
            <a:endParaRPr lang="en-US" altLang="zh-CN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 err="1">
                <a:solidFill>
                  <a:srgbClr val="FF0000"/>
                </a:solidFill>
              </a:rPr>
              <a:t>shuìjiào</a:t>
            </a:r>
            <a:r>
              <a:rPr lang="zh-CN" altLang="en-US" dirty="0">
                <a:solidFill>
                  <a:srgbClr val="FF0000"/>
                </a:solidFill>
              </a:rPr>
              <a:t>睡觉  吃饭    喝茶    看电影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5695573-A30C-483B-A1DC-E8C06B549880}"/>
              </a:ext>
            </a:extLst>
          </p:cNvPr>
          <p:cNvSpPr txBox="1"/>
          <p:nvPr/>
        </p:nvSpPr>
        <p:spPr>
          <a:xfrm>
            <a:off x="7183120" y="5780782"/>
            <a:ext cx="1859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 err="1">
                <a:solidFill>
                  <a:srgbClr val="FF0000"/>
                </a:solidFill>
              </a:rPr>
              <a:t>shàng</a:t>
            </a:r>
            <a:r>
              <a:rPr lang="en-US" altLang="zh-CN" sz="3200" i="1" dirty="0">
                <a:solidFill>
                  <a:srgbClr val="FF0000"/>
                </a:solidFill>
              </a:rPr>
              <a:t> </a:t>
            </a:r>
            <a:r>
              <a:rPr lang="en-US" altLang="zh-CN" sz="3200" i="1" dirty="0" err="1">
                <a:solidFill>
                  <a:srgbClr val="FF0000"/>
                </a:solidFill>
              </a:rPr>
              <a:t>kè</a:t>
            </a:r>
            <a:endParaRPr lang="en-US" altLang="zh-CN" sz="3200" i="1" dirty="0">
              <a:solidFill>
                <a:srgbClr val="FF0000"/>
              </a:solidFill>
            </a:endParaRPr>
          </a:p>
          <a:p>
            <a:r>
              <a:rPr lang="zh-CN" altLang="en-US" sz="3200" i="1" dirty="0">
                <a:solidFill>
                  <a:srgbClr val="FF0000"/>
                </a:solidFill>
              </a:rPr>
              <a:t>上       课</a:t>
            </a:r>
          </a:p>
        </p:txBody>
      </p:sp>
      <p:sp>
        <p:nvSpPr>
          <p:cNvPr id="6" name="标题 1">
            <a:extLst>
              <a:ext uri="{FF2B5EF4-FFF2-40B4-BE49-F238E27FC236}">
                <a16:creationId xmlns:a16="http://schemas.microsoft.com/office/drawing/2014/main" id="{6A6421C4-2624-4EF4-9EEB-640E94FF6619}"/>
              </a:ext>
            </a:extLst>
          </p:cNvPr>
          <p:cNvSpPr txBox="1">
            <a:spLocks/>
          </p:cNvSpPr>
          <p:nvPr/>
        </p:nvSpPr>
        <p:spPr bwMode="auto">
          <a:xfrm>
            <a:off x="0" y="11715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  <a:sym typeface="Arial" pitchFamily="34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  <a:sym typeface="Arial" pitchFamily="34" charset="0"/>
              </a:defRPr>
            </a:lvl9pPr>
          </a:lstStyle>
          <a:p>
            <a:pPr algn="l">
              <a:buFontTx/>
            </a:pPr>
            <a:r>
              <a:rPr lang="en-US" altLang="zh-CN" sz="3200" b="1" kern="0" dirty="0"/>
              <a:t>Ask each other</a:t>
            </a:r>
            <a:endParaRPr lang="zh-CN" altLang="en-US" sz="3200" b="1" kern="0" dirty="0"/>
          </a:p>
        </p:txBody>
      </p:sp>
    </p:spTree>
    <p:extLst>
      <p:ext uri="{BB962C8B-B14F-4D97-AF65-F5344CB8AC3E}">
        <p14:creationId xmlns:p14="http://schemas.microsoft.com/office/powerpoint/2010/main" val="1398848296"/>
      </p:ext>
    </p:extLst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3"/>
          <p:cNvSpPr>
            <a:spLocks noChangeArrowheads="1"/>
          </p:cNvSpPr>
          <p:nvPr/>
        </p:nvSpPr>
        <p:spPr bwMode="auto">
          <a:xfrm>
            <a:off x="492125" y="1146175"/>
            <a:ext cx="7290435" cy="250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latin typeface="宋体" pitchFamily="2" charset="-122"/>
                <a:sym typeface="宋体" pitchFamily="2" charset="-122"/>
              </a:rPr>
              <a:t>A：你喜欢踢足球吗？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B：</a:t>
            </a:r>
            <a:r>
              <a:rPr lang="zh-CN" altLang="en-US" sz="2800" b="1" i="1" u="sng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非常</a:t>
            </a: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喜欢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latin typeface="宋体" pitchFamily="2" charset="-122"/>
                <a:sym typeface="宋体" pitchFamily="2" charset="-122"/>
              </a:rPr>
              <a:t>A: 你是什么时候</a:t>
            </a:r>
            <a:r>
              <a:rPr lang="zh-CN" altLang="en-US" sz="2800" b="1" i="1" u="sng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开始</a:t>
            </a:r>
            <a:r>
              <a:rPr lang="zh-CN" altLang="en-US" sz="2800" b="1" dirty="0">
                <a:latin typeface="宋体" pitchFamily="2" charset="-122"/>
                <a:sym typeface="宋体" pitchFamily="2" charset="-122"/>
              </a:rPr>
              <a:t>踢足球的？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B：我十一岁开始踢足球，</a:t>
            </a:r>
            <a:r>
              <a:rPr lang="zh-CN" altLang="en-US" sz="2800" b="1" i="1" u="sng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已经</a:t>
            </a: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踢了十年了。</a:t>
            </a:r>
            <a:endParaRPr lang="zh-CN" altLang="en-US" sz="2800" b="1" dirty="0">
              <a:solidFill>
                <a:srgbClr val="000066"/>
              </a:solidFill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29699" name="Text Box 5"/>
          <p:cNvSpPr>
            <a:spLocks noChangeArrowheads="1"/>
          </p:cNvSpPr>
          <p:nvPr/>
        </p:nvSpPr>
        <p:spPr bwMode="auto">
          <a:xfrm>
            <a:off x="740468" y="383521"/>
            <a:ext cx="24370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4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Text 3 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在运动场</a:t>
            </a:r>
            <a:endParaRPr lang="zh-CN" altLang="en-US" dirty="0"/>
          </a:p>
        </p:txBody>
      </p:sp>
      <p:sp>
        <p:nvSpPr>
          <p:cNvPr id="18436" name="Line 6"/>
          <p:cNvSpPr>
            <a:spLocks noChangeShapeType="1"/>
          </p:cNvSpPr>
          <p:nvPr/>
        </p:nvSpPr>
        <p:spPr bwMode="auto">
          <a:xfrm>
            <a:off x="922338" y="849313"/>
            <a:ext cx="2073275" cy="1587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1843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29702" name="Picture 6" descr="4441819_1278437098929_1024x1024it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6773" y="4272160"/>
            <a:ext cx="4216400" cy="243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ldLvl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72F3A53-63D0-4C3A-A556-C5775A5065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783724"/>
          </a:xfrm>
          <a:prstGeom prst="rect">
            <a:avLst/>
          </a:prstGeom>
        </p:spPr>
      </p:pic>
      <p:sp>
        <p:nvSpPr>
          <p:cNvPr id="8" name="圆角矩形 7">
            <a:extLst>
              <a:ext uri="{FF2B5EF4-FFF2-40B4-BE49-F238E27FC236}">
                <a16:creationId xmlns:a16="http://schemas.microsoft.com/office/drawing/2014/main" id="{7E163692-59E6-4163-8B81-A38482D0F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903" y="3371215"/>
            <a:ext cx="8043862" cy="603250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FF">
                  <a:tint val="66000"/>
                  <a:satMod val="160000"/>
                </a:srgbClr>
              </a:gs>
              <a:gs pos="50000">
                <a:srgbClr val="FF00FF">
                  <a:tint val="44500"/>
                  <a:satMod val="160000"/>
                </a:srgbClr>
              </a:gs>
              <a:gs pos="100000">
                <a:srgbClr val="FF00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</p:spPr>
        <p:txBody>
          <a:bodyPr lIns="90170" tIns="46990" rIns="90170" bIns="46990"/>
          <a:lstStyle/>
          <a:p>
            <a:endParaRPr lang="zh-CN" altLang="zh-CN" sz="16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F31BBE33-EE0A-460F-9DD1-5C31E1E943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2468" y="3455353"/>
            <a:ext cx="110998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/>
              <a:t> 已经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646145F2-BB09-41BE-9BBF-ACD3C72A96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7443" y="3429000"/>
            <a:ext cx="46672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/>
              <a:t>动词（v.）/形容词（adj.）</a:t>
            </a: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1561EA5A-81E4-4B03-A94F-D0B56FA5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903" y="4230053"/>
            <a:ext cx="6643688" cy="164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我的身体</a:t>
            </a:r>
            <a:r>
              <a:rPr lang="zh-CN" altLang="en-US" sz="2800" b="1" dirty="0">
                <a:solidFill>
                  <a:srgbClr val="FF0000"/>
                </a:solidFill>
              </a:rPr>
              <a:t>  已经            </a:t>
            </a:r>
            <a:r>
              <a:rPr lang="zh-CN" altLang="en-US" sz="2800" b="1" dirty="0">
                <a:solidFill>
                  <a:srgbClr val="7030A0"/>
                </a:solidFill>
              </a:rPr>
              <a:t>好  </a:t>
            </a:r>
            <a:r>
              <a:rPr lang="zh-CN" altLang="en-US" sz="2800" b="1" dirty="0"/>
              <a:t>       了。          </a:t>
            </a:r>
          </a:p>
          <a:p>
            <a:pPr>
              <a:lnSpc>
                <a:spcPct val="150000"/>
              </a:lnSpc>
            </a:pPr>
            <a:endParaRPr lang="zh-CN" altLang="en-US" sz="2800" b="1" dirty="0"/>
          </a:p>
          <a:p>
            <a:endParaRPr lang="zh-CN" altLang="en-US" dirty="0"/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29D6D625-A56B-436F-A564-A5AAFABF76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491" y="5343525"/>
            <a:ext cx="66421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/>
              <a:t>天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已经  </a:t>
            </a:r>
            <a:r>
              <a:rPr lang="zh-CN" altLang="en-US" sz="2800" b="1" dirty="0"/>
              <a:t>        </a:t>
            </a:r>
            <a:r>
              <a:rPr lang="zh-CN" altLang="en-US" sz="2800" b="1" dirty="0">
                <a:solidFill>
                  <a:srgbClr val="7030A0"/>
                </a:solidFill>
              </a:rPr>
              <a:t> 不下雨   </a:t>
            </a:r>
            <a:r>
              <a:rPr lang="zh-CN" altLang="en-US" sz="2800" b="1" dirty="0"/>
              <a:t>了。</a:t>
            </a:r>
            <a:endParaRPr lang="en-US" altLang="zh-CN" sz="2800" b="1" dirty="0"/>
          </a:p>
          <a:p>
            <a:endParaRPr lang="en-US" altLang="zh-CN" sz="2800" b="1" dirty="0"/>
          </a:p>
          <a:p>
            <a:r>
              <a:rPr lang="zh-CN" altLang="en-US" sz="2800" b="1" dirty="0"/>
              <a:t>她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已经            </a:t>
            </a:r>
            <a:r>
              <a:rPr lang="zh-CN" altLang="en-US" sz="2800" b="1" dirty="0">
                <a:solidFill>
                  <a:srgbClr val="7030A0"/>
                </a:solidFill>
              </a:rPr>
              <a:t>出院  </a:t>
            </a:r>
            <a:r>
              <a:rPr lang="zh-CN" altLang="en-US" sz="2800" b="1" dirty="0"/>
              <a:t>    了。</a:t>
            </a:r>
          </a:p>
          <a:p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69799710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 autoUpdateAnimBg="0"/>
      <p:bldP spid="9" grpId="0" bldLvl="0" autoUpdateAnimBg="0"/>
      <p:bldP spid="10" grpId="0" bldLvl="0" autoUpdateAnimBg="0"/>
      <p:bldP spid="11" grpId="0" bldLvl="0" autoUpdateAnimBg="0"/>
      <p:bldP spid="12" grpId="0" bldLvl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E4D5A70B-EAA4-43C5-83F6-F0F040F31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880" y="3596640"/>
            <a:ext cx="2951480" cy="2951480"/>
          </a:xfrm>
          <a:prstGeom prst="rect">
            <a:avLst/>
          </a:prstGeom>
        </p:spPr>
      </p:pic>
      <p:pic>
        <p:nvPicPr>
          <p:cNvPr id="12" name="内容占位符 11">
            <a:extLst>
              <a:ext uri="{FF2B5EF4-FFF2-40B4-BE49-F238E27FC236}">
                <a16:creationId xmlns:a16="http://schemas.microsoft.com/office/drawing/2014/main" id="{2BEFF75C-ABBE-4D14-8B8F-80146C2B78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09" y="3228333"/>
            <a:ext cx="3817891" cy="3152147"/>
          </a:xfr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478849BC-4AE3-4F2A-A7C9-6C818A3B5AA9}"/>
              </a:ext>
            </a:extLst>
          </p:cNvPr>
          <p:cNvSpPr txBox="1"/>
          <p:nvPr/>
        </p:nvSpPr>
        <p:spPr>
          <a:xfrm>
            <a:off x="1889760" y="817903"/>
            <a:ext cx="6725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/>
              <a:t>A</a:t>
            </a:r>
            <a:r>
              <a:rPr lang="zh-CN" altLang="en-US" sz="2400" i="1" dirty="0"/>
              <a:t>：你喜欢</a:t>
            </a:r>
            <a:r>
              <a:rPr lang="zh-CN" altLang="en-US" sz="2400" i="1" dirty="0">
                <a:solidFill>
                  <a:srgbClr val="FF0000"/>
                </a:solidFill>
              </a:rPr>
              <a:t>学习</a:t>
            </a:r>
            <a:r>
              <a:rPr lang="en-US" altLang="zh-CN" sz="2400" i="1" dirty="0" err="1">
                <a:solidFill>
                  <a:srgbClr val="FF0000"/>
                </a:solidFill>
              </a:rPr>
              <a:t>xué</a:t>
            </a:r>
            <a:r>
              <a:rPr lang="en-US" altLang="zh-CN" sz="2400" i="1" dirty="0">
                <a:solidFill>
                  <a:srgbClr val="FF0000"/>
                </a:solidFill>
              </a:rPr>
              <a:t> </a:t>
            </a:r>
            <a:r>
              <a:rPr lang="en-US" altLang="zh-CN" sz="2400" i="1" dirty="0" err="1">
                <a:solidFill>
                  <a:srgbClr val="FF0000"/>
                </a:solidFill>
              </a:rPr>
              <a:t>xí</a:t>
            </a:r>
            <a:r>
              <a:rPr lang="zh-CN" altLang="en-US" sz="2400" i="1" dirty="0"/>
              <a:t>汉语</a:t>
            </a:r>
            <a:r>
              <a:rPr lang="en-US" altLang="zh-CN" sz="2400" i="1" dirty="0"/>
              <a:t>/</a:t>
            </a:r>
            <a:r>
              <a:rPr lang="zh-CN" altLang="en-US" sz="2400" i="1" dirty="0"/>
              <a:t>吃中国菜吗？</a:t>
            </a:r>
            <a:endParaRPr lang="en-US" altLang="zh-CN" sz="2400" i="1" dirty="0"/>
          </a:p>
          <a:p>
            <a:r>
              <a:rPr lang="en-US" altLang="zh-CN" sz="2400" i="1" dirty="0"/>
              <a:t>B</a:t>
            </a:r>
            <a:r>
              <a:rPr lang="zh-CN" altLang="en-US" sz="2400" i="1" dirty="0"/>
              <a:t>：</a:t>
            </a:r>
            <a:endParaRPr lang="en-US" altLang="zh-CN" sz="2400" i="1" dirty="0"/>
          </a:p>
          <a:p>
            <a:r>
              <a:rPr lang="en-US" altLang="zh-CN" sz="2400" i="1" dirty="0"/>
              <a:t>A</a:t>
            </a:r>
            <a:r>
              <a:rPr lang="zh-CN" altLang="en-US" sz="2400" i="1" dirty="0"/>
              <a:t>：你是什么时候</a:t>
            </a:r>
            <a:r>
              <a:rPr lang="en-US" altLang="zh-CN" sz="2400" i="1" dirty="0"/>
              <a:t>…</a:t>
            </a:r>
            <a:r>
              <a:rPr lang="zh-CN" altLang="en-US" sz="2400" i="1" dirty="0"/>
              <a:t>的？</a:t>
            </a:r>
            <a:endParaRPr lang="en-US" altLang="zh-CN" sz="2400" i="1" dirty="0"/>
          </a:p>
          <a:p>
            <a:r>
              <a:rPr lang="en-US" altLang="zh-CN" sz="2400" i="1" dirty="0"/>
              <a:t>B</a:t>
            </a:r>
            <a:r>
              <a:rPr lang="zh-CN" altLang="en-US" sz="2400" i="1" dirty="0"/>
              <a:t>：</a:t>
            </a:r>
            <a:r>
              <a:rPr lang="en-US" altLang="zh-CN" sz="2400" i="1" dirty="0"/>
              <a:t>…</a:t>
            </a:r>
            <a:r>
              <a:rPr lang="zh-CN" altLang="en-US" sz="2400" i="1" dirty="0"/>
              <a:t>岁</a:t>
            </a:r>
            <a:r>
              <a:rPr lang="en-US" altLang="zh-CN" sz="2400" i="1" dirty="0"/>
              <a:t>…</a:t>
            </a:r>
            <a:r>
              <a:rPr lang="zh-CN" altLang="en-US" sz="2400" i="1" dirty="0"/>
              <a:t>开始</a:t>
            </a:r>
            <a:r>
              <a:rPr lang="en-US" altLang="zh-CN" sz="2400" i="1" dirty="0"/>
              <a:t>….</a:t>
            </a:r>
            <a:r>
              <a:rPr lang="zh-CN" altLang="en-US" sz="2400" i="1" dirty="0"/>
              <a:t>，已经</a:t>
            </a:r>
            <a:r>
              <a:rPr lang="en-US" altLang="zh-CN" sz="2400" i="1" dirty="0"/>
              <a:t>V</a:t>
            </a:r>
            <a:r>
              <a:rPr lang="zh-CN" altLang="en-US" sz="2400" i="1" dirty="0"/>
              <a:t>了</a:t>
            </a:r>
            <a:r>
              <a:rPr lang="en-US" altLang="zh-CN" sz="2400" i="1" dirty="0"/>
              <a:t>….</a:t>
            </a:r>
            <a:r>
              <a:rPr lang="zh-CN" altLang="en-US" sz="2400" i="1" dirty="0"/>
              <a:t>了。</a:t>
            </a:r>
            <a:endParaRPr lang="en-US" altLang="zh-CN" sz="2400" i="1" dirty="0"/>
          </a:p>
          <a:p>
            <a:r>
              <a:rPr lang="en-US" altLang="zh-CN" sz="2400" i="1" dirty="0" err="1">
                <a:solidFill>
                  <a:srgbClr val="00B050"/>
                </a:solidFill>
              </a:rPr>
              <a:t>shù</a:t>
            </a:r>
            <a:r>
              <a:rPr lang="en-US" altLang="zh-CN" sz="2400" i="1" dirty="0">
                <a:solidFill>
                  <a:srgbClr val="00B050"/>
                </a:solidFill>
              </a:rPr>
              <a:t> </a:t>
            </a:r>
            <a:r>
              <a:rPr lang="en-US" altLang="zh-CN" sz="2400" i="1" dirty="0" err="1">
                <a:solidFill>
                  <a:srgbClr val="00B050"/>
                </a:solidFill>
              </a:rPr>
              <a:t>xué</a:t>
            </a:r>
            <a:r>
              <a:rPr lang="en-US" altLang="zh-CN" sz="2400" i="1" dirty="0">
                <a:solidFill>
                  <a:srgbClr val="00B050"/>
                </a:solidFill>
              </a:rPr>
              <a:t> </a:t>
            </a:r>
            <a:r>
              <a:rPr lang="zh-CN" altLang="en-US" sz="2400" i="1" dirty="0">
                <a:solidFill>
                  <a:srgbClr val="00B050"/>
                </a:solidFill>
              </a:rPr>
              <a:t>数学   看中国电影    喝中国茶  </a:t>
            </a:r>
          </a:p>
        </p:txBody>
      </p:sp>
    </p:spTree>
    <p:extLst>
      <p:ext uri="{BB962C8B-B14F-4D97-AF65-F5344CB8AC3E}">
        <p14:creationId xmlns:p14="http://schemas.microsoft.com/office/powerpoint/2010/main" val="902379013"/>
      </p:ext>
    </p:extLst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7E2D32-6742-409C-AAAB-17358E496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dirty="0"/>
              <a:t>Sequencing and speak out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0D780A8-8E8C-4EEB-907F-F342DCE10C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       1        2              3            4           5</a:t>
            </a:r>
          </a:p>
          <a:p>
            <a:pPr marL="0" indent="0">
              <a:buNone/>
            </a:pPr>
            <a:r>
              <a:rPr lang="zh-CN" altLang="en-US" dirty="0"/>
              <a:t>踢足球     我         的时候     开始      十岁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1                2                  3           4           5</a:t>
            </a:r>
          </a:p>
          <a:p>
            <a:pPr marL="0" indent="0">
              <a:buNone/>
            </a:pPr>
            <a:r>
              <a:rPr lang="zh-CN" altLang="en-US" dirty="0"/>
              <a:t>你            的时候       不在家     打电话    我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1        2          3               4              5          6</a:t>
            </a:r>
          </a:p>
          <a:p>
            <a:pPr marL="0" indent="0">
              <a:buNone/>
            </a:pPr>
            <a:r>
              <a:rPr lang="zh-CN" altLang="en-US" dirty="0"/>
              <a:t>做     我       中国菜      不在家      的时候   你</a:t>
            </a:r>
          </a:p>
        </p:txBody>
      </p:sp>
    </p:spTree>
    <p:extLst>
      <p:ext uri="{BB962C8B-B14F-4D97-AF65-F5344CB8AC3E}">
        <p14:creationId xmlns:p14="http://schemas.microsoft.com/office/powerpoint/2010/main" val="1369303697"/>
      </p:ext>
    </p:extLst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43E404-6A6F-4FE6-B2AA-E7A1EA60B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男的喜欢踢足球吗？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男的是什么时候开始踢足球的？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男的已经踢了几年了？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女的喜欢踢足球吗？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E329D75E-1375-49A9-B96B-E96F103D8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l"/>
            <a:r>
              <a:rPr lang="en-US" altLang="zh-CN" sz="2400" b="1" dirty="0">
                <a:latin typeface="Arial Black" panose="020B0A04020102020204" pitchFamily="34" charset="0"/>
              </a:rPr>
              <a:t>Answer questions in light of text 3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276407"/>
      </p:ext>
    </p:extLst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FA6D74B8-5FE4-437D-8F6E-19C4BDFE2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56"/>
            <a:ext cx="9144000" cy="67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05309"/>
      </p:ext>
    </p:extLst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graphicFrame>
        <p:nvGraphicFramePr>
          <p:cNvPr id="2" name="表格 2">
            <a:extLst>
              <a:ext uri="{FF2B5EF4-FFF2-40B4-BE49-F238E27FC236}">
                <a16:creationId xmlns:a16="http://schemas.microsoft.com/office/drawing/2014/main" id="{6A5B5FC1-24A2-4F85-9AE5-5CD8E5A653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022338"/>
              </p:ext>
            </p:extLst>
          </p:nvPr>
        </p:nvGraphicFramePr>
        <p:xfrm>
          <a:off x="1229360" y="3002280"/>
          <a:ext cx="7180581" cy="315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3527">
                  <a:extLst>
                    <a:ext uri="{9D8B030D-6E8A-4147-A177-3AD203B41FA5}">
                      <a16:colId xmlns:a16="http://schemas.microsoft.com/office/drawing/2014/main" val="429627998"/>
                    </a:ext>
                  </a:extLst>
                </a:gridCol>
                <a:gridCol w="2393527">
                  <a:extLst>
                    <a:ext uri="{9D8B030D-6E8A-4147-A177-3AD203B41FA5}">
                      <a16:colId xmlns:a16="http://schemas.microsoft.com/office/drawing/2014/main" val="2201005030"/>
                    </a:ext>
                  </a:extLst>
                </a:gridCol>
                <a:gridCol w="2393527">
                  <a:extLst>
                    <a:ext uri="{9D8B030D-6E8A-4147-A177-3AD203B41FA5}">
                      <a16:colId xmlns:a16="http://schemas.microsoft.com/office/drawing/2014/main" val="765889048"/>
                    </a:ext>
                  </a:extLst>
                </a:gridCol>
              </a:tblGrid>
              <a:tr h="788670">
                <a:tc>
                  <a:txBody>
                    <a:bodyPr/>
                    <a:lstStyle/>
                    <a:p>
                      <a:r>
                        <a:rPr lang="en-US" altLang="zh-CN" dirty="0"/>
                        <a:t>Person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/>
                        <a:t>Location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/>
                        <a:t>Action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0969195"/>
                  </a:ext>
                </a:extLst>
              </a:tr>
              <a:tr h="788670">
                <a:tc>
                  <a:txBody>
                    <a:bodyPr/>
                    <a:lstStyle/>
                    <a:p>
                      <a:r>
                        <a:rPr lang="zh-CN" altLang="en-US" dirty="0"/>
                        <a:t>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/>
                        <a:t>Lampeter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/>
                        <a:t>学习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4555391"/>
                  </a:ext>
                </a:extLst>
              </a:tr>
              <a:tr h="788670">
                <a:tc>
                  <a:txBody>
                    <a:bodyPr/>
                    <a:lstStyle/>
                    <a:p>
                      <a:r>
                        <a:rPr lang="zh-CN" altLang="en-US" dirty="0"/>
                        <a:t>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/>
                        <a:t>Lampeter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/>
                        <a:t>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7339485"/>
                  </a:ext>
                </a:extLst>
              </a:tr>
              <a:tr h="788670">
                <a:tc>
                  <a:txBody>
                    <a:bodyPr/>
                    <a:lstStyle/>
                    <a:p>
                      <a:r>
                        <a:rPr lang="zh-CN" altLang="en-US" dirty="0"/>
                        <a:t>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/>
                        <a:t>图书馆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/>
                        <a:t>看书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968043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6C5A72BF-BE03-4D64-8841-06E6EE7074F9}"/>
              </a:ext>
            </a:extLst>
          </p:cNvPr>
          <p:cNvSpPr txBox="1"/>
          <p:nvPr/>
        </p:nvSpPr>
        <p:spPr>
          <a:xfrm>
            <a:off x="1117600" y="548640"/>
            <a:ext cx="71551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00B0F0"/>
                </a:solidFill>
              </a:rPr>
              <a:t>Ask Each other or…</a:t>
            </a:r>
          </a:p>
          <a:p>
            <a:pPr algn="ctr"/>
            <a:endParaRPr lang="en-US" altLang="zh-CN" sz="3200" b="1" dirty="0">
              <a:solidFill>
                <a:srgbClr val="00B0F0"/>
              </a:solidFill>
            </a:endParaRPr>
          </a:p>
          <a:p>
            <a:r>
              <a:rPr lang="en-US" altLang="zh-CN" sz="3200" b="1" dirty="0"/>
              <a:t>A</a:t>
            </a:r>
            <a:r>
              <a:rPr lang="zh-CN" altLang="en-US" sz="3200" b="1" dirty="0"/>
              <a:t>：</a:t>
            </a:r>
            <a:r>
              <a:rPr lang="zh-CN" altLang="en-US" sz="3200" b="1" dirty="0">
                <a:solidFill>
                  <a:srgbClr val="FF0000"/>
                </a:solidFill>
              </a:rPr>
              <a:t>你</a:t>
            </a:r>
            <a:r>
              <a:rPr lang="zh-CN" altLang="en-US" sz="3200" b="1" dirty="0"/>
              <a:t>在</a:t>
            </a:r>
            <a:r>
              <a:rPr lang="zh-CN" altLang="en-US" sz="3200" b="1" dirty="0">
                <a:solidFill>
                  <a:srgbClr val="FF0000"/>
                </a:solidFill>
              </a:rPr>
              <a:t>这儿</a:t>
            </a:r>
            <a:r>
              <a:rPr lang="zh-CN" altLang="en-US" sz="3200" b="1" dirty="0">
                <a:solidFill>
                  <a:srgbClr val="00B050"/>
                </a:solidFill>
              </a:rPr>
              <a:t>工作</a:t>
            </a:r>
            <a:r>
              <a:rPr lang="zh-CN" altLang="en-US" sz="3200" b="1" dirty="0"/>
              <a:t>多长时间了？</a:t>
            </a:r>
            <a:endParaRPr lang="en-US" altLang="zh-CN" sz="3200" b="1" dirty="0"/>
          </a:p>
          <a:p>
            <a:r>
              <a:rPr lang="en-US" altLang="zh-CN" sz="3200" b="1" dirty="0"/>
              <a:t>B</a:t>
            </a:r>
            <a:r>
              <a:rPr lang="zh-CN" altLang="en-US" sz="3200" b="1" dirty="0"/>
              <a:t>：已经两年多了，我是</a:t>
            </a:r>
            <a:r>
              <a:rPr lang="en-US" altLang="zh-CN" sz="3200" b="1" dirty="0">
                <a:solidFill>
                  <a:srgbClr val="00B050"/>
                </a:solidFill>
              </a:rPr>
              <a:t>2011</a:t>
            </a:r>
            <a:r>
              <a:rPr lang="zh-CN" altLang="en-US" sz="3200" b="1" dirty="0">
                <a:solidFill>
                  <a:srgbClr val="00B050"/>
                </a:solidFill>
              </a:rPr>
              <a:t>年</a:t>
            </a:r>
            <a:r>
              <a:rPr lang="zh-CN" altLang="en-US" sz="3200" b="1" dirty="0"/>
              <a:t>来的</a:t>
            </a:r>
          </a:p>
        </p:txBody>
      </p:sp>
    </p:spTree>
    <p:extLst>
      <p:ext uri="{BB962C8B-B14F-4D97-AF65-F5344CB8AC3E}">
        <p14:creationId xmlns:p14="http://schemas.microsoft.com/office/powerpoint/2010/main" val="3518352920"/>
      </p:ext>
    </p:extLst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3"/>
          <p:cNvSpPr>
            <a:spLocks noChangeArrowheads="1"/>
          </p:cNvSpPr>
          <p:nvPr/>
        </p:nvSpPr>
        <p:spPr bwMode="auto">
          <a:xfrm>
            <a:off x="492124" y="1146175"/>
            <a:ext cx="8651876" cy="3022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A：你在这儿工作多</a:t>
            </a:r>
            <a:r>
              <a:rPr lang="zh-CN" altLang="en-US" sz="2800" b="1" i="1" u="sng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长</a:t>
            </a: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时间了？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B：已经</a:t>
            </a:r>
            <a:r>
              <a:rPr lang="zh-CN" altLang="en-US" sz="2800" b="1" i="1" u="sng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两</a:t>
            </a: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年多了，我是2011年来的。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A：你认识</a:t>
            </a:r>
            <a:r>
              <a:rPr lang="zh-CN" altLang="en-US" sz="2800" b="1" i="1" u="sng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谢</a:t>
            </a:r>
            <a:r>
              <a:rPr lang="zh-CN" altLang="en-US" sz="2800" b="1" dirty="0">
                <a:latin typeface="+mn-ea"/>
                <a:ea typeface="+mn-ea"/>
                <a:sym typeface="宋体" pitchFamily="2" charset="-122"/>
              </a:rPr>
              <a:t>先生吗？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B：认识，我们是大学同学，这个工作是他</a:t>
            </a:r>
            <a:r>
              <a:rPr lang="zh-CN" altLang="en-US" sz="2800" b="1" i="1" u="sng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帮</a:t>
            </a: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我</a:t>
            </a:r>
            <a:r>
              <a:rPr lang="zh-CN" altLang="en-US" sz="2800" b="1" i="1" u="sng" dirty="0">
                <a:solidFill>
                  <a:srgbClr val="FF0000"/>
                </a:solidFill>
                <a:latin typeface="+mn-ea"/>
                <a:ea typeface="+mn-ea"/>
                <a:sym typeface="宋体" pitchFamily="2" charset="-122"/>
              </a:rPr>
              <a:t>介绍</a:t>
            </a:r>
            <a:r>
              <a:rPr lang="zh-CN" altLang="en-US" sz="2800" b="1" dirty="0">
                <a:solidFill>
                  <a:srgbClr val="000066"/>
                </a:solidFill>
                <a:latin typeface="+mn-ea"/>
                <a:ea typeface="+mn-ea"/>
                <a:sym typeface="宋体" pitchFamily="2" charset="-122"/>
              </a:rPr>
              <a:t>的。</a:t>
            </a:r>
            <a:endParaRPr lang="zh-CN" altLang="en-US" sz="2800" b="1" dirty="0">
              <a:solidFill>
                <a:srgbClr val="000066"/>
              </a:solidFill>
              <a:latin typeface="+mn-ea"/>
              <a:ea typeface="+mn-ea"/>
              <a:sym typeface="华文楷体" pitchFamily="2" charset="-122"/>
            </a:endParaRPr>
          </a:p>
          <a:p>
            <a:pPr eaLnBrk="1" hangingPunct="1">
              <a:lnSpc>
                <a:spcPct val="140000"/>
              </a:lnSpc>
              <a:buFontTx/>
              <a:buNone/>
            </a:pPr>
            <a:endParaRPr lang="zh-CN" altLang="en-US" sz="2400" b="1" dirty="0">
              <a:solidFill>
                <a:srgbClr val="000066"/>
              </a:solidFill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30723" name="Text Box 5"/>
          <p:cNvSpPr>
            <a:spLocks noChangeArrowheads="1"/>
          </p:cNvSpPr>
          <p:nvPr/>
        </p:nvSpPr>
        <p:spPr bwMode="auto">
          <a:xfrm>
            <a:off x="922338" y="387648"/>
            <a:ext cx="21292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4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Text 4 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在公司</a:t>
            </a:r>
            <a:endParaRPr lang="zh-CN" altLang="en-US" dirty="0"/>
          </a:p>
        </p:txBody>
      </p:sp>
      <p:sp>
        <p:nvSpPr>
          <p:cNvPr id="19460" name="Line 6"/>
          <p:cNvSpPr>
            <a:spLocks noChangeShapeType="1"/>
          </p:cNvSpPr>
          <p:nvPr/>
        </p:nvSpPr>
        <p:spPr bwMode="auto">
          <a:xfrm>
            <a:off x="922338" y="849313"/>
            <a:ext cx="2073275" cy="1587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19461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30726" name="Picture 6" descr="0840070023[1]"/>
          <p:cNvPicPr>
            <a:picLocks noChangeAspect="1" noChangeArrowheads="1"/>
          </p:cNvPicPr>
          <p:nvPr/>
        </p:nvPicPr>
        <p:blipFill>
          <a:blip r:embed="rId2" cstate="print"/>
          <a:srcRect t="8375"/>
          <a:stretch>
            <a:fillRect/>
          </a:stretch>
        </p:blipFill>
        <p:spPr bwMode="auto">
          <a:xfrm>
            <a:off x="4064000" y="4168541"/>
            <a:ext cx="4660900" cy="2689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AE0214E8-684A-43C7-A8F9-2A351D5AC3F2}"/>
              </a:ext>
            </a:extLst>
          </p:cNvPr>
          <p:cNvSpPr txBox="1"/>
          <p:nvPr/>
        </p:nvSpPr>
        <p:spPr>
          <a:xfrm>
            <a:off x="1320800" y="1442720"/>
            <a:ext cx="6979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</a:rPr>
              <a:t>介绍（一下）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algn="ctr"/>
            <a:endParaRPr lang="en-US" altLang="zh-CN" sz="3200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en-US" altLang="zh-CN" sz="3200" dirty="0"/>
              <a:t>She was introduced to me by her friend.</a:t>
            </a:r>
          </a:p>
          <a:p>
            <a:pPr marL="342900" indent="-342900">
              <a:buAutoNum type="arabicPeriod"/>
            </a:pPr>
            <a:r>
              <a:rPr lang="en-US" altLang="zh-CN" sz="3200" dirty="0"/>
              <a:t>Please introduce your friend to me.</a:t>
            </a:r>
          </a:p>
          <a:p>
            <a:pPr marL="342900" indent="-342900">
              <a:buAutoNum type="arabicPeriod"/>
            </a:pPr>
            <a:r>
              <a:rPr lang="en-US" altLang="zh-CN" sz="3200" dirty="0"/>
              <a:t>Please introduce this Chinese dish.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22582160"/>
      </p:ext>
    </p:extLst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43E404-6A6F-4FE6-B2AA-E7A1EA60B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男的是哪年来公司的？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男的来公司几年了？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男的认识谢先生吗？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男的和谢先生是怎么认识的？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E329D75E-1375-49A9-B96B-E96F103D8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l"/>
            <a:r>
              <a:rPr lang="en-US" altLang="zh-CN" sz="2400" b="1" dirty="0">
                <a:latin typeface="Arial Black" panose="020B0A04020102020204" pitchFamily="34" charset="0"/>
              </a:rPr>
              <a:t>Answer questions in light of text 4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919160"/>
      </p:ext>
    </p:extLst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B06B01A9-06EB-4E32-8A4E-680CB07E5528}"/>
              </a:ext>
            </a:extLst>
          </p:cNvPr>
          <p:cNvSpPr txBox="1"/>
          <p:nvPr/>
        </p:nvSpPr>
        <p:spPr>
          <a:xfrm>
            <a:off x="1534160" y="2153920"/>
            <a:ext cx="6075680" cy="58477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C000"/>
                </a:solidFill>
              </a:rPr>
              <a:t>What did you do at…?</a:t>
            </a:r>
            <a:endParaRPr lang="zh-CN" altLang="en-US" sz="3200" dirty="0">
              <a:solidFill>
                <a:srgbClr val="FFC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F89A720-46E2-4DE1-B5E0-D89A83A6B41E}"/>
              </a:ext>
            </a:extLst>
          </p:cNvPr>
          <p:cNvSpPr txBox="1"/>
          <p:nvPr/>
        </p:nvSpPr>
        <p:spPr>
          <a:xfrm>
            <a:off x="1148080" y="3017520"/>
            <a:ext cx="7020560" cy="156966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1. </a:t>
            </a:r>
            <a:r>
              <a:rPr lang="zh-CN" altLang="en-US" sz="3200" dirty="0"/>
              <a:t>昨天晚上</a:t>
            </a:r>
            <a:r>
              <a:rPr lang="en-US" altLang="zh-CN" sz="3200" dirty="0"/>
              <a:t>12</a:t>
            </a:r>
            <a:r>
              <a:rPr lang="zh-CN" altLang="en-US" sz="3200" dirty="0"/>
              <a:t>点</a:t>
            </a:r>
            <a:endParaRPr lang="en-US" altLang="zh-CN" sz="3200" dirty="0"/>
          </a:p>
          <a:p>
            <a:r>
              <a:rPr lang="en-US" altLang="zh-CN" sz="3200" dirty="0"/>
              <a:t>2. </a:t>
            </a:r>
            <a:r>
              <a:rPr lang="zh-CN" altLang="en-US" sz="3200" dirty="0"/>
              <a:t>你</a:t>
            </a:r>
            <a:r>
              <a:rPr lang="en-US" altLang="zh-CN" sz="3200" dirty="0"/>
              <a:t>15</a:t>
            </a:r>
            <a:r>
              <a:rPr lang="zh-CN" altLang="en-US" sz="3200" dirty="0"/>
              <a:t>岁的时候</a:t>
            </a:r>
            <a:endParaRPr lang="en-US" altLang="zh-CN" sz="3200" dirty="0"/>
          </a:p>
          <a:p>
            <a:r>
              <a:rPr lang="en-US" altLang="zh-CN" sz="3200" dirty="0"/>
              <a:t>3. </a:t>
            </a:r>
            <a:r>
              <a:rPr lang="zh-CN" altLang="en-US" sz="3200" dirty="0"/>
              <a:t>今天早上</a:t>
            </a:r>
            <a:r>
              <a:rPr lang="en-US" altLang="zh-CN" sz="3200" dirty="0"/>
              <a:t>10</a:t>
            </a:r>
            <a:r>
              <a:rPr lang="zh-CN" altLang="en-US" sz="3200" dirty="0"/>
              <a:t>点的时候</a:t>
            </a:r>
          </a:p>
        </p:txBody>
      </p:sp>
    </p:spTree>
    <p:extLst>
      <p:ext uri="{BB962C8B-B14F-4D97-AF65-F5344CB8AC3E}">
        <p14:creationId xmlns:p14="http://schemas.microsoft.com/office/powerpoint/2010/main" val="792541407"/>
      </p:ext>
    </p:extLst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>
            <a:extLst>
              <a:ext uri="{FF2B5EF4-FFF2-40B4-BE49-F238E27FC236}">
                <a16:creationId xmlns:a16="http://schemas.microsoft.com/office/drawing/2014/main" id="{E329D75E-1375-49A9-B96B-E96F103D8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l"/>
            <a:r>
              <a:rPr lang="en-US" altLang="zh-CN" sz="2400" b="1" dirty="0">
                <a:latin typeface="Arial Black" panose="020B0A04020102020204" pitchFamily="34" charset="0"/>
              </a:rPr>
              <a:t>Answer questions based on the dialogs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C2664AC-EAD4-4599-ABE7-F523072F53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1686"/>
            <a:ext cx="9144000" cy="483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11375"/>
      </p:ext>
    </p:extLst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B3A655-FD5E-4C3F-83F3-A564379C3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A7F6EBFE-B84A-424D-9FE8-E49EDC0226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32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902576"/>
      </p:ext>
    </p:extLst>
  </p:cSld>
  <p:clrMapOvr>
    <a:masterClrMapping/>
  </p:clrMapOvr>
  <p:transition spd="slow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6FCAC2-FC43-409E-9673-1A3342F555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96DAA484-135D-4ABA-9F3F-E93C9B407E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9500"/>
            <a:ext cx="9144000" cy="441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67959"/>
      </p:ext>
    </p:extLst>
  </p:cSld>
  <p:clrMapOvr>
    <a:masterClrMapping/>
  </p:clrMapOvr>
  <p:transition spd="slow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BBD51D-CEB0-4902-9284-9A85BA638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56C1D24B-F4D9-472E-AC99-2595659D00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91440"/>
            <a:ext cx="8696960" cy="3751938"/>
          </a:xfrm>
          <a:prstGeom prst="rect">
            <a:avLst/>
          </a:prstGeom>
        </p:spPr>
      </p:pic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79F2B7-556A-4CA0-A259-CF3D99D51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CE058A-93BB-4AB4-B4DA-8581CC5680F2}" type="datetime1">
              <a:rPr lang="zh-CN" altLang="en-US" smtClean="0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A02FD315-FAB1-403E-BFDC-E74D794B37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520" y="3751938"/>
            <a:ext cx="2302510" cy="230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34236"/>
      </p:ext>
    </p:extLst>
  </p:cSld>
  <p:clrMapOvr>
    <a:masterClrMapping/>
  </p:clrMapOvr>
  <p:transition spd="slow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2486F5-9BCA-48EA-BFD2-01222DF63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DD32B0FD-4B0D-4862-AA5E-A65FB33C3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79854" y="0"/>
            <a:ext cx="9352354" cy="3022282"/>
          </a:xfrm>
          <a:prstGeom prst="rect">
            <a:avLst/>
          </a:prstGeom>
        </p:spPr>
      </p:pic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056884-0392-4F72-8F48-3EBFE7ADA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CE058A-93BB-4AB4-B4DA-8581CC5680F2}" type="datetime1">
              <a:rPr lang="zh-CN" altLang="en-US" smtClean="0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CCF7886-62D8-48FC-A3B8-5D541E49BA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650" y="3304222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40981"/>
      </p:ext>
    </p:extLst>
  </p:cSld>
  <p:clrMapOvr>
    <a:masterClrMapping/>
  </p:clrMapOvr>
  <p:transition spd="slow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5ADBE6-E4FF-4645-A00D-8BB4D89BD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6D371D52-E044-4C48-BD2D-D6A6564086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920101" y="136525"/>
            <a:ext cx="9719599" cy="3279935"/>
          </a:xfrm>
          <a:prstGeom prst="rect">
            <a:avLst/>
          </a:prstGeom>
        </p:spPr>
      </p:pic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A7C8E7A-5748-47B5-B175-7126FE3D5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CE058A-93BB-4AB4-B4DA-8581CC5680F2}" type="datetime1">
              <a:rPr lang="zh-CN" altLang="en-US" smtClean="0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34248D5-051C-4074-B508-BE4904BCFA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010" y="331470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967196"/>
      </p:ext>
    </p:extLst>
  </p:cSld>
  <p:clrMapOvr>
    <a:masterClrMapping/>
  </p:clrMapOvr>
  <p:transition spd="slow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2B7EAD2-FEAE-41A6-8872-F6970DE21E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07160" y="1028259"/>
            <a:ext cx="9758320" cy="4356541"/>
          </a:xfrm>
          <a:prstGeom prst="rect">
            <a:avLst/>
          </a:prstGeom>
        </p:spPr>
      </p:pic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3E18B7-8106-4282-AC0B-F9AF916C1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CE058A-93BB-4AB4-B4DA-8581CC5680F2}" type="datetime1">
              <a:rPr lang="zh-CN" altLang="en-US" smtClean="0"/>
              <a:pPr>
                <a:defRPr/>
              </a:pPr>
              <a:t>2021/1/7</a:t>
            </a:fld>
            <a:endParaRPr lang="en-US" altLang="zh-CN" sz="1800">
              <a:solidFill>
                <a:schemeClr val="tx1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5177413"/>
      </p:ext>
    </p:extLst>
  </p:cSld>
  <p:clrMapOvr>
    <a:masterClrMapping/>
  </p:clrMapOvr>
  <p:transition spd="slow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63736248-5B16-457D-B50E-B4AD86913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226"/>
            <a:ext cx="9144000" cy="6272214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6A667B50-704B-4D7B-86DB-D498A898CCF7}"/>
              </a:ext>
            </a:extLst>
          </p:cNvPr>
          <p:cNvSpPr txBox="1"/>
          <p:nvPr/>
        </p:nvSpPr>
        <p:spPr>
          <a:xfrm>
            <a:off x="5252720" y="1445270"/>
            <a:ext cx="59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接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6616FE9-F8D9-44B2-A296-03A4E5386005}"/>
              </a:ext>
            </a:extLst>
          </p:cNvPr>
          <p:cNvSpPr txBox="1"/>
          <p:nvPr/>
        </p:nvSpPr>
        <p:spPr>
          <a:xfrm>
            <a:off x="2529840" y="3167390"/>
            <a:ext cx="96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介绍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F562CE9-F329-4C10-8FEC-123A0766B5CE}"/>
              </a:ext>
            </a:extLst>
          </p:cNvPr>
          <p:cNvSpPr txBox="1"/>
          <p:nvPr/>
        </p:nvSpPr>
        <p:spPr>
          <a:xfrm>
            <a:off x="2529840" y="4608249"/>
            <a:ext cx="1107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时候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4DF627B-5E38-4AA0-AE35-4E99FDE598AD}"/>
              </a:ext>
            </a:extLst>
          </p:cNvPr>
          <p:cNvSpPr txBox="1"/>
          <p:nvPr/>
        </p:nvSpPr>
        <p:spPr>
          <a:xfrm>
            <a:off x="4236720" y="5753110"/>
            <a:ext cx="101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非常</a:t>
            </a:r>
          </a:p>
        </p:txBody>
      </p:sp>
    </p:spTree>
    <p:extLst>
      <p:ext uri="{BB962C8B-B14F-4D97-AF65-F5344CB8AC3E}">
        <p14:creationId xmlns:p14="http://schemas.microsoft.com/office/powerpoint/2010/main" val="35943459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查看源图像">
            <a:extLst>
              <a:ext uri="{FF2B5EF4-FFF2-40B4-BE49-F238E27FC236}">
                <a16:creationId xmlns:a16="http://schemas.microsoft.com/office/drawing/2014/main" id="{91D999EE-3F1D-4B5C-855A-679617C7D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787" y="4924071"/>
            <a:ext cx="3100986" cy="173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5">
            <a:extLst>
              <a:ext uri="{FF2B5EF4-FFF2-40B4-BE49-F238E27FC236}">
                <a16:creationId xmlns:a16="http://schemas.microsoft.com/office/drawing/2014/main" id="{F85E8482-524A-4367-A84F-7AE3558497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1535"/>
            <a:ext cx="16596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000" b="1" dirty="0"/>
              <a:t>2. Pair Work</a:t>
            </a:r>
            <a:endParaRPr lang="zh-CN" altLang="en-US" sz="20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BFB4F81-8178-430D-8133-F2D350D4F13D}"/>
              </a:ext>
            </a:extLst>
          </p:cNvPr>
          <p:cNvSpPr txBox="1"/>
          <p:nvPr/>
        </p:nvSpPr>
        <p:spPr>
          <a:xfrm>
            <a:off x="2773680" y="121535"/>
            <a:ext cx="467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</a:rPr>
              <a:t>Text 3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882C0C-B6B7-4CB8-8B41-E74FA8A84156}"/>
              </a:ext>
            </a:extLst>
          </p:cNvPr>
          <p:cNvSpPr txBox="1"/>
          <p:nvPr/>
        </p:nvSpPr>
        <p:spPr>
          <a:xfrm>
            <a:off x="111760" y="691260"/>
            <a:ext cx="8965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err="1"/>
              <a:t>xǐ</a:t>
            </a:r>
            <a:r>
              <a:rPr lang="en-US" altLang="zh-CN" sz="2800" dirty="0"/>
              <a:t> </a:t>
            </a:r>
            <a:r>
              <a:rPr lang="en-US" altLang="zh-CN" sz="2800" dirty="0" err="1"/>
              <a:t>huān</a:t>
            </a:r>
            <a:r>
              <a:rPr lang="en-US" altLang="zh-CN" sz="2800" dirty="0"/>
              <a:t>    </a:t>
            </a:r>
            <a:r>
              <a:rPr lang="en-US" altLang="zh-CN" sz="2800" dirty="0" err="1"/>
              <a:t>shén</a:t>
            </a:r>
            <a:r>
              <a:rPr lang="en-US" altLang="zh-CN" sz="2800" dirty="0"/>
              <a:t> me </a:t>
            </a:r>
            <a:r>
              <a:rPr lang="en-US" altLang="zh-CN" sz="2800" dirty="0" err="1"/>
              <a:t>shí</a:t>
            </a:r>
            <a:r>
              <a:rPr lang="en-US" altLang="zh-CN" sz="2800" dirty="0"/>
              <a:t> </a:t>
            </a:r>
            <a:r>
              <a:rPr lang="en-US" altLang="zh-CN" sz="2800" dirty="0" err="1"/>
              <a:t>hòu</a:t>
            </a:r>
            <a:r>
              <a:rPr lang="en-US" altLang="zh-CN" sz="2800" dirty="0"/>
              <a:t> </a:t>
            </a:r>
            <a:r>
              <a:rPr lang="en-US" altLang="zh-CN" sz="2800" dirty="0" err="1"/>
              <a:t>kāi</a:t>
            </a:r>
            <a:r>
              <a:rPr lang="en-US" altLang="zh-CN" sz="2800" dirty="0"/>
              <a:t> </a:t>
            </a:r>
            <a:r>
              <a:rPr lang="en-US" altLang="zh-CN" sz="2800" dirty="0" err="1"/>
              <a:t>shǐ</a:t>
            </a:r>
            <a:r>
              <a:rPr lang="en-US" altLang="zh-CN" sz="2800" dirty="0"/>
              <a:t>             </a:t>
            </a:r>
            <a:r>
              <a:rPr lang="en-US" altLang="zh-CN" sz="2800" dirty="0" err="1"/>
              <a:t>yǐ</a:t>
            </a:r>
            <a:r>
              <a:rPr lang="en-US" altLang="zh-CN" sz="2800" dirty="0"/>
              <a:t> </a:t>
            </a:r>
            <a:r>
              <a:rPr lang="en-US" altLang="zh-CN" sz="2800" dirty="0" err="1"/>
              <a:t>jīng</a:t>
            </a:r>
            <a:r>
              <a:rPr lang="en-US" altLang="zh-CN" sz="2800" dirty="0"/>
              <a:t>    le</a:t>
            </a:r>
            <a:endParaRPr lang="en-US" altLang="zh-CN" sz="2800" i="1" dirty="0">
              <a:solidFill>
                <a:srgbClr val="7030A0"/>
              </a:solidFill>
            </a:endParaRPr>
          </a:p>
          <a:p>
            <a:r>
              <a:rPr lang="zh-CN" altLang="en-US" sz="2800" i="1" dirty="0">
                <a:solidFill>
                  <a:srgbClr val="7030A0"/>
                </a:solidFill>
              </a:rPr>
              <a:t>喜欢</a:t>
            </a:r>
            <a:r>
              <a:rPr lang="en-US" altLang="zh-CN" sz="2800" i="1" dirty="0">
                <a:solidFill>
                  <a:srgbClr val="7030A0"/>
                </a:solidFill>
              </a:rPr>
              <a:t>…    </a:t>
            </a:r>
            <a:r>
              <a:rPr lang="zh-CN" altLang="en-US" sz="2800" i="1" dirty="0">
                <a:solidFill>
                  <a:srgbClr val="7030A0"/>
                </a:solidFill>
              </a:rPr>
              <a:t>什么时候开始</a:t>
            </a:r>
            <a:r>
              <a:rPr lang="en-US" altLang="zh-CN" sz="2800" i="1" dirty="0">
                <a:solidFill>
                  <a:srgbClr val="7030A0"/>
                </a:solidFill>
              </a:rPr>
              <a:t>…</a:t>
            </a:r>
            <a:r>
              <a:rPr lang="zh-CN" altLang="en-US" sz="2800" i="1" dirty="0">
                <a:solidFill>
                  <a:srgbClr val="7030A0"/>
                </a:solidFill>
              </a:rPr>
              <a:t>？                       已经</a:t>
            </a:r>
            <a:r>
              <a:rPr lang="en-US" altLang="zh-CN" sz="2800" i="1" dirty="0">
                <a:solidFill>
                  <a:srgbClr val="7030A0"/>
                </a:solidFill>
              </a:rPr>
              <a:t>… </a:t>
            </a:r>
            <a:r>
              <a:rPr lang="zh-CN" altLang="en-US" sz="2800" i="1" dirty="0">
                <a:solidFill>
                  <a:srgbClr val="7030A0"/>
                </a:solidFill>
              </a:rPr>
              <a:t>了。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69229C1-E644-4E9F-A6DD-29782EF2B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10" y="1814982"/>
            <a:ext cx="2729547" cy="206296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72F12E1-410A-42E7-9297-8E8BBC1F87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065" y="1878584"/>
            <a:ext cx="2106430" cy="210643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9B6FE46-7894-4356-8AE5-B687D51AEC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20" y="4597659"/>
            <a:ext cx="3295470" cy="2062964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3ADE083D-BAE0-4A0D-925B-C08D5D178BEF}"/>
              </a:ext>
            </a:extLst>
          </p:cNvPr>
          <p:cNvSpPr txBox="1"/>
          <p:nvPr/>
        </p:nvSpPr>
        <p:spPr>
          <a:xfrm>
            <a:off x="3942080" y="5252720"/>
            <a:ext cx="1522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rgbClr val="FF0000"/>
                </a:solidFill>
              </a:rPr>
              <a:t>tán</a:t>
            </a:r>
            <a:r>
              <a:rPr lang="en-US" altLang="zh-CN" dirty="0">
                <a:solidFill>
                  <a:srgbClr val="FF0000"/>
                </a:solidFill>
              </a:rPr>
              <a:t> </a:t>
            </a:r>
            <a:r>
              <a:rPr lang="en-US" altLang="zh-CN" dirty="0" err="1">
                <a:solidFill>
                  <a:srgbClr val="FF0000"/>
                </a:solidFill>
              </a:rPr>
              <a:t>gāng</a:t>
            </a:r>
            <a:r>
              <a:rPr lang="en-US" altLang="zh-CN" dirty="0">
                <a:solidFill>
                  <a:srgbClr val="FF0000"/>
                </a:solidFill>
              </a:rPr>
              <a:t> </a:t>
            </a:r>
            <a:r>
              <a:rPr lang="en-US" altLang="zh-CN" dirty="0" err="1">
                <a:solidFill>
                  <a:srgbClr val="FF0000"/>
                </a:solidFill>
              </a:rPr>
              <a:t>qín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>
                <a:solidFill>
                  <a:srgbClr val="FF0000"/>
                </a:solidFill>
              </a:rPr>
              <a:t>弹    钢    琴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F014633-9F62-4718-BC93-1A05BD34F94C}"/>
              </a:ext>
            </a:extLst>
          </p:cNvPr>
          <p:cNvSpPr txBox="1"/>
          <p:nvPr/>
        </p:nvSpPr>
        <p:spPr>
          <a:xfrm>
            <a:off x="4962067" y="2608633"/>
            <a:ext cx="1869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rgbClr val="FF0000"/>
                </a:solidFill>
              </a:rPr>
              <a:t>xué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err="1">
                <a:solidFill>
                  <a:srgbClr val="FF0000"/>
                </a:solidFill>
              </a:rPr>
              <a:t>xí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err="1">
                <a:solidFill>
                  <a:srgbClr val="FF0000"/>
                </a:solidFill>
              </a:rPr>
              <a:t>fǎ</a:t>
            </a:r>
            <a:r>
              <a:rPr lang="en-US" altLang="zh-CN" dirty="0">
                <a:solidFill>
                  <a:srgbClr val="FF0000"/>
                </a:solidFill>
              </a:rPr>
              <a:t> </a:t>
            </a:r>
            <a:r>
              <a:rPr lang="en-US" altLang="zh-CN" dirty="0" err="1">
                <a:solidFill>
                  <a:srgbClr val="FF0000"/>
                </a:solidFill>
              </a:rPr>
              <a:t>yǔ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>
                <a:solidFill>
                  <a:srgbClr val="FF0000"/>
                </a:solidFill>
              </a:rPr>
              <a:t>学习法语</a:t>
            </a:r>
          </a:p>
        </p:txBody>
      </p:sp>
    </p:spTree>
    <p:extLst>
      <p:ext uri="{BB962C8B-B14F-4D97-AF65-F5344CB8AC3E}">
        <p14:creationId xmlns:p14="http://schemas.microsoft.com/office/powerpoint/2010/main" val="28716441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utoUpdateAnimBg="0"/>
      <p:bldP spid="13" grpId="0"/>
      <p:bldP spid="1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EC7D7739-7302-4903-A558-ECB0871EC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44" y="2193068"/>
            <a:ext cx="1952906" cy="2339273"/>
          </a:xfrm>
          <a:prstGeom prst="rect">
            <a:avLst/>
          </a:prstGeom>
        </p:spPr>
      </p:pic>
      <p:pic>
        <p:nvPicPr>
          <p:cNvPr id="1026" name="Picture 2" descr="查看源图像">
            <a:extLst>
              <a:ext uri="{FF2B5EF4-FFF2-40B4-BE49-F238E27FC236}">
                <a16:creationId xmlns:a16="http://schemas.microsoft.com/office/drawing/2014/main" id="{91D999EE-3F1D-4B5C-855A-679617C7D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787" y="4924071"/>
            <a:ext cx="3100986" cy="173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5">
            <a:extLst>
              <a:ext uri="{FF2B5EF4-FFF2-40B4-BE49-F238E27FC236}">
                <a16:creationId xmlns:a16="http://schemas.microsoft.com/office/drawing/2014/main" id="{F85E8482-524A-4367-A84F-7AE3558497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1535"/>
            <a:ext cx="16596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2000" b="1" dirty="0"/>
              <a:t>1. Pair Work</a:t>
            </a:r>
            <a:endParaRPr lang="zh-CN" altLang="en-US" sz="20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BFB4F81-8178-430D-8133-F2D350D4F13D}"/>
              </a:ext>
            </a:extLst>
          </p:cNvPr>
          <p:cNvSpPr txBox="1"/>
          <p:nvPr/>
        </p:nvSpPr>
        <p:spPr>
          <a:xfrm>
            <a:off x="2773680" y="121535"/>
            <a:ext cx="467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</a:rPr>
              <a:t>是</a:t>
            </a:r>
            <a:r>
              <a:rPr lang="en-US" altLang="zh-CN" sz="3200" dirty="0">
                <a:solidFill>
                  <a:srgbClr val="FF0000"/>
                </a:solidFill>
              </a:rPr>
              <a:t>……V</a:t>
            </a:r>
            <a:r>
              <a:rPr lang="zh-CN" altLang="en-US" sz="3200" dirty="0">
                <a:solidFill>
                  <a:srgbClr val="FF0000"/>
                </a:solidFill>
              </a:rPr>
              <a:t>的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882C0C-B6B7-4CB8-8B41-E74FA8A84156}"/>
              </a:ext>
            </a:extLst>
          </p:cNvPr>
          <p:cNvSpPr txBox="1"/>
          <p:nvPr/>
        </p:nvSpPr>
        <p:spPr>
          <a:xfrm>
            <a:off x="111760" y="691260"/>
            <a:ext cx="8965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 err="1">
                <a:solidFill>
                  <a:srgbClr val="7030A0"/>
                </a:solidFill>
              </a:rPr>
              <a:t>zì</a:t>
            </a:r>
            <a:r>
              <a:rPr lang="en-US" altLang="zh-CN" sz="2800" i="1" dirty="0">
                <a:solidFill>
                  <a:srgbClr val="7030A0"/>
                </a:solidFill>
              </a:rPr>
              <a:t>     </a:t>
            </a:r>
            <a:r>
              <a:rPr lang="en-US" altLang="zh-CN" sz="2800" i="1" dirty="0" err="1">
                <a:solidFill>
                  <a:srgbClr val="7030A0"/>
                </a:solidFill>
              </a:rPr>
              <a:t>cài</a:t>
            </a:r>
            <a:r>
              <a:rPr lang="en-US" altLang="zh-CN" sz="2800" i="1" dirty="0">
                <a:solidFill>
                  <a:srgbClr val="7030A0"/>
                </a:solidFill>
              </a:rPr>
              <a:t>     </a:t>
            </a:r>
            <a:r>
              <a:rPr lang="en-US" altLang="zh-CN" sz="2800" i="1" dirty="0" err="1">
                <a:solidFill>
                  <a:srgbClr val="7030A0"/>
                </a:solidFill>
              </a:rPr>
              <a:t>shéi</a:t>
            </a:r>
            <a:r>
              <a:rPr lang="en-US" altLang="zh-CN" sz="2800" i="1" dirty="0">
                <a:solidFill>
                  <a:srgbClr val="7030A0"/>
                </a:solidFill>
              </a:rPr>
              <a:t>    </a:t>
            </a:r>
            <a:r>
              <a:rPr lang="en-US" altLang="zh-CN" sz="2800" i="1" dirty="0" err="1">
                <a:solidFill>
                  <a:srgbClr val="7030A0"/>
                </a:solidFill>
              </a:rPr>
              <a:t>mǎi</a:t>
            </a:r>
            <a:r>
              <a:rPr lang="en-US" altLang="zh-CN" sz="2800" i="1" dirty="0">
                <a:solidFill>
                  <a:srgbClr val="7030A0"/>
                </a:solidFill>
              </a:rPr>
              <a:t>    </a:t>
            </a:r>
            <a:r>
              <a:rPr lang="en-US" altLang="zh-CN" sz="2800" i="1" dirty="0" err="1">
                <a:solidFill>
                  <a:srgbClr val="7030A0"/>
                </a:solidFill>
              </a:rPr>
              <a:t>xiě</a:t>
            </a:r>
            <a:r>
              <a:rPr lang="en-US" altLang="zh-CN" sz="2800" i="1" dirty="0">
                <a:solidFill>
                  <a:srgbClr val="7030A0"/>
                </a:solidFill>
              </a:rPr>
              <a:t>     </a:t>
            </a:r>
            <a:r>
              <a:rPr lang="en-US" altLang="zh-CN" sz="2800" i="1" dirty="0" err="1">
                <a:solidFill>
                  <a:srgbClr val="7030A0"/>
                </a:solidFill>
              </a:rPr>
              <a:t>chī</a:t>
            </a:r>
            <a:r>
              <a:rPr lang="en-US" altLang="zh-CN" sz="2800" i="1" dirty="0">
                <a:solidFill>
                  <a:srgbClr val="7030A0"/>
                </a:solidFill>
              </a:rPr>
              <a:t>       </a:t>
            </a:r>
            <a:r>
              <a:rPr lang="en-US" altLang="zh-CN" sz="2800" i="1" dirty="0" err="1">
                <a:solidFill>
                  <a:srgbClr val="7030A0"/>
                </a:solidFill>
              </a:rPr>
              <a:t>yǐzi</a:t>
            </a:r>
            <a:r>
              <a:rPr lang="en-US" altLang="zh-CN" sz="2800" i="1" dirty="0">
                <a:solidFill>
                  <a:srgbClr val="7030A0"/>
                </a:solidFill>
              </a:rPr>
              <a:t>       </a:t>
            </a:r>
            <a:r>
              <a:rPr lang="en-US" altLang="zh-CN" sz="2800" i="1" dirty="0" err="1">
                <a:solidFill>
                  <a:srgbClr val="7030A0"/>
                </a:solidFill>
              </a:rPr>
              <a:t>píngguǒ</a:t>
            </a:r>
            <a:endParaRPr lang="en-US" altLang="zh-CN" sz="2800" i="1" dirty="0">
              <a:solidFill>
                <a:srgbClr val="7030A0"/>
              </a:solidFill>
            </a:endParaRPr>
          </a:p>
          <a:p>
            <a:r>
              <a:rPr lang="zh-CN" altLang="en-US" sz="2800" i="1" dirty="0">
                <a:solidFill>
                  <a:srgbClr val="7030A0"/>
                </a:solidFill>
              </a:rPr>
              <a:t>字     菜      谁       买     写       吃     椅子         苹果 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33075775-ABC6-450D-9D78-D4CFA4F46D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4480" y="4544815"/>
            <a:ext cx="4206240" cy="231343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7F3DC0B-3507-4F5A-86A3-C006BA6A2C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748" y="1897991"/>
            <a:ext cx="2649212" cy="264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4285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2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800000"/>
            </a:solidFill>
            <a:round/>
            <a:headEnd/>
            <a:tailEnd/>
          </a:ln>
        </p:spPr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797425" y="2592388"/>
            <a:ext cx="3648075" cy="2805112"/>
            <a:chOff x="0" y="0"/>
            <a:chExt cx="3648302" cy="2806209"/>
          </a:xfrm>
        </p:grpSpPr>
        <p:sp>
          <p:nvSpPr>
            <p:cNvPr id="20489" name="Text Box 13"/>
            <p:cNvSpPr>
              <a:spLocks noChangeArrowheads="1"/>
            </p:cNvSpPr>
            <p:nvPr/>
          </p:nvSpPr>
          <p:spPr bwMode="auto">
            <a:xfrm>
              <a:off x="125639" y="1"/>
              <a:ext cx="3522663" cy="2806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pPr eaLnBrk="1" hangingPunct="1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zh-CN" altLang="en-US" sz="2000" b="1" dirty="0">
                  <a:solidFill>
                    <a:srgbClr val="800000"/>
                  </a:solidFill>
                </a:rPr>
                <a:t>词语：</a:t>
              </a:r>
            </a:p>
            <a:p>
              <a:pPr eaLnBrk="1" hangingPunct="1">
                <a:lnSpc>
                  <a:spcPct val="150000"/>
                </a:lnSpc>
                <a:buFontTx/>
                <a:buNone/>
              </a:pPr>
              <a:r>
                <a:rPr lang="zh-CN" altLang="en-US" sz="2000" b="1" dirty="0">
                  <a:solidFill>
                    <a:srgbClr val="800000"/>
                  </a:solidFill>
                  <a:latin typeface="楷体" pitchFamily="49" charset="-122"/>
                  <a:ea typeface="楷体" pitchFamily="49" charset="-122"/>
                </a:rPr>
                <a:t>是......的、不是......的、已经</a:t>
              </a:r>
            </a:p>
            <a:p>
              <a:pPr eaLnBrk="1" hangingPunct="1">
                <a:lnSpc>
                  <a:spcPct val="160000"/>
                </a:lnSpc>
                <a:buFont typeface="Arial" pitchFamily="34" charset="0"/>
                <a:buChar char="•"/>
              </a:pPr>
              <a:r>
                <a:rPr lang="zh-CN" altLang="en-US" sz="2000" b="1" dirty="0">
                  <a:solidFill>
                    <a:srgbClr val="800000"/>
                  </a:solidFill>
                </a:rPr>
                <a:t>句型：</a:t>
              </a:r>
            </a:p>
            <a:p>
              <a:pPr eaLnBrk="1" hangingPunct="1">
                <a:lnSpc>
                  <a:spcPct val="130000"/>
                </a:lnSpc>
                <a:buFontTx/>
                <a:buNone/>
              </a:pPr>
              <a:r>
                <a:rPr lang="zh-CN" altLang="en-US" sz="2000" b="1" dirty="0">
                  <a:solidFill>
                    <a:srgbClr val="800000"/>
                  </a:solidFill>
                  <a:latin typeface="楷体" pitchFamily="49" charset="-122"/>
                  <a:ea typeface="楷体" pitchFamily="49" charset="-122"/>
                </a:rPr>
                <a:t>1. 这是你买的吗？</a:t>
              </a:r>
            </a:p>
            <a:p>
              <a:pPr eaLnBrk="1" hangingPunct="1">
                <a:lnSpc>
                  <a:spcPct val="130000"/>
                </a:lnSpc>
                <a:buFontTx/>
                <a:buNone/>
              </a:pPr>
              <a:r>
                <a:rPr lang="zh-CN" altLang="en-US" sz="2000" b="1" dirty="0">
                  <a:solidFill>
                    <a:srgbClr val="800000"/>
                  </a:solidFill>
                  <a:latin typeface="楷体" pitchFamily="49" charset="-122"/>
                  <a:ea typeface="楷体" pitchFamily="49" charset="-122"/>
                </a:rPr>
                <a:t>2. 已经做好了。</a:t>
              </a:r>
              <a:endParaRPr lang="zh-CN" altLang="en-US" sz="2000" b="1" dirty="0">
                <a:latin typeface="楷体" pitchFamily="49" charset="-122"/>
                <a:ea typeface="楷体" pitchFamily="49" charset="-122"/>
                <a:sym typeface="华文楷体" pitchFamily="2" charset="-122"/>
              </a:endParaRPr>
            </a:p>
          </p:txBody>
        </p:sp>
      </p:grpSp>
      <p:sp>
        <p:nvSpPr>
          <p:cNvPr id="31750" name="Text Box 6"/>
          <p:cNvSpPr>
            <a:spLocks noChangeArrowheads="1"/>
          </p:cNvSpPr>
          <p:nvPr/>
        </p:nvSpPr>
        <p:spPr bwMode="auto">
          <a:xfrm>
            <a:off x="498475" y="2555875"/>
            <a:ext cx="4019550" cy="3627438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>
              <a:lnSpc>
                <a:spcPct val="130000"/>
              </a:lnSpc>
              <a:buFontTx/>
              <a:buNone/>
            </a:pP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马克：这个笔是你买的吗？</a:t>
            </a:r>
            <a:endParaRPr lang="zh-CN" altLang="en-US" sz="2000" b="1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 sz="2000" b="1">
                <a:solidFill>
                  <a:srgbClr val="7F7F7F"/>
                </a:solidFill>
                <a:latin typeface="宋体" pitchFamily="2" charset="-122"/>
                <a:sym typeface="宋体" pitchFamily="2" charset="-122"/>
              </a:rPr>
              <a:t>大卫：不是，是我妈妈买的。</a:t>
            </a:r>
            <a:r>
              <a:rPr lang="zh-CN" altLang="en-US" sz="2000" b="1">
                <a:solidFill>
                  <a:srgbClr val="606060"/>
                </a:solidFill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......</a:t>
            </a: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马克：他们已经做好饭了。</a:t>
            </a: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......</a:t>
            </a: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马克：这个菜是谁做的？</a:t>
            </a:r>
            <a:endParaRPr lang="zh-CN" altLang="en-US" sz="2000" b="1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 sz="2000" b="1">
                <a:solidFill>
                  <a:srgbClr val="606060"/>
                </a:solidFill>
                <a:latin typeface="宋体" pitchFamily="2" charset="-122"/>
                <a:sym typeface="宋体" pitchFamily="2" charset="-122"/>
              </a:rPr>
              <a:t>大卫：是爸爸做的。</a:t>
            </a:r>
          </a:p>
          <a:p>
            <a:pPr>
              <a:lnSpc>
                <a:spcPct val="130000"/>
              </a:lnSpc>
              <a:buFontTx/>
              <a:buNone/>
            </a:pPr>
            <a:endParaRPr lang="zh-CN" altLang="en-US" sz="2000" b="1">
              <a:latin typeface="宋体" pitchFamily="2" charset="-122"/>
              <a:sym typeface="宋体" pitchFamily="2" charset="-122"/>
            </a:endParaRP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 b="1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......</a:t>
            </a:r>
          </a:p>
        </p:txBody>
      </p:sp>
      <p:sp>
        <p:nvSpPr>
          <p:cNvPr id="31751" name="Text Box 9"/>
          <p:cNvSpPr>
            <a:spLocks noChangeArrowheads="1"/>
          </p:cNvSpPr>
          <p:nvPr/>
        </p:nvSpPr>
        <p:spPr bwMode="auto">
          <a:xfrm>
            <a:off x="498475" y="1004888"/>
            <a:ext cx="7646988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•"/>
            </a:pPr>
            <a:r>
              <a:rPr lang="zh-CN" altLang="en-US" b="1"/>
              <a:t>两个人一组，讨论接下来可能会发生什么事。</a:t>
            </a:r>
          </a:p>
          <a:p>
            <a:pPr marL="285750" indent="-285750">
              <a:lnSpc>
                <a:spcPct val="150000"/>
              </a:lnSpc>
              <a:buFontTx/>
              <a:buChar char="•"/>
            </a:pPr>
            <a:r>
              <a:rPr lang="zh-CN" altLang="en-US" b="1"/>
              <a:t>一个人是马克，一个人是大卫。表演课文和“以后的故事”。</a:t>
            </a:r>
          </a:p>
          <a:p>
            <a:pPr marL="285750" indent="-285750">
              <a:lnSpc>
                <a:spcPct val="150000"/>
              </a:lnSpc>
              <a:buFontTx/>
              <a:buChar char="•"/>
            </a:pPr>
            <a:r>
              <a:rPr lang="zh-CN" altLang="en-US" b="1"/>
              <a:t>准备时间5分钟。</a:t>
            </a:r>
            <a:endParaRPr lang="zh-CN" altLang="en-US"/>
          </a:p>
        </p:txBody>
      </p:sp>
      <p:sp>
        <p:nvSpPr>
          <p:cNvPr id="31752" name="Text Box 11"/>
          <p:cNvSpPr>
            <a:spLocks noChangeArrowheads="1"/>
          </p:cNvSpPr>
          <p:nvPr/>
        </p:nvSpPr>
        <p:spPr bwMode="auto">
          <a:xfrm>
            <a:off x="4019550" y="171450"/>
            <a:ext cx="12493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表  演</a:t>
            </a:r>
          </a:p>
        </p:txBody>
      </p:sp>
      <p:sp>
        <p:nvSpPr>
          <p:cNvPr id="20487" name="Text Box 9"/>
          <p:cNvSpPr txBox="1">
            <a:spLocks noChangeArrowheads="1"/>
          </p:cNvSpPr>
          <p:nvPr/>
        </p:nvSpPr>
        <p:spPr bwMode="auto">
          <a:xfrm>
            <a:off x="4318000" y="3238500"/>
            <a:ext cx="4111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>
                <a:sym typeface="Arial" pitchFamily="34" charset="0"/>
              </a:rPr>
              <a:t>…</a:t>
            </a:r>
          </a:p>
        </p:txBody>
      </p:sp>
      <p:sp>
        <p:nvSpPr>
          <p:cNvPr id="20488" name="Text Box 10"/>
          <p:cNvSpPr txBox="1">
            <a:spLocks noChangeArrowheads="1"/>
          </p:cNvSpPr>
          <p:nvPr/>
        </p:nvSpPr>
        <p:spPr bwMode="auto">
          <a:xfrm>
            <a:off x="4318000" y="3238500"/>
            <a:ext cx="4111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>
                <a:sym typeface="Arial" pitchFamily="34" charset="0"/>
              </a:rPr>
              <a:t>…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bldLvl="0" animBg="1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1E9A9BB1-D0EA-4977-BFD0-8284AE97E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50" y="183769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1609F3A-354D-40F5-875E-B4DB3289CC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052" y="1837690"/>
            <a:ext cx="2857500" cy="28575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30C04E5A-92EC-4EA5-83E5-166BB0E9E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70" y="186817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CC23E7E-9A2F-4F4C-ACB1-8A583C2782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650" y="186817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29703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D62E6066-7C0B-4E13-A7E5-FA3351819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10" y="187833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F05E45AA-8788-4095-B452-01F0CF5638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92" y="187833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89052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FA43970A-A513-4101-B763-5C91636B1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993106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EA7EE1F-3B9E-43BC-9BB7-9A4D9073F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330" y="1993106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82709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C42DFFD7-B266-4728-8A99-660CA13D3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90" y="215265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050457B-169F-4C8E-9271-DBC485DF78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930" y="21526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2485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256B9DBC-87E8-4DA0-B85B-A769CC808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90" y="210185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CFEA1BE-927D-46D5-9599-3266F7848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850" y="21018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79167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D33B4636-05D2-42E4-BD4D-095567CC5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50" y="211201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5141AD0-15C9-4B60-903E-1E6806E20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170" y="211201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0100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17994F1D-DD4A-441A-9C33-4948FED900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335391"/>
      </p:ext>
    </p:extLst>
  </p:cSld>
  <p:clrMapOvr>
    <a:masterClrMapping/>
  </p:clrMapOvr>
  <p:transition spd="slow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9846A68E-42DF-4500-83F4-4D260FF49F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90" y="223393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0A7D257-9F07-4CF2-B959-6F4F9C021F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770" y="223393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3887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A000120150209A07PWBG">
  <a:themeElements>
    <a:clrScheme name="">
      <a:dk1>
        <a:srgbClr val="777777"/>
      </a:dk1>
      <a:lt1>
        <a:srgbClr val="FFFFFF"/>
      </a:lt1>
      <a:dk2>
        <a:srgbClr val="777777"/>
      </a:dk2>
      <a:lt2>
        <a:srgbClr val="FFFFFF"/>
      </a:lt2>
      <a:accent1>
        <a:srgbClr val="379DBC"/>
      </a:accent1>
      <a:accent2>
        <a:srgbClr val="6D98BF"/>
      </a:accent2>
      <a:accent3>
        <a:srgbClr val="FFFFFF"/>
      </a:accent3>
      <a:accent4>
        <a:srgbClr val="656565"/>
      </a:accent4>
      <a:accent5>
        <a:srgbClr val="AECCDA"/>
      </a:accent5>
      <a:accent6>
        <a:srgbClr val="6289AD"/>
      </a:accent6>
      <a:hlink>
        <a:srgbClr val="00B0F0"/>
      </a:hlink>
      <a:folHlink>
        <a:srgbClr val="AFB2B4"/>
      </a:folHlink>
    </a:clrScheme>
    <a:fontScheme name="1_A000120150209A07PWBG">
      <a:majorFont>
        <a:latin typeface="Times New Roman"/>
        <a:ea typeface="华文中宋"/>
        <a:cs typeface=""/>
      </a:majorFont>
      <a:minorFont>
        <a:latin typeface="Times New Roman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自定义设计方案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951</TotalTime>
  <Pages>0</Pages>
  <Words>1873</Words>
  <Characters>0</Characters>
  <Application>Microsoft Office PowerPoint</Application>
  <DocSecurity>0</DocSecurity>
  <PresentationFormat>全屏显示(4:3)</PresentationFormat>
  <Lines>0</Lines>
  <Paragraphs>396</Paragraphs>
  <Slides>66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66</vt:i4>
      </vt:variant>
    </vt:vector>
  </HeadingPairs>
  <TitlesOfParts>
    <vt:vector size="81" baseType="lpstr">
      <vt:lpstr>Wingdings 2</vt:lpstr>
      <vt:lpstr>Arial</vt:lpstr>
      <vt:lpstr>Wingdings</vt:lpstr>
      <vt:lpstr>Times New Roman</vt:lpstr>
      <vt:lpstr>Arial Black</vt:lpstr>
      <vt:lpstr>Calibri Light</vt:lpstr>
      <vt:lpstr>SimSun</vt:lpstr>
      <vt:lpstr>Calibri</vt:lpstr>
      <vt:lpstr>GB Pinyinok-D</vt:lpstr>
      <vt:lpstr>楷体</vt:lpstr>
      <vt:lpstr>Microsoft YaHei</vt:lpstr>
      <vt:lpstr>STKaiti</vt:lpstr>
      <vt:lpstr>默认设计模板</vt:lpstr>
      <vt:lpstr>1_A000120150209A07PWBG</vt:lpstr>
      <vt:lpstr>自定义设计方案</vt:lpstr>
      <vt:lpstr>第 4 课</vt:lpstr>
      <vt:lpstr>PowerPoint 演示文稿</vt:lpstr>
      <vt:lpstr>PowerPoint 演示文稿</vt:lpstr>
      <vt:lpstr>PowerPoint 演示文稿</vt:lpstr>
      <vt:lpstr>PowerPoint 演示文稿</vt:lpstr>
      <vt:lpstr>Answer the questions based on the dialogs</vt:lpstr>
      <vt:lpstr>PowerPoint 演示文稿</vt:lpstr>
      <vt:lpstr>PowerPoint 演示文稿</vt:lpstr>
      <vt:lpstr>New words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Answer questions in light of text 1</vt:lpstr>
      <vt:lpstr>Narration from the perspective of woman 听录音讲故事</vt:lpstr>
      <vt:lpstr>PowerPoint 演示文稿</vt:lpstr>
      <vt:lpstr>PowerPoint 演示文稿</vt:lpstr>
      <vt:lpstr>Repeat</vt:lpstr>
      <vt:lpstr>Answer questions in light of text 2</vt:lpstr>
      <vt:lpstr>Narration from the perspective of son 听录音讲故事</vt:lpstr>
      <vt:lpstr>PowerPoint 演示文稿</vt:lpstr>
      <vt:lpstr>PowerPoint 演示文稿</vt:lpstr>
      <vt:lpstr>PowerPoint 演示文稿</vt:lpstr>
      <vt:lpstr>今天/昨天/星期… 早上7点，上午10点 中午12点，下午5点</vt:lpstr>
      <vt:lpstr>PowerPoint 演示文稿</vt:lpstr>
      <vt:lpstr>PowerPoint 演示文稿</vt:lpstr>
      <vt:lpstr>PowerPoint 演示文稿</vt:lpstr>
      <vt:lpstr>Sequencing and speak out</vt:lpstr>
      <vt:lpstr>Answer questions in light of text 3</vt:lpstr>
      <vt:lpstr>PowerPoint 演示文稿</vt:lpstr>
      <vt:lpstr>PowerPoint 演示文稿</vt:lpstr>
      <vt:lpstr>PowerPoint 演示文稿</vt:lpstr>
      <vt:lpstr>PowerPoint 演示文稿</vt:lpstr>
      <vt:lpstr>Answer questions in light of text 4</vt:lpstr>
      <vt:lpstr>PowerPoint 演示文稿</vt:lpstr>
      <vt:lpstr>Answer questions based on the dialogs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凡辉 孟</cp:lastModifiedBy>
  <cp:revision>197</cp:revision>
  <dcterms:created xsi:type="dcterms:W3CDTF">2013-01-25T01:44:00Z</dcterms:created>
  <dcterms:modified xsi:type="dcterms:W3CDTF">2021-01-07T11:40:21Z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