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7"/>
  </p:notesMasterIdLst>
  <p:sldIdLst>
    <p:sldId id="256" r:id="rId5"/>
    <p:sldId id="278" r:id="rId6"/>
    <p:sldId id="263" r:id="rId7"/>
    <p:sldId id="264" r:id="rId8"/>
    <p:sldId id="266" r:id="rId9"/>
    <p:sldId id="280" r:id="rId10"/>
    <p:sldId id="268" r:id="rId11"/>
    <p:sldId id="279" r:id="rId12"/>
    <p:sldId id="269" r:id="rId13"/>
    <p:sldId id="257" r:id="rId14"/>
    <p:sldId id="271" r:id="rId15"/>
    <p:sldId id="27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4867" autoAdjust="0"/>
  </p:normalViewPr>
  <p:slideViewPr>
    <p:cSldViewPr snapToGrid="0" snapToObjects="1">
      <p:cViewPr varScale="1">
        <p:scale>
          <a:sx n="53" d="100"/>
          <a:sy n="53" d="100"/>
        </p:scale>
        <p:origin x="1152"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2-11T11:53:42.522"/>
    </inkml:context>
    <inkml:brush xml:id="br0">
      <inkml:brushProperty name="width" value="0.035" units="cm"/>
      <inkml:brushProperty name="height" value="0.035" units="cm"/>
      <inkml:brushProperty name="color" value="#E71224"/>
    </inkml:brush>
  </inkml:definitions>
  <inkml:trace contextRef="#ctx0" brushRef="#br0">3688 1844 24504,'-1'72'0,"-4"1"0,-2-1 0,-3-1 0,-2 1 0,-4-2 0,-2 1 0,-3-2 0,-3-1 0,-2 0 0,-3-2 0,-3-1 0,-2-1 0,-3-2 0,-2-1 0,-2-1 0,-3-2 0,-2-2 0,-2-2 0,-2-2 0,-2-2 0,-2-2 0,-2-2 0,-2-2 0,-2-3 0,-1-2 0,-1-2 0,-2-3 0,-1-2 0,-1-3 0,-2-3 0,0-2 0,-1-3 0,-2-3 0,1-2 0,-2-4 0,1-2 0,-1-3 0,-1-2 0,1-4 0,0-2 0,-1-4 0,1-2 0,1-3 0,-1-2 0,2-4 0,-1-2 0,2-3 0,1-3 0,0-2 0,2-3 0,1-3 0,1-2 0,2-3 0,1-2 0,1-2 0,2-3 0,2-2 0,2-2 0,2-2 0,2-2 0,2-2 0,2-2 0,2-2 0,3-2 0,2-1 0,2-1 0,3-2 0,2-1 0,3-1 0,3-2 0,2 0 0,3-1 0,3-2 0,2 1 0,4-2 0,2 1 0,3-1 0,2-1 0,4 1 0,2 0 0,4-1 0,2 1 0,3 1 0,2-1 0,4 2 0,2-1 0,3 2 0,3 1 0,2 0 0,3 2 0,3 1 0,2 1 0,3 2 0,2 1 0,2 1 0,3 2 0,2 2 0,2 2 0,2 2 0,2 2 0,2 2 0,2 2 0,2 2 0,2 3 0,1 2 0,1 2 0,2 3 0,1 2 0,1 3 0,2 3 0,0 2 0,1 3 0,2 3 0,-1 2 0,2 4 0,-1 2 0,1 3 0,1 2 0,-1 4 0,0 2 0,1 4 0,-1 2 0,-1 3 0,1 2 0,-2 4 0,1 2 0,-2 3 0,-1 3 0,0 2 0,-2 3 0,-1 3 0,-1 2 0,-2 3 0,-1 2 0,-1 2 0,-2 3 0,-2 2 0,-2 2 0,-2 2 0,-2 2 0,-2 2 0,-2 2 0,-2 2 0,-3 2 0,-2 1 0,-2 1 0,-3 2 0,-2 1 0,-3 1 0,-3 2 0,-2 0 0,-3 1 0,-3 2 0,-2-1 0,-4 2 0,-2-1 0,-3 1 0,-2 1 0,-4-1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2-11T11:53:54.051"/>
    </inkml:context>
    <inkml:brush xml:id="br0">
      <inkml:brushProperty name="width" value="0.035" units="cm"/>
      <inkml:brushProperty name="height" value="0.035" units="cm"/>
      <inkml:brushProperty name="color" value="#E71224"/>
    </inkml:brush>
  </inkml:definitions>
  <inkml:trace contextRef="#ctx0" brushRef="#br0">9631 5029 24575,'-82'2'0,"-90"-4"0,138-3 0,0-2 0,-36-11 0,-47-9 0,87 21 0,-46-14 0,49 11 0,0 2 0,-36-5 0,-20-2 0,52 8 0,-51-5 0,-48-3 0,81 7 0,-56 0 0,61 4 0,0-1 0,-72-18 0,72 12 0,-1 2 0,-66-2 0,-227 12 0,-144-4 0,258-26 0,151 16 0,-138-5 0,146 14 0,0-3 0,-123-27 0,112 17 0,-112-9 0,-28-3 0,149 16 0,-131-6 0,179 18 0,-25 1 0,0-2 0,0-2 0,-80-15 0,25-5 0,-1 5 0,-109-5 0,-122-17 0,193 19 0,-164-2 0,227 19 0,-111-20 0,111 11 0,-106-3 0,150 16 0,-80-1 0,-175-23 0,-242-72 0,423 80 0,-96-21 0,-88-29 0,44 11 0,204 43 0,2-3 0,0-1 0,1-2 0,0-2 0,-51-36 0,3 1 0,-126-105 0,129 97 0,-9-8 0,-324-349 0,354 340 0,4-2 0,-86-162 0,127 214 0,-20-44 0,-33-94 0,-15-33 0,45 110 0,-50-166 0,65 177 0,-15-77 0,34 116 0,1 0 0,2-1 0,2 1 0,4-51 0,0 0 0,-3 84 0,-1-9 0,1 1 0,0 0 0,2 0 0,-1-1 0,2 1 0,0 0 0,1 1 0,1-1 0,12-28 0,20-37 0,-27 56 0,1 0 0,1 1 0,30-45 0,5 13 0,1 2 0,3 2 0,110-87 0,-123 109 0,2 1 0,80-44 0,6 7 0,-54 27 0,142-56 0,-183 85 0,694-211 0,-664 210 0,83-6 0,28-3 0,-90 7 0,135-4 0,85 18 0,-99 2 0,-162-1 0,1 2 0,-1 1 0,0 2 0,41 13 0,159 59 0,-199-64 0,0 4 0,-1 1 0,-1 2 0,-1 1 0,52 42 0,-72-51 0,24 15 0,-22-15 0,0 1 0,34 32 0,51 58 0,139 156 0,-199-197 0,-2 2 0,-3 2 0,-4 2 0,51 129 0,-28-17 0,97 302 0,-40-130 0,-103-303 0,14 93 0,-5-13 0,-11-62 0,-4 0 0,-3 0 0,-7 134 0,-1-64 0,4-55 0,-3 92 0,-2-154 0,-1-1 0,0 1 0,-2-1 0,0-1 0,-13 25 0,-12 35 0,23-59 0,0 0 0,-20 31 0,6-11 0,10-15 0,0-1 0,-2 0 0,-1-1 0,-1-1 0,-24 25 0,0 0 0,33-37 0,-1-1 0,0 0 0,-1 0 0,0-1 0,0 0 0,-13 8 0,-45 29 0,41-26 0,-59 32 0,70-43 0,0 0 0,1 2 0,-15 12 0,21-14 0,-1-2 0,0 1 0,0-2 0,0 1 0,-1-1 0,0-1 0,0 0 0,0 0 0,-20 5 0,17-7 34,1 1-1,0 0 0,-26 13 1,-24 9-1533,43-21-5327</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64DECD-5230-4F2F-B3F4-8359540ABFE0}" type="datetimeFigureOut">
              <a:rPr lang="en-GB" smtClean="0"/>
              <a:t>12/02/2025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F3F3C8-E799-4368-8EFC-ED2E70CD9DC6}" type="slidenum">
              <a:rPr lang="en-GB" smtClean="0"/>
              <a:t>‹#›</a:t>
            </a:fld>
            <a:endParaRPr lang="en-GB"/>
          </a:p>
        </p:txBody>
      </p:sp>
    </p:spTree>
    <p:extLst>
      <p:ext uri="{BB962C8B-B14F-4D97-AF65-F5344CB8AC3E}">
        <p14:creationId xmlns:p14="http://schemas.microsoft.com/office/powerpoint/2010/main" val="1533010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Global Net-Zero Carbon emission targets have been set by 2050 in the Paris Agreement. </a:t>
            </a:r>
          </a:p>
          <a:p>
            <a:pPr marL="171450" indent="-171450">
              <a:buFont typeface="Arial" panose="020B0604020202020204" pitchFamily="34" charset="0"/>
              <a:buChar char="•"/>
            </a:pPr>
            <a:r>
              <a:rPr lang="en-GB" dirty="0"/>
              <a:t>Welsh Government has a legally binding target to reduce GHG emissions by 2030 to all of their public buildings such as Local Authorities / Local Health Boards and other Public Sectors.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Studies demonstrate that recognises the National Health Service (NHS) as being a large contributor to carbon emissions which can be minimised.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Why is this research required? This research offers to provide a lot of data which could potentially demonstrate how much savings the solar farm can produce.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E8F3F3C8-E799-4368-8EFC-ED2E70CD9DC6}" type="slidenum">
              <a:rPr lang="en-GB" smtClean="0"/>
              <a:t>3</a:t>
            </a:fld>
            <a:endParaRPr lang="en-GB"/>
          </a:p>
        </p:txBody>
      </p:sp>
    </p:spTree>
    <p:extLst>
      <p:ext uri="{BB962C8B-B14F-4D97-AF65-F5344CB8AC3E}">
        <p14:creationId xmlns:p14="http://schemas.microsoft.com/office/powerpoint/2010/main" val="20973340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Morriston Hospital is the largest hospital in the Swansea Bay University Health Board’s (</a:t>
            </a:r>
            <a:r>
              <a:rPr lang="en-GB" dirty="0" err="1"/>
              <a:t>SBUHB</a:t>
            </a:r>
            <a:r>
              <a:rPr lang="en-GB" dirty="0"/>
              <a:t>) family, and as being the largest then it uses the most energy.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amount of energy the hospital uses on a daily basis is at a critically all time high, this is due to the nature of installed engineering services and the requirement to control the patient environment within certain tolerances.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Space heating and cooling as well as ventilation account for a large part of this consumption.</a:t>
            </a:r>
          </a:p>
          <a:p>
            <a:pPr marL="285750" indent="-285750">
              <a:buFont typeface="Arial" panose="020B0604020202020204" pitchFamily="34" charset="0"/>
              <a:buChar char="•"/>
            </a:pPr>
            <a:r>
              <a:rPr lang="en-GB" dirty="0"/>
              <a:t>Renewable energy installed for direct use by the hospital, if sized correctly, could decrease the reliance on the electricity grid, as well as significantly reducing the greenhouse gas (GHG) emissions on site. </a:t>
            </a:r>
          </a:p>
          <a:p>
            <a:pPr marL="285750" indent="-285750">
              <a:buFont typeface="Arial" panose="020B0604020202020204" pitchFamily="34" charset="0"/>
              <a:buChar char="•"/>
            </a:pPr>
            <a:r>
              <a:rPr lang="en-GB" dirty="0"/>
              <a:t>Renewable energy such as solar PV is a low cost, low maintenance and non-intrusive step forward to achieving the goal of net-zero carbon (</a:t>
            </a:r>
            <a:r>
              <a:rPr lang="en-GB" dirty="0" err="1"/>
              <a:t>NZC</a:t>
            </a:r>
            <a:r>
              <a:rPr lang="en-GB" dirty="0"/>
              <a:t>) to public sector buildings.  </a:t>
            </a:r>
          </a:p>
          <a:p>
            <a:pPr marL="285750" indent="-285750">
              <a:buFont typeface="Arial" panose="020B0604020202020204" pitchFamily="34" charset="0"/>
              <a:buChar char="•"/>
            </a:pPr>
            <a:r>
              <a:rPr lang="en-GB" dirty="0"/>
              <a:t>Researching alternative renewable energies.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E8F3F3C8-E799-4368-8EFC-ED2E70CD9DC6}" type="slidenum">
              <a:rPr lang="en-GB" smtClean="0"/>
              <a:t>4</a:t>
            </a:fld>
            <a:endParaRPr lang="en-GB"/>
          </a:p>
        </p:txBody>
      </p:sp>
    </p:spTree>
    <p:extLst>
      <p:ext uri="{BB962C8B-B14F-4D97-AF65-F5344CB8AC3E}">
        <p14:creationId xmlns:p14="http://schemas.microsoft.com/office/powerpoint/2010/main" val="15627065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author will be reviewing the Vital Energi solar farm report as it was created to support the business case to Welsh Government. The design consultant Vital Energi published the report which demonstrates the significant benefits the solar farm will bring to Morriston Hospital and </a:t>
            </a:r>
            <a:r>
              <a:rPr lang="en-GB" dirty="0" err="1"/>
              <a:t>SBUHB</a:t>
            </a:r>
            <a:r>
              <a:rPr lang="en-GB" dirty="0"/>
              <a:t>. </a:t>
            </a:r>
          </a:p>
        </p:txBody>
      </p:sp>
      <p:sp>
        <p:nvSpPr>
          <p:cNvPr id="4" name="Slide Number Placeholder 3"/>
          <p:cNvSpPr>
            <a:spLocks noGrp="1"/>
          </p:cNvSpPr>
          <p:nvPr>
            <p:ph type="sldNum" sz="quarter" idx="5"/>
          </p:nvPr>
        </p:nvSpPr>
        <p:spPr/>
        <p:txBody>
          <a:bodyPr/>
          <a:lstStyle/>
          <a:p>
            <a:fld id="{E8F3F3C8-E799-4368-8EFC-ED2E70CD9DC6}" type="slidenum">
              <a:rPr lang="en-GB" smtClean="0"/>
              <a:t>5</a:t>
            </a:fld>
            <a:endParaRPr lang="en-GB"/>
          </a:p>
        </p:txBody>
      </p:sp>
    </p:spTree>
    <p:extLst>
      <p:ext uri="{BB962C8B-B14F-4D97-AF65-F5344CB8AC3E}">
        <p14:creationId xmlns:p14="http://schemas.microsoft.com/office/powerpoint/2010/main" val="1516646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MD to add notes</a:t>
            </a:r>
          </a:p>
        </p:txBody>
      </p:sp>
      <p:sp>
        <p:nvSpPr>
          <p:cNvPr id="4" name="Slide Number Placeholder 3"/>
          <p:cNvSpPr>
            <a:spLocks noGrp="1"/>
          </p:cNvSpPr>
          <p:nvPr>
            <p:ph type="sldNum" sz="quarter" idx="5"/>
          </p:nvPr>
        </p:nvSpPr>
        <p:spPr/>
        <p:txBody>
          <a:bodyPr/>
          <a:lstStyle/>
          <a:p>
            <a:fld id="{E8F3F3C8-E799-4368-8EFC-ED2E70CD9DC6}" type="slidenum">
              <a:rPr lang="en-GB" smtClean="0"/>
              <a:t>6</a:t>
            </a:fld>
            <a:endParaRPr lang="en-GB"/>
          </a:p>
        </p:txBody>
      </p:sp>
    </p:spTree>
    <p:extLst>
      <p:ext uri="{BB962C8B-B14F-4D97-AF65-F5344CB8AC3E}">
        <p14:creationId xmlns:p14="http://schemas.microsoft.com/office/powerpoint/2010/main" val="1692958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achieve Objective 1</a:t>
            </a:r>
          </a:p>
          <a:p>
            <a:r>
              <a:rPr lang="en-GB" dirty="0"/>
              <a:t>Energy consumption information of the hospital will be gathered prior to and following the installation of the solar farm. The analysis will need to take in to account any changes within the hospital during the review period. I will be looking to use computer software </a:t>
            </a:r>
            <a:r>
              <a:rPr lang="en-GB" dirty="0" err="1"/>
              <a:t>RETscreen</a:t>
            </a:r>
            <a:r>
              <a:rPr lang="en-GB" dirty="0"/>
              <a:t> to assist me to collect said data. </a:t>
            </a:r>
          </a:p>
          <a:p>
            <a:endParaRPr lang="en-GB" dirty="0"/>
          </a:p>
          <a:p>
            <a:r>
              <a:rPr lang="en-GB" dirty="0"/>
              <a:t>Objective 2 </a:t>
            </a:r>
          </a:p>
          <a:p>
            <a:r>
              <a:rPr lang="en-GB" dirty="0"/>
              <a:t>Capex costs of the solar farm scheme will be obtained, as well as </a:t>
            </a:r>
            <a:r>
              <a:rPr lang="en-GB" dirty="0" err="1"/>
              <a:t>Opex</a:t>
            </a:r>
            <a:r>
              <a:rPr lang="en-GB" dirty="0"/>
              <a:t> and future </a:t>
            </a:r>
            <a:r>
              <a:rPr lang="en-GB" dirty="0" err="1"/>
              <a:t>Opex</a:t>
            </a:r>
            <a:r>
              <a:rPr lang="en-GB" dirty="0"/>
              <a:t> costs throughout the anticipated lifespan of the installation. Any change in tariffs will be taken into account.</a:t>
            </a:r>
          </a:p>
          <a:p>
            <a:endParaRPr lang="en-GB" dirty="0"/>
          </a:p>
          <a:p>
            <a:r>
              <a:rPr lang="en-GB" dirty="0"/>
              <a:t>Objective 3</a:t>
            </a:r>
          </a:p>
          <a:p>
            <a:r>
              <a:rPr lang="en-GB" dirty="0"/>
              <a:t>Using the latest computer software </a:t>
            </a:r>
            <a:r>
              <a:rPr lang="en-GB" dirty="0" err="1"/>
              <a:t>RETscreen</a:t>
            </a:r>
            <a:r>
              <a:rPr lang="en-GB" dirty="0"/>
              <a:t> then the author will look at the current carbon emissions that will be estimated using hospital consumption data provided by the Health Board. The GHG reduction can then be forecasted over the 10 year period in line with objective 1 and 2.  </a:t>
            </a:r>
          </a:p>
          <a:p>
            <a:endParaRPr lang="en-GB" dirty="0"/>
          </a:p>
          <a:p>
            <a:r>
              <a:rPr lang="en-GB" dirty="0"/>
              <a:t>Data Reliability</a:t>
            </a:r>
          </a:p>
          <a:p>
            <a:r>
              <a:rPr lang="en-GB" dirty="0"/>
              <a:t>Primary research. Important to collect reliable data.</a:t>
            </a:r>
          </a:p>
          <a:p>
            <a:endParaRPr lang="en-GB" dirty="0"/>
          </a:p>
          <a:p>
            <a:r>
              <a:rPr lang="en-GB" dirty="0"/>
              <a:t>Ethical Considerations</a:t>
            </a:r>
          </a:p>
          <a:p>
            <a:r>
              <a:rPr lang="en-GB" dirty="0"/>
              <a:t>Do research the correct way, - author to bring integrity, fairness, honesty, consent and confidentiality to the research</a:t>
            </a:r>
          </a:p>
          <a:p>
            <a:endParaRPr lang="en-GB" dirty="0"/>
          </a:p>
          <a:p>
            <a:r>
              <a:rPr lang="en-GB" dirty="0"/>
              <a:t>Cost Considerations</a:t>
            </a:r>
          </a:p>
          <a:p>
            <a:r>
              <a:rPr lang="en-GB" dirty="0"/>
              <a:t>Cost implications will be relatively low as research will be carried out locally. </a:t>
            </a:r>
          </a:p>
          <a:p>
            <a:endParaRPr lang="en-GB" dirty="0"/>
          </a:p>
        </p:txBody>
      </p:sp>
      <p:sp>
        <p:nvSpPr>
          <p:cNvPr id="4" name="Slide Number Placeholder 3"/>
          <p:cNvSpPr>
            <a:spLocks noGrp="1"/>
          </p:cNvSpPr>
          <p:nvPr>
            <p:ph type="sldNum" sz="quarter" idx="5"/>
          </p:nvPr>
        </p:nvSpPr>
        <p:spPr/>
        <p:txBody>
          <a:bodyPr/>
          <a:lstStyle/>
          <a:p>
            <a:fld id="{E8F3F3C8-E799-4368-8EFC-ED2E70CD9DC6}" type="slidenum">
              <a:rPr lang="en-GB" smtClean="0"/>
              <a:t>7</a:t>
            </a:fld>
            <a:endParaRPr lang="en-GB"/>
          </a:p>
        </p:txBody>
      </p:sp>
    </p:spTree>
    <p:extLst>
      <p:ext uri="{BB962C8B-B14F-4D97-AF65-F5344CB8AC3E}">
        <p14:creationId xmlns:p14="http://schemas.microsoft.com/office/powerpoint/2010/main" val="1114707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Aim </a:t>
            </a:r>
          </a:p>
          <a:p>
            <a:pPr marL="285750" indent="-285750">
              <a:buFont typeface="Arial" panose="020B0604020202020204" pitchFamily="34" charset="0"/>
              <a:buChar char="•"/>
            </a:pPr>
            <a:r>
              <a:rPr lang="en-GB" dirty="0"/>
              <a:t>The key objective in the success of this research proposal is to critically analyse the impact of a Solar PV farm to provide clean energy to Morriston Hospital. The author will review the projected performance and comparing the theory against 2 years of actual data recorded.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author will investigate into the potential use of renewable energy sources in order to achieve the ambitious target of carbon neutral at Morriston Hospital.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author be required to review extensive research to find the most relevant and subjective literature to support both sides of the objective.</a:t>
            </a:r>
          </a:p>
          <a:p>
            <a:endParaRPr lang="en-GB" dirty="0"/>
          </a:p>
        </p:txBody>
      </p:sp>
      <p:sp>
        <p:nvSpPr>
          <p:cNvPr id="4" name="Slide Number Placeholder 3"/>
          <p:cNvSpPr>
            <a:spLocks noGrp="1"/>
          </p:cNvSpPr>
          <p:nvPr>
            <p:ph type="sldNum" sz="quarter" idx="5"/>
          </p:nvPr>
        </p:nvSpPr>
        <p:spPr/>
        <p:txBody>
          <a:bodyPr/>
          <a:lstStyle/>
          <a:p>
            <a:fld id="{E8F3F3C8-E799-4368-8EFC-ED2E70CD9DC6}" type="slidenum">
              <a:rPr lang="en-GB" smtClean="0"/>
              <a:t>8</a:t>
            </a:fld>
            <a:endParaRPr lang="en-GB"/>
          </a:p>
        </p:txBody>
      </p:sp>
    </p:spTree>
    <p:extLst>
      <p:ext uri="{BB962C8B-B14F-4D97-AF65-F5344CB8AC3E}">
        <p14:creationId xmlns:p14="http://schemas.microsoft.com/office/powerpoint/2010/main" val="21422468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this stage the results are not evident, however through this research proposal then I will be aiming to uncover and compare the costings and savings the Health Board is making from the solar farm. </a:t>
            </a:r>
          </a:p>
          <a:p>
            <a:endParaRPr lang="en-GB" dirty="0"/>
          </a:p>
          <a:p>
            <a:r>
              <a:rPr lang="en-GB" dirty="0"/>
              <a:t>What we do know.  </a:t>
            </a:r>
            <a:r>
              <a:rPr lang="en-GB" dirty="0" err="1"/>
              <a:t>SBUHB</a:t>
            </a:r>
            <a:r>
              <a:rPr lang="en-GB" dirty="0"/>
              <a:t> required £</a:t>
            </a:r>
            <a:r>
              <a:rPr lang="en-GB" dirty="0" err="1"/>
              <a:t>5.8m</a:t>
            </a:r>
            <a:r>
              <a:rPr lang="en-GB" dirty="0"/>
              <a:t> from Welsh Government on a Invest to Save Grant. The investment will realise guaranteed minimum annual energy savings of £</a:t>
            </a:r>
            <a:r>
              <a:rPr lang="en-GB" dirty="0" err="1"/>
              <a:t>585k</a:t>
            </a:r>
            <a:r>
              <a:rPr lang="en-GB" dirty="0"/>
              <a:t>.</a:t>
            </a:r>
          </a:p>
          <a:p>
            <a:r>
              <a:rPr lang="en-GB" dirty="0"/>
              <a:t>Investment to Phase 1 &amp; 2 </a:t>
            </a:r>
            <a:r>
              <a:rPr lang="en-GB" dirty="0" err="1"/>
              <a:t>Re:fit</a:t>
            </a:r>
            <a:r>
              <a:rPr lang="en-GB" dirty="0"/>
              <a:t> Solar farm scheme to £</a:t>
            </a:r>
            <a:r>
              <a:rPr lang="en-GB" dirty="0" err="1"/>
              <a:t>13.5m</a:t>
            </a:r>
            <a:r>
              <a:rPr lang="en-GB" dirty="0"/>
              <a:t> and increase savings on energy to £</a:t>
            </a:r>
            <a:r>
              <a:rPr lang="en-GB" dirty="0" err="1"/>
              <a:t>1.63m</a:t>
            </a:r>
            <a:r>
              <a:rPr lang="en-GB" dirty="0"/>
              <a:t> pa.</a:t>
            </a:r>
          </a:p>
          <a:p>
            <a:r>
              <a:rPr lang="en-GB" dirty="0"/>
              <a:t>The aim is to reduce Carbon emissions by 1,000 </a:t>
            </a:r>
            <a:r>
              <a:rPr lang="en-GB" dirty="0" err="1"/>
              <a:t>T</a:t>
            </a:r>
            <a:r>
              <a:rPr lang="en-GB" baseline="-25000" dirty="0" err="1"/>
              <a:t>CO₂e</a:t>
            </a:r>
            <a:r>
              <a:rPr lang="en-GB" baseline="-25000" dirty="0"/>
              <a:t> </a:t>
            </a:r>
            <a:r>
              <a:rPr lang="en-GB" dirty="0"/>
              <a:t>pa (</a:t>
            </a:r>
            <a:r>
              <a:rPr lang="en-GB" b="0" i="0" dirty="0">
                <a:solidFill>
                  <a:srgbClr val="1F1F1F"/>
                </a:solidFill>
                <a:effectLst/>
                <a:latin typeface="Google Sans"/>
              </a:rPr>
              <a:t>Carbon dioxide equivalent).</a:t>
            </a:r>
            <a:endParaRPr lang="en-GB" dirty="0"/>
          </a:p>
        </p:txBody>
      </p:sp>
      <p:sp>
        <p:nvSpPr>
          <p:cNvPr id="4" name="Slide Number Placeholder 3"/>
          <p:cNvSpPr>
            <a:spLocks noGrp="1"/>
          </p:cNvSpPr>
          <p:nvPr>
            <p:ph type="sldNum" sz="quarter" idx="5"/>
          </p:nvPr>
        </p:nvSpPr>
        <p:spPr/>
        <p:txBody>
          <a:bodyPr/>
          <a:lstStyle/>
          <a:p>
            <a:fld id="{E8F3F3C8-E799-4368-8EFC-ED2E70CD9DC6}" type="slidenum">
              <a:rPr lang="en-GB" smtClean="0"/>
              <a:t>9</a:t>
            </a:fld>
            <a:endParaRPr lang="en-GB"/>
          </a:p>
        </p:txBody>
      </p:sp>
    </p:spTree>
    <p:extLst>
      <p:ext uri="{BB962C8B-B14F-4D97-AF65-F5344CB8AC3E}">
        <p14:creationId xmlns:p14="http://schemas.microsoft.com/office/powerpoint/2010/main" val="1269156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F3F3C8-E799-4368-8EFC-ED2E70CD9DC6}" type="slidenum">
              <a:rPr lang="en-GB" smtClean="0"/>
              <a:t>10</a:t>
            </a:fld>
            <a:endParaRPr lang="en-GB"/>
          </a:p>
        </p:txBody>
      </p:sp>
    </p:spTree>
    <p:extLst>
      <p:ext uri="{BB962C8B-B14F-4D97-AF65-F5344CB8AC3E}">
        <p14:creationId xmlns:p14="http://schemas.microsoft.com/office/powerpoint/2010/main" val="2786503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Author aspires to carry out annual record data collecting to analyse the cost saving from the solar panels. </a:t>
            </a:r>
          </a:p>
          <a:p>
            <a:pPr marL="171450" indent="-171450">
              <a:buFont typeface="Arial" panose="020B0604020202020204" pitchFamily="34" charset="0"/>
              <a:buChar char="•"/>
            </a:pPr>
            <a:r>
              <a:rPr lang="en-GB" dirty="0"/>
              <a:t>To assess how much energy is generated by the solar panels during the Spring / Summer and to see how it differs from the Autumn / Winter period. </a:t>
            </a:r>
          </a:p>
          <a:p>
            <a:pPr marL="171450" indent="-171450">
              <a:buFont typeface="Arial" panose="020B0604020202020204" pitchFamily="34" charset="0"/>
              <a:buChar char="•"/>
            </a:pPr>
            <a:r>
              <a:rPr lang="en-GB" dirty="0"/>
              <a:t>To find out if the Solar Farm can be as affected on other Health Board sites, the geographical location will play a part in this. </a:t>
            </a:r>
          </a:p>
          <a:p>
            <a:pPr marL="171450" indent="-171450">
              <a:buFont typeface="Arial" panose="020B0604020202020204" pitchFamily="34" charset="0"/>
              <a:buChar char="•"/>
            </a:pPr>
            <a:r>
              <a:rPr lang="en-GB" dirty="0"/>
              <a:t>Morriston is in a fortunate location, as there are many empty fields to the North of the site.</a:t>
            </a:r>
          </a:p>
          <a:p>
            <a:pPr marL="171450" indent="-171450">
              <a:buFont typeface="Arial" panose="020B0604020202020204" pitchFamily="34" charset="0"/>
              <a:buChar char="•"/>
            </a:pPr>
            <a:r>
              <a:rPr lang="en-GB" dirty="0"/>
              <a:t>The </a:t>
            </a:r>
            <a:r>
              <a:rPr lang="en-GB" dirty="0" err="1"/>
              <a:t>SBUHB</a:t>
            </a:r>
            <a:r>
              <a:rPr lang="en-GB" dirty="0"/>
              <a:t> solar farm is the first of it’s kind, and is the largest solar farm that generates electricity specifically for the Health Board.</a:t>
            </a:r>
          </a:p>
        </p:txBody>
      </p:sp>
      <p:sp>
        <p:nvSpPr>
          <p:cNvPr id="4" name="Slide Number Placeholder 3"/>
          <p:cNvSpPr>
            <a:spLocks noGrp="1"/>
          </p:cNvSpPr>
          <p:nvPr>
            <p:ph type="sldNum" sz="quarter" idx="5"/>
          </p:nvPr>
        </p:nvSpPr>
        <p:spPr/>
        <p:txBody>
          <a:bodyPr/>
          <a:lstStyle/>
          <a:p>
            <a:fld id="{E8F3F3C8-E799-4368-8EFC-ED2E70CD9DC6}" type="slidenum">
              <a:rPr lang="en-GB" smtClean="0"/>
              <a:t>11</a:t>
            </a:fld>
            <a:endParaRPr lang="en-GB"/>
          </a:p>
        </p:txBody>
      </p:sp>
    </p:spTree>
    <p:extLst>
      <p:ext uri="{BB962C8B-B14F-4D97-AF65-F5344CB8AC3E}">
        <p14:creationId xmlns:p14="http://schemas.microsoft.com/office/powerpoint/2010/main" val="36313889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smtClean="0"/>
              <a:pPr/>
              <a:t>2/12/2025</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2/12/2025</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6.wmf"/><Relationship Id="rId5" Type="http://schemas.openxmlformats.org/officeDocument/2006/relationships/hyperlink" Target="https://www.bbc.co.uk/news/uk-wales-51891777?intlink_from_url=&amp;link_location=live-reporting-story" TargetMode="External"/><Relationship Id="rId4" Type="http://schemas.openxmlformats.org/officeDocument/2006/relationships/image" Target="../media/image5.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9.png"/><Relationship Id="rId4" Type="http://schemas.openxmlformats.org/officeDocument/2006/relationships/customXml" Target="../ink/ink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6E411-E238-2845-BAF1-FB799460BB2C}"/>
              </a:ext>
            </a:extLst>
          </p:cNvPr>
          <p:cNvSpPr>
            <a:spLocks noGrp="1"/>
          </p:cNvSpPr>
          <p:nvPr>
            <p:ph type="ctrTitle"/>
          </p:nvPr>
        </p:nvSpPr>
        <p:spPr>
          <a:xfrm>
            <a:off x="345667" y="748574"/>
            <a:ext cx="5251341" cy="2329743"/>
          </a:xfrm>
        </p:spPr>
        <p:txBody>
          <a:bodyPr>
            <a:normAutofit/>
          </a:bodyPr>
          <a:lstStyle/>
          <a:p>
            <a:pPr algn="l"/>
            <a:r>
              <a:rPr lang="en-US" sz="3200" b="1" i="1" dirty="0"/>
              <a:t>RESEARCH PROPOSAL TO PROVIDE a critical assessment of the  </a:t>
            </a:r>
            <a:r>
              <a:rPr lang="en-US" sz="3200" b="1" i="1" dirty="0" err="1"/>
              <a:t>SBUHB</a:t>
            </a:r>
            <a:r>
              <a:rPr lang="en-US" sz="3200" b="1" i="1" dirty="0"/>
              <a:t> solar photovoltaic farm</a:t>
            </a:r>
          </a:p>
        </p:txBody>
      </p:sp>
      <p:sp>
        <p:nvSpPr>
          <p:cNvPr id="3" name="Subtitle 2">
            <a:extLst>
              <a:ext uri="{FF2B5EF4-FFF2-40B4-BE49-F238E27FC236}">
                <a16:creationId xmlns:a16="http://schemas.microsoft.com/office/drawing/2014/main" id="{E220E41E-8CD9-B048-A3EF-ADDBC38F93FD}"/>
              </a:ext>
            </a:extLst>
          </p:cNvPr>
          <p:cNvSpPr>
            <a:spLocks noGrp="1"/>
          </p:cNvSpPr>
          <p:nvPr>
            <p:ph type="subTitle" idx="1"/>
          </p:nvPr>
        </p:nvSpPr>
        <p:spPr>
          <a:xfrm>
            <a:off x="243079" y="4065468"/>
            <a:ext cx="5579563" cy="2219162"/>
          </a:xfrm>
        </p:spPr>
        <p:txBody>
          <a:bodyPr>
            <a:normAutofit lnSpcReduction="10000"/>
          </a:bodyPr>
          <a:lstStyle/>
          <a:p>
            <a:pPr algn="l"/>
            <a:r>
              <a:rPr lang="en-US" dirty="0"/>
              <a:t>Module: RESEARCH METHODS AND PROFESSIONAL DEVELOPMENT </a:t>
            </a:r>
          </a:p>
          <a:p>
            <a:pPr algn="l"/>
            <a:r>
              <a:rPr lang="en-US" dirty="0"/>
              <a:t>CODE: </a:t>
            </a:r>
            <a:r>
              <a:rPr lang="en-US" dirty="0" err="1"/>
              <a:t>acFA7004</a:t>
            </a:r>
            <a:endParaRPr lang="en-US" dirty="0"/>
          </a:p>
          <a:p>
            <a:pPr algn="l"/>
            <a:r>
              <a:rPr lang="en-US" dirty="0"/>
              <a:t>Name: Mark Davies</a:t>
            </a:r>
          </a:p>
          <a:p>
            <a:pPr algn="l"/>
            <a:r>
              <a:rPr lang="en-US" dirty="0"/>
              <a:t>Student </a:t>
            </a:r>
            <a:r>
              <a:rPr lang="en-US" dirty="0" err="1"/>
              <a:t>i.d</a:t>
            </a:r>
            <a:r>
              <a:rPr lang="en-US" dirty="0"/>
              <a:t>: 1650901 </a:t>
            </a:r>
          </a:p>
          <a:p>
            <a:pPr algn="l"/>
            <a:r>
              <a:rPr lang="en-US" dirty="0"/>
              <a:t>17</a:t>
            </a:r>
            <a:r>
              <a:rPr lang="en-US" baseline="30000" dirty="0"/>
              <a:t>TH</a:t>
            </a:r>
            <a:r>
              <a:rPr lang="en-US" dirty="0"/>
              <a:t> FEBRUARY 2025</a:t>
            </a:r>
          </a:p>
          <a:p>
            <a:pPr marL="285750" indent="-285750" algn="l">
              <a:buFont typeface="Arial" panose="020B0604020202020204" pitchFamily="34" charset="0"/>
              <a:buChar char="•"/>
            </a:pPr>
            <a:endParaRPr lang="en-US" dirty="0"/>
          </a:p>
        </p:txBody>
      </p:sp>
      <p:sp>
        <p:nvSpPr>
          <p:cNvPr id="13" name="Freeform 5">
            <a:extLst>
              <a:ext uri="{FF2B5EF4-FFF2-40B4-BE49-F238E27FC236}">
                <a16:creationId xmlns:a16="http://schemas.microsoft.com/office/drawing/2014/main" id="{383ABEA8-C940-4E63-9425-2636E3E96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5" name="Freeform 14">
            <a:extLst>
              <a:ext uri="{FF2B5EF4-FFF2-40B4-BE49-F238E27FC236}">
                <a16:creationId xmlns:a16="http://schemas.microsoft.com/office/drawing/2014/main" id="{94E1F0CE-2445-403C-A97B-5F9410D8F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A2930BEC-23C3-4943-BF3E-1489DF19FE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1" name="Straight Connector 20">
              <a:extLst>
                <a:ext uri="{FF2B5EF4-FFF2-40B4-BE49-F238E27FC236}">
                  <a16:creationId xmlns:a16="http://schemas.microsoft.com/office/drawing/2014/main" id="{5EE21198-6B2F-44DD-8ED1-08DBFDAC2E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233853C-FCDB-4072-A38A-F528AAFBBF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DF60640-56C1-4C2D-957C-A789DDD093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DBC8BAD-82DB-43C8-93D0-4CC4E2E95C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CFCEA8D-83B8-4970-9BC8-EDA33C5EBA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4345168-CE91-4C7A-BA9B-2AFCC817B3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4C9779D-5807-497E-BDDA-12ECD50340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3B09AA2-4E46-45A7-88C3-B77EBA9C87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8ED08BD-C105-46BF-B6B0-9F80A5B381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C4D9F2C-627F-4C7A-B40A-78BCA3BC54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48C129-86EE-4990-94FD-5931AD9197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AB33CEB-3A03-483A-8E91-8E1943D84D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00F4D10-7D5F-4765-A1AE-2F8CB7A39A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BE66C8F-A0F6-46E9-B972-C7D4A8FFB0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D614F2D-DA48-4D64-8BFE-4117C2E1C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2F83623-F07F-4A93-999E-67D5E4862B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B81F61E-B3F1-4730-A58B-C55D10BC08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2BF85AD-1922-4E38-87C6-287DC9439D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0323152-1BCA-4B09-BF43-597B5ABFE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16FA10F-4820-4210-BD18-A541FFDE5C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C83EE3B-D583-44FD-8551-97D34E80D5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AE834B5-319F-4E49-B39F-751A8792EF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3845535-477D-4E7B-B4F8-2CE3E5AF7B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7747927-13DA-4A4F-87AA-86E8D3D29C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AE899985-4FD6-485D-9006-4708F48C5B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F1CB23D-807B-454C-B639-82CE0670E9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B53295B9-732A-4D6D-91F1-03B91EB4F4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FBB9D0F5-242C-4D55-93CB-9A32D2FC4F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1C9AD0A8-54D7-406A-81E4-B0B4257DA2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14846DC-ACE3-449F-8465-4385A9CEC3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1768A72-A55A-4170-BD6F-F5E044A4B8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97196028-3C6E-4164-9319-995F2D2C22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87037486-DA11-4DB7-A63F-7B3F53312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3150956A-3D95-44EA-BB7D-340891BBC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58EA563-057B-4962-BD55-A9B16A3D00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D2DEBB62-6CF4-4666-BBC6-45BE4E6F5F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2E7B7F07-D687-4AA4-9EC8-6D12373A2D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D3C7D5A-9C54-4EAD-B5AC-9EA3C62242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5D845C49-1615-49DC-9137-9BB1FD331F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E05A45E8-D654-4F65-ADFA-C534AA8691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E5F5EA-83DF-432D-B01C-EE510FBBC6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AB43556-FBEB-4AFE-ABE6-C5DDB6F1D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5FEDFA0A-B41D-474D-9560-852C0B0CF0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1C1FE481-1269-41D6-898E-7F3BCA9F1F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7BB1618C-0A00-47BD-B77A-F72DFAC6DD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DFF1B51-61EA-4306-B86A-2CEB48F15C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DF9854-1522-4F7F-8477-0F838601E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8E78EA2C-1DB6-493B-8DBB-5D11A9D075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119DC58-4A07-4F18-82F5-851C513C5F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6A9A2687-5092-4705-B775-C09E61CF6D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90A8E5C5-1A42-46BE-90D6-E2AFB2929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2CAECC0B-1C7F-4349-9BC6-66A68F9170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B7D50278-8916-4102-8C76-2EA2E1CCF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323209FF-E334-4CCE-86D6-B17F3C85BB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26853839-0FD3-4E16-AE08-1698F5B71C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BA8790F0-552C-41DD-AE6C-257B378A9B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7F97A08-46BA-4ACC-873F-27DF9CD900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510347AC-CBEE-4D99-93E2-8B060D6C03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0445D16-8C32-44AD-B8E2-B5716A3B76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4E454F76-C337-406E-9892-CE67FCA734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35DF4D40-BED2-4EE1-97FC-8456FD24ED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CBD62B4-CD5B-4B82-9C4D-4B7C517A9F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63B09B44-3747-41F4-AF15-849F94BDF0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7B87D5F-111A-458C-AF49-5B168BED4D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898E8FA5-EF63-49AF-B78B-50D0364730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F522AB1B-D532-46BC-B1F8-E0E8BE80BD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70F7F324-7A69-4D1E-A4B4-F8BE4CFD0F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66EED720-808A-4918-A4E5-43475B2094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E6C9635-DF11-42EF-B7D0-F4B0421879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44375B25-5409-44CC-A33D-AC60D8DD02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D8CA0C31-A1A1-4BE5-BF95-7AE8ECF8E9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7C4BE7C7-D6AC-4F1C-BD18-9DABDB3C6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B2D9C4C0-AE48-4A10-887A-6228903FF7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77D20CE6-88F8-4E3E-87A4-717246F82A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8539F24A-EF5C-4195-B834-1BEAAEAC2F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08B35F9-6E28-4A86-B329-B0AEC19F1A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9B420921-5C06-44E1-938C-02BCE255BA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570DE2DB-6FAF-4ECD-943E-D556B7DF35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7" name="Picture 6" descr="A screenshot of a cell phone&#10;&#10;Description automatically generated">
            <a:extLst>
              <a:ext uri="{FF2B5EF4-FFF2-40B4-BE49-F238E27FC236}">
                <a16:creationId xmlns:a16="http://schemas.microsoft.com/office/drawing/2014/main" id="{E2316E59-8476-4E44-B76F-C9CBBC31C956}"/>
              </a:ext>
            </a:extLst>
          </p:cNvPr>
          <p:cNvPicPr>
            <a:picLocks noChangeAspect="1"/>
          </p:cNvPicPr>
          <p:nvPr/>
        </p:nvPicPr>
        <p:blipFill>
          <a:blip r:embed="rId3"/>
          <a:stretch>
            <a:fillRect/>
          </a:stretch>
        </p:blipFill>
        <p:spPr>
          <a:xfrm>
            <a:off x="8655786" y="124291"/>
            <a:ext cx="3335796" cy="2219821"/>
          </a:xfrm>
          <a:prstGeom prst="rect">
            <a:avLst/>
          </a:prstGeom>
        </p:spPr>
      </p:pic>
      <p:pic>
        <p:nvPicPr>
          <p:cNvPr id="5" name="Picture 4" descr="A close up of a street in front of a building&#10;&#10;Description automatically generated">
            <a:extLst>
              <a:ext uri="{FF2B5EF4-FFF2-40B4-BE49-F238E27FC236}">
                <a16:creationId xmlns:a16="http://schemas.microsoft.com/office/drawing/2014/main" id="{24AAFD08-47A4-DACF-8952-43126762280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23691"/>
          <a:stretch/>
        </p:blipFill>
        <p:spPr>
          <a:xfrm>
            <a:off x="6765728" y="2041615"/>
            <a:ext cx="4714956" cy="20238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a:extLst>
              <a:ext uri="{FF2B5EF4-FFF2-40B4-BE49-F238E27FC236}">
                <a16:creationId xmlns:a16="http://schemas.microsoft.com/office/drawing/2014/main" id="{710DA2D8-73DC-2F4D-B5CE-F378C06DB795}"/>
              </a:ext>
            </a:extLst>
          </p:cNvPr>
          <p:cNvPicPr>
            <a:picLocks noChangeAspect="1"/>
          </p:cNvPicPr>
          <p:nvPr/>
        </p:nvPicPr>
        <p:blipFill rotWithShape="1">
          <a:blip r:embed="rId6">
            <a:extLst>
              <a:ext uri="{28A0092B-C50C-407E-A947-70E740481C1C}">
                <a14:useLocalDpi xmlns:a14="http://schemas.microsoft.com/office/drawing/2010/main" val="0"/>
              </a:ext>
            </a:extLst>
          </a:blip>
          <a:srcRect l="20728" r="17039"/>
          <a:stretch/>
        </p:blipFill>
        <p:spPr bwMode="auto">
          <a:xfrm>
            <a:off x="6757163" y="4320855"/>
            <a:ext cx="4746788" cy="1911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451493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877163E-2558-FCC8-2039-29B419E0EB34}"/>
              </a:ext>
            </a:extLst>
          </p:cNvPr>
          <p:cNvSpPr>
            <a:spLocks noGrp="1"/>
          </p:cNvSpPr>
          <p:nvPr>
            <p:ph type="body" sz="half" idx="2"/>
          </p:nvPr>
        </p:nvSpPr>
        <p:spPr>
          <a:xfrm>
            <a:off x="685800" y="1645920"/>
            <a:ext cx="8540496" cy="4618660"/>
          </a:xfrm>
        </p:spPr>
        <p:txBody>
          <a:bodyPr>
            <a:normAutofit/>
          </a:bodyPr>
          <a:lstStyle/>
          <a:p>
            <a:pPr marL="342900" indent="-342900">
              <a:buAutoNum type="arabicPeriod"/>
            </a:pPr>
            <a:r>
              <a:rPr lang="en-GB" dirty="0"/>
              <a:t>Introduction</a:t>
            </a:r>
          </a:p>
          <a:p>
            <a:pPr marL="342900" indent="-342900">
              <a:buAutoNum type="arabicPeriod"/>
            </a:pPr>
            <a:r>
              <a:rPr lang="en-GB" dirty="0"/>
              <a:t>Literature Review</a:t>
            </a:r>
          </a:p>
          <a:p>
            <a:r>
              <a:rPr lang="en-GB" dirty="0"/>
              <a:t>	2.1 Solar Photovoltaic Panels - Vital Energi </a:t>
            </a:r>
            <a:r>
              <a:rPr lang="en-GB" dirty="0" err="1"/>
              <a:t>SBUHB</a:t>
            </a:r>
            <a:r>
              <a:rPr lang="en-GB" dirty="0"/>
              <a:t> Solar Farm</a:t>
            </a:r>
          </a:p>
          <a:p>
            <a:r>
              <a:rPr lang="en-GB" dirty="0"/>
              <a:t>	2.2 An Integrated review of factors influencing the performance of PV panels</a:t>
            </a:r>
          </a:p>
          <a:p>
            <a:r>
              <a:rPr lang="en-GB" dirty="0"/>
              <a:t>	2.3 Performance evaluation of a solar photovoltaic system</a:t>
            </a:r>
          </a:p>
          <a:p>
            <a:pPr marL="342900" indent="-342900">
              <a:buAutoNum type="arabicPeriod" startAt="3"/>
            </a:pPr>
            <a:r>
              <a:rPr lang="en-GB" dirty="0"/>
              <a:t>Literature Review Conclusion</a:t>
            </a:r>
          </a:p>
          <a:p>
            <a:pPr marL="342900" indent="-342900">
              <a:buAutoNum type="arabicPeriod" startAt="3"/>
            </a:pPr>
            <a:r>
              <a:rPr lang="en-GB" dirty="0"/>
              <a:t>Aim &amp; Objectives</a:t>
            </a:r>
          </a:p>
          <a:p>
            <a:pPr marL="342900" indent="-342900">
              <a:buAutoNum type="arabicPeriod" startAt="3"/>
            </a:pPr>
            <a:r>
              <a:rPr lang="en-GB" dirty="0"/>
              <a:t>Research Methodologies</a:t>
            </a:r>
          </a:p>
          <a:p>
            <a:pPr marL="342900" indent="-342900">
              <a:buAutoNum type="arabicPeriod" startAt="3"/>
            </a:pPr>
            <a:r>
              <a:rPr lang="en-GB" dirty="0"/>
              <a:t>Results</a:t>
            </a:r>
          </a:p>
          <a:p>
            <a:pPr marL="342900" indent="-342900">
              <a:buAutoNum type="arabicPeriod" startAt="3"/>
            </a:pPr>
            <a:r>
              <a:rPr lang="en-GB" dirty="0"/>
              <a:t>Timing Plan</a:t>
            </a:r>
          </a:p>
          <a:p>
            <a:pPr marL="342900" indent="-342900">
              <a:buAutoNum type="arabicPeriod" startAt="3"/>
            </a:pPr>
            <a:r>
              <a:rPr lang="en-GB" dirty="0"/>
              <a:t>Conclusion</a:t>
            </a:r>
          </a:p>
          <a:p>
            <a:pPr marL="342900" indent="-342900">
              <a:buAutoNum type="arabicPeriod" startAt="3"/>
            </a:pPr>
            <a:endParaRPr lang="en-GB" dirty="0"/>
          </a:p>
        </p:txBody>
      </p:sp>
      <p:sp>
        <p:nvSpPr>
          <p:cNvPr id="5" name="Title 1">
            <a:extLst>
              <a:ext uri="{FF2B5EF4-FFF2-40B4-BE49-F238E27FC236}">
                <a16:creationId xmlns:a16="http://schemas.microsoft.com/office/drawing/2014/main" id="{B225A577-1CD0-446E-D2E7-98512E0476F1}"/>
              </a:ext>
            </a:extLst>
          </p:cNvPr>
          <p:cNvSpPr txBox="1">
            <a:spLocks/>
          </p:cNvSpPr>
          <p:nvPr/>
        </p:nvSpPr>
        <p:spPr>
          <a:xfrm>
            <a:off x="685800" y="593420"/>
            <a:ext cx="6164653" cy="529225"/>
          </a:xfrm>
          <a:prstGeom prst="rect">
            <a:avLst/>
          </a:prstGeom>
          <a:effectLst/>
        </p:spPr>
        <p:txBody>
          <a:bodyPr vert="horz" lIns="91440" tIns="45720" rIns="91440" bIns="45720" rtlCol="0" anchor="b">
            <a:normAutofit/>
          </a:bodyPr>
          <a:lstStyle>
            <a:lvl1pPr algn="l" defTabSz="457200" rtl="0" eaLnBrk="1" latinLnBrk="0" hangingPunct="1">
              <a:spcBef>
                <a:spcPct val="0"/>
              </a:spcBef>
              <a:buNone/>
              <a:defRPr sz="2800" b="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contents</a:t>
            </a:r>
          </a:p>
        </p:txBody>
      </p:sp>
    </p:spTree>
    <p:extLst>
      <p:ext uri="{BB962C8B-B14F-4D97-AF65-F5344CB8AC3E}">
        <p14:creationId xmlns:p14="http://schemas.microsoft.com/office/powerpoint/2010/main" val="40776382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93420"/>
            <a:ext cx="6164653" cy="529225"/>
          </a:xfrm>
        </p:spPr>
        <p:txBody>
          <a:bodyPr>
            <a:normAutofit/>
          </a:bodyPr>
          <a:lstStyle/>
          <a:p>
            <a:r>
              <a:rPr lang="en-GB" b="1" dirty="0"/>
              <a:t>1. introduction</a:t>
            </a:r>
          </a:p>
        </p:txBody>
      </p:sp>
      <p:sp>
        <p:nvSpPr>
          <p:cNvPr id="4" name="Text Placeholder 3"/>
          <p:cNvSpPr>
            <a:spLocks noGrp="1"/>
          </p:cNvSpPr>
          <p:nvPr>
            <p:ph type="body" sz="half" idx="2"/>
          </p:nvPr>
        </p:nvSpPr>
        <p:spPr>
          <a:xfrm>
            <a:off x="685800" y="1325880"/>
            <a:ext cx="10835640" cy="4846319"/>
          </a:xfrm>
        </p:spPr>
        <p:txBody>
          <a:bodyPr>
            <a:norm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Global net-zero emissions targets have been set by 2050 in the Paris Agreement (</a:t>
            </a:r>
            <a:r>
              <a:rPr lang="en-GB" dirty="0" err="1"/>
              <a:t>Ghalut</a:t>
            </a:r>
            <a:r>
              <a:rPr lang="en-GB" dirty="0"/>
              <a:t> and </a:t>
            </a:r>
            <a:r>
              <a:rPr lang="en-GB" dirty="0" err="1"/>
              <a:t>Elsaye</a:t>
            </a:r>
            <a:r>
              <a:rPr lang="en-GB" dirty="0"/>
              <a:t>, 2024).</a:t>
            </a:r>
          </a:p>
          <a:p>
            <a:pPr marL="285750" indent="-285750">
              <a:buFont typeface="Arial" panose="020B0604020202020204" pitchFamily="34" charset="0"/>
              <a:buChar char="•"/>
            </a:pPr>
            <a:r>
              <a:rPr lang="en-GB" dirty="0"/>
              <a:t>Welsh Government / NHS Wales.</a:t>
            </a:r>
          </a:p>
          <a:p>
            <a:pPr marL="285750" indent="-285750">
              <a:buFont typeface="Arial" panose="020B0604020202020204" pitchFamily="34" charset="0"/>
              <a:buChar char="•"/>
            </a:pPr>
            <a:r>
              <a:rPr lang="en-GB" dirty="0"/>
              <a:t>Significance of this research proposal, what purpose does it aim to achieve?</a:t>
            </a:r>
          </a:p>
          <a:p>
            <a:pPr marL="285750" indent="-285750">
              <a:buFont typeface="Arial" panose="020B0604020202020204" pitchFamily="34" charset="0"/>
              <a:buChar char="•"/>
            </a:pPr>
            <a:r>
              <a:rPr lang="en-GB" dirty="0"/>
              <a:t>The route map targets buildings, mobility and transport, procurement as well as land use with the aim of becoming </a:t>
            </a:r>
            <a:r>
              <a:rPr lang="en-GB" dirty="0" err="1"/>
              <a:t>NZC</a:t>
            </a:r>
            <a:r>
              <a:rPr lang="en-GB" dirty="0"/>
              <a:t> by 2030. (</a:t>
            </a:r>
            <a:r>
              <a:rPr lang="en-GB" dirty="0" err="1"/>
              <a:t>Gov.Wales</a:t>
            </a:r>
            <a:r>
              <a:rPr lang="en-GB" dirty="0"/>
              <a:t>, </a:t>
            </a:r>
            <a:r>
              <a:rPr lang="en-GB" dirty="0" err="1"/>
              <a:t>NZC</a:t>
            </a:r>
            <a:r>
              <a:rPr lang="en-GB" dirty="0"/>
              <a:t> 2030)</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5" name="Picture 4">
            <a:extLst>
              <a:ext uri="{FF2B5EF4-FFF2-40B4-BE49-F238E27FC236}">
                <a16:creationId xmlns:a16="http://schemas.microsoft.com/office/drawing/2014/main" id="{8A62A8FE-3D92-795D-8720-FF8A22011440}"/>
              </a:ext>
            </a:extLst>
          </p:cNvPr>
          <p:cNvPicPr>
            <a:picLocks noChangeAspect="1"/>
          </p:cNvPicPr>
          <p:nvPr/>
        </p:nvPicPr>
        <p:blipFill>
          <a:blip r:embed="rId3"/>
          <a:stretch>
            <a:fillRect/>
          </a:stretch>
        </p:blipFill>
        <p:spPr>
          <a:xfrm>
            <a:off x="885607" y="3890772"/>
            <a:ext cx="8594823" cy="2449568"/>
          </a:xfrm>
          <a:prstGeom prst="rect">
            <a:avLst/>
          </a:prstGeom>
        </p:spPr>
      </p:pic>
      <p:sp>
        <p:nvSpPr>
          <p:cNvPr id="3" name="Content Placeholder 2">
            <a:extLst>
              <a:ext uri="{FF2B5EF4-FFF2-40B4-BE49-F238E27FC236}">
                <a16:creationId xmlns:a16="http://schemas.microsoft.com/office/drawing/2014/main" id="{58031B14-0BA1-B8B5-21B5-1253ECD2ABA5}"/>
              </a:ext>
            </a:extLst>
          </p:cNvPr>
          <p:cNvSpPr txBox="1">
            <a:spLocks/>
          </p:cNvSpPr>
          <p:nvPr/>
        </p:nvSpPr>
        <p:spPr>
          <a:xfrm>
            <a:off x="9446645" y="6003275"/>
            <a:ext cx="2144222" cy="371713"/>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Autofit/>
          </a:bodyPr>
          <a:lstStyle>
            <a:lvl1pPr marL="0" indent="0" algn="ctr"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1pPr>
            <a:lvl2pPr marL="4572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2pPr>
            <a:lvl3pPr marL="9144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3pPr>
            <a:lvl4pPr marL="13716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4pPr>
            <a:lvl5pPr marL="18288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5pPr>
            <a:lvl6pPr marL="22860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6pPr>
            <a:lvl7pPr marL="27432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7pPr>
            <a:lvl8pPr marL="32004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8pPr>
            <a:lvl9pPr marL="36576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9pPr>
          </a:lstStyle>
          <a:p>
            <a:pPr>
              <a:lnSpc>
                <a:spcPct val="90000"/>
              </a:lnSpc>
            </a:pPr>
            <a:r>
              <a:rPr lang="en-US" sz="1400" dirty="0"/>
              <a:t>(</a:t>
            </a:r>
            <a:r>
              <a:rPr lang="en-US" sz="1400" dirty="0" err="1"/>
              <a:t>Gov.wales</a:t>
            </a:r>
            <a:r>
              <a:rPr lang="en-US" sz="1400" dirty="0"/>
              <a:t>, 2024)</a:t>
            </a:r>
          </a:p>
        </p:txBody>
      </p:sp>
    </p:spTree>
    <p:extLst>
      <p:ext uri="{BB962C8B-B14F-4D97-AF65-F5344CB8AC3E}">
        <p14:creationId xmlns:p14="http://schemas.microsoft.com/office/powerpoint/2010/main" val="685190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F5BE2-4D0E-426F-8DF9-349283F7CFAA}"/>
              </a:ext>
            </a:extLst>
          </p:cNvPr>
          <p:cNvSpPr>
            <a:spLocks noGrp="1"/>
          </p:cNvSpPr>
          <p:nvPr>
            <p:ph type="title"/>
          </p:nvPr>
        </p:nvSpPr>
        <p:spPr>
          <a:xfrm>
            <a:off x="685801" y="338667"/>
            <a:ext cx="7174683" cy="1166284"/>
          </a:xfrm>
        </p:spPr>
        <p:txBody>
          <a:bodyPr/>
          <a:lstStyle/>
          <a:p>
            <a:r>
              <a:rPr lang="en-GB" dirty="0"/>
              <a:t>CONT. i</a:t>
            </a:r>
            <a:r>
              <a:rPr lang="en-GB" b="1" dirty="0"/>
              <a:t>ntroduction</a:t>
            </a:r>
          </a:p>
        </p:txBody>
      </p:sp>
      <p:sp>
        <p:nvSpPr>
          <p:cNvPr id="3" name="Content Placeholder 2">
            <a:extLst>
              <a:ext uri="{FF2B5EF4-FFF2-40B4-BE49-F238E27FC236}">
                <a16:creationId xmlns:a16="http://schemas.microsoft.com/office/drawing/2014/main" id="{1D578E27-9E69-440A-BD39-2BA052744CD5}"/>
              </a:ext>
            </a:extLst>
          </p:cNvPr>
          <p:cNvSpPr>
            <a:spLocks noGrp="1"/>
          </p:cNvSpPr>
          <p:nvPr>
            <p:ph idx="1"/>
          </p:nvPr>
        </p:nvSpPr>
        <p:spPr>
          <a:xfrm>
            <a:off x="197051" y="1711959"/>
            <a:ext cx="5626233" cy="3409441"/>
          </a:xfrm>
        </p:spPr>
        <p:txBody>
          <a:bodyPr>
            <a:normAutofit/>
          </a:bodyPr>
          <a:lstStyle/>
          <a:p>
            <a:pPr marL="285750" indent="-285750">
              <a:buFont typeface="Arial" panose="020B0604020202020204" pitchFamily="34" charset="0"/>
              <a:buChar char="•"/>
            </a:pPr>
            <a:r>
              <a:rPr lang="en-GB" dirty="0"/>
              <a:t>Morriston Hospital </a:t>
            </a:r>
          </a:p>
          <a:p>
            <a:pPr marL="285750" indent="-285750">
              <a:buFont typeface="Arial" panose="020B0604020202020204" pitchFamily="34" charset="0"/>
              <a:buChar char="•"/>
            </a:pPr>
            <a:r>
              <a:rPr lang="en-GB" dirty="0"/>
              <a:t>Solar Farms</a:t>
            </a:r>
          </a:p>
          <a:p>
            <a:pPr marL="285750" indent="-285750">
              <a:buFont typeface="Arial" panose="020B0604020202020204" pitchFamily="34" charset="0"/>
              <a:buChar char="•"/>
            </a:pPr>
            <a:r>
              <a:rPr lang="en-GB" dirty="0"/>
              <a:t>Energy Consumption</a:t>
            </a:r>
          </a:p>
          <a:p>
            <a:pPr marL="285750" indent="-285750">
              <a:buFont typeface="Arial" panose="020B0604020202020204" pitchFamily="34" charset="0"/>
              <a:buChar char="•"/>
            </a:pPr>
            <a:r>
              <a:rPr lang="en-GB" dirty="0"/>
              <a:t>Space Heating and Cooling </a:t>
            </a:r>
          </a:p>
          <a:p>
            <a:pPr marL="285750" indent="-285750">
              <a:buFont typeface="Arial" panose="020B0604020202020204" pitchFamily="34" charset="0"/>
              <a:buChar char="•"/>
            </a:pPr>
            <a:r>
              <a:rPr lang="en-GB" dirty="0"/>
              <a:t>Renewable Energy – Solar PV Panels</a:t>
            </a:r>
          </a:p>
          <a:p>
            <a:pPr marL="285750" indent="-285750">
              <a:buFont typeface="Arial" panose="020B0604020202020204" pitchFamily="34" charset="0"/>
              <a:buChar char="•"/>
            </a:pPr>
            <a:r>
              <a:rPr lang="en-GB" dirty="0"/>
              <a:t>The solar farm provides </a:t>
            </a:r>
            <a:r>
              <a:rPr lang="en-GB" dirty="0" err="1"/>
              <a:t>SBUHB</a:t>
            </a:r>
            <a:r>
              <a:rPr lang="en-GB" dirty="0"/>
              <a:t> the opportunity to achieve energy savings and create energy generation measures.</a:t>
            </a:r>
          </a:p>
          <a:p>
            <a:pPr marL="285750" indent="-285750">
              <a:buFont typeface="Arial" panose="020B0604020202020204" pitchFamily="34" charset="0"/>
              <a:buChar char="•"/>
            </a:pPr>
            <a:endParaRPr lang="en-GB" dirty="0"/>
          </a:p>
        </p:txBody>
      </p:sp>
      <p:pic>
        <p:nvPicPr>
          <p:cNvPr id="8" name="Picture 7">
            <a:extLst>
              <a:ext uri="{FF2B5EF4-FFF2-40B4-BE49-F238E27FC236}">
                <a16:creationId xmlns:a16="http://schemas.microsoft.com/office/drawing/2014/main" id="{39CD5216-DEEE-63CE-D3F7-42E1DC5EE9C8}"/>
              </a:ext>
            </a:extLst>
          </p:cNvPr>
          <p:cNvPicPr>
            <a:picLocks noChangeAspect="1"/>
          </p:cNvPicPr>
          <p:nvPr/>
        </p:nvPicPr>
        <p:blipFill>
          <a:blip r:embed="rId3"/>
          <a:stretch>
            <a:fillRect/>
          </a:stretch>
        </p:blipFill>
        <p:spPr>
          <a:xfrm>
            <a:off x="5739277" y="1444838"/>
            <a:ext cx="5182323" cy="4096322"/>
          </a:xfrm>
          <a:prstGeom prst="rect">
            <a:avLst/>
          </a:prstGeom>
        </p:spPr>
      </p:pic>
      <mc:AlternateContent xmlns:mc="http://schemas.openxmlformats.org/markup-compatibility/2006" xmlns:p14="http://schemas.microsoft.com/office/powerpoint/2010/main">
        <mc:Choice Requires="p14">
          <p:contentPart p14:bwMode="auto" r:id="rId4">
            <p14:nvContentPartPr>
              <p14:cNvPr id="10" name="Ink 9">
                <a:extLst>
                  <a:ext uri="{FF2B5EF4-FFF2-40B4-BE49-F238E27FC236}">
                    <a16:creationId xmlns:a16="http://schemas.microsoft.com/office/drawing/2014/main" id="{3FD1882D-443F-0FE7-F723-65641825491E}"/>
                  </a:ext>
                </a:extLst>
              </p14:cNvPr>
              <p14:cNvContentPartPr/>
              <p14:nvPr/>
            </p14:nvContentPartPr>
            <p14:xfrm>
              <a:off x="9593560" y="4213120"/>
              <a:ext cx="1328040" cy="1328040"/>
            </p14:xfrm>
          </p:contentPart>
        </mc:Choice>
        <mc:Fallback xmlns="">
          <p:pic>
            <p:nvPicPr>
              <p:cNvPr id="10" name="Ink 9">
                <a:extLst>
                  <a:ext uri="{FF2B5EF4-FFF2-40B4-BE49-F238E27FC236}">
                    <a16:creationId xmlns:a16="http://schemas.microsoft.com/office/drawing/2014/main" id="{3FD1882D-443F-0FE7-F723-65641825491E}"/>
                  </a:ext>
                </a:extLst>
              </p:cNvPr>
              <p:cNvPicPr/>
              <p:nvPr/>
            </p:nvPicPr>
            <p:blipFill>
              <a:blip r:embed="rId5"/>
              <a:stretch>
                <a:fillRect/>
              </a:stretch>
            </p:blipFill>
            <p:spPr>
              <a:xfrm>
                <a:off x="9587440" y="4207000"/>
                <a:ext cx="1340280" cy="13402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1" name="Ink 10">
                <a:extLst>
                  <a:ext uri="{FF2B5EF4-FFF2-40B4-BE49-F238E27FC236}">
                    <a16:creationId xmlns:a16="http://schemas.microsoft.com/office/drawing/2014/main" id="{F7389B2A-4937-297E-4719-4033DF41E0F3}"/>
                  </a:ext>
                </a:extLst>
              </p14:cNvPr>
              <p14:cNvContentPartPr/>
              <p14:nvPr/>
            </p14:nvContentPartPr>
            <p14:xfrm>
              <a:off x="6184720" y="3310240"/>
              <a:ext cx="3467160" cy="1811160"/>
            </p14:xfrm>
          </p:contentPart>
        </mc:Choice>
        <mc:Fallback xmlns="">
          <p:pic>
            <p:nvPicPr>
              <p:cNvPr id="11" name="Ink 10">
                <a:extLst>
                  <a:ext uri="{FF2B5EF4-FFF2-40B4-BE49-F238E27FC236}">
                    <a16:creationId xmlns:a16="http://schemas.microsoft.com/office/drawing/2014/main" id="{F7389B2A-4937-297E-4719-4033DF41E0F3}"/>
                  </a:ext>
                </a:extLst>
              </p:cNvPr>
              <p:cNvPicPr/>
              <p:nvPr/>
            </p:nvPicPr>
            <p:blipFill>
              <a:blip r:embed="rId7"/>
              <a:stretch>
                <a:fillRect/>
              </a:stretch>
            </p:blipFill>
            <p:spPr>
              <a:xfrm>
                <a:off x="6178600" y="3304120"/>
                <a:ext cx="3479400" cy="1823400"/>
              </a:xfrm>
              <a:prstGeom prst="rect">
                <a:avLst/>
              </a:prstGeom>
            </p:spPr>
          </p:pic>
        </mc:Fallback>
      </mc:AlternateContent>
      <p:sp>
        <p:nvSpPr>
          <p:cNvPr id="21" name="Content Placeholder 2">
            <a:extLst>
              <a:ext uri="{FF2B5EF4-FFF2-40B4-BE49-F238E27FC236}">
                <a16:creationId xmlns:a16="http://schemas.microsoft.com/office/drawing/2014/main" id="{05341C42-6B2C-7240-150E-80C0682CD65F}"/>
              </a:ext>
            </a:extLst>
          </p:cNvPr>
          <p:cNvSpPr txBox="1">
            <a:spLocks/>
          </p:cNvSpPr>
          <p:nvPr/>
        </p:nvSpPr>
        <p:spPr>
          <a:xfrm>
            <a:off x="9446645" y="6003275"/>
            <a:ext cx="2144222" cy="371713"/>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Autofit/>
          </a:bodyPr>
          <a:lstStyle>
            <a:lvl1pPr marL="0" indent="0" algn="ctr"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1pPr>
            <a:lvl2pPr marL="4572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2pPr>
            <a:lvl3pPr marL="9144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3pPr>
            <a:lvl4pPr marL="13716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4pPr>
            <a:lvl5pPr marL="18288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5pPr>
            <a:lvl6pPr marL="22860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6pPr>
            <a:lvl7pPr marL="27432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7pPr>
            <a:lvl8pPr marL="32004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8pPr>
            <a:lvl9pPr marL="36576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9pPr>
          </a:lstStyle>
          <a:p>
            <a:pPr>
              <a:lnSpc>
                <a:spcPct val="90000"/>
              </a:lnSpc>
            </a:pPr>
            <a:r>
              <a:rPr lang="en-US" sz="1400" dirty="0"/>
              <a:t>(Google Maps, 2025)</a:t>
            </a:r>
          </a:p>
        </p:txBody>
      </p:sp>
    </p:spTree>
    <p:extLst>
      <p:ext uri="{BB962C8B-B14F-4D97-AF65-F5344CB8AC3E}">
        <p14:creationId xmlns:p14="http://schemas.microsoft.com/office/powerpoint/2010/main" val="1643334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6" name="Title 1">
            <a:extLst>
              <a:ext uri="{FF2B5EF4-FFF2-40B4-BE49-F238E27FC236}">
                <a16:creationId xmlns:a16="http://schemas.microsoft.com/office/drawing/2014/main" id="{490929A9-B5A9-4C41-96D9-3CCC9B974E52}"/>
              </a:ext>
            </a:extLst>
          </p:cNvPr>
          <p:cNvSpPr>
            <a:spLocks noGrp="1"/>
          </p:cNvSpPr>
          <p:nvPr>
            <p:ph type="title"/>
          </p:nvPr>
        </p:nvSpPr>
        <p:spPr>
          <a:xfrm>
            <a:off x="408191" y="554380"/>
            <a:ext cx="10131425" cy="750546"/>
          </a:xfrm>
        </p:spPr>
        <p:txBody>
          <a:bodyPr>
            <a:normAutofit fontScale="90000"/>
          </a:bodyPr>
          <a:lstStyle/>
          <a:p>
            <a:r>
              <a:rPr lang="en-GB" b="1" dirty="0"/>
              <a:t>2. Literature Review </a:t>
            </a:r>
            <a:br>
              <a:rPr lang="en-GB" b="1" dirty="0"/>
            </a:br>
            <a:endParaRPr lang="en-GB" dirty="0"/>
          </a:p>
        </p:txBody>
      </p:sp>
      <p:sp>
        <p:nvSpPr>
          <p:cNvPr id="3" name="TextBox 2">
            <a:extLst>
              <a:ext uri="{FF2B5EF4-FFF2-40B4-BE49-F238E27FC236}">
                <a16:creationId xmlns:a16="http://schemas.microsoft.com/office/drawing/2014/main" id="{CF58A13C-0F97-9EB5-9916-A28C219A8A0B}"/>
              </a:ext>
            </a:extLst>
          </p:cNvPr>
          <p:cNvSpPr txBox="1"/>
          <p:nvPr/>
        </p:nvSpPr>
        <p:spPr>
          <a:xfrm>
            <a:off x="408191" y="1304926"/>
            <a:ext cx="8013913" cy="2585323"/>
          </a:xfrm>
          <a:prstGeom prst="rect">
            <a:avLst/>
          </a:prstGeom>
          <a:noFill/>
        </p:spPr>
        <p:txBody>
          <a:bodyPr wrap="square">
            <a:spAutoFit/>
          </a:bodyPr>
          <a:lstStyle/>
          <a:p>
            <a:r>
              <a:rPr lang="en-GB" dirty="0"/>
              <a:t>2.1 Solar Photovoltaic Panels - Vital Energi </a:t>
            </a:r>
            <a:r>
              <a:rPr lang="en-GB" dirty="0" err="1"/>
              <a:t>SBUHB</a:t>
            </a:r>
            <a:r>
              <a:rPr lang="en-GB" dirty="0"/>
              <a:t> Solar Farm.</a:t>
            </a:r>
          </a:p>
          <a:p>
            <a:r>
              <a:rPr lang="en-GB" dirty="0"/>
              <a:t>2.2 An Integrated review of factors influencing the performance of PV panels.</a:t>
            </a:r>
          </a:p>
          <a:p>
            <a:r>
              <a:rPr lang="en-GB" dirty="0"/>
              <a:t>2.3 Performance evaluation of a solar photovoltaic system.</a:t>
            </a: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endParaRPr lang="en-GB" dirty="0"/>
          </a:p>
        </p:txBody>
      </p:sp>
      <p:sp>
        <p:nvSpPr>
          <p:cNvPr id="6" name="Content Placeholder 2">
            <a:extLst>
              <a:ext uri="{FF2B5EF4-FFF2-40B4-BE49-F238E27FC236}">
                <a16:creationId xmlns:a16="http://schemas.microsoft.com/office/drawing/2014/main" id="{A737B752-E02E-ADA1-DE74-97EC42616DBE}"/>
              </a:ext>
            </a:extLst>
          </p:cNvPr>
          <p:cNvSpPr txBox="1">
            <a:spLocks/>
          </p:cNvSpPr>
          <p:nvPr/>
        </p:nvSpPr>
        <p:spPr>
          <a:xfrm>
            <a:off x="216568" y="4792134"/>
            <a:ext cx="10131425" cy="1687984"/>
          </a:xfrm>
          <a:prstGeom prst="rect">
            <a:avLst/>
          </a:prstGeom>
        </p:spPr>
        <p:txBody>
          <a:bodyPr vert="horz" lIns="91440" tIns="45720" rIns="91440" bIns="45720" rtlCol="0" anchor="ctr">
            <a:normAutofit lnSpcReduction="10000"/>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buNone/>
            </a:pPr>
            <a:r>
              <a:rPr lang="en-GB" sz="1400" dirty="0"/>
              <a:t>References:</a:t>
            </a:r>
          </a:p>
          <a:p>
            <a:r>
              <a:rPr lang="en-GB" sz="1400" dirty="0">
                <a:effectLst/>
              </a:rPr>
              <a:t>M. Fouad a </a:t>
            </a:r>
            <a:r>
              <a:rPr lang="en-GB" sz="1400" i="1" dirty="0">
                <a:effectLst/>
              </a:rPr>
              <a:t>et al.</a:t>
            </a:r>
            <a:r>
              <a:rPr lang="en-GB" sz="1400" dirty="0">
                <a:effectLst/>
              </a:rPr>
              <a:t> (2017) </a:t>
            </a:r>
            <a:r>
              <a:rPr lang="en-GB" sz="1400" i="1" dirty="0">
                <a:effectLst/>
              </a:rPr>
              <a:t>An integrated review of factors influencing the </a:t>
            </a:r>
            <a:r>
              <a:rPr lang="en-GB" sz="1400" i="1" dirty="0" err="1">
                <a:effectLst/>
              </a:rPr>
              <a:t>perfomance</a:t>
            </a:r>
            <a:r>
              <a:rPr lang="en-GB" sz="1400" i="1" dirty="0">
                <a:effectLst/>
              </a:rPr>
              <a:t> of photovoltaic panels</a:t>
            </a:r>
            <a:r>
              <a:rPr lang="en-GB" sz="1400" dirty="0">
                <a:effectLst/>
              </a:rPr>
              <a:t>, </a:t>
            </a:r>
            <a:r>
              <a:rPr lang="en-GB" sz="1400" i="1" dirty="0">
                <a:effectLst/>
              </a:rPr>
              <a:t>Renewable and Sustainable Energy Reviews</a:t>
            </a:r>
            <a:r>
              <a:rPr lang="en-GB" sz="1400" dirty="0">
                <a:effectLst/>
              </a:rPr>
              <a:t>. Available at: https://</a:t>
            </a:r>
            <a:r>
              <a:rPr lang="en-GB" sz="1400" dirty="0" err="1">
                <a:effectLst/>
              </a:rPr>
              <a:t>www.sciencedirect.com</a:t>
            </a:r>
            <a:r>
              <a:rPr lang="en-GB" sz="1400" dirty="0">
                <a:effectLst/>
              </a:rPr>
              <a:t>/science/article/abs/</a:t>
            </a:r>
            <a:r>
              <a:rPr lang="en-GB" sz="1400" dirty="0" err="1">
                <a:effectLst/>
              </a:rPr>
              <a:t>pii</a:t>
            </a:r>
            <a:r>
              <a:rPr lang="en-GB" sz="1400" dirty="0">
                <a:effectLst/>
              </a:rPr>
              <a:t>/</a:t>
            </a:r>
            <a:r>
              <a:rPr lang="en-GB" sz="1400" dirty="0" err="1">
                <a:effectLst/>
              </a:rPr>
              <a:t>S1364032117307803</a:t>
            </a:r>
            <a:r>
              <a:rPr lang="en-GB" sz="1400" dirty="0">
                <a:effectLst/>
              </a:rPr>
              <a:t> (Accessed: 2 February 2025). </a:t>
            </a:r>
            <a:endParaRPr lang="en-GB" sz="1400" dirty="0"/>
          </a:p>
          <a:p>
            <a:r>
              <a:rPr lang="en-GB" sz="1400" dirty="0" err="1"/>
              <a:t>Charfi</a:t>
            </a:r>
            <a:r>
              <a:rPr lang="en-GB" sz="1400" dirty="0"/>
              <a:t> a </a:t>
            </a:r>
            <a:r>
              <a:rPr lang="en-GB" sz="1400" i="1" dirty="0"/>
              <a:t>et al.</a:t>
            </a:r>
            <a:r>
              <a:rPr lang="en-GB" sz="1400" dirty="0"/>
              <a:t> (2018) </a:t>
            </a:r>
            <a:r>
              <a:rPr lang="en-GB" sz="1400" i="1" dirty="0"/>
              <a:t>Performance evaluation of a solar photovoltaic system</a:t>
            </a:r>
            <a:r>
              <a:rPr lang="en-GB" sz="1400" dirty="0"/>
              <a:t>, </a:t>
            </a:r>
            <a:r>
              <a:rPr lang="en-GB" sz="1400" i="1" dirty="0"/>
              <a:t>Energy Reports</a:t>
            </a:r>
            <a:r>
              <a:rPr lang="en-GB" sz="1400" dirty="0"/>
              <a:t>. Available at: https://</a:t>
            </a:r>
            <a:r>
              <a:rPr lang="en-GB" sz="1400" dirty="0" err="1"/>
              <a:t>www.sciencedirect.com</a:t>
            </a:r>
            <a:r>
              <a:rPr lang="en-GB" sz="1400" dirty="0"/>
              <a:t>/science/article/</a:t>
            </a:r>
            <a:r>
              <a:rPr lang="en-GB" sz="1400" dirty="0" err="1"/>
              <a:t>pii</a:t>
            </a:r>
            <a:r>
              <a:rPr lang="en-GB" sz="1400" dirty="0"/>
              <a:t>/</a:t>
            </a:r>
            <a:r>
              <a:rPr lang="en-GB" sz="1400" dirty="0" err="1"/>
              <a:t>S2352484717303323</a:t>
            </a:r>
            <a:r>
              <a:rPr lang="en-GB" sz="1400" dirty="0"/>
              <a:t> (Accessed: 2 February 2025).</a:t>
            </a:r>
            <a:endParaRPr lang="en-GB" sz="1400" dirty="0">
              <a:effectLst/>
            </a:endParaRPr>
          </a:p>
          <a:p>
            <a:endParaRPr lang="en-GB" sz="1400" dirty="0">
              <a:effectLst/>
            </a:endParaRPr>
          </a:p>
          <a:p>
            <a:endParaRPr lang="en-GB" dirty="0"/>
          </a:p>
        </p:txBody>
      </p:sp>
    </p:spTree>
    <p:extLst>
      <p:ext uri="{BB962C8B-B14F-4D97-AF65-F5344CB8AC3E}">
        <p14:creationId xmlns:p14="http://schemas.microsoft.com/office/powerpoint/2010/main" val="229842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95524-9708-843A-D4BA-BA2086929EBC}"/>
              </a:ext>
            </a:extLst>
          </p:cNvPr>
          <p:cNvSpPr>
            <a:spLocks noGrp="1"/>
          </p:cNvSpPr>
          <p:nvPr>
            <p:ph type="title"/>
          </p:nvPr>
        </p:nvSpPr>
        <p:spPr>
          <a:xfrm>
            <a:off x="536992" y="224590"/>
            <a:ext cx="10131425" cy="1456267"/>
          </a:xfrm>
        </p:spPr>
        <p:txBody>
          <a:bodyPr/>
          <a:lstStyle/>
          <a:p>
            <a:r>
              <a:rPr lang="en-GB" b="1" dirty="0"/>
              <a:t>3. Literature Review Conclusion</a:t>
            </a:r>
            <a:endParaRPr lang="en-GB" dirty="0"/>
          </a:p>
        </p:txBody>
      </p:sp>
      <p:sp>
        <p:nvSpPr>
          <p:cNvPr id="3" name="Content Placeholder 2">
            <a:extLst>
              <a:ext uri="{FF2B5EF4-FFF2-40B4-BE49-F238E27FC236}">
                <a16:creationId xmlns:a16="http://schemas.microsoft.com/office/drawing/2014/main" id="{0629AD2D-D6BA-62CD-8FA5-4C58CC37FC51}"/>
              </a:ext>
            </a:extLst>
          </p:cNvPr>
          <p:cNvSpPr>
            <a:spLocks noGrp="1"/>
          </p:cNvSpPr>
          <p:nvPr>
            <p:ph idx="1"/>
          </p:nvPr>
        </p:nvSpPr>
        <p:spPr>
          <a:xfrm>
            <a:off x="685801" y="1519322"/>
            <a:ext cx="10131425" cy="1960701"/>
          </a:xfrm>
        </p:spPr>
        <p:txBody>
          <a:bodyPr/>
          <a:lstStyle/>
          <a:p>
            <a:r>
              <a:rPr lang="en-GB" dirty="0"/>
              <a:t>From the author reviewing the named literature then it is evident that there are many advantages and disadvantages to solar PV panels such as: </a:t>
            </a:r>
          </a:p>
          <a:p>
            <a:endParaRPr lang="en-GB" dirty="0"/>
          </a:p>
          <a:p>
            <a:endParaRPr lang="en-GB" dirty="0"/>
          </a:p>
        </p:txBody>
      </p:sp>
      <p:graphicFrame>
        <p:nvGraphicFramePr>
          <p:cNvPr id="5" name="Table 4">
            <a:extLst>
              <a:ext uri="{FF2B5EF4-FFF2-40B4-BE49-F238E27FC236}">
                <a16:creationId xmlns:a16="http://schemas.microsoft.com/office/drawing/2014/main" id="{89AA31F8-ABC9-10BD-2FBD-DD52DBCDD190}"/>
              </a:ext>
            </a:extLst>
          </p:cNvPr>
          <p:cNvGraphicFramePr>
            <a:graphicFrameLocks noGrp="1"/>
          </p:cNvGraphicFramePr>
          <p:nvPr>
            <p:extLst>
              <p:ext uri="{D42A27DB-BD31-4B8C-83A1-F6EECF244321}">
                <p14:modId xmlns:p14="http://schemas.microsoft.com/office/powerpoint/2010/main" val="3896324823"/>
              </p:ext>
            </p:extLst>
          </p:nvPr>
        </p:nvGraphicFramePr>
        <p:xfrm>
          <a:off x="1538705" y="2975589"/>
          <a:ext cx="8447506" cy="3268978"/>
        </p:xfrm>
        <a:graphic>
          <a:graphicData uri="http://schemas.openxmlformats.org/drawingml/2006/table">
            <a:tbl>
              <a:tblPr firstRow="1" bandRow="1">
                <a:tableStyleId>{5C22544A-7EE6-4342-B048-85BDC9FD1C3A}</a:tableStyleId>
              </a:tblPr>
              <a:tblGrid>
                <a:gridCol w="4223753">
                  <a:extLst>
                    <a:ext uri="{9D8B030D-6E8A-4147-A177-3AD203B41FA5}">
                      <a16:colId xmlns:a16="http://schemas.microsoft.com/office/drawing/2014/main" val="3890053274"/>
                    </a:ext>
                  </a:extLst>
                </a:gridCol>
                <a:gridCol w="4223753">
                  <a:extLst>
                    <a:ext uri="{9D8B030D-6E8A-4147-A177-3AD203B41FA5}">
                      <a16:colId xmlns:a16="http://schemas.microsoft.com/office/drawing/2014/main" val="4131334998"/>
                    </a:ext>
                  </a:extLst>
                </a:gridCol>
              </a:tblGrid>
              <a:tr h="71508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Advantages</a:t>
                      </a: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Disadvantages</a:t>
                      </a:r>
                    </a:p>
                    <a:p>
                      <a:endParaRPr lang="en-GB" dirty="0"/>
                    </a:p>
                  </a:txBody>
                  <a:tcPr/>
                </a:tc>
                <a:extLst>
                  <a:ext uri="{0D108BD9-81ED-4DB2-BD59-A6C34878D82A}">
                    <a16:rowId xmlns:a16="http://schemas.microsoft.com/office/drawing/2014/main" val="2880641590"/>
                  </a:ext>
                </a:extLst>
              </a:tr>
              <a:tr h="2553889">
                <a:tc>
                  <a:txBody>
                    <a:bodyPr/>
                    <a:lstStyle/>
                    <a:p>
                      <a:r>
                        <a:rPr lang="en-GB" sz="1800" b="1" kern="1200" dirty="0">
                          <a:solidFill>
                            <a:schemeClr val="dk1"/>
                          </a:solidFill>
                          <a:effectLst/>
                          <a:latin typeface="+mn-lt"/>
                          <a:ea typeface="+mn-ea"/>
                          <a:cs typeface="+mn-cs"/>
                        </a:rPr>
                        <a:t>1. Renewable Energy Source</a:t>
                      </a:r>
                      <a:r>
                        <a:rPr lang="en-GB" sz="1800" kern="1200" dirty="0">
                          <a:solidFill>
                            <a:schemeClr val="dk1"/>
                          </a:solidFill>
                          <a:effectLst/>
                          <a:latin typeface="+mn-lt"/>
                          <a:ea typeface="+mn-ea"/>
                          <a:cs typeface="+mn-cs"/>
                        </a:rPr>
                        <a:t>.</a:t>
                      </a:r>
                    </a:p>
                    <a:p>
                      <a:r>
                        <a:rPr lang="en-GB" sz="1800" b="1" kern="1200" dirty="0">
                          <a:solidFill>
                            <a:schemeClr val="dk1"/>
                          </a:solidFill>
                          <a:effectLst/>
                          <a:latin typeface="+mn-lt"/>
                          <a:ea typeface="+mn-ea"/>
                          <a:cs typeface="+mn-cs"/>
                        </a:rPr>
                        <a:t>2. Environmental Impact</a:t>
                      </a:r>
                      <a:endParaRPr lang="en-GB" sz="1800" kern="1200" dirty="0">
                        <a:solidFill>
                          <a:schemeClr val="dk1"/>
                        </a:solidFill>
                        <a:effectLst/>
                        <a:latin typeface="+mn-lt"/>
                        <a:ea typeface="+mn-ea"/>
                        <a:cs typeface="+mn-cs"/>
                      </a:endParaRPr>
                    </a:p>
                    <a:p>
                      <a:r>
                        <a:rPr lang="en-GB" sz="1800" b="1" kern="1200" dirty="0">
                          <a:solidFill>
                            <a:schemeClr val="dk1"/>
                          </a:solidFill>
                          <a:effectLst/>
                          <a:latin typeface="+mn-lt"/>
                          <a:ea typeface="+mn-ea"/>
                          <a:cs typeface="+mn-cs"/>
                        </a:rPr>
                        <a:t>3. Low Operating Costs</a:t>
                      </a:r>
                      <a:endParaRPr lang="en-GB" sz="1800" kern="1200" dirty="0">
                        <a:solidFill>
                          <a:schemeClr val="dk1"/>
                        </a:solidFill>
                        <a:effectLst/>
                        <a:latin typeface="+mn-lt"/>
                        <a:ea typeface="+mn-ea"/>
                        <a:cs typeface="+mn-cs"/>
                      </a:endParaRPr>
                    </a:p>
                    <a:p>
                      <a:r>
                        <a:rPr lang="en-GB" sz="1800" b="1" kern="1200" dirty="0">
                          <a:solidFill>
                            <a:schemeClr val="dk1"/>
                          </a:solidFill>
                          <a:effectLst/>
                          <a:latin typeface="+mn-lt"/>
                          <a:ea typeface="+mn-ea"/>
                          <a:cs typeface="+mn-cs"/>
                        </a:rPr>
                        <a:t>4. Energy Independence</a:t>
                      </a:r>
                      <a:endParaRPr lang="en-GB" sz="1800" kern="1200" dirty="0">
                        <a:solidFill>
                          <a:schemeClr val="dk1"/>
                        </a:solidFill>
                        <a:effectLst/>
                        <a:latin typeface="+mn-lt"/>
                        <a:ea typeface="+mn-ea"/>
                        <a:cs typeface="+mn-cs"/>
                      </a:endParaRPr>
                    </a:p>
                    <a:p>
                      <a:r>
                        <a:rPr lang="en-GB" sz="1800" b="1" kern="1200" dirty="0">
                          <a:solidFill>
                            <a:schemeClr val="dk1"/>
                          </a:solidFill>
                          <a:effectLst/>
                          <a:latin typeface="+mn-lt"/>
                          <a:ea typeface="+mn-ea"/>
                          <a:cs typeface="+mn-cs"/>
                        </a:rPr>
                        <a:t>5. Government Incentives</a:t>
                      </a:r>
                      <a:endParaRPr lang="en-GB" sz="1800" kern="1200" dirty="0">
                        <a:solidFill>
                          <a:schemeClr val="dk1"/>
                        </a:solidFill>
                        <a:effectLst/>
                        <a:latin typeface="+mn-lt"/>
                        <a:ea typeface="+mn-ea"/>
                        <a:cs typeface="+mn-cs"/>
                      </a:endParaRPr>
                    </a:p>
                    <a:p>
                      <a:r>
                        <a:rPr lang="en-GB" sz="1800" b="1" kern="1200" dirty="0">
                          <a:solidFill>
                            <a:schemeClr val="dk1"/>
                          </a:solidFill>
                          <a:effectLst/>
                          <a:latin typeface="+mn-lt"/>
                          <a:ea typeface="+mn-ea"/>
                          <a:cs typeface="+mn-cs"/>
                        </a:rPr>
                        <a:t>6. Increased Property Value</a:t>
                      </a:r>
                      <a:endParaRPr lang="en-GB" sz="1800" kern="1200" dirty="0">
                        <a:solidFill>
                          <a:schemeClr val="dk1"/>
                        </a:solidFill>
                        <a:effectLst/>
                        <a:latin typeface="+mn-lt"/>
                        <a:ea typeface="+mn-ea"/>
                        <a:cs typeface="+mn-cs"/>
                      </a:endParaRPr>
                    </a:p>
                    <a:p>
                      <a:r>
                        <a:rPr lang="en-GB" sz="1800" b="1" kern="1200" dirty="0">
                          <a:solidFill>
                            <a:schemeClr val="dk1"/>
                          </a:solidFill>
                          <a:effectLst/>
                          <a:latin typeface="+mn-lt"/>
                          <a:ea typeface="+mn-ea"/>
                          <a:cs typeface="+mn-cs"/>
                        </a:rPr>
                        <a:t>7. Scalability</a:t>
                      </a:r>
                      <a:endParaRPr lang="en-GB" sz="1800" kern="1200" dirty="0">
                        <a:solidFill>
                          <a:schemeClr val="dk1"/>
                        </a:solidFill>
                        <a:effectLst/>
                        <a:latin typeface="+mn-lt"/>
                        <a:ea typeface="+mn-ea"/>
                        <a:cs typeface="+mn-cs"/>
                      </a:endParaRPr>
                    </a:p>
                    <a:p>
                      <a:endParaRPr lang="en-GB" dirty="0"/>
                    </a:p>
                  </a:txBody>
                  <a:tcPr/>
                </a:tc>
                <a:tc>
                  <a:txBody>
                    <a:bodyPr/>
                    <a:lstStyle/>
                    <a:p>
                      <a:pPr lvl="0"/>
                      <a:r>
                        <a:rPr lang="en-GB" sz="1800" b="1" kern="1200" dirty="0">
                          <a:solidFill>
                            <a:schemeClr val="dk1"/>
                          </a:solidFill>
                          <a:effectLst/>
                          <a:latin typeface="+mn-lt"/>
                          <a:ea typeface="+mn-ea"/>
                          <a:cs typeface="+mn-cs"/>
                        </a:rPr>
                        <a:t>1. Decreased Efficiency Over Time:</a:t>
                      </a:r>
                      <a:endParaRPr lang="en-GB" sz="1800" kern="1200" dirty="0">
                        <a:solidFill>
                          <a:schemeClr val="dk1"/>
                        </a:solidFill>
                        <a:effectLst/>
                        <a:latin typeface="+mn-lt"/>
                        <a:ea typeface="+mn-ea"/>
                        <a:cs typeface="+mn-cs"/>
                      </a:endParaRPr>
                    </a:p>
                    <a:p>
                      <a:pPr lvl="0"/>
                      <a:r>
                        <a:rPr lang="en-GB" sz="1800" b="1" kern="1200" dirty="0">
                          <a:solidFill>
                            <a:schemeClr val="dk1"/>
                          </a:solidFill>
                          <a:effectLst/>
                          <a:latin typeface="+mn-lt"/>
                          <a:ea typeface="+mn-ea"/>
                          <a:cs typeface="+mn-cs"/>
                        </a:rPr>
                        <a:t>2. Shading Issues:</a:t>
                      </a:r>
                      <a:endParaRPr lang="en-GB" sz="1800" kern="1200" dirty="0">
                        <a:solidFill>
                          <a:schemeClr val="dk1"/>
                        </a:solidFill>
                        <a:effectLst/>
                        <a:latin typeface="+mn-lt"/>
                        <a:ea typeface="+mn-ea"/>
                        <a:cs typeface="+mn-cs"/>
                      </a:endParaRPr>
                    </a:p>
                    <a:p>
                      <a:pPr lvl="0"/>
                      <a:r>
                        <a:rPr lang="en-GB" sz="1800" b="1" kern="1200" dirty="0">
                          <a:solidFill>
                            <a:schemeClr val="dk1"/>
                          </a:solidFill>
                          <a:effectLst/>
                          <a:latin typeface="+mn-lt"/>
                          <a:ea typeface="+mn-ea"/>
                          <a:cs typeface="+mn-cs"/>
                        </a:rPr>
                        <a:t>3. Dirt and Debris:</a:t>
                      </a:r>
                      <a:endParaRPr lang="en-GB" sz="1800" kern="1200" dirty="0">
                        <a:solidFill>
                          <a:schemeClr val="dk1"/>
                        </a:solidFill>
                        <a:effectLst/>
                        <a:latin typeface="+mn-lt"/>
                        <a:ea typeface="+mn-ea"/>
                        <a:cs typeface="+mn-cs"/>
                      </a:endParaRPr>
                    </a:p>
                    <a:p>
                      <a:pPr lvl="0"/>
                      <a:r>
                        <a:rPr lang="en-GB" sz="1800" b="1" kern="1200" dirty="0">
                          <a:solidFill>
                            <a:schemeClr val="dk1"/>
                          </a:solidFill>
                          <a:effectLst/>
                          <a:latin typeface="+mn-lt"/>
                          <a:ea typeface="+mn-ea"/>
                          <a:cs typeface="+mn-cs"/>
                        </a:rPr>
                        <a:t>4. Overheating:</a:t>
                      </a:r>
                      <a:endParaRPr lang="en-GB" sz="1800" kern="1200" dirty="0">
                        <a:solidFill>
                          <a:schemeClr val="dk1"/>
                        </a:solidFill>
                        <a:effectLst/>
                        <a:latin typeface="+mn-lt"/>
                        <a:ea typeface="+mn-ea"/>
                        <a:cs typeface="+mn-cs"/>
                      </a:endParaRPr>
                    </a:p>
                    <a:p>
                      <a:pPr lvl="0"/>
                      <a:r>
                        <a:rPr lang="en-GB" sz="1800" b="1" kern="1200" dirty="0">
                          <a:solidFill>
                            <a:schemeClr val="dk1"/>
                          </a:solidFill>
                          <a:effectLst/>
                          <a:latin typeface="+mn-lt"/>
                          <a:ea typeface="+mn-ea"/>
                          <a:cs typeface="+mn-cs"/>
                        </a:rPr>
                        <a:t>5. Manufacturing Defects:</a:t>
                      </a:r>
                      <a:endParaRPr lang="en-GB" sz="1800" kern="1200" dirty="0">
                        <a:solidFill>
                          <a:schemeClr val="dk1"/>
                        </a:solidFill>
                        <a:effectLst/>
                        <a:latin typeface="+mn-lt"/>
                        <a:ea typeface="+mn-ea"/>
                        <a:cs typeface="+mn-cs"/>
                      </a:endParaRPr>
                    </a:p>
                    <a:p>
                      <a:pPr lvl="0"/>
                      <a:r>
                        <a:rPr lang="en-GB" sz="1800" b="1" kern="1200" dirty="0">
                          <a:solidFill>
                            <a:schemeClr val="dk1"/>
                          </a:solidFill>
                          <a:effectLst/>
                          <a:latin typeface="+mn-lt"/>
                          <a:ea typeface="+mn-ea"/>
                          <a:cs typeface="+mn-cs"/>
                        </a:rPr>
                        <a:t>6. Panel Misalignment:</a:t>
                      </a:r>
                      <a:endParaRPr lang="en-GB" sz="1800" kern="1200" dirty="0">
                        <a:solidFill>
                          <a:schemeClr val="dk1"/>
                        </a:solidFill>
                        <a:effectLst/>
                        <a:latin typeface="+mn-lt"/>
                        <a:ea typeface="+mn-ea"/>
                        <a:cs typeface="+mn-cs"/>
                      </a:endParaRPr>
                    </a:p>
                    <a:p>
                      <a:pPr lvl="0"/>
                      <a:r>
                        <a:rPr lang="en-GB" sz="1800" b="1" kern="1200" dirty="0">
                          <a:solidFill>
                            <a:schemeClr val="dk1"/>
                          </a:solidFill>
                          <a:effectLst/>
                          <a:latin typeface="+mn-lt"/>
                          <a:ea typeface="+mn-ea"/>
                          <a:cs typeface="+mn-cs"/>
                        </a:rPr>
                        <a:t>7. Inverter Failures:</a:t>
                      </a:r>
                      <a:endParaRPr lang="en-GB" sz="1800" kern="1200" dirty="0">
                        <a:solidFill>
                          <a:schemeClr val="dk1"/>
                        </a:solidFill>
                        <a:effectLst/>
                        <a:latin typeface="+mn-lt"/>
                        <a:ea typeface="+mn-ea"/>
                        <a:cs typeface="+mn-cs"/>
                      </a:endParaRPr>
                    </a:p>
                    <a:p>
                      <a:endParaRPr lang="en-GB" dirty="0"/>
                    </a:p>
                  </a:txBody>
                  <a:tcPr/>
                </a:tc>
                <a:extLst>
                  <a:ext uri="{0D108BD9-81ED-4DB2-BD59-A6C34878D82A}">
                    <a16:rowId xmlns:a16="http://schemas.microsoft.com/office/drawing/2014/main" val="2323950120"/>
                  </a:ext>
                </a:extLst>
              </a:tr>
            </a:tbl>
          </a:graphicData>
        </a:graphic>
      </p:graphicFrame>
    </p:spTree>
    <p:extLst>
      <p:ext uri="{BB962C8B-B14F-4D97-AF65-F5344CB8AC3E}">
        <p14:creationId xmlns:p14="http://schemas.microsoft.com/office/powerpoint/2010/main" val="1969784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AB4D8-FC6D-4EC0-AF78-23ED42411B8A}"/>
              </a:ext>
            </a:extLst>
          </p:cNvPr>
          <p:cNvSpPr>
            <a:spLocks noGrp="1"/>
          </p:cNvSpPr>
          <p:nvPr>
            <p:ph type="title"/>
          </p:nvPr>
        </p:nvSpPr>
        <p:spPr>
          <a:xfrm>
            <a:off x="613833" y="420158"/>
            <a:ext cx="10127192" cy="732367"/>
          </a:xfrm>
        </p:spPr>
        <p:txBody>
          <a:bodyPr vert="horz" lIns="91440" tIns="45720" rIns="91440" bIns="45720" rtlCol="0" anchor="b">
            <a:normAutofit/>
          </a:bodyPr>
          <a:lstStyle/>
          <a:p>
            <a:r>
              <a:rPr lang="en-US" sz="4000" b="1" dirty="0"/>
              <a:t>4. Research methodology </a:t>
            </a:r>
          </a:p>
        </p:txBody>
      </p:sp>
      <p:sp>
        <p:nvSpPr>
          <p:cNvPr id="3" name="Content Placeholder 2">
            <a:extLst>
              <a:ext uri="{FF2B5EF4-FFF2-40B4-BE49-F238E27FC236}">
                <a16:creationId xmlns:a16="http://schemas.microsoft.com/office/drawing/2014/main" id="{9CECEBCB-5EAF-7E15-ACF3-C2D2F4B26430}"/>
              </a:ext>
            </a:extLst>
          </p:cNvPr>
          <p:cNvSpPr>
            <a:spLocks noGrp="1"/>
          </p:cNvSpPr>
          <p:nvPr>
            <p:ph idx="1"/>
          </p:nvPr>
        </p:nvSpPr>
        <p:spPr>
          <a:xfrm>
            <a:off x="605367" y="1060704"/>
            <a:ext cx="11089809" cy="5045456"/>
          </a:xfrm>
        </p:spPr>
        <p:txBody>
          <a:bodyPr>
            <a:normAutofit/>
          </a:bodyPr>
          <a:lstStyle/>
          <a:p>
            <a:pPr marL="395478">
              <a:buFont typeface="Arial" panose="020B0604020202020204" pitchFamily="34" charset="0"/>
              <a:buChar char="•"/>
            </a:pPr>
            <a:r>
              <a:rPr lang="en-GB" sz="1600" dirty="0"/>
              <a:t>Collection of Research Data</a:t>
            </a:r>
          </a:p>
          <a:p>
            <a:pPr marL="395478">
              <a:buFont typeface="Arial" panose="020B0604020202020204" pitchFamily="34" charset="0"/>
              <a:buChar char="•"/>
            </a:pPr>
            <a:r>
              <a:rPr lang="en-GB" sz="1600" dirty="0"/>
              <a:t>Quantitative Research</a:t>
            </a:r>
          </a:p>
          <a:p>
            <a:pPr marL="395478">
              <a:buFont typeface="Arial" panose="020B0604020202020204" pitchFamily="34" charset="0"/>
              <a:buChar char="•"/>
            </a:pPr>
            <a:r>
              <a:rPr lang="en-GB" sz="1600" dirty="0"/>
              <a:t>Qualitative Research</a:t>
            </a:r>
          </a:p>
          <a:p>
            <a:pPr marL="395478">
              <a:buFont typeface="Arial" panose="020B0604020202020204" pitchFamily="34" charset="0"/>
              <a:buChar char="•"/>
            </a:pPr>
            <a:r>
              <a:rPr lang="en-GB" sz="1600" dirty="0"/>
              <a:t>Data Reliability</a:t>
            </a:r>
          </a:p>
          <a:p>
            <a:pPr marL="395478">
              <a:buFont typeface="Arial" panose="020B0604020202020204" pitchFamily="34" charset="0"/>
              <a:buChar char="•"/>
            </a:pPr>
            <a:r>
              <a:rPr lang="en-GB" sz="1600" dirty="0"/>
              <a:t>Ethical Considerations</a:t>
            </a:r>
          </a:p>
          <a:p>
            <a:pPr marL="395478">
              <a:buFont typeface="Arial" panose="020B0604020202020204" pitchFamily="34" charset="0"/>
              <a:buChar char="•"/>
            </a:pPr>
            <a:r>
              <a:rPr lang="en-GB" sz="1600" dirty="0"/>
              <a:t>Cost Considerations </a:t>
            </a:r>
          </a:p>
          <a:p>
            <a:pPr marL="0" indent="0">
              <a:buNone/>
            </a:pPr>
            <a:endParaRPr lang="en-GB" sz="1600" dirty="0"/>
          </a:p>
        </p:txBody>
      </p:sp>
      <p:sp>
        <p:nvSpPr>
          <p:cNvPr id="6" name="Content Placeholder 2">
            <a:extLst>
              <a:ext uri="{FF2B5EF4-FFF2-40B4-BE49-F238E27FC236}">
                <a16:creationId xmlns:a16="http://schemas.microsoft.com/office/drawing/2014/main" id="{E126B7AC-3AAA-5919-4E13-89701F2EA7DA}"/>
              </a:ext>
            </a:extLst>
          </p:cNvPr>
          <p:cNvSpPr txBox="1">
            <a:spLocks/>
          </p:cNvSpPr>
          <p:nvPr/>
        </p:nvSpPr>
        <p:spPr>
          <a:xfrm>
            <a:off x="8621486" y="5213865"/>
            <a:ext cx="3191650" cy="371713"/>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Autofit/>
          </a:bodyPr>
          <a:lstStyle>
            <a:lvl1pPr marL="0" indent="0" algn="ctr"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1pPr>
            <a:lvl2pPr marL="4572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2pPr>
            <a:lvl3pPr marL="9144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3pPr>
            <a:lvl4pPr marL="13716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4pPr>
            <a:lvl5pPr marL="18288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5pPr>
            <a:lvl6pPr marL="22860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6pPr>
            <a:lvl7pPr marL="27432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7pPr>
            <a:lvl8pPr marL="32004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8pPr>
            <a:lvl9pPr marL="3657600" indent="0" algn="l" defTabSz="457200" rtl="0" eaLnBrk="1" latinLnBrk="0" hangingPunct="1">
              <a:spcBef>
                <a:spcPts val="0"/>
              </a:spcBef>
              <a:spcAft>
                <a:spcPts val="1000"/>
              </a:spcAft>
              <a:buClr>
                <a:schemeClr val="tx1"/>
              </a:buClr>
              <a:buSzPct val="100000"/>
              <a:buFont typeface="Arial"/>
              <a:buNone/>
              <a:defRPr sz="1600" kern="1200" cap="none">
                <a:solidFill>
                  <a:schemeClr val="tx1"/>
                </a:solidFill>
                <a:effectLst/>
                <a:latin typeface="+mn-lt"/>
                <a:ea typeface="+mn-ea"/>
                <a:cs typeface="+mn-cs"/>
              </a:defRPr>
            </a:lvl9pPr>
          </a:lstStyle>
          <a:p>
            <a:pPr>
              <a:lnSpc>
                <a:spcPct val="90000"/>
              </a:lnSpc>
            </a:pPr>
            <a:r>
              <a:rPr lang="en-US" sz="1400" dirty="0"/>
              <a:t>(Refit </a:t>
            </a:r>
            <a:r>
              <a:rPr lang="en-US" sz="1400" dirty="0" err="1"/>
              <a:t>IBG</a:t>
            </a:r>
            <a:r>
              <a:rPr lang="en-US" sz="1400" dirty="0"/>
              <a:t> Briefing Pack, </a:t>
            </a:r>
            <a:r>
              <a:rPr lang="en-US" sz="1400" dirty="0" err="1"/>
              <a:t>SBUHB</a:t>
            </a:r>
            <a:r>
              <a:rPr lang="en-US" sz="1400" dirty="0"/>
              <a:t>, 2024)</a:t>
            </a:r>
          </a:p>
        </p:txBody>
      </p:sp>
      <p:pic>
        <p:nvPicPr>
          <p:cNvPr id="10" name="Picture 9">
            <a:extLst>
              <a:ext uri="{FF2B5EF4-FFF2-40B4-BE49-F238E27FC236}">
                <a16:creationId xmlns:a16="http://schemas.microsoft.com/office/drawing/2014/main" id="{E52F5901-5845-3391-F41F-CE54A0825402}"/>
              </a:ext>
            </a:extLst>
          </p:cNvPr>
          <p:cNvPicPr>
            <a:picLocks noChangeAspect="1"/>
          </p:cNvPicPr>
          <p:nvPr/>
        </p:nvPicPr>
        <p:blipFill>
          <a:blip r:embed="rId3"/>
          <a:stretch>
            <a:fillRect/>
          </a:stretch>
        </p:blipFill>
        <p:spPr>
          <a:xfrm>
            <a:off x="5289711" y="1718231"/>
            <a:ext cx="6786173" cy="3175361"/>
          </a:xfrm>
          <a:prstGeom prst="rect">
            <a:avLst/>
          </a:prstGeom>
        </p:spPr>
      </p:pic>
    </p:spTree>
    <p:extLst>
      <p:ext uri="{BB962C8B-B14F-4D97-AF65-F5344CB8AC3E}">
        <p14:creationId xmlns:p14="http://schemas.microsoft.com/office/powerpoint/2010/main" val="2585937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0EF38-1379-7BF9-3DA5-0F8B32BC14E2}"/>
              </a:ext>
            </a:extLst>
          </p:cNvPr>
          <p:cNvSpPr>
            <a:spLocks noGrp="1"/>
          </p:cNvSpPr>
          <p:nvPr>
            <p:ph type="title"/>
          </p:nvPr>
        </p:nvSpPr>
        <p:spPr>
          <a:xfrm>
            <a:off x="756921" y="400597"/>
            <a:ext cx="1722119" cy="1131147"/>
          </a:xfrm>
        </p:spPr>
        <p:txBody>
          <a:bodyPr/>
          <a:lstStyle/>
          <a:p>
            <a:r>
              <a:rPr lang="en-GB" dirty="0"/>
              <a:t>5. Aim </a:t>
            </a:r>
          </a:p>
        </p:txBody>
      </p:sp>
      <p:sp>
        <p:nvSpPr>
          <p:cNvPr id="3" name="Content Placeholder 2">
            <a:extLst>
              <a:ext uri="{FF2B5EF4-FFF2-40B4-BE49-F238E27FC236}">
                <a16:creationId xmlns:a16="http://schemas.microsoft.com/office/drawing/2014/main" id="{56F265C0-EC1F-682B-3B5B-1D9EB04CFAF4}"/>
              </a:ext>
            </a:extLst>
          </p:cNvPr>
          <p:cNvSpPr>
            <a:spLocks noGrp="1"/>
          </p:cNvSpPr>
          <p:nvPr>
            <p:ph idx="1"/>
          </p:nvPr>
        </p:nvSpPr>
        <p:spPr>
          <a:xfrm>
            <a:off x="594358" y="1090510"/>
            <a:ext cx="10131425" cy="1131147"/>
          </a:xfrm>
        </p:spPr>
        <p:txBody>
          <a:bodyPr/>
          <a:lstStyle/>
          <a:p>
            <a:r>
              <a:rPr lang="en-GB" dirty="0"/>
              <a:t>To evaluate the challenges of working towards a Net Zero Carbon healthcare estate in the UK by 2030.</a:t>
            </a:r>
          </a:p>
        </p:txBody>
      </p:sp>
      <p:sp>
        <p:nvSpPr>
          <p:cNvPr id="4" name="Title 1">
            <a:extLst>
              <a:ext uri="{FF2B5EF4-FFF2-40B4-BE49-F238E27FC236}">
                <a16:creationId xmlns:a16="http://schemas.microsoft.com/office/drawing/2014/main" id="{FB7A60C1-D3BA-A369-DFA5-25E5949CF1B5}"/>
              </a:ext>
            </a:extLst>
          </p:cNvPr>
          <p:cNvSpPr txBox="1">
            <a:spLocks/>
          </p:cNvSpPr>
          <p:nvPr/>
        </p:nvSpPr>
        <p:spPr>
          <a:xfrm>
            <a:off x="756921" y="2001518"/>
            <a:ext cx="3002279" cy="1002451"/>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Objectives</a:t>
            </a:r>
          </a:p>
        </p:txBody>
      </p:sp>
      <p:sp>
        <p:nvSpPr>
          <p:cNvPr id="5" name="Content Placeholder 2">
            <a:extLst>
              <a:ext uri="{FF2B5EF4-FFF2-40B4-BE49-F238E27FC236}">
                <a16:creationId xmlns:a16="http://schemas.microsoft.com/office/drawing/2014/main" id="{D4D373AB-F6FA-8323-43CE-B757C1879C55}"/>
              </a:ext>
            </a:extLst>
          </p:cNvPr>
          <p:cNvSpPr txBox="1">
            <a:spLocks/>
          </p:cNvSpPr>
          <p:nvPr/>
        </p:nvSpPr>
        <p:spPr>
          <a:xfrm>
            <a:off x="594357" y="3039988"/>
            <a:ext cx="10131425" cy="1974429"/>
          </a:xfrm>
          <a:prstGeom prst="rect">
            <a:avLst/>
          </a:prstGeom>
        </p:spPr>
        <p:txBody>
          <a:bodyPr vert="horz" lIns="91440" tIns="45720" rIns="91440" bIns="45720" rtlCol="0" anchor="ctr">
            <a:normAutofit fontScale="92500" lnSpcReduction="10000"/>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342900" indent="-342900">
              <a:buAutoNum type="arabicParenR"/>
            </a:pPr>
            <a:r>
              <a:rPr lang="en-GB" dirty="0"/>
              <a:t>Analyse the changes in energy consumption from renewable energy sources at Morriston Hospital prior to and following the installation of a 4 MW (Megawatt) solar farm.</a:t>
            </a:r>
          </a:p>
          <a:p>
            <a:pPr marL="342900" indent="-342900">
              <a:buAutoNum type="arabicParenR"/>
            </a:pPr>
            <a:r>
              <a:rPr lang="en-GB" dirty="0"/>
              <a:t>Determine the payback period for the solar farm installation by analysing the Capital expenditure (Capex) and Operational expenditure (</a:t>
            </a:r>
            <a:r>
              <a:rPr lang="en-GB" dirty="0" err="1"/>
              <a:t>Opex</a:t>
            </a:r>
            <a:r>
              <a:rPr lang="en-GB" dirty="0"/>
              <a:t>).</a:t>
            </a:r>
          </a:p>
          <a:p>
            <a:pPr marL="342900" indent="-342900">
              <a:buAutoNum type="arabicParenR"/>
            </a:pPr>
            <a:r>
              <a:rPr lang="en-GB" dirty="0"/>
              <a:t>Estimate the greenhouse gas emissions reduction as a result of the solar farm installation and project their reduction during the next 10 years. </a:t>
            </a:r>
          </a:p>
          <a:p>
            <a:pPr marL="0" indent="0">
              <a:buNone/>
            </a:pPr>
            <a:endParaRPr lang="en-GB" dirty="0"/>
          </a:p>
        </p:txBody>
      </p:sp>
      <p:pic>
        <p:nvPicPr>
          <p:cNvPr id="6" name="Picture 5">
            <a:extLst>
              <a:ext uri="{FF2B5EF4-FFF2-40B4-BE49-F238E27FC236}">
                <a16:creationId xmlns:a16="http://schemas.microsoft.com/office/drawing/2014/main" id="{08371353-132A-5407-BE52-E733E696B7AA}"/>
              </a:ext>
            </a:extLst>
          </p:cNvPr>
          <p:cNvPicPr>
            <a:picLocks noChangeAspect="1"/>
          </p:cNvPicPr>
          <p:nvPr/>
        </p:nvPicPr>
        <p:blipFill>
          <a:blip r:embed="rId3"/>
          <a:stretch>
            <a:fillRect/>
          </a:stretch>
        </p:blipFill>
        <p:spPr>
          <a:xfrm>
            <a:off x="8461828" y="4793205"/>
            <a:ext cx="3505443" cy="1948570"/>
          </a:xfrm>
          <a:prstGeom prst="rect">
            <a:avLst/>
          </a:prstGeom>
        </p:spPr>
      </p:pic>
    </p:spTree>
    <p:extLst>
      <p:ext uri="{BB962C8B-B14F-4D97-AF65-F5344CB8AC3E}">
        <p14:creationId xmlns:p14="http://schemas.microsoft.com/office/powerpoint/2010/main" val="3668837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67092-E1B0-45C5-B529-3DB93718F864}"/>
              </a:ext>
            </a:extLst>
          </p:cNvPr>
          <p:cNvSpPr>
            <a:spLocks noGrp="1"/>
          </p:cNvSpPr>
          <p:nvPr>
            <p:ph type="title"/>
          </p:nvPr>
        </p:nvSpPr>
        <p:spPr>
          <a:xfrm>
            <a:off x="685801" y="609601"/>
            <a:ext cx="3058885" cy="631970"/>
          </a:xfrm>
        </p:spPr>
        <p:txBody>
          <a:bodyPr>
            <a:normAutofit fontScale="90000"/>
          </a:bodyPr>
          <a:lstStyle/>
          <a:p>
            <a:r>
              <a:rPr lang="en-GB" b="1" dirty="0"/>
              <a:t>6. Results</a:t>
            </a:r>
          </a:p>
        </p:txBody>
      </p:sp>
      <p:pic>
        <p:nvPicPr>
          <p:cNvPr id="3" name="Content Placeholder 2">
            <a:extLst>
              <a:ext uri="{FF2B5EF4-FFF2-40B4-BE49-F238E27FC236}">
                <a16:creationId xmlns:a16="http://schemas.microsoft.com/office/drawing/2014/main" id="{BD75CA6F-DA93-CA32-366F-76596F9895B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6375480" y="138651"/>
            <a:ext cx="5232319" cy="2460552"/>
          </a:xfrm>
          <a:prstGeom prst="rect">
            <a:avLst/>
          </a:prstGeom>
        </p:spPr>
      </p:pic>
      <p:pic>
        <p:nvPicPr>
          <p:cNvPr id="5" name="Picture 4">
            <a:extLst>
              <a:ext uri="{FF2B5EF4-FFF2-40B4-BE49-F238E27FC236}">
                <a16:creationId xmlns:a16="http://schemas.microsoft.com/office/drawing/2014/main" id="{A26EA216-8B7C-F906-9C70-9D836B26C36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60910" y="3213593"/>
            <a:ext cx="5261458" cy="3244369"/>
          </a:xfrm>
          <a:prstGeom prst="rect">
            <a:avLst/>
          </a:prstGeom>
          <a:noFill/>
          <a:ln>
            <a:noFill/>
          </a:ln>
        </p:spPr>
      </p:pic>
      <p:sp>
        <p:nvSpPr>
          <p:cNvPr id="6" name="Content Placeholder 2">
            <a:extLst>
              <a:ext uri="{FF2B5EF4-FFF2-40B4-BE49-F238E27FC236}">
                <a16:creationId xmlns:a16="http://schemas.microsoft.com/office/drawing/2014/main" id="{5A7C16D1-7B95-D890-0331-07E61A95CCF6}"/>
              </a:ext>
            </a:extLst>
          </p:cNvPr>
          <p:cNvSpPr txBox="1">
            <a:spLocks/>
          </p:cNvSpPr>
          <p:nvPr/>
        </p:nvSpPr>
        <p:spPr>
          <a:xfrm>
            <a:off x="555063" y="1839877"/>
            <a:ext cx="5540938" cy="3138523"/>
          </a:xfrm>
          <a:prstGeom prst="rect">
            <a:avLst/>
          </a:prstGeom>
        </p:spPr>
        <p:txBody>
          <a:bodyPr vert="horz" lIns="91440" tIns="45720" rIns="91440" bIns="45720" rtlCol="0" anchor="ctr">
            <a:normAutofit lnSpcReduction="10000"/>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a:buFont typeface="Arial" panose="020B0604020202020204" pitchFamily="34" charset="0"/>
              <a:buChar char="•"/>
            </a:pPr>
            <a:r>
              <a:rPr lang="en-GB" dirty="0"/>
              <a:t>Return figures on the solar farm were better than anticipated.</a:t>
            </a:r>
          </a:p>
          <a:p>
            <a:pPr>
              <a:buFont typeface="Arial" panose="020B0604020202020204" pitchFamily="34" charset="0"/>
              <a:buChar char="•"/>
            </a:pPr>
            <a:r>
              <a:rPr lang="en-GB" dirty="0"/>
              <a:t>The payback for the solar was predicted at 12 years but now from recent data then </a:t>
            </a:r>
            <a:r>
              <a:rPr lang="en-GB" dirty="0" err="1"/>
              <a:t>SBUHB</a:t>
            </a:r>
            <a:r>
              <a:rPr lang="en-GB" dirty="0"/>
              <a:t> is aiming to payback the funding within 8 years.</a:t>
            </a:r>
          </a:p>
          <a:p>
            <a:pPr>
              <a:buFont typeface="Arial" panose="020B0604020202020204" pitchFamily="34" charset="0"/>
              <a:buChar char="•"/>
            </a:pPr>
            <a:r>
              <a:rPr lang="en-GB" dirty="0" err="1"/>
              <a:t>SBUHB</a:t>
            </a:r>
            <a:r>
              <a:rPr lang="en-GB" dirty="0"/>
              <a:t> has taken into consideration:</a:t>
            </a:r>
          </a:p>
          <a:p>
            <a:pPr>
              <a:buFont typeface="Arial" panose="020B0604020202020204" pitchFamily="34" charset="0"/>
              <a:buChar char="•"/>
            </a:pPr>
            <a:r>
              <a:rPr lang="en-GB" dirty="0"/>
              <a:t>£</a:t>
            </a:r>
            <a:r>
              <a:rPr lang="en-GB" dirty="0" err="1"/>
              <a:t>31k</a:t>
            </a:r>
            <a:r>
              <a:rPr lang="en-GB" dirty="0"/>
              <a:t> leasehold on solar farm</a:t>
            </a:r>
          </a:p>
          <a:p>
            <a:pPr>
              <a:buFont typeface="Arial" panose="020B0604020202020204" pitchFamily="34" charset="0"/>
              <a:buChar char="•"/>
            </a:pPr>
            <a:r>
              <a:rPr lang="en-GB" dirty="0"/>
              <a:t>£</a:t>
            </a:r>
            <a:r>
              <a:rPr lang="en-GB" dirty="0" err="1"/>
              <a:t>49k</a:t>
            </a:r>
            <a:r>
              <a:rPr lang="en-GB" dirty="0"/>
              <a:t> Vital Energi maintenance (approx. </a:t>
            </a:r>
            <a:r>
              <a:rPr lang="en-GB" dirty="0" err="1"/>
              <a:t>20yrs</a:t>
            </a:r>
            <a:r>
              <a:rPr lang="en-GB" dirty="0"/>
              <a:t>).</a:t>
            </a:r>
          </a:p>
          <a:p>
            <a:pPr marL="0" indent="0">
              <a:buNone/>
            </a:pPr>
            <a:r>
              <a:rPr lang="en-GB" dirty="0"/>
              <a:t>	</a:t>
            </a:r>
          </a:p>
        </p:txBody>
      </p:sp>
      <p:sp>
        <p:nvSpPr>
          <p:cNvPr id="9" name="Content Placeholder 2">
            <a:extLst>
              <a:ext uri="{FF2B5EF4-FFF2-40B4-BE49-F238E27FC236}">
                <a16:creationId xmlns:a16="http://schemas.microsoft.com/office/drawing/2014/main" id="{C7BB5A07-5E42-A670-537F-D7A28EF33833}"/>
              </a:ext>
            </a:extLst>
          </p:cNvPr>
          <p:cNvSpPr txBox="1">
            <a:spLocks/>
          </p:cNvSpPr>
          <p:nvPr/>
        </p:nvSpPr>
        <p:spPr>
          <a:xfrm>
            <a:off x="6497053" y="6457962"/>
            <a:ext cx="5694947" cy="261387"/>
          </a:xfrm>
          <a:prstGeom prst="rect">
            <a:avLst/>
          </a:prstGeom>
        </p:spPr>
        <p:txBody>
          <a:bodyPr vert="horz" lIns="91440" tIns="45720" rIns="91440" bIns="45720" rtlCol="0" anchor="ctr">
            <a:no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lnSpc>
                <a:spcPct val="90000"/>
              </a:lnSpc>
              <a:buFont typeface="Arial"/>
              <a:buNone/>
            </a:pPr>
            <a:r>
              <a:rPr lang="en-US" sz="1400" dirty="0"/>
              <a:t>(Fig 2 – Energy Saving Figures from the </a:t>
            </a:r>
            <a:r>
              <a:rPr lang="en-US" sz="1400" dirty="0" err="1"/>
              <a:t>SBUHB</a:t>
            </a:r>
            <a:r>
              <a:rPr lang="en-US" sz="1400" dirty="0"/>
              <a:t> Building Management System, 2025)</a:t>
            </a:r>
          </a:p>
        </p:txBody>
      </p:sp>
      <p:sp>
        <p:nvSpPr>
          <p:cNvPr id="10" name="Content Placeholder 2">
            <a:extLst>
              <a:ext uri="{FF2B5EF4-FFF2-40B4-BE49-F238E27FC236}">
                <a16:creationId xmlns:a16="http://schemas.microsoft.com/office/drawing/2014/main" id="{DB048812-05F2-1C47-CD11-545FE3C96BA4}"/>
              </a:ext>
            </a:extLst>
          </p:cNvPr>
          <p:cNvSpPr txBox="1">
            <a:spLocks/>
          </p:cNvSpPr>
          <p:nvPr/>
        </p:nvSpPr>
        <p:spPr>
          <a:xfrm>
            <a:off x="9273198" y="2720541"/>
            <a:ext cx="3008083" cy="371713"/>
          </a:xfrm>
          <a:prstGeom prst="rect">
            <a:avLst/>
          </a:prstGeom>
        </p:spPr>
        <p:txBody>
          <a:bodyPr vert="horz" lIns="91440" tIns="45720" rIns="91440" bIns="45720" rtlCol="0" anchor="ctr">
            <a:no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lnSpc>
                <a:spcPct val="90000"/>
              </a:lnSpc>
              <a:buFont typeface="Arial"/>
              <a:buNone/>
            </a:pPr>
            <a:r>
              <a:rPr lang="en-US" sz="1400" dirty="0"/>
              <a:t>(Fig 1 – Generated Energy Savings, </a:t>
            </a:r>
            <a:r>
              <a:rPr lang="en-US" sz="1400" dirty="0" err="1"/>
              <a:t>SBUHB</a:t>
            </a:r>
            <a:r>
              <a:rPr lang="en-US" sz="1400" dirty="0"/>
              <a:t> Refit </a:t>
            </a:r>
            <a:r>
              <a:rPr lang="en-US" sz="1400" dirty="0" err="1"/>
              <a:t>IBG</a:t>
            </a:r>
            <a:r>
              <a:rPr lang="en-US" sz="1400" dirty="0"/>
              <a:t> Briefing Pack, 2024)</a:t>
            </a:r>
          </a:p>
        </p:txBody>
      </p:sp>
    </p:spTree>
    <p:extLst>
      <p:ext uri="{BB962C8B-B14F-4D97-AF65-F5344CB8AC3E}">
        <p14:creationId xmlns:p14="http://schemas.microsoft.com/office/powerpoint/2010/main" val="2145116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85B36-E9FB-044B-B9D6-0119D89DABCC}"/>
              </a:ext>
            </a:extLst>
          </p:cNvPr>
          <p:cNvSpPr>
            <a:spLocks noGrp="1"/>
          </p:cNvSpPr>
          <p:nvPr>
            <p:ph type="title"/>
          </p:nvPr>
        </p:nvSpPr>
        <p:spPr>
          <a:xfrm>
            <a:off x="533402" y="381001"/>
            <a:ext cx="2688769" cy="651933"/>
          </a:xfrm>
        </p:spPr>
        <p:txBody>
          <a:bodyPr>
            <a:normAutofit/>
          </a:bodyPr>
          <a:lstStyle/>
          <a:p>
            <a:r>
              <a:rPr lang="en-US" b="1" dirty="0"/>
              <a:t>7. Time plan </a:t>
            </a:r>
          </a:p>
        </p:txBody>
      </p:sp>
      <p:sp>
        <p:nvSpPr>
          <p:cNvPr id="9" name="Content Placeholder 2">
            <a:extLst>
              <a:ext uri="{FF2B5EF4-FFF2-40B4-BE49-F238E27FC236}">
                <a16:creationId xmlns:a16="http://schemas.microsoft.com/office/drawing/2014/main" id="{06137A48-92FD-C5CB-C9AA-633A2EC31919}"/>
              </a:ext>
            </a:extLst>
          </p:cNvPr>
          <p:cNvSpPr>
            <a:spLocks noGrp="1"/>
          </p:cNvSpPr>
          <p:nvPr>
            <p:ph idx="1"/>
          </p:nvPr>
        </p:nvSpPr>
        <p:spPr>
          <a:xfrm>
            <a:off x="8926286" y="6003275"/>
            <a:ext cx="3008083" cy="371713"/>
          </a:xfrm>
        </p:spPr>
        <p:txBody>
          <a:bodyPr>
            <a:noAutofit/>
          </a:bodyPr>
          <a:lstStyle/>
          <a:p>
            <a:pPr marL="0" indent="0">
              <a:lnSpc>
                <a:spcPct val="90000"/>
              </a:lnSpc>
              <a:buNone/>
            </a:pPr>
            <a:r>
              <a:rPr lang="en-US" sz="1400" dirty="0"/>
              <a:t>(</a:t>
            </a:r>
            <a:r>
              <a:rPr lang="en-US" sz="1400" dirty="0" err="1"/>
              <a:t>Ghantt</a:t>
            </a:r>
            <a:r>
              <a:rPr lang="en-US" sz="1400" dirty="0"/>
              <a:t> Chart for the Time Plan, 2025)</a:t>
            </a:r>
          </a:p>
        </p:txBody>
      </p:sp>
      <p:pic>
        <p:nvPicPr>
          <p:cNvPr id="4" name="Picture 3">
            <a:extLst>
              <a:ext uri="{FF2B5EF4-FFF2-40B4-BE49-F238E27FC236}">
                <a16:creationId xmlns:a16="http://schemas.microsoft.com/office/drawing/2014/main" id="{59CB977E-F336-9C1E-EDCE-0844A2E5EDBD}"/>
              </a:ext>
            </a:extLst>
          </p:cNvPr>
          <p:cNvPicPr>
            <a:picLocks noChangeAspect="1"/>
          </p:cNvPicPr>
          <p:nvPr/>
        </p:nvPicPr>
        <p:blipFill>
          <a:blip r:embed="rId4"/>
          <a:stretch>
            <a:fillRect/>
          </a:stretch>
        </p:blipFill>
        <p:spPr>
          <a:xfrm>
            <a:off x="1654629" y="1015706"/>
            <a:ext cx="9332685" cy="5011478"/>
          </a:xfrm>
          <a:prstGeom prst="rect">
            <a:avLst/>
          </a:prstGeom>
        </p:spPr>
      </p:pic>
    </p:spTree>
    <p:extLst>
      <p:ext uri="{BB962C8B-B14F-4D97-AF65-F5344CB8AC3E}">
        <p14:creationId xmlns:p14="http://schemas.microsoft.com/office/powerpoint/2010/main" val="34687775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5193" y="127717"/>
            <a:ext cx="2959184" cy="1033572"/>
          </a:xfrm>
        </p:spPr>
        <p:txBody>
          <a:bodyPr>
            <a:normAutofit fontScale="90000"/>
          </a:bodyPr>
          <a:lstStyle/>
          <a:p>
            <a:r>
              <a:rPr lang="en-GB" b="1" dirty="0"/>
              <a:t>8. Conclusion</a:t>
            </a:r>
          </a:p>
        </p:txBody>
      </p:sp>
      <p:sp>
        <p:nvSpPr>
          <p:cNvPr id="5" name="Content Placeholder 4">
            <a:extLst>
              <a:ext uri="{FF2B5EF4-FFF2-40B4-BE49-F238E27FC236}">
                <a16:creationId xmlns:a16="http://schemas.microsoft.com/office/drawing/2014/main" id="{8E624F49-B083-11EF-C6A5-C8C1A6C20B81}"/>
              </a:ext>
            </a:extLst>
          </p:cNvPr>
          <p:cNvSpPr>
            <a:spLocks noGrp="1"/>
          </p:cNvSpPr>
          <p:nvPr>
            <p:ph idx="1"/>
          </p:nvPr>
        </p:nvSpPr>
        <p:spPr>
          <a:xfrm>
            <a:off x="325193" y="1185798"/>
            <a:ext cx="6614885" cy="3649133"/>
          </a:xfrm>
        </p:spPr>
        <p:txBody>
          <a:bodyPr>
            <a:normAutofit/>
          </a:bodyPr>
          <a:lstStyle/>
          <a:p>
            <a:pPr marL="342900" indent="-342900">
              <a:spcAft>
                <a:spcPts val="600"/>
              </a:spcAft>
              <a:buFont typeface="Arial" panose="020B0604020202020204" pitchFamily="34" charset="0"/>
              <a:buChar char="•"/>
            </a:pPr>
            <a:r>
              <a:rPr lang="en-GB" sz="1800" dirty="0"/>
              <a:t>Savings delivered are guaranteed throughout the repayment cycle of the funding.</a:t>
            </a:r>
          </a:p>
          <a:p>
            <a:pPr marL="342900" indent="-342900">
              <a:spcAft>
                <a:spcPts val="600"/>
              </a:spcAft>
              <a:buFont typeface="Arial" panose="020B0604020202020204" pitchFamily="34" charset="0"/>
              <a:buChar char="•"/>
            </a:pPr>
            <a:r>
              <a:rPr lang="en-GB" sz="1800" dirty="0"/>
              <a:t>The guaranteed level of saving is a minimum savings guarantee. Any savings above this level the Health Board keep 100%.</a:t>
            </a:r>
          </a:p>
          <a:p>
            <a:pPr marL="342900" indent="-342900">
              <a:spcAft>
                <a:spcPts val="600"/>
              </a:spcAft>
              <a:buFont typeface="Arial" panose="020B0604020202020204" pitchFamily="34" charset="0"/>
              <a:buChar char="•"/>
            </a:pPr>
            <a:r>
              <a:rPr lang="en-GB" dirty="0"/>
              <a:t>Data performance.</a:t>
            </a:r>
            <a:endParaRPr lang="en-GB" sz="1800" dirty="0"/>
          </a:p>
          <a:p>
            <a:r>
              <a:rPr lang="en-GB" dirty="0"/>
              <a:t> further investigation is required. Data needs to be monitored per annum.</a:t>
            </a:r>
          </a:p>
        </p:txBody>
      </p:sp>
      <p:pic>
        <p:nvPicPr>
          <p:cNvPr id="6" name="Picture 5">
            <a:extLst>
              <a:ext uri="{FF2B5EF4-FFF2-40B4-BE49-F238E27FC236}">
                <a16:creationId xmlns:a16="http://schemas.microsoft.com/office/drawing/2014/main" id="{55CDE800-6699-7ADA-0E31-769FB2950DA2}"/>
              </a:ext>
            </a:extLst>
          </p:cNvPr>
          <p:cNvPicPr>
            <a:picLocks noChangeAspect="1"/>
          </p:cNvPicPr>
          <p:nvPr/>
        </p:nvPicPr>
        <p:blipFill>
          <a:blip r:embed="rId3"/>
          <a:stretch>
            <a:fillRect/>
          </a:stretch>
        </p:blipFill>
        <p:spPr>
          <a:xfrm>
            <a:off x="7508230" y="644503"/>
            <a:ext cx="4358577" cy="2615146"/>
          </a:xfrm>
          <a:prstGeom prst="rect">
            <a:avLst/>
          </a:prstGeom>
        </p:spPr>
      </p:pic>
      <p:sp>
        <p:nvSpPr>
          <p:cNvPr id="7" name="Content Placeholder 2">
            <a:extLst>
              <a:ext uri="{FF2B5EF4-FFF2-40B4-BE49-F238E27FC236}">
                <a16:creationId xmlns:a16="http://schemas.microsoft.com/office/drawing/2014/main" id="{5977EBCF-0FB8-05F7-CEC8-BFC0D71CCFE6}"/>
              </a:ext>
            </a:extLst>
          </p:cNvPr>
          <p:cNvSpPr txBox="1">
            <a:spLocks/>
          </p:cNvSpPr>
          <p:nvPr/>
        </p:nvSpPr>
        <p:spPr>
          <a:xfrm>
            <a:off x="9038774" y="3278973"/>
            <a:ext cx="3008083" cy="371713"/>
          </a:xfrm>
          <a:prstGeom prst="rect">
            <a:avLst/>
          </a:prstGeom>
        </p:spPr>
        <p:txBody>
          <a:bodyPr vert="horz" lIns="91440" tIns="45720" rIns="91440" bIns="45720" rtlCol="0" anchor="ctr">
            <a:no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lnSpc>
                <a:spcPct val="90000"/>
              </a:lnSpc>
              <a:buFont typeface="Arial"/>
              <a:buNone/>
            </a:pPr>
            <a:r>
              <a:rPr lang="en-US" sz="1400" dirty="0"/>
              <a:t>(Fig 3 - </a:t>
            </a:r>
            <a:r>
              <a:rPr lang="en-US" sz="1400" dirty="0" err="1"/>
              <a:t>SBUHB</a:t>
            </a:r>
            <a:r>
              <a:rPr lang="en-US" sz="1400" dirty="0"/>
              <a:t> Refit </a:t>
            </a:r>
            <a:r>
              <a:rPr lang="en-US" sz="1400" dirty="0" err="1"/>
              <a:t>IBG</a:t>
            </a:r>
            <a:r>
              <a:rPr lang="en-US" sz="1400" dirty="0"/>
              <a:t> Briefing Pack, 2024)</a:t>
            </a:r>
          </a:p>
        </p:txBody>
      </p:sp>
    </p:spTree>
    <p:extLst>
      <p:ext uri="{BB962C8B-B14F-4D97-AF65-F5344CB8AC3E}">
        <p14:creationId xmlns:p14="http://schemas.microsoft.com/office/powerpoint/2010/main" val="2568160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A2357-DB93-C449-84C6-D429174ADA65}"/>
              </a:ext>
            </a:extLst>
          </p:cNvPr>
          <p:cNvSpPr>
            <a:spLocks noGrp="1"/>
          </p:cNvSpPr>
          <p:nvPr>
            <p:ph type="title"/>
          </p:nvPr>
        </p:nvSpPr>
        <p:spPr>
          <a:xfrm>
            <a:off x="449800" y="489079"/>
            <a:ext cx="2718277" cy="815182"/>
          </a:xfrm>
        </p:spPr>
        <p:txBody>
          <a:bodyPr>
            <a:normAutofit/>
          </a:bodyPr>
          <a:lstStyle/>
          <a:p>
            <a:r>
              <a:rPr lang="en-GB" dirty="0"/>
              <a:t>References</a:t>
            </a:r>
            <a:endParaRPr lang="en-US" dirty="0"/>
          </a:p>
        </p:txBody>
      </p:sp>
      <p:sp>
        <p:nvSpPr>
          <p:cNvPr id="7" name="Title 1">
            <a:extLst>
              <a:ext uri="{FF2B5EF4-FFF2-40B4-BE49-F238E27FC236}">
                <a16:creationId xmlns:a16="http://schemas.microsoft.com/office/drawing/2014/main" id="{1BAB6B5C-AAD2-9679-677D-8ACE845CB590}"/>
              </a:ext>
            </a:extLst>
          </p:cNvPr>
          <p:cNvSpPr txBox="1">
            <a:spLocks/>
          </p:cNvSpPr>
          <p:nvPr/>
        </p:nvSpPr>
        <p:spPr>
          <a:xfrm>
            <a:off x="310896" y="1435609"/>
            <a:ext cx="11128248" cy="4791456"/>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571500" indent="-571500">
              <a:lnSpc>
                <a:spcPct val="150000"/>
              </a:lnSpc>
              <a:buFont typeface="Wingdings" panose="05000000000000000000" pitchFamily="2" charset="2"/>
              <a:buChar char="§"/>
            </a:pPr>
            <a:endParaRPr lang="en-GB" sz="1100" dirty="0">
              <a:effectLst/>
              <a:latin typeface="+mn-lt"/>
              <a:ea typeface="Times New Roman" panose="02020603050405020304" pitchFamily="18" charset="0"/>
            </a:endParaRPr>
          </a:p>
        </p:txBody>
      </p:sp>
      <p:sp>
        <p:nvSpPr>
          <p:cNvPr id="3" name="Content Placeholder 2">
            <a:extLst>
              <a:ext uri="{FF2B5EF4-FFF2-40B4-BE49-F238E27FC236}">
                <a16:creationId xmlns:a16="http://schemas.microsoft.com/office/drawing/2014/main" id="{259F91A9-4D59-72DD-30CA-9927F108B8AF}"/>
              </a:ext>
            </a:extLst>
          </p:cNvPr>
          <p:cNvSpPr txBox="1">
            <a:spLocks/>
          </p:cNvSpPr>
          <p:nvPr/>
        </p:nvSpPr>
        <p:spPr>
          <a:xfrm>
            <a:off x="310896" y="1636295"/>
            <a:ext cx="11010247" cy="1383631"/>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buNone/>
            </a:pPr>
            <a:endParaRPr lang="en-GB" dirty="0"/>
          </a:p>
          <a:p>
            <a:pPr marL="0" indent="0">
              <a:buNone/>
            </a:pPr>
            <a:r>
              <a:rPr lang="en-GB" dirty="0"/>
              <a:t>	</a:t>
            </a:r>
          </a:p>
        </p:txBody>
      </p:sp>
      <p:sp>
        <p:nvSpPr>
          <p:cNvPr id="5" name="TextBox 4">
            <a:extLst>
              <a:ext uri="{FF2B5EF4-FFF2-40B4-BE49-F238E27FC236}">
                <a16:creationId xmlns:a16="http://schemas.microsoft.com/office/drawing/2014/main" id="{DB2EBEF6-C316-1D1F-D91F-FDC1D636B102}"/>
              </a:ext>
            </a:extLst>
          </p:cNvPr>
          <p:cNvSpPr txBox="1"/>
          <p:nvPr/>
        </p:nvSpPr>
        <p:spPr>
          <a:xfrm>
            <a:off x="752856" y="1435609"/>
            <a:ext cx="10881681" cy="6740307"/>
          </a:xfrm>
          <a:prstGeom prst="rect">
            <a:avLst/>
          </a:prstGeom>
          <a:noFill/>
        </p:spPr>
        <p:txBody>
          <a:bodyPr wrap="square">
            <a:spAutoFit/>
          </a:bodyPr>
          <a:lstStyle/>
          <a:p>
            <a:pPr marL="285750" indent="-285750">
              <a:buFont typeface="Arial" panose="020B0604020202020204" pitchFamily="34" charset="0"/>
              <a:buChar char="•"/>
            </a:pPr>
            <a:r>
              <a:rPr lang="en-GB" dirty="0">
                <a:effectLst/>
              </a:rPr>
              <a:t>M. Davies a </a:t>
            </a:r>
            <a:r>
              <a:rPr lang="en-GB" i="1" dirty="0">
                <a:effectLst/>
              </a:rPr>
              <a:t>et al.</a:t>
            </a:r>
            <a:r>
              <a:rPr lang="en-GB" dirty="0">
                <a:effectLst/>
              </a:rPr>
              <a:t> (2011) </a:t>
            </a:r>
            <a:r>
              <a:rPr lang="en-GB" i="1" dirty="0">
                <a:effectLst/>
              </a:rPr>
              <a:t>The unintended consequences of decarbonising the built environment: A UK case study</a:t>
            </a:r>
            <a:r>
              <a:rPr lang="en-GB" dirty="0">
                <a:effectLst/>
              </a:rPr>
              <a:t>, </a:t>
            </a:r>
            <a:r>
              <a:rPr lang="en-GB" i="1" dirty="0">
                <a:effectLst/>
              </a:rPr>
              <a:t>Energy and Buildings</a:t>
            </a:r>
            <a:r>
              <a:rPr lang="en-GB" dirty="0">
                <a:effectLst/>
              </a:rPr>
              <a:t>. Available at: https://</a:t>
            </a:r>
            <a:r>
              <a:rPr lang="en-GB" dirty="0" err="1">
                <a:effectLst/>
              </a:rPr>
              <a:t>www.sciencedirect.com</a:t>
            </a:r>
            <a:r>
              <a:rPr lang="en-GB" dirty="0">
                <a:effectLst/>
              </a:rPr>
              <a:t>/science/article/</a:t>
            </a:r>
            <a:r>
              <a:rPr lang="en-GB" dirty="0" err="1">
                <a:effectLst/>
              </a:rPr>
              <a:t>pii</a:t>
            </a:r>
            <a:r>
              <a:rPr lang="en-GB" dirty="0">
                <a:effectLst/>
              </a:rPr>
              <a:t>/</a:t>
            </a:r>
            <a:r>
              <a:rPr lang="en-GB" dirty="0" err="1">
                <a:effectLst/>
              </a:rPr>
              <a:t>S0378778811005068</a:t>
            </a:r>
            <a:r>
              <a:rPr lang="en-GB" dirty="0">
                <a:effectLst/>
              </a:rPr>
              <a:t> (Accessed: 2 February 2025).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1800" dirty="0">
                <a:effectLst/>
              </a:rPr>
              <a:t>M. Fouad a </a:t>
            </a:r>
            <a:r>
              <a:rPr lang="en-GB" sz="1800" i="1" dirty="0">
                <a:effectLst/>
              </a:rPr>
              <a:t>et al.</a:t>
            </a:r>
            <a:r>
              <a:rPr lang="en-GB" sz="1800" dirty="0">
                <a:effectLst/>
              </a:rPr>
              <a:t> (2017) </a:t>
            </a:r>
            <a:r>
              <a:rPr lang="en-GB" sz="1800" i="1" dirty="0">
                <a:effectLst/>
              </a:rPr>
              <a:t>An integrated review of factors influencing the </a:t>
            </a:r>
            <a:r>
              <a:rPr lang="en-GB" sz="1800" i="1" dirty="0" err="1">
                <a:effectLst/>
              </a:rPr>
              <a:t>perfomance</a:t>
            </a:r>
            <a:r>
              <a:rPr lang="en-GB" sz="1800" i="1" dirty="0">
                <a:effectLst/>
              </a:rPr>
              <a:t> of photovoltaic panels</a:t>
            </a:r>
            <a:r>
              <a:rPr lang="en-GB" sz="1800" dirty="0">
                <a:effectLst/>
              </a:rPr>
              <a:t>, </a:t>
            </a:r>
            <a:r>
              <a:rPr lang="en-GB" sz="1800" i="1" dirty="0">
                <a:effectLst/>
              </a:rPr>
              <a:t>Renewable and Sustainable Energy Reviews</a:t>
            </a:r>
            <a:r>
              <a:rPr lang="en-GB" sz="1800" dirty="0">
                <a:effectLst/>
              </a:rPr>
              <a:t>. Available at: https://</a:t>
            </a:r>
            <a:r>
              <a:rPr lang="en-GB" sz="1800" dirty="0" err="1">
                <a:effectLst/>
              </a:rPr>
              <a:t>www.sciencedirect.com</a:t>
            </a:r>
            <a:r>
              <a:rPr lang="en-GB" sz="1800" dirty="0">
                <a:effectLst/>
              </a:rPr>
              <a:t>/science/article/abs/</a:t>
            </a:r>
            <a:r>
              <a:rPr lang="en-GB" sz="1800" dirty="0" err="1">
                <a:effectLst/>
              </a:rPr>
              <a:t>pii</a:t>
            </a:r>
            <a:r>
              <a:rPr lang="en-GB" sz="1800" dirty="0">
                <a:effectLst/>
              </a:rPr>
              <a:t>/</a:t>
            </a:r>
            <a:r>
              <a:rPr lang="en-GB" sz="1800" dirty="0" err="1">
                <a:effectLst/>
              </a:rPr>
              <a:t>S1364032117307803</a:t>
            </a:r>
            <a:r>
              <a:rPr lang="en-GB" sz="1800" dirty="0">
                <a:effectLst/>
              </a:rPr>
              <a:t> (Accessed: 2 February 2025).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1800" dirty="0" err="1"/>
              <a:t>Charfi</a:t>
            </a:r>
            <a:r>
              <a:rPr lang="en-GB" sz="1800" dirty="0"/>
              <a:t> a </a:t>
            </a:r>
            <a:r>
              <a:rPr lang="en-GB" sz="1800" i="1" dirty="0"/>
              <a:t>et al.</a:t>
            </a:r>
            <a:r>
              <a:rPr lang="en-GB" sz="1800" dirty="0"/>
              <a:t> (2018) </a:t>
            </a:r>
            <a:r>
              <a:rPr lang="en-GB" sz="1800" i="1" dirty="0"/>
              <a:t>Performance evaluation of a solar photovoltaic system</a:t>
            </a:r>
            <a:r>
              <a:rPr lang="en-GB" sz="1800" dirty="0"/>
              <a:t>, </a:t>
            </a:r>
            <a:r>
              <a:rPr lang="en-GB" sz="1800" i="1" dirty="0"/>
              <a:t>Energy Reports</a:t>
            </a:r>
            <a:r>
              <a:rPr lang="en-GB" sz="1800" dirty="0"/>
              <a:t>. Available at: https://</a:t>
            </a:r>
            <a:r>
              <a:rPr lang="en-GB" sz="1800" dirty="0" err="1"/>
              <a:t>www.sciencedirect.com</a:t>
            </a:r>
            <a:r>
              <a:rPr lang="en-GB" sz="1800" dirty="0"/>
              <a:t>/science/article/</a:t>
            </a:r>
            <a:r>
              <a:rPr lang="en-GB" sz="1800" dirty="0" err="1"/>
              <a:t>pii</a:t>
            </a:r>
            <a:r>
              <a:rPr lang="en-GB" sz="1800" dirty="0"/>
              <a:t>/</a:t>
            </a:r>
            <a:r>
              <a:rPr lang="en-GB" sz="1800" dirty="0" err="1"/>
              <a:t>S2352484717303323</a:t>
            </a:r>
            <a:r>
              <a:rPr lang="en-GB" sz="1800" dirty="0"/>
              <a:t> (Accessed: 2 February 2025).</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effectLst/>
              </a:rPr>
              <a:t>Ali </a:t>
            </a:r>
            <a:r>
              <a:rPr lang="en-GB" dirty="0" err="1">
                <a:effectLst/>
              </a:rPr>
              <a:t>O.M</a:t>
            </a:r>
            <a:r>
              <a:rPr lang="en-GB" dirty="0">
                <a:effectLst/>
              </a:rPr>
              <a:t>. Maka a </a:t>
            </a:r>
            <a:r>
              <a:rPr lang="en-GB" i="1" dirty="0">
                <a:effectLst/>
              </a:rPr>
              <a:t>et al.</a:t>
            </a:r>
            <a:r>
              <a:rPr lang="en-GB" dirty="0">
                <a:effectLst/>
              </a:rPr>
              <a:t> (2024) </a:t>
            </a:r>
            <a:r>
              <a:rPr lang="en-GB" i="1" dirty="0">
                <a:effectLst/>
              </a:rPr>
              <a:t>The pathway towards decarbonisation and net-zero emissions by 2050: The role of solar energy technology</a:t>
            </a:r>
            <a:r>
              <a:rPr lang="en-GB" dirty="0">
                <a:effectLst/>
              </a:rPr>
              <a:t>, </a:t>
            </a:r>
            <a:r>
              <a:rPr lang="en-GB" i="1" dirty="0">
                <a:effectLst/>
              </a:rPr>
              <a:t>Green Technologies and Sustainability</a:t>
            </a:r>
            <a:r>
              <a:rPr lang="en-GB" dirty="0">
                <a:effectLst/>
              </a:rPr>
              <a:t>. Available at: https://</a:t>
            </a:r>
            <a:r>
              <a:rPr lang="en-GB" dirty="0" err="1">
                <a:effectLst/>
              </a:rPr>
              <a:t>www.sciencedirect.com</a:t>
            </a:r>
            <a:r>
              <a:rPr lang="en-GB" dirty="0">
                <a:effectLst/>
              </a:rPr>
              <a:t>/science/article/</a:t>
            </a:r>
            <a:r>
              <a:rPr lang="en-GB" dirty="0" err="1">
                <a:effectLst/>
              </a:rPr>
              <a:t>pii</a:t>
            </a:r>
            <a:r>
              <a:rPr lang="en-GB" dirty="0">
                <a:effectLst/>
              </a:rPr>
              <a:t>/</a:t>
            </a:r>
            <a:r>
              <a:rPr lang="en-GB" dirty="0" err="1">
                <a:effectLst/>
              </a:rPr>
              <a:t>S2949736124000344</a:t>
            </a:r>
            <a:r>
              <a:rPr lang="en-GB" dirty="0">
                <a:effectLst/>
              </a:rPr>
              <a:t> (Accessed: 4 February 2025).</a:t>
            </a:r>
          </a:p>
          <a:p>
            <a:pPr marL="285750" indent="-285750">
              <a:buFont typeface="Arial" panose="020B0604020202020204" pitchFamily="34" charset="0"/>
              <a:buChar char="•"/>
            </a:pPr>
            <a:endParaRPr lang="en-GB" dirty="0">
              <a:effectLst/>
            </a:endParaRPr>
          </a:p>
          <a:p>
            <a:pPr marL="285750" indent="-285750">
              <a:buFont typeface="Arial" panose="020B0604020202020204" pitchFamily="34" charset="0"/>
              <a:buChar char="•"/>
            </a:pPr>
            <a:r>
              <a:rPr lang="en-GB" dirty="0" err="1">
                <a:effectLst/>
              </a:rPr>
              <a:t>Vourdoubas</a:t>
            </a:r>
            <a:r>
              <a:rPr lang="en-GB" dirty="0">
                <a:effectLst/>
              </a:rPr>
              <a:t>, J. (2024) </a:t>
            </a:r>
            <a:r>
              <a:rPr lang="en-GB" i="1" dirty="0">
                <a:effectLst/>
              </a:rPr>
              <a:t>Applications of distributed electricity generation systems in Hospitals</a:t>
            </a:r>
            <a:r>
              <a:rPr lang="en-GB" dirty="0">
                <a:effectLst/>
              </a:rPr>
              <a:t>, </a:t>
            </a:r>
            <a:r>
              <a:rPr lang="en-GB" i="1" dirty="0">
                <a:effectLst/>
              </a:rPr>
              <a:t>European Journal of Applied Sciences</a:t>
            </a:r>
            <a:r>
              <a:rPr lang="en-GB" dirty="0">
                <a:effectLst/>
              </a:rPr>
              <a:t>. Available at: https://</a:t>
            </a:r>
            <a:r>
              <a:rPr lang="en-GB" dirty="0" err="1">
                <a:effectLst/>
              </a:rPr>
              <a:t>journals.scholarpublishing.org</a:t>
            </a:r>
            <a:r>
              <a:rPr lang="en-GB" dirty="0">
                <a:effectLst/>
              </a:rPr>
              <a:t>/</a:t>
            </a:r>
            <a:r>
              <a:rPr lang="en-GB" dirty="0" err="1">
                <a:effectLst/>
              </a:rPr>
              <a:t>index.php</a:t>
            </a:r>
            <a:r>
              <a:rPr lang="en-GB" dirty="0">
                <a:effectLst/>
              </a:rPr>
              <a:t>/</a:t>
            </a:r>
            <a:r>
              <a:rPr lang="en-GB" dirty="0" err="1">
                <a:effectLst/>
              </a:rPr>
              <a:t>AIVP</a:t>
            </a:r>
            <a:r>
              <a:rPr lang="en-GB" dirty="0">
                <a:effectLst/>
              </a:rPr>
              <a:t>/article/view/9106 (Accessed: 4 February 2025). </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endParaRPr lang="en-GB" sz="1800" dirty="0">
              <a:effectLst/>
            </a:endParaRPr>
          </a:p>
          <a:p>
            <a:pPr marL="285750" indent="-285750">
              <a:buFont typeface="Arial" panose="020B0604020202020204" pitchFamily="34" charset="0"/>
              <a:buChar char="•"/>
            </a:pPr>
            <a:endParaRPr lang="en-GB" dirty="0">
              <a:effectLst/>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effectLst/>
            </a:endParaRPr>
          </a:p>
          <a:p>
            <a:pPr marL="285750" indent="-285750">
              <a:buFont typeface="Arial" panose="020B0604020202020204" pitchFamily="34" charset="0"/>
              <a:buChar char="•"/>
            </a:pPr>
            <a:endParaRPr lang="en-GB" dirty="0">
              <a:effectLst/>
            </a:endParaRPr>
          </a:p>
        </p:txBody>
      </p:sp>
    </p:spTree>
    <p:extLst>
      <p:ext uri="{BB962C8B-B14F-4D97-AF65-F5344CB8AC3E}">
        <p14:creationId xmlns:p14="http://schemas.microsoft.com/office/powerpoint/2010/main" val="39030000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CloudMigratorVersion xmlns="e73a25dd-71fe-4869-a0bc-213349e201cd" xsi:nil="true"/>
    <UniqueSourceRef xmlns="e73a25dd-71fe-4869-a0bc-213349e201cd" xsi:nil="true"/>
    <FileHash xmlns="e73a25dd-71fe-4869-a0bc-213349e201c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CF48ADEDA63D446BC37400DAC5C283F" ma:contentTypeVersion="14" ma:contentTypeDescription="Create a new document." ma:contentTypeScope="" ma:versionID="15f0a74b53a6be1d409f1b059266d311">
  <xsd:schema xmlns:xsd="http://www.w3.org/2001/XMLSchema" xmlns:xs="http://www.w3.org/2001/XMLSchema" xmlns:p="http://schemas.microsoft.com/office/2006/metadata/properties" xmlns:ns3="e73a25dd-71fe-4869-a0bc-213349e201cd" targetNamespace="http://schemas.microsoft.com/office/2006/metadata/properties" ma:root="true" ma:fieldsID="3a0de8651be0a1edfb45ceda301efd18" ns3:_="">
    <xsd:import namespace="e73a25dd-71fe-4869-a0bc-213349e201cd"/>
    <xsd:element name="properties">
      <xsd:complexType>
        <xsd:sequence>
          <xsd:element name="documentManagement">
            <xsd:complexType>
              <xsd:all>
                <xsd:element ref="ns3:SharedWithUsers" minOccurs="0"/>
                <xsd:element ref="ns3:SharedWithDetails" minOccurs="0"/>
                <xsd:element ref="ns3:SharingHintHash" minOccurs="0"/>
                <xsd:element ref="ns3:UniqueSourceRef" minOccurs="0"/>
                <xsd:element ref="ns3:FileHash" minOccurs="0"/>
                <xsd:element ref="ns3:CloudMigratorVersion"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3a25dd-71fe-4869-a0bc-213349e201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element name="UniqueSourceRef" ma:index="11" nillable="true" ma:displayName="UniqueSourceRef" ma:internalName="UniqueSourceRef">
      <xsd:simpleType>
        <xsd:restriction base="dms:Note">
          <xsd:maxLength value="255"/>
        </xsd:restriction>
      </xsd:simpleType>
    </xsd:element>
    <xsd:element name="FileHash" ma:index="12" nillable="true" ma:displayName="FileHash" ma:internalName="FileHash">
      <xsd:simpleType>
        <xsd:restriction base="dms:Note">
          <xsd:maxLength value="255"/>
        </xsd:restriction>
      </xsd:simpleType>
    </xsd:element>
    <xsd:element name="CloudMigratorVersion" ma:index="13" nillable="true" ma:displayName="CloudMigratorVersion" ma:internalName="CloudMigratorVersion">
      <xsd:simpleType>
        <xsd:restriction base="dms:Note">
          <xsd:maxLength value="255"/>
        </xsd:restriction>
      </xsd:simpleType>
    </xsd:element>
    <xsd:element name="MediaServiceMetadata" ma:index="14" nillable="true" ma:displayName="MediaServiceMetadata" ma:hidden="true" ma:internalName="MediaServiceMetadata" ma:readOnly="true">
      <xsd:simpleType>
        <xsd:restriction base="dms:Note"/>
      </xsd:simpleType>
    </xsd:element>
    <xsd:element name="MediaServiceFastMetadata" ma:index="15" nillable="true" ma:displayName="MediaServiceFastMetadata" ma:hidden="true" ma:internalName="MediaServiceFastMetadata" ma:readOnly="true">
      <xsd:simpleType>
        <xsd:restriction base="dms:Note"/>
      </xsd:simpleType>
    </xsd:element>
    <xsd:element name="MediaServiceDateTaken" ma:index="16" nillable="true" ma:displayName="MediaServiceDateTaken" ma:hidden="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6CE9702-4DF2-47B8-8928-FFCE9012A853}">
  <ds:schemaRefs>
    <ds:schemaRef ds:uri="http://schemas.microsoft.com/office/2006/metadata/properties"/>
    <ds:schemaRef ds:uri="http://www.w3.org/2000/xmlns/"/>
    <ds:schemaRef ds:uri="e73a25dd-71fe-4869-a0bc-213349e201cd"/>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AD4D6938-74B7-42D2-B822-A51B8F769140}">
  <ds:schemaRefs>
    <ds:schemaRef ds:uri="http://schemas.microsoft.com/sharepoint/v3/contenttype/forms"/>
  </ds:schemaRefs>
</ds:datastoreItem>
</file>

<file path=customXml/itemProps3.xml><?xml version="1.0" encoding="utf-8"?>
<ds:datastoreItem xmlns:ds="http://schemas.openxmlformats.org/officeDocument/2006/customXml" ds:itemID="{34A9C3C3-404C-4563-990A-0358DCB821C6}">
  <ds:schemaRefs>
    <ds:schemaRef ds:uri="http://schemas.microsoft.com/office/2006/metadata/contentType"/>
    <ds:schemaRef ds:uri="http://schemas.microsoft.com/office/2006/metadata/properties/metaAttributes"/>
    <ds:schemaRef ds:uri="http://www.w3.org/2000/xmlns/"/>
    <ds:schemaRef ds:uri="http://www.w3.org/2001/XMLSchema"/>
    <ds:schemaRef ds:uri="e73a25dd-71fe-4869-a0bc-213349e201cd"/>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4730</TotalTime>
  <Words>1874</Words>
  <Application>Microsoft Office PowerPoint</Application>
  <PresentationFormat>Widescreen</PresentationFormat>
  <Paragraphs>167</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Calibri</vt:lpstr>
      <vt:lpstr>Calibri Light</vt:lpstr>
      <vt:lpstr>Google Sans</vt:lpstr>
      <vt:lpstr>Wingdings</vt:lpstr>
      <vt:lpstr>Celestial</vt:lpstr>
      <vt:lpstr>RESEARCH PROPOSAL TO PROVIDE a critical assessment of the  SBUHB solar photovoltaic farm</vt:lpstr>
      <vt:lpstr>PowerPoint Presentation</vt:lpstr>
      <vt:lpstr>1. introduction</vt:lpstr>
      <vt:lpstr>CONT. introduction</vt:lpstr>
      <vt:lpstr>2. Literature Review  </vt:lpstr>
      <vt:lpstr>3. Literature Review Conclusion</vt:lpstr>
      <vt:lpstr>4. Research methodology </vt:lpstr>
      <vt:lpstr>5. Aim </vt:lpstr>
      <vt:lpstr>6. Results</vt:lpstr>
      <vt:lpstr>7. Time plan </vt:lpstr>
      <vt:lpstr>8.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Integrated Project</dc:title>
  <dc:creator>Edward Rees</dc:creator>
  <cp:lastModifiedBy>Mark Davies (Swansea Bay UHB - Capital Projects)</cp:lastModifiedBy>
  <cp:revision>78</cp:revision>
  <dcterms:created xsi:type="dcterms:W3CDTF">2020-01-17T10:05:39Z</dcterms:created>
  <dcterms:modified xsi:type="dcterms:W3CDTF">2025-02-12T22:56:53Z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0x010100ECF48ADEDA63D446BC37400DAC5C283F</vt:lpwstr>
  </property>
</Properties>
</file>