
<file path=[Content_Types].xml><?xml version="1.0" encoding="utf-8"?>
<Types xmlns="http://schemas.openxmlformats.org/package/2006/content-types">
  <Default Extension="jpg" ContentType="image/jpeg"/>
  <Default Extension="png" ContentType="image/png"/>
  <Default Extension="rels" ContentType="application/vnd.openxmlformats-package.relationships+xml"/>
  <Default Extension="tiff" ContentType="image/tif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ppt/metadata" ContentType="application/binary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 autoCompressPictures="0">
  <p:sldMasterIdLst>
    <p:sldMasterId id="2147483648" r:id="rId1"/>
  </p:sldMasterIdLst>
  <p:notesMasterIdLst>
    <p:notesMasterId r:id="rId17"/>
  </p:notesMasterIdLst>
  <p:sldIdLst>
    <p:sldId id="283" r:id="rId2"/>
    <p:sldId id="275" r:id="rId3"/>
    <p:sldId id="273" r:id="rId4"/>
    <p:sldId id="258" r:id="rId5"/>
    <p:sldId id="278" r:id="rId6"/>
    <p:sldId id="276" r:id="rId7"/>
    <p:sldId id="277" r:id="rId8"/>
    <p:sldId id="263" r:id="rId9"/>
    <p:sldId id="280" r:id="rId10"/>
    <p:sldId id="281" r:id="rId11"/>
    <p:sldId id="291" r:id="rId12"/>
    <p:sldId id="310" r:id="rId13"/>
    <p:sldId id="284" r:id="rId14"/>
    <p:sldId id="274" r:id="rId15"/>
    <p:sldId id="272" r:id="rId16"/>
  </p:sldIdLst>
  <p:sldSz cx="12192000" cy="6858000"/>
  <p:notesSz cx="6858000" cy="9144000"/>
  <p:defaultText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 xmlns:p15="http://schemas.microsoft.com/office/powerpoint/2012/main"/>
    </p:ext>
    <p:ext uri="http://customooxmlschemas.google.com/">
      <go:slidesCustomData xmlns="" xmlns:mc="http://schemas.openxmlformats.org/markup-compatibility/2006" xmlns:mv="urn:schemas-microsoft-com:mac:vml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xmlns:go="http://customooxmlschemas.google.com/" r:id="rId26" roundtripDataSignature="AMtx7mj5CdjwRucevgmsCi1BQvphQ53kjQ==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525A6E5-10F9-3C91-ACEE-521495BBDD72}" v="5" dt="2021-04-29T12:08:38.84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11"/>
    <p:restoredTop sz="94674"/>
  </p:normalViewPr>
  <p:slideViewPr>
    <p:cSldViewPr snapToGrid="0" snapToObjects="1">
      <p:cViewPr varScale="1">
        <p:scale>
          <a:sx n="124" d="100"/>
          <a:sy n="124" d="100"/>
        </p:scale>
        <p:origin x="640" y="16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26" Type="http://customschemas.google.com/relationships/presentationmetadata" Target="metadata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32" Type="http://schemas.microsoft.com/office/2015/10/relationships/revisionInfo" Target="revisionInfo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8" Type="http://schemas.openxmlformats.org/officeDocument/2006/relationships/viewProps" Target="viewProps.xml"/><Relationship Id="rId10" Type="http://schemas.openxmlformats.org/officeDocument/2006/relationships/slide" Target="slides/slide9.xml"/><Relationship Id="rId31" Type="http://schemas.microsoft.com/office/2016/11/relationships/changesInfo" Target="changesInfos/changesInfo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Bethan Griffiths" userId="S::bethan.griffiths@uwtsd.ac.uk::63306cab-5b9c-4a21-8660-8bc1108f6b24" providerId="AD" clId="Web-{5525A6E5-10F9-3C91-ACEE-521495BBDD72}"/>
    <pc:docChg chg="modSld">
      <pc:chgData name="Bethan Griffiths" userId="S::bethan.griffiths@uwtsd.ac.uk::63306cab-5b9c-4a21-8660-8bc1108f6b24" providerId="AD" clId="Web-{5525A6E5-10F9-3C91-ACEE-521495BBDD72}" dt="2021-04-29T12:08:31.564" v="2" actId="20577"/>
      <pc:docMkLst>
        <pc:docMk/>
      </pc:docMkLst>
      <pc:sldChg chg="modSp">
        <pc:chgData name="Bethan Griffiths" userId="S::bethan.griffiths@uwtsd.ac.uk::63306cab-5b9c-4a21-8660-8bc1108f6b24" providerId="AD" clId="Web-{5525A6E5-10F9-3C91-ACEE-521495BBDD72}" dt="2021-04-29T12:08:31.564" v="2" actId="20577"/>
        <pc:sldMkLst>
          <pc:docMk/>
          <pc:sldMk cId="784085969" sldId="274"/>
        </pc:sldMkLst>
        <pc:spChg chg="mod">
          <ac:chgData name="Bethan Griffiths" userId="S::bethan.griffiths@uwtsd.ac.uk::63306cab-5b9c-4a21-8660-8bc1108f6b24" providerId="AD" clId="Web-{5525A6E5-10F9-3C91-ACEE-521495BBDD72}" dt="2021-04-29T12:08:31.564" v="2" actId="20577"/>
          <ac:spMkLst>
            <pc:docMk/>
            <pc:sldMk cId="784085969" sldId="274"/>
            <ac:spMk id="3" creationId="{C0CBEED1-A2CD-884A-8B82-E6F11C4C996E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lt1"/>
        </a:solidFill>
        <a:effectLst/>
      </p:bgPr>
    </p:bg>
    <p:spTree>
      <p:nvGrpSpPr>
        <p:cNvPr id="1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 txBox="1">
            <a:spLocks noGrp="1"/>
          </p:cNvSpPr>
          <p:nvPr>
            <p:ph type="hdr" idx="2"/>
          </p:nvPr>
        </p:nvSpPr>
        <p:spPr>
          <a:xfrm>
            <a:off x="0" y="0"/>
            <a:ext cx="2971800" cy="45878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R="0" lvl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4" name="Google Shape;4;n"/>
          <p:cNvSpPr txBox="1">
            <a:spLocks noGrp="1"/>
          </p:cNvSpPr>
          <p:nvPr>
            <p:ph type="dt" idx="10"/>
          </p:nvPr>
        </p:nvSpPr>
        <p:spPr>
          <a:xfrm>
            <a:off x="3884613" y="0"/>
            <a:ext cx="2971800" cy="45878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R="0" lvl="0" algn="r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5" name="Google Shape;5;n"/>
          <p:cNvSpPr>
            <a:spLocks noGrp="1" noRot="1" noChangeAspect="1"/>
          </p:cNvSpPr>
          <p:nvPr>
            <p:ph type="sldImg" idx="3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6" name="Google Shape;6;n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L="457200" marR="0" lvl="0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914400" marR="0" lvl="1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1371600" marR="0" lvl="2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1828800" marR="0" lvl="3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2286000" marR="0" lvl="4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2743200" marR="0" lvl="5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3200400" marR="0" lvl="6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3657600" marR="0" lvl="7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4114800" marR="0" lvl="8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7" name="Google Shape;7;n"/>
          <p:cNvSpPr txBox="1">
            <a:spLocks noGrp="1"/>
          </p:cNvSpPr>
          <p:nvPr>
            <p:ph type="ftr" idx="11"/>
          </p:nvPr>
        </p:nvSpPr>
        <p:spPr>
          <a:xfrm>
            <a:off x="0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>
            <a:lvl1pPr marR="0" lvl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8" name="Google Shape;8;n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‹#›</a:t>
            </a:fld>
            <a:endParaRPr sz="12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notes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0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5" name="Google Shape;105;p3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06" name="Google Shape;106;p3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4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" name="Google Shape;143;p8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44" name="Google Shape;144;p8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0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8" name="Google Shape;208;p17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09" name="Google Shape;209;p17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Content" type="obj">
  <p:cSld name="OBJECT">
    <p:spTree>
      <p:nvGrpSpPr>
        <p:cNvPr id="1" name="Shape 1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Google Shape;16;p19"/>
          <p:cNvSpPr txBox="1"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7" name="Google Shape;17;p19"/>
          <p:cNvSpPr txBox="1"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429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marL="914400" lvl="1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marL="1371600" lvl="2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marL="1828800" lvl="3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marL="2286000" lvl="4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marL="2743200" lvl="5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marL="3200400" lvl="6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marL="3657600" lvl="7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marL="4114800" lvl="8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18" name="Google Shape;18;p19"/>
          <p:cNvSpPr txBox="1">
            <a:spLocks noGrp="1"/>
          </p:cNvSpPr>
          <p:nvPr>
            <p:ph type="dt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9" name="Google Shape;19;p19"/>
          <p:cNvSpPr txBox="1">
            <a:spLocks noGrp="1"/>
          </p:cNvSpPr>
          <p:nvPr>
            <p:ph type="ft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0" name="Google Shape;20;p19"/>
          <p:cNvSpPr txBox="1">
            <a:spLocks noGrp="1"/>
          </p:cNvSpPr>
          <p:nvPr>
            <p:ph type="sldNum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Slide" type="title">
  <p:cSld name="TITLE">
    <p:spTree>
      <p:nvGrpSpPr>
        <p:cNvPr id="1" name="Shape 2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Google Shape;22;p20"/>
          <p:cNvSpPr txBox="1"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lv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6000"/>
              <a:buFont typeface="Calibri"/>
              <a:buNone/>
              <a:defRPr sz="6000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3" name="Google Shape;23;p20"/>
          <p:cNvSpPr txBox="1"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lvl="0" algn="ctr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sz="2400"/>
            </a:lvl1pPr>
            <a:lvl2pPr lvl="1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 sz="2000"/>
            </a:lvl2pPr>
            <a:lvl3pPr lvl="2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/>
            </a:lvl3pPr>
            <a:lvl4pPr lvl="3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4pPr>
            <a:lvl5pPr lvl="4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5pPr>
            <a:lvl6pPr lvl="5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6pPr>
            <a:lvl7pPr lvl="6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7pPr>
            <a:lvl8pPr lvl="7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8pPr>
            <a:lvl9pPr lvl="8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9pPr>
          </a:lstStyle>
          <a:p>
            <a:endParaRPr/>
          </a:p>
        </p:txBody>
      </p:sp>
      <p:sp>
        <p:nvSpPr>
          <p:cNvPr id="24" name="Google Shape;24;p20"/>
          <p:cNvSpPr txBox="1">
            <a:spLocks noGrp="1"/>
          </p:cNvSpPr>
          <p:nvPr>
            <p:ph type="dt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5" name="Google Shape;25;p20"/>
          <p:cNvSpPr txBox="1">
            <a:spLocks noGrp="1"/>
          </p:cNvSpPr>
          <p:nvPr>
            <p:ph type="ft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6" name="Google Shape;26;p20"/>
          <p:cNvSpPr txBox="1">
            <a:spLocks noGrp="1"/>
          </p:cNvSpPr>
          <p:nvPr>
            <p:ph type="sldNum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Header" type="secHead">
  <p:cSld name="SECTION_HEADER">
    <p:spTree>
      <p:nvGrpSpPr>
        <p:cNvPr id="1" name="Shape 3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Google Shape;31;p22"/>
          <p:cNvSpPr txBox="1"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6000"/>
              <a:buFont typeface="Calibri"/>
              <a:buNone/>
              <a:defRPr sz="6000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2" name="Google Shape;32;p22"/>
          <p:cNvSpPr txBox="1"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2286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rgbClr val="888888"/>
              </a:buClr>
              <a:buSzPts val="2400"/>
              <a:buNone/>
              <a:defRPr sz="2400">
                <a:solidFill>
                  <a:srgbClr val="888888"/>
                </a:solidFill>
              </a:defRPr>
            </a:lvl1pPr>
            <a:lvl2pPr marL="914400" lvl="1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 sz="2000">
                <a:solidFill>
                  <a:srgbClr val="888888"/>
                </a:solidFill>
              </a:defRPr>
            </a:lvl2pPr>
            <a:lvl3pPr marL="1371600" lvl="2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1800"/>
              <a:buNone/>
              <a:defRPr sz="1800">
                <a:solidFill>
                  <a:srgbClr val="888888"/>
                </a:solidFill>
              </a:defRPr>
            </a:lvl3pPr>
            <a:lvl4pPr marL="1828800" lvl="3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1600"/>
              <a:buNone/>
              <a:defRPr sz="1600">
                <a:solidFill>
                  <a:srgbClr val="888888"/>
                </a:solidFill>
              </a:defRPr>
            </a:lvl4pPr>
            <a:lvl5pPr marL="2286000" lvl="4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1600"/>
              <a:buNone/>
              <a:defRPr sz="1600">
                <a:solidFill>
                  <a:srgbClr val="888888"/>
                </a:solidFill>
              </a:defRPr>
            </a:lvl5pPr>
            <a:lvl6pPr marL="2743200" lvl="5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1600"/>
              <a:buNone/>
              <a:defRPr sz="1600">
                <a:solidFill>
                  <a:srgbClr val="888888"/>
                </a:solidFill>
              </a:defRPr>
            </a:lvl6pPr>
            <a:lvl7pPr marL="3200400" lvl="6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1600"/>
              <a:buNone/>
              <a:defRPr sz="1600">
                <a:solidFill>
                  <a:srgbClr val="888888"/>
                </a:solidFill>
              </a:defRPr>
            </a:lvl7pPr>
            <a:lvl8pPr marL="3657600" lvl="7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1600"/>
              <a:buNone/>
              <a:defRPr sz="1600">
                <a:solidFill>
                  <a:srgbClr val="888888"/>
                </a:solidFill>
              </a:defRPr>
            </a:lvl8pPr>
            <a:lvl9pPr marL="4114800" lvl="8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1600"/>
              <a:buNone/>
              <a:defRPr sz="1600">
                <a:solidFill>
                  <a:srgbClr val="888888"/>
                </a:solidFill>
              </a:defRPr>
            </a:lvl9pPr>
          </a:lstStyle>
          <a:p>
            <a:endParaRPr/>
          </a:p>
        </p:txBody>
      </p:sp>
      <p:sp>
        <p:nvSpPr>
          <p:cNvPr id="33" name="Google Shape;33;p22"/>
          <p:cNvSpPr txBox="1">
            <a:spLocks noGrp="1"/>
          </p:cNvSpPr>
          <p:nvPr>
            <p:ph type="dt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4" name="Google Shape;34;p22"/>
          <p:cNvSpPr txBox="1">
            <a:spLocks noGrp="1"/>
          </p:cNvSpPr>
          <p:nvPr>
            <p:ph type="ft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5" name="Google Shape;35;p22"/>
          <p:cNvSpPr txBox="1">
            <a:spLocks noGrp="1"/>
          </p:cNvSpPr>
          <p:nvPr>
            <p:ph type="sldNum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wo Content" type="twoObj">
  <p:cSld name="TWO_OBJECTS">
    <p:spTree>
      <p:nvGrpSpPr>
        <p:cNvPr id="1" name="Shape 3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" name="Google Shape;37;p23"/>
          <p:cNvSpPr txBox="1"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8" name="Google Shape;38;p23"/>
          <p:cNvSpPr txBox="1">
            <a:spLocks noGrp="1"/>
          </p:cNvSpPr>
          <p:nvPr>
            <p:ph type="body" idx="1"/>
          </p:nvPr>
        </p:nvSpPr>
        <p:spPr>
          <a:xfrm>
            <a:off x="838200" y="1825625"/>
            <a:ext cx="5181600" cy="435133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429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marL="914400" lvl="1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marL="1371600" lvl="2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marL="1828800" lvl="3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marL="2286000" lvl="4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marL="2743200" lvl="5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marL="3200400" lvl="6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marL="3657600" lvl="7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marL="4114800" lvl="8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39" name="Google Shape;39;p23"/>
          <p:cNvSpPr txBox="1">
            <a:spLocks noGrp="1"/>
          </p:cNvSpPr>
          <p:nvPr>
            <p:ph type="body" idx="2"/>
          </p:nvPr>
        </p:nvSpPr>
        <p:spPr>
          <a:xfrm>
            <a:off x="6172200" y="1825625"/>
            <a:ext cx="5181600" cy="435133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429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marL="914400" lvl="1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marL="1371600" lvl="2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marL="1828800" lvl="3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marL="2286000" lvl="4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marL="2743200" lvl="5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marL="3200400" lvl="6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marL="3657600" lvl="7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marL="4114800" lvl="8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40" name="Google Shape;40;p23"/>
          <p:cNvSpPr txBox="1">
            <a:spLocks noGrp="1"/>
          </p:cNvSpPr>
          <p:nvPr>
            <p:ph type="dt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41" name="Google Shape;41;p23"/>
          <p:cNvSpPr txBox="1">
            <a:spLocks noGrp="1"/>
          </p:cNvSpPr>
          <p:nvPr>
            <p:ph type="ft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42" name="Google Shape;42;p23"/>
          <p:cNvSpPr txBox="1">
            <a:spLocks noGrp="1"/>
          </p:cNvSpPr>
          <p:nvPr>
            <p:ph type="sldNum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omparison" type="twoTxTwoObj">
  <p:cSld name="TWO_OBJECTS_WITH_TEXT">
    <p:spTree>
      <p:nvGrpSpPr>
        <p:cNvPr id="1" name="Shape 4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" name="Google Shape;44;p24"/>
          <p:cNvSpPr txBox="1"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45" name="Google Shape;45;p24"/>
          <p:cNvSpPr txBox="1"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marL="457200" lvl="0" indent="-2286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sz="2400" b="1"/>
            </a:lvl1pPr>
            <a:lvl2pPr marL="914400" lvl="1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 sz="2000" b="1"/>
            </a:lvl2pPr>
            <a:lvl3pPr marL="1371600" lvl="2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 b="1"/>
            </a:lvl3pPr>
            <a:lvl4pPr marL="1828800" lvl="3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4pPr>
            <a:lvl5pPr marL="2286000" lvl="4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5pPr>
            <a:lvl6pPr marL="2743200" lvl="5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6pPr>
            <a:lvl7pPr marL="3200400" lvl="6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7pPr>
            <a:lvl8pPr marL="3657600" lvl="7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8pPr>
            <a:lvl9pPr marL="4114800" lvl="8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9pPr>
          </a:lstStyle>
          <a:p>
            <a:endParaRPr/>
          </a:p>
        </p:txBody>
      </p:sp>
      <p:sp>
        <p:nvSpPr>
          <p:cNvPr id="46" name="Google Shape;46;p24"/>
          <p:cNvSpPr txBox="1">
            <a:spLocks noGrp="1"/>
          </p:cNvSpPr>
          <p:nvPr>
            <p:ph type="body" idx="2"/>
          </p:nvPr>
        </p:nvSpPr>
        <p:spPr>
          <a:xfrm>
            <a:off x="839788" y="2505075"/>
            <a:ext cx="5157787" cy="368458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429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marL="914400" lvl="1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marL="1371600" lvl="2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marL="1828800" lvl="3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marL="2286000" lvl="4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marL="2743200" lvl="5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marL="3200400" lvl="6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marL="3657600" lvl="7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marL="4114800" lvl="8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47" name="Google Shape;47;p24"/>
          <p:cNvSpPr txBox="1">
            <a:spLocks noGrp="1"/>
          </p:cNvSpPr>
          <p:nvPr>
            <p:ph type="body" idx="3"/>
          </p:nvPr>
        </p:nvSpPr>
        <p:spPr>
          <a:xfrm>
            <a:off x="6172200" y="1681163"/>
            <a:ext cx="5183188" cy="82391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marL="457200" lvl="0" indent="-2286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sz="2400" b="1"/>
            </a:lvl1pPr>
            <a:lvl2pPr marL="914400" lvl="1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 sz="2000" b="1"/>
            </a:lvl2pPr>
            <a:lvl3pPr marL="1371600" lvl="2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 b="1"/>
            </a:lvl3pPr>
            <a:lvl4pPr marL="1828800" lvl="3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4pPr>
            <a:lvl5pPr marL="2286000" lvl="4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5pPr>
            <a:lvl6pPr marL="2743200" lvl="5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6pPr>
            <a:lvl7pPr marL="3200400" lvl="6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7pPr>
            <a:lvl8pPr marL="3657600" lvl="7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8pPr>
            <a:lvl9pPr marL="4114800" lvl="8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9pPr>
          </a:lstStyle>
          <a:p>
            <a:endParaRPr/>
          </a:p>
        </p:txBody>
      </p:sp>
      <p:sp>
        <p:nvSpPr>
          <p:cNvPr id="48" name="Google Shape;48;p24"/>
          <p:cNvSpPr txBox="1">
            <a:spLocks noGrp="1"/>
          </p:cNvSpPr>
          <p:nvPr>
            <p:ph type="body" idx="4"/>
          </p:nvPr>
        </p:nvSpPr>
        <p:spPr>
          <a:xfrm>
            <a:off x="6172200" y="2505075"/>
            <a:ext cx="5183188" cy="368458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429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marL="914400" lvl="1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marL="1371600" lvl="2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marL="1828800" lvl="3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marL="2286000" lvl="4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marL="2743200" lvl="5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marL="3200400" lvl="6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marL="3657600" lvl="7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marL="4114800" lvl="8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49" name="Google Shape;49;p24"/>
          <p:cNvSpPr txBox="1">
            <a:spLocks noGrp="1"/>
          </p:cNvSpPr>
          <p:nvPr>
            <p:ph type="dt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0" name="Google Shape;50;p24"/>
          <p:cNvSpPr txBox="1">
            <a:spLocks noGrp="1"/>
          </p:cNvSpPr>
          <p:nvPr>
            <p:ph type="ft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1" name="Google Shape;51;p24"/>
          <p:cNvSpPr txBox="1">
            <a:spLocks noGrp="1"/>
          </p:cNvSpPr>
          <p:nvPr>
            <p:ph type="sldNum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Only" type="titleOnly">
  <p:cSld name="TITLE_ONLY">
    <p:spTree>
      <p:nvGrpSpPr>
        <p:cNvPr id="1" name="Shape 5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" name="Google Shape;53;p25"/>
          <p:cNvSpPr txBox="1"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4" name="Google Shape;54;p25"/>
          <p:cNvSpPr txBox="1">
            <a:spLocks noGrp="1"/>
          </p:cNvSpPr>
          <p:nvPr>
            <p:ph type="dt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5" name="Google Shape;55;p25"/>
          <p:cNvSpPr txBox="1">
            <a:spLocks noGrp="1"/>
          </p:cNvSpPr>
          <p:nvPr>
            <p:ph type="ft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6" name="Google Shape;56;p25"/>
          <p:cNvSpPr txBox="1">
            <a:spLocks noGrp="1"/>
          </p:cNvSpPr>
          <p:nvPr>
            <p:ph type="sldNum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lank" type="blank">
  <p:cSld name="BLANK">
    <p:spTree>
      <p:nvGrpSpPr>
        <p:cNvPr id="1" name="Shape 5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" name="Google Shape;58;p26"/>
          <p:cNvSpPr txBox="1">
            <a:spLocks noGrp="1"/>
          </p:cNvSpPr>
          <p:nvPr>
            <p:ph type="dt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9" name="Google Shape;59;p26"/>
          <p:cNvSpPr txBox="1">
            <a:spLocks noGrp="1"/>
          </p:cNvSpPr>
          <p:nvPr>
            <p:ph type="ft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60" name="Google Shape;60;p26"/>
          <p:cNvSpPr txBox="1">
            <a:spLocks noGrp="1"/>
          </p:cNvSpPr>
          <p:nvPr>
            <p:ph type="sldNum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ontent with Caption" type="objTx">
  <p:cSld name="OBJECT_WITH_CAPTION_TEXT">
    <p:spTree>
      <p:nvGrpSpPr>
        <p:cNvPr id="1" name="Shape 6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" name="Google Shape;62;p27"/>
          <p:cNvSpPr txBox="1"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Calibri"/>
              <a:buNone/>
              <a:defRPr sz="3200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63" name="Google Shape;63;p27"/>
          <p:cNvSpPr txBox="1">
            <a:spLocks noGrp="1"/>
          </p:cNvSpPr>
          <p:nvPr>
            <p:ph type="body" idx="1"/>
          </p:nvPr>
        </p:nvSpPr>
        <p:spPr>
          <a:xfrm>
            <a:off x="5183188" y="987425"/>
            <a:ext cx="6172200" cy="48736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4318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3200"/>
              <a:buChar char="•"/>
              <a:defRPr sz="3200"/>
            </a:lvl1pPr>
            <a:lvl2pPr marL="914400" lvl="1" indent="-406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800"/>
              <a:buChar char="•"/>
              <a:defRPr sz="2800"/>
            </a:lvl2pPr>
            <a:lvl3pPr marL="1371600" lvl="2" indent="-3810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400"/>
              <a:buChar char="•"/>
              <a:defRPr sz="2400"/>
            </a:lvl3pPr>
            <a:lvl4pPr marL="1828800" lvl="3" indent="-355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4pPr>
            <a:lvl5pPr marL="2286000" lvl="4" indent="-355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5pPr>
            <a:lvl6pPr marL="2743200" lvl="5" indent="-355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6pPr>
            <a:lvl7pPr marL="3200400" lvl="6" indent="-355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7pPr>
            <a:lvl8pPr marL="3657600" lvl="7" indent="-355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8pPr>
            <a:lvl9pPr marL="4114800" lvl="8" indent="-355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9pPr>
          </a:lstStyle>
          <a:p>
            <a:endParaRPr/>
          </a:p>
        </p:txBody>
      </p:sp>
      <p:sp>
        <p:nvSpPr>
          <p:cNvPr id="64" name="Google Shape;64;p27"/>
          <p:cNvSpPr txBox="1">
            <a:spLocks noGrp="1"/>
          </p:cNvSpPr>
          <p:nvPr>
            <p:ph type="body" idx="2"/>
          </p:nvPr>
        </p:nvSpPr>
        <p:spPr>
          <a:xfrm>
            <a:off x="839788" y="2057400"/>
            <a:ext cx="3932237" cy="381158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2286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1pPr>
            <a:lvl2pPr marL="914400" lvl="1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 sz="1400"/>
            </a:lvl2pPr>
            <a:lvl3pPr marL="1371600" lvl="2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sz="1200"/>
            </a:lvl3pPr>
            <a:lvl4pPr marL="1828800" lvl="3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4pPr>
            <a:lvl5pPr marL="2286000" lvl="4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5pPr>
            <a:lvl6pPr marL="2743200" lvl="5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6pPr>
            <a:lvl7pPr marL="3200400" lvl="6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7pPr>
            <a:lvl8pPr marL="3657600" lvl="7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8pPr>
            <a:lvl9pPr marL="4114800" lvl="8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9pPr>
          </a:lstStyle>
          <a:p>
            <a:endParaRPr/>
          </a:p>
        </p:txBody>
      </p:sp>
      <p:sp>
        <p:nvSpPr>
          <p:cNvPr id="65" name="Google Shape;65;p27"/>
          <p:cNvSpPr txBox="1">
            <a:spLocks noGrp="1"/>
          </p:cNvSpPr>
          <p:nvPr>
            <p:ph type="dt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66" name="Google Shape;66;p27"/>
          <p:cNvSpPr txBox="1">
            <a:spLocks noGrp="1"/>
          </p:cNvSpPr>
          <p:nvPr>
            <p:ph type="ft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67" name="Google Shape;67;p27"/>
          <p:cNvSpPr txBox="1">
            <a:spLocks noGrp="1"/>
          </p:cNvSpPr>
          <p:nvPr>
            <p:ph type="sldNum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Picture with Caption" type="picTx">
  <p:cSld name="PICTURE_WITH_CAPTION_TEXT">
    <p:spTree>
      <p:nvGrpSpPr>
        <p:cNvPr id="1" name="Shape 6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" name="Google Shape;69;p28"/>
          <p:cNvSpPr txBox="1"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Calibri"/>
              <a:buNone/>
              <a:defRPr sz="3200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0" name="Google Shape;70;p28"/>
          <p:cNvSpPr>
            <a:spLocks noGrp="1"/>
          </p:cNvSpPr>
          <p:nvPr>
            <p:ph type="pic" idx="2"/>
          </p:nvPr>
        </p:nvSpPr>
        <p:spPr>
          <a:xfrm>
            <a:off x="5183188" y="987425"/>
            <a:ext cx="6172200" cy="48736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R="0" lvl="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Arial"/>
              <a:buNone/>
              <a:defRPr sz="3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R="0" lvl="1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R="0" lvl="2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None/>
              <a:defRPr sz="2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R="0" lvl="3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None/>
              <a:defRPr sz="2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R="0" lvl="4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None/>
              <a:defRPr sz="2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R="0" lvl="5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None/>
              <a:defRPr sz="2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R="0" lvl="6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None/>
              <a:defRPr sz="2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R="0" lvl="7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None/>
              <a:defRPr sz="2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R="0" lvl="8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None/>
              <a:defRPr sz="2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71" name="Google Shape;71;p28"/>
          <p:cNvSpPr txBox="1">
            <a:spLocks noGrp="1"/>
          </p:cNvSpPr>
          <p:nvPr>
            <p:ph type="body" idx="1"/>
          </p:nvPr>
        </p:nvSpPr>
        <p:spPr>
          <a:xfrm>
            <a:off x="839788" y="2057400"/>
            <a:ext cx="3932237" cy="381158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2286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1pPr>
            <a:lvl2pPr marL="914400" lvl="1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 sz="1400"/>
            </a:lvl2pPr>
            <a:lvl3pPr marL="1371600" lvl="2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sz="1200"/>
            </a:lvl3pPr>
            <a:lvl4pPr marL="1828800" lvl="3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4pPr>
            <a:lvl5pPr marL="2286000" lvl="4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5pPr>
            <a:lvl6pPr marL="2743200" lvl="5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6pPr>
            <a:lvl7pPr marL="3200400" lvl="6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7pPr>
            <a:lvl8pPr marL="3657600" lvl="7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8pPr>
            <a:lvl9pPr marL="4114800" lvl="8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9pPr>
          </a:lstStyle>
          <a:p>
            <a:endParaRPr/>
          </a:p>
        </p:txBody>
      </p:sp>
      <p:sp>
        <p:nvSpPr>
          <p:cNvPr id="72" name="Google Shape;72;p28"/>
          <p:cNvSpPr txBox="1">
            <a:spLocks noGrp="1"/>
          </p:cNvSpPr>
          <p:nvPr>
            <p:ph type="dt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3" name="Google Shape;73;p28"/>
          <p:cNvSpPr txBox="1">
            <a:spLocks noGrp="1"/>
          </p:cNvSpPr>
          <p:nvPr>
            <p:ph type="ft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4" name="Google Shape;74;p28"/>
          <p:cNvSpPr txBox="1">
            <a:spLocks noGrp="1"/>
          </p:cNvSpPr>
          <p:nvPr>
            <p:ph type="sldNum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Vertical Text" type="vertTx">
  <p:cSld name="VERTICAL_TEXT">
    <p:spTree>
      <p:nvGrpSpPr>
        <p:cNvPr id="1" name="Shape 7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" name="Google Shape;76;p29"/>
          <p:cNvSpPr txBox="1"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7" name="Google Shape;77;p29"/>
          <p:cNvSpPr txBox="1">
            <a:spLocks noGrp="1"/>
          </p:cNvSpPr>
          <p:nvPr>
            <p:ph type="body" idx="1"/>
          </p:nvPr>
        </p:nvSpPr>
        <p:spPr>
          <a:xfrm rot="5400000">
            <a:off x="3920331" y="-1256506"/>
            <a:ext cx="4351338" cy="10515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429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marL="914400" lvl="1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marL="1371600" lvl="2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marL="1828800" lvl="3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marL="2286000" lvl="4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marL="2743200" lvl="5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marL="3200400" lvl="6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marL="3657600" lvl="7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marL="4114800" lvl="8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78" name="Google Shape;78;p29"/>
          <p:cNvSpPr txBox="1">
            <a:spLocks noGrp="1"/>
          </p:cNvSpPr>
          <p:nvPr>
            <p:ph type="dt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9" name="Google Shape;79;p29"/>
          <p:cNvSpPr txBox="1">
            <a:spLocks noGrp="1"/>
          </p:cNvSpPr>
          <p:nvPr>
            <p:ph type="ft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80" name="Google Shape;80;p29"/>
          <p:cNvSpPr txBox="1">
            <a:spLocks noGrp="1"/>
          </p:cNvSpPr>
          <p:nvPr>
            <p:ph type="sldNum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Vertical Title and Text" type="vertTitleAndTx">
  <p:cSld name="VERTICAL_TITLE_AND_VERTICAL_TEXT">
    <p:spTree>
      <p:nvGrpSpPr>
        <p:cNvPr id="1" name="Shape 8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" name="Google Shape;82;p30"/>
          <p:cNvSpPr txBox="1">
            <a:spLocks noGrp="1"/>
          </p:cNvSpPr>
          <p:nvPr>
            <p:ph type="title"/>
          </p:nvPr>
        </p:nvSpPr>
        <p:spPr>
          <a:xfrm rot="5400000">
            <a:off x="7133431" y="1956594"/>
            <a:ext cx="5811838" cy="2628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83" name="Google Shape;83;p30"/>
          <p:cNvSpPr txBox="1">
            <a:spLocks noGrp="1"/>
          </p:cNvSpPr>
          <p:nvPr>
            <p:ph type="body" idx="1"/>
          </p:nvPr>
        </p:nvSpPr>
        <p:spPr>
          <a:xfrm rot="5400000">
            <a:off x="1799431" y="-596106"/>
            <a:ext cx="5811838" cy="7734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429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marL="914400" lvl="1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marL="1371600" lvl="2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marL="1828800" lvl="3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marL="2286000" lvl="4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marL="2743200" lvl="5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marL="3200400" lvl="6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marL="3657600" lvl="7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marL="4114800" lvl="8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84" name="Google Shape;84;p30"/>
          <p:cNvSpPr txBox="1">
            <a:spLocks noGrp="1"/>
          </p:cNvSpPr>
          <p:nvPr>
            <p:ph type="dt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85" name="Google Shape;85;p30"/>
          <p:cNvSpPr txBox="1">
            <a:spLocks noGrp="1"/>
          </p:cNvSpPr>
          <p:nvPr>
            <p:ph type="ft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86" name="Google Shape;86;p30"/>
          <p:cNvSpPr txBox="1">
            <a:spLocks noGrp="1"/>
          </p:cNvSpPr>
          <p:nvPr>
            <p:ph type="sldNum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13">
            <a:alphaModFix/>
          </a:blip>
          <a:stretch>
            <a:fillRect/>
          </a:stretch>
        </a:blipFill>
        <a:effectLst/>
      </p:bgPr>
    </p:bg>
    <p:spTree>
      <p:nvGrpSpPr>
        <p:cNvPr id="1" name="Shape 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Google Shape;10;p18"/>
          <p:cNvSpPr txBox="1"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marR="0" lvl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  <a:defRPr sz="4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9pPr>
          </a:lstStyle>
          <a:p>
            <a:endParaRPr/>
          </a:p>
        </p:txBody>
      </p:sp>
      <p:sp>
        <p:nvSpPr>
          <p:cNvPr id="11" name="Google Shape;11;p18"/>
          <p:cNvSpPr txBox="1"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marR="0" lvl="0" indent="-4064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Char char="•"/>
              <a:defRPr sz="2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914400" marR="0" lvl="1" indent="-3810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Char char="•"/>
              <a:defRPr sz="2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1371600" marR="0" lvl="2" indent="-355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sz="2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1828800" marR="0" lvl="3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2286000" marR="0" lvl="4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2743200" marR="0" lvl="5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3200400" marR="0" lvl="6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3657600" marR="0" lvl="7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4114800" marR="0" lvl="8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12" name="Google Shape;12;p18"/>
          <p:cNvSpPr txBox="1">
            <a:spLocks noGrp="1"/>
          </p:cNvSpPr>
          <p:nvPr>
            <p:ph type="dt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R="0" lvl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13" name="Google Shape;13;p18"/>
          <p:cNvSpPr txBox="1">
            <a:spLocks noGrp="1"/>
          </p:cNvSpPr>
          <p:nvPr>
            <p:ph type="ft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R="0" lvl="0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14" name="Google Shape;14;p18"/>
          <p:cNvSpPr txBox="1">
            <a:spLocks noGrp="1"/>
          </p:cNvSpPr>
          <p:nvPr>
            <p:ph type="sldNum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marR="0" lvl="0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0" marR="0" lvl="1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0" marR="0" lvl="2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0" marR="0" lvl="3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0" marR="0" lvl="4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0" marR="0" lvl="5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0" marR="0" lvl="6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0" marR="0" lvl="7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0" marR="0" lvl="8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2" r:id="rId3"/>
    <p:sldLayoutId id="2147483653" r:id="rId4"/>
    <p:sldLayoutId id="2147483654" r:id="rId5"/>
    <p:sldLayoutId id="2147483655" r:id="rId6"/>
    <p:sldLayoutId id="2147483656" r:id="rId7"/>
    <p:sldLayoutId id="2147483657" r:id="rId8"/>
    <p:sldLayoutId id="2147483658" r:id="rId9"/>
    <p:sldLayoutId id="2147483659" r:id="rId10"/>
    <p:sldLayoutId id="2147483660" r:id="rId11"/>
  </p:sldLayoutIdLst>
  <p:hf sldNum="0"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hyperlink" Target="https://attend.talview.com/as/272263/landing" TargetMode="Externa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web.download.wjec.co.uk/surpass/packaged-exams/tsi_demo/launch_html_delivery.html" TargetMode="External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7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geiriaduracademi.org/" TargetMode="External"/><Relationship Id="rId2" Type="http://schemas.openxmlformats.org/officeDocument/2006/relationships/hyperlink" Target="https://www.cysgliad.com/cysill/arlein/" TargetMode="Externa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png"/><Relationship Id="rId5" Type="http://schemas.openxmlformats.org/officeDocument/2006/relationships/hyperlink" Target="http://geiriadur.bangor.ac.uk/" TargetMode="External"/><Relationship Id="rId4" Type="http://schemas.openxmlformats.org/officeDocument/2006/relationships/hyperlink" Target="https://geiriadur.ac.uk/gpc/gpc.html" TargetMode="Externa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tiff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hyperlink" Target="https://play.kahoot.it/v2/lobby?quizId=299d0415-e62b-4776-8c30-b628355ea0c7" TargetMode="Externa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sway.office.com/m04alwrSInwv0WYI?ref=Link" TargetMode="External"/><Relationship Id="rId2" Type="http://schemas.openxmlformats.org/officeDocument/2006/relationships/hyperlink" Target="https://sway.office.com/vE4lkqDw0tAGN1K4?ref=Link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adnoddau.s3.eu-west-2.amazonaws.com/pdfs/Prawf+Ysgrifennu'r+Dystysgrif+Sgiliau+Iaith.pdf" TargetMode="Externa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ubtitle 2">
            <a:extLst>
              <a:ext uri="{FF2B5EF4-FFF2-40B4-BE49-F238E27FC236}">
                <a16:creationId xmlns:a16="http://schemas.microsoft.com/office/drawing/2014/main" id="{FF5E6227-8120-C14B-A1A4-D6D0C4CD8DAD}"/>
              </a:ext>
            </a:extLst>
          </p:cNvPr>
          <p:cNvSpPr txBox="1">
            <a:spLocks/>
          </p:cNvSpPr>
          <p:nvPr/>
        </p:nvSpPr>
        <p:spPr>
          <a:xfrm>
            <a:off x="1010293" y="4882441"/>
            <a:ext cx="3691513" cy="1339593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txBody>
          <a:bodyPr spcFirstLastPara="1" wrap="square" lIns="91425" tIns="91425" rIns="91425" bIns="91425" anchor="t" anchorCtr="0">
            <a:normAutofit fontScale="92500"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810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A1BECC"/>
              </a:buClr>
              <a:buSzPts val="2400"/>
              <a:buFont typeface="Varela Round"/>
              <a:buNone/>
              <a:defRPr sz="2400" b="1" i="0" u="none" strike="noStrike" cap="none">
                <a:solidFill>
                  <a:srgbClr val="A1BECC"/>
                </a:solidFill>
                <a:latin typeface="Varela Round"/>
                <a:ea typeface="Varela Round"/>
                <a:cs typeface="Varela Round"/>
                <a:sym typeface="Varela Round"/>
              </a:defRPr>
            </a:lvl1pPr>
            <a:lvl2pPr marL="914400" marR="0" lvl="1" indent="-3810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A1BECC"/>
              </a:buClr>
              <a:buSzPts val="3000"/>
              <a:buFont typeface="Varela Round"/>
              <a:buNone/>
              <a:defRPr sz="3000" b="1" i="0" u="none" strike="noStrike" cap="none">
                <a:solidFill>
                  <a:srgbClr val="A1BECC"/>
                </a:solidFill>
                <a:latin typeface="Varela Round"/>
                <a:ea typeface="Varela Round"/>
                <a:cs typeface="Varela Round"/>
                <a:sym typeface="Varela Round"/>
              </a:defRPr>
            </a:lvl2pPr>
            <a:lvl3pPr marL="1371600" marR="0" lvl="2" indent="-3810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A1BECC"/>
              </a:buClr>
              <a:buSzPts val="3000"/>
              <a:buFont typeface="Varela Round"/>
              <a:buNone/>
              <a:defRPr sz="3000" b="1" i="0" u="none" strike="noStrike" cap="none">
                <a:solidFill>
                  <a:srgbClr val="A1BECC"/>
                </a:solidFill>
                <a:latin typeface="Varela Round"/>
                <a:ea typeface="Varela Round"/>
                <a:cs typeface="Varela Round"/>
                <a:sym typeface="Varela Round"/>
              </a:defRPr>
            </a:lvl3pPr>
            <a:lvl4pPr marL="1828800" marR="0" lvl="3" indent="-3810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A1BECC"/>
              </a:buClr>
              <a:buSzPts val="3000"/>
              <a:buFont typeface="Varela Round"/>
              <a:buNone/>
              <a:defRPr sz="3000" b="1" i="0" u="none" strike="noStrike" cap="none">
                <a:solidFill>
                  <a:srgbClr val="A1BECC"/>
                </a:solidFill>
                <a:latin typeface="Varela Round"/>
                <a:ea typeface="Varela Round"/>
                <a:cs typeface="Varela Round"/>
                <a:sym typeface="Varela Round"/>
              </a:defRPr>
            </a:lvl4pPr>
            <a:lvl5pPr marL="2286000" marR="0" lvl="4" indent="-3810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A1BECC"/>
              </a:buClr>
              <a:buSzPts val="3000"/>
              <a:buFont typeface="Varela Round"/>
              <a:buNone/>
              <a:defRPr sz="3000" b="1" i="0" u="none" strike="noStrike" cap="none">
                <a:solidFill>
                  <a:srgbClr val="A1BECC"/>
                </a:solidFill>
                <a:latin typeface="Varela Round"/>
                <a:ea typeface="Varela Round"/>
                <a:cs typeface="Varela Round"/>
                <a:sym typeface="Varela Round"/>
              </a:defRPr>
            </a:lvl5pPr>
            <a:lvl6pPr marL="2743200" marR="0" lvl="5" indent="-3810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A1BECC"/>
              </a:buClr>
              <a:buSzPts val="3000"/>
              <a:buFont typeface="Varela Round"/>
              <a:buNone/>
              <a:defRPr sz="3000" b="1" i="0" u="none" strike="noStrike" cap="none">
                <a:solidFill>
                  <a:srgbClr val="A1BECC"/>
                </a:solidFill>
                <a:latin typeface="Varela Round"/>
                <a:ea typeface="Varela Round"/>
                <a:cs typeface="Varela Round"/>
                <a:sym typeface="Varela Round"/>
              </a:defRPr>
            </a:lvl6pPr>
            <a:lvl7pPr marL="3200400" marR="0" lvl="6" indent="-3810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A1BECC"/>
              </a:buClr>
              <a:buSzPts val="3000"/>
              <a:buFont typeface="Varela Round"/>
              <a:buNone/>
              <a:defRPr sz="3000" b="1" i="0" u="none" strike="noStrike" cap="none">
                <a:solidFill>
                  <a:srgbClr val="A1BECC"/>
                </a:solidFill>
                <a:latin typeface="Varela Round"/>
                <a:ea typeface="Varela Round"/>
                <a:cs typeface="Varela Round"/>
                <a:sym typeface="Varela Round"/>
              </a:defRPr>
            </a:lvl7pPr>
            <a:lvl8pPr marL="3657600" marR="0" lvl="7" indent="-3810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A1BECC"/>
              </a:buClr>
              <a:buSzPts val="3000"/>
              <a:buFont typeface="Varela Round"/>
              <a:buNone/>
              <a:defRPr sz="3000" b="1" i="0" u="none" strike="noStrike" cap="none">
                <a:solidFill>
                  <a:srgbClr val="A1BECC"/>
                </a:solidFill>
                <a:latin typeface="Varela Round"/>
                <a:ea typeface="Varela Round"/>
                <a:cs typeface="Varela Round"/>
                <a:sym typeface="Varela Round"/>
              </a:defRPr>
            </a:lvl8pPr>
            <a:lvl9pPr marL="4114800" marR="0" lvl="8" indent="-3810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A1BECC"/>
              </a:buClr>
              <a:buSzPts val="3000"/>
              <a:buFont typeface="Varela Round"/>
              <a:buNone/>
              <a:defRPr sz="3000" b="1" i="0" u="none" strike="noStrike" cap="none">
                <a:solidFill>
                  <a:srgbClr val="A1BECC"/>
                </a:solidFill>
                <a:latin typeface="Varela Round"/>
                <a:ea typeface="Varela Round"/>
                <a:cs typeface="Varela Round"/>
                <a:sym typeface="Varela Round"/>
              </a:defRPr>
            </a:lvl9pPr>
          </a:lstStyle>
          <a:p>
            <a:r>
              <a:rPr lang="cy-GB" sz="2000" i="1" dirty="0">
                <a:solidFill>
                  <a:srgbClr val="002060"/>
                </a:solidFill>
                <a:latin typeface="Avenir Roman" panose="02000503020000020003" pitchFamily="2" charset="0"/>
              </a:rPr>
              <a:t>Tiwtor : </a:t>
            </a:r>
          </a:p>
          <a:p>
            <a:r>
              <a:rPr lang="cy-GB" sz="3300" i="1" dirty="0">
                <a:solidFill>
                  <a:srgbClr val="002060"/>
                </a:solidFill>
                <a:latin typeface="Avenir Roman" panose="02000503020000020003" pitchFamily="2" charset="0"/>
              </a:rPr>
              <a:t>Bethan Griffiths </a:t>
            </a:r>
          </a:p>
          <a:p>
            <a:r>
              <a:rPr lang="cy-GB" sz="2000" i="1" dirty="0">
                <a:solidFill>
                  <a:srgbClr val="002060"/>
                </a:solidFill>
                <a:latin typeface="Avenir Roman" panose="02000503020000020003" pitchFamily="2" charset="0"/>
              </a:rPr>
              <a:t>bethan.griffiths@pcydds.ac.uk</a:t>
            </a:r>
            <a:endParaRPr lang="cy-GB" i="1" dirty="0">
              <a:solidFill>
                <a:srgbClr val="002060"/>
              </a:solidFill>
              <a:latin typeface="Avenir Roman" panose="02000503020000020003" pitchFamily="2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94F4F28-C0C1-2E4E-987C-6709981E627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1835" y="3416950"/>
            <a:ext cx="2458360" cy="1520056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86D2C72B-0224-C044-8E8F-FD4D347AB2E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490195" y="5809877"/>
            <a:ext cx="3691513" cy="527359"/>
          </a:xfrm>
          <a:prstGeom prst="rect">
            <a:avLst/>
          </a:prstGeom>
        </p:spPr>
      </p:pic>
      <p:sp>
        <p:nvSpPr>
          <p:cNvPr id="7" name="Title 1">
            <a:extLst>
              <a:ext uri="{FF2B5EF4-FFF2-40B4-BE49-F238E27FC236}">
                <a16:creationId xmlns:a16="http://schemas.microsoft.com/office/drawing/2014/main" id="{DF6A3090-37F7-3146-A469-E23EA08A2AB7}"/>
              </a:ext>
            </a:extLst>
          </p:cNvPr>
          <p:cNvSpPr txBox="1">
            <a:spLocks/>
          </p:cNvSpPr>
          <p:nvPr/>
        </p:nvSpPr>
        <p:spPr>
          <a:xfrm>
            <a:off x="3233006" y="635966"/>
            <a:ext cx="5913311" cy="2287429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617A86"/>
              </a:buClr>
              <a:buSzPts val="3600"/>
              <a:buFont typeface="Nixie One"/>
              <a:buNone/>
              <a:defRPr sz="3600" b="0" i="0" u="none" strike="noStrike" cap="none">
                <a:solidFill>
                  <a:srgbClr val="617A86"/>
                </a:solidFill>
                <a:latin typeface="Nixie One"/>
                <a:ea typeface="Nixie One"/>
                <a:cs typeface="Nixie One"/>
                <a:sym typeface="Nixie One"/>
              </a:defRPr>
            </a:lvl1pPr>
            <a:lvl2pPr marR="0"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617A86"/>
              </a:buClr>
              <a:buSzPts val="4800"/>
              <a:buFont typeface="Nixie One"/>
              <a:buNone/>
              <a:defRPr sz="4800" b="0" i="0" u="none" strike="noStrike" cap="none">
                <a:solidFill>
                  <a:srgbClr val="617A86"/>
                </a:solidFill>
                <a:latin typeface="Nixie One"/>
                <a:ea typeface="Nixie One"/>
                <a:cs typeface="Nixie One"/>
                <a:sym typeface="Nixie One"/>
              </a:defRPr>
            </a:lvl2pPr>
            <a:lvl3pPr marR="0"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617A86"/>
              </a:buClr>
              <a:buSzPts val="4800"/>
              <a:buFont typeface="Nixie One"/>
              <a:buNone/>
              <a:defRPr sz="4800" b="0" i="0" u="none" strike="noStrike" cap="none">
                <a:solidFill>
                  <a:srgbClr val="617A86"/>
                </a:solidFill>
                <a:latin typeface="Nixie One"/>
                <a:ea typeface="Nixie One"/>
                <a:cs typeface="Nixie One"/>
                <a:sym typeface="Nixie One"/>
              </a:defRPr>
            </a:lvl3pPr>
            <a:lvl4pPr marR="0"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617A86"/>
              </a:buClr>
              <a:buSzPts val="4800"/>
              <a:buFont typeface="Nixie One"/>
              <a:buNone/>
              <a:defRPr sz="4800" b="0" i="0" u="none" strike="noStrike" cap="none">
                <a:solidFill>
                  <a:srgbClr val="617A86"/>
                </a:solidFill>
                <a:latin typeface="Nixie One"/>
                <a:ea typeface="Nixie One"/>
                <a:cs typeface="Nixie One"/>
                <a:sym typeface="Nixie One"/>
              </a:defRPr>
            </a:lvl4pPr>
            <a:lvl5pPr marR="0"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617A86"/>
              </a:buClr>
              <a:buSzPts val="4800"/>
              <a:buFont typeface="Nixie One"/>
              <a:buNone/>
              <a:defRPr sz="4800" b="0" i="0" u="none" strike="noStrike" cap="none">
                <a:solidFill>
                  <a:srgbClr val="617A86"/>
                </a:solidFill>
                <a:latin typeface="Nixie One"/>
                <a:ea typeface="Nixie One"/>
                <a:cs typeface="Nixie One"/>
                <a:sym typeface="Nixie One"/>
              </a:defRPr>
            </a:lvl5pPr>
            <a:lvl6pPr marR="0"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617A86"/>
              </a:buClr>
              <a:buSzPts val="4800"/>
              <a:buFont typeface="Nixie One"/>
              <a:buNone/>
              <a:defRPr sz="4800" b="0" i="0" u="none" strike="noStrike" cap="none">
                <a:solidFill>
                  <a:srgbClr val="617A86"/>
                </a:solidFill>
                <a:latin typeface="Nixie One"/>
                <a:ea typeface="Nixie One"/>
                <a:cs typeface="Nixie One"/>
                <a:sym typeface="Nixie One"/>
              </a:defRPr>
            </a:lvl6pPr>
            <a:lvl7pPr marR="0"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617A86"/>
              </a:buClr>
              <a:buSzPts val="4800"/>
              <a:buFont typeface="Nixie One"/>
              <a:buNone/>
              <a:defRPr sz="4800" b="0" i="0" u="none" strike="noStrike" cap="none">
                <a:solidFill>
                  <a:srgbClr val="617A86"/>
                </a:solidFill>
                <a:latin typeface="Nixie One"/>
                <a:ea typeface="Nixie One"/>
                <a:cs typeface="Nixie One"/>
                <a:sym typeface="Nixie One"/>
              </a:defRPr>
            </a:lvl7pPr>
            <a:lvl8pPr marR="0"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617A86"/>
              </a:buClr>
              <a:buSzPts val="4800"/>
              <a:buFont typeface="Nixie One"/>
              <a:buNone/>
              <a:defRPr sz="4800" b="0" i="0" u="none" strike="noStrike" cap="none">
                <a:solidFill>
                  <a:srgbClr val="617A86"/>
                </a:solidFill>
                <a:latin typeface="Nixie One"/>
                <a:ea typeface="Nixie One"/>
                <a:cs typeface="Nixie One"/>
                <a:sym typeface="Nixie One"/>
              </a:defRPr>
            </a:lvl8pPr>
            <a:lvl9pPr marR="0"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617A86"/>
              </a:buClr>
              <a:buSzPts val="4800"/>
              <a:buFont typeface="Nixie One"/>
              <a:buNone/>
              <a:defRPr sz="4800" b="0" i="0" u="none" strike="noStrike" cap="none">
                <a:solidFill>
                  <a:srgbClr val="617A86"/>
                </a:solidFill>
                <a:latin typeface="Nixie One"/>
                <a:ea typeface="Nixie One"/>
                <a:cs typeface="Nixie One"/>
                <a:sym typeface="Nixie One"/>
              </a:defRPr>
            </a:lvl9pPr>
          </a:lstStyle>
          <a:p>
            <a:r>
              <a:rPr lang="cy-GB" sz="3200" b="1" dirty="0">
                <a:solidFill>
                  <a:srgbClr val="002060"/>
                </a:solidFill>
                <a:latin typeface="Avenir Roman" panose="02000503020000020003" pitchFamily="2" charset="0"/>
              </a:rPr>
              <a:t>Llwybr Datblygu’r Gymraeg Darlith 16: </a:t>
            </a:r>
          </a:p>
          <a:p>
            <a:r>
              <a:rPr lang="cy-GB" sz="3200" b="1" dirty="0">
                <a:solidFill>
                  <a:srgbClr val="002060"/>
                </a:solidFill>
                <a:latin typeface="Avenir Roman" panose="02000503020000020003" pitchFamily="2" charset="0"/>
              </a:rPr>
              <a:t>Crynhoi ac Adolygu </a:t>
            </a:r>
          </a:p>
        </p:txBody>
      </p:sp>
    </p:spTree>
    <p:extLst>
      <p:ext uri="{BB962C8B-B14F-4D97-AF65-F5344CB8AC3E}">
        <p14:creationId xmlns:p14="http://schemas.microsoft.com/office/powerpoint/2010/main" val="24841143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59DDE5-E86B-4AB0-981D-7B6CEF71E8F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96057" y="395785"/>
            <a:ext cx="7087884" cy="697693"/>
          </a:xfrm>
          <a:solidFill>
            <a:schemeClr val="accent4">
              <a:lumMod val="20000"/>
              <a:lumOff val="80000"/>
            </a:schemeClr>
          </a:solidFill>
        </p:spPr>
        <p:txBody>
          <a:bodyPr>
            <a:normAutofit/>
          </a:bodyPr>
          <a:lstStyle/>
          <a:p>
            <a:r>
              <a:rPr lang="en-GB" sz="3200" b="1" dirty="0" err="1"/>
              <a:t>Gwiriwch</a:t>
            </a:r>
            <a:r>
              <a:rPr lang="en-GB" sz="3200" b="1" dirty="0"/>
              <a:t> </a:t>
            </a:r>
            <a:r>
              <a:rPr lang="en-GB" sz="3200" b="1" dirty="0" err="1"/>
              <a:t>eich</a:t>
            </a:r>
            <a:r>
              <a:rPr lang="en-GB" sz="3200" b="1" dirty="0"/>
              <a:t> </a:t>
            </a:r>
            <a:r>
              <a:rPr lang="en-GB" sz="3200" b="1" dirty="0" err="1"/>
              <a:t>cyfrifiadur</a:t>
            </a:r>
            <a:r>
              <a:rPr lang="en-GB" sz="3200" b="1" dirty="0"/>
              <a:t> o </a:t>
            </a:r>
            <a:r>
              <a:rPr lang="en-GB" sz="3200" b="1" dirty="0" err="1"/>
              <a:t>flaen</a:t>
            </a:r>
            <a:r>
              <a:rPr lang="en-GB" sz="3200" b="1" dirty="0"/>
              <a:t> </a:t>
            </a:r>
            <a:r>
              <a:rPr lang="en-GB" sz="3200" b="1" dirty="0" err="1"/>
              <a:t>llaw</a:t>
            </a:r>
            <a:r>
              <a:rPr lang="en-GB" sz="3200" b="1" dirty="0"/>
              <a:t> </a:t>
            </a:r>
          </a:p>
        </p:txBody>
      </p:sp>
      <p:sp>
        <p:nvSpPr>
          <p:cNvPr id="4" name="Google Shape;116;p4">
            <a:extLst>
              <a:ext uri="{FF2B5EF4-FFF2-40B4-BE49-F238E27FC236}">
                <a16:creationId xmlns:a16="http://schemas.microsoft.com/office/drawing/2014/main" id="{8E59DCDF-6EE4-154A-97F5-812C8255B377}"/>
              </a:ext>
            </a:extLst>
          </p:cNvPr>
          <p:cNvSpPr txBox="1">
            <a:spLocks/>
          </p:cNvSpPr>
          <p:nvPr/>
        </p:nvSpPr>
        <p:spPr>
          <a:xfrm>
            <a:off x="691341" y="1201424"/>
            <a:ext cx="10515600" cy="467518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 fontScale="92500" lnSpcReduction="10000"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406400" algn="ctr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None/>
              <a:defRPr sz="2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914400" marR="0" lvl="1" indent="-381000" algn="ctr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None/>
              <a:defRPr sz="2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1371600" marR="0" lvl="2" indent="-355600" algn="ctr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1828800" marR="0" lvl="3" indent="-342900" algn="ctr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None/>
              <a:defRPr sz="16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2286000" marR="0" lvl="4" indent="-342900" algn="ctr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None/>
              <a:defRPr sz="16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2743200" marR="0" lvl="5" indent="-342900" algn="ctr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None/>
              <a:defRPr sz="16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3200400" marR="0" lvl="6" indent="-342900" algn="ctr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None/>
              <a:defRPr sz="16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3657600" marR="0" lvl="7" indent="-342900" algn="ctr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None/>
              <a:defRPr sz="16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4114800" marR="0" lvl="8" indent="-342900" algn="ctr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None/>
              <a:defRPr sz="16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marL="0" indent="0" algn="l">
              <a:spcBef>
                <a:spcPts val="0"/>
              </a:spcBef>
              <a:buSzPts val="2800"/>
            </a:pPr>
            <a:endParaRPr lang="en-US" dirty="0">
              <a:latin typeface="Avenir"/>
              <a:ea typeface="Avenir"/>
              <a:cs typeface="Avenir"/>
              <a:sym typeface="Avenir"/>
            </a:endParaRPr>
          </a:p>
          <a:p>
            <a:pPr marL="0" indent="0" algn="l">
              <a:buSzPts val="2800"/>
            </a:pPr>
            <a:r>
              <a:rPr lang="en-US" dirty="0" err="1">
                <a:latin typeface="Avenir Roman" panose="02000503020000020003" pitchFamily="2" charset="0"/>
              </a:rPr>
              <a:t>Er</a:t>
            </a:r>
            <a:r>
              <a:rPr lang="en-US" dirty="0">
                <a:latin typeface="Avenir Roman" panose="02000503020000020003" pitchFamily="2" charset="0"/>
              </a:rPr>
              <a:t> </a:t>
            </a:r>
            <a:r>
              <a:rPr lang="en-US" dirty="0" err="1">
                <a:latin typeface="Avenir Roman" panose="02000503020000020003" pitchFamily="2" charset="0"/>
              </a:rPr>
              <a:t>mwyn</a:t>
            </a:r>
            <a:r>
              <a:rPr lang="en-US" dirty="0">
                <a:latin typeface="Avenir Roman" panose="02000503020000020003" pitchFamily="2" charset="0"/>
              </a:rPr>
              <a:t> </a:t>
            </a:r>
            <a:r>
              <a:rPr lang="en-US" dirty="0" err="1">
                <a:latin typeface="Avenir Roman" panose="02000503020000020003" pitchFamily="2" charset="0"/>
              </a:rPr>
              <a:t>osgoi</a:t>
            </a:r>
            <a:r>
              <a:rPr lang="en-US" dirty="0">
                <a:latin typeface="Avenir Roman" panose="02000503020000020003" pitchFamily="2" charset="0"/>
              </a:rPr>
              <a:t> </a:t>
            </a:r>
            <a:r>
              <a:rPr lang="en-US" dirty="0" err="1">
                <a:latin typeface="Avenir Roman" panose="02000503020000020003" pitchFamily="2" charset="0"/>
              </a:rPr>
              <a:t>problemau</a:t>
            </a:r>
            <a:r>
              <a:rPr lang="en-US" dirty="0">
                <a:latin typeface="Avenir Roman" panose="02000503020000020003" pitchFamily="2" charset="0"/>
              </a:rPr>
              <a:t> </a:t>
            </a:r>
            <a:r>
              <a:rPr lang="en-US" dirty="0" err="1">
                <a:latin typeface="Avenir Roman" panose="02000503020000020003" pitchFamily="2" charset="0"/>
              </a:rPr>
              <a:t>gyda</a:t>
            </a:r>
            <a:r>
              <a:rPr lang="en-US" dirty="0">
                <a:latin typeface="Avenir Roman" panose="02000503020000020003" pitchFamily="2" charset="0"/>
              </a:rPr>
              <a:t> </a:t>
            </a:r>
            <a:r>
              <a:rPr lang="en-US" dirty="0" err="1">
                <a:latin typeface="Avenir Roman" panose="02000503020000020003" pitchFamily="2" charset="0"/>
              </a:rPr>
              <a:t>gosodiadau</a:t>
            </a:r>
            <a:r>
              <a:rPr lang="en-US" dirty="0">
                <a:latin typeface="Avenir Roman" panose="02000503020000020003" pitchFamily="2" charset="0"/>
              </a:rPr>
              <a:t> </a:t>
            </a:r>
            <a:r>
              <a:rPr lang="en-US" dirty="0" err="1">
                <a:latin typeface="Avenir Roman" panose="02000503020000020003" pitchFamily="2" charset="0"/>
              </a:rPr>
              <a:t>eich</a:t>
            </a:r>
            <a:r>
              <a:rPr lang="en-US" dirty="0">
                <a:latin typeface="Avenir Roman" panose="02000503020000020003" pitchFamily="2" charset="0"/>
              </a:rPr>
              <a:t> </a:t>
            </a:r>
            <a:r>
              <a:rPr lang="en-US" dirty="0" err="1">
                <a:latin typeface="Avenir Roman" panose="02000503020000020003" pitchFamily="2" charset="0"/>
              </a:rPr>
              <a:t>cyfrifiadur</a:t>
            </a:r>
            <a:r>
              <a:rPr lang="en-US" dirty="0">
                <a:latin typeface="Avenir Roman" panose="02000503020000020003" pitchFamily="2" charset="0"/>
              </a:rPr>
              <a:t> </a:t>
            </a:r>
            <a:r>
              <a:rPr lang="en-US" dirty="0" err="1">
                <a:latin typeface="Avenir Roman" panose="02000503020000020003" pitchFamily="2" charset="0"/>
              </a:rPr>
              <a:t>ar</a:t>
            </a:r>
            <a:r>
              <a:rPr lang="en-US" dirty="0">
                <a:latin typeface="Avenir Roman" panose="02000503020000020003" pitchFamily="2" charset="0"/>
              </a:rPr>
              <a:t> </a:t>
            </a:r>
            <a:r>
              <a:rPr lang="en-US" dirty="0" err="1">
                <a:latin typeface="Avenir Roman" panose="02000503020000020003" pitchFamily="2" charset="0"/>
              </a:rPr>
              <a:t>ddiwrnod</a:t>
            </a:r>
            <a:r>
              <a:rPr lang="en-US" dirty="0">
                <a:latin typeface="Avenir Roman" panose="02000503020000020003" pitchFamily="2" charset="0"/>
              </a:rPr>
              <a:t> </a:t>
            </a:r>
            <a:r>
              <a:rPr lang="en-US" dirty="0" err="1">
                <a:latin typeface="Avenir Roman" panose="02000503020000020003" pitchFamily="2" charset="0"/>
              </a:rPr>
              <a:t>yr</a:t>
            </a:r>
            <a:r>
              <a:rPr lang="en-US" dirty="0">
                <a:latin typeface="Avenir Roman" panose="02000503020000020003" pitchFamily="2" charset="0"/>
              </a:rPr>
              <a:t> </a:t>
            </a:r>
            <a:r>
              <a:rPr lang="en-US" dirty="0" err="1">
                <a:latin typeface="Avenir Roman" panose="02000503020000020003" pitchFamily="2" charset="0"/>
              </a:rPr>
              <a:t>arholiad</a:t>
            </a:r>
            <a:r>
              <a:rPr lang="en-US" dirty="0">
                <a:latin typeface="Avenir Roman" panose="02000503020000020003" pitchFamily="2" charset="0"/>
              </a:rPr>
              <a:t> </a:t>
            </a:r>
            <a:r>
              <a:rPr lang="en-US" dirty="0" err="1">
                <a:latin typeface="Avenir Roman" panose="02000503020000020003" pitchFamily="2" charset="0"/>
              </a:rPr>
              <a:t>gwnewch</a:t>
            </a:r>
            <a:r>
              <a:rPr lang="en-US" dirty="0">
                <a:latin typeface="Avenir Roman" panose="02000503020000020003" pitchFamily="2" charset="0"/>
              </a:rPr>
              <a:t> </a:t>
            </a:r>
            <a:r>
              <a:rPr lang="en-US" dirty="0" err="1">
                <a:latin typeface="Avenir Roman" panose="02000503020000020003" pitchFamily="2" charset="0"/>
              </a:rPr>
              <a:t>yn</a:t>
            </a:r>
            <a:r>
              <a:rPr lang="en-US" dirty="0">
                <a:latin typeface="Avenir Roman" panose="02000503020000020003" pitchFamily="2" charset="0"/>
              </a:rPr>
              <a:t> </a:t>
            </a:r>
            <a:r>
              <a:rPr lang="en-US" dirty="0" err="1">
                <a:latin typeface="Avenir Roman" panose="02000503020000020003" pitchFamily="2" charset="0"/>
              </a:rPr>
              <a:t>siwr</a:t>
            </a:r>
            <a:r>
              <a:rPr lang="en-US" dirty="0">
                <a:latin typeface="Avenir Roman" panose="02000503020000020003" pitchFamily="2" charset="0"/>
              </a:rPr>
              <a:t> </a:t>
            </a:r>
            <a:r>
              <a:rPr lang="en-US" dirty="0" err="1">
                <a:latin typeface="Avenir Roman" panose="02000503020000020003" pitchFamily="2" charset="0"/>
              </a:rPr>
              <a:t>eich</a:t>
            </a:r>
            <a:r>
              <a:rPr lang="en-US" dirty="0">
                <a:latin typeface="Avenir Roman" panose="02000503020000020003" pitchFamily="2" charset="0"/>
              </a:rPr>
              <a:t> bod </a:t>
            </a:r>
            <a:r>
              <a:rPr lang="en-US" dirty="0" err="1">
                <a:latin typeface="Avenir Roman" panose="02000503020000020003" pitchFamily="2" charset="0"/>
              </a:rPr>
              <a:t>chi’n</a:t>
            </a:r>
            <a:r>
              <a:rPr lang="en-US" dirty="0">
                <a:latin typeface="Avenir Roman" panose="02000503020000020003" pitchFamily="2" charset="0"/>
              </a:rPr>
              <a:t> </a:t>
            </a:r>
            <a:r>
              <a:rPr lang="en-US" dirty="0" err="1">
                <a:latin typeface="Avenir Roman" panose="02000503020000020003" pitchFamily="2" charset="0"/>
              </a:rPr>
              <a:t>cwblhau</a:t>
            </a:r>
            <a:r>
              <a:rPr lang="en-US" dirty="0">
                <a:latin typeface="Avenir Roman" panose="02000503020000020003" pitchFamily="2" charset="0"/>
              </a:rPr>
              <a:t> y </a:t>
            </a:r>
            <a:r>
              <a:rPr lang="en-US" dirty="0" err="1">
                <a:latin typeface="Avenir Roman" panose="02000503020000020003" pitchFamily="2" charset="0"/>
              </a:rPr>
              <a:t>gwiriad</a:t>
            </a:r>
            <a:r>
              <a:rPr lang="en-US" dirty="0">
                <a:latin typeface="Avenir Roman" panose="02000503020000020003" pitchFamily="2" charset="0"/>
              </a:rPr>
              <a:t> o </a:t>
            </a:r>
            <a:r>
              <a:rPr lang="en-US" dirty="0" err="1">
                <a:latin typeface="Avenir Roman" panose="02000503020000020003" pitchFamily="2" charset="0"/>
              </a:rPr>
              <a:t>flaen</a:t>
            </a:r>
            <a:r>
              <a:rPr lang="en-US" dirty="0">
                <a:latin typeface="Avenir Roman" panose="02000503020000020003" pitchFamily="2" charset="0"/>
              </a:rPr>
              <a:t> </a:t>
            </a:r>
            <a:r>
              <a:rPr lang="en-US" dirty="0" err="1">
                <a:latin typeface="Avenir Roman" panose="02000503020000020003" pitchFamily="2" charset="0"/>
              </a:rPr>
              <a:t>llaw</a:t>
            </a:r>
            <a:r>
              <a:rPr lang="en-US" dirty="0">
                <a:latin typeface="Avenir Roman" panose="02000503020000020003" pitchFamily="2" charset="0"/>
              </a:rPr>
              <a:t>. </a:t>
            </a:r>
          </a:p>
          <a:p>
            <a:pPr marL="0" indent="0" algn="l">
              <a:buSzPts val="2800"/>
            </a:pPr>
            <a:endParaRPr lang="en-US" dirty="0">
              <a:latin typeface="Avenir Roman" panose="02000503020000020003" pitchFamily="2" charset="0"/>
            </a:endParaRPr>
          </a:p>
          <a:p>
            <a:pPr marL="0" indent="0" algn="l">
              <a:buSzPts val="2800"/>
            </a:pPr>
            <a:r>
              <a:rPr lang="en-US" u="sng" dirty="0" err="1">
                <a:latin typeface="Avenir Roman" panose="02000503020000020003" pitchFamily="2" charset="0"/>
              </a:rPr>
              <a:t>Dogfen</a:t>
            </a:r>
            <a:r>
              <a:rPr lang="en-US" u="sng" dirty="0">
                <a:latin typeface="Avenir Roman" panose="02000503020000020003" pitchFamily="2" charset="0"/>
              </a:rPr>
              <a:t> &gt; </a:t>
            </a:r>
            <a:r>
              <a:rPr lang="en-US" u="sng" dirty="0" err="1">
                <a:latin typeface="Avenir Roman" panose="02000503020000020003" pitchFamily="2" charset="0"/>
              </a:rPr>
              <a:t>Gwiriadau</a:t>
            </a:r>
            <a:r>
              <a:rPr lang="en-US" u="sng" dirty="0">
                <a:latin typeface="Avenir Roman" panose="02000503020000020003" pitchFamily="2" charset="0"/>
              </a:rPr>
              <a:t> </a:t>
            </a:r>
            <a:r>
              <a:rPr lang="en-US" u="sng" dirty="0" err="1">
                <a:latin typeface="Avenir Roman" panose="02000503020000020003" pitchFamily="2" charset="0"/>
              </a:rPr>
              <a:t>cyn</a:t>
            </a:r>
            <a:r>
              <a:rPr lang="en-US" u="sng" dirty="0">
                <a:latin typeface="Avenir Roman" panose="02000503020000020003" pitchFamily="2" charset="0"/>
              </a:rPr>
              <a:t> </a:t>
            </a:r>
            <a:r>
              <a:rPr lang="en-US" u="sng" dirty="0" err="1">
                <a:latin typeface="Avenir Roman" panose="02000503020000020003" pitchFamily="2" charset="0"/>
              </a:rPr>
              <a:t>cychwyn</a:t>
            </a:r>
            <a:r>
              <a:rPr lang="en-US" u="sng" dirty="0">
                <a:latin typeface="Avenir Roman" panose="02000503020000020003" pitchFamily="2" charset="0"/>
              </a:rPr>
              <a:t> </a:t>
            </a:r>
          </a:p>
          <a:p>
            <a:pPr marL="0" indent="0" algn="l">
              <a:buSzPts val="2800"/>
            </a:pPr>
            <a:r>
              <a:rPr lang="en-GB" u="sng" dirty="0">
                <a:hlinkClick r:id="rId2"/>
              </a:rPr>
              <a:t>https://attend.talview.com/as/272263/landing</a:t>
            </a:r>
            <a:endParaRPr lang="en-GB" u="sng" dirty="0"/>
          </a:p>
          <a:p>
            <a:pPr marL="0" indent="0" algn="l">
              <a:buSzPts val="2800"/>
            </a:pPr>
            <a:endParaRPr lang="en-GB" u="sng" dirty="0">
              <a:latin typeface="Avenir Roman" panose="02000503020000020003" pitchFamily="2" charset="0"/>
            </a:endParaRPr>
          </a:p>
          <a:p>
            <a:pPr marL="0" indent="0" algn="l">
              <a:buSzPts val="2800"/>
            </a:pPr>
            <a:r>
              <a:rPr lang="en-US" dirty="0">
                <a:latin typeface="Avenir Roman" panose="02000503020000020003" pitchFamily="2" charset="0"/>
              </a:rPr>
              <a:t>Mac OS – </a:t>
            </a:r>
            <a:r>
              <a:rPr lang="en-US" dirty="0" err="1">
                <a:latin typeface="Avenir Roman" panose="02000503020000020003" pitchFamily="2" charset="0"/>
              </a:rPr>
              <a:t>Edrychwch</a:t>
            </a:r>
            <a:r>
              <a:rPr lang="en-US" dirty="0">
                <a:latin typeface="Avenir Roman" panose="02000503020000020003" pitchFamily="2" charset="0"/>
              </a:rPr>
              <a:t> </a:t>
            </a:r>
            <a:r>
              <a:rPr lang="en-US" dirty="0" err="1">
                <a:latin typeface="Avenir Roman" panose="02000503020000020003" pitchFamily="2" charset="0"/>
              </a:rPr>
              <a:t>ar</a:t>
            </a:r>
            <a:r>
              <a:rPr lang="en-US" dirty="0">
                <a:latin typeface="Avenir Roman" panose="02000503020000020003" pitchFamily="2" charset="0"/>
              </a:rPr>
              <a:t> y </a:t>
            </a:r>
            <a:r>
              <a:rPr lang="en-US" dirty="0" err="1">
                <a:latin typeface="Avenir Roman" panose="02000503020000020003" pitchFamily="2" charset="0"/>
              </a:rPr>
              <a:t>canllawiau</a:t>
            </a:r>
            <a:r>
              <a:rPr lang="en-US" dirty="0">
                <a:latin typeface="Avenir Roman" panose="02000503020000020003" pitchFamily="2" charset="0"/>
              </a:rPr>
              <a:t> </a:t>
            </a:r>
            <a:r>
              <a:rPr lang="en-US" dirty="0" err="1">
                <a:latin typeface="Avenir Roman" panose="02000503020000020003" pitchFamily="2" charset="0"/>
              </a:rPr>
              <a:t>pellach</a:t>
            </a:r>
            <a:r>
              <a:rPr lang="en-US" dirty="0">
                <a:latin typeface="Avenir Roman" panose="02000503020000020003" pitchFamily="2" charset="0"/>
              </a:rPr>
              <a:t>. </a:t>
            </a:r>
          </a:p>
          <a:p>
            <a:pPr marL="0" indent="0" algn="l">
              <a:buSzPts val="2800"/>
            </a:pPr>
            <a:r>
              <a:rPr lang="en-US" dirty="0">
                <a:latin typeface="Avenir Roman" panose="02000503020000020003" pitchFamily="2" charset="0"/>
              </a:rPr>
              <a:t>(</a:t>
            </a:r>
            <a:r>
              <a:rPr lang="en-US" dirty="0" err="1">
                <a:latin typeface="Avenir Roman" panose="02000503020000020003" pitchFamily="2" charset="0"/>
              </a:rPr>
              <a:t>Copi</a:t>
            </a:r>
            <a:r>
              <a:rPr lang="en-US" dirty="0">
                <a:latin typeface="Avenir Roman" panose="02000503020000020003" pitchFamily="2" charset="0"/>
              </a:rPr>
              <a:t> </a:t>
            </a:r>
            <a:r>
              <a:rPr lang="en-US" dirty="0" err="1">
                <a:latin typeface="Avenir Roman" panose="02000503020000020003" pitchFamily="2" charset="0"/>
              </a:rPr>
              <a:t>yn</a:t>
            </a:r>
            <a:r>
              <a:rPr lang="en-US" dirty="0">
                <a:latin typeface="Avenir Roman" panose="02000503020000020003" pitchFamily="2" charset="0"/>
              </a:rPr>
              <a:t> y e-</a:t>
            </a:r>
            <a:r>
              <a:rPr lang="en-US" dirty="0" err="1">
                <a:latin typeface="Avenir Roman" panose="02000503020000020003" pitchFamily="2" charset="0"/>
              </a:rPr>
              <a:t>bost</a:t>
            </a:r>
            <a:r>
              <a:rPr lang="en-US" dirty="0">
                <a:latin typeface="Avenir Roman" panose="02000503020000020003" pitchFamily="2" charset="0"/>
              </a:rPr>
              <a:t> </a:t>
            </a:r>
            <a:r>
              <a:rPr lang="en-US" dirty="0" err="1">
                <a:latin typeface="Avenir Roman" panose="02000503020000020003" pitchFamily="2" charset="0"/>
              </a:rPr>
              <a:t>yn</a:t>
            </a:r>
            <a:r>
              <a:rPr lang="en-US" dirty="0">
                <a:latin typeface="Avenir Roman" panose="02000503020000020003" pitchFamily="2" charset="0"/>
              </a:rPr>
              <a:t> </a:t>
            </a:r>
            <a:r>
              <a:rPr lang="en-US" dirty="0" err="1">
                <a:latin typeface="Avenir Roman" panose="02000503020000020003" pitchFamily="2" charset="0"/>
              </a:rPr>
              <a:t>yn</a:t>
            </a:r>
            <a:r>
              <a:rPr lang="en-US" dirty="0">
                <a:latin typeface="Avenir Roman" panose="02000503020000020003" pitchFamily="2" charset="0"/>
              </a:rPr>
              <a:t> </a:t>
            </a:r>
            <a:r>
              <a:rPr lang="en-US" dirty="0" err="1">
                <a:latin typeface="Avenir Roman" panose="02000503020000020003" pitchFamily="2" charset="0"/>
              </a:rPr>
              <a:t>rhan</a:t>
            </a:r>
            <a:r>
              <a:rPr lang="en-US" dirty="0">
                <a:latin typeface="Avenir Roman" panose="02000503020000020003" pitchFamily="2" charset="0"/>
              </a:rPr>
              <a:t> </a:t>
            </a:r>
            <a:r>
              <a:rPr lang="en-US" dirty="0" err="1">
                <a:latin typeface="Avenir Roman" panose="02000503020000020003" pitchFamily="2" charset="0"/>
              </a:rPr>
              <a:t>o’r</a:t>
            </a:r>
            <a:r>
              <a:rPr lang="en-US" dirty="0">
                <a:latin typeface="Avenir Roman" panose="02000503020000020003" pitchFamily="2" charset="0"/>
              </a:rPr>
              <a:t> </a:t>
            </a:r>
            <a:r>
              <a:rPr lang="en-US" dirty="0" err="1">
                <a:latin typeface="Avenir Roman" panose="02000503020000020003" pitchFamily="2" charset="0"/>
              </a:rPr>
              <a:t>adnoddau</a:t>
            </a:r>
            <a:r>
              <a:rPr lang="en-US" dirty="0">
                <a:latin typeface="Avenir Roman" panose="02000503020000020003" pitchFamily="2" charset="0"/>
              </a:rPr>
              <a:t> TSI)</a:t>
            </a:r>
          </a:p>
          <a:p>
            <a:pPr marL="0" indent="0" algn="l">
              <a:buSzPts val="2800"/>
            </a:pPr>
            <a:endParaRPr lang="en-US" dirty="0">
              <a:latin typeface="Avenir Roman" panose="02000503020000020003" pitchFamily="2" charset="0"/>
            </a:endParaRPr>
          </a:p>
          <a:p>
            <a:pPr marL="0" indent="0" algn="l">
              <a:buSzPts val="2800"/>
            </a:pPr>
            <a:endParaRPr lang="en-US" dirty="0">
              <a:latin typeface="Avenir Roman" panose="02000503020000020003" pitchFamily="2" charset="0"/>
            </a:endParaRPr>
          </a:p>
          <a:p>
            <a:pPr marL="0" indent="0" algn="l">
              <a:buSzPts val="2800"/>
            </a:pPr>
            <a:r>
              <a:rPr lang="en-US" dirty="0" err="1">
                <a:latin typeface="Avenir Roman" panose="02000503020000020003" pitchFamily="2" charset="0"/>
              </a:rPr>
              <a:t>Nid</a:t>
            </a:r>
            <a:r>
              <a:rPr lang="en-US" dirty="0">
                <a:latin typeface="Avenir Roman" panose="02000503020000020003" pitchFamily="2" charset="0"/>
              </a:rPr>
              <a:t> </a:t>
            </a:r>
            <a:r>
              <a:rPr lang="en-US" dirty="0" err="1">
                <a:latin typeface="Avenir Roman" panose="02000503020000020003" pitchFamily="2" charset="0"/>
              </a:rPr>
              <a:t>yw’r</a:t>
            </a:r>
            <a:r>
              <a:rPr lang="en-US" dirty="0">
                <a:latin typeface="Avenir Roman" panose="02000503020000020003" pitchFamily="2" charset="0"/>
              </a:rPr>
              <a:t> </a:t>
            </a:r>
            <a:r>
              <a:rPr lang="en-US" dirty="0" err="1">
                <a:latin typeface="Avenir Roman" panose="02000503020000020003" pitchFamily="2" charset="0"/>
              </a:rPr>
              <a:t>arholiad</a:t>
            </a:r>
            <a:r>
              <a:rPr lang="en-US" dirty="0">
                <a:latin typeface="Avenir Roman" panose="02000503020000020003" pitchFamily="2" charset="0"/>
              </a:rPr>
              <a:t> </a:t>
            </a:r>
            <a:r>
              <a:rPr lang="en-US" dirty="0" err="1">
                <a:latin typeface="Avenir Roman" panose="02000503020000020003" pitchFamily="2" charset="0"/>
              </a:rPr>
              <a:t>yn</a:t>
            </a:r>
            <a:r>
              <a:rPr lang="en-US" dirty="0">
                <a:latin typeface="Avenir Roman" panose="02000503020000020003" pitchFamily="2" charset="0"/>
              </a:rPr>
              <a:t> </a:t>
            </a:r>
            <a:r>
              <a:rPr lang="en-US" dirty="0" err="1">
                <a:latin typeface="Avenir Roman" panose="02000503020000020003" pitchFamily="2" charset="0"/>
              </a:rPr>
              <a:t>gweithio</a:t>
            </a:r>
            <a:r>
              <a:rPr lang="en-US" dirty="0">
                <a:latin typeface="Avenir Roman" panose="02000503020000020003" pitchFamily="2" charset="0"/>
              </a:rPr>
              <a:t> </a:t>
            </a:r>
            <a:r>
              <a:rPr lang="en-US" dirty="0" err="1">
                <a:latin typeface="Avenir Roman" panose="02000503020000020003" pitchFamily="2" charset="0"/>
              </a:rPr>
              <a:t>ar</a:t>
            </a:r>
            <a:r>
              <a:rPr lang="en-US" dirty="0">
                <a:latin typeface="Avenir Roman" panose="02000503020000020003" pitchFamily="2" charset="0"/>
              </a:rPr>
              <a:t> </a:t>
            </a:r>
            <a:r>
              <a:rPr lang="en-US" dirty="0" err="1">
                <a:latin typeface="Avenir Roman" panose="02000503020000020003" pitchFamily="2" charset="0"/>
              </a:rPr>
              <a:t>ddyfais</a:t>
            </a:r>
            <a:r>
              <a:rPr lang="en-US" dirty="0">
                <a:latin typeface="Avenir Roman" panose="02000503020000020003" pitchFamily="2" charset="0"/>
              </a:rPr>
              <a:t> </a:t>
            </a:r>
            <a:r>
              <a:rPr lang="en-US" dirty="0" err="1">
                <a:latin typeface="Avenir Roman" panose="02000503020000020003" pitchFamily="2" charset="0"/>
              </a:rPr>
              <a:t>symudol</a:t>
            </a:r>
            <a:r>
              <a:rPr lang="en-US" dirty="0">
                <a:latin typeface="Avenir Roman" panose="02000503020000020003" pitchFamily="2" charset="0"/>
              </a:rPr>
              <a:t> </a:t>
            </a:r>
            <a:r>
              <a:rPr lang="en-US" dirty="0" err="1">
                <a:latin typeface="Avenir Roman" panose="02000503020000020003" pitchFamily="2" charset="0"/>
              </a:rPr>
              <a:t>e.e</a:t>
            </a:r>
            <a:r>
              <a:rPr lang="en-US" dirty="0">
                <a:latin typeface="Avenir Roman" panose="02000503020000020003" pitchFamily="2" charset="0"/>
              </a:rPr>
              <a:t> Chromebook, </a:t>
            </a:r>
            <a:r>
              <a:rPr lang="en-US" dirty="0" err="1">
                <a:latin typeface="Avenir Roman" panose="02000503020000020003" pitchFamily="2" charset="0"/>
              </a:rPr>
              <a:t>ffôn</a:t>
            </a:r>
            <a:r>
              <a:rPr lang="en-US" dirty="0">
                <a:latin typeface="Avenir Roman" panose="02000503020000020003" pitchFamily="2" charset="0"/>
              </a:rPr>
              <a:t>, </a:t>
            </a:r>
            <a:r>
              <a:rPr lang="en-US" dirty="0" err="1">
                <a:latin typeface="Avenir Roman" panose="02000503020000020003" pitchFamily="2" charset="0"/>
              </a:rPr>
              <a:t>ipad</a:t>
            </a:r>
            <a:r>
              <a:rPr lang="en-US" dirty="0">
                <a:latin typeface="Avenir Roman" panose="02000503020000020003" pitchFamily="2" charset="0"/>
              </a:rPr>
              <a:t>.  </a:t>
            </a:r>
          </a:p>
          <a:p>
            <a:pPr marL="0" indent="0" algn="l">
              <a:buSzPts val="2800"/>
            </a:pPr>
            <a:endParaRPr lang="en-US" dirty="0">
              <a:latin typeface="Avenir Roman" panose="02000503020000020003" pitchFamily="2" charset="0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3C96941E-741D-F842-85BB-6AEE159384E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89484" y="2374700"/>
            <a:ext cx="3745003" cy="28728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3877435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CFAB5579-47E5-1E49-8968-C04647E0C8A7}"/>
              </a:ext>
            </a:extLst>
          </p:cNvPr>
          <p:cNvSpPr/>
          <p:nvPr/>
        </p:nvSpPr>
        <p:spPr>
          <a:xfrm>
            <a:off x="1171253" y="1207438"/>
            <a:ext cx="9575515" cy="1057790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pPr marL="228600" lvl="0" indent="-50800">
              <a:lnSpc>
                <a:spcPct val="90000"/>
              </a:lnSpc>
              <a:spcBef>
                <a:spcPts val="1000"/>
              </a:spcBef>
              <a:buClr>
                <a:schemeClr val="dk1"/>
              </a:buClr>
              <a:buSzPts val="2800"/>
            </a:pPr>
            <a:endParaRPr lang="en-GB" sz="2000" dirty="0">
              <a:latin typeface="Avenir Book" panose="02000503020000020003" pitchFamily="2" charset="0"/>
            </a:endParaRPr>
          </a:p>
          <a:p>
            <a:pPr lvl="0">
              <a:lnSpc>
                <a:spcPct val="90000"/>
              </a:lnSpc>
              <a:spcBef>
                <a:spcPts val="1000"/>
              </a:spcBef>
              <a:buClr>
                <a:schemeClr val="dk1"/>
              </a:buClr>
              <a:buSzPts val="2800"/>
            </a:pPr>
            <a:r>
              <a:rPr lang="en-GB" sz="2000" dirty="0" err="1">
                <a:latin typeface="Avenir Book" panose="02000503020000020003" pitchFamily="2" charset="0"/>
              </a:rPr>
              <a:t>Unwaith</a:t>
            </a:r>
            <a:r>
              <a:rPr lang="en-GB" sz="2000" dirty="0">
                <a:latin typeface="Avenir Book" panose="02000503020000020003" pitchFamily="2" charset="0"/>
              </a:rPr>
              <a:t> </a:t>
            </a:r>
            <a:r>
              <a:rPr lang="en-GB" sz="2000" dirty="0" err="1">
                <a:latin typeface="Avenir Book" panose="02000503020000020003" pitchFamily="2" charset="0"/>
              </a:rPr>
              <a:t>bydd</a:t>
            </a:r>
            <a:r>
              <a:rPr lang="en-GB" sz="2000" dirty="0">
                <a:latin typeface="Avenir Book" panose="02000503020000020003" pitchFamily="2" charset="0"/>
              </a:rPr>
              <a:t> y </a:t>
            </a:r>
            <a:r>
              <a:rPr lang="en-GB" sz="2000" dirty="0" err="1">
                <a:latin typeface="Avenir Book" panose="02000503020000020003" pitchFamily="2" charset="0"/>
              </a:rPr>
              <a:t>gwiriadau</a:t>
            </a:r>
            <a:r>
              <a:rPr lang="en-GB" sz="2000" dirty="0">
                <a:latin typeface="Avenir Book" panose="02000503020000020003" pitchFamily="2" charset="0"/>
              </a:rPr>
              <a:t> </a:t>
            </a:r>
            <a:r>
              <a:rPr lang="en-GB" sz="2000" dirty="0" err="1">
                <a:latin typeface="Avenir Book" panose="02000503020000020003" pitchFamily="2" charset="0"/>
              </a:rPr>
              <a:t>wedi</a:t>
            </a:r>
            <a:r>
              <a:rPr lang="en-GB" sz="2000" dirty="0">
                <a:latin typeface="Avenir Book" panose="02000503020000020003" pitchFamily="2" charset="0"/>
              </a:rPr>
              <a:t> </a:t>
            </a:r>
            <a:r>
              <a:rPr lang="en-GB" sz="2000" dirty="0" err="1">
                <a:latin typeface="Avenir Book" panose="02000503020000020003" pitchFamily="2" charset="0"/>
              </a:rPr>
              <a:t>eu</a:t>
            </a:r>
            <a:r>
              <a:rPr lang="en-GB" sz="2000" dirty="0">
                <a:latin typeface="Avenir Book" panose="02000503020000020003" pitchFamily="2" charset="0"/>
              </a:rPr>
              <a:t> </a:t>
            </a:r>
            <a:r>
              <a:rPr lang="en-GB" sz="2000" dirty="0" err="1">
                <a:latin typeface="Avenir Book" panose="02000503020000020003" pitchFamily="2" charset="0"/>
              </a:rPr>
              <a:t>cwblhau</a:t>
            </a:r>
            <a:r>
              <a:rPr lang="en-GB" sz="2000" dirty="0">
                <a:latin typeface="Avenir Book" panose="02000503020000020003" pitchFamily="2" charset="0"/>
              </a:rPr>
              <a:t> </a:t>
            </a:r>
            <a:r>
              <a:rPr lang="en-GB" sz="2000" dirty="0" err="1">
                <a:latin typeface="Avenir Book" panose="02000503020000020003" pitchFamily="2" charset="0"/>
              </a:rPr>
              <a:t>byddwch</a:t>
            </a:r>
            <a:r>
              <a:rPr lang="en-GB" sz="2000" dirty="0">
                <a:latin typeface="Avenir Book" panose="02000503020000020003" pitchFamily="2" charset="0"/>
              </a:rPr>
              <a:t> </a:t>
            </a:r>
            <a:r>
              <a:rPr lang="en-GB" sz="2000" dirty="0" err="1">
                <a:latin typeface="Avenir Book" panose="02000503020000020003" pitchFamily="2" charset="0"/>
              </a:rPr>
              <a:t>chi’n</a:t>
            </a:r>
            <a:r>
              <a:rPr lang="en-GB" sz="2000" dirty="0">
                <a:latin typeface="Avenir Book" panose="02000503020000020003" pitchFamily="2" charset="0"/>
              </a:rPr>
              <a:t> </a:t>
            </a:r>
            <a:r>
              <a:rPr lang="en-GB" sz="2000" dirty="0" err="1">
                <a:latin typeface="Avenir Book" panose="02000503020000020003" pitchFamily="2" charset="0"/>
              </a:rPr>
              <a:t>cyrraedd</a:t>
            </a:r>
            <a:r>
              <a:rPr lang="en-GB" sz="2000" dirty="0">
                <a:latin typeface="Avenir Book" panose="02000503020000020003" pitchFamily="2" charset="0"/>
              </a:rPr>
              <a:t> ‘Surpass’ a </a:t>
            </a:r>
            <a:r>
              <a:rPr lang="en-GB" sz="2000" dirty="0" err="1">
                <a:latin typeface="Avenir Book" panose="02000503020000020003" pitchFamily="2" charset="0"/>
              </a:rPr>
              <a:t>bydd</a:t>
            </a:r>
            <a:r>
              <a:rPr lang="en-GB" sz="2000" dirty="0">
                <a:latin typeface="Avenir Book" panose="02000503020000020003" pitchFamily="2" charset="0"/>
              </a:rPr>
              <a:t> </a:t>
            </a:r>
            <a:r>
              <a:rPr lang="en-GB" sz="2000" dirty="0" err="1">
                <a:latin typeface="Avenir Book" panose="02000503020000020003" pitchFamily="2" charset="0"/>
              </a:rPr>
              <a:t>angen</a:t>
            </a:r>
            <a:r>
              <a:rPr lang="en-GB" sz="2000" dirty="0">
                <a:latin typeface="Avenir Book" panose="02000503020000020003" pitchFamily="2" charset="0"/>
              </a:rPr>
              <a:t> y cod </a:t>
            </a:r>
            <a:r>
              <a:rPr lang="en-GB" sz="2000" dirty="0" err="1">
                <a:latin typeface="Avenir Book" panose="02000503020000020003" pitchFamily="2" charset="0"/>
              </a:rPr>
              <a:t>allweddol</a:t>
            </a:r>
            <a:r>
              <a:rPr lang="en-GB" sz="2000" dirty="0">
                <a:latin typeface="Avenir Book" panose="02000503020000020003" pitchFamily="2" charset="0"/>
              </a:rPr>
              <a:t> </a:t>
            </a:r>
            <a:r>
              <a:rPr lang="en-GB" sz="2000" dirty="0" err="1">
                <a:latin typeface="Avenir Book" panose="02000503020000020003" pitchFamily="2" charset="0"/>
              </a:rPr>
              <a:t>bydd</a:t>
            </a:r>
            <a:r>
              <a:rPr lang="en-GB" sz="2000" dirty="0">
                <a:latin typeface="Avenir Book" panose="02000503020000020003" pitchFamily="2" charset="0"/>
              </a:rPr>
              <a:t> Bethan Wyn </a:t>
            </a:r>
            <a:r>
              <a:rPr lang="en-GB" sz="2000" dirty="0" err="1">
                <a:latin typeface="Avenir Book" panose="02000503020000020003" pitchFamily="2" charset="0"/>
              </a:rPr>
              <a:t>yn</a:t>
            </a:r>
            <a:r>
              <a:rPr lang="en-GB" sz="2000" dirty="0">
                <a:latin typeface="Avenir Book" panose="02000503020000020003" pitchFamily="2" charset="0"/>
              </a:rPr>
              <a:t> </a:t>
            </a:r>
            <a:r>
              <a:rPr lang="en-GB" sz="2000" dirty="0" err="1">
                <a:latin typeface="Avenir Book" panose="02000503020000020003" pitchFamily="2" charset="0"/>
              </a:rPr>
              <a:t>anfon</a:t>
            </a:r>
            <a:r>
              <a:rPr lang="en-GB" sz="2000" dirty="0">
                <a:latin typeface="Avenir Book" panose="02000503020000020003" pitchFamily="2" charset="0"/>
              </a:rPr>
              <a:t> </a:t>
            </a:r>
            <a:r>
              <a:rPr lang="en-GB" sz="2000" dirty="0" err="1">
                <a:latin typeface="Avenir Book" panose="02000503020000020003" pitchFamily="2" charset="0"/>
              </a:rPr>
              <a:t>atoch</a:t>
            </a:r>
            <a:r>
              <a:rPr lang="en-GB" sz="2000" dirty="0">
                <a:latin typeface="Avenir Book" panose="02000503020000020003" pitchFamily="2" charset="0"/>
              </a:rPr>
              <a:t> </a:t>
            </a:r>
            <a:r>
              <a:rPr lang="en-GB" sz="2000" dirty="0" err="1">
                <a:latin typeface="Avenir Book" panose="02000503020000020003" pitchFamily="2" charset="0"/>
              </a:rPr>
              <a:t>ar</a:t>
            </a:r>
            <a:r>
              <a:rPr lang="en-GB" sz="2000" dirty="0">
                <a:latin typeface="Avenir Book" panose="02000503020000020003" pitchFamily="2" charset="0"/>
              </a:rPr>
              <a:t> e-</a:t>
            </a:r>
            <a:r>
              <a:rPr lang="en-GB" sz="2000" dirty="0" err="1">
                <a:latin typeface="Avenir Book" panose="02000503020000020003" pitchFamily="2" charset="0"/>
              </a:rPr>
              <a:t>bost</a:t>
            </a:r>
            <a:r>
              <a:rPr lang="en-GB" sz="2000" dirty="0">
                <a:latin typeface="Avenir Book" panose="02000503020000020003" pitchFamily="2" charset="0"/>
              </a:rPr>
              <a:t> fan </a:t>
            </a:r>
            <a:r>
              <a:rPr lang="en-GB" sz="2000" dirty="0" err="1">
                <a:latin typeface="Avenir Book" panose="02000503020000020003" pitchFamily="2" charset="0"/>
              </a:rPr>
              <a:t>hyn</a:t>
            </a:r>
            <a:r>
              <a:rPr lang="en-GB" sz="2000" dirty="0">
                <a:latin typeface="Avenir Book" panose="02000503020000020003" pitchFamily="2" charset="0"/>
              </a:rPr>
              <a:t>. </a:t>
            </a:r>
          </a:p>
        </p:txBody>
      </p:sp>
      <p:pic>
        <p:nvPicPr>
          <p:cNvPr id="5" name="Google Shape;117;p4">
            <a:extLst>
              <a:ext uri="{FF2B5EF4-FFF2-40B4-BE49-F238E27FC236}">
                <a16:creationId xmlns:a16="http://schemas.microsoft.com/office/drawing/2014/main" id="{D2514747-2196-C146-AB9A-FEC0B43899E3}"/>
              </a:ext>
            </a:extLst>
          </p:cNvPr>
          <p:cNvPicPr preferRelativeResize="0"/>
          <p:nvPr/>
        </p:nvPicPr>
        <p:blipFill rotWithShape="1">
          <a:blip r:embed="rId2">
            <a:alphaModFix/>
          </a:blip>
          <a:srcRect/>
          <a:stretch/>
        </p:blipFill>
        <p:spPr>
          <a:xfrm>
            <a:off x="3677934" y="2393880"/>
            <a:ext cx="3911457" cy="2702104"/>
          </a:xfrm>
          <a:prstGeom prst="rect">
            <a:avLst/>
          </a:prstGeom>
          <a:noFill/>
          <a:ln>
            <a:noFill/>
          </a:ln>
        </p:spPr>
      </p:pic>
      <p:cxnSp>
        <p:nvCxnSpPr>
          <p:cNvPr id="7" name="Straight Arrow Connector 6">
            <a:extLst>
              <a:ext uri="{FF2B5EF4-FFF2-40B4-BE49-F238E27FC236}">
                <a16:creationId xmlns:a16="http://schemas.microsoft.com/office/drawing/2014/main" id="{F7EE6B09-AB8E-4B41-80D7-AC8388AD62E0}"/>
              </a:ext>
            </a:extLst>
          </p:cNvPr>
          <p:cNvCxnSpPr>
            <a:cxnSpLocks/>
          </p:cNvCxnSpPr>
          <p:nvPr/>
        </p:nvCxnSpPr>
        <p:spPr>
          <a:xfrm flipH="1">
            <a:off x="6096000" y="3744932"/>
            <a:ext cx="2102778" cy="436650"/>
          </a:xfrm>
          <a:prstGeom prst="straightConnector1">
            <a:avLst/>
          </a:prstGeom>
          <a:ln w="635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Rectangle 9">
            <a:extLst>
              <a:ext uri="{FF2B5EF4-FFF2-40B4-BE49-F238E27FC236}">
                <a16:creationId xmlns:a16="http://schemas.microsoft.com/office/drawing/2014/main" id="{A8DB9289-BC0D-5E4E-9FFF-1903C1956299}"/>
              </a:ext>
            </a:extLst>
          </p:cNvPr>
          <p:cNvSpPr/>
          <p:nvPr/>
        </p:nvSpPr>
        <p:spPr>
          <a:xfrm>
            <a:off x="8353167" y="3138616"/>
            <a:ext cx="3410465" cy="729049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1800" dirty="0">
                <a:solidFill>
                  <a:schemeClr val="tx1"/>
                </a:solidFill>
              </a:rPr>
              <a:t>Cod Allweddol </a:t>
            </a:r>
          </a:p>
          <a:p>
            <a:pPr algn="ctr"/>
            <a:r>
              <a:rPr lang="cy-GB" sz="1800" dirty="0">
                <a:solidFill>
                  <a:schemeClr val="tx1"/>
                </a:solidFill>
              </a:rPr>
              <a:t>Personol fan hyn. </a:t>
            </a:r>
          </a:p>
        </p:txBody>
      </p:sp>
      <p:sp>
        <p:nvSpPr>
          <p:cNvPr id="2" name="Rounded Rectangle 1">
            <a:extLst>
              <a:ext uri="{FF2B5EF4-FFF2-40B4-BE49-F238E27FC236}">
                <a16:creationId xmlns:a16="http://schemas.microsoft.com/office/drawing/2014/main" id="{F2341354-7937-2D41-A0A0-FA0B2F8D09BF}"/>
              </a:ext>
            </a:extLst>
          </p:cNvPr>
          <p:cNvSpPr/>
          <p:nvPr/>
        </p:nvSpPr>
        <p:spPr>
          <a:xfrm>
            <a:off x="1171253" y="410046"/>
            <a:ext cx="5488854" cy="668741"/>
          </a:xfrm>
          <a:prstGeom prst="round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y-GB" sz="2800" dirty="0">
                <a:solidFill>
                  <a:schemeClr val="tx1">
                    <a:lumMod val="95000"/>
                    <a:lumOff val="5000"/>
                  </a:schemeClr>
                </a:solidFill>
                <a:latin typeface="Avenir Roman" panose="02000503020000020003" pitchFamily="2" charset="0"/>
              </a:rPr>
              <a:t>Cyrraedd y Papur Arholiad 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A4B6B1B2-5939-D840-9ECE-2B049DA8BD54}"/>
              </a:ext>
            </a:extLst>
          </p:cNvPr>
          <p:cNvSpPr/>
          <p:nvPr/>
        </p:nvSpPr>
        <p:spPr>
          <a:xfrm>
            <a:off x="2021427" y="5661595"/>
            <a:ext cx="10251923" cy="98488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1600" b="1" u="sng" dirty="0" err="1"/>
              <a:t>Enghraifft</a:t>
            </a:r>
            <a:r>
              <a:rPr lang="en-US" sz="1600" b="1" u="sng" dirty="0"/>
              <a:t> CBAC</a:t>
            </a:r>
          </a:p>
          <a:p>
            <a:r>
              <a:rPr lang="en-US" dirty="0">
                <a:hlinkClick r:id="rId3"/>
              </a:rPr>
              <a:t>https://web.download.wjec.co.uk/surpass/packaged-exams/tsi_demo/launch_html_delivery.html</a:t>
            </a:r>
            <a:endParaRPr lang="en-US" dirty="0"/>
          </a:p>
          <a:p>
            <a:r>
              <a:rPr lang="en-US" b="1" u="sng" dirty="0"/>
              <a:t> </a:t>
            </a:r>
          </a:p>
          <a:p>
            <a:endParaRPr lang="en-US" b="1" u="sng" dirty="0"/>
          </a:p>
        </p:txBody>
      </p:sp>
    </p:spTree>
    <p:extLst>
      <p:ext uri="{BB962C8B-B14F-4D97-AF65-F5344CB8AC3E}">
        <p14:creationId xmlns:p14="http://schemas.microsoft.com/office/powerpoint/2010/main" val="150834271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0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8" name="Google Shape;108;p3"/>
          <p:cNvSpPr txBox="1">
            <a:spLocks noGrp="1"/>
          </p:cNvSpPr>
          <p:nvPr>
            <p:ph type="title"/>
          </p:nvPr>
        </p:nvSpPr>
        <p:spPr>
          <a:xfrm>
            <a:off x="838200" y="365126"/>
            <a:ext cx="3448050" cy="887942"/>
          </a:xfrm>
          <a:prstGeom prst="rect">
            <a:avLst/>
          </a:prstGeom>
          <a:solidFill>
            <a:srgbClr val="FFF2CC"/>
          </a:solidFill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/>
          <a:p>
            <a:pPr marL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</a:pPr>
            <a:r>
              <a:rPr lang="en-US" dirty="0" err="1">
                <a:latin typeface="Avenir Roman" panose="02000503020000020003" pitchFamily="2" charset="0"/>
              </a:rPr>
              <a:t>Hyd</a:t>
            </a:r>
            <a:r>
              <a:rPr lang="en-US" dirty="0">
                <a:latin typeface="Avenir Roman" panose="02000503020000020003" pitchFamily="2" charset="0"/>
              </a:rPr>
              <a:t> y </a:t>
            </a:r>
            <a:r>
              <a:rPr lang="en-US" dirty="0" err="1">
                <a:latin typeface="Avenir Roman" panose="02000503020000020003" pitchFamily="2" charset="0"/>
              </a:rPr>
              <a:t>Papur</a:t>
            </a:r>
            <a:r>
              <a:rPr lang="en-US" dirty="0">
                <a:latin typeface="Avenir Roman" panose="02000503020000020003" pitchFamily="2" charset="0"/>
              </a:rPr>
              <a:t> </a:t>
            </a:r>
            <a:endParaRPr dirty="0">
              <a:latin typeface="Avenir Roman" panose="02000503020000020003" pitchFamily="2" charset="0"/>
            </a:endParaRPr>
          </a:p>
        </p:txBody>
      </p:sp>
      <p:sp>
        <p:nvSpPr>
          <p:cNvPr id="109" name="Google Shape;109;p3"/>
          <p:cNvSpPr txBox="1">
            <a:spLocks noGrp="1"/>
          </p:cNvSpPr>
          <p:nvPr>
            <p:ph type="body" idx="1"/>
          </p:nvPr>
        </p:nvSpPr>
        <p:spPr>
          <a:xfrm>
            <a:off x="838200" y="1422401"/>
            <a:ext cx="10515600" cy="4629078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>
            <a:noFill/>
          </a:ln>
        </p:spPr>
        <p:txBody>
          <a:bodyPr spcFirstLastPara="1" wrap="square" lIns="91425" tIns="45700" rIns="91425" bIns="45700" anchor="t" anchorCtr="0">
            <a:normAutofit fontScale="77500" lnSpcReduction="20000"/>
          </a:bodyPr>
          <a:lstStyle/>
          <a:p>
            <a:pPr marL="228600" lvl="0" indent="-22860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100000"/>
              <a:buChar char="•"/>
            </a:pPr>
            <a:r>
              <a:rPr lang="en-US" sz="3600" b="1" dirty="0">
                <a:latin typeface="Avenir Roman" panose="02000503020000020003" pitchFamily="2" charset="0"/>
              </a:rPr>
              <a:t>1 </a:t>
            </a:r>
            <a:r>
              <a:rPr lang="en-US" sz="3600" b="1" dirty="0" err="1">
                <a:latin typeface="Avenir Roman" panose="02000503020000020003" pitchFamily="2" charset="0"/>
              </a:rPr>
              <a:t>awr</a:t>
            </a:r>
            <a:r>
              <a:rPr lang="en-US" sz="3600" b="1" dirty="0">
                <a:latin typeface="Avenir Roman" panose="02000503020000020003" pitchFamily="2" charset="0"/>
              </a:rPr>
              <a:t> 30 </a:t>
            </a:r>
            <a:r>
              <a:rPr lang="en-US" sz="3600" b="1" dirty="0" err="1">
                <a:latin typeface="Avenir Roman" panose="02000503020000020003" pitchFamily="2" charset="0"/>
              </a:rPr>
              <a:t>munud</a:t>
            </a:r>
            <a:endParaRPr sz="3600" b="1" dirty="0">
              <a:latin typeface="Avenir Roman" panose="02000503020000020003" pitchFamily="2" charset="0"/>
            </a:endParaRPr>
          </a:p>
          <a:p>
            <a:pPr marL="228600" lvl="0" indent="-90804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ct val="100000"/>
              <a:buNone/>
            </a:pPr>
            <a:endParaRPr b="1" dirty="0">
              <a:latin typeface="Avenir Roman" panose="02000503020000020003" pitchFamily="2" charset="0"/>
              <a:ea typeface="Avenir"/>
              <a:cs typeface="Avenir"/>
              <a:sym typeface="Avenir"/>
            </a:endParaRPr>
          </a:p>
          <a:p>
            <a:pPr marL="228600" lvl="0" indent="-2286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ct val="100000"/>
              <a:buChar char="•"/>
            </a:pPr>
            <a:r>
              <a:rPr lang="en-US" sz="3500" dirty="0" err="1">
                <a:latin typeface="Avenir Roman" panose="02000503020000020003" pitchFamily="2" charset="0"/>
                <a:ea typeface="Avenir"/>
                <a:cs typeface="Avenir"/>
                <a:sym typeface="Avenir"/>
              </a:rPr>
              <a:t>Gwnewch</a:t>
            </a:r>
            <a:r>
              <a:rPr lang="en-US" sz="3500" dirty="0">
                <a:latin typeface="Avenir Roman" panose="02000503020000020003" pitchFamily="2" charset="0"/>
                <a:ea typeface="Avenir"/>
                <a:cs typeface="Avenir"/>
                <a:sym typeface="Avenir"/>
              </a:rPr>
              <a:t> </a:t>
            </a:r>
            <a:r>
              <a:rPr lang="en-US" sz="3500" dirty="0" err="1">
                <a:latin typeface="Avenir Roman" panose="02000503020000020003" pitchFamily="2" charset="0"/>
                <a:ea typeface="Avenir"/>
                <a:cs typeface="Avenir"/>
                <a:sym typeface="Avenir"/>
              </a:rPr>
              <a:t>yn</a:t>
            </a:r>
            <a:r>
              <a:rPr lang="en-US" sz="3500" dirty="0">
                <a:latin typeface="Avenir Roman" panose="02000503020000020003" pitchFamily="2" charset="0"/>
                <a:ea typeface="Avenir"/>
                <a:cs typeface="Avenir"/>
                <a:sym typeface="Avenir"/>
              </a:rPr>
              <a:t> </a:t>
            </a:r>
            <a:r>
              <a:rPr lang="en-US" sz="3500" dirty="0" err="1">
                <a:latin typeface="Avenir Roman" panose="02000503020000020003" pitchFamily="2" charset="0"/>
                <a:ea typeface="Avenir"/>
                <a:cs typeface="Avenir"/>
                <a:sym typeface="Avenir"/>
              </a:rPr>
              <a:t>siŵr</a:t>
            </a:r>
            <a:r>
              <a:rPr lang="en-US" sz="3500" dirty="0">
                <a:latin typeface="Avenir Roman" panose="02000503020000020003" pitchFamily="2" charset="0"/>
                <a:ea typeface="Avenir"/>
                <a:cs typeface="Avenir"/>
                <a:sym typeface="Avenir"/>
              </a:rPr>
              <a:t> </a:t>
            </a:r>
            <a:r>
              <a:rPr lang="en-US" sz="3500" dirty="0" err="1">
                <a:latin typeface="Avenir Roman" panose="02000503020000020003" pitchFamily="2" charset="0"/>
                <a:ea typeface="Avenir"/>
                <a:cs typeface="Avenir"/>
                <a:sym typeface="Avenir"/>
              </a:rPr>
              <a:t>eich</a:t>
            </a:r>
            <a:r>
              <a:rPr lang="en-US" sz="3500" dirty="0">
                <a:latin typeface="Avenir Roman" panose="02000503020000020003" pitchFamily="2" charset="0"/>
                <a:ea typeface="Avenir"/>
                <a:cs typeface="Avenir"/>
                <a:sym typeface="Avenir"/>
              </a:rPr>
              <a:t> bod </a:t>
            </a:r>
            <a:r>
              <a:rPr lang="en-US" sz="3500" dirty="0" err="1">
                <a:latin typeface="Avenir Roman" panose="02000503020000020003" pitchFamily="2" charset="0"/>
                <a:ea typeface="Avenir"/>
                <a:cs typeface="Avenir"/>
                <a:sym typeface="Avenir"/>
              </a:rPr>
              <a:t>chi’n</a:t>
            </a:r>
            <a:r>
              <a:rPr lang="en-US" sz="3500" dirty="0">
                <a:latin typeface="Avenir Roman" panose="02000503020000020003" pitchFamily="2" charset="0"/>
                <a:ea typeface="Avenir"/>
                <a:cs typeface="Avenir"/>
                <a:sym typeface="Avenir"/>
              </a:rPr>
              <a:t> </a:t>
            </a:r>
            <a:r>
              <a:rPr lang="en-US" sz="3500" dirty="0" err="1">
                <a:latin typeface="Avenir Roman" panose="02000503020000020003" pitchFamily="2" charset="0"/>
                <a:ea typeface="Avenir"/>
                <a:cs typeface="Avenir"/>
                <a:sym typeface="Avenir"/>
              </a:rPr>
              <a:t>gosod</a:t>
            </a:r>
            <a:r>
              <a:rPr lang="en-US" sz="3500" dirty="0">
                <a:latin typeface="Avenir Roman" panose="02000503020000020003" pitchFamily="2" charset="0"/>
                <a:ea typeface="Avenir"/>
                <a:cs typeface="Avenir"/>
                <a:sym typeface="Avenir"/>
              </a:rPr>
              <a:t> </a:t>
            </a:r>
            <a:r>
              <a:rPr lang="en-US" sz="3500" dirty="0" err="1">
                <a:latin typeface="Avenir Roman" panose="02000503020000020003" pitchFamily="2" charset="0"/>
                <a:ea typeface="Avenir"/>
                <a:cs typeface="Avenir"/>
                <a:sym typeface="Avenir"/>
              </a:rPr>
              <a:t>cloc</a:t>
            </a:r>
            <a:r>
              <a:rPr lang="en-US" sz="3500" dirty="0">
                <a:latin typeface="Avenir Roman" panose="02000503020000020003" pitchFamily="2" charset="0"/>
                <a:ea typeface="Avenir"/>
                <a:cs typeface="Avenir"/>
                <a:sym typeface="Avenir"/>
              </a:rPr>
              <a:t>  / </a:t>
            </a:r>
            <a:r>
              <a:rPr lang="en-US" sz="3500" dirty="0" err="1">
                <a:latin typeface="Avenir Roman" panose="02000503020000020003" pitchFamily="2" charset="0"/>
                <a:ea typeface="Avenir"/>
                <a:cs typeface="Avenir"/>
                <a:sym typeface="Avenir"/>
              </a:rPr>
              <a:t>oriawr</a:t>
            </a:r>
            <a:r>
              <a:rPr lang="en-US" sz="3500" dirty="0">
                <a:latin typeface="Avenir Roman" panose="02000503020000020003" pitchFamily="2" charset="0"/>
                <a:ea typeface="Avenir"/>
                <a:cs typeface="Avenir"/>
                <a:sym typeface="Avenir"/>
              </a:rPr>
              <a:t> </a:t>
            </a:r>
            <a:r>
              <a:rPr lang="en-US" sz="3500" dirty="0" err="1">
                <a:latin typeface="Avenir Roman" panose="02000503020000020003" pitchFamily="2" charset="0"/>
                <a:ea typeface="Avenir"/>
                <a:cs typeface="Avenir"/>
                <a:sym typeface="Avenir"/>
              </a:rPr>
              <a:t>ar</a:t>
            </a:r>
            <a:r>
              <a:rPr lang="en-US" sz="3500" dirty="0">
                <a:latin typeface="Avenir Roman" panose="02000503020000020003" pitchFamily="2" charset="0"/>
                <a:ea typeface="Avenir"/>
                <a:cs typeface="Avenir"/>
                <a:sym typeface="Avenir"/>
              </a:rPr>
              <a:t> </a:t>
            </a:r>
            <a:r>
              <a:rPr lang="en-US" sz="3500" dirty="0" err="1">
                <a:latin typeface="Avenir Roman" panose="02000503020000020003" pitchFamily="2" charset="0"/>
                <a:ea typeface="Avenir"/>
                <a:cs typeface="Avenir"/>
                <a:sym typeface="Avenir"/>
              </a:rPr>
              <a:t>eich</a:t>
            </a:r>
            <a:r>
              <a:rPr lang="en-US" sz="3500" dirty="0">
                <a:latin typeface="Avenir Roman" panose="02000503020000020003" pitchFamily="2" charset="0"/>
                <a:ea typeface="Avenir"/>
                <a:cs typeface="Avenir"/>
                <a:sym typeface="Avenir"/>
              </a:rPr>
              <a:t> </a:t>
            </a:r>
            <a:r>
              <a:rPr lang="en-US" sz="3500" dirty="0" err="1">
                <a:latin typeface="Avenir Roman" panose="02000503020000020003" pitchFamily="2" charset="0"/>
                <a:ea typeface="Avenir"/>
                <a:cs typeface="Avenir"/>
                <a:sym typeface="Avenir"/>
              </a:rPr>
              <a:t>desg</a:t>
            </a:r>
            <a:r>
              <a:rPr lang="en-US" sz="3500" dirty="0">
                <a:latin typeface="Avenir Roman" panose="02000503020000020003" pitchFamily="2" charset="0"/>
                <a:ea typeface="Avenir"/>
                <a:cs typeface="Avenir"/>
                <a:sym typeface="Avenir"/>
              </a:rPr>
              <a:t> </a:t>
            </a:r>
            <a:r>
              <a:rPr lang="en-US" sz="3500" dirty="0" err="1">
                <a:latin typeface="Avenir Roman" panose="02000503020000020003" pitchFamily="2" charset="0"/>
                <a:ea typeface="Avenir"/>
                <a:cs typeface="Avenir"/>
                <a:sym typeface="Avenir"/>
              </a:rPr>
              <a:t>fel</a:t>
            </a:r>
            <a:r>
              <a:rPr lang="en-US" sz="3500" dirty="0">
                <a:latin typeface="Avenir Roman" panose="02000503020000020003" pitchFamily="2" charset="0"/>
                <a:ea typeface="Avenir"/>
                <a:cs typeface="Avenir"/>
                <a:sym typeface="Avenir"/>
              </a:rPr>
              <a:t> </a:t>
            </a:r>
            <a:r>
              <a:rPr lang="en-US" sz="3500" dirty="0" err="1">
                <a:latin typeface="Avenir Roman" panose="02000503020000020003" pitchFamily="2" charset="0"/>
                <a:ea typeface="Avenir"/>
                <a:cs typeface="Avenir"/>
                <a:sym typeface="Avenir"/>
              </a:rPr>
              <a:t>eich</a:t>
            </a:r>
            <a:r>
              <a:rPr lang="en-US" sz="3500" dirty="0">
                <a:latin typeface="Avenir Roman" panose="02000503020000020003" pitchFamily="2" charset="0"/>
                <a:ea typeface="Avenir"/>
                <a:cs typeface="Avenir"/>
                <a:sym typeface="Avenir"/>
              </a:rPr>
              <a:t> bod </a:t>
            </a:r>
            <a:r>
              <a:rPr lang="en-US" sz="3500" dirty="0" err="1">
                <a:latin typeface="Avenir Roman" panose="02000503020000020003" pitchFamily="2" charset="0"/>
                <a:ea typeface="Avenir"/>
                <a:cs typeface="Avenir"/>
                <a:sym typeface="Avenir"/>
              </a:rPr>
              <a:t>yn</a:t>
            </a:r>
            <a:r>
              <a:rPr lang="en-US" sz="3500" dirty="0">
                <a:latin typeface="Avenir Roman" panose="02000503020000020003" pitchFamily="2" charset="0"/>
                <a:ea typeface="Avenir"/>
                <a:cs typeface="Avenir"/>
                <a:sym typeface="Avenir"/>
              </a:rPr>
              <a:t> </a:t>
            </a:r>
            <a:r>
              <a:rPr lang="en-US" sz="3500" dirty="0" err="1">
                <a:latin typeface="Avenir Roman" panose="02000503020000020003" pitchFamily="2" charset="0"/>
                <a:ea typeface="Avenir"/>
                <a:cs typeface="Avenir"/>
                <a:sym typeface="Avenir"/>
              </a:rPr>
              <a:t>ymwybodol</a:t>
            </a:r>
            <a:r>
              <a:rPr lang="en-US" sz="3500" dirty="0">
                <a:latin typeface="Avenir Roman" panose="02000503020000020003" pitchFamily="2" charset="0"/>
                <a:ea typeface="Avenir"/>
                <a:cs typeface="Avenir"/>
                <a:sym typeface="Avenir"/>
              </a:rPr>
              <a:t> faint o </a:t>
            </a:r>
            <a:r>
              <a:rPr lang="en-US" sz="3500" dirty="0" err="1">
                <a:latin typeface="Avenir Roman" panose="02000503020000020003" pitchFamily="2" charset="0"/>
                <a:ea typeface="Avenir"/>
                <a:cs typeface="Avenir"/>
                <a:sym typeface="Avenir"/>
              </a:rPr>
              <a:t>amser</a:t>
            </a:r>
            <a:r>
              <a:rPr lang="en-US" sz="3500" dirty="0">
                <a:latin typeface="Avenir Roman" panose="02000503020000020003" pitchFamily="2" charset="0"/>
                <a:ea typeface="Avenir"/>
                <a:cs typeface="Avenir"/>
                <a:sym typeface="Avenir"/>
              </a:rPr>
              <a:t> </a:t>
            </a:r>
            <a:r>
              <a:rPr lang="en-US" sz="3500" dirty="0" err="1">
                <a:latin typeface="Avenir Roman" panose="02000503020000020003" pitchFamily="2" charset="0"/>
                <a:ea typeface="Avenir"/>
                <a:cs typeface="Avenir"/>
                <a:sym typeface="Avenir"/>
              </a:rPr>
              <a:t>sydd</a:t>
            </a:r>
            <a:r>
              <a:rPr lang="en-US" sz="3500" dirty="0">
                <a:latin typeface="Avenir Roman" panose="02000503020000020003" pitchFamily="2" charset="0"/>
                <a:ea typeface="Avenir"/>
                <a:cs typeface="Avenir"/>
                <a:sym typeface="Avenir"/>
              </a:rPr>
              <a:t> </a:t>
            </a:r>
            <a:r>
              <a:rPr lang="en-US" sz="3500" dirty="0" err="1">
                <a:latin typeface="Avenir Roman" panose="02000503020000020003" pitchFamily="2" charset="0"/>
                <a:ea typeface="Avenir"/>
                <a:cs typeface="Avenir"/>
                <a:sym typeface="Avenir"/>
              </a:rPr>
              <a:t>gyda</a:t>
            </a:r>
            <a:r>
              <a:rPr lang="en-US" sz="3500" dirty="0">
                <a:latin typeface="Avenir Roman" panose="02000503020000020003" pitchFamily="2" charset="0"/>
                <a:ea typeface="Avenir"/>
                <a:cs typeface="Avenir"/>
                <a:sym typeface="Avenir"/>
              </a:rPr>
              <a:t> </a:t>
            </a:r>
            <a:r>
              <a:rPr lang="en-US" sz="3500" dirty="0" err="1">
                <a:latin typeface="Avenir Roman" panose="02000503020000020003" pitchFamily="2" charset="0"/>
                <a:ea typeface="Avenir"/>
                <a:cs typeface="Avenir"/>
                <a:sym typeface="Avenir"/>
              </a:rPr>
              <a:t>chi’n</a:t>
            </a:r>
            <a:r>
              <a:rPr lang="en-US" sz="3500" dirty="0">
                <a:latin typeface="Avenir Roman" panose="02000503020000020003" pitchFamily="2" charset="0"/>
                <a:ea typeface="Avenir"/>
                <a:cs typeface="Avenir"/>
                <a:sym typeface="Avenir"/>
              </a:rPr>
              <a:t> </a:t>
            </a:r>
            <a:r>
              <a:rPr lang="en-US" sz="3500" dirty="0" err="1">
                <a:latin typeface="Avenir Roman" panose="02000503020000020003" pitchFamily="2" charset="0"/>
                <a:ea typeface="Avenir"/>
                <a:cs typeface="Avenir"/>
                <a:sym typeface="Avenir"/>
              </a:rPr>
              <a:t>weddill</a:t>
            </a:r>
            <a:r>
              <a:rPr lang="en-US" sz="3500" dirty="0">
                <a:latin typeface="Avenir Roman" panose="02000503020000020003" pitchFamily="2" charset="0"/>
                <a:ea typeface="Avenir"/>
                <a:cs typeface="Avenir"/>
                <a:sym typeface="Avenir"/>
              </a:rPr>
              <a:t> </a:t>
            </a:r>
            <a:r>
              <a:rPr lang="en-US" sz="3500" dirty="0" err="1">
                <a:latin typeface="Avenir Roman" panose="02000503020000020003" pitchFamily="2" charset="0"/>
                <a:ea typeface="Avenir"/>
                <a:cs typeface="Avenir"/>
                <a:sym typeface="Avenir"/>
              </a:rPr>
              <a:t>yn</a:t>
            </a:r>
            <a:r>
              <a:rPr lang="en-US" sz="3500" dirty="0">
                <a:latin typeface="Avenir Roman" panose="02000503020000020003" pitchFamily="2" charset="0"/>
                <a:ea typeface="Avenir"/>
                <a:cs typeface="Avenir"/>
                <a:sym typeface="Avenir"/>
              </a:rPr>
              <a:t> </a:t>
            </a:r>
            <a:r>
              <a:rPr lang="en-US" sz="3500" dirty="0" err="1">
                <a:latin typeface="Avenir Roman" panose="02000503020000020003" pitchFamily="2" charset="0"/>
                <a:ea typeface="Avenir"/>
                <a:cs typeface="Avenir"/>
                <a:sym typeface="Avenir"/>
              </a:rPr>
              <a:t>hytrach</a:t>
            </a:r>
            <a:r>
              <a:rPr lang="en-US" sz="3500" dirty="0">
                <a:latin typeface="Avenir Roman" panose="02000503020000020003" pitchFamily="2" charset="0"/>
                <a:ea typeface="Avenir"/>
                <a:cs typeface="Avenir"/>
                <a:sym typeface="Avenir"/>
              </a:rPr>
              <a:t> </a:t>
            </a:r>
            <a:r>
              <a:rPr lang="en-US" sz="3500" dirty="0" err="1">
                <a:latin typeface="Avenir Roman" panose="02000503020000020003" pitchFamily="2" charset="0"/>
                <a:ea typeface="Avenir"/>
                <a:cs typeface="Avenir"/>
                <a:sym typeface="Avenir"/>
              </a:rPr>
              <a:t>na</a:t>
            </a:r>
            <a:r>
              <a:rPr lang="en-US" sz="3500" dirty="0">
                <a:latin typeface="Avenir Roman" panose="02000503020000020003" pitchFamily="2" charset="0"/>
                <a:ea typeface="Avenir"/>
                <a:cs typeface="Avenir"/>
                <a:sym typeface="Avenir"/>
              </a:rPr>
              <a:t> </a:t>
            </a:r>
            <a:r>
              <a:rPr lang="en-US" sz="3500" dirty="0" err="1">
                <a:latin typeface="Avenir Roman" panose="02000503020000020003" pitchFamily="2" charset="0"/>
                <a:ea typeface="Avenir"/>
                <a:cs typeface="Avenir"/>
                <a:sym typeface="Avenir"/>
              </a:rPr>
              <a:t>dibynnu</a:t>
            </a:r>
            <a:r>
              <a:rPr lang="en-US" sz="3500" dirty="0">
                <a:latin typeface="Avenir Roman" panose="02000503020000020003" pitchFamily="2" charset="0"/>
                <a:ea typeface="Avenir"/>
                <a:cs typeface="Avenir"/>
                <a:sym typeface="Avenir"/>
              </a:rPr>
              <a:t> </a:t>
            </a:r>
            <a:r>
              <a:rPr lang="en-US" sz="3500" dirty="0" err="1">
                <a:latin typeface="Avenir Roman" panose="02000503020000020003" pitchFamily="2" charset="0"/>
                <a:ea typeface="Avenir"/>
                <a:cs typeface="Avenir"/>
                <a:sym typeface="Avenir"/>
              </a:rPr>
              <a:t>ar</a:t>
            </a:r>
            <a:r>
              <a:rPr lang="en-US" sz="3500" dirty="0">
                <a:latin typeface="Avenir Roman" panose="02000503020000020003" pitchFamily="2" charset="0"/>
                <a:ea typeface="Avenir"/>
                <a:cs typeface="Avenir"/>
                <a:sym typeface="Avenir"/>
              </a:rPr>
              <a:t> </a:t>
            </a:r>
            <a:r>
              <a:rPr lang="en-US" sz="3500" dirty="0" err="1">
                <a:latin typeface="Avenir Roman" panose="02000503020000020003" pitchFamily="2" charset="0"/>
                <a:ea typeface="Avenir"/>
                <a:cs typeface="Avenir"/>
                <a:sym typeface="Avenir"/>
              </a:rPr>
              <a:t>amserydd</a:t>
            </a:r>
            <a:r>
              <a:rPr lang="en-US" sz="3500" dirty="0">
                <a:latin typeface="Avenir Roman" panose="02000503020000020003" pitchFamily="2" charset="0"/>
                <a:ea typeface="Avenir"/>
                <a:cs typeface="Avenir"/>
                <a:sym typeface="Avenir"/>
              </a:rPr>
              <a:t> y </a:t>
            </a:r>
            <a:r>
              <a:rPr lang="en-US" sz="3500" dirty="0" err="1">
                <a:latin typeface="Avenir Roman" panose="02000503020000020003" pitchFamily="2" charset="0"/>
                <a:ea typeface="Avenir"/>
                <a:cs typeface="Avenir"/>
                <a:sym typeface="Avenir"/>
              </a:rPr>
              <a:t>cyfrifiadur</a:t>
            </a:r>
            <a:r>
              <a:rPr lang="en-US" sz="3500" dirty="0">
                <a:latin typeface="Avenir Roman" panose="02000503020000020003" pitchFamily="2" charset="0"/>
                <a:ea typeface="Avenir"/>
                <a:cs typeface="Avenir"/>
                <a:sym typeface="Avenir"/>
              </a:rPr>
              <a:t>. </a:t>
            </a:r>
            <a:r>
              <a:rPr lang="en-US" sz="3500" dirty="0" err="1">
                <a:latin typeface="Avenir Roman" panose="02000503020000020003" pitchFamily="2" charset="0"/>
                <a:ea typeface="Avenir"/>
                <a:cs typeface="Avenir"/>
                <a:sym typeface="Avenir"/>
              </a:rPr>
              <a:t>Amersydd</a:t>
            </a:r>
            <a:r>
              <a:rPr lang="en-US" sz="3500" dirty="0">
                <a:latin typeface="Avenir Roman" panose="02000503020000020003" pitchFamily="2" charset="0"/>
                <a:ea typeface="Avenir"/>
                <a:cs typeface="Avenir"/>
                <a:sym typeface="Avenir"/>
              </a:rPr>
              <a:t> Surpass </a:t>
            </a:r>
            <a:r>
              <a:rPr lang="en-US" sz="3500" dirty="0" err="1">
                <a:latin typeface="Avenir Roman" panose="02000503020000020003" pitchFamily="2" charset="0"/>
                <a:ea typeface="Avenir"/>
                <a:cs typeface="Avenir"/>
                <a:sym typeface="Avenir"/>
              </a:rPr>
              <a:t>sy’n</a:t>
            </a:r>
            <a:r>
              <a:rPr lang="en-US" sz="3500" dirty="0">
                <a:latin typeface="Avenir Roman" panose="02000503020000020003" pitchFamily="2" charset="0"/>
                <a:ea typeface="Avenir"/>
                <a:cs typeface="Avenir"/>
                <a:sym typeface="Avenir"/>
              </a:rPr>
              <a:t> </a:t>
            </a:r>
            <a:r>
              <a:rPr lang="en-US" sz="3500" dirty="0" err="1">
                <a:latin typeface="Avenir Roman" panose="02000503020000020003" pitchFamily="2" charset="0"/>
                <a:ea typeface="Avenir"/>
                <a:cs typeface="Avenir"/>
                <a:sym typeface="Avenir"/>
              </a:rPr>
              <a:t>dangos</a:t>
            </a:r>
            <a:r>
              <a:rPr lang="en-US" sz="3500" dirty="0">
                <a:latin typeface="Avenir Roman" panose="02000503020000020003" pitchFamily="2" charset="0"/>
                <a:ea typeface="Avenir"/>
                <a:cs typeface="Avenir"/>
                <a:sym typeface="Avenir"/>
              </a:rPr>
              <a:t> </a:t>
            </a:r>
            <a:r>
              <a:rPr lang="en-US" sz="3500" dirty="0" err="1">
                <a:latin typeface="Avenir Roman" panose="02000503020000020003" pitchFamily="2" charset="0"/>
                <a:ea typeface="Avenir"/>
                <a:cs typeface="Avenir"/>
                <a:sym typeface="Avenir"/>
              </a:rPr>
              <a:t>amser</a:t>
            </a:r>
            <a:r>
              <a:rPr lang="en-US" sz="3500" dirty="0">
                <a:latin typeface="Avenir Roman" panose="02000503020000020003" pitchFamily="2" charset="0"/>
                <a:ea typeface="Avenir"/>
                <a:cs typeface="Avenir"/>
                <a:sym typeface="Avenir"/>
              </a:rPr>
              <a:t> </a:t>
            </a:r>
            <a:r>
              <a:rPr lang="en-US" sz="3500" dirty="0" err="1">
                <a:latin typeface="Avenir Roman" panose="02000503020000020003" pitchFamily="2" charset="0"/>
                <a:ea typeface="Avenir"/>
                <a:cs typeface="Avenir"/>
                <a:sym typeface="Avenir"/>
              </a:rPr>
              <a:t>sy’n</a:t>
            </a:r>
            <a:r>
              <a:rPr lang="en-US" sz="3500" dirty="0">
                <a:latin typeface="Avenir Roman" panose="02000503020000020003" pitchFamily="2" charset="0"/>
                <a:ea typeface="Avenir"/>
                <a:cs typeface="Avenir"/>
                <a:sym typeface="Avenir"/>
              </a:rPr>
              <a:t> </a:t>
            </a:r>
            <a:r>
              <a:rPr lang="en-US" sz="3500" dirty="0" err="1">
                <a:latin typeface="Avenir Roman" panose="02000503020000020003" pitchFamily="2" charset="0"/>
                <a:ea typeface="Avenir"/>
                <a:cs typeface="Avenir"/>
                <a:sym typeface="Avenir"/>
              </a:rPr>
              <a:t>weddill</a:t>
            </a:r>
            <a:r>
              <a:rPr lang="en-US" sz="3500" dirty="0">
                <a:latin typeface="Avenir Roman" panose="02000503020000020003" pitchFamily="2" charset="0"/>
                <a:ea typeface="Avenir"/>
                <a:cs typeface="Avenir"/>
                <a:sym typeface="Avenir"/>
              </a:rPr>
              <a:t> </a:t>
            </a:r>
            <a:r>
              <a:rPr lang="en-US" sz="3500" dirty="0" err="1">
                <a:latin typeface="Avenir Roman" panose="02000503020000020003" pitchFamily="2" charset="0"/>
                <a:ea typeface="Avenir"/>
                <a:cs typeface="Avenir"/>
                <a:sym typeface="Avenir"/>
              </a:rPr>
              <a:t>ar</a:t>
            </a:r>
            <a:r>
              <a:rPr lang="en-US" sz="3500" dirty="0">
                <a:latin typeface="Avenir Roman" panose="02000503020000020003" pitchFamily="2" charset="0"/>
                <a:ea typeface="Avenir"/>
                <a:cs typeface="Avenir"/>
                <a:sym typeface="Avenir"/>
              </a:rPr>
              <a:t> </a:t>
            </a:r>
            <a:r>
              <a:rPr lang="en-US" sz="3500" dirty="0" err="1">
                <a:latin typeface="Avenir Roman" panose="02000503020000020003" pitchFamily="2" charset="0"/>
                <a:ea typeface="Avenir"/>
                <a:cs typeface="Avenir"/>
                <a:sym typeface="Avenir"/>
              </a:rPr>
              <a:t>gyfer</a:t>
            </a:r>
            <a:r>
              <a:rPr lang="en-US" sz="3500" dirty="0">
                <a:latin typeface="Avenir Roman" panose="02000503020000020003" pitchFamily="2" charset="0"/>
                <a:ea typeface="Avenir"/>
                <a:cs typeface="Avenir"/>
                <a:sym typeface="Avenir"/>
              </a:rPr>
              <a:t> </a:t>
            </a:r>
            <a:r>
              <a:rPr lang="en-US" sz="3500" dirty="0" err="1">
                <a:latin typeface="Avenir Roman" panose="02000503020000020003" pitchFamily="2" charset="0"/>
                <a:ea typeface="Avenir"/>
                <a:cs typeface="Avenir"/>
                <a:sym typeface="Avenir"/>
              </a:rPr>
              <a:t>yr</a:t>
            </a:r>
            <a:r>
              <a:rPr lang="en-US" sz="3500" dirty="0">
                <a:latin typeface="Avenir Roman" panose="02000503020000020003" pitchFamily="2" charset="0"/>
                <a:ea typeface="Avenir"/>
                <a:cs typeface="Avenir"/>
                <a:sym typeface="Avenir"/>
              </a:rPr>
              <a:t> </a:t>
            </a:r>
            <a:r>
              <a:rPr lang="en-US" sz="3500" dirty="0" err="1">
                <a:latin typeface="Avenir Roman" panose="02000503020000020003" pitchFamily="2" charset="0"/>
                <a:ea typeface="Avenir"/>
                <a:cs typeface="Avenir"/>
                <a:sym typeface="Avenir"/>
              </a:rPr>
              <a:t>arholiad</a:t>
            </a:r>
            <a:r>
              <a:rPr lang="en-US" sz="3500" dirty="0">
                <a:latin typeface="Avenir Roman" panose="02000503020000020003" pitchFamily="2" charset="0"/>
                <a:ea typeface="Avenir"/>
                <a:cs typeface="Avenir"/>
                <a:sym typeface="Avenir"/>
              </a:rPr>
              <a:t> </a:t>
            </a:r>
            <a:r>
              <a:rPr lang="en-US" sz="3500" dirty="0" err="1">
                <a:latin typeface="Avenir Roman" panose="02000503020000020003" pitchFamily="2" charset="0"/>
                <a:ea typeface="Avenir"/>
                <a:cs typeface="Avenir"/>
                <a:sym typeface="Avenir"/>
              </a:rPr>
              <a:t>nid</a:t>
            </a:r>
            <a:r>
              <a:rPr lang="en-US" sz="3500" dirty="0">
                <a:latin typeface="Avenir Roman" panose="02000503020000020003" pitchFamily="2" charset="0"/>
                <a:ea typeface="Avenir"/>
                <a:cs typeface="Avenir"/>
                <a:sym typeface="Avenir"/>
              </a:rPr>
              <a:t> </a:t>
            </a:r>
            <a:r>
              <a:rPr lang="en-US" sz="3500" dirty="0" err="1">
                <a:latin typeface="Avenir Roman" panose="02000503020000020003" pitchFamily="2" charset="0"/>
                <a:ea typeface="Avenir"/>
                <a:cs typeface="Avenir"/>
                <a:sym typeface="Avenir"/>
              </a:rPr>
              <a:t>yr</a:t>
            </a:r>
            <a:r>
              <a:rPr lang="en-US" sz="3500" dirty="0">
                <a:latin typeface="Avenir Roman" panose="02000503020000020003" pitchFamily="2" charset="0"/>
                <a:ea typeface="Avenir"/>
                <a:cs typeface="Avenir"/>
                <a:sym typeface="Avenir"/>
              </a:rPr>
              <a:t> </a:t>
            </a:r>
            <a:r>
              <a:rPr lang="en-US" sz="3500" dirty="0" err="1">
                <a:latin typeface="Avenir Roman" panose="02000503020000020003" pitchFamily="2" charset="0"/>
                <a:ea typeface="Avenir"/>
                <a:cs typeface="Avenir"/>
                <a:sym typeface="Avenir"/>
              </a:rPr>
              <a:t>amserydd</a:t>
            </a:r>
            <a:r>
              <a:rPr lang="en-US" sz="3500" dirty="0">
                <a:latin typeface="Avenir Roman" panose="02000503020000020003" pitchFamily="2" charset="0"/>
                <a:ea typeface="Avenir"/>
                <a:cs typeface="Avenir"/>
                <a:sym typeface="Avenir"/>
              </a:rPr>
              <a:t> </a:t>
            </a:r>
            <a:r>
              <a:rPr lang="en-US" sz="3500" dirty="0" err="1">
                <a:latin typeface="Avenir Roman" panose="02000503020000020003" pitchFamily="2" charset="0"/>
                <a:ea typeface="Avenir"/>
                <a:cs typeface="Avenir"/>
                <a:sym typeface="Avenir"/>
              </a:rPr>
              <a:t>ar</a:t>
            </a:r>
            <a:r>
              <a:rPr lang="en-US" sz="3500" dirty="0">
                <a:latin typeface="Avenir Roman" panose="02000503020000020003" pitchFamily="2" charset="0"/>
                <a:ea typeface="Avenir"/>
                <a:cs typeface="Avenir"/>
                <a:sym typeface="Avenir"/>
              </a:rPr>
              <a:t> </a:t>
            </a:r>
            <a:r>
              <a:rPr lang="en-US" sz="3500" dirty="0" err="1">
                <a:latin typeface="Avenir Roman" panose="02000503020000020003" pitchFamily="2" charset="0"/>
                <a:ea typeface="Avenir"/>
                <a:cs typeface="Avenir"/>
                <a:sym typeface="Avenir"/>
              </a:rPr>
              <a:t>waelod</a:t>
            </a:r>
            <a:r>
              <a:rPr lang="en-US" sz="3500" dirty="0">
                <a:latin typeface="Avenir Roman" panose="02000503020000020003" pitchFamily="2" charset="0"/>
                <a:ea typeface="Avenir"/>
                <a:cs typeface="Avenir"/>
                <a:sym typeface="Avenir"/>
              </a:rPr>
              <a:t> y </a:t>
            </a:r>
            <a:r>
              <a:rPr lang="en-US" sz="3500" dirty="0" err="1">
                <a:latin typeface="Avenir Roman" panose="02000503020000020003" pitchFamily="2" charset="0"/>
                <a:ea typeface="Avenir"/>
                <a:cs typeface="Avenir"/>
                <a:sym typeface="Avenir"/>
              </a:rPr>
              <a:t>sgrîn</a:t>
            </a:r>
            <a:r>
              <a:rPr lang="en-US" sz="3500" dirty="0">
                <a:latin typeface="Avenir Roman" panose="02000503020000020003" pitchFamily="2" charset="0"/>
                <a:ea typeface="Avenir"/>
                <a:cs typeface="Avenir"/>
                <a:sym typeface="Avenir"/>
              </a:rPr>
              <a:t>. </a:t>
            </a:r>
          </a:p>
          <a:p>
            <a:pPr marL="0" lvl="0" indent="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ct val="100000"/>
              <a:buNone/>
            </a:pPr>
            <a:endParaRPr lang="en-US" sz="3500" dirty="0">
              <a:latin typeface="Avenir Roman" panose="02000503020000020003" pitchFamily="2" charset="0"/>
              <a:ea typeface="Avenir"/>
              <a:cs typeface="Avenir"/>
              <a:sym typeface="Avenir"/>
            </a:endParaRPr>
          </a:p>
          <a:p>
            <a:pPr marL="0" lvl="0" indent="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ct val="100000"/>
              <a:buNone/>
            </a:pPr>
            <a:endParaRPr lang="en-US" dirty="0">
              <a:latin typeface="Avenir Roman" panose="02000503020000020003" pitchFamily="2" charset="0"/>
              <a:ea typeface="Avenir"/>
              <a:cs typeface="Avenir"/>
              <a:sym typeface="Avenir"/>
            </a:endParaRPr>
          </a:p>
          <a:p>
            <a:pPr marL="0" lvl="0" indent="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ct val="100000"/>
              <a:buNone/>
            </a:pPr>
            <a:endParaRPr lang="en-US" dirty="0">
              <a:latin typeface="Avenir Roman" panose="02000503020000020003" pitchFamily="2" charset="0"/>
              <a:ea typeface="Avenir"/>
              <a:cs typeface="Avenir"/>
              <a:sym typeface="Avenir"/>
            </a:endParaRPr>
          </a:p>
          <a:p>
            <a:pPr marL="0" lvl="0" indent="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ct val="100000"/>
              <a:buNone/>
            </a:pPr>
            <a:endParaRPr lang="en-US" dirty="0">
              <a:latin typeface="Avenir Roman" panose="02000503020000020003" pitchFamily="2" charset="0"/>
              <a:ea typeface="Avenir"/>
              <a:cs typeface="Avenir"/>
              <a:sym typeface="Avenir"/>
            </a:endParaRPr>
          </a:p>
          <a:p>
            <a:pPr marL="0" lvl="0" indent="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ct val="100000"/>
              <a:buNone/>
            </a:pPr>
            <a:endParaRPr lang="en-US" sz="3400" dirty="0">
              <a:latin typeface="Avenir Roman" panose="02000503020000020003" pitchFamily="2" charset="0"/>
              <a:ea typeface="Avenir"/>
              <a:cs typeface="Avenir"/>
              <a:sym typeface="Avenir"/>
            </a:endParaRPr>
          </a:p>
          <a:p>
            <a:pPr marL="0" lvl="0" indent="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ct val="100000"/>
              <a:buNone/>
            </a:pPr>
            <a:r>
              <a:rPr lang="en-US" sz="3400" dirty="0">
                <a:latin typeface="Avenir Roman" panose="02000503020000020003" pitchFamily="2" charset="0"/>
                <a:ea typeface="Avenir"/>
                <a:cs typeface="Avenir"/>
                <a:sym typeface="Avenir"/>
              </a:rPr>
              <a:t>Ni </a:t>
            </a:r>
            <a:r>
              <a:rPr lang="en-US" sz="3400" dirty="0" err="1">
                <a:latin typeface="Avenir Roman" panose="02000503020000020003" pitchFamily="2" charset="0"/>
                <a:ea typeface="Avenir"/>
                <a:cs typeface="Avenir"/>
                <a:sym typeface="Avenir"/>
              </a:rPr>
              <a:t>fydd</a:t>
            </a:r>
            <a:r>
              <a:rPr lang="en-US" sz="3400" dirty="0">
                <a:latin typeface="Avenir Roman" panose="02000503020000020003" pitchFamily="2" charset="0"/>
                <a:ea typeface="Avenir"/>
                <a:cs typeface="Avenir"/>
                <a:sym typeface="Avenir"/>
              </a:rPr>
              <a:t> </a:t>
            </a:r>
            <a:r>
              <a:rPr lang="en-US" sz="3400" dirty="0" err="1">
                <a:latin typeface="Avenir Roman" panose="02000503020000020003" pitchFamily="2" charset="0"/>
                <a:ea typeface="Avenir"/>
                <a:cs typeface="Avenir"/>
                <a:sym typeface="Avenir"/>
              </a:rPr>
              <a:t>cyhoeddiadau</a:t>
            </a:r>
            <a:r>
              <a:rPr lang="en-US" sz="3400" dirty="0">
                <a:latin typeface="Avenir Roman" panose="02000503020000020003" pitchFamily="2" charset="0"/>
                <a:ea typeface="Avenir"/>
                <a:cs typeface="Avenir"/>
                <a:sym typeface="Avenir"/>
              </a:rPr>
              <a:t> </a:t>
            </a:r>
            <a:r>
              <a:rPr lang="en-US" sz="3400" dirty="0" err="1">
                <a:latin typeface="Avenir Roman" panose="02000503020000020003" pitchFamily="2" charset="0"/>
                <a:ea typeface="Avenir"/>
                <a:cs typeface="Avenir"/>
                <a:sym typeface="Avenir"/>
              </a:rPr>
              <a:t>yn</a:t>
            </a:r>
            <a:r>
              <a:rPr lang="en-US" sz="3400" dirty="0">
                <a:latin typeface="Avenir Roman" panose="02000503020000020003" pitchFamily="2" charset="0"/>
                <a:ea typeface="Avenir"/>
                <a:cs typeface="Avenir"/>
                <a:sym typeface="Avenir"/>
              </a:rPr>
              <a:t> </a:t>
            </a:r>
            <a:r>
              <a:rPr lang="en-US" sz="3400" dirty="0" err="1">
                <a:latin typeface="Avenir Roman" panose="02000503020000020003" pitchFamily="2" charset="0"/>
                <a:ea typeface="Avenir"/>
                <a:cs typeface="Avenir"/>
                <a:sym typeface="Avenir"/>
              </a:rPr>
              <a:t>ystod</a:t>
            </a:r>
            <a:r>
              <a:rPr lang="en-US" sz="3400" dirty="0">
                <a:latin typeface="Avenir Roman" panose="02000503020000020003" pitchFamily="2" charset="0"/>
                <a:ea typeface="Avenir"/>
                <a:cs typeface="Avenir"/>
                <a:sym typeface="Avenir"/>
              </a:rPr>
              <a:t> </a:t>
            </a:r>
            <a:r>
              <a:rPr lang="en-US" sz="3400" dirty="0" err="1">
                <a:latin typeface="Avenir Roman" panose="02000503020000020003" pitchFamily="2" charset="0"/>
                <a:ea typeface="Avenir"/>
                <a:cs typeface="Avenir"/>
                <a:sym typeface="Avenir"/>
              </a:rPr>
              <a:t>yr</a:t>
            </a:r>
            <a:r>
              <a:rPr lang="en-US" sz="3400" dirty="0">
                <a:latin typeface="Avenir Roman" panose="02000503020000020003" pitchFamily="2" charset="0"/>
                <a:ea typeface="Avenir"/>
                <a:cs typeface="Avenir"/>
                <a:sym typeface="Avenir"/>
              </a:rPr>
              <a:t> </a:t>
            </a:r>
            <a:r>
              <a:rPr lang="en-US" sz="3400" dirty="0" err="1">
                <a:latin typeface="Avenir Roman" panose="02000503020000020003" pitchFamily="2" charset="0"/>
                <a:ea typeface="Avenir"/>
                <a:cs typeface="Avenir"/>
                <a:sym typeface="Avenir"/>
              </a:rPr>
              <a:t>arholiad</a:t>
            </a:r>
            <a:r>
              <a:rPr lang="en-US" sz="3400" dirty="0">
                <a:latin typeface="Avenir Roman" panose="02000503020000020003" pitchFamily="2" charset="0"/>
                <a:ea typeface="Avenir"/>
                <a:cs typeface="Avenir"/>
                <a:sym typeface="Avenir"/>
              </a:rPr>
              <a:t>.  </a:t>
            </a:r>
          </a:p>
          <a:p>
            <a:pPr marL="0" lvl="0" indent="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ct val="100000"/>
              <a:buNone/>
            </a:pPr>
            <a:endParaRPr lang="en-US" b="1" u="sng" dirty="0">
              <a:latin typeface="Avenir Roman" panose="02000503020000020003" pitchFamily="2" charset="0"/>
            </a:endParaRPr>
          </a:p>
        </p:txBody>
      </p:sp>
      <p:pic>
        <p:nvPicPr>
          <p:cNvPr id="110" name="Google Shape;110;p3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9574658" y="365125"/>
            <a:ext cx="1779142" cy="1635124"/>
          </a:xfrm>
          <a:prstGeom prst="rect">
            <a:avLst/>
          </a:prstGeom>
          <a:noFill/>
          <a:ln>
            <a:noFill/>
          </a:ln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4524F013-401A-354D-8639-6D17BC40508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58933" y="3619725"/>
            <a:ext cx="5317068" cy="1867960"/>
          </a:xfrm>
          <a:prstGeom prst="rect">
            <a:avLst/>
          </a:prstGeom>
        </p:spPr>
      </p:pic>
      <p:sp>
        <p:nvSpPr>
          <p:cNvPr id="6" name="Oval 5">
            <a:extLst>
              <a:ext uri="{FF2B5EF4-FFF2-40B4-BE49-F238E27FC236}">
                <a16:creationId xmlns:a16="http://schemas.microsoft.com/office/drawing/2014/main" id="{18984B48-DF57-AE4A-B23E-D322E32A0BF9}"/>
              </a:ext>
            </a:extLst>
          </p:cNvPr>
          <p:cNvSpPr/>
          <p:nvPr/>
        </p:nvSpPr>
        <p:spPr>
          <a:xfrm>
            <a:off x="8161295" y="3315456"/>
            <a:ext cx="2302934" cy="1114953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7C292113-C8B3-8947-B68C-6F0516815FF4}"/>
              </a:ext>
            </a:extLst>
          </p:cNvPr>
          <p:cNvSpPr/>
          <p:nvPr/>
        </p:nvSpPr>
        <p:spPr>
          <a:xfrm>
            <a:off x="1032934" y="728133"/>
            <a:ext cx="10481734" cy="4360681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pPr lvl="0">
              <a:lnSpc>
                <a:spcPct val="90000"/>
              </a:lnSpc>
              <a:spcBef>
                <a:spcPts val="1000"/>
              </a:spcBef>
              <a:buClr>
                <a:schemeClr val="dk1"/>
              </a:buClr>
              <a:buSzPct val="100000"/>
            </a:pPr>
            <a:r>
              <a:rPr lang="en-US" sz="2800" b="1" u="sng" dirty="0" err="1">
                <a:latin typeface="Avenir Roman" panose="02000503020000020003" pitchFamily="2" charset="0"/>
              </a:rPr>
              <a:t>Awgrymiadau</a:t>
            </a:r>
            <a:r>
              <a:rPr lang="en-US" sz="2800" b="1" u="sng" dirty="0">
                <a:latin typeface="Avenir Roman" panose="02000503020000020003" pitchFamily="2" charset="0"/>
              </a:rPr>
              <a:t> </a:t>
            </a:r>
          </a:p>
          <a:p>
            <a:pPr lvl="0">
              <a:lnSpc>
                <a:spcPct val="90000"/>
              </a:lnSpc>
              <a:spcBef>
                <a:spcPts val="1000"/>
              </a:spcBef>
              <a:buClr>
                <a:schemeClr val="dk1"/>
              </a:buClr>
              <a:buSzPct val="100000"/>
            </a:pPr>
            <a:r>
              <a:rPr lang="en-US" sz="2800" b="1" dirty="0" err="1">
                <a:latin typeface="Avenir Roman" panose="02000503020000020003" pitchFamily="2" charset="0"/>
              </a:rPr>
              <a:t>Cwestiwn</a:t>
            </a:r>
            <a:r>
              <a:rPr lang="en-US" sz="2800" b="1" dirty="0">
                <a:latin typeface="Avenir Roman" panose="02000503020000020003" pitchFamily="2" charset="0"/>
              </a:rPr>
              <a:t> 1 – 20 </a:t>
            </a:r>
            <a:r>
              <a:rPr lang="en-US" sz="2800" b="1" dirty="0" err="1">
                <a:latin typeface="Avenir Roman" panose="02000503020000020003" pitchFamily="2" charset="0"/>
              </a:rPr>
              <a:t>munud</a:t>
            </a:r>
            <a:endParaRPr lang="en-US" sz="2800" b="1" dirty="0">
              <a:latin typeface="Avenir Roman" panose="02000503020000020003" pitchFamily="2" charset="0"/>
            </a:endParaRPr>
          </a:p>
          <a:p>
            <a:pPr lvl="0">
              <a:lnSpc>
                <a:spcPct val="90000"/>
              </a:lnSpc>
              <a:spcBef>
                <a:spcPts val="1000"/>
              </a:spcBef>
              <a:buClr>
                <a:schemeClr val="dk1"/>
              </a:buClr>
              <a:buSzPct val="100000"/>
            </a:pPr>
            <a:r>
              <a:rPr lang="en-US" sz="2800" b="1" dirty="0" err="1">
                <a:latin typeface="Avenir Roman" panose="02000503020000020003" pitchFamily="2" charset="0"/>
              </a:rPr>
              <a:t>Cwestiwn</a:t>
            </a:r>
            <a:r>
              <a:rPr lang="en-US" sz="2800" b="1" dirty="0">
                <a:latin typeface="Avenir Roman" panose="02000503020000020003" pitchFamily="2" charset="0"/>
              </a:rPr>
              <a:t> 2 a 3  - </a:t>
            </a:r>
            <a:r>
              <a:rPr lang="en-US" sz="2800" b="1" dirty="0" err="1">
                <a:latin typeface="Avenir Roman" panose="02000503020000020003" pitchFamily="2" charset="0"/>
              </a:rPr>
              <a:t>tua</a:t>
            </a:r>
            <a:r>
              <a:rPr lang="en-US" sz="2800" b="1" dirty="0">
                <a:latin typeface="Avenir Roman" panose="02000503020000020003" pitchFamily="2" charset="0"/>
              </a:rPr>
              <a:t> 30 </a:t>
            </a:r>
            <a:r>
              <a:rPr lang="en-US" sz="2800" b="1" dirty="0" err="1">
                <a:latin typeface="Avenir Roman" panose="02000503020000020003" pitchFamily="2" charset="0"/>
              </a:rPr>
              <a:t>munud</a:t>
            </a:r>
            <a:r>
              <a:rPr lang="en-US" sz="2800" b="1" dirty="0">
                <a:latin typeface="Avenir Roman" panose="02000503020000020003" pitchFamily="2" charset="0"/>
              </a:rPr>
              <a:t> </a:t>
            </a:r>
            <a:r>
              <a:rPr lang="en-US" sz="2800" b="1" dirty="0" err="1">
                <a:latin typeface="Avenir Roman" panose="02000503020000020003" pitchFamily="2" charset="0"/>
              </a:rPr>
              <a:t>yr</a:t>
            </a:r>
            <a:r>
              <a:rPr lang="en-US" sz="2800" b="1" dirty="0">
                <a:latin typeface="Avenir Roman" panose="02000503020000020003" pitchFamily="2" charset="0"/>
              </a:rPr>
              <a:t> un. </a:t>
            </a:r>
          </a:p>
          <a:p>
            <a:pPr lvl="0">
              <a:lnSpc>
                <a:spcPct val="90000"/>
              </a:lnSpc>
              <a:spcBef>
                <a:spcPts val="1000"/>
              </a:spcBef>
              <a:buClr>
                <a:schemeClr val="dk1"/>
              </a:buClr>
              <a:buSzPct val="100000"/>
            </a:pPr>
            <a:endParaRPr lang="en-US" sz="2800" b="1" dirty="0">
              <a:latin typeface="Avenir Roman" panose="02000503020000020003" pitchFamily="2" charset="0"/>
            </a:endParaRPr>
          </a:p>
          <a:p>
            <a:pPr lvl="0">
              <a:lnSpc>
                <a:spcPct val="90000"/>
              </a:lnSpc>
              <a:spcBef>
                <a:spcPts val="1000"/>
              </a:spcBef>
              <a:buClr>
                <a:schemeClr val="dk1"/>
              </a:buClr>
              <a:buSzPct val="100000"/>
            </a:pPr>
            <a:r>
              <a:rPr lang="en-US" sz="2800" dirty="0" err="1">
                <a:latin typeface="Avenir Roman" panose="02000503020000020003" pitchFamily="2" charset="0"/>
              </a:rPr>
              <a:t>Gwnewch</a:t>
            </a:r>
            <a:r>
              <a:rPr lang="en-US" sz="2800" dirty="0">
                <a:latin typeface="Avenir Roman" panose="02000503020000020003" pitchFamily="2" charset="0"/>
              </a:rPr>
              <a:t> </a:t>
            </a:r>
            <a:r>
              <a:rPr lang="en-US" sz="2800" dirty="0" err="1">
                <a:latin typeface="Avenir Roman" panose="02000503020000020003" pitchFamily="2" charset="0"/>
              </a:rPr>
              <a:t>yn</a:t>
            </a:r>
            <a:r>
              <a:rPr lang="en-US" sz="2800" dirty="0">
                <a:latin typeface="Avenir Roman" panose="02000503020000020003" pitchFamily="2" charset="0"/>
              </a:rPr>
              <a:t> </a:t>
            </a:r>
            <a:r>
              <a:rPr lang="en-US" sz="2800" dirty="0" err="1">
                <a:latin typeface="Avenir Roman" panose="02000503020000020003" pitchFamily="2" charset="0"/>
              </a:rPr>
              <a:t>siŵr</a:t>
            </a:r>
            <a:r>
              <a:rPr lang="en-US" sz="2800" dirty="0">
                <a:latin typeface="Avenir Roman" panose="02000503020000020003" pitchFamily="2" charset="0"/>
              </a:rPr>
              <a:t> </a:t>
            </a:r>
            <a:r>
              <a:rPr lang="en-US" sz="2800" dirty="0" err="1">
                <a:latin typeface="Avenir Roman" panose="02000503020000020003" pitchFamily="2" charset="0"/>
              </a:rPr>
              <a:t>eich</a:t>
            </a:r>
            <a:r>
              <a:rPr lang="en-US" sz="2800" dirty="0">
                <a:latin typeface="Avenir Roman" panose="02000503020000020003" pitchFamily="2" charset="0"/>
              </a:rPr>
              <a:t> bod </a:t>
            </a:r>
            <a:r>
              <a:rPr lang="en-US" sz="2800" dirty="0" err="1">
                <a:latin typeface="Avenir Roman" panose="02000503020000020003" pitchFamily="2" charset="0"/>
              </a:rPr>
              <a:t>chi’n</a:t>
            </a:r>
            <a:r>
              <a:rPr lang="en-US" sz="2800" dirty="0">
                <a:latin typeface="Avenir Roman" panose="02000503020000020003" pitchFamily="2" charset="0"/>
              </a:rPr>
              <a:t> </a:t>
            </a:r>
            <a:r>
              <a:rPr lang="en-US" sz="2800" dirty="0" err="1">
                <a:latin typeface="Avenir Roman" panose="02000503020000020003" pitchFamily="2" charset="0"/>
              </a:rPr>
              <a:t>gadael</a:t>
            </a:r>
            <a:r>
              <a:rPr lang="en-US" sz="2800" dirty="0">
                <a:latin typeface="Avenir Roman" panose="02000503020000020003" pitchFamily="2" charset="0"/>
              </a:rPr>
              <a:t> </a:t>
            </a:r>
            <a:r>
              <a:rPr lang="en-US" sz="2800" dirty="0" err="1">
                <a:latin typeface="Avenir Roman" panose="02000503020000020003" pitchFamily="2" charset="0"/>
              </a:rPr>
              <a:t>amser</a:t>
            </a:r>
            <a:r>
              <a:rPr lang="en-US" sz="2800" dirty="0">
                <a:latin typeface="Avenir Roman" panose="02000503020000020003" pitchFamily="2" charset="0"/>
              </a:rPr>
              <a:t> </a:t>
            </a:r>
            <a:r>
              <a:rPr lang="en-US" sz="2800" dirty="0" err="1">
                <a:latin typeface="Avenir Roman" panose="02000503020000020003" pitchFamily="2" charset="0"/>
              </a:rPr>
              <a:t>ar</a:t>
            </a:r>
            <a:r>
              <a:rPr lang="en-US" sz="2800" dirty="0">
                <a:latin typeface="Avenir Roman" panose="02000503020000020003" pitchFamily="2" charset="0"/>
              </a:rPr>
              <a:t> y </a:t>
            </a:r>
            <a:r>
              <a:rPr lang="en-US" sz="2800" dirty="0" err="1">
                <a:latin typeface="Avenir Roman" panose="02000503020000020003" pitchFamily="2" charset="0"/>
              </a:rPr>
              <a:t>diwedd</a:t>
            </a:r>
            <a:r>
              <a:rPr lang="en-US" sz="2800" dirty="0">
                <a:latin typeface="Avenir Roman" panose="02000503020000020003" pitchFamily="2" charset="0"/>
              </a:rPr>
              <a:t> </a:t>
            </a:r>
            <a:r>
              <a:rPr lang="en-US" sz="2800" dirty="0" err="1">
                <a:latin typeface="Avenir Roman" panose="02000503020000020003" pitchFamily="2" charset="0"/>
              </a:rPr>
              <a:t>i</a:t>
            </a:r>
            <a:r>
              <a:rPr lang="en-US" sz="2800" dirty="0">
                <a:latin typeface="Avenir Roman" panose="02000503020000020003" pitchFamily="2" charset="0"/>
              </a:rPr>
              <a:t> </a:t>
            </a:r>
            <a:r>
              <a:rPr lang="en-US" sz="2800" b="1" dirty="0" err="1">
                <a:latin typeface="Avenir Roman" panose="02000503020000020003" pitchFamily="2" charset="0"/>
              </a:rPr>
              <a:t>wirio</a:t>
            </a:r>
            <a:r>
              <a:rPr lang="en-US" sz="2800" b="1" dirty="0">
                <a:latin typeface="Avenir Roman" panose="02000503020000020003" pitchFamily="2" charset="0"/>
              </a:rPr>
              <a:t> </a:t>
            </a:r>
            <a:r>
              <a:rPr lang="en-US" sz="2800" b="1" dirty="0" err="1">
                <a:latin typeface="Avenir Roman" panose="02000503020000020003" pitchFamily="2" charset="0"/>
              </a:rPr>
              <a:t>eich</a:t>
            </a:r>
            <a:r>
              <a:rPr lang="en-US" sz="2800" b="1" dirty="0">
                <a:latin typeface="Avenir Roman" panose="02000503020000020003" pitchFamily="2" charset="0"/>
              </a:rPr>
              <a:t> </a:t>
            </a:r>
            <a:r>
              <a:rPr lang="en-US" sz="2800" b="1" dirty="0" err="1">
                <a:latin typeface="Avenir Roman" panose="02000503020000020003" pitchFamily="2" charset="0"/>
              </a:rPr>
              <a:t>gwaith</a:t>
            </a:r>
            <a:r>
              <a:rPr lang="en-US" sz="2800" b="1" dirty="0">
                <a:latin typeface="Avenir Roman" panose="02000503020000020003" pitchFamily="2" charset="0"/>
              </a:rPr>
              <a:t>. </a:t>
            </a:r>
          </a:p>
          <a:p>
            <a:pPr lvl="0">
              <a:lnSpc>
                <a:spcPct val="90000"/>
              </a:lnSpc>
              <a:spcBef>
                <a:spcPts val="1000"/>
              </a:spcBef>
              <a:buClr>
                <a:schemeClr val="dk1"/>
              </a:buClr>
              <a:buSzPct val="100000"/>
            </a:pPr>
            <a:endParaRPr lang="en-US" sz="2800" b="1" dirty="0">
              <a:latin typeface="Avenir Roman" panose="02000503020000020003" pitchFamily="2" charset="0"/>
            </a:endParaRPr>
          </a:p>
          <a:p>
            <a:pPr lvl="0">
              <a:lnSpc>
                <a:spcPct val="90000"/>
              </a:lnSpc>
              <a:spcBef>
                <a:spcPts val="1000"/>
              </a:spcBef>
              <a:buClr>
                <a:schemeClr val="dk1"/>
              </a:buClr>
              <a:buSzPct val="100000"/>
            </a:pPr>
            <a:r>
              <a:rPr lang="en-US" sz="2800" dirty="0" err="1">
                <a:latin typeface="Avenir Roman" panose="02000503020000020003" pitchFamily="2" charset="0"/>
              </a:rPr>
              <a:t>Gallwch</a:t>
            </a:r>
            <a:r>
              <a:rPr lang="en-US" sz="2800" dirty="0">
                <a:latin typeface="Avenir Roman" panose="02000503020000020003" pitchFamily="2" charset="0"/>
              </a:rPr>
              <a:t> chi </a:t>
            </a:r>
            <a:r>
              <a:rPr lang="en-US" sz="2800" dirty="0" err="1">
                <a:latin typeface="Avenir Roman" panose="02000503020000020003" pitchFamily="2" charset="0"/>
              </a:rPr>
              <a:t>ateb</a:t>
            </a:r>
            <a:r>
              <a:rPr lang="en-US" sz="2800" dirty="0">
                <a:latin typeface="Avenir Roman" panose="02000503020000020003" pitchFamily="2" charset="0"/>
              </a:rPr>
              <a:t> y </a:t>
            </a:r>
            <a:r>
              <a:rPr lang="en-US" sz="2800" dirty="0" err="1">
                <a:latin typeface="Avenir Roman" panose="02000503020000020003" pitchFamily="2" charset="0"/>
              </a:rPr>
              <a:t>cwestiynau</a:t>
            </a:r>
            <a:r>
              <a:rPr lang="en-US" sz="2800" dirty="0">
                <a:latin typeface="Avenir Roman" panose="02000503020000020003" pitchFamily="2" charset="0"/>
              </a:rPr>
              <a:t> </a:t>
            </a:r>
            <a:r>
              <a:rPr lang="en-US" sz="2800" dirty="0" err="1">
                <a:latin typeface="Avenir Roman" panose="02000503020000020003" pitchFamily="2" charset="0"/>
              </a:rPr>
              <a:t>mewn</a:t>
            </a:r>
            <a:r>
              <a:rPr lang="en-US" sz="2800" dirty="0">
                <a:latin typeface="Avenir Roman" panose="02000503020000020003" pitchFamily="2" charset="0"/>
              </a:rPr>
              <a:t> </a:t>
            </a:r>
            <a:r>
              <a:rPr lang="en-US" sz="2800" dirty="0" err="1">
                <a:latin typeface="Avenir Roman" panose="02000503020000020003" pitchFamily="2" charset="0"/>
              </a:rPr>
              <a:t>unrhyw</a:t>
            </a:r>
            <a:r>
              <a:rPr lang="en-US" sz="2800" dirty="0">
                <a:latin typeface="Avenir Roman" panose="02000503020000020003" pitchFamily="2" charset="0"/>
              </a:rPr>
              <a:t> </a:t>
            </a:r>
            <a:r>
              <a:rPr lang="en-US" sz="2800" dirty="0" err="1">
                <a:latin typeface="Avenir Roman" panose="02000503020000020003" pitchFamily="2" charset="0"/>
              </a:rPr>
              <a:t>drefn</a:t>
            </a:r>
            <a:r>
              <a:rPr lang="en-US" sz="2800" dirty="0">
                <a:latin typeface="Avenir Roman" panose="02000503020000020003" pitchFamily="2" charset="0"/>
              </a:rPr>
              <a:t>. </a:t>
            </a:r>
            <a:r>
              <a:rPr lang="en-US" sz="2800" dirty="0" err="1">
                <a:latin typeface="Avenir Roman" panose="02000503020000020003" pitchFamily="2" charset="0"/>
              </a:rPr>
              <a:t>Bydd</a:t>
            </a:r>
            <a:r>
              <a:rPr lang="en-US" sz="2800" dirty="0">
                <a:latin typeface="Avenir Roman" panose="02000503020000020003" pitchFamily="2" charset="0"/>
              </a:rPr>
              <a:t> </a:t>
            </a:r>
            <a:r>
              <a:rPr lang="en-US" sz="2800" dirty="0" err="1">
                <a:latin typeface="Avenir Roman" panose="02000503020000020003" pitchFamily="2" charset="0"/>
              </a:rPr>
              <a:t>eich</a:t>
            </a:r>
            <a:r>
              <a:rPr lang="en-US" sz="2800" dirty="0">
                <a:latin typeface="Avenir Roman" panose="02000503020000020003" pitchFamily="2" charset="0"/>
              </a:rPr>
              <a:t> </a:t>
            </a:r>
            <a:r>
              <a:rPr lang="en-US" sz="2800" dirty="0" err="1">
                <a:latin typeface="Avenir Roman" panose="02000503020000020003" pitchFamily="2" charset="0"/>
              </a:rPr>
              <a:t>gwaith</a:t>
            </a:r>
            <a:r>
              <a:rPr lang="en-US" sz="2800" dirty="0">
                <a:latin typeface="Avenir Roman" panose="02000503020000020003" pitchFamily="2" charset="0"/>
              </a:rPr>
              <a:t> </a:t>
            </a:r>
            <a:r>
              <a:rPr lang="en-US" sz="2800" dirty="0" err="1">
                <a:latin typeface="Avenir Roman" panose="02000503020000020003" pitchFamily="2" charset="0"/>
              </a:rPr>
              <a:t>yn</a:t>
            </a:r>
            <a:r>
              <a:rPr lang="en-US" sz="2800" dirty="0">
                <a:latin typeface="Avenir Roman" panose="02000503020000020003" pitchFamily="2" charset="0"/>
              </a:rPr>
              <a:t> </a:t>
            </a:r>
            <a:r>
              <a:rPr lang="en-US" sz="2800" dirty="0" err="1">
                <a:latin typeface="Avenir Roman" panose="02000503020000020003" pitchFamily="2" charset="0"/>
              </a:rPr>
              <a:t>cael</a:t>
            </a:r>
            <a:r>
              <a:rPr lang="en-US" sz="2800" dirty="0">
                <a:latin typeface="Avenir Roman" panose="02000503020000020003" pitchFamily="2" charset="0"/>
              </a:rPr>
              <a:t> </a:t>
            </a:r>
            <a:r>
              <a:rPr lang="en-US" sz="2800" dirty="0" err="1">
                <a:latin typeface="Avenir Roman" panose="02000503020000020003" pitchFamily="2" charset="0"/>
              </a:rPr>
              <a:t>ei</a:t>
            </a:r>
            <a:r>
              <a:rPr lang="en-US" sz="2800" dirty="0">
                <a:latin typeface="Avenir Roman" panose="02000503020000020003" pitchFamily="2" charset="0"/>
              </a:rPr>
              <a:t> </a:t>
            </a:r>
            <a:r>
              <a:rPr lang="en-US" sz="2800" dirty="0" err="1">
                <a:latin typeface="Avenir Roman" panose="02000503020000020003" pitchFamily="2" charset="0"/>
              </a:rPr>
              <a:t>arbed</a:t>
            </a:r>
            <a:r>
              <a:rPr lang="en-US" sz="2800" dirty="0">
                <a:latin typeface="Avenir Roman" panose="02000503020000020003" pitchFamily="2" charset="0"/>
              </a:rPr>
              <a:t> </a:t>
            </a:r>
            <a:r>
              <a:rPr lang="en-US" sz="2800" dirty="0" err="1">
                <a:latin typeface="Avenir Roman" panose="02000503020000020003" pitchFamily="2" charset="0"/>
              </a:rPr>
              <a:t>yn</a:t>
            </a:r>
            <a:r>
              <a:rPr lang="en-US" sz="2800" dirty="0">
                <a:latin typeface="Avenir Roman" panose="02000503020000020003" pitchFamily="2" charset="0"/>
              </a:rPr>
              <a:t> </a:t>
            </a:r>
            <a:r>
              <a:rPr lang="en-US" sz="2800" dirty="0" err="1">
                <a:latin typeface="Avenir Roman" panose="02000503020000020003" pitchFamily="2" charset="0"/>
              </a:rPr>
              <a:t>awtomatig</a:t>
            </a:r>
            <a:r>
              <a:rPr lang="en-US" sz="2800" dirty="0">
                <a:latin typeface="Avenir Roman" panose="02000503020000020003" pitchFamily="2" charset="0"/>
              </a:rPr>
              <a:t>. 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7F614D50-7EE8-4B43-BBD3-A2A354684D3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07543" y="5088814"/>
            <a:ext cx="1932516" cy="15087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8570447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Google Shape;108;p3">
            <a:extLst>
              <a:ext uri="{FF2B5EF4-FFF2-40B4-BE49-F238E27FC236}">
                <a16:creationId xmlns:a16="http://schemas.microsoft.com/office/drawing/2014/main" id="{C515BC38-A055-4C41-B202-6C0D1E72F75A}"/>
              </a:ext>
            </a:extLst>
          </p:cNvPr>
          <p:cNvSpPr txBox="1">
            <a:spLocks noGrp="1"/>
          </p:cNvSpPr>
          <p:nvPr>
            <p:ph type="ctrTitle"/>
          </p:nvPr>
        </p:nvSpPr>
        <p:spPr>
          <a:xfrm>
            <a:off x="923309" y="368490"/>
            <a:ext cx="5177240" cy="863008"/>
          </a:xfrm>
          <a:prstGeom prst="rect">
            <a:avLst/>
          </a:prstGeom>
          <a:solidFill>
            <a:srgbClr val="FFF2CC"/>
          </a:solidFill>
          <a:ln>
            <a:noFill/>
          </a:ln>
        </p:spPr>
        <p:txBody>
          <a:bodyPr spcFirstLastPara="1" wrap="square" lIns="91425" tIns="45700" rIns="91425" bIns="45700" anchor="ctr" anchorCtr="0">
            <a:normAutofit fontScale="90000"/>
          </a:bodyPr>
          <a:lstStyle/>
          <a:p>
            <a:pPr marL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</a:pPr>
            <a:r>
              <a:rPr lang="cy-GB" sz="3200" dirty="0">
                <a:latin typeface="Avenir Roman" panose="02000503020000020003" pitchFamily="2" charset="0"/>
              </a:rPr>
              <a:t>Cysill  / Cysgeir / Geiriaduron </a:t>
            </a:r>
            <a:endParaRPr sz="3200" dirty="0">
              <a:latin typeface="Avenir Roman" panose="02000503020000020003" pitchFamily="2" charset="0"/>
            </a:endParaRPr>
          </a:p>
        </p:txBody>
      </p:sp>
      <p:sp>
        <p:nvSpPr>
          <p:cNvPr id="5" name="Google Shape;109;p3">
            <a:extLst>
              <a:ext uri="{FF2B5EF4-FFF2-40B4-BE49-F238E27FC236}">
                <a16:creationId xmlns:a16="http://schemas.microsoft.com/office/drawing/2014/main" id="{B12B0B96-1EFA-7F40-AECD-A9344A039F18}"/>
              </a:ext>
            </a:extLst>
          </p:cNvPr>
          <p:cNvSpPr txBox="1">
            <a:spLocks/>
          </p:cNvSpPr>
          <p:nvPr/>
        </p:nvSpPr>
        <p:spPr>
          <a:xfrm>
            <a:off x="842749" y="2259555"/>
            <a:ext cx="10515600" cy="4051229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>
            <a:noFill/>
          </a:ln>
        </p:spPr>
        <p:txBody>
          <a:bodyPr spcFirstLastPara="1" wrap="square" lIns="91425" tIns="45700" rIns="91425" bIns="45700" anchor="t" anchorCtr="0">
            <a:normAutofit fontScale="92500" lnSpcReduction="20000"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406400" algn="ctr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None/>
              <a:defRPr sz="2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914400" marR="0" lvl="1" indent="-381000" algn="ctr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None/>
              <a:defRPr sz="2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1371600" marR="0" lvl="2" indent="-355600" algn="ctr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1828800" marR="0" lvl="3" indent="-342900" algn="ctr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None/>
              <a:defRPr sz="16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2286000" marR="0" lvl="4" indent="-342900" algn="ctr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None/>
              <a:defRPr sz="16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2743200" marR="0" lvl="5" indent="-342900" algn="ctr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None/>
              <a:defRPr sz="16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3200400" marR="0" lvl="6" indent="-342900" algn="ctr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None/>
              <a:defRPr sz="16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3657600" marR="0" lvl="7" indent="-342900" algn="ctr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None/>
              <a:defRPr sz="16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4114800" marR="0" lvl="8" indent="-342900" algn="ctr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None/>
              <a:defRPr sz="16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marL="0" indent="0" algn="l">
              <a:spcBef>
                <a:spcPts val="0"/>
              </a:spcBef>
              <a:buSzPct val="100000"/>
            </a:pPr>
            <a:r>
              <a:rPr lang="cy-GB" dirty="0">
                <a:latin typeface="Avenir Roman" panose="02000503020000020003" pitchFamily="2" charset="0"/>
              </a:rPr>
              <a:t>Bydd hawl gyda chi ddefnyddio Cysill / Cysgeir ar eich cyfrifiadur (copio eich atebion i ddogfen Word neu ddefnyddio Cysill ar-lein. </a:t>
            </a:r>
          </a:p>
          <a:p>
            <a:pPr marL="0" indent="0" algn="l">
              <a:spcBef>
                <a:spcPts val="0"/>
              </a:spcBef>
              <a:buSzPct val="100000"/>
            </a:pPr>
            <a:r>
              <a:rPr lang="cy-GB" dirty="0">
                <a:latin typeface="Avenir Roman" panose="02000503020000020003" pitchFamily="2" charset="0"/>
                <a:hlinkClick r:id="rId2"/>
              </a:rPr>
              <a:t>https://www.cysgliad.com/cysill/arlein/</a:t>
            </a:r>
            <a:endParaRPr lang="cy-GB" dirty="0">
              <a:latin typeface="Avenir Roman" panose="02000503020000020003" pitchFamily="2" charset="0"/>
            </a:endParaRPr>
          </a:p>
          <a:p>
            <a:pPr marL="0" indent="0" algn="l">
              <a:spcBef>
                <a:spcPts val="0"/>
              </a:spcBef>
              <a:buSzPct val="100000"/>
            </a:pPr>
            <a:endParaRPr lang="cy-GB" dirty="0">
              <a:latin typeface="Avenir Roman" panose="02000503020000020003" pitchFamily="2" charset="0"/>
            </a:endParaRPr>
          </a:p>
          <a:p>
            <a:pPr marL="0" indent="0" algn="l">
              <a:spcBef>
                <a:spcPts val="0"/>
              </a:spcBef>
              <a:buSzPct val="100000"/>
            </a:pPr>
            <a:r>
              <a:rPr lang="cy-GB" dirty="0">
                <a:latin typeface="Avenir Roman" panose="02000503020000020003" pitchFamily="2" charset="0"/>
              </a:rPr>
              <a:t>*Byddwch yn ofalus wrth copïo eich gwaith nôl ac ymlaen a gwiriwch y bocs ateb ar yr papur arholiad. Dyna’r gwaith bydd yn cael ei farcio.  </a:t>
            </a:r>
          </a:p>
          <a:p>
            <a:pPr marL="0" indent="0" algn="l">
              <a:spcBef>
                <a:spcPts val="0"/>
              </a:spcBef>
              <a:buSzPct val="100000"/>
            </a:pPr>
            <a:endParaRPr lang="cy-GB" dirty="0">
              <a:latin typeface="Avenir Roman" panose="02000503020000020003" pitchFamily="2" charset="0"/>
            </a:endParaRPr>
          </a:p>
          <a:p>
            <a:pPr marL="0" indent="0" algn="l">
              <a:spcBef>
                <a:spcPts val="0"/>
              </a:spcBef>
              <a:buSzPct val="100000"/>
            </a:pPr>
            <a:endParaRPr lang="cy-GB" dirty="0">
              <a:latin typeface="Avenir Roman" panose="02000503020000020003" pitchFamily="2" charset="0"/>
            </a:endParaRPr>
          </a:p>
          <a:p>
            <a:pPr marL="0" indent="0" algn="l">
              <a:spcBef>
                <a:spcPts val="0"/>
              </a:spcBef>
              <a:buSzPct val="100000"/>
            </a:pPr>
            <a:r>
              <a:rPr lang="cy-GB" dirty="0">
                <a:latin typeface="Avenir Roman" panose="02000503020000020003" pitchFamily="2" charset="0"/>
              </a:rPr>
              <a:t>Mae hawl gyda chi ddefnyddio unrhyw eiriadur ar-lein yn ystod yr arholiad. </a:t>
            </a:r>
          </a:p>
          <a:p>
            <a:pPr marL="0" indent="0" algn="l">
              <a:spcBef>
                <a:spcPts val="0"/>
              </a:spcBef>
              <a:buSzPct val="100000"/>
            </a:pPr>
            <a:endParaRPr lang="cy-GB" dirty="0">
              <a:latin typeface="Avenir Roman" panose="02000503020000020003" pitchFamily="2" charset="0"/>
            </a:endParaRPr>
          </a:p>
          <a:p>
            <a:pPr marL="0" indent="0" algn="l">
              <a:spcBef>
                <a:spcPts val="0"/>
              </a:spcBef>
              <a:buSzPct val="100000"/>
            </a:pPr>
            <a:r>
              <a:rPr lang="cy-GB" dirty="0">
                <a:latin typeface="Avenir Roman" panose="02000503020000020003" pitchFamily="2" charset="0"/>
              </a:rPr>
              <a:t>Awgrymiadau: </a:t>
            </a:r>
          </a:p>
          <a:p>
            <a:pPr marL="0" indent="0" algn="l">
              <a:spcBef>
                <a:spcPts val="0"/>
              </a:spcBef>
              <a:buSzPct val="100000"/>
            </a:pPr>
            <a:r>
              <a:rPr lang="cy-GB" dirty="0">
                <a:latin typeface="Avenir Roman" panose="02000503020000020003" pitchFamily="2" charset="0"/>
                <a:hlinkClick r:id="rId3"/>
              </a:rPr>
              <a:t>https://geiriaduracademi.org/</a:t>
            </a:r>
            <a:endParaRPr lang="cy-GB" dirty="0">
              <a:latin typeface="Avenir Roman" panose="02000503020000020003" pitchFamily="2" charset="0"/>
            </a:endParaRPr>
          </a:p>
          <a:p>
            <a:pPr marL="0" indent="0" algn="l">
              <a:spcBef>
                <a:spcPts val="0"/>
              </a:spcBef>
              <a:buSzPct val="100000"/>
            </a:pPr>
            <a:endParaRPr lang="cy-GB" dirty="0">
              <a:latin typeface="Avenir Roman" panose="02000503020000020003" pitchFamily="2" charset="0"/>
            </a:endParaRPr>
          </a:p>
          <a:p>
            <a:pPr marL="0" indent="0" algn="l">
              <a:spcBef>
                <a:spcPts val="0"/>
              </a:spcBef>
              <a:buSzPct val="100000"/>
            </a:pPr>
            <a:r>
              <a:rPr lang="cy-GB" dirty="0">
                <a:latin typeface="Avenir Roman" panose="02000503020000020003" pitchFamily="2" charset="0"/>
                <a:hlinkClick r:id="rId4"/>
              </a:rPr>
              <a:t>https://geiriadur.ac.uk/gpc/gpc.html</a:t>
            </a:r>
            <a:endParaRPr lang="cy-GB" dirty="0">
              <a:latin typeface="Avenir Roman" panose="02000503020000020003" pitchFamily="2" charset="0"/>
            </a:endParaRPr>
          </a:p>
          <a:p>
            <a:pPr marL="0" indent="0" algn="l">
              <a:spcBef>
                <a:spcPts val="0"/>
              </a:spcBef>
              <a:buSzPct val="100000"/>
            </a:pPr>
            <a:endParaRPr lang="cy-GB" dirty="0">
              <a:latin typeface="Avenir Roman" panose="02000503020000020003" pitchFamily="2" charset="0"/>
            </a:endParaRPr>
          </a:p>
          <a:p>
            <a:pPr marL="0" indent="0" algn="l">
              <a:spcBef>
                <a:spcPts val="0"/>
              </a:spcBef>
              <a:buSzPct val="100000"/>
            </a:pPr>
            <a:r>
              <a:rPr lang="cy-GB" dirty="0">
                <a:latin typeface="Avenir Roman" panose="02000503020000020003" pitchFamily="2" charset="0"/>
                <a:hlinkClick r:id="rId5"/>
              </a:rPr>
              <a:t>http://geiriadur.bangor.ac.uk/</a:t>
            </a:r>
            <a:endParaRPr lang="cy-GB" dirty="0">
              <a:latin typeface="Avenir Roman" panose="02000503020000020003" pitchFamily="2" charset="0"/>
            </a:endParaRPr>
          </a:p>
          <a:p>
            <a:pPr marL="0" indent="0" algn="l">
              <a:spcBef>
                <a:spcPts val="0"/>
              </a:spcBef>
              <a:buSzPct val="100000"/>
            </a:pPr>
            <a:endParaRPr lang="cy-GB" dirty="0">
              <a:latin typeface="Avenir Roman" panose="02000503020000020003" pitchFamily="2" charset="0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5BA62B92-6C22-6A4D-B2FB-184132749F45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270543" y="377173"/>
            <a:ext cx="3087806" cy="17086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6422546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0B8F27-34A7-1C45-94A1-62CEA7E14CE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496705" y="832514"/>
            <a:ext cx="4876800" cy="725820"/>
          </a:xfrm>
          <a:solidFill>
            <a:schemeClr val="accent4">
              <a:lumMod val="20000"/>
              <a:lumOff val="80000"/>
            </a:schemeClr>
          </a:solidFill>
        </p:spPr>
        <p:txBody>
          <a:bodyPr>
            <a:normAutofit/>
          </a:bodyPr>
          <a:lstStyle/>
          <a:p>
            <a:r>
              <a:rPr lang="en-US" sz="4400" dirty="0" err="1">
                <a:latin typeface="Avenir Roman" panose="02000503020000020003" pitchFamily="2" charset="0"/>
              </a:rPr>
              <a:t>Llinell</a:t>
            </a:r>
            <a:r>
              <a:rPr lang="en-US" sz="4400" dirty="0">
                <a:latin typeface="Avenir Roman" panose="02000503020000020003" pitchFamily="2" charset="0"/>
              </a:rPr>
              <a:t> </a:t>
            </a:r>
            <a:r>
              <a:rPr lang="en-US" sz="4400" dirty="0" err="1">
                <a:latin typeface="Avenir Roman" panose="02000503020000020003" pitchFamily="2" charset="0"/>
              </a:rPr>
              <a:t>Gymorth</a:t>
            </a:r>
            <a:r>
              <a:rPr lang="en-US" sz="4400" dirty="0">
                <a:latin typeface="Avenir Roman" panose="02000503020000020003" pitchFamily="2" charset="0"/>
              </a:rPr>
              <a:t>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0A80874-B2C0-5B4D-8C17-21ED2AC956A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92239" y="2360092"/>
            <a:ext cx="7783774" cy="2662283"/>
          </a:xfrm>
          <a:solidFill>
            <a:schemeClr val="accent4">
              <a:lumMod val="20000"/>
              <a:lumOff val="80000"/>
            </a:schemeClr>
          </a:solidFill>
        </p:spPr>
        <p:txBody>
          <a:bodyPr>
            <a:normAutofit/>
          </a:bodyPr>
          <a:lstStyle/>
          <a:p>
            <a:r>
              <a:rPr lang="cy-GB" sz="3100" dirty="0">
                <a:latin typeface="Avenir Roman" panose="02000503020000020003" pitchFamily="2" charset="0"/>
              </a:rPr>
              <a:t>	Os oes ‘argyfwng’ yn ystod yr arholiad gallwch chi ffonio y rhif ffôn isod ac fe fydd tiwtor ar gael i roi cyngor. </a:t>
            </a:r>
          </a:p>
          <a:p>
            <a:pPr algn="l"/>
            <a:endParaRPr lang="cy-GB" dirty="0">
              <a:latin typeface="Avenir Roman" panose="02000503020000020003" pitchFamily="2" charset="0"/>
            </a:endParaRPr>
          </a:p>
          <a:p>
            <a:r>
              <a:rPr lang="en-GB" sz="3900" dirty="0"/>
              <a:t>01267 225189</a:t>
            </a:r>
            <a:r>
              <a:rPr lang="cy-GB" sz="3900" dirty="0">
                <a:latin typeface="Avenir Roman" panose="02000503020000020003" pitchFamily="2" charset="0"/>
              </a:rPr>
              <a:t>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0339E39-79C6-E84D-AAB9-B2FDF4A1CD9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75895" y="464024"/>
            <a:ext cx="2121607" cy="16557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789358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4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6" name="Google Shape;146;p8"/>
          <p:cNvSpPr txBox="1">
            <a:spLocks noGrp="1"/>
          </p:cNvSpPr>
          <p:nvPr>
            <p:ph type="title"/>
          </p:nvPr>
        </p:nvSpPr>
        <p:spPr>
          <a:xfrm>
            <a:off x="573879" y="307975"/>
            <a:ext cx="3962400" cy="1035050"/>
          </a:xfrm>
          <a:prstGeom prst="rect">
            <a:avLst/>
          </a:prstGeom>
          <a:solidFill>
            <a:srgbClr val="FFF2CC"/>
          </a:solidFill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/>
          <a:p>
            <a:pPr marL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Avenir"/>
              <a:buNone/>
            </a:pPr>
            <a:r>
              <a:rPr lang="en-US">
                <a:latin typeface="Avenir"/>
                <a:ea typeface="Avenir"/>
                <a:cs typeface="Avenir"/>
                <a:sym typeface="Avenir"/>
              </a:rPr>
              <a:t>Math o wallau </a:t>
            </a:r>
            <a:endParaRPr/>
          </a:p>
        </p:txBody>
      </p:sp>
      <p:sp>
        <p:nvSpPr>
          <p:cNvPr id="147" name="Google Shape;147;p8"/>
          <p:cNvSpPr txBox="1">
            <a:spLocks noGrp="1"/>
          </p:cNvSpPr>
          <p:nvPr>
            <p:ph type="body" idx="1"/>
          </p:nvPr>
        </p:nvSpPr>
        <p:spPr>
          <a:xfrm>
            <a:off x="571496" y="1438277"/>
            <a:ext cx="7929567" cy="1428750"/>
          </a:xfrm>
          <a:prstGeom prst="rect">
            <a:avLst/>
          </a:prstGeom>
          <a:solidFill>
            <a:srgbClr val="FFF2CC"/>
          </a:solidFill>
          <a:ln>
            <a:noFill/>
          </a:ln>
        </p:spPr>
        <p:txBody>
          <a:bodyPr spcFirstLastPara="1" wrap="square" lIns="91425" tIns="45700" rIns="91425" bIns="45700" anchor="t" anchorCtr="0">
            <a:normAutofit fontScale="92500" lnSpcReduction="20000"/>
          </a:bodyPr>
          <a:lstStyle/>
          <a:p>
            <a:pPr marL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100000"/>
              <a:buNone/>
            </a:pPr>
            <a:endParaRPr>
              <a:latin typeface="Avenir"/>
              <a:ea typeface="Avenir"/>
              <a:cs typeface="Avenir"/>
              <a:sym typeface="Avenir"/>
            </a:endParaRPr>
          </a:p>
          <a:p>
            <a:pPr marL="0" lvl="0" indent="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ct val="100000"/>
              <a:buNone/>
            </a:pPr>
            <a:r>
              <a:rPr lang="en-US">
                <a:latin typeface="Avenir"/>
                <a:ea typeface="Avenir"/>
                <a:cs typeface="Avenir"/>
                <a:sym typeface="Avenir"/>
              </a:rPr>
              <a:t>Mae’r math o wallau sy’n codi yn y cwestiwn hwn yn gallu bod yn amrywiol iawn. Ond dyma i chi rai syniadau: </a:t>
            </a:r>
            <a:endParaRPr/>
          </a:p>
        </p:txBody>
      </p:sp>
      <p:sp>
        <p:nvSpPr>
          <p:cNvPr id="148" name="Google Shape;148;p8"/>
          <p:cNvSpPr/>
          <p:nvPr/>
        </p:nvSpPr>
        <p:spPr>
          <a:xfrm>
            <a:off x="457197" y="2962279"/>
            <a:ext cx="5457828" cy="3405185"/>
          </a:xfrm>
          <a:prstGeom prst="roundRect">
            <a:avLst>
              <a:gd name="adj" fmla="val 16667"/>
            </a:avLst>
          </a:prstGeom>
          <a:solidFill>
            <a:srgbClr val="DDEAF6"/>
          </a:solidFill>
          <a:ln w="12700" cap="flat" cmpd="sng">
            <a:solidFill>
              <a:srgbClr val="31538F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285750" marR="0" lvl="0" indent="-285750" algn="l" rtl="0">
              <a:spcBef>
                <a:spcPts val="0"/>
              </a:spcBef>
              <a:spcAft>
                <a:spcPts val="0"/>
              </a:spcAft>
              <a:buClr>
                <a:srgbClr val="0C0C0C"/>
              </a:buClr>
              <a:buSzPts val="2000"/>
              <a:buFont typeface="Arial"/>
              <a:buChar char="•"/>
            </a:pPr>
            <a:r>
              <a:rPr lang="en-US" sz="2000">
                <a:solidFill>
                  <a:srgbClr val="0C0C0C"/>
                </a:solidFill>
                <a:latin typeface="Avenir"/>
                <a:ea typeface="Avenir"/>
                <a:cs typeface="Avenir"/>
                <a:sym typeface="Avenir"/>
              </a:rPr>
              <a:t>Amser cywir y ferf</a:t>
            </a:r>
            <a:endParaRPr/>
          </a:p>
          <a:p>
            <a:pPr marL="285750" marR="0" lvl="0" indent="-285750" algn="l" rtl="0">
              <a:spcBef>
                <a:spcPts val="0"/>
              </a:spcBef>
              <a:spcAft>
                <a:spcPts val="0"/>
              </a:spcAft>
              <a:buClr>
                <a:srgbClr val="0C0C0C"/>
              </a:buClr>
              <a:buSzPts val="2000"/>
              <a:buFont typeface="Arial"/>
              <a:buChar char="•"/>
            </a:pPr>
            <a:r>
              <a:rPr lang="en-US" sz="2000">
                <a:solidFill>
                  <a:srgbClr val="0C0C0C"/>
                </a:solidFill>
                <a:latin typeface="Avenir"/>
                <a:ea typeface="Avenir"/>
                <a:cs typeface="Avenir"/>
                <a:sym typeface="Avenir"/>
              </a:rPr>
              <a:t>Ystyr gair   /geiriau bach  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000">
                <a:solidFill>
                  <a:srgbClr val="0C0C0C"/>
                </a:solidFill>
                <a:latin typeface="Avenir"/>
                <a:ea typeface="Avenir"/>
                <a:cs typeface="Avenir"/>
                <a:sym typeface="Avenir"/>
              </a:rPr>
              <a:t>e.e. mai / mae, yw / i’w, mewn / yn </a:t>
            </a:r>
            <a:endParaRPr/>
          </a:p>
          <a:p>
            <a:pPr marL="285750" marR="0" lvl="0" indent="-285750" algn="l" rtl="0">
              <a:spcBef>
                <a:spcPts val="0"/>
              </a:spcBef>
              <a:spcAft>
                <a:spcPts val="0"/>
              </a:spcAft>
              <a:buClr>
                <a:srgbClr val="0C0C0C"/>
              </a:buClr>
              <a:buSzPts val="2000"/>
              <a:buFont typeface="Arial"/>
              <a:buChar char="•"/>
            </a:pPr>
            <a:r>
              <a:rPr lang="en-US" sz="2000">
                <a:solidFill>
                  <a:srgbClr val="0C0C0C"/>
                </a:solidFill>
                <a:latin typeface="Avenir"/>
                <a:ea typeface="Avenir"/>
                <a:cs typeface="Avenir"/>
                <a:sym typeface="Avenir"/>
              </a:rPr>
              <a:t>Rhagenwau </a:t>
            </a:r>
            <a:endParaRPr/>
          </a:p>
          <a:p>
            <a:pPr marL="285750" marR="0" lvl="0" indent="-285750" algn="l" rtl="0">
              <a:spcBef>
                <a:spcPts val="0"/>
              </a:spcBef>
              <a:spcAft>
                <a:spcPts val="0"/>
              </a:spcAft>
              <a:buClr>
                <a:srgbClr val="0C0C0C"/>
              </a:buClr>
              <a:buSzPts val="2000"/>
              <a:buFont typeface="Arial"/>
              <a:buChar char="•"/>
            </a:pPr>
            <a:r>
              <a:rPr lang="en-US" sz="2000">
                <a:solidFill>
                  <a:srgbClr val="0C0C0C"/>
                </a:solidFill>
                <a:latin typeface="Avenir"/>
                <a:ea typeface="Avenir"/>
                <a:cs typeface="Avenir"/>
                <a:sym typeface="Avenir"/>
              </a:rPr>
              <a:t>Arddodiaid </a:t>
            </a:r>
            <a:endParaRPr/>
          </a:p>
          <a:p>
            <a:pPr marL="285750" marR="0" lvl="0" indent="-285750" algn="l" rtl="0">
              <a:spcBef>
                <a:spcPts val="0"/>
              </a:spcBef>
              <a:spcAft>
                <a:spcPts val="0"/>
              </a:spcAft>
              <a:buClr>
                <a:srgbClr val="0C0C0C"/>
              </a:buClr>
              <a:buSzPts val="2000"/>
              <a:buFont typeface="Arial"/>
              <a:buChar char="•"/>
            </a:pPr>
            <a:r>
              <a:rPr lang="en-US" sz="2000">
                <a:solidFill>
                  <a:srgbClr val="0C0C0C"/>
                </a:solidFill>
                <a:latin typeface="Avenir"/>
                <a:ea typeface="Avenir"/>
                <a:cs typeface="Avenir"/>
                <a:sym typeface="Avenir"/>
              </a:rPr>
              <a:t>Berfenwau a’r arddodiaid </a:t>
            </a:r>
            <a:endParaRPr/>
          </a:p>
          <a:p>
            <a:pPr marL="285750" marR="0" lvl="0" indent="-285750" algn="l" rtl="0">
              <a:spcBef>
                <a:spcPts val="0"/>
              </a:spcBef>
              <a:spcAft>
                <a:spcPts val="0"/>
              </a:spcAft>
              <a:buClr>
                <a:srgbClr val="0C0C0C"/>
              </a:buClr>
              <a:buSzPts val="2000"/>
              <a:buFont typeface="Arial"/>
              <a:buChar char="•"/>
            </a:pPr>
            <a:r>
              <a:rPr lang="en-US" sz="2000">
                <a:solidFill>
                  <a:srgbClr val="0C0C0C"/>
                </a:solidFill>
                <a:latin typeface="Avenir"/>
                <a:ea typeface="Avenir"/>
                <a:cs typeface="Avenir"/>
                <a:sym typeface="Avenir"/>
              </a:rPr>
              <a:t>Sillafu  / gwallau teipio</a:t>
            </a:r>
            <a:endParaRPr/>
          </a:p>
          <a:p>
            <a:pPr marL="285750" marR="0" lvl="0" indent="-285750" algn="l" rtl="0">
              <a:spcBef>
                <a:spcPts val="0"/>
              </a:spcBef>
              <a:spcAft>
                <a:spcPts val="0"/>
              </a:spcAft>
              <a:buClr>
                <a:srgbClr val="0C0C0C"/>
              </a:buClr>
              <a:buSzPts val="2000"/>
              <a:buFont typeface="Arial"/>
              <a:buChar char="•"/>
            </a:pPr>
            <a:r>
              <a:rPr lang="en-US" sz="2000">
                <a:solidFill>
                  <a:srgbClr val="0C0C0C"/>
                </a:solidFill>
                <a:latin typeface="Avenir"/>
                <a:ea typeface="Avenir"/>
                <a:cs typeface="Avenir"/>
                <a:sym typeface="Avenir"/>
              </a:rPr>
              <a:t>hwn / hon</a:t>
            </a:r>
            <a:endParaRPr/>
          </a:p>
          <a:p>
            <a:pPr marL="285750" marR="0" lvl="0" indent="-285750" algn="l" rtl="0">
              <a:spcBef>
                <a:spcPts val="0"/>
              </a:spcBef>
              <a:spcAft>
                <a:spcPts val="0"/>
              </a:spcAft>
              <a:buClr>
                <a:srgbClr val="0C0C0C"/>
              </a:buClr>
              <a:buSzPts val="2000"/>
              <a:buFont typeface="Arial"/>
              <a:buChar char="•"/>
            </a:pPr>
            <a:r>
              <a:rPr lang="en-US" sz="2000">
                <a:solidFill>
                  <a:srgbClr val="0C0C0C"/>
                </a:solidFill>
                <a:latin typeface="Avenir"/>
                <a:ea typeface="Avenir"/>
                <a:cs typeface="Avenir"/>
                <a:sym typeface="Avenir"/>
              </a:rPr>
              <a:t>Treiglo ar ôl enw benywaidd. e.e. y gath ddu hon. </a:t>
            </a:r>
            <a:endParaRPr/>
          </a:p>
        </p:txBody>
      </p:sp>
      <p:sp>
        <p:nvSpPr>
          <p:cNvPr id="149" name="Google Shape;149;p8"/>
          <p:cNvSpPr/>
          <p:nvPr/>
        </p:nvSpPr>
        <p:spPr>
          <a:xfrm>
            <a:off x="6122195" y="2962279"/>
            <a:ext cx="5357810" cy="3385400"/>
          </a:xfrm>
          <a:prstGeom prst="roundRect">
            <a:avLst>
              <a:gd name="adj" fmla="val 16667"/>
            </a:avLst>
          </a:prstGeom>
          <a:solidFill>
            <a:srgbClr val="DDEAF6"/>
          </a:solidFill>
          <a:ln w="12700" cap="flat" cmpd="sng">
            <a:solidFill>
              <a:srgbClr val="31538F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285750" marR="0" lvl="0" indent="-285750" algn="l" rtl="0">
              <a:spcBef>
                <a:spcPts val="0"/>
              </a:spcBef>
              <a:spcAft>
                <a:spcPts val="0"/>
              </a:spcAft>
              <a:buClr>
                <a:srgbClr val="0C0C0C"/>
              </a:buClr>
              <a:buSzPts val="2000"/>
              <a:buFont typeface="Arial"/>
              <a:buChar char="•"/>
            </a:pPr>
            <a:r>
              <a:rPr lang="en-US" sz="2000">
                <a:solidFill>
                  <a:srgbClr val="0C0C0C"/>
                </a:solidFill>
                <a:latin typeface="Avenir"/>
                <a:ea typeface="Avenir"/>
                <a:cs typeface="Avenir"/>
                <a:sym typeface="Avenir"/>
              </a:rPr>
              <a:t>Treiglad meddal ar ôl Cyfarchion e.e. Prynhawn da bawb. </a:t>
            </a:r>
            <a:endParaRPr/>
          </a:p>
          <a:p>
            <a:pPr marL="285750" marR="0" lvl="0" indent="-285750" algn="l" rtl="0">
              <a:spcBef>
                <a:spcPts val="0"/>
              </a:spcBef>
              <a:spcAft>
                <a:spcPts val="0"/>
              </a:spcAft>
              <a:buClr>
                <a:srgbClr val="0C0C0C"/>
              </a:buClr>
              <a:buSzPts val="2000"/>
              <a:buFont typeface="Arial"/>
              <a:buChar char="•"/>
            </a:pPr>
            <a:r>
              <a:rPr lang="en-US" sz="2000">
                <a:solidFill>
                  <a:srgbClr val="0C0C0C"/>
                </a:solidFill>
                <a:latin typeface="Avenir"/>
                <a:ea typeface="Avenir"/>
                <a:cs typeface="Avenir"/>
                <a:sym typeface="Avenir"/>
              </a:rPr>
              <a:t>Trefnolion e.e. Dyddiadau</a:t>
            </a:r>
            <a:endParaRPr/>
          </a:p>
          <a:p>
            <a:pPr marL="285750" marR="0" lvl="0" indent="-285750" algn="l" rtl="0">
              <a:spcBef>
                <a:spcPts val="0"/>
              </a:spcBef>
              <a:spcAft>
                <a:spcPts val="0"/>
              </a:spcAft>
              <a:buClr>
                <a:srgbClr val="0C0C0C"/>
              </a:buClr>
              <a:buSzPts val="2000"/>
              <a:buFont typeface="Arial"/>
              <a:buChar char="•"/>
            </a:pPr>
            <a:r>
              <a:rPr lang="en-US" sz="2000">
                <a:solidFill>
                  <a:srgbClr val="0C0C0C"/>
                </a:solidFill>
                <a:latin typeface="Avenir"/>
                <a:ea typeface="Avenir"/>
                <a:cs typeface="Avenir"/>
                <a:sym typeface="Avenir"/>
              </a:rPr>
              <a:t>Rhifau + treigladau </a:t>
            </a:r>
            <a:endParaRPr/>
          </a:p>
          <a:p>
            <a:pPr marL="285750" marR="0" lvl="0" indent="-285750" algn="l" rtl="0">
              <a:spcBef>
                <a:spcPts val="0"/>
              </a:spcBef>
              <a:spcAft>
                <a:spcPts val="0"/>
              </a:spcAft>
              <a:buClr>
                <a:srgbClr val="0C0C0C"/>
              </a:buClr>
              <a:buSzPts val="2000"/>
              <a:buFont typeface="Arial"/>
              <a:buChar char="•"/>
            </a:pPr>
            <a:r>
              <a:rPr lang="en-US" sz="2000">
                <a:solidFill>
                  <a:srgbClr val="0C0C0C"/>
                </a:solidFill>
                <a:latin typeface="Avenir"/>
                <a:ea typeface="Avenir"/>
                <a:cs typeface="Avenir"/>
                <a:sym typeface="Avenir"/>
              </a:rPr>
              <a:t>Geiriau unigol / lluosog </a:t>
            </a:r>
            <a:endParaRPr/>
          </a:p>
          <a:p>
            <a:pPr marL="285750" marR="0" lvl="0" indent="-285750" algn="l" rtl="0">
              <a:spcBef>
                <a:spcPts val="0"/>
              </a:spcBef>
              <a:spcAft>
                <a:spcPts val="0"/>
              </a:spcAft>
              <a:buClr>
                <a:srgbClr val="0C0C0C"/>
              </a:buClr>
              <a:buSzPts val="2000"/>
              <a:buFont typeface="Arial"/>
              <a:buChar char="•"/>
            </a:pPr>
            <a:r>
              <a:rPr lang="en-US" sz="2000">
                <a:solidFill>
                  <a:srgbClr val="0C0C0C"/>
                </a:solidFill>
                <a:latin typeface="Avenir"/>
                <a:ea typeface="Avenir"/>
                <a:cs typeface="Avenir"/>
                <a:sym typeface="Avenir"/>
              </a:rPr>
              <a:t>Idiomau / ymadroddion Cymreig. </a:t>
            </a:r>
            <a:endParaRPr/>
          </a:p>
          <a:p>
            <a:pPr marL="285750" marR="0" lvl="0" indent="-17145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None/>
            </a:pPr>
            <a:endParaRPr sz="1800">
              <a:solidFill>
                <a:srgbClr val="0C0C0C"/>
              </a:solidFill>
              <a:latin typeface="Avenir"/>
              <a:ea typeface="Avenir"/>
              <a:cs typeface="Avenir"/>
              <a:sym typeface="Avenir"/>
            </a:endParaRPr>
          </a:p>
        </p:txBody>
      </p:sp>
      <p:pic>
        <p:nvPicPr>
          <p:cNvPr id="150" name="Google Shape;150;p8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8643937" y="223840"/>
            <a:ext cx="3286126" cy="2643187"/>
          </a:xfrm>
          <a:prstGeom prst="rect">
            <a:avLst/>
          </a:prstGeom>
          <a:noFill/>
          <a:ln>
            <a:noFill/>
          </a:ln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924F762C-0AC2-DE4B-B372-3F9822E29334}"/>
              </a:ext>
            </a:extLst>
          </p:cNvPr>
          <p:cNvSpPr/>
          <p:nvPr/>
        </p:nvSpPr>
        <p:spPr>
          <a:xfrm>
            <a:off x="4608908" y="354333"/>
            <a:ext cx="3962400" cy="942333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y-GB" sz="1800" dirty="0">
                <a:latin typeface="Avenir Book" panose="02000503020000020003" pitchFamily="2" charset="0"/>
              </a:rPr>
              <a:t>Wedi gosod adnoddau pellach ar Moodle – Darlith 16  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36AFA16C-E09A-3349-B577-F0EC29ED3AF2}"/>
              </a:ext>
            </a:extLst>
          </p:cNvPr>
          <p:cNvSpPr/>
          <p:nvPr/>
        </p:nvSpPr>
        <p:spPr>
          <a:xfrm>
            <a:off x="979469" y="380143"/>
            <a:ext cx="10233061" cy="5701369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pPr marL="228600" marR="336550">
              <a:lnSpc>
                <a:spcPct val="115000"/>
              </a:lnSpc>
              <a:spcAft>
                <a:spcPts val="1000"/>
              </a:spcAft>
            </a:pPr>
            <a:r>
              <a:rPr lang="cy-GB" dirty="0">
                <a:latin typeface="Avenir Book" panose="02000503020000020003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Mae </a:t>
            </a:r>
            <a:r>
              <a:rPr lang="cy-GB" b="1" u="sng" dirty="0">
                <a:latin typeface="Avenir Book" panose="02000503020000020003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2 wall ym mhob brawddeg</a:t>
            </a:r>
            <a:r>
              <a:rPr lang="cy-GB" dirty="0">
                <a:latin typeface="Avenir Book" panose="02000503020000020003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  yn y darn isod, a chyfanswm o 22 o wallau.  Cywirwch nhw, gyda chymorth Cysill. </a:t>
            </a:r>
            <a:r>
              <a:rPr lang="cy-GB" b="1" dirty="0">
                <a:latin typeface="Avenir Book" panose="02000503020000020003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Nid</a:t>
            </a:r>
            <a:r>
              <a:rPr lang="cy-GB" dirty="0">
                <a:latin typeface="Avenir Book" panose="02000503020000020003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 oes angen i chi newid cywair neu arddull y darn o gwbl, dim ond cywiro’r gwallau iaith sydd ynddo. Rhowch eich cywiriadau mewn </a:t>
            </a:r>
            <a:r>
              <a:rPr lang="cy-GB" b="1" dirty="0">
                <a:latin typeface="Avenir Book" panose="02000503020000020003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print trwm. </a:t>
            </a:r>
            <a:endParaRPr lang="en-GB" sz="1800" dirty="0">
              <a:latin typeface="Avenir Book" panose="02000503020000020003" pitchFamily="2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228600" marR="336550">
              <a:lnSpc>
                <a:spcPct val="115000"/>
              </a:lnSpc>
              <a:spcAft>
                <a:spcPts val="1000"/>
              </a:spcAft>
            </a:pPr>
            <a:r>
              <a:rPr lang="cy-GB" sz="2000" b="1" u="sng" dirty="0">
                <a:latin typeface="Avenir Book" panose="02000503020000020003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DARN I’W GYWIRO</a:t>
            </a:r>
            <a:endParaRPr lang="en-GB" sz="1800" dirty="0">
              <a:latin typeface="Avenir Book" panose="02000503020000020003" pitchFamily="2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228600" marR="222250">
              <a:lnSpc>
                <a:spcPct val="115000"/>
              </a:lnSpc>
              <a:spcAft>
                <a:spcPts val="1000"/>
              </a:spcAft>
            </a:pPr>
            <a:r>
              <a:rPr lang="en-GB" sz="2000" dirty="0" err="1">
                <a:latin typeface="Avenir Book" panose="02000503020000020003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Os</a:t>
            </a:r>
            <a:r>
              <a:rPr lang="en-GB" sz="2000" dirty="0">
                <a:latin typeface="Avenir Book" panose="02000503020000020003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2000" dirty="0" err="1">
                <a:latin typeface="Avenir Book" panose="02000503020000020003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ydych</a:t>
            </a:r>
            <a:r>
              <a:rPr lang="en-GB" sz="2000" dirty="0">
                <a:latin typeface="Avenir Book" panose="02000503020000020003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2000" dirty="0" err="1">
                <a:latin typeface="Avenir Book" panose="02000503020000020003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chi’n</a:t>
            </a:r>
            <a:r>
              <a:rPr lang="en-GB" sz="2000" dirty="0">
                <a:latin typeface="Avenir Book" panose="02000503020000020003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2000" dirty="0" err="1">
                <a:latin typeface="Avenir Book" panose="02000503020000020003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mynd</a:t>
            </a:r>
            <a:r>
              <a:rPr lang="en-GB" sz="2000" dirty="0">
                <a:latin typeface="Avenir Book" panose="02000503020000020003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2000" dirty="0" err="1">
                <a:latin typeface="Avenir Book" panose="02000503020000020003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i</a:t>
            </a:r>
            <a:r>
              <a:rPr lang="en-GB" sz="2000" dirty="0">
                <a:latin typeface="Avenir Book" panose="02000503020000020003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2000" dirty="0" err="1">
                <a:latin typeface="Avenir Book" panose="02000503020000020003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rhenti</a:t>
            </a:r>
            <a:r>
              <a:rPr lang="en-GB" sz="2000" dirty="0">
                <a:latin typeface="Avenir Book" panose="02000503020000020003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2000" dirty="0" err="1">
                <a:latin typeface="Avenir Book" panose="02000503020000020003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tŷ</a:t>
            </a:r>
            <a:r>
              <a:rPr lang="en-GB" sz="2000" dirty="0">
                <a:latin typeface="Avenir Book" panose="02000503020000020003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2000" dirty="0" err="1">
                <a:latin typeface="Avenir Book" panose="02000503020000020003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ym</a:t>
            </a:r>
            <a:r>
              <a:rPr lang="en-GB" sz="2000" dirty="0">
                <a:latin typeface="Avenir Book" panose="02000503020000020003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 mis Medi, </a:t>
            </a:r>
            <a:r>
              <a:rPr lang="en-GB" sz="2000" dirty="0" err="1">
                <a:latin typeface="Avenir Book" panose="02000503020000020003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mae’n</a:t>
            </a:r>
            <a:r>
              <a:rPr lang="en-GB" sz="2000" dirty="0">
                <a:latin typeface="Avenir Book" panose="02000503020000020003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2000" dirty="0" err="1">
                <a:latin typeface="Avenir Book" panose="02000503020000020003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bwysig</a:t>
            </a:r>
            <a:r>
              <a:rPr lang="en-GB" sz="2000" dirty="0">
                <a:latin typeface="Avenir Book" panose="02000503020000020003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2000" dirty="0" err="1">
                <a:latin typeface="Avenir Book" panose="02000503020000020003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i</a:t>
            </a:r>
            <a:r>
              <a:rPr lang="en-GB" sz="2000" dirty="0">
                <a:latin typeface="Avenir Book" panose="02000503020000020003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 chi </a:t>
            </a:r>
            <a:r>
              <a:rPr lang="en-GB" sz="2000" dirty="0" err="1">
                <a:latin typeface="Avenir Book" panose="02000503020000020003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a’ch</a:t>
            </a:r>
            <a:r>
              <a:rPr lang="en-GB" sz="2000" dirty="0">
                <a:latin typeface="Avenir Book" panose="02000503020000020003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2000" dirty="0" err="1">
                <a:latin typeface="Avenir Book" panose="02000503020000020003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ffrindiau</a:t>
            </a:r>
            <a:r>
              <a:rPr lang="en-GB" sz="2000" dirty="0">
                <a:latin typeface="Avenir Book" panose="02000503020000020003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 gofio </a:t>
            </a:r>
            <a:r>
              <a:rPr lang="en-GB" sz="2000" dirty="0" err="1">
                <a:latin typeface="Avenir Book" panose="02000503020000020003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sawl</a:t>
            </a:r>
            <a:r>
              <a:rPr lang="en-GB" sz="2000" dirty="0">
                <a:latin typeface="Avenir Book" panose="02000503020000020003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2000" dirty="0" err="1">
                <a:latin typeface="Avenir Book" panose="02000503020000020003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peth</a:t>
            </a:r>
            <a:r>
              <a:rPr lang="en-GB" sz="2000" dirty="0">
                <a:latin typeface="Avenir Book" panose="02000503020000020003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2000" dirty="0" err="1">
                <a:latin typeface="Avenir Book" panose="02000503020000020003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pwysig</a:t>
            </a:r>
            <a:r>
              <a:rPr lang="en-GB" sz="2000" dirty="0">
                <a:latin typeface="Avenir Book" panose="02000503020000020003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. </a:t>
            </a:r>
            <a:r>
              <a:rPr lang="en-GB" sz="2000" dirty="0" err="1">
                <a:latin typeface="Avenir Book" panose="02000503020000020003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Gallai</a:t>
            </a:r>
            <a:r>
              <a:rPr lang="en-GB" sz="2000" dirty="0">
                <a:latin typeface="Avenir Book" panose="02000503020000020003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2000" dirty="0" err="1">
                <a:latin typeface="Avenir Book" panose="02000503020000020003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gyd</a:t>
            </a:r>
            <a:r>
              <a:rPr lang="en-GB" sz="2000" dirty="0">
                <a:latin typeface="Avenir Book" panose="02000503020000020003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2000" dirty="0" err="1">
                <a:latin typeface="Avenir Book" panose="02000503020000020003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o’r</a:t>
            </a:r>
            <a:r>
              <a:rPr lang="en-GB" sz="2000" dirty="0">
                <a:latin typeface="Avenir Book" panose="02000503020000020003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2000" dirty="0" err="1">
                <a:latin typeface="Avenir Book" panose="02000503020000020003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rhain</a:t>
            </a:r>
            <a:r>
              <a:rPr lang="en-GB" sz="2000" dirty="0">
                <a:latin typeface="Avenir Book" panose="02000503020000020003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2000" dirty="0" err="1">
                <a:latin typeface="Avenir Book" panose="02000503020000020003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effeithio</a:t>
            </a:r>
            <a:r>
              <a:rPr lang="en-GB" sz="2000" dirty="0">
                <a:latin typeface="Avenir Book" panose="02000503020000020003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2000" dirty="0" err="1">
                <a:latin typeface="Avenir Book" panose="02000503020000020003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eich</a:t>
            </a:r>
            <a:r>
              <a:rPr lang="en-GB" sz="2000" dirty="0">
                <a:latin typeface="Avenir Book" panose="02000503020000020003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2000" dirty="0" err="1">
                <a:latin typeface="Avenir Book" panose="02000503020000020003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penderfyniad</a:t>
            </a:r>
            <a:r>
              <a:rPr lang="en-GB" sz="2000" dirty="0">
                <a:latin typeface="Avenir Book" panose="02000503020000020003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.</a:t>
            </a:r>
            <a:endParaRPr lang="en-GB" sz="1800" dirty="0">
              <a:latin typeface="Avenir Book" panose="02000503020000020003" pitchFamily="2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228600" marR="222250">
              <a:lnSpc>
                <a:spcPct val="115000"/>
              </a:lnSpc>
              <a:spcAft>
                <a:spcPts val="1000"/>
              </a:spcAft>
            </a:pPr>
            <a:r>
              <a:rPr lang="en-GB" sz="2000" dirty="0" err="1">
                <a:latin typeface="Avenir Book" panose="02000503020000020003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Cofiwch</a:t>
            </a:r>
            <a:r>
              <a:rPr lang="en-GB" sz="2000" dirty="0">
                <a:latin typeface="Avenir Book" panose="02000503020000020003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2000" dirty="0" err="1">
                <a:latin typeface="Avenir Book" panose="02000503020000020003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ystyried</a:t>
            </a:r>
            <a:r>
              <a:rPr lang="en-GB" sz="2000" dirty="0">
                <a:latin typeface="Avenir Book" panose="02000503020000020003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 pa </a:t>
            </a:r>
            <a:r>
              <a:rPr lang="en-GB" sz="2000" dirty="0" err="1">
                <a:latin typeface="Avenir Book" panose="02000503020000020003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mor</a:t>
            </a:r>
            <a:r>
              <a:rPr lang="en-GB" sz="2000" dirty="0">
                <a:latin typeface="Avenir Book" panose="02000503020000020003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 bell </a:t>
            </a:r>
            <a:r>
              <a:rPr lang="en-GB" sz="2000" dirty="0" err="1">
                <a:latin typeface="Avenir Book" panose="02000503020000020003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iw’r</a:t>
            </a:r>
            <a:r>
              <a:rPr lang="en-GB" sz="2000" dirty="0">
                <a:latin typeface="Avenir Book" panose="02000503020000020003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2000" dirty="0" err="1">
                <a:latin typeface="Avenir Book" panose="02000503020000020003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tŷ</a:t>
            </a:r>
            <a:r>
              <a:rPr lang="en-GB" sz="2000" dirty="0">
                <a:latin typeface="Avenir Book" panose="02000503020000020003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2000" dirty="0" err="1">
                <a:latin typeface="Avenir Book" panose="02000503020000020003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o’ch</a:t>
            </a:r>
            <a:r>
              <a:rPr lang="en-GB" sz="2000" dirty="0">
                <a:latin typeface="Avenir Book" panose="02000503020000020003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2000" dirty="0" err="1">
                <a:latin typeface="Avenir Book" panose="02000503020000020003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hadran</a:t>
            </a:r>
            <a:r>
              <a:rPr lang="en-GB" sz="2000" dirty="0">
                <a:latin typeface="Avenir Book" panose="02000503020000020003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. A </a:t>
            </a:r>
            <a:r>
              <a:rPr lang="en-GB" sz="2000" dirty="0" err="1">
                <a:latin typeface="Avenir Book" panose="02000503020000020003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bydd</a:t>
            </a:r>
            <a:r>
              <a:rPr lang="en-GB" sz="2000" dirty="0">
                <a:latin typeface="Avenir Book" panose="02000503020000020003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2000" dirty="0" err="1">
                <a:latin typeface="Avenir Book" panose="02000503020000020003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angen</a:t>
            </a:r>
            <a:r>
              <a:rPr lang="en-GB" sz="2000" dirty="0">
                <a:latin typeface="Avenir Book" panose="02000503020000020003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2000" dirty="0" err="1">
                <a:latin typeface="Avenir Book" panose="02000503020000020003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i</a:t>
            </a:r>
            <a:r>
              <a:rPr lang="en-GB" sz="2000" dirty="0">
                <a:latin typeface="Avenir Book" panose="02000503020000020003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 chi </a:t>
            </a:r>
            <a:r>
              <a:rPr lang="en-GB" sz="2000" dirty="0" err="1">
                <a:latin typeface="Avenir Book" panose="02000503020000020003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talu</a:t>
            </a:r>
            <a:r>
              <a:rPr lang="en-GB" sz="2000" dirty="0">
                <a:latin typeface="Avenir Book" panose="02000503020000020003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 am </a:t>
            </a:r>
            <a:r>
              <a:rPr lang="en-GB" sz="2000" dirty="0" err="1">
                <a:latin typeface="Avenir Book" panose="02000503020000020003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docyn</a:t>
            </a:r>
            <a:r>
              <a:rPr lang="en-GB" sz="2000" dirty="0">
                <a:latin typeface="Avenir Book" panose="02000503020000020003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2000" dirty="0" err="1">
                <a:latin typeface="Avenir Book" panose="02000503020000020003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bws</a:t>
            </a:r>
            <a:r>
              <a:rPr lang="en-GB" sz="2000" dirty="0">
                <a:latin typeface="Avenir Book" panose="02000503020000020003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? </a:t>
            </a:r>
            <a:r>
              <a:rPr lang="en-GB" sz="2000" dirty="0" err="1">
                <a:latin typeface="Avenir Book" panose="02000503020000020003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Gallai</a:t>
            </a:r>
            <a:r>
              <a:rPr lang="en-GB" sz="2000" dirty="0">
                <a:latin typeface="Avenir Book" panose="02000503020000020003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2000" dirty="0" err="1">
                <a:latin typeface="Avenir Book" panose="02000503020000020003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hyn</a:t>
            </a:r>
            <a:r>
              <a:rPr lang="en-GB" sz="2000" dirty="0">
                <a:latin typeface="Avenir Book" panose="02000503020000020003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2000" dirty="0" err="1">
                <a:latin typeface="Avenir Book" panose="02000503020000020003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olygu</a:t>
            </a:r>
            <a:r>
              <a:rPr lang="en-GB" sz="2000" dirty="0">
                <a:latin typeface="Avenir Book" panose="02000503020000020003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2000" dirty="0" err="1">
                <a:latin typeface="Avenir Book" panose="02000503020000020003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nid</a:t>
            </a:r>
            <a:r>
              <a:rPr lang="en-GB" sz="2000" dirty="0">
                <a:latin typeface="Avenir Book" panose="02000503020000020003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2000" dirty="0" err="1">
                <a:latin typeface="Avenir Book" panose="02000503020000020003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ydych</a:t>
            </a:r>
            <a:r>
              <a:rPr lang="en-GB" sz="2000" dirty="0">
                <a:latin typeface="Avenir Book" panose="02000503020000020003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2000" dirty="0" err="1">
                <a:latin typeface="Avenir Book" panose="02000503020000020003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chi’n</a:t>
            </a:r>
            <a:r>
              <a:rPr lang="en-GB" sz="2000" dirty="0">
                <a:latin typeface="Avenir Book" panose="02000503020000020003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2000" dirty="0" err="1">
                <a:latin typeface="Avenir Book" panose="02000503020000020003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arbed</a:t>
            </a:r>
            <a:r>
              <a:rPr lang="en-GB" sz="2000" dirty="0">
                <a:latin typeface="Avenir Book" panose="02000503020000020003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2000" dirty="0" err="1">
                <a:latin typeface="Avenir Book" panose="02000503020000020003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cymaint</a:t>
            </a:r>
            <a:r>
              <a:rPr lang="en-GB" sz="2000" dirty="0">
                <a:latin typeface="Avenir Book" panose="02000503020000020003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 o </a:t>
            </a:r>
            <a:r>
              <a:rPr lang="en-GB" sz="2000" dirty="0" err="1">
                <a:latin typeface="Avenir Book" panose="02000503020000020003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arian</a:t>
            </a:r>
            <a:r>
              <a:rPr lang="en-GB" sz="2000" dirty="0">
                <a:latin typeface="Avenir Book" panose="02000503020000020003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2000" dirty="0" err="1">
                <a:latin typeface="Avenir Book" panose="02000503020000020003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ar</a:t>
            </a:r>
            <a:r>
              <a:rPr lang="en-GB" sz="2000" dirty="0">
                <a:latin typeface="Avenir Book" panose="02000503020000020003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2000" dirty="0" err="1">
                <a:latin typeface="Avenir Book" panose="02000503020000020003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disgwyl</a:t>
            </a:r>
            <a:r>
              <a:rPr lang="en-GB" sz="2000" dirty="0">
                <a:latin typeface="Avenir Book" panose="02000503020000020003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2000" dirty="0" err="1">
                <a:latin typeface="Avenir Book" panose="02000503020000020003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wrth</a:t>
            </a:r>
            <a:r>
              <a:rPr lang="en-GB" sz="2000" dirty="0">
                <a:latin typeface="Avenir Book" panose="02000503020000020003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2000" dirty="0" err="1">
                <a:latin typeface="Avenir Book" panose="02000503020000020003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fyw’n</a:t>
            </a:r>
            <a:r>
              <a:rPr lang="en-GB" sz="2000" dirty="0">
                <a:latin typeface="Avenir Book" panose="02000503020000020003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2000" dirty="0" err="1">
                <a:latin typeface="Avenir Book" panose="02000503020000020003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annibynnol</a:t>
            </a:r>
            <a:r>
              <a:rPr lang="en-GB" sz="2000" dirty="0">
                <a:latin typeface="Avenir Book" panose="02000503020000020003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.</a:t>
            </a:r>
            <a:endParaRPr lang="en-GB" sz="1800" dirty="0">
              <a:latin typeface="Avenir Book" panose="02000503020000020003" pitchFamily="2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228600" marR="222250">
              <a:lnSpc>
                <a:spcPct val="115000"/>
              </a:lnSpc>
              <a:spcAft>
                <a:spcPts val="1000"/>
              </a:spcAft>
            </a:pPr>
            <a:r>
              <a:rPr lang="en-GB" sz="2000" dirty="0" err="1">
                <a:latin typeface="Avenir Book" panose="02000503020000020003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Mai’n</a:t>
            </a:r>
            <a:r>
              <a:rPr lang="en-GB" sz="2000" dirty="0">
                <a:latin typeface="Avenir Book" panose="02000503020000020003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2000" dirty="0" err="1">
                <a:latin typeface="Avenir Book" panose="02000503020000020003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hanfodol</a:t>
            </a:r>
            <a:r>
              <a:rPr lang="en-GB" sz="2000" dirty="0">
                <a:latin typeface="Avenir Book" panose="02000503020000020003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2000" dirty="0" err="1">
                <a:latin typeface="Avenir Book" panose="02000503020000020003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fod</a:t>
            </a:r>
            <a:r>
              <a:rPr lang="en-GB" sz="2000" dirty="0">
                <a:latin typeface="Avenir Book" panose="02000503020000020003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2000" dirty="0" err="1">
                <a:latin typeface="Avenir Book" panose="02000503020000020003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pawb</a:t>
            </a:r>
            <a:r>
              <a:rPr lang="en-GB" sz="2000" dirty="0">
                <a:latin typeface="Avenir Book" panose="02000503020000020003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2000" dirty="0" err="1">
                <a:latin typeface="Avenir Book" panose="02000503020000020003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yn</a:t>
            </a:r>
            <a:r>
              <a:rPr lang="en-GB" sz="2000" dirty="0">
                <a:latin typeface="Avenir Book" panose="02000503020000020003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2000" dirty="0" err="1">
                <a:latin typeface="Avenir Book" panose="02000503020000020003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barod</a:t>
            </a:r>
            <a:r>
              <a:rPr lang="en-GB" sz="2000" dirty="0">
                <a:latin typeface="Avenir Book" panose="02000503020000020003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2000" dirty="0" err="1">
                <a:latin typeface="Avenir Book" panose="02000503020000020003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i</a:t>
            </a:r>
            <a:r>
              <a:rPr lang="en-GB" sz="2000" dirty="0">
                <a:latin typeface="Avenir Book" panose="02000503020000020003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2000" dirty="0" err="1">
                <a:latin typeface="Avenir Book" panose="02000503020000020003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rannu’r</a:t>
            </a:r>
            <a:r>
              <a:rPr lang="en-GB" sz="2000" dirty="0">
                <a:latin typeface="Avenir Book" panose="02000503020000020003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2000" dirty="0" err="1">
                <a:latin typeface="Avenir Book" panose="02000503020000020003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costau</a:t>
            </a:r>
            <a:r>
              <a:rPr lang="en-GB" sz="2000" dirty="0">
                <a:latin typeface="Avenir Book" panose="02000503020000020003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2000" dirty="0" err="1">
                <a:latin typeface="Avenir Book" panose="02000503020000020003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o’r</a:t>
            </a:r>
            <a:r>
              <a:rPr lang="en-GB" sz="2000" dirty="0">
                <a:latin typeface="Avenir Book" panose="02000503020000020003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2000" dirty="0" err="1">
                <a:latin typeface="Avenir Book" panose="02000503020000020003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tŷ</a:t>
            </a:r>
            <a:r>
              <a:rPr lang="en-GB" sz="2000" dirty="0">
                <a:latin typeface="Avenir Book" panose="02000503020000020003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. </a:t>
            </a:r>
            <a:r>
              <a:rPr lang="en-GB" sz="2000" dirty="0" err="1">
                <a:latin typeface="Avenir Book" panose="02000503020000020003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Er</a:t>
            </a:r>
            <a:r>
              <a:rPr lang="en-GB" sz="2000" dirty="0">
                <a:latin typeface="Avenir Book" panose="02000503020000020003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2000" dirty="0" err="1">
                <a:latin typeface="Avenir Book" panose="02000503020000020003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engrhaifft</a:t>
            </a:r>
            <a:r>
              <a:rPr lang="en-GB" sz="2000" dirty="0">
                <a:latin typeface="Avenir Book" panose="02000503020000020003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, </a:t>
            </a:r>
            <a:r>
              <a:rPr lang="en-GB" sz="2000" dirty="0" err="1">
                <a:latin typeface="Avenir Book" panose="02000503020000020003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er</a:t>
            </a:r>
            <a:r>
              <a:rPr lang="en-GB" sz="2000" dirty="0">
                <a:latin typeface="Avenir Book" panose="02000503020000020003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2000" dirty="0" err="1">
                <a:latin typeface="Avenir Book" panose="02000503020000020003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mae</a:t>
            </a:r>
            <a:r>
              <a:rPr lang="en-GB" sz="2000" dirty="0">
                <a:latin typeface="Avenir Book" panose="02000503020000020003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2000" dirty="0" err="1">
                <a:latin typeface="Avenir Book" panose="02000503020000020003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enw</a:t>
            </a:r>
            <a:r>
              <a:rPr lang="en-GB" sz="2000" dirty="0">
                <a:latin typeface="Avenir Book" panose="02000503020000020003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 un person </a:t>
            </a:r>
            <a:r>
              <a:rPr lang="en-GB" sz="2000" dirty="0" err="1">
                <a:latin typeface="Avenir Book" panose="02000503020000020003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fydd</a:t>
            </a:r>
            <a:r>
              <a:rPr lang="en-GB" sz="2000" dirty="0">
                <a:latin typeface="Avenir Book" panose="02000503020000020003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2000" dirty="0" err="1">
                <a:latin typeface="Avenir Book" panose="02000503020000020003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ar</a:t>
            </a:r>
            <a:r>
              <a:rPr lang="en-GB" sz="2000" dirty="0">
                <a:latin typeface="Avenir Book" panose="02000503020000020003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 y </a:t>
            </a:r>
            <a:r>
              <a:rPr lang="en-GB" sz="2000" dirty="0" err="1">
                <a:latin typeface="Avenir Book" panose="02000503020000020003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bil</a:t>
            </a:r>
            <a:r>
              <a:rPr lang="en-GB" sz="2000" dirty="0">
                <a:latin typeface="Avenir Book" panose="02000503020000020003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2000" dirty="0" err="1">
                <a:latin typeface="Avenir Book" panose="02000503020000020003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nwy</a:t>
            </a:r>
            <a:r>
              <a:rPr lang="en-GB" sz="2000" dirty="0">
                <a:latin typeface="Avenir Book" panose="02000503020000020003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, </a:t>
            </a:r>
            <a:r>
              <a:rPr lang="en-GB" sz="2000" dirty="0" err="1">
                <a:latin typeface="Avenir Book" panose="02000503020000020003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rhaid</a:t>
            </a:r>
            <a:r>
              <a:rPr lang="en-GB" sz="2000" dirty="0">
                <a:latin typeface="Avenir Book" panose="02000503020000020003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2000" dirty="0" err="1">
                <a:latin typeface="Avenir Book" panose="02000503020000020003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i</a:t>
            </a:r>
            <a:r>
              <a:rPr lang="en-GB" sz="2000" dirty="0">
                <a:latin typeface="Avenir Book" panose="02000503020000020003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2000" dirty="0" err="1">
                <a:latin typeface="Avenir Book" panose="02000503020000020003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bawb</a:t>
            </a:r>
            <a:r>
              <a:rPr lang="en-GB" sz="2000" dirty="0">
                <a:latin typeface="Avenir Book" panose="02000503020000020003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2000" dirty="0" err="1">
                <a:latin typeface="Avenir Book" panose="02000503020000020003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gyfrannu</a:t>
            </a:r>
            <a:r>
              <a:rPr lang="en-GB" sz="2000" dirty="0">
                <a:latin typeface="Avenir Book" panose="02000503020000020003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2000" dirty="0" err="1">
                <a:latin typeface="Avenir Book" panose="02000503020000020003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ato’n</a:t>
            </a:r>
            <a:r>
              <a:rPr lang="en-GB" sz="2000" dirty="0">
                <a:latin typeface="Avenir Book" panose="02000503020000020003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2000" dirty="0" err="1">
                <a:latin typeface="Avenir Book" panose="02000503020000020003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gyson</a:t>
            </a:r>
            <a:r>
              <a:rPr lang="en-GB" sz="2000" dirty="0">
                <a:latin typeface="Avenir Book" panose="02000503020000020003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. </a:t>
            </a:r>
            <a:r>
              <a:rPr lang="en-GB" sz="2000" dirty="0" err="1">
                <a:latin typeface="Avenir Book" panose="02000503020000020003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Golygir</a:t>
            </a:r>
            <a:r>
              <a:rPr lang="en-GB" sz="2000" dirty="0">
                <a:latin typeface="Avenir Book" panose="02000503020000020003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2000" dirty="0" err="1">
                <a:latin typeface="Avenir Book" panose="02000503020000020003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hyn</a:t>
            </a:r>
            <a:r>
              <a:rPr lang="en-GB" sz="2000" dirty="0">
                <a:latin typeface="Avenir Book" panose="02000503020000020003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2000" dirty="0" err="1">
                <a:latin typeface="Avenir Book" panose="02000503020000020003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na</a:t>
            </a:r>
            <a:r>
              <a:rPr lang="en-GB" sz="2000" dirty="0">
                <a:latin typeface="Avenir Book" panose="02000503020000020003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2000" dirty="0" err="1">
                <a:latin typeface="Avenir Book" panose="02000503020000020003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fydd</a:t>
            </a:r>
            <a:r>
              <a:rPr lang="en-GB" sz="2000" dirty="0">
                <a:latin typeface="Avenir Book" panose="02000503020000020003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2000" dirty="0" err="1">
                <a:latin typeface="Avenir Book" panose="02000503020000020003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ddyled</a:t>
            </a:r>
            <a:r>
              <a:rPr lang="en-GB" sz="2000" dirty="0">
                <a:latin typeface="Avenir Book" panose="02000503020000020003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2000" dirty="0" err="1">
                <a:latin typeface="Avenir Book" panose="02000503020000020003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ar</a:t>
            </a:r>
            <a:r>
              <a:rPr lang="en-GB" sz="2000" dirty="0">
                <a:latin typeface="Avenir Book" panose="02000503020000020003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2000" dirty="0" err="1">
                <a:latin typeface="Avenir Book" panose="02000503020000020003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ddiwedd</a:t>
            </a:r>
            <a:r>
              <a:rPr lang="en-GB" sz="2000" dirty="0">
                <a:latin typeface="Avenir Book" panose="02000503020000020003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 y </a:t>
            </a:r>
            <a:r>
              <a:rPr lang="en-GB" sz="2000" dirty="0" err="1">
                <a:latin typeface="Avenir Book" panose="02000503020000020003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flwyddyn</a:t>
            </a:r>
            <a:r>
              <a:rPr lang="en-GB" sz="2000" dirty="0">
                <a:latin typeface="Avenir Book" panose="02000503020000020003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.  </a:t>
            </a:r>
            <a:endParaRPr lang="en-GB" sz="1800" dirty="0">
              <a:latin typeface="Avenir Book" panose="02000503020000020003" pitchFamily="2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228600" marR="222250">
              <a:lnSpc>
                <a:spcPct val="115000"/>
              </a:lnSpc>
              <a:spcAft>
                <a:spcPts val="1000"/>
              </a:spcAft>
            </a:pPr>
            <a:r>
              <a:rPr lang="en-GB" sz="2000" dirty="0" err="1">
                <a:latin typeface="Avenir Book" panose="02000503020000020003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Yn</a:t>
            </a:r>
            <a:r>
              <a:rPr lang="en-GB" sz="2000" dirty="0">
                <a:latin typeface="Avenir Book" panose="02000503020000020003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2000" dirty="0" err="1">
                <a:latin typeface="Avenir Book" panose="02000503020000020003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ogystal</a:t>
            </a:r>
            <a:r>
              <a:rPr lang="en-GB" sz="2000" dirty="0">
                <a:latin typeface="Avenir Book" panose="02000503020000020003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, </a:t>
            </a:r>
            <a:r>
              <a:rPr lang="en-GB" sz="2000" dirty="0" err="1">
                <a:latin typeface="Avenir Book" panose="02000503020000020003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rhaid</a:t>
            </a:r>
            <a:r>
              <a:rPr lang="en-GB" sz="2000" dirty="0">
                <a:latin typeface="Avenir Book" panose="02000503020000020003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 bod </a:t>
            </a:r>
            <a:r>
              <a:rPr lang="en-GB" sz="2000" dirty="0" err="1">
                <a:latin typeface="Avenir Book" panose="02000503020000020003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yn</a:t>
            </a:r>
            <a:r>
              <a:rPr lang="en-GB" sz="2000" dirty="0">
                <a:latin typeface="Avenir Book" panose="02000503020000020003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2000" dirty="0" err="1">
                <a:latin typeface="Avenir Book" panose="02000503020000020003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hollol</a:t>
            </a:r>
            <a:r>
              <a:rPr lang="en-GB" sz="2000" dirty="0">
                <a:latin typeface="Avenir Book" panose="02000503020000020003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2000" dirty="0" err="1">
                <a:latin typeface="Avenir Book" panose="02000503020000020003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sicr</a:t>
            </a:r>
            <a:r>
              <a:rPr lang="en-GB" sz="2000" dirty="0">
                <a:latin typeface="Avenir Book" panose="02000503020000020003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2000" dirty="0" err="1">
                <a:latin typeface="Avenir Book" panose="02000503020000020003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eich</a:t>
            </a:r>
            <a:r>
              <a:rPr lang="en-GB" sz="2000" dirty="0">
                <a:latin typeface="Avenir Book" panose="02000503020000020003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 bod chi </a:t>
            </a:r>
            <a:r>
              <a:rPr lang="en-GB" sz="2000" dirty="0" err="1">
                <a:latin typeface="Avenir Book" panose="02000503020000020003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a’r</a:t>
            </a:r>
            <a:r>
              <a:rPr lang="en-GB" sz="2000" dirty="0">
                <a:latin typeface="Avenir Book" panose="02000503020000020003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2000" dirty="0" err="1">
                <a:latin typeface="Avenir Book" panose="02000503020000020003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rhai</a:t>
            </a:r>
            <a:r>
              <a:rPr lang="en-GB" sz="2000" dirty="0">
                <a:latin typeface="Avenir Book" panose="02000503020000020003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2000" dirty="0" err="1">
                <a:latin typeface="Avenir Book" panose="02000503020000020003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fyddwch</a:t>
            </a:r>
            <a:r>
              <a:rPr lang="en-GB" sz="2000" dirty="0">
                <a:latin typeface="Avenir Book" panose="02000503020000020003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2000" dirty="0" err="1">
                <a:latin typeface="Avenir Book" panose="02000503020000020003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chi’n</a:t>
            </a:r>
            <a:r>
              <a:rPr lang="en-GB" sz="2000" dirty="0">
                <a:latin typeface="Avenir Book" panose="02000503020000020003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2000" dirty="0" err="1">
                <a:latin typeface="Avenir Book" panose="02000503020000020003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rhannu</a:t>
            </a:r>
            <a:r>
              <a:rPr lang="en-GB" sz="2000" dirty="0">
                <a:latin typeface="Avenir Book" panose="02000503020000020003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2000" dirty="0" err="1">
                <a:latin typeface="Avenir Book" panose="02000503020000020003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gyda</a:t>
            </a:r>
            <a:r>
              <a:rPr lang="en-GB" sz="2000" dirty="0">
                <a:latin typeface="Avenir Book" panose="02000503020000020003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2000" dirty="0" err="1">
                <a:latin typeface="Avenir Book" panose="02000503020000020003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yn</a:t>
            </a:r>
            <a:r>
              <a:rPr lang="en-GB" sz="2000" dirty="0">
                <a:latin typeface="Avenir Book" panose="02000503020000020003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2000" dirty="0" err="1">
                <a:latin typeface="Avenir Book" panose="02000503020000020003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mynd</a:t>
            </a:r>
            <a:r>
              <a:rPr lang="en-GB" sz="2000" dirty="0">
                <a:latin typeface="Avenir Book" panose="02000503020000020003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2000" dirty="0" err="1">
                <a:latin typeface="Avenir Book" panose="02000503020000020003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i</a:t>
            </a:r>
            <a:r>
              <a:rPr lang="en-GB" sz="2000" dirty="0">
                <a:latin typeface="Avenir Book" panose="02000503020000020003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2000" dirty="0" err="1">
                <a:latin typeface="Avenir Book" panose="02000503020000020003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aros</a:t>
            </a:r>
            <a:r>
              <a:rPr lang="en-GB" sz="2000" dirty="0">
                <a:latin typeface="Avenir Book" panose="02000503020000020003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2000" dirty="0" err="1">
                <a:latin typeface="Avenir Book" panose="02000503020000020003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yn</a:t>
            </a:r>
            <a:r>
              <a:rPr lang="en-GB" sz="2000" dirty="0">
                <a:latin typeface="Avenir Book" panose="02000503020000020003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2000" dirty="0" err="1">
                <a:latin typeface="Avenir Book" panose="02000503020000020003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ffrindiau</a:t>
            </a:r>
            <a:r>
              <a:rPr lang="en-GB" sz="2000" dirty="0">
                <a:latin typeface="Avenir Book" panose="02000503020000020003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. </a:t>
            </a:r>
            <a:r>
              <a:rPr lang="en-GB" sz="2000" dirty="0" err="1">
                <a:latin typeface="Avenir Book" panose="02000503020000020003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Rydym</a:t>
            </a:r>
            <a:r>
              <a:rPr lang="en-GB" sz="2000" dirty="0">
                <a:latin typeface="Avenir Book" panose="02000503020000020003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2000" dirty="0" err="1">
                <a:latin typeface="Avenir Book" panose="02000503020000020003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newydd</a:t>
            </a:r>
            <a:r>
              <a:rPr lang="en-GB" sz="2000" dirty="0">
                <a:latin typeface="Avenir Book" panose="02000503020000020003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2000" dirty="0" err="1">
                <a:latin typeface="Avenir Book" panose="02000503020000020003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wedi</a:t>
            </a:r>
            <a:r>
              <a:rPr lang="en-GB" sz="2000" dirty="0">
                <a:latin typeface="Avenir Book" panose="02000503020000020003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2000" dirty="0" err="1">
                <a:latin typeface="Avenir Book" panose="02000503020000020003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clywed</a:t>
            </a:r>
            <a:r>
              <a:rPr lang="en-GB" sz="2000" dirty="0">
                <a:latin typeface="Avenir Book" panose="02000503020000020003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 am un </a:t>
            </a:r>
            <a:r>
              <a:rPr lang="en-GB" sz="2000" dirty="0" err="1">
                <a:latin typeface="Avenir Book" panose="02000503020000020003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myfyriwr</a:t>
            </a:r>
            <a:r>
              <a:rPr lang="en-GB" sz="2000" dirty="0">
                <a:latin typeface="Avenir Book" panose="02000503020000020003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 a </a:t>
            </a:r>
            <a:r>
              <a:rPr lang="en-GB" sz="2000" dirty="0" err="1">
                <a:latin typeface="Avenir Book" panose="02000503020000020003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gafodd</a:t>
            </a:r>
            <a:r>
              <a:rPr lang="en-GB" sz="2000" dirty="0">
                <a:latin typeface="Avenir Book" panose="02000503020000020003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2000" dirty="0" err="1">
                <a:latin typeface="Avenir Book" panose="02000503020000020003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eu</a:t>
            </a:r>
            <a:r>
              <a:rPr lang="en-GB" sz="2000" dirty="0">
                <a:latin typeface="Avenir Book" panose="02000503020000020003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2000" dirty="0" err="1">
                <a:latin typeface="Avenir Book" panose="02000503020000020003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gwahardd</a:t>
            </a:r>
            <a:r>
              <a:rPr lang="en-GB" sz="2000" dirty="0">
                <a:latin typeface="Avenir Book" panose="02000503020000020003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2000" dirty="0" err="1">
                <a:latin typeface="Avenir Book" panose="02000503020000020003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o’r</a:t>
            </a:r>
            <a:r>
              <a:rPr lang="en-GB" sz="2000" dirty="0">
                <a:latin typeface="Avenir Book" panose="02000503020000020003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2000" dirty="0" err="1">
                <a:latin typeface="Avenir Book" panose="02000503020000020003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tŷ</a:t>
            </a:r>
            <a:r>
              <a:rPr lang="en-GB" sz="2000" dirty="0">
                <a:latin typeface="Avenir Book" panose="02000503020000020003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. </a:t>
            </a:r>
            <a:r>
              <a:rPr lang="en-GB" sz="2000" dirty="0" err="1">
                <a:latin typeface="Avenir Book" panose="02000503020000020003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Digwyddodd</a:t>
            </a:r>
            <a:r>
              <a:rPr lang="en-GB" sz="2000" dirty="0">
                <a:latin typeface="Avenir Book" panose="02000503020000020003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2000" dirty="0" err="1">
                <a:latin typeface="Avenir Book" panose="02000503020000020003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hyn</a:t>
            </a:r>
            <a:r>
              <a:rPr lang="en-GB" sz="2000" dirty="0">
                <a:latin typeface="Avenir Book" panose="02000503020000020003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 am </a:t>
            </a:r>
            <a:r>
              <a:rPr lang="en-GB" sz="2000" dirty="0" err="1">
                <a:latin typeface="Avenir Book" panose="02000503020000020003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eu</a:t>
            </a:r>
            <a:r>
              <a:rPr lang="en-GB" sz="2000" dirty="0">
                <a:latin typeface="Avenir Book" panose="02000503020000020003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 bod e </a:t>
            </a:r>
            <a:r>
              <a:rPr lang="en-GB" sz="2000" dirty="0" err="1">
                <a:latin typeface="Avenir Book" panose="02000503020000020003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wedi</a:t>
            </a:r>
            <a:r>
              <a:rPr lang="en-GB" sz="2000" dirty="0">
                <a:latin typeface="Avenir Book" panose="02000503020000020003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2000" dirty="0" err="1">
                <a:latin typeface="Avenir Book" panose="02000503020000020003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ffraeo</a:t>
            </a:r>
            <a:r>
              <a:rPr lang="en-GB" sz="2000" dirty="0">
                <a:latin typeface="Avenir Book" panose="02000503020000020003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2000" dirty="0" err="1">
                <a:latin typeface="Avenir Book" panose="02000503020000020003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â</a:t>
            </a:r>
            <a:r>
              <a:rPr lang="en-GB" sz="2000" dirty="0">
                <a:latin typeface="Avenir Book" panose="02000503020000020003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2000" dirty="0" err="1">
                <a:latin typeface="Avenir Book" panose="02000503020000020003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pawb</a:t>
            </a:r>
            <a:r>
              <a:rPr lang="en-GB" sz="2000" dirty="0">
                <a:latin typeface="Avenir Book" panose="02000503020000020003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2000" dirty="0" err="1">
                <a:latin typeface="Avenir Book" panose="02000503020000020003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arall</a:t>
            </a:r>
            <a:r>
              <a:rPr lang="en-GB" sz="2000" dirty="0">
                <a:latin typeface="Avenir Book" panose="02000503020000020003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2000" dirty="0" err="1">
                <a:latin typeface="Avenir Book" panose="02000503020000020003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yn</a:t>
            </a:r>
            <a:r>
              <a:rPr lang="en-GB" sz="2000" dirty="0">
                <a:latin typeface="Avenir Book" panose="02000503020000020003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 y </a:t>
            </a:r>
            <a:r>
              <a:rPr lang="en-GB" sz="2000" dirty="0" err="1">
                <a:latin typeface="Avenir Book" panose="02000503020000020003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tŷ</a:t>
            </a:r>
            <a:r>
              <a:rPr lang="en-GB" sz="2000" dirty="0">
                <a:latin typeface="Avenir Book" panose="02000503020000020003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. </a:t>
            </a:r>
            <a:endParaRPr lang="en-GB" sz="1800" dirty="0">
              <a:effectLst/>
              <a:latin typeface="Avenir Book" panose="02000503020000020003" pitchFamily="2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2" name="Rounded Rectangle 1">
            <a:extLst>
              <a:ext uri="{FF2B5EF4-FFF2-40B4-BE49-F238E27FC236}">
                <a16:creationId xmlns:a16="http://schemas.microsoft.com/office/drawing/2014/main" id="{0BAFC76B-667A-8D4C-AEF4-5ADECC469ECD}"/>
              </a:ext>
            </a:extLst>
          </p:cNvPr>
          <p:cNvSpPr/>
          <p:nvPr/>
        </p:nvSpPr>
        <p:spPr>
          <a:xfrm>
            <a:off x="71919" y="128426"/>
            <a:ext cx="1119884" cy="503433"/>
          </a:xfrm>
          <a:prstGeom prst="round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y-GB" dirty="0">
                <a:solidFill>
                  <a:schemeClr val="tx1"/>
                </a:solidFill>
                <a:latin typeface="Avenir Book" panose="02000503020000020003" pitchFamily="2" charset="0"/>
              </a:rPr>
              <a:t>Ymarfer </a:t>
            </a:r>
          </a:p>
        </p:txBody>
      </p:sp>
    </p:spTree>
    <p:extLst>
      <p:ext uri="{BB962C8B-B14F-4D97-AF65-F5344CB8AC3E}">
        <p14:creationId xmlns:p14="http://schemas.microsoft.com/office/powerpoint/2010/main" val="327359603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D687D08E-BB70-7D46-B19B-E117D3DFEA81}"/>
              </a:ext>
            </a:extLst>
          </p:cNvPr>
          <p:cNvSpPr/>
          <p:nvPr/>
        </p:nvSpPr>
        <p:spPr>
          <a:xfrm>
            <a:off x="647272" y="617294"/>
            <a:ext cx="10417996" cy="5303952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r>
              <a:rPr lang="cy-GB" sz="1800" b="1" dirty="0"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Ateb:</a:t>
            </a:r>
            <a:endParaRPr lang="en-GB" sz="1600" dirty="0"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</a:pPr>
            <a:r>
              <a:rPr lang="cy-GB" sz="1800" dirty="0"/>
              <a:t>Os ydych chi’n mynd i </a:t>
            </a:r>
            <a:r>
              <a:rPr lang="cy-GB" sz="1800" b="1" dirty="0"/>
              <a:t>re</a:t>
            </a:r>
            <a:r>
              <a:rPr lang="cy-GB" sz="1800" dirty="0"/>
              <a:t>nt</a:t>
            </a:r>
            <a:r>
              <a:rPr lang="cy-GB" sz="1800" b="1" dirty="0"/>
              <a:t>u </a:t>
            </a:r>
            <a:r>
              <a:rPr lang="cy-GB" sz="1800" dirty="0"/>
              <a:t>tŷ ym mis Medi, mae’n bwysig i chi a’ch ffrindiau gofio sawl peth pwysig. Gallai</a:t>
            </a:r>
            <a:r>
              <a:rPr lang="cy-GB" sz="1800" b="1" dirty="0"/>
              <a:t>’r rhain i gyd </a:t>
            </a:r>
            <a:r>
              <a:rPr lang="cy-GB" sz="1800" dirty="0"/>
              <a:t>effeithio</a:t>
            </a:r>
            <a:r>
              <a:rPr lang="cy-GB" sz="1800" b="1" dirty="0"/>
              <a:t> ar eich</a:t>
            </a:r>
            <a:r>
              <a:rPr lang="cy-GB" sz="1800" dirty="0"/>
              <a:t> penderfyniad.</a:t>
            </a:r>
            <a:endParaRPr lang="en-GB" sz="1800" dirty="0"/>
          </a:p>
          <a:p>
            <a:pPr>
              <a:lnSpc>
                <a:spcPct val="150000"/>
              </a:lnSpc>
            </a:pPr>
            <a:r>
              <a:rPr lang="cy-GB" sz="1800" dirty="0"/>
              <a:t> </a:t>
            </a:r>
            <a:endParaRPr lang="en-GB" sz="1800" dirty="0"/>
          </a:p>
          <a:p>
            <a:pPr>
              <a:lnSpc>
                <a:spcPct val="150000"/>
              </a:lnSpc>
            </a:pPr>
            <a:r>
              <a:rPr lang="cy-GB" sz="1800" dirty="0"/>
              <a:t>Cofiwch ystyried pa mor bell </a:t>
            </a:r>
            <a:r>
              <a:rPr lang="cy-GB" sz="1800" b="1" dirty="0"/>
              <a:t>yw’r/mae’r</a:t>
            </a:r>
            <a:r>
              <a:rPr lang="cy-GB" sz="1800" dirty="0"/>
              <a:t>  tŷ o’ch </a:t>
            </a:r>
            <a:r>
              <a:rPr lang="cy-GB" sz="1800" b="1" dirty="0"/>
              <a:t>a</a:t>
            </a:r>
            <a:r>
              <a:rPr lang="cy-GB" sz="1800" dirty="0"/>
              <a:t>dran. A </a:t>
            </a:r>
            <a:r>
              <a:rPr lang="cy-GB" sz="1800" b="1" dirty="0"/>
              <a:t>f</a:t>
            </a:r>
            <a:r>
              <a:rPr lang="cy-GB" sz="1800" dirty="0"/>
              <a:t>ydd angen i chi </a:t>
            </a:r>
            <a:r>
              <a:rPr lang="cy-GB" sz="1800" b="1" dirty="0"/>
              <a:t>d</a:t>
            </a:r>
            <a:r>
              <a:rPr lang="cy-GB" sz="1800" dirty="0"/>
              <a:t>alu am docyn bws? Gallai hyn olygu </a:t>
            </a:r>
            <a:r>
              <a:rPr lang="cy-GB" sz="1800" b="1" dirty="0"/>
              <a:t>nad </a:t>
            </a:r>
            <a:r>
              <a:rPr lang="cy-GB" sz="1800" dirty="0"/>
              <a:t>ydych chi’n arbed cymaint o arian </a:t>
            </a:r>
            <a:r>
              <a:rPr lang="cy-GB" sz="1800" b="1" dirty="0"/>
              <a:t>â’r</a:t>
            </a:r>
            <a:r>
              <a:rPr lang="cy-GB" sz="1800" dirty="0"/>
              <a:t> disgwyl wrth fyw’n annibynnol.</a:t>
            </a:r>
            <a:endParaRPr lang="en-GB" sz="1800" dirty="0"/>
          </a:p>
          <a:p>
            <a:pPr>
              <a:lnSpc>
                <a:spcPct val="150000"/>
              </a:lnSpc>
            </a:pPr>
            <a:r>
              <a:rPr lang="cy-GB" sz="1800" b="1" dirty="0"/>
              <a:t> </a:t>
            </a:r>
            <a:endParaRPr lang="en-GB" sz="1800" dirty="0"/>
          </a:p>
          <a:p>
            <a:pPr>
              <a:lnSpc>
                <a:spcPct val="150000"/>
              </a:lnSpc>
            </a:pPr>
            <a:r>
              <a:rPr lang="cy-GB" sz="1800" b="1" dirty="0"/>
              <a:t>Mae’</a:t>
            </a:r>
            <a:r>
              <a:rPr lang="cy-GB" sz="1800" dirty="0"/>
              <a:t>n hanfodol fod pawb yn barod i rannu </a:t>
            </a:r>
            <a:r>
              <a:rPr lang="cy-GB" sz="1800" b="1" dirty="0"/>
              <a:t>costau’r tŷ. </a:t>
            </a:r>
            <a:r>
              <a:rPr lang="cy-GB" sz="1800" dirty="0">
                <a:latin typeface="Calibri" panose="020F0502020204030204" pitchFamily="34" charset="0"/>
                <a:cs typeface="Calibri" panose="020F0502020204030204" pitchFamily="34" charset="0"/>
              </a:rPr>
              <a:t>Er </a:t>
            </a:r>
            <a:r>
              <a:rPr lang="cy-GB" sz="1800" b="1" dirty="0">
                <a:latin typeface="Calibri" panose="020F0502020204030204" pitchFamily="34" charset="0"/>
                <a:cs typeface="Calibri" panose="020F0502020204030204" pitchFamily="34" charset="0"/>
              </a:rPr>
              <a:t>enghraifft</a:t>
            </a:r>
            <a:r>
              <a:rPr lang="cy-GB" sz="1800" dirty="0">
                <a:latin typeface="Calibri" panose="020F0502020204030204" pitchFamily="34" charset="0"/>
                <a:cs typeface="Calibri" panose="020F0502020204030204" pitchFamily="34" charset="0"/>
              </a:rPr>
              <a:t>, er </a:t>
            </a:r>
            <a:r>
              <a:rPr lang="cy-GB" sz="1800" b="1" dirty="0">
                <a:latin typeface="Calibri" panose="020F0502020204030204" pitchFamily="34" charset="0"/>
                <a:cs typeface="Calibri" panose="020F0502020204030204" pitchFamily="34" charset="0"/>
              </a:rPr>
              <a:t>mai</a:t>
            </a:r>
            <a:r>
              <a:rPr lang="cy-GB" sz="1800" dirty="0">
                <a:latin typeface="Calibri" panose="020F0502020204030204" pitchFamily="34" charset="0"/>
                <a:cs typeface="Calibri" panose="020F0502020204030204" pitchFamily="34" charset="0"/>
              </a:rPr>
              <a:t> enw un person fydd ar y bil nwy, rhaid i bawb gyfrannu ato’n gyson. </a:t>
            </a:r>
            <a:r>
              <a:rPr lang="cy-GB" sz="1800" dirty="0"/>
              <a:t>Golyg</a:t>
            </a:r>
            <a:r>
              <a:rPr lang="cy-GB" sz="1800" b="1" dirty="0"/>
              <a:t>a</a:t>
            </a:r>
            <a:r>
              <a:rPr lang="cy-GB" sz="1800" dirty="0"/>
              <a:t> hyn na fydd </a:t>
            </a:r>
            <a:r>
              <a:rPr lang="cy-GB" sz="1800" b="1" dirty="0"/>
              <a:t>dyled </a:t>
            </a:r>
            <a:r>
              <a:rPr lang="cy-GB" sz="1800" dirty="0"/>
              <a:t>ar ddiwedd y flwyddyn.  </a:t>
            </a:r>
            <a:endParaRPr lang="en-GB" sz="1800" dirty="0"/>
          </a:p>
          <a:p>
            <a:pPr>
              <a:lnSpc>
                <a:spcPct val="150000"/>
              </a:lnSpc>
            </a:pPr>
            <a:r>
              <a:rPr lang="cy-GB" sz="1800" dirty="0"/>
              <a:t> </a:t>
            </a:r>
            <a:endParaRPr lang="en-GB" sz="1800" dirty="0"/>
          </a:p>
          <a:p>
            <a:pPr>
              <a:lnSpc>
                <a:spcPct val="150000"/>
              </a:lnSpc>
            </a:pPr>
            <a:r>
              <a:rPr lang="cy-GB" sz="1800" dirty="0"/>
              <a:t>Yn ogystal, rhaid bod yn hollol sicr eich bod chi a’r rhai </a:t>
            </a:r>
            <a:r>
              <a:rPr lang="cy-GB" sz="1800" b="1" dirty="0"/>
              <a:t>y by</a:t>
            </a:r>
            <a:r>
              <a:rPr lang="cy-GB" sz="1800" dirty="0"/>
              <a:t>ddwch chi’n rhannu </a:t>
            </a:r>
            <a:r>
              <a:rPr lang="cy-GB" sz="1800" b="1" dirty="0"/>
              <a:t>gyda</a:t>
            </a:r>
            <a:r>
              <a:rPr lang="cy-GB" sz="1800" dirty="0"/>
              <a:t> nhw  yn mynd i aros yn ffrindiau. Rydym </a:t>
            </a:r>
            <a:r>
              <a:rPr lang="cy-GB" sz="1800" b="1" dirty="0"/>
              <a:t>wedi clywed/newydd glywed</a:t>
            </a:r>
            <a:r>
              <a:rPr lang="cy-GB" sz="1800" dirty="0"/>
              <a:t> am un myfyriwr a gafodd </a:t>
            </a:r>
            <a:r>
              <a:rPr lang="cy-GB" sz="1800" b="1" dirty="0"/>
              <a:t>ei wahardd</a:t>
            </a:r>
            <a:r>
              <a:rPr lang="cy-GB" sz="1800" dirty="0"/>
              <a:t> o’r tŷ. Digwyddodd hyn am </a:t>
            </a:r>
            <a:r>
              <a:rPr lang="cy-GB" sz="1800" b="1" dirty="0"/>
              <a:t>ei fod e</a:t>
            </a:r>
            <a:r>
              <a:rPr lang="cy-GB" sz="1800" dirty="0"/>
              <a:t> wedi ffraeo </a:t>
            </a:r>
            <a:r>
              <a:rPr lang="cy-GB" sz="1800" b="1" dirty="0"/>
              <a:t>â phawb</a:t>
            </a:r>
            <a:r>
              <a:rPr lang="cy-GB" sz="1800" dirty="0"/>
              <a:t> arall yn y tŷ. </a:t>
            </a:r>
            <a:endParaRPr lang="en-GB" sz="1800" dirty="0"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2770821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ounded Rectangle 2">
            <a:extLst>
              <a:ext uri="{FF2B5EF4-FFF2-40B4-BE49-F238E27FC236}">
                <a16:creationId xmlns:a16="http://schemas.microsoft.com/office/drawing/2014/main" id="{F3E38E15-B0D9-3B4D-94D8-CA605C4055F2}"/>
              </a:ext>
            </a:extLst>
          </p:cNvPr>
          <p:cNvSpPr/>
          <p:nvPr/>
        </p:nvSpPr>
        <p:spPr>
          <a:xfrm>
            <a:off x="1666240" y="1738296"/>
            <a:ext cx="9130453" cy="2668693"/>
          </a:xfrm>
          <a:prstGeom prst="round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sz="1867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7520F8C-6D67-A34B-88EF-F11F8D451B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78518" y="2352869"/>
            <a:ext cx="7854028" cy="1439547"/>
          </a:xfrm>
          <a:solidFill>
            <a:schemeClr val="accent4">
              <a:lumMod val="20000"/>
              <a:lumOff val="80000"/>
            </a:schemeClr>
          </a:solidFill>
        </p:spPr>
        <p:txBody>
          <a:bodyPr>
            <a:normAutofit/>
          </a:bodyPr>
          <a:lstStyle/>
          <a:p>
            <a:pPr algn="ctr"/>
            <a:r>
              <a:rPr lang="cy-GB" dirty="0">
                <a:solidFill>
                  <a:schemeClr val="tx1"/>
                </a:solidFill>
                <a:latin typeface="Avenir Roman" panose="02000503020000020003" pitchFamily="2" charset="0"/>
              </a:rPr>
              <a:t>Dyma rai geiriau tebyg yn y Gymraeg...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52CD417-4649-374D-A68D-DB6902D5319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36853" y="4528018"/>
            <a:ext cx="2179664" cy="2134721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7BED81BC-9647-FA44-8600-E8AB3D1B6DC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4813" y="4461715"/>
            <a:ext cx="2240681" cy="22010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1411660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60AB78DC-27E6-2B4E-B4DD-95C8712A1864}"/>
              </a:ext>
            </a:extLst>
          </p:cNvPr>
          <p:cNvGraphicFramePr>
            <a:graphicFrameLocks noGrp="1"/>
          </p:cNvGraphicFramePr>
          <p:nvPr/>
        </p:nvGraphicFramePr>
        <p:xfrm>
          <a:off x="332030" y="378372"/>
          <a:ext cx="1713985" cy="6166069"/>
        </p:xfrm>
        <a:graphic>
          <a:graphicData uri="http://schemas.openxmlformats.org/drawingml/2006/table">
            <a:tbl>
              <a:tblPr/>
              <a:tblGrid>
                <a:gridCol w="1713985">
                  <a:extLst>
                    <a:ext uri="{9D8B030D-6E8A-4147-A177-3AD203B41FA5}">
                      <a16:colId xmlns:a16="http://schemas.microsoft.com/office/drawing/2014/main" val="318387860"/>
                    </a:ext>
                  </a:extLst>
                </a:gridCol>
              </a:tblGrid>
              <a:tr h="956804">
                <a:tc>
                  <a:txBody>
                    <a:bodyPr/>
                    <a:lstStyle>
                      <a:lvl1pPr marL="533400" indent="-533400" algn="l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 marL="914400" indent="-457200" algn="l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 marL="1295400" indent="-381000" algn="l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 marL="1714500" indent="-342900" algn="l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 marL="2171700" indent="-342900" algn="l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marL="2628900" indent="-3429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marL="3086100" indent="-3429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marL="3543300" indent="-3429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marL="4000500" indent="-3429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533400" marR="0" lvl="0" indent="-533400" algn="just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altLang="en-US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venir Roman" panose="02000503020000020003" pitchFamily="2" charset="0"/>
                          <a:cs typeface="Times New Roman" panose="02020603050405020304" pitchFamily="18" charset="0"/>
                        </a:rPr>
                        <a:t>a </a:t>
                      </a:r>
                    </a:p>
                    <a:p>
                      <a:pPr marL="533400" marR="0" lvl="0" indent="-533400" algn="just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altLang="en-US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venir Roman" panose="02000503020000020003" pitchFamily="2" charset="0"/>
                        </a:rPr>
                        <a:t>ac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54050429"/>
                  </a:ext>
                </a:extLst>
              </a:tr>
              <a:tr h="956804">
                <a:tc>
                  <a:txBody>
                    <a:bodyPr/>
                    <a:lstStyle>
                      <a:lvl1pPr marL="533400" indent="-533400" algn="l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 marL="914400" indent="-457200" algn="l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 marL="1295400" indent="-381000" algn="l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 marL="1714500" indent="-342900" algn="l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 marL="2171700" indent="-342900" algn="l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marL="2628900" indent="-3429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marL="3086100" indent="-3429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marL="3543300" indent="-3429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marL="4000500" indent="-3429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533400" marR="0" lvl="0" indent="-533400" algn="just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altLang="en-US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venir Roman" panose="02000503020000020003" pitchFamily="2" charset="0"/>
                          <a:cs typeface="Times New Roman" panose="02020603050405020304" pitchFamily="18" charset="0"/>
                        </a:rPr>
                        <a:t>ac</a:t>
                      </a:r>
                    </a:p>
                    <a:p>
                      <a:pPr marL="533400" marR="0" lvl="0" indent="-533400" algn="just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altLang="en-US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venir Roman" panose="02000503020000020003" pitchFamily="2" charset="0"/>
                        </a:rPr>
                        <a:t>ag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700268734"/>
                  </a:ext>
                </a:extLst>
              </a:tr>
              <a:tr h="1382049">
                <a:tc>
                  <a:txBody>
                    <a:bodyPr/>
                    <a:lstStyle>
                      <a:lvl1pPr algn="l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 algn="l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 algn="l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 algn="l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 algn="l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just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altLang="en-US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venir Roman" panose="02000503020000020003" pitchFamily="2" charset="0"/>
                          <a:cs typeface="Times New Roman" panose="02020603050405020304" pitchFamily="18" charset="0"/>
                        </a:rPr>
                        <a:t>ar </a:t>
                      </a:r>
                    </a:p>
                    <a:p>
                      <a:pPr marL="0" marR="0" lvl="0" indent="0" algn="just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altLang="en-US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venir Roman" panose="02000503020000020003" pitchFamily="2" charset="0"/>
                          <a:cs typeface="Times New Roman" panose="02020603050405020304" pitchFamily="18" charset="0"/>
                        </a:rPr>
                        <a:t>a’r</a:t>
                      </a:r>
                    </a:p>
                    <a:p>
                      <a:pPr marL="0" marR="0" lvl="0" indent="0" algn="just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altLang="en-US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venir Roman" panose="02000503020000020003" pitchFamily="2" charset="0"/>
                          <a:cs typeface="Times New Roman" panose="02020603050405020304" pitchFamily="18" charset="0"/>
                        </a:rPr>
                        <a:t>â’r</a:t>
                      </a:r>
                      <a:endParaRPr kumimoji="0" lang="cy-GB" altLang="en-US" sz="24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venir Roman" panose="02000503020000020003" pitchFamily="2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028342981"/>
                  </a:ext>
                </a:extLst>
              </a:tr>
              <a:tr h="956804">
                <a:tc>
                  <a:txBody>
                    <a:bodyPr/>
                    <a:lstStyle>
                      <a:lvl1pPr algn="l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 algn="l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 algn="l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 algn="l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 algn="l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just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altLang="en-US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venir Roman" panose="02000503020000020003" pitchFamily="2" charset="0"/>
                          <a:cs typeface="Times New Roman" panose="02020603050405020304" pitchFamily="18" charset="0"/>
                        </a:rPr>
                        <a:t>a</a:t>
                      </a:r>
                    </a:p>
                    <a:p>
                      <a:pPr marL="0" marR="0" lvl="0" indent="0" algn="just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altLang="en-US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venir Roman" panose="02000503020000020003" pitchFamily="2" charset="0"/>
                          <a:cs typeface="Times New Roman" panose="02020603050405020304" pitchFamily="18" charset="0"/>
                        </a:rPr>
                        <a:t>â</a:t>
                      </a:r>
                      <a:endParaRPr kumimoji="0" lang="cy-GB" altLang="en-US" sz="24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venir Roman" panose="02000503020000020003" pitchFamily="2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114976056"/>
                  </a:ext>
                </a:extLst>
              </a:tr>
              <a:tr h="956804">
                <a:tc>
                  <a:txBody>
                    <a:bodyPr/>
                    <a:lstStyle>
                      <a:lvl1pPr algn="l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 algn="l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 algn="l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 algn="l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 algn="l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just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altLang="en-US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venir Roman" panose="02000503020000020003" pitchFamily="2" charset="0"/>
                          <a:cs typeface="Times New Roman" panose="02020603050405020304" pitchFamily="18" charset="0"/>
                        </a:rPr>
                        <a:t>adnabod</a:t>
                      </a:r>
                    </a:p>
                    <a:p>
                      <a:pPr marL="0" marR="0" lvl="0" indent="0" algn="just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altLang="en-US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venir Roman" panose="02000503020000020003" pitchFamily="2" charset="0"/>
                          <a:cs typeface="Times New Roman" panose="02020603050405020304" pitchFamily="18" charset="0"/>
                        </a:rPr>
                        <a:t>gwybod</a:t>
                      </a:r>
                      <a:endParaRPr kumimoji="0" lang="cy-GB" altLang="en-US" sz="24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venir Roman" panose="02000503020000020003" pitchFamily="2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24035958"/>
                  </a:ext>
                </a:extLst>
              </a:tr>
              <a:tr h="956804">
                <a:tc>
                  <a:txBody>
                    <a:bodyPr/>
                    <a:lstStyle>
                      <a:lvl1pPr algn="l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 algn="l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 algn="l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 algn="l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 algn="l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just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altLang="en-US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venir Roman" panose="02000503020000020003" pitchFamily="2" charset="0"/>
                          <a:cs typeface="Times New Roman" panose="02020603050405020304" pitchFamily="18" charset="0"/>
                        </a:rPr>
                        <a:t>bai</a:t>
                      </a:r>
                    </a:p>
                    <a:p>
                      <a:pPr marL="0" marR="0" lvl="0" indent="0" algn="just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altLang="en-US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venir Roman" panose="02000503020000020003" pitchFamily="2" charset="0"/>
                          <a:cs typeface="Times New Roman" panose="02020603050405020304" pitchFamily="18" charset="0"/>
                        </a:rPr>
                        <a:t>bae</a:t>
                      </a:r>
                      <a:endParaRPr kumimoji="0" lang="cy-GB" altLang="en-US" sz="24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venir Roman" panose="02000503020000020003" pitchFamily="2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832667082"/>
                  </a:ext>
                </a:extLst>
              </a:tr>
            </a:tbl>
          </a:graphicData>
        </a:graphic>
      </p:graphicFrame>
      <p:graphicFrame>
        <p:nvGraphicFramePr>
          <p:cNvPr id="5" name="Content Placeholder 3">
            <a:extLst>
              <a:ext uri="{FF2B5EF4-FFF2-40B4-BE49-F238E27FC236}">
                <a16:creationId xmlns:a16="http://schemas.microsoft.com/office/drawing/2014/main" id="{F105E5D5-DBA2-7F4F-A586-10003AFB679D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2806530" y="392385"/>
          <a:ext cx="1579788" cy="6166074"/>
        </p:xfrm>
        <a:graphic>
          <a:graphicData uri="http://schemas.openxmlformats.org/drawingml/2006/table">
            <a:tbl>
              <a:tblPr/>
              <a:tblGrid>
                <a:gridCol w="1579788">
                  <a:extLst>
                    <a:ext uri="{9D8B030D-6E8A-4147-A177-3AD203B41FA5}">
                      <a16:colId xmlns:a16="http://schemas.microsoft.com/office/drawing/2014/main" val="1209855695"/>
                    </a:ext>
                  </a:extLst>
                </a:gridCol>
              </a:tblGrid>
              <a:tr h="1027679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altLang="en-US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venir Roman" panose="02000503020000020003" pitchFamily="2" charset="0"/>
                          <a:cs typeface="Times New Roman" panose="02020603050405020304" pitchFamily="18" charset="0"/>
                        </a:rPr>
                        <a:t>cau </a:t>
                      </a:r>
                      <a:endParaRPr kumimoji="0" lang="en-US" altLang="en-US" sz="24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venir Roman" panose="02000503020000020003" pitchFamily="2" charset="0"/>
                        <a:cs typeface="Times New Roman" panose="02020603050405020304" pitchFamily="18" charset="0"/>
                      </a:endParaRP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altLang="en-US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venir Roman" panose="02000503020000020003" pitchFamily="2" charset="0"/>
                          <a:cs typeface="Times New Roman" panose="02020603050405020304" pitchFamily="18" charset="0"/>
                        </a:rPr>
                        <a:t>cae</a:t>
                      </a:r>
                      <a:endParaRPr kumimoji="0" lang="cy-GB" altLang="en-US" sz="24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venir Roman" panose="02000503020000020003" pitchFamily="2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467304013"/>
                  </a:ext>
                </a:extLst>
              </a:tr>
              <a:tr h="1027679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altLang="en-US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venir Roman" panose="02000503020000020003" pitchFamily="2" charset="0"/>
                          <a:cs typeface="Times New Roman" panose="02020603050405020304" pitchFamily="18" charset="0"/>
                        </a:rPr>
                        <a:t>Cymraeg</a:t>
                      </a:r>
                      <a:endParaRPr kumimoji="0" lang="en-US" altLang="en-US" sz="24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venir Roman" panose="02000503020000020003" pitchFamily="2" charset="0"/>
                        <a:cs typeface="Times New Roman" panose="02020603050405020304" pitchFamily="18" charset="0"/>
                      </a:endParaRP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altLang="en-US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venir Roman" panose="02000503020000020003" pitchFamily="2" charset="0"/>
                          <a:cs typeface="Times New Roman" panose="02020603050405020304" pitchFamily="18" charset="0"/>
                        </a:rPr>
                        <a:t>Cymreig</a:t>
                      </a:r>
                      <a:endParaRPr kumimoji="0" lang="cy-GB" altLang="en-US" sz="24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venir Roman" panose="02000503020000020003" pitchFamily="2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90392122"/>
                  </a:ext>
                </a:extLst>
              </a:tr>
              <a:tr h="1027679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altLang="en-US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venir Roman" panose="02000503020000020003" pitchFamily="2" charset="0"/>
                          <a:cs typeface="Times New Roman" panose="02020603050405020304" pitchFamily="18" charset="0"/>
                        </a:rPr>
                        <a:t>Cymru</a:t>
                      </a:r>
                      <a:endParaRPr kumimoji="0" lang="en-US" altLang="en-US" sz="24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venir Roman" panose="02000503020000020003" pitchFamily="2" charset="0"/>
                        <a:cs typeface="Times New Roman" panose="02020603050405020304" pitchFamily="18" charset="0"/>
                      </a:endParaRP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altLang="en-US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venir Roman" panose="02000503020000020003" pitchFamily="2" charset="0"/>
                          <a:cs typeface="Times New Roman" panose="02020603050405020304" pitchFamily="18" charset="0"/>
                        </a:rPr>
                        <a:t>Cymry</a:t>
                      </a:r>
                      <a:endParaRPr kumimoji="0" lang="cy-GB" altLang="en-US" sz="24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venir Roman" panose="02000503020000020003" pitchFamily="2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42613872"/>
                  </a:ext>
                </a:extLst>
              </a:tr>
              <a:tr h="1027679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altLang="en-US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venir Roman" panose="02000503020000020003" pitchFamily="2" charset="0"/>
                          <a:cs typeface="Times New Roman" panose="02020603050405020304" pitchFamily="18" charset="0"/>
                        </a:rPr>
                        <a:t>ei</a:t>
                      </a:r>
                      <a:endParaRPr kumimoji="0" lang="en-US" altLang="en-US" sz="24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venir Roman" panose="02000503020000020003" pitchFamily="2" charset="0"/>
                        <a:cs typeface="Times New Roman" panose="02020603050405020304" pitchFamily="18" charset="0"/>
                      </a:endParaRP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altLang="en-US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venir Roman" panose="02000503020000020003" pitchFamily="2" charset="0"/>
                          <a:cs typeface="Times New Roman" panose="02020603050405020304" pitchFamily="18" charset="0"/>
                        </a:rPr>
                        <a:t>eu</a:t>
                      </a:r>
                      <a:endParaRPr kumimoji="0" lang="cy-GB" altLang="en-US" sz="24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venir Roman" panose="02000503020000020003" pitchFamily="2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913959926"/>
                  </a:ext>
                </a:extLst>
              </a:tr>
              <a:tr h="1027679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altLang="en-US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venir Roman" panose="02000503020000020003" pitchFamily="2" charset="0"/>
                          <a:cs typeface="Times New Roman" panose="02020603050405020304" pitchFamily="18" charset="0"/>
                        </a:rPr>
                        <a:t>ffôn</a:t>
                      </a:r>
                      <a:endParaRPr kumimoji="0" lang="en-US" altLang="en-US" sz="24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venir Roman" panose="02000503020000020003" pitchFamily="2" charset="0"/>
                        <a:cs typeface="Times New Roman" panose="02020603050405020304" pitchFamily="18" charset="0"/>
                      </a:endParaRP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altLang="en-US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venir Roman" panose="02000503020000020003" pitchFamily="2" charset="0"/>
                          <a:cs typeface="Times New Roman" panose="02020603050405020304" pitchFamily="18" charset="0"/>
                        </a:rPr>
                        <a:t>ffon</a:t>
                      </a:r>
                      <a:endParaRPr kumimoji="0" lang="cy-GB" altLang="en-US" sz="24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venir Roman" panose="02000503020000020003" pitchFamily="2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323287794"/>
                  </a:ext>
                </a:extLst>
              </a:tr>
              <a:tr h="1027679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altLang="en-US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venir Roman" panose="02000503020000020003" pitchFamily="2" charset="0"/>
                          <a:cs typeface="Times New Roman" panose="02020603050405020304" pitchFamily="18" charset="0"/>
                        </a:rPr>
                        <a:t>gem</a:t>
                      </a:r>
                      <a:endParaRPr kumimoji="0" lang="en-US" altLang="en-US" sz="24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venir Roman" panose="02000503020000020003" pitchFamily="2" charset="0"/>
                        <a:cs typeface="Times New Roman" panose="02020603050405020304" pitchFamily="18" charset="0"/>
                      </a:endParaRP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altLang="en-US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venir Roman" panose="02000503020000020003" pitchFamily="2" charset="0"/>
                          <a:cs typeface="Times New Roman" panose="02020603050405020304" pitchFamily="18" charset="0"/>
                        </a:rPr>
                        <a:t>gêm</a:t>
                      </a:r>
                      <a:endParaRPr kumimoji="0" lang="cy-GB" altLang="en-US" sz="24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venir Roman" panose="02000503020000020003" pitchFamily="2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941248847"/>
                  </a:ext>
                </a:extLst>
              </a:tr>
            </a:tbl>
          </a:graphicData>
        </a:graphic>
      </p:graphicFrame>
      <p:graphicFrame>
        <p:nvGraphicFramePr>
          <p:cNvPr id="6" name="Content Placeholder 3">
            <a:extLst>
              <a:ext uri="{FF2B5EF4-FFF2-40B4-BE49-F238E27FC236}">
                <a16:creationId xmlns:a16="http://schemas.microsoft.com/office/drawing/2014/main" id="{866F3910-DA56-6447-A617-856FFFE8EC30}"/>
              </a:ext>
            </a:extLst>
          </p:cNvPr>
          <p:cNvGraphicFramePr>
            <a:graphicFrameLocks/>
          </p:cNvGraphicFramePr>
          <p:nvPr/>
        </p:nvGraphicFramePr>
        <p:xfrm>
          <a:off x="5006694" y="406401"/>
          <a:ext cx="1621831" cy="6152056"/>
        </p:xfrm>
        <a:graphic>
          <a:graphicData uri="http://schemas.openxmlformats.org/drawingml/2006/table">
            <a:tbl>
              <a:tblPr/>
              <a:tblGrid>
                <a:gridCol w="1621831">
                  <a:extLst>
                    <a:ext uri="{9D8B030D-6E8A-4147-A177-3AD203B41FA5}">
                      <a16:colId xmlns:a16="http://schemas.microsoft.com/office/drawing/2014/main" val="1805261316"/>
                    </a:ext>
                  </a:extLst>
                </a:gridCol>
              </a:tblGrid>
              <a:tr h="905489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altLang="en-US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venir Roman" panose="02000503020000020003" pitchFamily="2" charset="0"/>
                          <a:cs typeface="Times New Roman" panose="02020603050405020304" pitchFamily="18" charset="0"/>
                        </a:rPr>
                        <a:t>glan </a:t>
                      </a:r>
                      <a:endParaRPr kumimoji="0" lang="en-US" altLang="en-US" sz="24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venir Roman" panose="02000503020000020003" pitchFamily="2" charset="0"/>
                        <a:cs typeface="Times New Roman" panose="02020603050405020304" pitchFamily="18" charset="0"/>
                      </a:endParaRP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altLang="en-US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venir Roman" panose="02000503020000020003" pitchFamily="2" charset="0"/>
                          <a:cs typeface="Times New Roman" panose="02020603050405020304" pitchFamily="18" charset="0"/>
                        </a:rPr>
                        <a:t>glân</a:t>
                      </a:r>
                      <a:endParaRPr kumimoji="0" lang="cy-GB" altLang="en-US" sz="24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venir Roman" panose="02000503020000020003" pitchFamily="2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914318103"/>
                  </a:ext>
                </a:extLst>
              </a:tr>
              <a:tr h="1294025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altLang="en-US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venir Roman" panose="02000503020000020003" pitchFamily="2" charset="0"/>
                          <a:cs typeface="Times New Roman" panose="02020603050405020304" pitchFamily="18" charset="0"/>
                        </a:rPr>
                        <a:t>hun</a:t>
                      </a:r>
                      <a:endParaRPr kumimoji="0" lang="en-US" altLang="en-US" sz="24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venir Roman" panose="02000503020000020003" pitchFamily="2" charset="0"/>
                        <a:cs typeface="Times New Roman" panose="02020603050405020304" pitchFamily="18" charset="0"/>
                      </a:endParaRP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altLang="en-US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venir Roman" panose="02000503020000020003" pitchFamily="2" charset="0"/>
                          <a:cs typeface="Times New Roman" panose="02020603050405020304" pitchFamily="18" charset="0"/>
                        </a:rPr>
                        <a:t>hyn</a:t>
                      </a:r>
                      <a:endParaRPr kumimoji="0" lang="en-US" altLang="en-US" sz="24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venir Roman" panose="02000503020000020003" pitchFamily="2" charset="0"/>
                        <a:cs typeface="Times New Roman" panose="02020603050405020304" pitchFamily="18" charset="0"/>
                      </a:endParaRP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venir Roman" panose="02000503020000020003" pitchFamily="2" charset="0"/>
                        </a:rPr>
                        <a:t>h</a:t>
                      </a:r>
                      <a:r>
                        <a:rPr kumimoji="0" lang="en-US" altLang="en-US" sz="24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venir Roman" panose="02000503020000020003" pitchFamily="2" charset="0"/>
                        </a:rPr>
                        <a:t>ŷn</a:t>
                      </a:r>
                      <a:endParaRPr kumimoji="0" lang="cy-GB" altLang="en-US" sz="24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venir Roman" panose="02000503020000020003" pitchFamily="2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671389624"/>
                  </a:ext>
                </a:extLst>
              </a:tr>
              <a:tr h="907136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altLang="en-US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venir Roman" panose="02000503020000020003" pitchFamily="2" charset="0"/>
                          <a:cs typeface="Times New Roman" panose="02020603050405020304" pitchFamily="18" charset="0"/>
                        </a:rPr>
                        <a:t>i’w</a:t>
                      </a:r>
                      <a:endParaRPr kumimoji="0" lang="en-US" altLang="en-US" sz="24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venir Roman" panose="02000503020000020003" pitchFamily="2" charset="0"/>
                        <a:cs typeface="Times New Roman" panose="02020603050405020304" pitchFamily="18" charset="0"/>
                      </a:endParaRP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altLang="en-US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venir Roman" panose="02000503020000020003" pitchFamily="2" charset="0"/>
                          <a:cs typeface="Times New Roman" panose="02020603050405020304" pitchFamily="18" charset="0"/>
                        </a:rPr>
                        <a:t>yw</a:t>
                      </a:r>
                      <a:endParaRPr kumimoji="0" lang="cy-GB" altLang="en-US" sz="24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venir Roman" panose="02000503020000020003" pitchFamily="2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1143573"/>
                  </a:ext>
                </a:extLst>
              </a:tr>
              <a:tr h="905489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altLang="en-US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venir Roman" panose="02000503020000020003" pitchFamily="2" charset="0"/>
                          <a:cs typeface="Times New Roman" panose="02020603050405020304" pitchFamily="18" charset="0"/>
                        </a:rPr>
                        <a:t>melin</a:t>
                      </a:r>
                      <a:endParaRPr kumimoji="0" lang="en-US" altLang="en-US" sz="24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venir Roman" panose="02000503020000020003" pitchFamily="2" charset="0"/>
                        <a:cs typeface="Times New Roman" panose="02020603050405020304" pitchFamily="18" charset="0"/>
                      </a:endParaRP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altLang="en-US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venir Roman" panose="02000503020000020003" pitchFamily="2" charset="0"/>
                          <a:cs typeface="Times New Roman" panose="02020603050405020304" pitchFamily="18" charset="0"/>
                        </a:rPr>
                        <a:t>melyn</a:t>
                      </a:r>
                      <a:endParaRPr kumimoji="0" lang="cy-GB" altLang="en-US" sz="24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venir Roman" panose="02000503020000020003" pitchFamily="2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12824998"/>
                  </a:ext>
                </a:extLst>
              </a:tr>
              <a:tr h="907136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altLang="en-US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venir Roman" panose="02000503020000020003" pitchFamily="2" charset="0"/>
                          <a:cs typeface="Times New Roman" panose="02020603050405020304" pitchFamily="18" charset="0"/>
                        </a:rPr>
                        <a:t>mor</a:t>
                      </a:r>
                      <a:endParaRPr kumimoji="0" lang="en-US" altLang="en-US" sz="24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venir Roman" panose="02000503020000020003" pitchFamily="2" charset="0"/>
                        <a:cs typeface="Times New Roman" panose="02020603050405020304" pitchFamily="18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altLang="en-US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venir Roman" panose="02000503020000020003" pitchFamily="2" charset="0"/>
                          <a:cs typeface="Times New Roman" panose="02020603050405020304" pitchFamily="18" charset="0"/>
                        </a:rPr>
                        <a:t>môr</a:t>
                      </a:r>
                      <a:endParaRPr kumimoji="0" lang="cy-GB" altLang="en-US" sz="24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venir Roman" panose="02000503020000020003" pitchFamily="2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223247013"/>
                  </a:ext>
                </a:extLst>
              </a:tr>
              <a:tr h="1232781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altLang="en-US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venir Roman" panose="02000503020000020003" pitchFamily="2" charset="0"/>
                          <a:cs typeface="Times New Roman" panose="02020603050405020304" pitchFamily="18" charset="0"/>
                        </a:rPr>
                        <a:t>nac</a:t>
                      </a:r>
                      <a:endParaRPr kumimoji="0" lang="en-US" altLang="en-US" sz="24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venir Roman" panose="02000503020000020003" pitchFamily="2" charset="0"/>
                        <a:cs typeface="Times New Roman" panose="02020603050405020304" pitchFamily="18" charset="0"/>
                      </a:endParaRP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altLang="en-US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venir Roman" panose="02000503020000020003" pitchFamily="2" charset="0"/>
                          <a:cs typeface="Times New Roman" panose="02020603050405020304" pitchFamily="18" charset="0"/>
                        </a:rPr>
                        <a:t>nag</a:t>
                      </a:r>
                      <a:endParaRPr kumimoji="0" lang="cy-GB" altLang="en-US" sz="24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venir Roman" panose="02000503020000020003" pitchFamily="2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02985717"/>
                  </a:ext>
                </a:extLst>
              </a:tr>
            </a:tbl>
          </a:graphicData>
        </a:graphic>
      </p:graphicFrame>
      <p:graphicFrame>
        <p:nvGraphicFramePr>
          <p:cNvPr id="7" name="Content Placeholder 3">
            <a:extLst>
              <a:ext uri="{FF2B5EF4-FFF2-40B4-BE49-F238E27FC236}">
                <a16:creationId xmlns:a16="http://schemas.microsoft.com/office/drawing/2014/main" id="{229554B1-0042-7D4F-85A7-DCE046E58817}"/>
              </a:ext>
            </a:extLst>
          </p:cNvPr>
          <p:cNvGraphicFramePr>
            <a:graphicFrameLocks/>
          </p:cNvGraphicFramePr>
          <p:nvPr/>
        </p:nvGraphicFramePr>
        <p:xfrm>
          <a:off x="7389039" y="420417"/>
          <a:ext cx="1733941" cy="6138040"/>
        </p:xfrm>
        <a:graphic>
          <a:graphicData uri="http://schemas.openxmlformats.org/drawingml/2006/table">
            <a:tbl>
              <a:tblPr/>
              <a:tblGrid>
                <a:gridCol w="1733941">
                  <a:extLst>
                    <a:ext uri="{9D8B030D-6E8A-4147-A177-3AD203B41FA5}">
                      <a16:colId xmlns:a16="http://schemas.microsoft.com/office/drawing/2014/main" val="3643741542"/>
                    </a:ext>
                  </a:extLst>
                </a:gridCol>
              </a:tblGrid>
              <a:tr h="1002237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altLang="en-US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venir Roman" panose="02000503020000020003" pitchFamily="2" charset="0"/>
                          <a:cs typeface="Times New Roman" panose="02020603050405020304" pitchFamily="18" charset="0"/>
                        </a:rPr>
                        <a:t>nith</a:t>
                      </a:r>
                      <a:endParaRPr kumimoji="0" lang="en-US" altLang="en-US" sz="24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venir Roman" panose="02000503020000020003" pitchFamily="2" charset="0"/>
                        <a:cs typeface="Times New Roman" panose="02020603050405020304" pitchFamily="18" charset="0"/>
                      </a:endParaRP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altLang="en-US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venir Roman" panose="02000503020000020003" pitchFamily="2" charset="0"/>
                          <a:cs typeface="Times New Roman" panose="02020603050405020304" pitchFamily="18" charset="0"/>
                        </a:rPr>
                        <a:t>nyth</a:t>
                      </a:r>
                      <a:endParaRPr kumimoji="0" lang="cy-GB" altLang="en-US" sz="24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venir Roman" panose="02000503020000020003" pitchFamily="2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426913518"/>
                  </a:ext>
                </a:extLst>
              </a:tr>
              <a:tr h="1005799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altLang="en-US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venir Roman" panose="02000503020000020003" pitchFamily="2" charset="0"/>
                          <a:cs typeface="Times New Roman" panose="02020603050405020304" pitchFamily="18" charset="0"/>
                        </a:rPr>
                        <a:t>pa</a:t>
                      </a:r>
                      <a:endParaRPr kumimoji="0" lang="en-US" altLang="en-US" sz="24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venir Roman" panose="02000503020000020003" pitchFamily="2" charset="0"/>
                        <a:cs typeface="Times New Roman" panose="02020603050405020304" pitchFamily="18" charset="0"/>
                      </a:endParaRP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altLang="en-US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venir Roman" panose="02000503020000020003" pitchFamily="2" charset="0"/>
                          <a:cs typeface="Times New Roman" panose="02020603050405020304" pitchFamily="18" charset="0"/>
                        </a:rPr>
                        <a:t>pwy</a:t>
                      </a:r>
                      <a:endParaRPr kumimoji="0" lang="cy-GB" altLang="en-US" sz="24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venir Roman" panose="02000503020000020003" pitchFamily="2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290401769"/>
                  </a:ext>
                </a:extLst>
              </a:tr>
              <a:tr h="1060984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altLang="en-US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venir Roman" panose="02000503020000020003" pitchFamily="2" charset="0"/>
                          <a:cs typeface="Times New Roman" panose="02020603050405020304" pitchFamily="18" charset="0"/>
                        </a:rPr>
                        <a:t>prif</a:t>
                      </a:r>
                      <a:endParaRPr kumimoji="0" lang="en-US" altLang="en-US" sz="24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venir Roman" panose="02000503020000020003" pitchFamily="2" charset="0"/>
                        <a:cs typeface="Times New Roman" panose="02020603050405020304" pitchFamily="18" charset="0"/>
                      </a:endParaRP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altLang="en-US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venir Roman" panose="02000503020000020003" pitchFamily="2" charset="0"/>
                          <a:cs typeface="Times New Roman" panose="02020603050405020304" pitchFamily="18" charset="0"/>
                        </a:rPr>
                        <a:t>pryf</a:t>
                      </a:r>
                      <a:endParaRPr kumimoji="0" lang="cy-GB" altLang="en-US" sz="24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venir Roman" panose="02000503020000020003" pitchFamily="2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036644757"/>
                  </a:ext>
                </a:extLst>
              </a:tr>
              <a:tr h="1060984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altLang="en-US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venir Roman" panose="02000503020000020003" pitchFamily="2" charset="0"/>
                          <a:cs typeface="Times New Roman" panose="02020603050405020304" pitchFamily="18" charset="0"/>
                        </a:rPr>
                        <a:t>prydau</a:t>
                      </a:r>
                      <a:endParaRPr kumimoji="0" lang="en-US" altLang="en-US" sz="24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venir Roman" panose="02000503020000020003" pitchFamily="2" charset="0"/>
                        <a:cs typeface="Times New Roman" panose="02020603050405020304" pitchFamily="18" charset="0"/>
                      </a:endParaRP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altLang="en-US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venir Roman" panose="02000503020000020003" pitchFamily="2" charset="0"/>
                          <a:cs typeface="Times New Roman" panose="02020603050405020304" pitchFamily="18" charset="0"/>
                        </a:rPr>
                        <a:t>prydiau</a:t>
                      </a:r>
                      <a:endParaRPr kumimoji="0" lang="cy-GB" altLang="en-US" sz="24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venir Roman" panose="02000503020000020003" pitchFamily="2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988131213"/>
                  </a:ext>
                </a:extLst>
              </a:tr>
              <a:tr h="1005799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altLang="en-US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venir Roman" panose="02000503020000020003" pitchFamily="2" charset="0"/>
                          <a:cs typeface="Times New Roman" panose="02020603050405020304" pitchFamily="18" charset="0"/>
                        </a:rPr>
                        <a:t>sir </a:t>
                      </a:r>
                      <a:endParaRPr kumimoji="0" lang="en-US" altLang="en-US" sz="24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venir Roman" panose="02000503020000020003" pitchFamily="2" charset="0"/>
                        <a:cs typeface="Times New Roman" panose="02020603050405020304" pitchFamily="18" charset="0"/>
                      </a:endParaRP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altLang="en-US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venir Roman" panose="02000503020000020003" pitchFamily="2" charset="0"/>
                          <a:cs typeface="Times New Roman" panose="02020603050405020304" pitchFamily="18" charset="0"/>
                        </a:rPr>
                        <a:t>sur</a:t>
                      </a:r>
                      <a:endParaRPr kumimoji="0" lang="cy-GB" altLang="en-US" sz="24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venir Roman" panose="02000503020000020003" pitchFamily="2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501692016"/>
                  </a:ext>
                </a:extLst>
              </a:tr>
              <a:tr h="1002237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altLang="en-US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venir Roman" panose="02000503020000020003" pitchFamily="2" charset="0"/>
                          <a:cs typeface="Times New Roman" panose="02020603050405020304" pitchFamily="18" charset="0"/>
                        </a:rPr>
                        <a:t>sudd</a:t>
                      </a:r>
                      <a:endParaRPr kumimoji="0" lang="en-US" altLang="en-US" sz="24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venir Roman" panose="02000503020000020003" pitchFamily="2" charset="0"/>
                        <a:cs typeface="Times New Roman" panose="02020603050405020304" pitchFamily="18" charset="0"/>
                      </a:endParaRP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altLang="en-US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venir Roman" panose="02000503020000020003" pitchFamily="2" charset="0"/>
                          <a:cs typeface="Times New Roman" panose="02020603050405020304" pitchFamily="18" charset="0"/>
                        </a:rPr>
                        <a:t> sydd</a:t>
                      </a:r>
                      <a:endParaRPr kumimoji="0" lang="cy-GB" altLang="en-US" sz="24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venir Roman" panose="02000503020000020003" pitchFamily="2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442793049"/>
                  </a:ext>
                </a:extLst>
              </a:tr>
            </a:tbl>
          </a:graphicData>
        </a:graphic>
      </p:graphicFrame>
      <p:graphicFrame>
        <p:nvGraphicFramePr>
          <p:cNvPr id="8" name="Content Placeholder 3">
            <a:extLst>
              <a:ext uri="{FF2B5EF4-FFF2-40B4-BE49-F238E27FC236}">
                <a16:creationId xmlns:a16="http://schemas.microsoft.com/office/drawing/2014/main" id="{47C70E10-E1CD-B840-A856-D29B5005637A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286859530"/>
              </p:ext>
            </p:extLst>
          </p:nvPr>
        </p:nvGraphicFramePr>
        <p:xfrm>
          <a:off x="9701316" y="518516"/>
          <a:ext cx="1821793" cy="6039941"/>
        </p:xfrm>
        <a:graphic>
          <a:graphicData uri="http://schemas.openxmlformats.org/drawingml/2006/table">
            <a:tbl>
              <a:tblPr/>
              <a:tblGrid>
                <a:gridCol w="1821793">
                  <a:extLst>
                    <a:ext uri="{9D8B030D-6E8A-4147-A177-3AD203B41FA5}">
                      <a16:colId xmlns:a16="http://schemas.microsoft.com/office/drawing/2014/main" val="4237153669"/>
                    </a:ext>
                  </a:extLst>
                </a:gridCol>
              </a:tblGrid>
              <a:tr h="1130187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altLang="en-US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venir Roman" panose="02000503020000020003" pitchFamily="2" charset="0"/>
                          <a:cs typeface="Times New Roman" panose="02020603050405020304" pitchFamily="18" charset="0"/>
                        </a:rPr>
                        <a:t>tal</a:t>
                      </a:r>
                      <a:endParaRPr kumimoji="0" lang="en-US" altLang="en-US" sz="24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venir Roman" panose="02000503020000020003" pitchFamily="2" charset="0"/>
                        <a:cs typeface="Times New Roman" panose="02020603050405020304" pitchFamily="18" charset="0"/>
                      </a:endParaRP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altLang="en-US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venir Roman" panose="02000503020000020003" pitchFamily="2" charset="0"/>
                          <a:cs typeface="Times New Roman" panose="02020603050405020304" pitchFamily="18" charset="0"/>
                        </a:rPr>
                        <a:t>tâl</a:t>
                      </a:r>
                      <a:endParaRPr kumimoji="0" lang="cy-GB" altLang="en-US" sz="24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venir Roman" panose="02000503020000020003" pitchFamily="2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38149795"/>
                  </a:ext>
                </a:extLst>
              </a:tr>
              <a:tr h="1226593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altLang="en-US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venir Roman" panose="02000503020000020003" pitchFamily="2" charset="0"/>
                          <a:cs typeface="Times New Roman" panose="02020603050405020304" pitchFamily="18" charset="0"/>
                        </a:rPr>
                        <a:t>tan</a:t>
                      </a:r>
                      <a:endParaRPr kumimoji="0" lang="en-US" altLang="en-US" sz="24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venir Roman" panose="02000503020000020003" pitchFamily="2" charset="0"/>
                        <a:cs typeface="Times New Roman" panose="02020603050405020304" pitchFamily="18" charset="0"/>
                      </a:endParaRP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altLang="en-US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venir Roman" panose="02000503020000020003" pitchFamily="2" charset="0"/>
                          <a:cs typeface="Times New Roman" panose="02020603050405020304" pitchFamily="18" charset="0"/>
                        </a:rPr>
                        <a:t>tân</a:t>
                      </a:r>
                      <a:endParaRPr kumimoji="0" lang="cy-GB" altLang="en-US" sz="24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venir Roman" panose="02000503020000020003" pitchFamily="2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6156113"/>
                  </a:ext>
                </a:extLst>
              </a:tr>
              <a:tr h="1228284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altLang="en-US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venir Roman" panose="02000503020000020003" pitchFamily="2" charset="0"/>
                          <a:cs typeface="Times New Roman" panose="02020603050405020304" pitchFamily="18" charset="0"/>
                        </a:rPr>
                        <a:t>ti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altLang="en-US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venir Roman" panose="02000503020000020003" pitchFamily="2" charset="0"/>
                          <a:cs typeface="Times New Roman" panose="02020603050405020304" pitchFamily="18" charset="0"/>
                        </a:rPr>
                        <a:t>tŷ</a:t>
                      </a:r>
                      <a:endParaRPr kumimoji="0" lang="cy-GB" altLang="en-US" sz="24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venir Roman" panose="02000503020000020003" pitchFamily="2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62139107"/>
                  </a:ext>
                </a:extLst>
              </a:tr>
              <a:tr h="1226593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altLang="en-US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venir Roman" panose="02000503020000020003" pitchFamily="2" charset="0"/>
                          <a:cs typeface="Times New Roman" panose="02020603050405020304" pitchFamily="18" charset="0"/>
                        </a:rPr>
                        <a:t>ton</a:t>
                      </a:r>
                      <a:endParaRPr kumimoji="0" lang="en-US" altLang="en-US" sz="24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venir Roman" panose="02000503020000020003" pitchFamily="2" charset="0"/>
                        <a:cs typeface="Times New Roman" panose="02020603050405020304" pitchFamily="18" charset="0"/>
                      </a:endParaRP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altLang="en-US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venir Roman" panose="02000503020000020003" pitchFamily="2" charset="0"/>
                          <a:cs typeface="Times New Roman" panose="02020603050405020304" pitchFamily="18" charset="0"/>
                        </a:rPr>
                        <a:t>tôn</a:t>
                      </a:r>
                      <a:endParaRPr kumimoji="0" lang="cy-GB" altLang="en-US" sz="24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venir Roman" panose="02000503020000020003" pitchFamily="2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944767382"/>
                  </a:ext>
                </a:extLst>
              </a:tr>
              <a:tr h="1228284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altLang="en-US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venir Roman" panose="02000503020000020003" pitchFamily="2" charset="0"/>
                          <a:cs typeface="Times New Roman" panose="02020603050405020304" pitchFamily="18" charset="0"/>
                        </a:rPr>
                        <a:t>tonnau</a:t>
                      </a:r>
                      <a:endParaRPr kumimoji="0" lang="en-US" altLang="en-US" sz="24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venir Roman" panose="02000503020000020003" pitchFamily="2" charset="0"/>
                        <a:cs typeface="Times New Roman" panose="02020603050405020304" pitchFamily="18" charset="0"/>
                      </a:endParaRP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altLang="en-US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venir Roman" panose="02000503020000020003" pitchFamily="2" charset="0"/>
                          <a:cs typeface="Times New Roman" panose="02020603050405020304" pitchFamily="18" charset="0"/>
                        </a:rPr>
                        <a:t>tonau</a:t>
                      </a:r>
                      <a:endParaRPr kumimoji="0" lang="cy-GB" altLang="en-US" sz="24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venir Roman" panose="02000503020000020003" pitchFamily="2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42762258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5751242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181D220F-7DBD-E14B-B29E-B2D2928FA200}"/>
              </a:ext>
            </a:extLst>
          </p:cNvPr>
          <p:cNvSpPr/>
          <p:nvPr/>
        </p:nvSpPr>
        <p:spPr>
          <a:xfrm>
            <a:off x="3140468" y="4348918"/>
            <a:ext cx="6096000" cy="738664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y-GB" dirty="0">
                <a:hlinkClick r:id="rId2"/>
              </a:rPr>
              <a:t>https://play.kahoot.it/v2/lobby?quizId=299d0415-e62b-4776-8c30-b628355ea0c7</a:t>
            </a:r>
            <a:endParaRPr lang="cy-GB" dirty="0"/>
          </a:p>
          <a:p>
            <a:endParaRPr lang="cy-GB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EE4D46B2-6F91-C048-8C6C-17FB44578D2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40468" y="1610174"/>
            <a:ext cx="5359400" cy="2501900"/>
          </a:xfrm>
          <a:prstGeom prst="rect">
            <a:avLst/>
          </a:prstGeom>
        </p:spPr>
      </p:pic>
      <p:sp>
        <p:nvSpPr>
          <p:cNvPr id="7" name="Rounded Rectangle 6">
            <a:extLst>
              <a:ext uri="{FF2B5EF4-FFF2-40B4-BE49-F238E27FC236}">
                <a16:creationId xmlns:a16="http://schemas.microsoft.com/office/drawing/2014/main" id="{F0158D86-7C24-6541-A2D4-C13128178B43}"/>
              </a:ext>
            </a:extLst>
          </p:cNvPr>
          <p:cNvSpPr/>
          <p:nvPr/>
        </p:nvSpPr>
        <p:spPr>
          <a:xfrm rot="20650202">
            <a:off x="914400" y="667821"/>
            <a:ext cx="3482940" cy="904126"/>
          </a:xfrm>
          <a:prstGeom prst="round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y-GB" sz="2000" dirty="0">
                <a:latin typeface="Avenir Book" panose="02000503020000020003" pitchFamily="2" charset="0"/>
              </a:rPr>
              <a:t>Geiriau tebyg a sillafu </a:t>
            </a:r>
          </a:p>
        </p:txBody>
      </p:sp>
    </p:spTree>
    <p:extLst>
      <p:ext uri="{BB962C8B-B14F-4D97-AF65-F5344CB8AC3E}">
        <p14:creationId xmlns:p14="http://schemas.microsoft.com/office/powerpoint/2010/main" val="187673268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2CCB21-B63F-D04E-8534-935CC2AA0C8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93805" y="343887"/>
            <a:ext cx="3233352" cy="681723"/>
          </a:xfrm>
          <a:solidFill>
            <a:schemeClr val="accent4">
              <a:lumMod val="20000"/>
              <a:lumOff val="80000"/>
            </a:schemeClr>
          </a:solidFill>
        </p:spPr>
        <p:txBody>
          <a:bodyPr>
            <a:normAutofit fontScale="90000"/>
          </a:bodyPr>
          <a:lstStyle/>
          <a:p>
            <a:r>
              <a:rPr lang="cy-GB" sz="4400" dirty="0"/>
              <a:t>Adnoddau</a:t>
            </a:r>
            <a:r>
              <a:rPr lang="cy-GB" dirty="0"/>
              <a:t>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0CBEED1-A2CD-884A-8B82-E6F11C4C996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93805" y="1266610"/>
            <a:ext cx="9144000" cy="4751131"/>
          </a:xfrm>
        </p:spPr>
        <p:txBody>
          <a:bodyPr>
            <a:normAutofit fontScale="92500" lnSpcReduction="10000"/>
          </a:bodyPr>
          <a:lstStyle/>
          <a:p>
            <a:pPr algn="l">
              <a:buFont typeface="Arial" panose="020B0604020202020204" pitchFamily="34" charset="0"/>
              <a:buChar char="•"/>
            </a:pPr>
            <a:r>
              <a:rPr lang="cy-GB" dirty="0">
                <a:latin typeface="Avenir Book"/>
              </a:rPr>
              <a:t>Cyflwyniadau ar bob testun. </a:t>
            </a:r>
            <a:endParaRPr lang="cy-GB" dirty="0">
              <a:latin typeface="Avenir Book" panose="02000503020000020003" pitchFamily="2" charset="0"/>
            </a:endParaRPr>
          </a:p>
          <a:p>
            <a:pPr algn="l">
              <a:buFont typeface="Arial" panose="020B0604020202020204" pitchFamily="34" charset="0"/>
              <a:buChar char="•"/>
            </a:pPr>
            <a:r>
              <a:rPr lang="cy-GB" dirty="0">
                <a:latin typeface="Avenir Book"/>
              </a:rPr>
              <a:t>Fideos esbonio CCC: </a:t>
            </a:r>
            <a:endParaRPr lang="cy-GB"/>
          </a:p>
          <a:p>
            <a:pPr marL="50800" indent="0" algn="l"/>
            <a:r>
              <a:rPr lang="cy-GB" dirty="0">
                <a:latin typeface="Avenir Book"/>
                <a:hlinkClick r:id="rId2"/>
              </a:rPr>
              <a:t>https://sway.office.com/vE4lkqDw0tAGN1K4?ref=Link</a:t>
            </a:r>
          </a:p>
          <a:p>
            <a:pPr marL="50800" indent="0" algn="l"/>
            <a:endParaRPr lang="cy-GB" dirty="0">
              <a:latin typeface="Avenir Book" panose="02000503020000020003" pitchFamily="2" charset="0"/>
              <a:hlinkClick r:id="rId2"/>
            </a:endParaRPr>
          </a:p>
          <a:p>
            <a:pPr marL="393700" indent="-342900" algn="l">
              <a:buFont typeface="Arial" panose="020B0604020202020204" pitchFamily="34" charset="0"/>
              <a:buChar char="•"/>
            </a:pPr>
            <a:r>
              <a:rPr lang="cy-GB" dirty="0">
                <a:latin typeface="Avenir Book"/>
              </a:rPr>
              <a:t>Cyn- bapurau (yn y ffolder neu ar wefan CCC) </a:t>
            </a:r>
            <a:endParaRPr lang="cy-GB"/>
          </a:p>
          <a:p>
            <a:pPr marL="50800" indent="0" algn="l"/>
            <a:r>
              <a:rPr lang="cy-GB">
                <a:latin typeface="Avenir Book"/>
              </a:rPr>
              <a:t>Ymarferion Gloywi Iaith </a:t>
            </a:r>
            <a:endParaRPr lang="cy-GB"/>
          </a:p>
          <a:p>
            <a:pPr marL="393700" indent="-342900" algn="l">
              <a:buFont typeface="Arial" panose="020B0604020202020204" pitchFamily="34" charset="0"/>
              <a:buChar char="•"/>
            </a:pPr>
            <a:r>
              <a:rPr lang="cy-GB" dirty="0">
                <a:latin typeface="Avenir Book"/>
                <a:hlinkClick r:id="rId3"/>
              </a:rPr>
              <a:t>https://sway.office.com/m04alwrSInwv0WYI?ref=Link</a:t>
            </a:r>
          </a:p>
          <a:p>
            <a:pPr marL="393700" indent="-342900" algn="l">
              <a:buFont typeface="Arial" panose="020B0604020202020204" pitchFamily="34" charset="0"/>
              <a:buChar char="•"/>
            </a:pPr>
            <a:endParaRPr lang="cy-GB" dirty="0">
              <a:latin typeface="Avenir Book" panose="02000503020000020003" pitchFamily="2" charset="0"/>
              <a:hlinkClick r:id="rId3"/>
            </a:endParaRPr>
          </a:p>
          <a:p>
            <a:pPr marL="393700" indent="-342900" algn="l">
              <a:buFont typeface="Arial" panose="020B0604020202020204" pitchFamily="34" charset="0"/>
              <a:buChar char="•"/>
            </a:pPr>
            <a:r>
              <a:rPr lang="cy-GB" dirty="0">
                <a:latin typeface="Avenir Book"/>
              </a:rPr>
              <a:t>Enghreifftiau o atebion a sylwadau yr arholwr</a:t>
            </a:r>
            <a:endParaRPr lang="cy-GB">
              <a:latin typeface="Avenir Book"/>
            </a:endParaRPr>
          </a:p>
          <a:p>
            <a:pPr marL="50800" indent="0" algn="l"/>
            <a:r>
              <a:rPr lang="cy-GB" dirty="0">
                <a:latin typeface="Avenir Book"/>
                <a:hlinkClick r:id="rId4"/>
              </a:rPr>
              <a:t>https://adnoddau.s3.eu-west-2.amazonaws.com/pdfs/Prawf+Ysgrifennu'r+Dystysgrif+Sgiliau+Iaith.pdf</a:t>
            </a:r>
          </a:p>
          <a:p>
            <a:pPr marL="393700" indent="-342900" algn="l">
              <a:buFont typeface="Arial" panose="020B0604020202020204" pitchFamily="34" charset="0"/>
              <a:buChar char="•"/>
            </a:pPr>
            <a:endParaRPr lang="cy-GB" dirty="0">
              <a:latin typeface="Avenir Book" panose="02000503020000020003" pitchFamily="2" charset="0"/>
              <a:hlinkClick r:id="rId4"/>
            </a:endParaRPr>
          </a:p>
          <a:p>
            <a:pPr marL="50800" indent="0" algn="l"/>
            <a:endParaRPr lang="cy-GB" dirty="0">
              <a:latin typeface="Avenir Book" panose="02000503020000020003" pitchFamily="2" charset="0"/>
              <a:hlinkClick r:id="rId4"/>
            </a:endParaRPr>
          </a:p>
          <a:p>
            <a:pPr marL="50800" indent="0" algn="l"/>
            <a:endParaRPr lang="cy-GB" dirty="0">
              <a:latin typeface="Avenir Book" panose="02000503020000020003" pitchFamily="2" charset="0"/>
              <a:hlinkClick r:id="rId4"/>
            </a:endParaRPr>
          </a:p>
          <a:p>
            <a:pPr algn="l">
              <a:buFont typeface="Arial" panose="020B0604020202020204" pitchFamily="34" charset="0"/>
              <a:buChar char="•"/>
            </a:pPr>
            <a:endParaRPr lang="cy-GB" dirty="0">
              <a:latin typeface="Avenir Book" panose="02000503020000020003" pitchFamily="2" charset="0"/>
              <a:hlinkClick r:id="rId4"/>
            </a:endParaRPr>
          </a:p>
          <a:p>
            <a:pPr marL="50800" indent="0" algn="l"/>
            <a:endParaRPr lang="cy-GB" dirty="0">
              <a:latin typeface="Avenir Book" panose="02000503020000020003" pitchFamily="2" charset="0"/>
              <a:hlinkClick r:id="rId4"/>
            </a:endParaRPr>
          </a:p>
          <a:p>
            <a:pPr algn="l">
              <a:buFont typeface="Arial" panose="020B0604020202020204" pitchFamily="34" charset="0"/>
              <a:buChar char="•"/>
            </a:pPr>
            <a:endParaRPr lang="cy-GB" dirty="0">
              <a:latin typeface="Avenir Book" panose="02000503020000020003" pitchFamily="2" charset="0"/>
              <a:hlinkClick r:id="rId4"/>
            </a:endParaRPr>
          </a:p>
          <a:p>
            <a:pPr algn="l">
              <a:buFont typeface="Arial" panose="020B0604020202020204" pitchFamily="34" charset="0"/>
              <a:buChar char="•"/>
            </a:pPr>
            <a:endParaRPr lang="cy-GB" dirty="0">
              <a:latin typeface="Avenir Book" panose="02000503020000020003" pitchFamily="2" charset="0"/>
              <a:hlinkClick r:id="rId4"/>
            </a:endParaRPr>
          </a:p>
          <a:p>
            <a:pPr algn="l"/>
            <a:endParaRPr lang="cy-GB" dirty="0">
              <a:latin typeface="Avenir Book" panose="02000503020000020003" pitchFamily="2" charset="0"/>
              <a:hlinkClick r:id="rId4"/>
            </a:endParaRPr>
          </a:p>
        </p:txBody>
      </p:sp>
    </p:spTree>
    <p:extLst>
      <p:ext uri="{BB962C8B-B14F-4D97-AF65-F5344CB8AC3E}">
        <p14:creationId xmlns:p14="http://schemas.microsoft.com/office/powerpoint/2010/main" val="78408596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1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1" name="Google Shape;211;p17"/>
          <p:cNvPicPr preferRelativeResize="0">
            <a:picLocks noGrp="1"/>
          </p:cNvPicPr>
          <p:nvPr>
            <p:ph type="body" idx="1"/>
          </p:nvPr>
        </p:nvPicPr>
        <p:blipFill rotWithShape="1">
          <a:blip r:embed="rId3">
            <a:alphaModFix/>
          </a:blip>
          <a:srcRect/>
          <a:stretch/>
        </p:blipFill>
        <p:spPr>
          <a:xfrm>
            <a:off x="2220912" y="672307"/>
            <a:ext cx="7658327" cy="5428456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584</TotalTime>
  <Words>1125</Words>
  <Application>Microsoft Macintosh PowerPoint</Application>
  <PresentationFormat>Widescreen</PresentationFormat>
  <Paragraphs>174</Paragraphs>
  <Slides>15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3" baseType="lpstr">
      <vt:lpstr>Arial</vt:lpstr>
      <vt:lpstr>Avenir</vt:lpstr>
      <vt:lpstr>Avenir Book</vt:lpstr>
      <vt:lpstr>Avenir Roman</vt:lpstr>
      <vt:lpstr>Calibri</vt:lpstr>
      <vt:lpstr>Nixie One</vt:lpstr>
      <vt:lpstr>Varela Round</vt:lpstr>
      <vt:lpstr>Office Theme</vt:lpstr>
      <vt:lpstr>PowerPoint Presentation</vt:lpstr>
      <vt:lpstr>Gwiriwch eich cyfrifiadur o flaen llaw </vt:lpstr>
      <vt:lpstr>PowerPoint Presentation</vt:lpstr>
      <vt:lpstr>Hyd y Papur </vt:lpstr>
      <vt:lpstr>PowerPoint Presentation</vt:lpstr>
      <vt:lpstr>Cysill  / Cysgeir / Geiriaduron </vt:lpstr>
      <vt:lpstr>Llinell Gymorth </vt:lpstr>
      <vt:lpstr>Math o wallau </vt:lpstr>
      <vt:lpstr>PowerPoint Presentation</vt:lpstr>
      <vt:lpstr>PowerPoint Presentation</vt:lpstr>
      <vt:lpstr>Dyma rai geiriau tebyg yn y Gymraeg... </vt:lpstr>
      <vt:lpstr>PowerPoint Presentation</vt:lpstr>
      <vt:lpstr>PowerPoint Presentation</vt:lpstr>
      <vt:lpstr>Adnoddau 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Kara Lewis</dc:creator>
  <cp:lastModifiedBy>Bethan Griffiths</cp:lastModifiedBy>
  <cp:revision>54</cp:revision>
  <dcterms:created xsi:type="dcterms:W3CDTF">2020-12-03T12:19:15Z</dcterms:created>
  <dcterms:modified xsi:type="dcterms:W3CDTF">2021-05-04T09:51:43Z</dcterms:modified>
</cp:coreProperties>
</file>