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03" autoAdjust="0"/>
    <p:restoredTop sz="94660"/>
  </p:normalViewPr>
  <p:slideViewPr>
    <p:cSldViewPr snapToGrid="0">
      <p:cViewPr varScale="1">
        <p:scale>
          <a:sx n="78" d="100"/>
          <a:sy n="78" d="100"/>
        </p:scale>
        <p:origin x="60" y="6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40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807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550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388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904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967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222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619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557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685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04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E8853-E3DA-437D-A1CD-44F46AB9575F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72255-0F5D-48F6-A1F7-984A8298D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770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8417" y="0"/>
            <a:ext cx="7280936" cy="1325563"/>
          </a:xfrm>
        </p:spPr>
        <p:txBody>
          <a:bodyPr/>
          <a:lstStyle/>
          <a:p>
            <a:r>
              <a:rPr lang="en-GB" dirty="0" smtClean="0"/>
              <a:t>Anabolic Androgenic Steroids</a:t>
            </a:r>
            <a:endParaRPr lang="en-GB" dirty="0"/>
          </a:p>
        </p:txBody>
      </p:sp>
      <p:sp>
        <p:nvSpPr>
          <p:cNvPr id="4" name="AutoShape 2" descr="Image result for Anabolic steroids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6" name="Picture 4" descr="Image result for Anabolic steroi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13" y="220866"/>
            <a:ext cx="2406983" cy="177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Anabolic steroids side effect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231" y="1459003"/>
            <a:ext cx="3456384" cy="493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Anabolic steroid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970266"/>
            <a:ext cx="3455082" cy="276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0517" y="1577912"/>
            <a:ext cx="4572033" cy="429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105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3365"/>
          </a:xfrm>
        </p:spPr>
        <p:txBody>
          <a:bodyPr/>
          <a:lstStyle/>
          <a:p>
            <a:pPr algn="ctr"/>
            <a:r>
              <a:rPr lang="en-GB" dirty="0" smtClean="0"/>
              <a:t>Potential Benefits of 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444" y="1524000"/>
            <a:ext cx="9831355" cy="46021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Increasing the level of testosterone in </a:t>
            </a:r>
            <a:r>
              <a:rPr lang="en-GB" dirty="0"/>
              <a:t>the </a:t>
            </a:r>
            <a:r>
              <a:rPr lang="en-GB" dirty="0" smtClean="0"/>
              <a:t>blood help athletes increase </a:t>
            </a:r>
            <a:r>
              <a:rPr lang="en-GB" dirty="0"/>
              <a:t>muscle size and </a:t>
            </a:r>
            <a:r>
              <a:rPr lang="en-GB" dirty="0" smtClean="0"/>
              <a:t>strength only in conjunction with appropriate training.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Examples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 err="1"/>
              <a:t>S</a:t>
            </a:r>
            <a:r>
              <a:rPr lang="en-GB" dirty="0" err="1" smtClean="0"/>
              <a:t>tanozolol</a:t>
            </a:r>
            <a:endParaRPr lang="en-GB" dirty="0"/>
          </a:p>
          <a:p>
            <a:pPr lvl="1"/>
            <a:r>
              <a:rPr lang="en-GB" dirty="0" err="1"/>
              <a:t>N</a:t>
            </a:r>
            <a:r>
              <a:rPr lang="en-GB" dirty="0" err="1" smtClean="0"/>
              <a:t>androlone</a:t>
            </a:r>
            <a:endParaRPr lang="en-GB" dirty="0"/>
          </a:p>
          <a:p>
            <a:pPr lvl="1"/>
            <a:r>
              <a:rPr lang="en-GB" dirty="0" err="1"/>
              <a:t>B</a:t>
            </a:r>
            <a:r>
              <a:rPr lang="en-GB" dirty="0" err="1" smtClean="0"/>
              <a:t>oldenone</a:t>
            </a:r>
            <a:endParaRPr lang="en-GB" dirty="0"/>
          </a:p>
          <a:p>
            <a:pPr lvl="1"/>
            <a:r>
              <a:rPr lang="en-GB" dirty="0" err="1"/>
              <a:t>T</a:t>
            </a:r>
            <a:r>
              <a:rPr lang="en-GB" dirty="0" err="1" smtClean="0"/>
              <a:t>renbolone</a:t>
            </a:r>
            <a:endParaRPr lang="en-GB" dirty="0"/>
          </a:p>
          <a:p>
            <a:pPr lvl="1"/>
            <a:r>
              <a:rPr lang="en-GB" dirty="0"/>
              <a:t>A</a:t>
            </a:r>
            <a:r>
              <a:rPr lang="en-GB" dirty="0" smtClean="0"/>
              <a:t>ndrostenedione</a:t>
            </a:r>
            <a:endParaRPr lang="en-GB" dirty="0"/>
          </a:p>
          <a:p>
            <a:pPr lvl="1"/>
            <a:r>
              <a:rPr lang="en-GB" dirty="0" err="1" smtClean="0"/>
              <a:t>Tetrahydrogestrinone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359" y="2649458"/>
            <a:ext cx="5769733" cy="3954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509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8770" y="243536"/>
            <a:ext cx="6422571" cy="67473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Anabolic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7030A0"/>
                </a:solidFill>
              </a:rPr>
              <a:t>Androgenic</a:t>
            </a:r>
            <a:r>
              <a:rPr lang="en-GB" dirty="0" smtClean="0"/>
              <a:t> Steroids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5560" y="1052736"/>
            <a:ext cx="8424936" cy="56166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Two types of anabolic androgenic steroids</a:t>
            </a:r>
            <a:endParaRPr lang="en-US" altLang="en-US" b="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 smtClean="0"/>
          </a:p>
          <a:p>
            <a:endParaRPr lang="en-GB" dirty="0" smtClean="0"/>
          </a:p>
          <a:p>
            <a:pPr>
              <a:buFont typeface="Times" pitchFamily="8" charset="0"/>
              <a:buChar char="•"/>
            </a:pPr>
            <a:endParaRPr lang="en-US" altLang="en-US" b="0" dirty="0" smtClean="0"/>
          </a:p>
          <a:p>
            <a:pPr>
              <a:buFont typeface="Times" pitchFamily="8" charset="0"/>
              <a:buChar char="•"/>
            </a:pPr>
            <a:endParaRPr lang="en-US" altLang="en-US" dirty="0"/>
          </a:p>
          <a:p>
            <a:pPr>
              <a:buFont typeface="Times" pitchFamily="8" charset="0"/>
              <a:buChar char="•"/>
            </a:pPr>
            <a:endParaRPr lang="en-US" altLang="en-US" b="0" dirty="0" smtClean="0"/>
          </a:p>
          <a:p>
            <a:pPr marL="0" indent="0">
              <a:buNone/>
            </a:pPr>
            <a:r>
              <a:rPr lang="en-US" altLang="en-US" sz="2400" dirty="0"/>
              <a:t>Anabolic</a:t>
            </a:r>
            <a:r>
              <a:rPr lang="en-US" altLang="en-US" sz="2000" dirty="0"/>
              <a:t>	</a:t>
            </a:r>
            <a:r>
              <a:rPr lang="en-US" altLang="en-US" sz="2400" dirty="0"/>
              <a:t>increases protein within cells and especially 				skeletal muscle therefore increases muscle mass 			and strength.</a:t>
            </a:r>
          </a:p>
          <a:p>
            <a:pPr marL="0" indent="0">
              <a:buNone/>
            </a:pPr>
            <a:endParaRPr lang="en-US" altLang="en-US" sz="2400" dirty="0"/>
          </a:p>
          <a:p>
            <a:pPr marL="0" indent="0">
              <a:buNone/>
            </a:pPr>
            <a:r>
              <a:rPr lang="en-US" altLang="en-US" sz="2400" dirty="0"/>
              <a:t>Androgenic	increases the development of male characteristics.</a:t>
            </a:r>
          </a:p>
          <a:p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5663951" y="3432110"/>
            <a:ext cx="93610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049412" y="1661640"/>
            <a:ext cx="430085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70C0"/>
                </a:solidFill>
              </a:rPr>
              <a:t>Exogenous steroids</a:t>
            </a:r>
            <a:r>
              <a:rPr lang="en-GB" sz="2400" dirty="0"/>
              <a:t> </a:t>
            </a:r>
          </a:p>
          <a:p>
            <a:pPr algn="ctr"/>
            <a:r>
              <a:rPr lang="en-GB" sz="2400" dirty="0"/>
              <a:t>S</a:t>
            </a:r>
            <a:r>
              <a:rPr lang="en-GB" sz="2400" dirty="0" smtClean="0"/>
              <a:t>ynthetically </a:t>
            </a:r>
            <a:r>
              <a:rPr lang="en-GB" sz="2400" dirty="0"/>
              <a:t>created versions of the testosterone hormone. Cannot be naturally produced by the body.</a:t>
            </a:r>
          </a:p>
        </p:txBody>
      </p:sp>
      <p:sp>
        <p:nvSpPr>
          <p:cNvPr id="8" name="TextBox 7"/>
          <p:cNvSpPr txBox="1"/>
          <p:nvPr/>
        </p:nvSpPr>
        <p:spPr>
          <a:xfrm rot="10800000" flipH="1" flipV="1">
            <a:off x="6913741" y="1661640"/>
            <a:ext cx="405292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70C0"/>
                </a:solidFill>
              </a:rPr>
              <a:t>Endogenous steroids</a:t>
            </a:r>
            <a:r>
              <a:rPr lang="en-GB" sz="2400" dirty="0"/>
              <a:t> </a:t>
            </a:r>
          </a:p>
          <a:p>
            <a:pPr algn="ctr"/>
            <a:r>
              <a:rPr lang="en-GB" sz="2400" dirty="0"/>
              <a:t>N</a:t>
            </a:r>
            <a:r>
              <a:rPr lang="en-GB" sz="2400" dirty="0" smtClean="0"/>
              <a:t>aturally </a:t>
            </a:r>
            <a:r>
              <a:rPr lang="en-GB" sz="2400" dirty="0"/>
              <a:t>occurring substances in the human body that are involved with the metabolic pathways of testosterone.</a:t>
            </a:r>
          </a:p>
        </p:txBody>
      </p:sp>
    </p:spTree>
    <p:extLst>
      <p:ext uri="{BB962C8B-B14F-4D97-AF65-F5344CB8AC3E}">
        <p14:creationId xmlns:p14="http://schemas.microsoft.com/office/powerpoint/2010/main" val="3063617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94122"/>
          </a:xfrm>
        </p:spPr>
        <p:txBody>
          <a:bodyPr/>
          <a:lstStyle/>
          <a:p>
            <a:pPr algn="ctr"/>
            <a:r>
              <a:rPr lang="en-GB" dirty="0" smtClean="0"/>
              <a:t>Physiological Effect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393" y="1159877"/>
            <a:ext cx="11022407" cy="5017086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Bind to androgen receptors within the cell cytoplasm. They are transported into the nucleus and bind with DNA and increase transcription of proteins that enhance contractile and structural proteins.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Once androgen receptors are saturated exogenous steroids inhibit binding of catabolic glucocorticoids prevent protein degradation for energy and preserve muscle mass.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Increase aggression allowing athletes to train more intensely and for longer.</a:t>
            </a:r>
          </a:p>
        </p:txBody>
      </p:sp>
    </p:spTree>
    <p:extLst>
      <p:ext uri="{BB962C8B-B14F-4D97-AF65-F5344CB8AC3E}">
        <p14:creationId xmlns:p14="http://schemas.microsoft.com/office/powerpoint/2010/main" val="1162618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5901"/>
          </a:xfrm>
        </p:spPr>
        <p:txBody>
          <a:bodyPr/>
          <a:lstStyle/>
          <a:p>
            <a:pPr algn="ctr"/>
            <a:r>
              <a:rPr lang="en-GB" dirty="0" smtClean="0"/>
              <a:t>Mechanisms of the Anabolic Effect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497" y="1531052"/>
            <a:ext cx="5832624" cy="515204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FF0000"/>
                </a:solidFill>
              </a:rPr>
              <a:t>Stimulate receptors in the muscle cell that act to up regulate protein synthesis, enzyme activity and inhibit protein degradation.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FF0000"/>
                </a:solidFill>
              </a:rPr>
              <a:t>Increased activation of satellite cells (precursors to skeletal muscle cells) which develop within the muscle fibre and so cause hypertrophy.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The rate of development depends on the number of unbound androgen receptors. Strength training increase the number of membrane receptors.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3244" y="2080413"/>
            <a:ext cx="5508756" cy="3656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038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Research In AS 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7788" y="1412032"/>
            <a:ext cx="10251232" cy="504130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Athletes who use anabolic steroids claim that as well as increasing muscle mass, they reduce body fat and recovery time after injury. </a:t>
            </a:r>
          </a:p>
          <a:p>
            <a:pPr marL="0" indent="0" algn="r">
              <a:buNone/>
            </a:pPr>
            <a:r>
              <a:rPr lang="en-GB" sz="1900" dirty="0" err="1" smtClean="0"/>
              <a:t>Hartegens</a:t>
            </a:r>
            <a:r>
              <a:rPr lang="en-GB" sz="1900" dirty="0"/>
              <a:t>, F. &amp; </a:t>
            </a:r>
            <a:r>
              <a:rPr lang="en-GB" sz="1900" dirty="0" err="1"/>
              <a:t>Kuipers</a:t>
            </a:r>
            <a:r>
              <a:rPr lang="en-GB" sz="1900" dirty="0"/>
              <a:t>, H. (2004) Effects of Androgenic- Anabolic Steroids in Athletes. </a:t>
            </a:r>
            <a:r>
              <a:rPr lang="en-GB" sz="1900" i="1" dirty="0"/>
              <a:t>Sports Medicine</a:t>
            </a:r>
            <a:r>
              <a:rPr lang="en-GB" sz="1900" dirty="0"/>
              <a:t> 34(8):513-554.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Short term use increases strength 5-20% of initial strength with a 2-5 kg in lean tissue mass</a:t>
            </a:r>
          </a:p>
          <a:p>
            <a:endParaRPr lang="en-GB" dirty="0"/>
          </a:p>
          <a:p>
            <a:r>
              <a:rPr lang="en-GB" dirty="0"/>
              <a:t>Little evidence of reduction of fat</a:t>
            </a:r>
          </a:p>
          <a:p>
            <a:endParaRPr lang="en-GB" dirty="0"/>
          </a:p>
          <a:p>
            <a:r>
              <a:rPr lang="en-GB" dirty="0"/>
              <a:t>May increase erythropoiesis and blood </a:t>
            </a:r>
            <a:r>
              <a:rPr lang="en-GB" dirty="0" err="1"/>
              <a:t>Hb</a:t>
            </a:r>
            <a:r>
              <a:rPr lang="en-GB" dirty="0"/>
              <a:t> concentrations</a:t>
            </a:r>
          </a:p>
          <a:p>
            <a:endParaRPr lang="en-GB" dirty="0"/>
          </a:p>
          <a:p>
            <a:r>
              <a:rPr lang="en-GB" dirty="0"/>
              <a:t>No change in endurance performance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505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 &amp; Dosage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Generally used in 12 week cycle in the off-season taking up to 50-100 times the natural amount.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Oral – short acting and eliminated after a couple of days.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Injectable – longer duration effects but more easily detected.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Transdermal – patch placed on the skin to allow slow absorption through the skin.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3255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dirty="0" smtClean="0"/>
              <a:t>Side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447" y="1052737"/>
            <a:ext cx="10721187" cy="5440117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30% of steroid users experience mild subjective adverse effects</a:t>
            </a:r>
          </a:p>
          <a:p>
            <a:pPr>
              <a:buFont typeface="Times" pitchFamily="8" charset="0"/>
              <a:buChar char="•"/>
            </a:pPr>
            <a:endParaRPr lang="en-GB" dirty="0"/>
          </a:p>
          <a:p>
            <a:pPr>
              <a:buFont typeface="Times" pitchFamily="8" charset="0"/>
              <a:buChar char="•"/>
            </a:pPr>
            <a:r>
              <a:rPr lang="en-GB" dirty="0" smtClean="0"/>
              <a:t>Increased body hair</a:t>
            </a:r>
          </a:p>
          <a:p>
            <a:pPr>
              <a:buFont typeface="Times" pitchFamily="8" charset="0"/>
              <a:buChar char="•"/>
            </a:pPr>
            <a:endParaRPr lang="en-GB" dirty="0" smtClean="0"/>
          </a:p>
          <a:p>
            <a:pPr>
              <a:buFont typeface="Times" pitchFamily="8" charset="0"/>
              <a:buChar char="•"/>
            </a:pPr>
            <a:r>
              <a:rPr lang="en-GB" dirty="0"/>
              <a:t>D</a:t>
            </a:r>
            <a:r>
              <a:rPr lang="en-GB" dirty="0" smtClean="0"/>
              <a:t>eepening of the voice.</a:t>
            </a:r>
          </a:p>
          <a:p>
            <a:pPr>
              <a:buFont typeface="Times" pitchFamily="8" charset="0"/>
              <a:buChar char="•"/>
            </a:pPr>
            <a:endParaRPr lang="en-GB" dirty="0" smtClean="0"/>
          </a:p>
          <a:p>
            <a:pPr>
              <a:buFont typeface="Times" pitchFamily="8" charset="0"/>
              <a:buChar char="•"/>
            </a:pPr>
            <a:r>
              <a:rPr lang="en-US" altLang="en-US" b="0" dirty="0" smtClean="0"/>
              <a:t>Can cause testicular atrophy, reduced sperm count, and prostate and breast enlargement in men</a:t>
            </a:r>
          </a:p>
          <a:p>
            <a:pPr>
              <a:buFont typeface="Times" pitchFamily="8" charset="0"/>
              <a:buChar char="•"/>
            </a:pPr>
            <a:endParaRPr lang="en-US" altLang="en-US" b="0" dirty="0" smtClean="0"/>
          </a:p>
          <a:p>
            <a:pPr>
              <a:buFont typeface="Times" pitchFamily="8" charset="0"/>
              <a:buChar char="•"/>
            </a:pPr>
            <a:r>
              <a:rPr lang="en-US" altLang="en-US" b="0" dirty="0" smtClean="0"/>
              <a:t>Can cause breast regression, masculinization, and menstrual disruption in women</a:t>
            </a:r>
          </a:p>
          <a:p>
            <a:pPr>
              <a:buFont typeface="Times" pitchFamily="8" charset="0"/>
              <a:buChar char="•"/>
            </a:pPr>
            <a:endParaRPr lang="en-US" altLang="en-US" b="0" dirty="0" smtClean="0"/>
          </a:p>
          <a:p>
            <a:pPr>
              <a:buFont typeface="Times" pitchFamily="8" charset="0"/>
              <a:buChar char="•"/>
            </a:pPr>
            <a:r>
              <a:rPr lang="en-US" altLang="en-US" b="0" dirty="0" smtClean="0"/>
              <a:t>Cause personality changes, liver damage, and cardiovascular disease</a:t>
            </a:r>
          </a:p>
          <a:p>
            <a:pPr>
              <a:buFont typeface="Times" pitchFamily="8" charset="0"/>
              <a:buChar char="•"/>
            </a:pPr>
            <a:endParaRPr lang="en-US" altLang="en-US" sz="2400" i="1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7030A0"/>
                </a:solidFill>
              </a:rPr>
              <a:t>To counteract these side-effects, scientists developed synthetic steroids that retain their anabolic effects but have a lower androgenic effect.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938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201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Natural Steroid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828" y="1084700"/>
            <a:ext cx="10733972" cy="50583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</a:rPr>
              <a:t>Wild Oats – </a:t>
            </a:r>
            <a:r>
              <a:rPr lang="en-GB" sz="1800" dirty="0" err="1"/>
              <a:t>Saponin</a:t>
            </a:r>
            <a:r>
              <a:rPr lang="en-GB" sz="1800" dirty="0"/>
              <a:t> boost luteinizing hormone increasing testosterone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</a:rPr>
              <a:t>Quinoa</a:t>
            </a:r>
            <a:r>
              <a:rPr lang="en-GB" sz="1800" dirty="0"/>
              <a:t>				</a:t>
            </a:r>
            <a:r>
              <a:rPr lang="en-GB" sz="1800" dirty="0">
                <a:solidFill>
                  <a:srgbClr val="7030A0"/>
                </a:solidFill>
              </a:rPr>
              <a:t>No Evidence in performance.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>
                <a:solidFill>
                  <a:srgbClr val="FF0000"/>
                </a:solidFill>
              </a:rPr>
              <a:t>Tongkat</a:t>
            </a:r>
            <a:r>
              <a:rPr lang="en-GB" sz="1800" dirty="0">
                <a:solidFill>
                  <a:srgbClr val="FF0000"/>
                </a:solidFill>
              </a:rPr>
              <a:t> Ale (Herb) –</a:t>
            </a:r>
            <a:r>
              <a:rPr lang="en-GB" sz="1800" dirty="0"/>
              <a:t> decreases cortisol and increases testosterone and is anti-estrogenic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rgbClr val="7030A0"/>
                </a:solidFill>
              </a:rPr>
              <a:t>Evidence in women show decrease in </a:t>
            </a:r>
            <a:r>
              <a:rPr lang="en-GB" sz="1800" dirty="0" smtClean="0">
                <a:solidFill>
                  <a:srgbClr val="7030A0"/>
                </a:solidFill>
              </a:rPr>
              <a:t>performance, </a:t>
            </a:r>
            <a:r>
              <a:rPr lang="en-GB" sz="1800" dirty="0">
                <a:solidFill>
                  <a:srgbClr val="7030A0"/>
                </a:solidFill>
              </a:rPr>
              <a:t>other evidence increases in strength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>
                <a:solidFill>
                  <a:srgbClr val="FF0000"/>
                </a:solidFill>
              </a:rPr>
              <a:t>Laxogenin</a:t>
            </a:r>
            <a:r>
              <a:rPr lang="en-GB" sz="1800" dirty="0">
                <a:solidFill>
                  <a:srgbClr val="FF0000"/>
                </a:solidFill>
              </a:rPr>
              <a:t> (plant steroid) – </a:t>
            </a:r>
            <a:r>
              <a:rPr lang="en-GB" sz="1800" dirty="0"/>
              <a:t>Increases testosterone and so strength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rgbClr val="7030A0"/>
                </a:solidFill>
              </a:rPr>
              <a:t>No Evidence in performance</a:t>
            </a:r>
          </a:p>
          <a:p>
            <a:pPr marL="0" indent="0" algn="ctr"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r>
              <a:rPr lang="en-GB" sz="1800" dirty="0">
                <a:solidFill>
                  <a:srgbClr val="FF0000"/>
                </a:solidFill>
              </a:rPr>
              <a:t>Celery</a:t>
            </a:r>
          </a:p>
          <a:p>
            <a:r>
              <a:rPr lang="en-GB" sz="1800" dirty="0">
                <a:solidFill>
                  <a:srgbClr val="FF0000"/>
                </a:solidFill>
              </a:rPr>
              <a:t>Suma Root</a:t>
            </a:r>
          </a:p>
          <a:p>
            <a:r>
              <a:rPr lang="en-GB" sz="1800" dirty="0">
                <a:solidFill>
                  <a:srgbClr val="FF0000"/>
                </a:solidFill>
              </a:rPr>
              <a:t>Sorghum</a:t>
            </a:r>
          </a:p>
          <a:p>
            <a:pPr marL="0" indent="0"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1800" dirty="0">
                <a:solidFill>
                  <a:srgbClr val="00B050"/>
                </a:solidFill>
              </a:rPr>
              <a:t>Evidence for all is equivocal but there seems to be reduced side-effect. However if they do have a testosterone impact then the metabolic are likely to show on the ABP. </a:t>
            </a:r>
          </a:p>
        </p:txBody>
      </p:sp>
    </p:spTree>
    <p:extLst>
      <p:ext uri="{BB962C8B-B14F-4D97-AF65-F5344CB8AC3E}">
        <p14:creationId xmlns:p14="http://schemas.microsoft.com/office/powerpoint/2010/main" val="1735407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975357" cy="1325563"/>
          </a:xfrm>
        </p:spPr>
        <p:txBody>
          <a:bodyPr>
            <a:normAutofit/>
          </a:bodyPr>
          <a:lstStyle/>
          <a:p>
            <a:r>
              <a:rPr lang="en-GB" dirty="0" smtClean="0"/>
              <a:t>Human Growth Hormone (Somatotropin)</a:t>
            </a:r>
            <a:endParaRPr lang="en-GB" dirty="0"/>
          </a:p>
        </p:txBody>
      </p:sp>
      <p:sp>
        <p:nvSpPr>
          <p:cNvPr id="4" name="AutoShape 2" descr="Image result for human growth hormone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0" name="Picture 4" descr="Image result for human growth hormo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994891"/>
            <a:ext cx="391970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human growth hormo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884" y="1584207"/>
            <a:ext cx="3765593" cy="507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587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60648"/>
            <a:ext cx="8229600" cy="706090"/>
          </a:xfrm>
        </p:spPr>
        <p:txBody>
          <a:bodyPr>
            <a:normAutofit/>
          </a:bodyPr>
          <a:lstStyle/>
          <a:p>
            <a:r>
              <a:rPr lang="en-US" altLang="en-US" dirty="0" smtClean="0"/>
              <a:t>Human Growth Hormone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965" y="1171852"/>
            <a:ext cx="9584835" cy="5425500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US" altLang="en-US" sz="4200" dirty="0"/>
              <a:t>Secreted naturally by anterior pituitary gland to simulate and mediate growth, cell reproduction and cell regeneration.</a:t>
            </a:r>
          </a:p>
          <a:p>
            <a:pPr>
              <a:buFont typeface="Times" pitchFamily="8" charset="0"/>
              <a:buChar char="•"/>
            </a:pPr>
            <a:endParaRPr lang="en-US" altLang="en-US" dirty="0" smtClean="0"/>
          </a:p>
          <a:p>
            <a:pPr marL="0" indent="0" algn="ctr">
              <a:buNone/>
            </a:pPr>
            <a:r>
              <a:rPr lang="en-US" altLang="en-US" dirty="0" smtClean="0">
                <a:solidFill>
                  <a:srgbClr val="FF0000"/>
                </a:solidFill>
              </a:rPr>
              <a:t>Normal well regulated GH</a:t>
            </a:r>
          </a:p>
          <a:p>
            <a:pPr marL="0" indent="0" algn="ctr">
              <a:buNone/>
            </a:pPr>
            <a:endParaRPr lang="en-US" altLang="en-US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altLang="en-US" sz="3300" dirty="0"/>
              <a:t>I</a:t>
            </a:r>
            <a:r>
              <a:rPr lang="en-US" altLang="en-US" sz="3300" b="0" dirty="0" smtClean="0"/>
              <a:t>ncrease lipolysis and blood glucose levels.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en-US" sz="3300" dirty="0" smtClean="0"/>
              <a:t>Increase IGF-1 that increases growth in children and has an anabolic effect in adults.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Increases calcium </a:t>
            </a:r>
            <a:r>
              <a:rPr lang="en-GB" sz="3300" dirty="0" smtClean="0"/>
              <a:t>retention</a:t>
            </a:r>
            <a:r>
              <a:rPr lang="en-GB" sz="3300" baseline="30000" dirty="0"/>
              <a:t> </a:t>
            </a:r>
            <a:r>
              <a:rPr lang="en-GB" sz="3300" dirty="0" smtClean="0"/>
              <a:t>and </a:t>
            </a:r>
            <a:r>
              <a:rPr lang="en-GB" sz="3300" dirty="0"/>
              <a:t>strengthens and increases the mineralization of bone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Increases muscle mass through sarcomere hypertrophy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Promotes lipolysis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Increases protein synthesis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Stimulates the growth of all internal organs excluding the brain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Plays a role in homeostasis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Reduces liver uptake of glucose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Promotes gluconeogenesis in the </a:t>
            </a:r>
            <a:r>
              <a:rPr lang="en-GB" sz="3300" dirty="0" smtClean="0"/>
              <a:t>liver</a:t>
            </a:r>
            <a:endParaRPr lang="en-GB" sz="3300" dirty="0"/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Contributes to the maintenance and function of pancreatic islets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dirty="0"/>
              <a:t>Stimulates the immune system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916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benefits of HGH as an effective ergogenic aid are not supported in the literature.</a:t>
            </a:r>
          </a:p>
          <a:p>
            <a:endParaRPr lang="en-GB" dirty="0"/>
          </a:p>
          <a:p>
            <a:r>
              <a:rPr lang="en-GB" dirty="0" smtClean="0"/>
              <a:t>HGH increase muscle mass by increasing fluid retention not developing lean tissue</a:t>
            </a:r>
          </a:p>
          <a:p>
            <a:endParaRPr lang="en-GB" dirty="0"/>
          </a:p>
          <a:p>
            <a:r>
              <a:rPr lang="en-GB" dirty="0" smtClean="0"/>
              <a:t>Research suggest that using HGH could adversely affect exercise capacity.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200" dirty="0"/>
              <a:t>Liu, H et al. (2008) Systematic review: The effects of Growth Hormone on Athletic Performance. </a:t>
            </a:r>
            <a:r>
              <a:rPr lang="en-GB" sz="2200" i="1" dirty="0"/>
              <a:t>Annals of Internal Medicine </a:t>
            </a:r>
            <a:r>
              <a:rPr lang="en-GB" sz="2200" dirty="0"/>
              <a:t>148:747-758.</a:t>
            </a:r>
          </a:p>
        </p:txBody>
      </p:sp>
    </p:spTree>
    <p:extLst>
      <p:ext uri="{BB962C8B-B14F-4D97-AF65-F5344CB8AC3E}">
        <p14:creationId xmlns:p14="http://schemas.microsoft.com/office/powerpoint/2010/main" val="2509926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Excess HGH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en-US" b="0" dirty="0" smtClean="0"/>
              <a:t>Enlargement of internal organs,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b="0" dirty="0" smtClean="0"/>
              <a:t>Muscle and joint weakness, increased pain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b="0" dirty="0" smtClean="0"/>
              <a:t>Reduced bone density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b="0" dirty="0" smtClean="0"/>
              <a:t>Diabetes,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b="0" dirty="0" smtClean="0"/>
              <a:t>Hypertension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b="0" dirty="0" smtClean="0"/>
              <a:t>Heart disease</a:t>
            </a:r>
            <a:endParaRPr lang="en-US" altLang="en-US" b="0" i="1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17674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804</Words>
  <Application>Microsoft Office PowerPoint</Application>
  <PresentationFormat>Widescreen</PresentationFormat>
  <Paragraphs>119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</vt:lpstr>
      <vt:lpstr>Office Theme</vt:lpstr>
      <vt:lpstr>Anabolic Androgenic Steroids</vt:lpstr>
      <vt:lpstr>Potential Benefits of AS</vt:lpstr>
      <vt:lpstr>Anabolic Androgenic Steroids</vt:lpstr>
      <vt:lpstr>Physiological Effect</vt:lpstr>
      <vt:lpstr>Mechanisms of the Anabolic Effect</vt:lpstr>
      <vt:lpstr>Research In AS use</vt:lpstr>
      <vt:lpstr>Usage &amp; Dosage</vt:lpstr>
      <vt:lpstr>Side Effects</vt:lpstr>
      <vt:lpstr>Natural Steroid</vt:lpstr>
      <vt:lpstr>Human Growth Hormone (Somatotropin)</vt:lpstr>
      <vt:lpstr>Human Growth Hormone</vt:lpstr>
      <vt:lpstr>Research</vt:lpstr>
      <vt:lpstr>Excess HGH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Gardner</dc:creator>
  <cp:lastModifiedBy>David Gardner</cp:lastModifiedBy>
  <cp:revision>7</cp:revision>
  <dcterms:created xsi:type="dcterms:W3CDTF">2021-02-01T20:13:06Z</dcterms:created>
  <dcterms:modified xsi:type="dcterms:W3CDTF">2021-02-04T12:08:44Z</dcterms:modified>
</cp:coreProperties>
</file>