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6" r:id="rId1"/>
  </p:sldMasterIdLst>
  <p:notesMasterIdLst>
    <p:notesMasterId r:id="rId5"/>
  </p:notesMasterIdLst>
  <p:sldIdLst>
    <p:sldId id="256" r:id="rId2"/>
    <p:sldId id="259"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8EA29A-0C96-42BF-A70A-89AC6F5A3CC8}" v="2" dt="2022-09-13T19:24:00.4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0878" autoAdjust="0"/>
    <p:restoredTop sz="94660"/>
  </p:normalViewPr>
  <p:slideViewPr>
    <p:cSldViewPr snapToGrid="0">
      <p:cViewPr varScale="1">
        <p:scale>
          <a:sx n="80" d="100"/>
          <a:sy n="80" d="100"/>
        </p:scale>
        <p:origin x="5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notesMaster" Target="notesMasters/notesMaster1.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White" userId="baa4e159c2c782fb" providerId="LiveId" clId="{A78EA29A-0C96-42BF-A70A-89AC6F5A3CC8}"/>
    <pc:docChg chg="undo custSel modSld">
      <pc:chgData name="Amanda White" userId="baa4e159c2c782fb" providerId="LiveId" clId="{A78EA29A-0C96-42BF-A70A-89AC6F5A3CC8}" dt="2022-09-28T18:51:54.620" v="9298" actId="20577"/>
      <pc:docMkLst>
        <pc:docMk/>
      </pc:docMkLst>
      <pc:sldChg chg="modSp mod">
        <pc:chgData name="Amanda White" userId="baa4e159c2c782fb" providerId="LiveId" clId="{A78EA29A-0C96-42BF-A70A-89AC6F5A3CC8}" dt="2022-09-28T18:51:42.919" v="9296" actId="20577"/>
        <pc:sldMkLst>
          <pc:docMk/>
          <pc:sldMk cId="1734556300" sldId="256"/>
        </pc:sldMkLst>
        <pc:spChg chg="mod">
          <ac:chgData name="Amanda White" userId="baa4e159c2c782fb" providerId="LiveId" clId="{A78EA29A-0C96-42BF-A70A-89AC6F5A3CC8}" dt="2022-09-28T18:51:42.919" v="9296" actId="20577"/>
          <ac:spMkLst>
            <pc:docMk/>
            <pc:sldMk cId="1734556300" sldId="256"/>
            <ac:spMk id="3" creationId="{AD4F1BC1-88A3-DC1F-34E9-FDDC324CD95D}"/>
          </ac:spMkLst>
        </pc:spChg>
      </pc:sldChg>
      <pc:sldChg chg="modSp mod">
        <pc:chgData name="Amanda White" userId="baa4e159c2c782fb" providerId="LiveId" clId="{A78EA29A-0C96-42BF-A70A-89AC6F5A3CC8}" dt="2022-09-21T18:10:56.013" v="8725" actId="20577"/>
        <pc:sldMkLst>
          <pc:docMk/>
          <pc:sldMk cId="1731061183" sldId="258"/>
        </pc:sldMkLst>
        <pc:spChg chg="mod">
          <ac:chgData name="Amanda White" userId="baa4e159c2c782fb" providerId="LiveId" clId="{A78EA29A-0C96-42BF-A70A-89AC6F5A3CC8}" dt="2022-09-06T19:06:53.146" v="1411" actId="20577"/>
          <ac:spMkLst>
            <pc:docMk/>
            <pc:sldMk cId="1731061183" sldId="258"/>
            <ac:spMk id="2" creationId="{A9660467-5566-63C0-F883-1EA709BB5023}"/>
          </ac:spMkLst>
        </pc:spChg>
        <pc:spChg chg="mod">
          <ac:chgData name="Amanda White" userId="baa4e159c2c782fb" providerId="LiveId" clId="{A78EA29A-0C96-42BF-A70A-89AC6F5A3CC8}" dt="2022-09-21T18:10:56.013" v="8725" actId="20577"/>
          <ac:spMkLst>
            <pc:docMk/>
            <pc:sldMk cId="1731061183" sldId="258"/>
            <ac:spMk id="3" creationId="{76775BE1-3076-2FE5-C4F8-0E288383E3DC}"/>
          </ac:spMkLst>
        </pc:spChg>
      </pc:sldChg>
      <pc:sldChg chg="addSp delSp modSp mod">
        <pc:chgData name="Amanda White" userId="baa4e159c2c782fb" providerId="LiveId" clId="{A78EA29A-0C96-42BF-A70A-89AC6F5A3CC8}" dt="2022-09-28T18:51:54.620" v="9298" actId="20577"/>
        <pc:sldMkLst>
          <pc:docMk/>
          <pc:sldMk cId="1573709254" sldId="259"/>
        </pc:sldMkLst>
        <pc:spChg chg="del">
          <ac:chgData name="Amanda White" userId="baa4e159c2c782fb" providerId="LiveId" clId="{A78EA29A-0C96-42BF-A70A-89AC6F5A3CC8}" dt="2022-09-06T19:04:33.101" v="1404" actId="21"/>
          <ac:spMkLst>
            <pc:docMk/>
            <pc:sldMk cId="1573709254" sldId="259"/>
            <ac:spMk id="2" creationId="{3303D662-DD68-1B28-B724-F7E781C44395}"/>
          </ac:spMkLst>
        </pc:spChg>
        <pc:spChg chg="add mod">
          <ac:chgData name="Amanda White" userId="baa4e159c2c782fb" providerId="LiveId" clId="{A78EA29A-0C96-42BF-A70A-89AC6F5A3CC8}" dt="2022-09-21T18:26:46.912" v="8975" actId="20577"/>
          <ac:spMkLst>
            <pc:docMk/>
            <pc:sldMk cId="1573709254" sldId="259"/>
            <ac:spMk id="2" creationId="{B976F9C6-E4AB-CE47-C504-4361E96912FE}"/>
          </ac:spMkLst>
        </pc:spChg>
        <pc:spChg chg="add mod">
          <ac:chgData name="Amanda White" userId="baa4e159c2c782fb" providerId="LiveId" clId="{A78EA29A-0C96-42BF-A70A-89AC6F5A3CC8}" dt="2022-09-28T18:51:54.620" v="9298" actId="20577"/>
          <ac:spMkLst>
            <pc:docMk/>
            <pc:sldMk cId="1573709254" sldId="259"/>
            <ac:spMk id="3" creationId="{5E3B3831-6E89-D4C0-06C2-C166050C9014}"/>
          </ac:spMkLst>
        </pc:spChg>
        <pc:spChg chg="mod">
          <ac:chgData name="Amanda White" userId="baa4e159c2c782fb" providerId="LiveId" clId="{A78EA29A-0C96-42BF-A70A-89AC6F5A3CC8}" dt="2022-09-25T16:19:28.279" v="9294" actId="20577"/>
          <ac:spMkLst>
            <pc:docMk/>
            <pc:sldMk cId="1573709254" sldId="259"/>
            <ac:spMk id="5" creationId="{29E1921F-3775-0E41-EEBB-4EE310A23266}"/>
          </ac:spMkLst>
        </pc:spChg>
        <pc:spChg chg="add del mod">
          <ac:chgData name="Amanda White" userId="baa4e159c2c782fb" providerId="LiveId" clId="{A78EA29A-0C96-42BF-A70A-89AC6F5A3CC8}" dt="2022-09-21T19:39:37.534" v="9147" actId="14100"/>
          <ac:spMkLst>
            <pc:docMk/>
            <pc:sldMk cId="1573709254" sldId="259"/>
            <ac:spMk id="6" creationId="{56779562-9643-285C-DF60-258BEB5D9042}"/>
          </ac:spMkLst>
        </pc:spChg>
        <pc:spChg chg="add mod">
          <ac:chgData name="Amanda White" userId="baa4e159c2c782fb" providerId="LiveId" clId="{A78EA29A-0C96-42BF-A70A-89AC6F5A3CC8}" dt="2022-09-21T19:38:42.980" v="9145" actId="313"/>
          <ac:spMkLst>
            <pc:docMk/>
            <pc:sldMk cId="1573709254" sldId="259"/>
            <ac:spMk id="7" creationId="{9A4F3A90-4B76-1579-C41B-626C468F9BB6}"/>
          </ac:spMkLst>
        </pc:spChg>
        <pc:spChg chg="add mod">
          <ac:chgData name="Amanda White" userId="baa4e159c2c782fb" providerId="LiveId" clId="{A78EA29A-0C96-42BF-A70A-89AC6F5A3CC8}" dt="2022-09-25T16:08:12.766" v="9291" actId="20577"/>
          <ac:spMkLst>
            <pc:docMk/>
            <pc:sldMk cId="1573709254" sldId="259"/>
            <ac:spMk id="8" creationId="{E243D372-6648-38A5-5443-E21D6E2D2ADA}"/>
          </ac:spMkLst>
        </pc:spChg>
        <pc:spChg chg="add del mod">
          <ac:chgData name="Amanda White" userId="baa4e159c2c782fb" providerId="LiveId" clId="{A78EA29A-0C96-42BF-A70A-89AC6F5A3CC8}" dt="2022-09-11T14:47:45.562" v="4014"/>
          <ac:spMkLst>
            <pc:docMk/>
            <pc:sldMk cId="1573709254" sldId="259"/>
            <ac:spMk id="10" creationId="{72DB7505-5085-8C5B-0431-8CFEBAC218B7}"/>
          </ac:spMkLst>
        </pc:spChg>
        <pc:spChg chg="add mod">
          <ac:chgData name="Amanda White" userId="baa4e159c2c782fb" providerId="LiveId" clId="{A78EA29A-0C96-42BF-A70A-89AC6F5A3CC8}" dt="2022-09-21T17:57:33.526" v="8645" actId="20577"/>
          <ac:spMkLst>
            <pc:docMk/>
            <pc:sldMk cId="1573709254" sldId="259"/>
            <ac:spMk id="10" creationId="{7466FDF4-CCE3-8258-8851-C9ED2A2C2275}"/>
          </ac:spMkLst>
        </pc:spChg>
        <pc:spChg chg="add del mod">
          <ac:chgData name="Amanda White" userId="baa4e159c2c782fb" providerId="LiveId" clId="{A78EA29A-0C96-42BF-A70A-89AC6F5A3CC8}" dt="2022-09-13T19:24:39.260" v="5034"/>
          <ac:spMkLst>
            <pc:docMk/>
            <pc:sldMk cId="1573709254" sldId="259"/>
            <ac:spMk id="12" creationId="{A64E3A49-03BD-9DF7-93C6-898F8B0EF1D3}"/>
          </ac:spMkLst>
        </pc:spChg>
        <pc:picChg chg="add mod">
          <ac:chgData name="Amanda White" userId="baa4e159c2c782fb" providerId="LiveId" clId="{A78EA29A-0C96-42BF-A70A-89AC6F5A3CC8}" dt="2022-09-21T18:04:43.606" v="8648" actId="14100"/>
          <ac:picMkLst>
            <pc:docMk/>
            <pc:sldMk cId="1573709254" sldId="259"/>
            <ac:picMk id="9" creationId="{66212B05-EE05-20D6-C988-2CCBCCE95E90}"/>
          </ac:picMkLst>
        </pc:picChg>
        <pc:picChg chg="add mod">
          <ac:chgData name="Amanda White" userId="baa4e159c2c782fb" providerId="LiveId" clId="{A78EA29A-0C96-42BF-A70A-89AC6F5A3CC8}" dt="2022-09-21T19:39:50.182" v="9149" actId="14100"/>
          <ac:picMkLst>
            <pc:docMk/>
            <pc:sldMk cId="1573709254" sldId="259"/>
            <ac:picMk id="11" creationId="{34C5655F-BB6D-097F-DAD6-D968389114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A8165B-7330-4B7F-93AE-8312D1CF14AC}" type="datetimeFigureOut">
              <a:rPr lang="en-GB" smtClean="0"/>
              <a:t>28/09/2022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224E39-7246-4D52-8C32-B9CAD5EF1CD4}" type="slidenum">
              <a:rPr lang="en-GB" smtClean="0"/>
              <a:t>‹#›</a:t>
            </a:fld>
            <a:endParaRPr lang="en-GB"/>
          </a:p>
        </p:txBody>
      </p:sp>
    </p:spTree>
    <p:extLst>
      <p:ext uri="{BB962C8B-B14F-4D97-AF65-F5344CB8AC3E}">
        <p14:creationId xmlns:p14="http://schemas.microsoft.com/office/powerpoint/2010/main" val="3438244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B8B367-593C-4A6D-A664-E9A3A02AFD3B}" type="datetime1">
              <a:rPr lang="en-US" smtClean="0"/>
              <a:t>9/28/2022</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73B850FF-6169-4056-8077-06FFA93A5366}" type="slidenum">
              <a:rPr lang="en-US" smtClean="0"/>
              <a:pPr/>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83486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BD9A85-C274-4D9A-BA69-2FCCB15AFD92}" type="datetime1">
              <a:rPr lang="en-US" smtClean="0"/>
              <a:t>9/28/2022</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5798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BCA3D9-FEAF-40F7-AFC3-1BB6B913785E}" type="datetime1">
              <a:rPr lang="en-US" smtClean="0"/>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7507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3E1497E-A080-4B27-80C8-1752531CF51E}" type="datetime1">
              <a:rPr lang="en-US" smtClean="0"/>
              <a:t>9/28/2022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50782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59A03CF-8B87-4263-8D3E-BDA3675CBF08}" type="datetime1">
              <a:rPr lang="en-US" smtClean="0"/>
              <a:t>9/28/2022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B850FF-6169-4056-8077-06FFA93A5366}"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76194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FF72EB-FE1E-454D-870D-7EC72C9CAA56}" type="datetime1">
              <a:rPr lang="en-US" smtClean="0"/>
              <a:t>9/28/2022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B850FF-6169-4056-8077-06FFA93A5366}"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5674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9F8054-8EA3-41DD-BF20-E78983628470}" type="datetime1">
              <a:rPr lang="en-US" smtClean="0"/>
              <a:t>9/28/2022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80994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6D4715-7863-4804-8D05-3EF59ACC3ADF}" type="datetime1">
              <a:rPr lang="en-US" smtClean="0"/>
              <a:t>9/28/2022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28129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6279214-99CA-4C8A-B566-5107E8C515D7}" type="datetime1">
              <a:rPr lang="en-US" smtClean="0"/>
              <a:t>9/28/2022</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97622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2ABFA6-4137-4905-B4DC-979810FD2820}" type="datetime1">
              <a:rPr lang="en-US" smtClean="0"/>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47099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30C04E-74ED-416D-93BA-F660DDD3BCCA}" type="datetime1">
              <a:rPr lang="en-US" smtClean="0"/>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97220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9AB7163-5090-4DE1-A3A7-3ED91159681B}" type="datetime1">
              <a:rPr lang="en-US" smtClean="0"/>
              <a:t>9/28/2022</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3B850FF-6169-4056-8077-06FFA93A5366}"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088210"/>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hf sldNum="0" hdr="0" ftr="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medium.com/@wandarossi/literature-review-5827db28764e" TargetMode="External"/><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hyperlink" Target="http://www.duperrin.com/english/2013/06/28/social-media-critical-thinking/"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maximusvertas.com/" TargetMode="External"/><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856F0283-88F7-4156-A9F2-05A8C088C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0532B2B2-6094-43C4-9F8C-62F8CCB6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5E6BDD1F-A2FA-7508-C792-48C4F11D9E7C}"/>
              </a:ext>
            </a:extLst>
          </p:cNvPr>
          <p:cNvSpPr>
            <a:spLocks noGrp="1"/>
          </p:cNvSpPr>
          <p:nvPr>
            <p:ph type="ctrTitle"/>
          </p:nvPr>
        </p:nvSpPr>
        <p:spPr>
          <a:xfrm>
            <a:off x="1452617" y="963699"/>
            <a:ext cx="4960388" cy="2380031"/>
          </a:xfrm>
        </p:spPr>
        <p:txBody>
          <a:bodyPr>
            <a:normAutofit/>
          </a:bodyPr>
          <a:lstStyle/>
          <a:p>
            <a:r>
              <a:rPr lang="en-GB" sz="5400" dirty="0"/>
              <a:t>CRITICAL THINKING</a:t>
            </a:r>
          </a:p>
        </p:txBody>
      </p:sp>
      <p:sp>
        <p:nvSpPr>
          <p:cNvPr id="3" name="Subtitle 2">
            <a:extLst>
              <a:ext uri="{FF2B5EF4-FFF2-40B4-BE49-F238E27FC236}">
                <a16:creationId xmlns:a16="http://schemas.microsoft.com/office/drawing/2014/main" id="{AD4F1BC1-88A3-DC1F-34E9-FDDC324CD95D}"/>
              </a:ext>
            </a:extLst>
          </p:cNvPr>
          <p:cNvSpPr>
            <a:spLocks noGrp="1"/>
          </p:cNvSpPr>
          <p:nvPr>
            <p:ph type="subTitle" idx="1"/>
          </p:nvPr>
        </p:nvSpPr>
        <p:spPr>
          <a:xfrm>
            <a:off x="1452617" y="3531204"/>
            <a:ext cx="4960388" cy="1610643"/>
          </a:xfrm>
        </p:spPr>
        <p:txBody>
          <a:bodyPr>
            <a:normAutofit/>
          </a:bodyPr>
          <a:lstStyle/>
          <a:p>
            <a:r>
              <a:rPr lang="en-GB" dirty="0"/>
              <a:t>Amanda White</a:t>
            </a:r>
          </a:p>
          <a:p>
            <a:r>
              <a:rPr lang="en-GB" dirty="0"/>
              <a:t>2216955</a:t>
            </a:r>
          </a:p>
          <a:p>
            <a:r>
              <a:rPr lang="en-GB" dirty="0"/>
              <a:t>ECGE4005P</a:t>
            </a:r>
          </a:p>
          <a:p>
            <a:endParaRPr lang="en-GB" dirty="0"/>
          </a:p>
        </p:txBody>
      </p:sp>
      <p:cxnSp>
        <p:nvCxnSpPr>
          <p:cNvPr id="43" name="Straight Connector 49">
            <a:extLst>
              <a:ext uri="{FF2B5EF4-FFF2-40B4-BE49-F238E27FC236}">
                <a16:creationId xmlns:a16="http://schemas.microsoft.com/office/drawing/2014/main" id="{C67059AD-6209-40DC-A746-1390D850FB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7" y="3528543"/>
            <a:ext cx="4960388"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44" name="Group 51">
            <a:extLst>
              <a:ext uri="{FF2B5EF4-FFF2-40B4-BE49-F238E27FC236}">
                <a16:creationId xmlns:a16="http://schemas.microsoft.com/office/drawing/2014/main" id="{9875FB44-3446-426C-AA71-B6228AFFD5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99254" y="482171"/>
            <a:ext cx="4652668" cy="5149101"/>
            <a:chOff x="6885125" y="583365"/>
            <a:chExt cx="4652668" cy="5181928"/>
          </a:xfrm>
        </p:grpSpPr>
        <p:sp>
          <p:nvSpPr>
            <p:cNvPr id="53" name="Rectangle 52">
              <a:extLst>
                <a:ext uri="{FF2B5EF4-FFF2-40B4-BE49-F238E27FC236}">
                  <a16:creationId xmlns:a16="http://schemas.microsoft.com/office/drawing/2014/main" id="{CE9FCCDC-43BA-4086-8A5E-83A77A40A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85125" y="583365"/>
              <a:ext cx="4652668"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2D4D4223-F2FD-44C5-B8B3-C58FB41853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25358" y="915807"/>
              <a:ext cx="400124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1" name="Picture 3" descr="A colorful light bulb with business icons">
            <a:extLst>
              <a:ext uri="{FF2B5EF4-FFF2-40B4-BE49-F238E27FC236}">
                <a16:creationId xmlns:a16="http://schemas.microsoft.com/office/drawing/2014/main" id="{ADF98CE2-051D-0EE4-60BF-CAADDD1F12DF}"/>
              </a:ext>
            </a:extLst>
          </p:cNvPr>
          <p:cNvPicPr>
            <a:picLocks noChangeAspect="1"/>
          </p:cNvPicPr>
          <p:nvPr/>
        </p:nvPicPr>
        <p:blipFill rotWithShape="1">
          <a:blip r:embed="rId2"/>
          <a:srcRect l="13775" r="25390" b="2"/>
          <a:stretch/>
        </p:blipFill>
        <p:spPr>
          <a:xfrm>
            <a:off x="7555450" y="1116345"/>
            <a:ext cx="3360025" cy="3866172"/>
          </a:xfrm>
          <a:prstGeom prst="rect">
            <a:avLst/>
          </a:prstGeom>
        </p:spPr>
      </p:pic>
      <p:pic>
        <p:nvPicPr>
          <p:cNvPr id="56" name="Picture 55">
            <a:extLst>
              <a:ext uri="{FF2B5EF4-FFF2-40B4-BE49-F238E27FC236}">
                <a16:creationId xmlns:a16="http://schemas.microsoft.com/office/drawing/2014/main" id="{C5A25AE9-BB09-4E49-9702-B01FB2FE27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45" name="Straight Connector 57">
            <a:extLst>
              <a:ext uri="{FF2B5EF4-FFF2-40B4-BE49-F238E27FC236}">
                <a16:creationId xmlns:a16="http://schemas.microsoft.com/office/drawing/2014/main" id="{97B655F3-9B93-4D27-982D-1145D71443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5" name="Date Placeholder 4">
            <a:extLst>
              <a:ext uri="{FF2B5EF4-FFF2-40B4-BE49-F238E27FC236}">
                <a16:creationId xmlns:a16="http://schemas.microsoft.com/office/drawing/2014/main" id="{4D76535C-928A-86B2-C9EA-3E57AB0AC2F8}"/>
              </a:ext>
            </a:extLst>
          </p:cNvPr>
          <p:cNvSpPr>
            <a:spLocks noGrp="1"/>
          </p:cNvSpPr>
          <p:nvPr>
            <p:ph type="dt" sz="half" idx="10"/>
          </p:nvPr>
        </p:nvSpPr>
        <p:spPr/>
        <p:txBody>
          <a:bodyPr/>
          <a:lstStyle/>
          <a:p>
            <a:fld id="{F6C3FEFB-6AE1-4F90-9501-4A8DCB666B9C}" type="datetime1">
              <a:rPr lang="en-US" smtClean="0"/>
              <a:t>9/28/2022</a:t>
            </a:fld>
            <a:endParaRPr lang="en-US"/>
          </a:p>
        </p:txBody>
      </p:sp>
    </p:spTree>
    <p:extLst>
      <p:ext uri="{BB962C8B-B14F-4D97-AF65-F5344CB8AC3E}">
        <p14:creationId xmlns:p14="http://schemas.microsoft.com/office/powerpoint/2010/main" val="173455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Process 3">
            <a:extLst>
              <a:ext uri="{FF2B5EF4-FFF2-40B4-BE49-F238E27FC236}">
                <a16:creationId xmlns:a16="http://schemas.microsoft.com/office/drawing/2014/main" id="{EBF6A4CE-C63E-BC1F-449D-1DBED66718BD}"/>
              </a:ext>
            </a:extLst>
          </p:cNvPr>
          <p:cNvSpPr/>
          <p:nvPr/>
        </p:nvSpPr>
        <p:spPr>
          <a:xfrm>
            <a:off x="9237306" y="6158204"/>
            <a:ext cx="45719" cy="4571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Alternate Process 4">
            <a:extLst>
              <a:ext uri="{FF2B5EF4-FFF2-40B4-BE49-F238E27FC236}">
                <a16:creationId xmlns:a16="http://schemas.microsoft.com/office/drawing/2014/main" id="{29E1921F-3775-0E41-EEBB-4EE310A23266}"/>
              </a:ext>
            </a:extLst>
          </p:cNvPr>
          <p:cNvSpPr/>
          <p:nvPr/>
        </p:nvSpPr>
        <p:spPr>
          <a:xfrm>
            <a:off x="8872374" y="3746240"/>
            <a:ext cx="3066661" cy="1987810"/>
          </a:xfrm>
          <a:prstGeom prst="flowChartAlternateProcess">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000" u="sng" dirty="0">
                <a:latin typeface="Arial" panose="020B0604020202020204" pitchFamily="34" charset="0"/>
                <a:cs typeface="Arial" panose="020B0604020202020204" pitchFamily="34" charset="0"/>
              </a:rPr>
              <a:t>Conclusion</a:t>
            </a:r>
          </a:p>
          <a:p>
            <a:pPr algn="ctr"/>
            <a:r>
              <a:rPr lang="en-GB" sz="1000" dirty="0">
                <a:latin typeface="Arial" panose="020B0604020202020204" pitchFamily="34" charset="0"/>
                <a:cs typeface="Arial" panose="020B0604020202020204" pitchFamily="34" charset="0"/>
              </a:rPr>
              <a:t>To bring this poster to a close Critical Thinking is important in all areas of learning.  It makes people think differently and consider other’s perspectives on the topic. My three areas has made myself think differently about learning and gaining new knowledge. They all work together to ensure that to get the most out of your learning.  Critical thinking makes you think more deeply about evaluating and analysing your thoughts and of others.</a:t>
            </a:r>
          </a:p>
        </p:txBody>
      </p:sp>
      <p:sp>
        <p:nvSpPr>
          <p:cNvPr id="6" name="Flowchart: Alternate Process 5">
            <a:extLst>
              <a:ext uri="{FF2B5EF4-FFF2-40B4-BE49-F238E27FC236}">
                <a16:creationId xmlns:a16="http://schemas.microsoft.com/office/drawing/2014/main" id="{56779562-9643-285C-DF60-258BEB5D9042}"/>
              </a:ext>
            </a:extLst>
          </p:cNvPr>
          <p:cNvSpPr/>
          <p:nvPr/>
        </p:nvSpPr>
        <p:spPr>
          <a:xfrm>
            <a:off x="112143" y="518202"/>
            <a:ext cx="3050935" cy="3659756"/>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1000" b="1" u="sng" dirty="0">
                <a:latin typeface="Arial" panose="020B0604020202020204" pitchFamily="34" charset="0"/>
                <a:cs typeface="Arial" panose="020B0604020202020204" pitchFamily="34" charset="0"/>
              </a:rPr>
              <a:t>What is Critical Thinking</a:t>
            </a:r>
          </a:p>
          <a:p>
            <a:pPr algn="ctr"/>
            <a:r>
              <a:rPr lang="en-GB" sz="1000" b="1" u="sng" dirty="0">
                <a:latin typeface="Arial" panose="020B0604020202020204" pitchFamily="34" charset="0"/>
                <a:cs typeface="Arial" panose="020B0604020202020204" pitchFamily="34" charset="0"/>
              </a:rPr>
              <a:t>Introduction</a:t>
            </a:r>
          </a:p>
          <a:p>
            <a:pPr algn="ctr"/>
            <a:r>
              <a:rPr lang="en-GB" sz="1000" dirty="0">
                <a:latin typeface="Arial" panose="020B0604020202020204" pitchFamily="34" charset="0"/>
                <a:cs typeface="Arial" panose="020B0604020202020204" pitchFamily="34" charset="0"/>
              </a:rPr>
              <a:t>As suggested by Cottrell S (2017 P1)</a:t>
            </a:r>
          </a:p>
          <a:p>
            <a:pPr algn="ctr"/>
            <a:r>
              <a:rPr lang="en-GB" sz="1000" dirty="0">
                <a:latin typeface="Arial" panose="020B0604020202020204" pitchFamily="34" charset="0"/>
                <a:cs typeface="Arial" panose="020B0604020202020204" pitchFamily="34" charset="0"/>
              </a:rPr>
              <a:t>Critical thinking is a intellectual task, which gets people to use their knowledge. Learning to think in critically analytical and evaluative ways means using the brain in different ways such as attention, categorisation, selection and judgement.</a:t>
            </a:r>
          </a:p>
          <a:p>
            <a:pPr algn="ctr"/>
            <a:r>
              <a:rPr lang="en-GB" sz="1000" dirty="0">
                <a:latin typeface="Arial" panose="020B0604020202020204" pitchFamily="34" charset="0"/>
                <a:cs typeface="Arial" panose="020B0604020202020204" pitchFamily="34" charset="0"/>
              </a:rPr>
              <a:t>According to (Cottrell, 2017 p.2)</a:t>
            </a:r>
          </a:p>
          <a:p>
            <a:pPr algn="ctr"/>
            <a:r>
              <a:rPr lang="en-GB" sz="1000" dirty="0">
                <a:latin typeface="Arial" panose="020B0604020202020204" pitchFamily="34" charset="0"/>
                <a:cs typeface="Arial" panose="020B0604020202020204" pitchFamily="34" charset="0"/>
              </a:rPr>
              <a:t>Critical thinking gives you the tool to think and analyse you information is been given to you.</a:t>
            </a:r>
          </a:p>
          <a:p>
            <a:pPr algn="ctr"/>
            <a:endParaRPr lang="en-GB" sz="1000" dirty="0">
              <a:latin typeface="Arial" panose="020B0604020202020204" pitchFamily="34" charset="0"/>
              <a:cs typeface="Arial" panose="020B0604020202020204" pitchFamily="34" charset="0"/>
            </a:endParaRPr>
          </a:p>
          <a:p>
            <a:pPr algn="ctr"/>
            <a:r>
              <a:rPr lang="en-GB" sz="1000" dirty="0">
                <a:latin typeface="Arial" panose="020B0604020202020204" pitchFamily="34" charset="0"/>
                <a:cs typeface="Arial" panose="020B0604020202020204" pitchFamily="34" charset="0"/>
              </a:rPr>
              <a:t>Critical thinking gets you to question ourselves which includes what is normal to be true. A statement that the world is round. How do we really know it is round. Challenging the facts around us and develop our understanding and enhance your personal knowledge of the world around us.</a:t>
            </a:r>
          </a:p>
          <a:p>
            <a:pPr algn="ctr"/>
            <a:r>
              <a:rPr lang="en-GB" sz="1000" dirty="0">
                <a:latin typeface="Arial" panose="020B0604020202020204" pitchFamily="34" charset="0"/>
                <a:cs typeface="Arial" panose="020B0604020202020204" pitchFamily="34" charset="0"/>
              </a:rPr>
              <a:t>(Eales-Reynolds, et al. 2013)  </a:t>
            </a: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p>
        </p:txBody>
      </p:sp>
      <p:sp>
        <p:nvSpPr>
          <p:cNvPr id="3" name="Rectangle: Rounded Corners 2">
            <a:extLst>
              <a:ext uri="{FF2B5EF4-FFF2-40B4-BE49-F238E27FC236}">
                <a16:creationId xmlns:a16="http://schemas.microsoft.com/office/drawing/2014/main" id="{5E3B3831-6E89-D4C0-06C2-C166050C9014}"/>
              </a:ext>
            </a:extLst>
          </p:cNvPr>
          <p:cNvSpPr/>
          <p:nvPr/>
        </p:nvSpPr>
        <p:spPr>
          <a:xfrm>
            <a:off x="112143" y="-16908"/>
            <a:ext cx="8246853" cy="4485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Amanda White 2216955     ECGE4005P</a:t>
            </a:r>
          </a:p>
        </p:txBody>
      </p:sp>
      <p:sp>
        <p:nvSpPr>
          <p:cNvPr id="2" name="Flowchart: Alternate Process 1">
            <a:extLst>
              <a:ext uri="{FF2B5EF4-FFF2-40B4-BE49-F238E27FC236}">
                <a16:creationId xmlns:a16="http://schemas.microsoft.com/office/drawing/2014/main" id="{B976F9C6-E4AB-CE47-C504-4361E96912FE}"/>
              </a:ext>
            </a:extLst>
          </p:cNvPr>
          <p:cNvSpPr/>
          <p:nvPr/>
        </p:nvSpPr>
        <p:spPr>
          <a:xfrm>
            <a:off x="8661184" y="90273"/>
            <a:ext cx="3163077" cy="3439733"/>
          </a:xfrm>
          <a:prstGeom prst="flowChartAlternateProcess">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000" b="1" u="sng" dirty="0">
                <a:latin typeface="Arial" panose="020B0604020202020204" pitchFamily="34" charset="0"/>
                <a:cs typeface="Arial" panose="020B0604020202020204" pitchFamily="34" charset="0"/>
              </a:rPr>
              <a:t>Reflection</a:t>
            </a:r>
            <a:endParaRPr lang="en-GB" sz="1000" dirty="0">
              <a:latin typeface="Arial" panose="020B0604020202020204" pitchFamily="34" charset="0"/>
              <a:cs typeface="Arial" panose="020B0604020202020204" pitchFamily="34" charset="0"/>
            </a:endParaRPr>
          </a:p>
          <a:p>
            <a:pPr algn="ctr"/>
            <a:r>
              <a:rPr lang="en-GB" sz="1000" dirty="0">
                <a:latin typeface="Arial" panose="020B0604020202020204" pitchFamily="34" charset="0"/>
                <a:cs typeface="Arial" panose="020B0604020202020204" pitchFamily="34" charset="0"/>
              </a:rPr>
              <a:t>Reflection is used to look back at your professional work/research, it allows you to look back and check, amend and have a deepen understanding of your learning.</a:t>
            </a:r>
          </a:p>
          <a:p>
            <a:pPr algn="ctr"/>
            <a:r>
              <a:rPr lang="en-GB" sz="1000" dirty="0">
                <a:latin typeface="Arial" panose="020B0604020202020204" pitchFamily="34" charset="0"/>
                <a:cs typeface="Arial" panose="020B0604020202020204" pitchFamily="34" charset="0"/>
              </a:rPr>
              <a:t>(Cottrell, 2017 p.187)</a:t>
            </a: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endParaRPr lang="en-GB" sz="1000" dirty="0">
              <a:latin typeface="Arial" panose="020B0604020202020204" pitchFamily="34" charset="0"/>
              <a:cs typeface="Arial" panose="020B0604020202020204" pitchFamily="34" charset="0"/>
            </a:endParaRPr>
          </a:p>
          <a:p>
            <a:pPr algn="ctr"/>
            <a:r>
              <a:rPr lang="en-GB" sz="1000" dirty="0">
                <a:latin typeface="Arial" panose="020B0604020202020204" pitchFamily="34" charset="0"/>
                <a:cs typeface="Arial" panose="020B0604020202020204" pitchFamily="34" charset="0"/>
              </a:rPr>
              <a:t>Source: Gibbs Reflective Cycle, 1988)</a:t>
            </a:r>
          </a:p>
          <a:p>
            <a:pPr algn="ctr"/>
            <a:endParaRPr lang="en-GB" sz="1000" dirty="0">
              <a:latin typeface="Arial" panose="020B0604020202020204" pitchFamily="34" charset="0"/>
              <a:cs typeface="Arial" panose="020B0604020202020204" pitchFamily="34" charset="0"/>
            </a:endParaRPr>
          </a:p>
          <a:p>
            <a:pPr algn="ctr"/>
            <a:r>
              <a:rPr lang="en-GB" sz="1000" dirty="0">
                <a:latin typeface="Arial" panose="020B0604020202020204" pitchFamily="34" charset="0"/>
                <a:cs typeface="Arial" panose="020B0604020202020204" pitchFamily="34" charset="0"/>
              </a:rPr>
              <a:t>Reflection is said to be easy in practice, its brings challenges when working with the information that you are reflecting on and your own experience.  To ensure it supports your learning and with your academic work.</a:t>
            </a:r>
          </a:p>
          <a:p>
            <a:pPr algn="ctr"/>
            <a:r>
              <a:rPr lang="en-GB" sz="1000" dirty="0">
                <a:latin typeface="Arial" panose="020B0604020202020204" pitchFamily="34" charset="0"/>
                <a:cs typeface="Arial" panose="020B0604020202020204" pitchFamily="34" charset="0"/>
              </a:rPr>
              <a:t>(Cottrell, 2017 p.187)</a:t>
            </a:r>
          </a:p>
        </p:txBody>
      </p:sp>
      <p:sp>
        <p:nvSpPr>
          <p:cNvPr id="7" name="Flowchart: Alternate Process 6">
            <a:extLst>
              <a:ext uri="{FF2B5EF4-FFF2-40B4-BE49-F238E27FC236}">
                <a16:creationId xmlns:a16="http://schemas.microsoft.com/office/drawing/2014/main" id="{9A4F3A90-4B76-1579-C41B-626C468F9BB6}"/>
              </a:ext>
            </a:extLst>
          </p:cNvPr>
          <p:cNvSpPr/>
          <p:nvPr/>
        </p:nvSpPr>
        <p:spPr>
          <a:xfrm>
            <a:off x="3465266" y="518201"/>
            <a:ext cx="4591542" cy="322803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1000" b="1" u="sng" dirty="0">
                <a:latin typeface="Arial" panose="020B0604020202020204" pitchFamily="34" charset="0"/>
                <a:cs typeface="Arial" panose="020B0604020202020204" pitchFamily="34" charset="0"/>
              </a:rPr>
              <a:t>Time-Management</a:t>
            </a:r>
          </a:p>
          <a:p>
            <a:pPr algn="ctr"/>
            <a:r>
              <a:rPr lang="en-GB" sz="1000" dirty="0">
                <a:latin typeface="Arial" panose="020B0604020202020204" pitchFamily="34" charset="0"/>
                <a:cs typeface="Arial" panose="020B0604020202020204" pitchFamily="34" charset="0"/>
              </a:rPr>
              <a:t>Good time-management is important in Education and life because of the  expectations for the ability to act on their beliefs and values through learning and personal responsibility and the level of challenge. Good management of time, emotions, attitudes, and life matter more as you progress through the course and moving forward. Self-efficacy is a broad concept; it involves such skills, qualities and attitudes .</a:t>
            </a:r>
          </a:p>
          <a:p>
            <a:pPr algn="ctr"/>
            <a:r>
              <a:rPr lang="en-GB" sz="1000" dirty="0">
                <a:latin typeface="Arial" panose="020B0604020202020204" pitchFamily="34" charset="0"/>
                <a:cs typeface="Arial" panose="020B0604020202020204" pitchFamily="34" charset="0"/>
              </a:rPr>
              <a:t>(Cottrell, 2019 p.21)</a:t>
            </a:r>
          </a:p>
          <a:p>
            <a:pPr algn="ctr"/>
            <a:endParaRPr lang="en-GB" sz="1000" dirty="0">
              <a:latin typeface="Arial" panose="020B0604020202020204" pitchFamily="34" charset="0"/>
              <a:cs typeface="Arial" panose="020B0604020202020204" pitchFamily="34" charset="0"/>
            </a:endParaRPr>
          </a:p>
          <a:p>
            <a:pPr algn="ctr"/>
            <a:r>
              <a:rPr lang="en-GB" sz="1000" dirty="0">
                <a:latin typeface="Arial" panose="020B0604020202020204" pitchFamily="34" charset="0"/>
                <a:cs typeface="Arial" panose="020B0604020202020204" pitchFamily="34" charset="0"/>
              </a:rPr>
              <a:t>Managing time is difficult as there are lots of aspects to consider, being a younger student their support from home has gone by moving away to study. A mature student has different responsibilities for example running a home and working.</a:t>
            </a:r>
          </a:p>
          <a:p>
            <a:pPr algn="ctr"/>
            <a:r>
              <a:rPr lang="en-GB" sz="1000" dirty="0">
                <a:latin typeface="Arial" panose="020B0604020202020204" pitchFamily="34" charset="0"/>
                <a:cs typeface="Arial" panose="020B0604020202020204" pitchFamily="34" charset="0"/>
              </a:rPr>
              <a:t>Sticking to time management plan is important as gives you the motivation to stay focused and stay on track, it gives you time to relax and manage the other tasks you have to complete.</a:t>
            </a:r>
          </a:p>
          <a:p>
            <a:pPr algn="ctr"/>
            <a:r>
              <a:rPr lang="en-GB" sz="1000" dirty="0">
                <a:latin typeface="Arial" panose="020B0604020202020204" pitchFamily="34" charset="0"/>
                <a:cs typeface="Arial" panose="020B0604020202020204" pitchFamily="34" charset="0"/>
              </a:rPr>
              <a:t>(Moore, et al. 2010 p.132,133)</a:t>
            </a:r>
            <a:endParaRPr lang="en-GB" u="sng" dirty="0">
              <a:latin typeface="Arial" panose="020B0604020202020204" pitchFamily="34" charset="0"/>
              <a:cs typeface="Arial" panose="020B0604020202020204" pitchFamily="34" charset="0"/>
            </a:endParaRPr>
          </a:p>
        </p:txBody>
      </p:sp>
      <p:pic>
        <p:nvPicPr>
          <p:cNvPr id="9" name="Picture 8" descr="Diagram">
            <a:extLst>
              <a:ext uri="{FF2B5EF4-FFF2-40B4-BE49-F238E27FC236}">
                <a16:creationId xmlns:a16="http://schemas.microsoft.com/office/drawing/2014/main" id="{66212B05-EE05-20D6-C988-2CCBCCE95E9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283025" y="1123950"/>
            <a:ext cx="2245360" cy="1114425"/>
          </a:xfrm>
          <a:prstGeom prst="rect">
            <a:avLst/>
          </a:prstGeom>
        </p:spPr>
      </p:pic>
      <p:sp>
        <p:nvSpPr>
          <p:cNvPr id="8" name="Flowchart: Alternate Process 7">
            <a:extLst>
              <a:ext uri="{FF2B5EF4-FFF2-40B4-BE49-F238E27FC236}">
                <a16:creationId xmlns:a16="http://schemas.microsoft.com/office/drawing/2014/main" id="{E243D372-6648-38A5-5443-E21D6E2D2ADA}"/>
              </a:ext>
            </a:extLst>
          </p:cNvPr>
          <p:cNvSpPr/>
          <p:nvPr/>
        </p:nvSpPr>
        <p:spPr>
          <a:xfrm>
            <a:off x="3880361" y="3825550"/>
            <a:ext cx="4702525" cy="2911151"/>
          </a:xfrm>
          <a:prstGeom prst="flowChartAlternateProcess">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000" b="1" u="sng" dirty="0">
                <a:latin typeface="Arial" panose="020B0604020202020204" pitchFamily="34" charset="0"/>
                <a:cs typeface="Arial" panose="020B0604020202020204" pitchFamily="34" charset="0"/>
              </a:rPr>
              <a:t>Note-Taking</a:t>
            </a:r>
          </a:p>
          <a:p>
            <a:pPr algn="ctr"/>
            <a:r>
              <a:rPr lang="en-GB" sz="1000" dirty="0">
                <a:latin typeface="Arial" panose="020B0604020202020204" pitchFamily="34" charset="0"/>
                <a:cs typeface="Arial" panose="020B0604020202020204" pitchFamily="34" charset="0"/>
              </a:rPr>
              <a:t>When taking notes it should provide the notes on the subject you are learning. Only take notes on the main topic not on related topics. Notes can be used in two ways supporting your learning at present and in the future.</a:t>
            </a:r>
          </a:p>
          <a:p>
            <a:pPr algn="ctr"/>
            <a:r>
              <a:rPr lang="en-GB" sz="1000" dirty="0">
                <a:latin typeface="Arial" panose="020B0604020202020204" pitchFamily="34" charset="0"/>
                <a:cs typeface="Arial" panose="020B0604020202020204" pitchFamily="34" charset="0"/>
              </a:rPr>
              <a:t>When taking notes for the present and ongoing learning, make sure you keep them separate or give them different headings clearly labelled.  After finishing the note taking it’s a good idea to read through to make sure you understand what you have written. </a:t>
            </a:r>
          </a:p>
          <a:p>
            <a:pPr algn="ctr"/>
            <a:r>
              <a:rPr lang="en-GB" sz="1000" dirty="0">
                <a:latin typeface="Arial" panose="020B0604020202020204" pitchFamily="34" charset="0"/>
                <a:cs typeface="Arial" panose="020B0604020202020204" pitchFamily="34" charset="0"/>
              </a:rPr>
              <a:t>(Cottrell, 2017 p.135)</a:t>
            </a:r>
          </a:p>
          <a:p>
            <a:pPr algn="ctr"/>
            <a:endParaRPr lang="en-GB" sz="1000" dirty="0">
              <a:latin typeface="Arial" panose="020B0604020202020204" pitchFamily="34" charset="0"/>
              <a:cs typeface="Arial" panose="020B0604020202020204" pitchFamily="34" charset="0"/>
            </a:endParaRPr>
          </a:p>
          <a:p>
            <a:pPr algn="ctr"/>
            <a:r>
              <a:rPr lang="en-GB" sz="1000" dirty="0">
                <a:latin typeface="Arial" panose="020B0604020202020204" pitchFamily="34" charset="0"/>
                <a:cs typeface="Arial" panose="020B0604020202020204" pitchFamily="34" charset="0"/>
              </a:rPr>
              <a:t>Note-taking is taking the main body and breaking it down into simpler form, that you have the correct information to work with. When the notes are in your own writing its easier to read and understand, only write the main points for you to remember.  Using the notes you made will enable you to make the work your own.  </a:t>
            </a:r>
          </a:p>
          <a:p>
            <a:pPr algn="ctr"/>
            <a:r>
              <a:rPr lang="en-GB" sz="1000" dirty="0">
                <a:latin typeface="Arial" panose="020B0604020202020204" pitchFamily="34" charset="0"/>
                <a:cs typeface="Arial" panose="020B0604020202020204" pitchFamily="34" charset="0"/>
              </a:rPr>
              <a:t>(Cottrell, 2017 p.135)</a:t>
            </a:r>
          </a:p>
        </p:txBody>
      </p:sp>
      <p:pic>
        <p:nvPicPr>
          <p:cNvPr id="11" name="Picture 10" descr="Diagram, venn diagram">
            <a:extLst>
              <a:ext uri="{FF2B5EF4-FFF2-40B4-BE49-F238E27FC236}">
                <a16:creationId xmlns:a16="http://schemas.microsoft.com/office/drawing/2014/main" id="{34C5655F-BB6D-097F-DAD6-D9683891146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12214" y="4264495"/>
            <a:ext cx="4064629" cy="2075303"/>
          </a:xfrm>
          <a:prstGeom prst="rect">
            <a:avLst/>
          </a:prstGeom>
        </p:spPr>
      </p:pic>
      <p:sp>
        <p:nvSpPr>
          <p:cNvPr id="10" name="Flowchart: Alternate Process 9">
            <a:extLst>
              <a:ext uri="{FF2B5EF4-FFF2-40B4-BE49-F238E27FC236}">
                <a16:creationId xmlns:a16="http://schemas.microsoft.com/office/drawing/2014/main" id="{7466FDF4-CCE3-8258-8851-C9ED2A2C2275}"/>
              </a:ext>
            </a:extLst>
          </p:cNvPr>
          <p:cNvSpPr/>
          <p:nvPr/>
        </p:nvSpPr>
        <p:spPr>
          <a:xfrm>
            <a:off x="112143" y="6438900"/>
            <a:ext cx="3415917" cy="1981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Source: </a:t>
            </a:r>
            <a:r>
              <a:rPr lang="en-GB" dirty="0" err="1"/>
              <a:t>Maximusveritas</a:t>
            </a:r>
            <a:endParaRPr lang="en-GB" dirty="0"/>
          </a:p>
        </p:txBody>
      </p:sp>
    </p:spTree>
    <p:extLst>
      <p:ext uri="{BB962C8B-B14F-4D97-AF65-F5344CB8AC3E}">
        <p14:creationId xmlns:p14="http://schemas.microsoft.com/office/powerpoint/2010/main" val="1573709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4BE214B-2C92-47AF-8D90-698211103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186D07CD-E0E5-42ED-BA28-6CB6ADC3B0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7" y="1847088"/>
            <a:ext cx="554803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A9660467-5566-63C0-F883-1EA709BB5023}"/>
              </a:ext>
            </a:extLst>
          </p:cNvPr>
          <p:cNvSpPr>
            <a:spLocks noGrp="1"/>
          </p:cNvSpPr>
          <p:nvPr>
            <p:ph type="title"/>
          </p:nvPr>
        </p:nvSpPr>
        <p:spPr>
          <a:xfrm>
            <a:off x="1451580" y="804520"/>
            <a:ext cx="5550355" cy="1049235"/>
          </a:xfrm>
        </p:spPr>
        <p:txBody>
          <a:bodyPr>
            <a:normAutofit/>
          </a:bodyPr>
          <a:lstStyle/>
          <a:p>
            <a:r>
              <a:rPr lang="en-GB" dirty="0"/>
              <a:t>REFERENCE LIST</a:t>
            </a:r>
          </a:p>
        </p:txBody>
      </p:sp>
      <p:sp>
        <p:nvSpPr>
          <p:cNvPr id="27" name="Rectangle 26">
            <a:extLst>
              <a:ext uri="{FF2B5EF4-FFF2-40B4-BE49-F238E27FC236}">
                <a16:creationId xmlns:a16="http://schemas.microsoft.com/office/drawing/2014/main" id="{369A020F-4984-4DD0-898A-B60A4882B0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76775BE1-3076-2FE5-C4F8-0E288383E3DC}"/>
              </a:ext>
            </a:extLst>
          </p:cNvPr>
          <p:cNvSpPr>
            <a:spLocks noGrp="1"/>
          </p:cNvSpPr>
          <p:nvPr>
            <p:ph idx="1"/>
          </p:nvPr>
        </p:nvSpPr>
        <p:spPr>
          <a:xfrm>
            <a:off x="951264" y="1847088"/>
            <a:ext cx="5886349" cy="4363212"/>
          </a:xfrm>
        </p:spPr>
        <p:txBody>
          <a:bodyPr>
            <a:noAutofit/>
          </a:bodyPr>
          <a:lstStyle/>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Cottrell, S. (2017)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CRITICAL THINKING SKILLS: effective analysis, argument and reflection</a:t>
            </a:r>
            <a:r>
              <a:rPr lang="en-GB" sz="1000" dirty="0">
                <a:effectLst/>
                <a:latin typeface="Calibri" panose="020F0502020204030204" pitchFamily="34" charset="0"/>
                <a:ea typeface="Calibri" panose="020F0502020204030204" pitchFamily="34" charset="0"/>
                <a:cs typeface="Times New Roman" panose="02020603050405020304" pitchFamily="18" charset="0"/>
              </a:rPr>
              <a:t>. 3</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edn</a:t>
            </a:r>
            <a:r>
              <a:rPr lang="en-GB" sz="1000" dirty="0">
                <a:effectLst/>
                <a:latin typeface="Calibri" panose="020F0502020204030204" pitchFamily="34" charset="0"/>
                <a:ea typeface="Calibri" panose="020F0502020204030204" pitchFamily="34" charset="0"/>
                <a:cs typeface="Times New Roman" panose="02020603050405020304" pitchFamily="18" charset="0"/>
              </a:rPr>
              <a:t>. London: RED GLOBE PRESS.</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Cottrell, S. (2017a)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CRITICAL THINKING SKILLS: effective analysis, argument and reflection</a:t>
            </a:r>
            <a:r>
              <a:rPr lang="en-GB" sz="1000" dirty="0">
                <a:effectLst/>
                <a:latin typeface="Calibri" panose="020F0502020204030204" pitchFamily="34" charset="0"/>
                <a:ea typeface="Calibri" panose="020F0502020204030204" pitchFamily="34" charset="0"/>
                <a:cs typeface="Times New Roman" panose="02020603050405020304" pitchFamily="18" charset="0"/>
              </a:rPr>
              <a:t>. 3</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edn</a:t>
            </a:r>
            <a:r>
              <a:rPr lang="en-GB" sz="1000" dirty="0">
                <a:effectLst/>
                <a:latin typeface="Calibri" panose="020F0502020204030204" pitchFamily="34" charset="0"/>
                <a:ea typeface="Calibri" panose="020F0502020204030204" pitchFamily="34" charset="0"/>
                <a:cs typeface="Times New Roman" panose="02020603050405020304" pitchFamily="18" charset="0"/>
              </a:rPr>
              <a:t>. London: RED GLOBE PRESS.  </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Cottrell, S. (2017b)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CRITICAL THINKING SKILLS: effective analysis, argument and reflection</a:t>
            </a:r>
            <a:r>
              <a:rPr lang="en-GB" sz="1000" dirty="0">
                <a:effectLst/>
                <a:latin typeface="Calibri" panose="020F0502020204030204" pitchFamily="34" charset="0"/>
                <a:ea typeface="Calibri" panose="020F0502020204030204" pitchFamily="34" charset="0"/>
                <a:cs typeface="Times New Roman" panose="02020603050405020304" pitchFamily="18" charset="0"/>
              </a:rPr>
              <a:t>. 3</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edn</a:t>
            </a:r>
            <a:r>
              <a:rPr lang="en-GB" sz="1000" dirty="0">
                <a:effectLst/>
                <a:latin typeface="Calibri" panose="020F0502020204030204" pitchFamily="34" charset="0"/>
                <a:ea typeface="Calibri" panose="020F0502020204030204" pitchFamily="34" charset="0"/>
                <a:cs typeface="Times New Roman" panose="02020603050405020304" pitchFamily="18" charset="0"/>
              </a:rPr>
              <a:t>. London: RED GLOBE PRESS.</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Cottrell, S. (2017c)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CRITICAL THINKING SKILLS: effective analysis, argument and reflection</a:t>
            </a:r>
            <a:r>
              <a:rPr lang="en-GB" sz="1000" dirty="0">
                <a:effectLst/>
                <a:latin typeface="Calibri" panose="020F0502020204030204" pitchFamily="34" charset="0"/>
                <a:ea typeface="Calibri" panose="020F0502020204030204" pitchFamily="34" charset="0"/>
                <a:cs typeface="Times New Roman" panose="02020603050405020304" pitchFamily="18" charset="0"/>
              </a:rPr>
              <a:t>. 3</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rd</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edn</a:t>
            </a:r>
            <a:r>
              <a:rPr lang="en-GB" sz="1000" dirty="0">
                <a:effectLst/>
                <a:latin typeface="Calibri" panose="020F0502020204030204" pitchFamily="34" charset="0"/>
                <a:ea typeface="Calibri" panose="020F0502020204030204" pitchFamily="34" charset="0"/>
                <a:cs typeface="Times New Roman" panose="02020603050405020304" pitchFamily="18" charset="0"/>
              </a:rPr>
              <a:t>. London: RED GLOBE PRESS.</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Cottrell, S. (2019)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THE STUDY SKILLS HANDBOOK</a:t>
            </a:r>
            <a:r>
              <a:rPr lang="en-GB" sz="1000" dirty="0">
                <a:effectLst/>
                <a:latin typeface="Calibri" panose="020F0502020204030204" pitchFamily="34" charset="0"/>
                <a:ea typeface="Calibri" panose="020F0502020204030204" pitchFamily="34" charset="0"/>
                <a:cs typeface="Times New Roman" panose="02020603050405020304" pitchFamily="18" charset="0"/>
              </a:rPr>
              <a:t>. 5</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edn</a:t>
            </a:r>
            <a:r>
              <a:rPr lang="en-GB" sz="1000" dirty="0">
                <a:effectLst/>
                <a:latin typeface="Calibri" panose="020F0502020204030204" pitchFamily="34" charset="0"/>
                <a:ea typeface="Calibri" panose="020F0502020204030204" pitchFamily="34" charset="0"/>
                <a:cs typeface="Times New Roman" panose="02020603050405020304" pitchFamily="18" charset="0"/>
              </a:rPr>
              <a:t>. London: RED GLOBE PRESS. </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Core Critical Thinking Skills: </a:t>
            </a:r>
            <a:r>
              <a:rPr lang="en-GB" sz="1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www.maximusvertas.com</a:t>
            </a:r>
            <a:r>
              <a:rPr lang="en-GB" sz="1000" dirty="0">
                <a:effectLst/>
                <a:latin typeface="Calibri" panose="020F0502020204030204" pitchFamily="34" charset="0"/>
                <a:ea typeface="Calibri" panose="020F0502020204030204" pitchFamily="34" charset="0"/>
                <a:cs typeface="Times New Roman" panose="02020603050405020304" pitchFamily="18" charset="0"/>
              </a:rPr>
              <a:t>.  [accessed on 15</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000" dirty="0">
                <a:effectLst/>
                <a:latin typeface="Calibri" panose="020F0502020204030204" pitchFamily="34" charset="0"/>
                <a:ea typeface="Calibri" panose="020F0502020204030204" pitchFamily="34" charset="0"/>
                <a:cs typeface="Times New Roman" panose="02020603050405020304" pitchFamily="18" charset="0"/>
              </a:rPr>
              <a:t> September 2022]</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Eales-Reynolds,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et al</a:t>
            </a:r>
            <a:r>
              <a:rPr lang="en-GB" sz="1000" dirty="0">
                <a:effectLst/>
                <a:latin typeface="Calibri" panose="020F0502020204030204" pitchFamily="34" charset="0"/>
                <a:ea typeface="Calibri" panose="020F0502020204030204" pitchFamily="34" charset="0"/>
                <a:cs typeface="Times New Roman" panose="02020603050405020304" pitchFamily="18" charset="0"/>
              </a:rPr>
              <a:t>. (2013)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Critical Thinking Skills for Education Students</a:t>
            </a:r>
            <a:r>
              <a:rPr lang="en-GB" sz="1000" dirty="0">
                <a:effectLst/>
                <a:latin typeface="Calibri" panose="020F0502020204030204" pitchFamily="34" charset="0"/>
                <a:ea typeface="Calibri" panose="020F0502020204030204" pitchFamily="34" charset="0"/>
                <a:cs typeface="Times New Roman" panose="02020603050405020304" pitchFamily="18" charset="0"/>
              </a:rPr>
              <a:t>. 2</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nd</a:t>
            </a: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edn</a:t>
            </a:r>
            <a:r>
              <a:rPr lang="en-GB" sz="1000" dirty="0">
                <a:effectLst/>
                <a:latin typeface="Calibri" panose="020F0502020204030204" pitchFamily="34" charset="0"/>
                <a:ea typeface="Calibri" panose="020F0502020204030204" pitchFamily="34" charset="0"/>
                <a:cs typeface="Times New Roman" panose="02020603050405020304" pitchFamily="18" charset="0"/>
              </a:rPr>
              <a:t>. Great Britain: MPG </a:t>
            </a:r>
            <a:r>
              <a:rPr lang="en-GB" sz="1000" dirty="0" err="1">
                <a:effectLst/>
                <a:latin typeface="Calibri" panose="020F0502020204030204" pitchFamily="34" charset="0"/>
                <a:ea typeface="Calibri" panose="020F0502020204030204" pitchFamily="34" charset="0"/>
                <a:cs typeface="Times New Roman" panose="02020603050405020304" pitchFamily="18" charset="0"/>
              </a:rPr>
              <a:t>Printgroup</a:t>
            </a:r>
            <a:r>
              <a:rPr lang="en-GB" sz="1000" dirty="0">
                <a:effectLst/>
                <a:latin typeface="Calibri" panose="020F0502020204030204" pitchFamily="34" charset="0"/>
                <a:ea typeface="Calibri" panose="020F0502020204030204" pitchFamily="34" charset="0"/>
                <a:cs typeface="Times New Roman" panose="02020603050405020304" pitchFamily="18" charset="0"/>
              </a:rPr>
              <a:t>, UK.</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 Gibbs Model of Reflection (1988) [image]. [accessed  12</a:t>
            </a:r>
            <a:r>
              <a:rPr lang="en-GB" sz="10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000" dirty="0">
                <a:effectLst/>
                <a:latin typeface="Calibri" panose="020F0502020204030204" pitchFamily="34" charset="0"/>
                <a:ea typeface="Calibri" panose="020F0502020204030204" pitchFamily="34" charset="0"/>
                <a:cs typeface="Times New Roman" panose="02020603050405020304" pitchFamily="18" charset="0"/>
              </a:rPr>
              <a:t> September 2022)</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Moore, S.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et al</a:t>
            </a:r>
            <a:r>
              <a:rPr lang="en-GB" sz="1000" dirty="0">
                <a:effectLst/>
                <a:latin typeface="Calibri" panose="020F0502020204030204" pitchFamily="34" charset="0"/>
                <a:ea typeface="Calibri" panose="020F0502020204030204" pitchFamily="34" charset="0"/>
                <a:cs typeface="Times New Roman" panose="02020603050405020304" pitchFamily="18" charset="0"/>
              </a:rPr>
              <a:t>. (2010)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The Ultimate Study Skills Handbook: Open UP Study Skills</a:t>
            </a:r>
            <a:r>
              <a:rPr lang="en-GB" sz="1000" dirty="0">
                <a:effectLst/>
                <a:latin typeface="Calibri" panose="020F0502020204030204" pitchFamily="34" charset="0"/>
                <a:ea typeface="Calibri" panose="020F0502020204030204" pitchFamily="34" charset="0"/>
                <a:cs typeface="Times New Roman" panose="02020603050405020304" pitchFamily="18" charset="0"/>
              </a:rPr>
              <a:t>. Glasgow: Bell and Bain Ltd.</a:t>
            </a:r>
          </a:p>
          <a:p>
            <a:pPr marL="0" indent="0">
              <a:lnSpc>
                <a:spcPct val="107000"/>
              </a:lnSpc>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Moore, S.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et al</a:t>
            </a:r>
            <a:r>
              <a:rPr lang="en-GB" sz="1000" dirty="0">
                <a:effectLst/>
                <a:latin typeface="Calibri" panose="020F0502020204030204" pitchFamily="34" charset="0"/>
                <a:ea typeface="Calibri" panose="020F0502020204030204" pitchFamily="34" charset="0"/>
                <a:cs typeface="Times New Roman" panose="02020603050405020304" pitchFamily="18" charset="0"/>
              </a:rPr>
              <a:t>. (2010a) </a:t>
            </a:r>
            <a:r>
              <a:rPr lang="en-GB" sz="1000" i="1" dirty="0">
                <a:effectLst/>
                <a:latin typeface="Calibri" panose="020F0502020204030204" pitchFamily="34" charset="0"/>
                <a:ea typeface="Calibri" panose="020F0502020204030204" pitchFamily="34" charset="0"/>
                <a:cs typeface="Times New Roman" panose="02020603050405020304" pitchFamily="18" charset="0"/>
              </a:rPr>
              <a:t>The Ultimate Study Skills Handbook: Open UP Study Skills</a:t>
            </a:r>
            <a:r>
              <a:rPr lang="en-GB" sz="1000" dirty="0">
                <a:effectLst/>
                <a:latin typeface="Calibri" panose="020F0502020204030204" pitchFamily="34" charset="0"/>
                <a:ea typeface="Calibri" panose="020F0502020204030204" pitchFamily="34" charset="0"/>
                <a:cs typeface="Times New Roman" panose="02020603050405020304" pitchFamily="18" charset="0"/>
              </a:rPr>
              <a:t>. Glasgow: Bell and Bain Ltd.</a:t>
            </a:r>
          </a:p>
          <a:p>
            <a:pPr marL="0" indent="0">
              <a:lnSpc>
                <a:spcPct val="107000"/>
              </a:lnSpc>
              <a:buNone/>
            </a:pPr>
            <a:r>
              <a:rPr lang="en-GB" sz="1000" dirty="0">
                <a:latin typeface="Calibri" panose="020F0502020204030204" pitchFamily="34" charset="0"/>
                <a:ea typeface="Calibri" panose="020F0502020204030204" pitchFamily="34" charset="0"/>
                <a:cs typeface="Times New Roman" panose="02020603050405020304" pitchFamily="18" charset="0"/>
              </a:rPr>
              <a:t>White, A. (2022) Timetable. [Photograph] (Amanda White’s own private collection).</a:t>
            </a:r>
          </a:p>
          <a:p>
            <a:pPr marL="0" indent="0">
              <a:lnSpc>
                <a:spcPct val="107000"/>
              </a:lnSpc>
              <a:buNone/>
            </a:pPr>
            <a:r>
              <a:rPr lang="en-GB" sz="1000" dirty="0">
                <a:latin typeface="Calibri" panose="020F0502020204030204" pitchFamily="34" charset="0"/>
                <a:ea typeface="Calibri" panose="020F0502020204030204" pitchFamily="34" charset="0"/>
                <a:cs typeface="Times New Roman" panose="02020603050405020304" pitchFamily="18" charset="0"/>
              </a:rPr>
              <a:t>White, A. (2022) Note Taking. [Photograph] (Amanda White’s own private collection).</a:t>
            </a:r>
          </a:p>
          <a:p>
            <a:pPr marL="0" indent="0">
              <a:lnSpc>
                <a:spcPct val="107000"/>
              </a:lnSpc>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000" dirty="0">
              <a:latin typeface="Arial" panose="020B0604020202020204" pitchFamily="34" charset="0"/>
              <a:cs typeface="Arial" panose="020B0604020202020204" pitchFamily="34" charset="0"/>
            </a:endParaRPr>
          </a:p>
        </p:txBody>
      </p:sp>
      <p:grpSp>
        <p:nvGrpSpPr>
          <p:cNvPr id="29" name="Group 28">
            <a:extLst>
              <a:ext uri="{FF2B5EF4-FFF2-40B4-BE49-F238E27FC236}">
                <a16:creationId xmlns:a16="http://schemas.microsoft.com/office/drawing/2014/main" id="{A3761B47-AE33-47C9-9636-19D4B313F27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77388" y="482171"/>
            <a:ext cx="4074533" cy="5149101"/>
            <a:chOff x="7477388" y="482171"/>
            <a:chExt cx="4074533" cy="5149101"/>
          </a:xfrm>
        </p:grpSpPr>
        <p:sp>
          <p:nvSpPr>
            <p:cNvPr id="30" name="Rectangle 29">
              <a:extLst>
                <a:ext uri="{FF2B5EF4-FFF2-40B4-BE49-F238E27FC236}">
                  <a16:creationId xmlns:a16="http://schemas.microsoft.com/office/drawing/2014/main" id="{9E204B78-8026-4E1E-9C59-5F523ECDD2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77388"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DDEB6F1-F54D-4345-B8DF-72D72C71EC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47"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3" name="Rectangle 32">
            <a:extLst>
              <a:ext uri="{FF2B5EF4-FFF2-40B4-BE49-F238E27FC236}">
                <a16:creationId xmlns:a16="http://schemas.microsoft.com/office/drawing/2014/main" id="{4380F474-D468-4F2F-8BE9-F343F8D1A9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1624" y="977965"/>
            <a:ext cx="3119444"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Graphic 17" descr="Books">
            <a:extLst>
              <a:ext uri="{FF2B5EF4-FFF2-40B4-BE49-F238E27FC236}">
                <a16:creationId xmlns:a16="http://schemas.microsoft.com/office/drawing/2014/main" id="{1FF8A5F1-8CFE-3738-C184-5314BBA2D3F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16373" y="1649879"/>
            <a:ext cx="2799103" cy="2799103"/>
          </a:xfrm>
          <a:prstGeom prst="rect">
            <a:avLst/>
          </a:prstGeom>
        </p:spPr>
      </p:pic>
      <p:pic>
        <p:nvPicPr>
          <p:cNvPr id="35" name="Picture 34">
            <a:extLst>
              <a:ext uri="{FF2B5EF4-FFF2-40B4-BE49-F238E27FC236}">
                <a16:creationId xmlns:a16="http://schemas.microsoft.com/office/drawing/2014/main" id="{D757EBBD-8611-41C1-8124-C151D0957DB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7" name="Straight Connector 36">
            <a:extLst>
              <a:ext uri="{FF2B5EF4-FFF2-40B4-BE49-F238E27FC236}">
                <a16:creationId xmlns:a16="http://schemas.microsoft.com/office/drawing/2014/main" id="{E40D0D8B-2D5E-48A4-BBD5-8CB09A86A6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D4DD6CC2-DE29-A5D3-5E00-EB9C5E73841E}"/>
              </a:ext>
            </a:extLst>
          </p:cNvPr>
          <p:cNvSpPr>
            <a:spLocks noGrp="1"/>
          </p:cNvSpPr>
          <p:nvPr>
            <p:ph type="dt" sz="half" idx="10"/>
          </p:nvPr>
        </p:nvSpPr>
        <p:spPr/>
        <p:txBody>
          <a:bodyPr/>
          <a:lstStyle/>
          <a:p>
            <a:fld id="{CE9406B1-2167-41B1-B56E-D2ED5EC2E435}" type="datetime1">
              <a:rPr lang="en-US" smtClean="0"/>
              <a:t>9/28/2022</a:t>
            </a:fld>
            <a:endParaRPr lang="en-US" dirty="0"/>
          </a:p>
        </p:txBody>
      </p:sp>
    </p:spTree>
    <p:extLst>
      <p:ext uri="{BB962C8B-B14F-4D97-AF65-F5344CB8AC3E}">
        <p14:creationId xmlns:p14="http://schemas.microsoft.com/office/powerpoint/2010/main" val="173106118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620</TotalTime>
  <Words>962</Words>
  <Application>Microsoft Office PowerPoint</Application>
  <PresentationFormat>Widescreen</PresentationFormat>
  <Paragraphs>62</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Gill Sans MT</vt:lpstr>
      <vt:lpstr>Gallery</vt:lpstr>
      <vt:lpstr>CRITICAL THINKING</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THINKING</dc:title>
  <dc:creator>Amanda White</dc:creator>
  <cp:lastModifiedBy>Amanda White</cp:lastModifiedBy>
  <cp:revision>2</cp:revision>
  <dcterms:created xsi:type="dcterms:W3CDTF">2022-09-04T14:07:10Z</dcterms:created>
  <dcterms:modified xsi:type="dcterms:W3CDTF">2022-09-28T18:52:02Z</dcterms:modified>
</cp:coreProperties>
</file>