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56" r:id="rId5"/>
    <p:sldId id="257" r:id="rId6"/>
    <p:sldId id="258" r:id="rId7"/>
    <p:sldId id="259" r:id="rId8"/>
    <p:sldId id="260" r:id="rId9"/>
    <p:sldId id="261" r:id="rId10"/>
    <p:sldId id="262" r:id="rId11"/>
    <p:sldId id="263" r:id="rId12"/>
    <p:sldId id="264" r:id="rId13"/>
    <p:sldId id="265" r:id="rId14"/>
    <p:sldId id="266"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6066" autoAdjust="0"/>
  </p:normalViewPr>
  <p:slideViewPr>
    <p:cSldViewPr snapToGrid="0">
      <p:cViewPr varScale="1">
        <p:scale>
          <a:sx n="111" d="100"/>
          <a:sy n="111" d="100"/>
        </p:scale>
        <p:origin x="534" y="96"/>
      </p:cViewPr>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825D84-7F7A-4192-8328-8B3BA5E657EB}"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710AF9-BDC6-4D69-B93A-6F5A6A61FBF5}" type="slidenum">
              <a:rPr lang="en-GB" smtClean="0"/>
              <a:t>‹#›</a:t>
            </a:fld>
            <a:endParaRPr lang="en-GB"/>
          </a:p>
        </p:txBody>
      </p:sp>
    </p:spTree>
    <p:extLst>
      <p:ext uri="{BB962C8B-B14F-4D97-AF65-F5344CB8AC3E}">
        <p14:creationId xmlns:p14="http://schemas.microsoft.com/office/powerpoint/2010/main" val="1025339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dirty="0"/>
              <a:t>The employees of Greenfield agency work to coordinate care, offering nursing facilities, visit carer and give administrate support. Nonetheless, the use of Microsoft 365 adopted by the agency to </a:t>
            </a:r>
            <a:r>
              <a:rPr lang="en-US" dirty="0" err="1"/>
              <a:t>maximise</a:t>
            </a:r>
            <a:r>
              <a:rPr lang="en-US" dirty="0"/>
              <a:t> operational efficiency promotes effective communication, documentation, and scheduling.  But staff are still trying to adapt and respond to change, integrating the tools effectively. This presentation explore way digital technology can tremendously promote collaboration, efficiency, and data safety across the  Greenfield Home Care. </a:t>
            </a:r>
            <a:endParaRPr lang="en-GB" dirty="0"/>
          </a:p>
        </p:txBody>
      </p:sp>
      <p:sp>
        <p:nvSpPr>
          <p:cNvPr id="4" name="Slide Number Placeholder 3"/>
          <p:cNvSpPr>
            <a:spLocks noGrp="1"/>
          </p:cNvSpPr>
          <p:nvPr>
            <p:ph type="sldNum" sz="quarter" idx="5"/>
          </p:nvPr>
        </p:nvSpPr>
        <p:spPr/>
        <p:txBody>
          <a:bodyPr/>
          <a:lstStyle/>
          <a:p>
            <a:fld id="{31710AF9-BDC6-4D69-B93A-6F5A6A61FBF5}" type="slidenum">
              <a:rPr lang="en-GB" smtClean="0"/>
              <a:t>2</a:t>
            </a:fld>
            <a:endParaRPr lang="en-GB"/>
          </a:p>
        </p:txBody>
      </p:sp>
    </p:spTree>
    <p:extLst>
      <p:ext uri="{BB962C8B-B14F-4D97-AF65-F5344CB8AC3E}">
        <p14:creationId xmlns:p14="http://schemas.microsoft.com/office/powerpoint/2010/main" val="40706671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By applying MS Excel in Greenfield, the automated scheduling as well as care tracking becomes easy as Excel offer weekly and monthly staff scheduling with automated modelling (</a:t>
            </a:r>
            <a:r>
              <a:rPr lang="en-US" sz="1200" kern="1200" dirty="0" err="1">
                <a:solidFill>
                  <a:schemeClr val="tx1"/>
                </a:solidFill>
                <a:effectLst/>
                <a:latin typeface="+mn-lt"/>
                <a:ea typeface="+mn-ea"/>
                <a:cs typeface="+mn-cs"/>
              </a:rPr>
              <a:t>Hrehova</a:t>
            </a:r>
            <a:r>
              <a:rPr lang="en-US" sz="1200" kern="1200" dirty="0">
                <a:solidFill>
                  <a:schemeClr val="tx1"/>
                </a:solidFill>
                <a:effectLst/>
                <a:latin typeface="+mn-lt"/>
                <a:ea typeface="+mn-ea"/>
                <a:cs typeface="+mn-cs"/>
              </a:rPr>
              <a:t>, 2022). This lead faster and more effective staff allocation and management. The effective care management as well as coordination becomes possible using MS Excel, as it reduces manual multiple-document handling. It supports making a client database which is searchable, containing emergency contact and detailed contact information (Michalak, 2022). It maintains coordination among caregivers, clients and administration. This also led to effective financial management with automated invoicing, time and expense tracking (Tataurov and </a:t>
            </a:r>
            <a:r>
              <a:rPr lang="en-US" sz="1200" kern="1200" dirty="0" err="1">
                <a:solidFill>
                  <a:schemeClr val="tx1"/>
                </a:solidFill>
                <a:effectLst/>
                <a:latin typeface="+mn-lt"/>
                <a:ea typeface="+mn-ea"/>
                <a:cs typeface="+mn-cs"/>
              </a:rPr>
              <a:t>Shyshkina</a:t>
            </a:r>
            <a:r>
              <a:rPr lang="en-US" sz="1200" kern="1200" dirty="0">
                <a:solidFill>
                  <a:schemeClr val="tx1"/>
                </a:solidFill>
                <a:effectLst/>
                <a:latin typeface="+mn-lt"/>
                <a:ea typeface="+mn-ea"/>
                <a:cs typeface="+mn-cs"/>
              </a:rPr>
              <a:t>, 2020). Moreover, making an audit and performance dashboard, determine the areas of improvement in employee performance.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1710AF9-BDC6-4D69-B93A-6F5A6A61FBF5}" type="slidenum">
              <a:rPr lang="en-GB" smtClean="0"/>
              <a:t>3</a:t>
            </a:fld>
            <a:endParaRPr lang="en-GB"/>
          </a:p>
        </p:txBody>
      </p:sp>
    </p:spTree>
    <p:extLst>
      <p:ext uri="{BB962C8B-B14F-4D97-AF65-F5344CB8AC3E}">
        <p14:creationId xmlns:p14="http://schemas.microsoft.com/office/powerpoint/2010/main" val="36646680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dirty="0"/>
              <a:t>Currently, Greenfield  Agency is manually handling tasks, making paper-based schedules, and records in different documents. It creates difficulty for them while training in updating, staff and client management, coordination, reporting and financial management (</a:t>
            </a:r>
            <a:r>
              <a:rPr lang="en-US" dirty="0" err="1"/>
              <a:t>Hrehova</a:t>
            </a:r>
            <a:r>
              <a:rPr lang="en-US" dirty="0"/>
              <a:t>, 2022).</a:t>
            </a:r>
          </a:p>
          <a:p>
            <a:pPr marL="0" marR="0" lvl="0" indent="0" algn="just" defTabSz="914400" rtl="0" eaLnBrk="1" fontAlgn="auto" latinLnBrk="0" hangingPunct="1">
              <a:lnSpc>
                <a:spcPct val="100000"/>
              </a:lnSpc>
              <a:spcBef>
                <a:spcPts val="0"/>
              </a:spcBef>
              <a:spcAft>
                <a:spcPts val="0"/>
              </a:spcAft>
              <a:buClrTx/>
              <a:buSzTx/>
              <a:buFontTx/>
              <a:buNone/>
              <a:tabLst/>
              <a:defRPr/>
            </a:pPr>
            <a:r>
              <a:rPr lang="en-US" dirty="0"/>
              <a:t>Using Excel, the care tracking and scheduling will become easy with an automated system and capacity modelling. It also allows making color coded schedule for showing staff visits, absence, turnover, emergency cases and so on (Tataurov and </a:t>
            </a:r>
            <a:r>
              <a:rPr lang="en-US" dirty="0" err="1"/>
              <a:t>Shyshkina</a:t>
            </a:r>
            <a:r>
              <a:rPr lang="en-US" dirty="0"/>
              <a:t>, 2020). This ensures care tracking,  coordination,  automated record keeping and so on. It also reduces time for repetitive work and saves immense time for offering quality services. It automatically calculates and tracks </a:t>
            </a:r>
            <a:r>
              <a:rPr lang="en-GB" sz="1200" kern="1200" dirty="0">
                <a:solidFill>
                  <a:schemeClr val="tx1"/>
                </a:solidFill>
                <a:effectLst/>
                <a:latin typeface="+mn-lt"/>
                <a:ea typeface="+mn-ea"/>
                <a:cs typeface="+mn-cs"/>
              </a:rPr>
              <a:t>hours worked and visit frequency to swap shifts. This will reduce the risk of double booking, outdated info and missed visits. </a:t>
            </a:r>
            <a:endParaRPr lang="en-US" dirty="0"/>
          </a:p>
          <a:p>
            <a:endParaRPr lang="en-GB" dirty="0"/>
          </a:p>
        </p:txBody>
      </p:sp>
      <p:sp>
        <p:nvSpPr>
          <p:cNvPr id="4" name="Slide Number Placeholder 3"/>
          <p:cNvSpPr>
            <a:spLocks noGrp="1"/>
          </p:cNvSpPr>
          <p:nvPr>
            <p:ph type="sldNum" sz="quarter" idx="5"/>
          </p:nvPr>
        </p:nvSpPr>
        <p:spPr/>
        <p:txBody>
          <a:bodyPr/>
          <a:lstStyle/>
          <a:p>
            <a:fld id="{31710AF9-BDC6-4D69-B93A-6F5A6A61FBF5}" type="slidenum">
              <a:rPr lang="en-GB" smtClean="0"/>
              <a:t>4</a:t>
            </a:fld>
            <a:endParaRPr lang="en-GB"/>
          </a:p>
        </p:txBody>
      </p:sp>
    </p:spTree>
    <p:extLst>
      <p:ext uri="{BB962C8B-B14F-4D97-AF65-F5344CB8AC3E}">
        <p14:creationId xmlns:p14="http://schemas.microsoft.com/office/powerpoint/2010/main" val="39720319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dirty="0"/>
              <a:t>Microsoft Excel have tremendously beneficious which can ensure efficiency for </a:t>
            </a:r>
            <a:r>
              <a:rPr lang="en-US" dirty="0" err="1"/>
              <a:t>organisations</a:t>
            </a:r>
            <a:r>
              <a:rPr lang="en-US" dirty="0"/>
              <a:t>. For instance, its automated, streamlined and simplified designs can immensely save time and cost, </a:t>
            </a:r>
            <a:r>
              <a:rPr lang="en-US" dirty="0" err="1"/>
              <a:t>minimise</a:t>
            </a:r>
            <a:r>
              <a:rPr lang="en-US" dirty="0"/>
              <a:t> manual handling and reduce paperwork (Jacobs, 2022). This can also enhance the accuracy of the record and schedule, reducing errors, tracking and updating in real time. It is flexible to update and share, which supports effective coordination, powerful calculation with formulas and analysis, strong data </a:t>
            </a:r>
            <a:r>
              <a:rPr lang="en-US" dirty="0" err="1"/>
              <a:t>organisation</a:t>
            </a:r>
            <a:r>
              <a:rPr lang="en-US" dirty="0"/>
              <a:t>, </a:t>
            </a:r>
            <a:r>
              <a:rPr lang="en-US" dirty="0" err="1"/>
              <a:t>visualisation</a:t>
            </a:r>
            <a:r>
              <a:rPr lang="en-US" dirty="0"/>
              <a:t>, and management. Thus, lead to sufficient operational management. </a:t>
            </a:r>
          </a:p>
          <a:p>
            <a:pPr algn="just"/>
            <a:r>
              <a:rPr lang="en-US" dirty="0"/>
              <a:t>However, the key limitations of it are, complex and not ideal to use without proper training (Krysinski, Miller and </a:t>
            </a:r>
            <a:r>
              <a:rPr lang="en-US" dirty="0" err="1"/>
              <a:t>Pamuła</a:t>
            </a:r>
            <a:r>
              <a:rPr lang="en-US" dirty="0"/>
              <a:t>, 2021). The errors and mistakes in usage formulas make it resistant to care management employees. Moreover, the risk-related security and integrity issues can occur. </a:t>
            </a:r>
            <a:endParaRPr lang="en-GB" dirty="0"/>
          </a:p>
        </p:txBody>
      </p:sp>
      <p:sp>
        <p:nvSpPr>
          <p:cNvPr id="4" name="Slide Number Placeholder 3"/>
          <p:cNvSpPr>
            <a:spLocks noGrp="1"/>
          </p:cNvSpPr>
          <p:nvPr>
            <p:ph type="sldNum" sz="quarter" idx="5"/>
          </p:nvPr>
        </p:nvSpPr>
        <p:spPr/>
        <p:txBody>
          <a:bodyPr/>
          <a:lstStyle/>
          <a:p>
            <a:fld id="{31710AF9-BDC6-4D69-B93A-6F5A6A61FBF5}" type="slidenum">
              <a:rPr lang="en-GB" smtClean="0"/>
              <a:t>5</a:t>
            </a:fld>
            <a:endParaRPr lang="en-GB"/>
          </a:p>
        </p:txBody>
      </p:sp>
    </p:spTree>
    <p:extLst>
      <p:ext uri="{BB962C8B-B14F-4D97-AF65-F5344CB8AC3E}">
        <p14:creationId xmlns:p14="http://schemas.microsoft.com/office/powerpoint/2010/main" val="32959920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dirty="0"/>
              <a:t>The use of Microsoft Teams within Greenfield can tremendously enhance clinical collaboration and care coordination with virtual consultation, care,  secure messaging, share update and quick response </a:t>
            </a:r>
            <a:r>
              <a:rPr lang="en-GB" sz="1200" kern="1200" dirty="0">
                <a:solidFill>
                  <a:schemeClr val="tx1"/>
                </a:solidFill>
                <a:effectLst/>
                <a:latin typeface="+mn-lt"/>
                <a:ea typeface="+mn-ea"/>
                <a:cs typeface="+mn-cs"/>
              </a:rPr>
              <a:t>(Tataurov and </a:t>
            </a:r>
            <a:r>
              <a:rPr lang="en-GB" sz="1200" kern="1200" dirty="0" err="1">
                <a:solidFill>
                  <a:schemeClr val="tx1"/>
                </a:solidFill>
                <a:effectLst/>
                <a:latin typeface="+mn-lt"/>
                <a:ea typeface="+mn-ea"/>
                <a:cs typeface="+mn-cs"/>
              </a:rPr>
              <a:t>Shyshkina</a:t>
            </a:r>
            <a:r>
              <a:rPr lang="en-GB" sz="1200" kern="1200" dirty="0">
                <a:solidFill>
                  <a:schemeClr val="tx1"/>
                </a:solidFill>
                <a:effectLst/>
                <a:latin typeface="+mn-lt"/>
                <a:ea typeface="+mn-ea"/>
                <a:cs typeface="+mn-cs"/>
              </a:rPr>
              <a:t>, 2020)</a:t>
            </a:r>
            <a:r>
              <a:rPr lang="en-US" dirty="0"/>
              <a:t>. Moreover, making a dedicated team and channels can help the clinical team effectively collaborate by clinical team for patient needs. It can offer robust shift management, creating and updating schedules and </a:t>
            </a:r>
            <a:r>
              <a:rPr lang="en-US" dirty="0" err="1"/>
              <a:t>personalised</a:t>
            </a:r>
            <a:r>
              <a:rPr lang="en-US" dirty="0"/>
              <a:t> document management. Ideal for virtual family visits, administrative management, and reducing manual handling.  </a:t>
            </a:r>
            <a:endParaRPr lang="en-GB" dirty="0"/>
          </a:p>
        </p:txBody>
      </p:sp>
      <p:sp>
        <p:nvSpPr>
          <p:cNvPr id="4" name="Slide Number Placeholder 3"/>
          <p:cNvSpPr>
            <a:spLocks noGrp="1"/>
          </p:cNvSpPr>
          <p:nvPr>
            <p:ph type="sldNum" sz="quarter" idx="5"/>
          </p:nvPr>
        </p:nvSpPr>
        <p:spPr/>
        <p:txBody>
          <a:bodyPr/>
          <a:lstStyle/>
          <a:p>
            <a:fld id="{31710AF9-BDC6-4D69-B93A-6F5A6A61FBF5}" type="slidenum">
              <a:rPr lang="en-GB" smtClean="0"/>
              <a:t>6</a:t>
            </a:fld>
            <a:endParaRPr lang="en-GB"/>
          </a:p>
        </p:txBody>
      </p:sp>
    </p:spTree>
    <p:extLst>
      <p:ext uri="{BB962C8B-B14F-4D97-AF65-F5344CB8AC3E}">
        <p14:creationId xmlns:p14="http://schemas.microsoft.com/office/powerpoint/2010/main" val="29380561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The employees of Greenfield work in diverse locations, and for effective communication and collaboration, they depend on the use of emails and phone calls. Thus, not only time-consuming and costly but also delays </a:t>
            </a:r>
            <a:r>
              <a:rPr lang="en-GB" sz="1200" kern="1200" dirty="0">
                <a:solidFill>
                  <a:schemeClr val="tx1"/>
                </a:solidFill>
                <a:effectLst/>
                <a:latin typeface="+mn-lt"/>
                <a:ea typeface="+mn-ea"/>
                <a:cs typeface="+mn-cs"/>
              </a:rPr>
              <a:t>(Tataurov and </a:t>
            </a:r>
            <a:r>
              <a:rPr lang="en-GB" sz="1200" kern="1200" dirty="0" err="1">
                <a:solidFill>
                  <a:schemeClr val="tx1"/>
                </a:solidFill>
                <a:effectLst/>
                <a:latin typeface="+mn-lt"/>
                <a:ea typeface="+mn-ea"/>
                <a:cs typeface="+mn-cs"/>
              </a:rPr>
              <a:t>Shyshkina</a:t>
            </a:r>
            <a:r>
              <a:rPr lang="en-GB" sz="1200" kern="1200" dirty="0">
                <a:solidFill>
                  <a:schemeClr val="tx1"/>
                </a:solidFill>
                <a:effectLst/>
                <a:latin typeface="+mn-lt"/>
                <a:ea typeface="+mn-ea"/>
                <a:cs typeface="+mn-cs"/>
              </a:rPr>
              <a:t>, 2021)</a:t>
            </a:r>
            <a:r>
              <a:rPr lang="en-US" sz="1200" kern="1200" dirty="0">
                <a:solidFill>
                  <a:schemeClr val="tx1"/>
                </a:solidFill>
                <a:effectLst/>
                <a:latin typeface="+mn-lt"/>
                <a:ea typeface="+mn-ea"/>
                <a:cs typeface="+mn-cs"/>
              </a:rPr>
              <a:t>. This offers difficulty in coordination in shift change, updates and real-time management.</a:t>
            </a:r>
            <a:endParaRPr lang="en-GB" sz="1200" kern="1200" dirty="0">
              <a:solidFill>
                <a:schemeClr val="tx1"/>
              </a:solidFill>
              <a:effectLst/>
              <a:latin typeface="+mn-lt"/>
              <a:ea typeface="+mn-ea"/>
              <a:cs typeface="+mn-cs"/>
            </a:endParaRPr>
          </a:p>
          <a:p>
            <a:pPr algn="just"/>
            <a:r>
              <a:rPr lang="en-US" sz="1200" kern="1200" dirty="0">
                <a:solidFill>
                  <a:schemeClr val="tx1"/>
                </a:solidFill>
                <a:effectLst/>
                <a:latin typeface="+mn-lt"/>
                <a:ea typeface="+mn-ea"/>
                <a:cs typeface="+mn-cs"/>
              </a:rPr>
              <a:t>The use of MS Teams can effectively support in terms of overcoming communication issues in various channels. It can ensure smooth collaboration and communication among careers in different regions with the main office. It offers instant messaging, dedicated channels, video conferencing and file sharing efficiency </a:t>
            </a:r>
            <a:r>
              <a:rPr lang="en-GB" sz="1200" kern="1200" dirty="0">
                <a:solidFill>
                  <a:schemeClr val="tx1"/>
                </a:solidFill>
                <a:effectLst/>
                <a:latin typeface="+mn-lt"/>
                <a:ea typeface="+mn-ea"/>
                <a:cs typeface="+mn-cs"/>
              </a:rPr>
              <a:t>(Jacobs, 2022)</a:t>
            </a:r>
            <a:r>
              <a:rPr lang="en-US" sz="1200" kern="1200" dirty="0">
                <a:solidFill>
                  <a:schemeClr val="tx1"/>
                </a:solidFill>
                <a:effectLst/>
                <a:latin typeface="+mn-lt"/>
                <a:ea typeface="+mn-ea"/>
                <a:cs typeface="+mn-cs"/>
              </a:rPr>
              <a:t>. This smooth coordination among office staff, nurse and carers is ensured. The care visiting and coordination with a smooth announcement make efficiency operation. The video meeting offers an effective care plan, training and updates.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31710AF9-BDC6-4D69-B93A-6F5A6A61FBF5}" type="slidenum">
              <a:rPr lang="en-GB" smtClean="0"/>
              <a:t>7</a:t>
            </a:fld>
            <a:endParaRPr lang="en-GB"/>
          </a:p>
        </p:txBody>
      </p:sp>
    </p:spTree>
    <p:extLst>
      <p:ext uri="{BB962C8B-B14F-4D97-AF65-F5344CB8AC3E}">
        <p14:creationId xmlns:p14="http://schemas.microsoft.com/office/powerpoint/2010/main" val="696200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dirty="0"/>
              <a:t>The use of Microsoft Teams can offer various advantages to Greenfield. For instance, real-time communication can offer clinical collaboration and care coordination. It can offer faster decision-making with virtual consultation, care,  secure messaging, share update and quick response (Jew, 2021). Moreover, a dedicated team and channels reduce email overload and can help the clinical team and remote and mobile staff effectively collaborate on patient needs. </a:t>
            </a:r>
          </a:p>
          <a:p>
            <a:pPr marL="0" marR="0" lvl="0" indent="0" algn="just" defTabSz="914400" rtl="0" eaLnBrk="1" fontAlgn="auto" latinLnBrk="0" hangingPunct="1">
              <a:lnSpc>
                <a:spcPct val="100000"/>
              </a:lnSpc>
              <a:spcBef>
                <a:spcPts val="0"/>
              </a:spcBef>
              <a:spcAft>
                <a:spcPts val="0"/>
              </a:spcAft>
              <a:buClrTx/>
              <a:buSzTx/>
              <a:buFontTx/>
              <a:buNone/>
              <a:tabLst/>
              <a:defRPr/>
            </a:pPr>
            <a:r>
              <a:rPr lang="en-US" dirty="0"/>
              <a:t>Nonetheless, the key challenges it offers are a significant number of notifications, which make staff overwhelmed. It also needs standard training and education for effective usage </a:t>
            </a:r>
            <a:r>
              <a:rPr lang="en-GB" sz="1200" kern="1200" dirty="0">
                <a:solidFill>
                  <a:schemeClr val="tx1"/>
                </a:solidFill>
                <a:effectLst/>
                <a:latin typeface="+mn-lt"/>
                <a:ea typeface="+mn-ea"/>
                <a:cs typeface="+mn-cs"/>
              </a:rPr>
              <a:t>(Krysinski, Miller and </a:t>
            </a:r>
            <a:r>
              <a:rPr lang="en-GB" sz="1200" kern="1200" dirty="0" err="1">
                <a:solidFill>
                  <a:schemeClr val="tx1"/>
                </a:solidFill>
                <a:effectLst/>
                <a:latin typeface="+mn-lt"/>
                <a:ea typeface="+mn-ea"/>
                <a:cs typeface="+mn-cs"/>
              </a:rPr>
              <a:t>Pamuła</a:t>
            </a:r>
            <a:r>
              <a:rPr lang="en-GB" sz="1200" kern="1200" dirty="0">
                <a:solidFill>
                  <a:schemeClr val="tx1"/>
                </a:solidFill>
                <a:effectLst/>
                <a:latin typeface="+mn-lt"/>
                <a:ea typeface="+mn-ea"/>
                <a:cs typeface="+mn-cs"/>
              </a:rPr>
              <a:t>, 2021)</a:t>
            </a:r>
            <a:r>
              <a:rPr lang="en-US" dirty="0"/>
              <a:t>. May fail to work effectively with slow internet in remote areas. </a:t>
            </a:r>
            <a:endParaRPr lang="en-GB" dirty="0"/>
          </a:p>
        </p:txBody>
      </p:sp>
      <p:sp>
        <p:nvSpPr>
          <p:cNvPr id="4" name="Slide Number Placeholder 3"/>
          <p:cNvSpPr>
            <a:spLocks noGrp="1"/>
          </p:cNvSpPr>
          <p:nvPr>
            <p:ph type="sldNum" sz="quarter" idx="5"/>
          </p:nvPr>
        </p:nvSpPr>
        <p:spPr/>
        <p:txBody>
          <a:bodyPr/>
          <a:lstStyle/>
          <a:p>
            <a:fld id="{31710AF9-BDC6-4D69-B93A-6F5A6A61FBF5}" type="slidenum">
              <a:rPr lang="en-GB" smtClean="0"/>
              <a:t>8</a:t>
            </a:fld>
            <a:endParaRPr lang="en-GB"/>
          </a:p>
        </p:txBody>
      </p:sp>
    </p:spTree>
    <p:extLst>
      <p:ext uri="{BB962C8B-B14F-4D97-AF65-F5344CB8AC3E}">
        <p14:creationId xmlns:p14="http://schemas.microsoft.com/office/powerpoint/2010/main" val="27168570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Digital safety action plan complies with data protection laws like GDPR 2018 and proactively makes a structured plan for securing clients’ data, organisational and personal data. It enhances awareness for safe online behaviour, ensures cybersecurity and protection (</a:t>
            </a:r>
            <a:r>
              <a:rPr lang="en-GB" sz="1200" kern="1200" dirty="0" err="1">
                <a:solidFill>
                  <a:schemeClr val="tx1"/>
                </a:solidFill>
                <a:effectLst/>
                <a:latin typeface="+mn-lt"/>
                <a:ea typeface="+mn-ea"/>
                <a:cs typeface="+mn-cs"/>
              </a:rPr>
              <a:t>Danloewen</a:t>
            </a:r>
            <a:r>
              <a:rPr lang="en-GB" sz="1200" kern="1200" dirty="0">
                <a:solidFill>
                  <a:schemeClr val="tx1"/>
                </a:solidFill>
                <a:effectLst/>
                <a:latin typeface="+mn-lt"/>
                <a:ea typeface="+mn-ea"/>
                <a:cs typeface="+mn-cs"/>
              </a:rPr>
              <a:t>, 2021). </a:t>
            </a:r>
          </a:p>
          <a:p>
            <a:endParaRPr lang="en-GB" dirty="0"/>
          </a:p>
        </p:txBody>
      </p:sp>
      <p:sp>
        <p:nvSpPr>
          <p:cNvPr id="4" name="Slide Number Placeholder 3"/>
          <p:cNvSpPr>
            <a:spLocks noGrp="1"/>
          </p:cNvSpPr>
          <p:nvPr>
            <p:ph type="sldNum" sz="quarter" idx="5"/>
          </p:nvPr>
        </p:nvSpPr>
        <p:spPr/>
        <p:txBody>
          <a:bodyPr/>
          <a:lstStyle/>
          <a:p>
            <a:fld id="{31710AF9-BDC6-4D69-B93A-6F5A6A61FBF5}" type="slidenum">
              <a:rPr lang="en-GB" smtClean="0"/>
              <a:t>9</a:t>
            </a:fld>
            <a:endParaRPr lang="en-GB"/>
          </a:p>
        </p:txBody>
      </p:sp>
    </p:spTree>
    <p:extLst>
      <p:ext uri="{BB962C8B-B14F-4D97-AF65-F5344CB8AC3E}">
        <p14:creationId xmlns:p14="http://schemas.microsoft.com/office/powerpoint/2010/main" val="31819599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710AF9-BDC6-4D69-B93A-6F5A6A61FBF5}" type="slidenum">
              <a:rPr lang="en-GB" smtClean="0"/>
              <a:t>10</a:t>
            </a:fld>
            <a:endParaRPr lang="en-GB"/>
          </a:p>
        </p:txBody>
      </p:sp>
    </p:spTree>
    <p:extLst>
      <p:ext uri="{BB962C8B-B14F-4D97-AF65-F5344CB8AC3E}">
        <p14:creationId xmlns:p14="http://schemas.microsoft.com/office/powerpoint/2010/main" val="12826499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710AF9-BDC6-4D69-B93A-6F5A6A61FBF5}" type="slidenum">
              <a:rPr lang="en-GB" smtClean="0"/>
              <a:t>11</a:t>
            </a:fld>
            <a:endParaRPr lang="en-GB"/>
          </a:p>
        </p:txBody>
      </p:sp>
    </p:spTree>
    <p:extLst>
      <p:ext uri="{BB962C8B-B14F-4D97-AF65-F5344CB8AC3E}">
        <p14:creationId xmlns:p14="http://schemas.microsoft.com/office/powerpoint/2010/main" val="18451524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7C259-2D50-2ACA-F08D-58ECE55DBDB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BB9B82D-6154-606D-E76B-E85789979C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6BD7AA7-DFCF-AEE0-58A5-4D8977376448}"/>
              </a:ext>
            </a:extLst>
          </p:cNvPr>
          <p:cNvSpPr>
            <a:spLocks noGrp="1"/>
          </p:cNvSpPr>
          <p:nvPr>
            <p:ph type="dt" sz="half" idx="10"/>
          </p:nvPr>
        </p:nvSpPr>
        <p:spPr/>
        <p:txBody>
          <a:bodyPr/>
          <a:lstStyle/>
          <a:p>
            <a:fld id="{8D00E66B-C0FD-4009-999B-30AEE217486A}" type="datetimeFigureOut">
              <a:rPr lang="en-GB" smtClean="0"/>
              <a:t>16/02/2026</a:t>
            </a:fld>
            <a:endParaRPr lang="en-GB"/>
          </a:p>
        </p:txBody>
      </p:sp>
      <p:sp>
        <p:nvSpPr>
          <p:cNvPr id="5" name="Footer Placeholder 4">
            <a:extLst>
              <a:ext uri="{FF2B5EF4-FFF2-40B4-BE49-F238E27FC236}">
                <a16:creationId xmlns:a16="http://schemas.microsoft.com/office/drawing/2014/main" id="{DB867A2F-8040-AB1D-44A5-6F9F11D88B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11D02D-C8AA-771A-977F-68DCD16D98F9}"/>
              </a:ext>
            </a:extLst>
          </p:cNvPr>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317548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EC573-B859-275E-0395-9766D8A975F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97278C8-F6E5-4FE0-F985-D61A44A61EF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444A8F5-47AB-92E1-B916-0F4BA9180482}"/>
              </a:ext>
            </a:extLst>
          </p:cNvPr>
          <p:cNvSpPr>
            <a:spLocks noGrp="1"/>
          </p:cNvSpPr>
          <p:nvPr>
            <p:ph type="dt" sz="half" idx="10"/>
          </p:nvPr>
        </p:nvSpPr>
        <p:spPr/>
        <p:txBody>
          <a:bodyPr/>
          <a:lstStyle/>
          <a:p>
            <a:fld id="{8D00E66B-C0FD-4009-999B-30AEE217486A}" type="datetimeFigureOut">
              <a:rPr lang="en-GB" smtClean="0"/>
              <a:t>16/02/2026</a:t>
            </a:fld>
            <a:endParaRPr lang="en-GB"/>
          </a:p>
        </p:txBody>
      </p:sp>
      <p:sp>
        <p:nvSpPr>
          <p:cNvPr id="5" name="Footer Placeholder 4">
            <a:extLst>
              <a:ext uri="{FF2B5EF4-FFF2-40B4-BE49-F238E27FC236}">
                <a16:creationId xmlns:a16="http://schemas.microsoft.com/office/drawing/2014/main" id="{53DC24EB-A288-29A0-D141-0653FE5D51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6793F7-6028-D5A5-E80C-E54A8764C406}"/>
              </a:ext>
            </a:extLst>
          </p:cNvPr>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38127453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357AD-D87E-21F5-219A-438CEDE7765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2915C17-A2B7-9073-EAC3-8521B8CAB4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62E3207-FAD5-4570-7889-03E8456D51C1}"/>
              </a:ext>
            </a:extLst>
          </p:cNvPr>
          <p:cNvSpPr>
            <a:spLocks noGrp="1"/>
          </p:cNvSpPr>
          <p:nvPr>
            <p:ph type="dt" sz="half" idx="10"/>
          </p:nvPr>
        </p:nvSpPr>
        <p:spPr/>
        <p:txBody>
          <a:bodyPr/>
          <a:lstStyle/>
          <a:p>
            <a:fld id="{8D00E66B-C0FD-4009-999B-30AEE217486A}" type="datetimeFigureOut">
              <a:rPr lang="en-GB" smtClean="0"/>
              <a:t>16/02/2026</a:t>
            </a:fld>
            <a:endParaRPr lang="en-GB"/>
          </a:p>
        </p:txBody>
      </p:sp>
      <p:sp>
        <p:nvSpPr>
          <p:cNvPr id="5" name="Footer Placeholder 4">
            <a:extLst>
              <a:ext uri="{FF2B5EF4-FFF2-40B4-BE49-F238E27FC236}">
                <a16:creationId xmlns:a16="http://schemas.microsoft.com/office/drawing/2014/main" id="{AA3A9308-CBB9-C85A-FE3D-5A5EAE336B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8BF2A1-A3F4-44A3-E001-2BDA3A687067}"/>
              </a:ext>
            </a:extLst>
          </p:cNvPr>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11254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C8746E-DD9F-D787-424F-35C9D069944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06A81F0-4F48-55FB-7CBB-87062F1A45F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EB43C2F-32AE-592C-CF3E-94634F515E5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8C132A2-7512-1FD0-043C-8B03F7B3EFF4}"/>
              </a:ext>
            </a:extLst>
          </p:cNvPr>
          <p:cNvSpPr>
            <a:spLocks noGrp="1"/>
          </p:cNvSpPr>
          <p:nvPr>
            <p:ph type="dt" sz="half" idx="10"/>
          </p:nvPr>
        </p:nvSpPr>
        <p:spPr/>
        <p:txBody>
          <a:bodyPr/>
          <a:lstStyle/>
          <a:p>
            <a:fld id="{8D00E66B-C0FD-4009-999B-30AEE217486A}" type="datetimeFigureOut">
              <a:rPr lang="en-GB" smtClean="0"/>
              <a:t>16/02/2026</a:t>
            </a:fld>
            <a:endParaRPr lang="en-GB"/>
          </a:p>
        </p:txBody>
      </p:sp>
      <p:sp>
        <p:nvSpPr>
          <p:cNvPr id="6" name="Footer Placeholder 5">
            <a:extLst>
              <a:ext uri="{FF2B5EF4-FFF2-40B4-BE49-F238E27FC236}">
                <a16:creationId xmlns:a16="http://schemas.microsoft.com/office/drawing/2014/main" id="{92872AF8-47C2-3830-D715-662A2FA640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1427D9-3412-A590-BACC-2610211C2476}"/>
              </a:ext>
            </a:extLst>
          </p:cNvPr>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774717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96512-64BB-56BA-E58A-B6E5A463238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FF4EB1A-C92C-5C14-F437-D626A9C4EB7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DCC386F-8D5A-383B-7411-E9E01BB782E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FA37E50-E0ED-01B9-2097-4471D3DC46C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72C86CA-0DCD-608F-65EE-31AA6B714B1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510D8FC-EF5B-FC49-03CB-25EA770966E3}"/>
              </a:ext>
            </a:extLst>
          </p:cNvPr>
          <p:cNvSpPr>
            <a:spLocks noGrp="1"/>
          </p:cNvSpPr>
          <p:nvPr>
            <p:ph type="dt" sz="half" idx="10"/>
          </p:nvPr>
        </p:nvSpPr>
        <p:spPr/>
        <p:txBody>
          <a:bodyPr/>
          <a:lstStyle/>
          <a:p>
            <a:fld id="{8D00E66B-C0FD-4009-999B-30AEE217486A}" type="datetimeFigureOut">
              <a:rPr lang="en-GB" smtClean="0"/>
              <a:t>16/02/2026</a:t>
            </a:fld>
            <a:endParaRPr lang="en-GB"/>
          </a:p>
        </p:txBody>
      </p:sp>
      <p:sp>
        <p:nvSpPr>
          <p:cNvPr id="8" name="Footer Placeholder 7">
            <a:extLst>
              <a:ext uri="{FF2B5EF4-FFF2-40B4-BE49-F238E27FC236}">
                <a16:creationId xmlns:a16="http://schemas.microsoft.com/office/drawing/2014/main" id="{82DC9561-D815-E38A-2962-5BAD7463B85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8FC821-D492-2144-9C38-637EFA76643B}"/>
              </a:ext>
            </a:extLst>
          </p:cNvPr>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2008969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0A030-87F3-B81A-85C7-C1ECAFAD3AD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FD0D7CA-D5F8-56D8-00A3-3E971C0D8492}"/>
              </a:ext>
            </a:extLst>
          </p:cNvPr>
          <p:cNvSpPr>
            <a:spLocks noGrp="1"/>
          </p:cNvSpPr>
          <p:nvPr>
            <p:ph type="dt" sz="half" idx="10"/>
          </p:nvPr>
        </p:nvSpPr>
        <p:spPr/>
        <p:txBody>
          <a:bodyPr/>
          <a:lstStyle/>
          <a:p>
            <a:fld id="{8D00E66B-C0FD-4009-999B-30AEE217486A}" type="datetimeFigureOut">
              <a:rPr lang="en-GB" smtClean="0"/>
              <a:t>16/02/2026</a:t>
            </a:fld>
            <a:endParaRPr lang="en-GB"/>
          </a:p>
        </p:txBody>
      </p:sp>
      <p:sp>
        <p:nvSpPr>
          <p:cNvPr id="4" name="Footer Placeholder 3">
            <a:extLst>
              <a:ext uri="{FF2B5EF4-FFF2-40B4-BE49-F238E27FC236}">
                <a16:creationId xmlns:a16="http://schemas.microsoft.com/office/drawing/2014/main" id="{99E6D7A2-CD56-0238-6364-FAED15D4043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818A05E-D0C3-8D08-0DE2-4986BDEBFCA7}"/>
              </a:ext>
            </a:extLst>
          </p:cNvPr>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1215180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D89FBB-9DD0-7663-3743-697463A4EAE7}"/>
              </a:ext>
            </a:extLst>
          </p:cNvPr>
          <p:cNvSpPr>
            <a:spLocks noGrp="1"/>
          </p:cNvSpPr>
          <p:nvPr>
            <p:ph type="dt" sz="half" idx="10"/>
          </p:nvPr>
        </p:nvSpPr>
        <p:spPr/>
        <p:txBody>
          <a:bodyPr/>
          <a:lstStyle/>
          <a:p>
            <a:fld id="{8D00E66B-C0FD-4009-999B-30AEE217486A}" type="datetimeFigureOut">
              <a:rPr lang="en-GB" smtClean="0"/>
              <a:t>16/02/2026</a:t>
            </a:fld>
            <a:endParaRPr lang="en-GB"/>
          </a:p>
        </p:txBody>
      </p:sp>
      <p:sp>
        <p:nvSpPr>
          <p:cNvPr id="3" name="Footer Placeholder 2">
            <a:extLst>
              <a:ext uri="{FF2B5EF4-FFF2-40B4-BE49-F238E27FC236}">
                <a16:creationId xmlns:a16="http://schemas.microsoft.com/office/drawing/2014/main" id="{BE122591-4EAF-4EA5-0BC8-01F52FE9F9E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2C988E3-B315-0DFA-F1A6-7AF4229B81D2}"/>
              </a:ext>
            </a:extLst>
          </p:cNvPr>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34305910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638D1-D235-C980-8D80-3436256E0B0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4037AF6-E6C8-C5CF-B856-12D1725BF2A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FB0786D-CB55-1F4E-0FCF-4A56D81E38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EEA9241-0862-0C94-6198-B73475C73A33}"/>
              </a:ext>
            </a:extLst>
          </p:cNvPr>
          <p:cNvSpPr>
            <a:spLocks noGrp="1"/>
          </p:cNvSpPr>
          <p:nvPr>
            <p:ph type="dt" sz="half" idx="10"/>
          </p:nvPr>
        </p:nvSpPr>
        <p:spPr/>
        <p:txBody>
          <a:bodyPr/>
          <a:lstStyle/>
          <a:p>
            <a:fld id="{8D00E66B-C0FD-4009-999B-30AEE217486A}" type="datetimeFigureOut">
              <a:rPr lang="en-GB" smtClean="0"/>
              <a:t>16/02/2026</a:t>
            </a:fld>
            <a:endParaRPr lang="en-GB"/>
          </a:p>
        </p:txBody>
      </p:sp>
      <p:sp>
        <p:nvSpPr>
          <p:cNvPr id="6" name="Footer Placeholder 5">
            <a:extLst>
              <a:ext uri="{FF2B5EF4-FFF2-40B4-BE49-F238E27FC236}">
                <a16:creationId xmlns:a16="http://schemas.microsoft.com/office/drawing/2014/main" id="{912FCF54-1983-935F-038C-63B56C7F23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05318B-9957-838D-C9E3-51D83233DD3B}"/>
              </a:ext>
            </a:extLst>
          </p:cNvPr>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2218107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3ED02-EF12-1232-D7C1-9FC98EB115F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5220026-65B8-B590-118A-351DCAB63E3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5A78415-0580-91BB-3B4E-327CEB19DD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0CDCAE1-785F-59DD-98EA-10F81C3D8286}"/>
              </a:ext>
            </a:extLst>
          </p:cNvPr>
          <p:cNvSpPr>
            <a:spLocks noGrp="1"/>
          </p:cNvSpPr>
          <p:nvPr>
            <p:ph type="dt" sz="half" idx="10"/>
          </p:nvPr>
        </p:nvSpPr>
        <p:spPr/>
        <p:txBody>
          <a:bodyPr/>
          <a:lstStyle/>
          <a:p>
            <a:fld id="{8D00E66B-C0FD-4009-999B-30AEE217486A}" type="datetimeFigureOut">
              <a:rPr lang="en-GB" smtClean="0"/>
              <a:t>16/02/2026</a:t>
            </a:fld>
            <a:endParaRPr lang="en-GB"/>
          </a:p>
        </p:txBody>
      </p:sp>
      <p:sp>
        <p:nvSpPr>
          <p:cNvPr id="6" name="Footer Placeholder 5">
            <a:extLst>
              <a:ext uri="{FF2B5EF4-FFF2-40B4-BE49-F238E27FC236}">
                <a16:creationId xmlns:a16="http://schemas.microsoft.com/office/drawing/2014/main" id="{98D3CCE6-7E06-5381-D433-1B7EA6C1C9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CAC8A1-1F7A-E264-2ADF-467B587BFC73}"/>
              </a:ext>
            </a:extLst>
          </p:cNvPr>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2547633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6276A-3D61-F9C2-995D-6F2AA3B088B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BC63BB5-FEEF-5B14-4ED3-4A105F2BFC5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6690E8C-042D-94BE-3025-230E5C91A7A1}"/>
              </a:ext>
            </a:extLst>
          </p:cNvPr>
          <p:cNvSpPr>
            <a:spLocks noGrp="1"/>
          </p:cNvSpPr>
          <p:nvPr>
            <p:ph type="dt" sz="half" idx="10"/>
          </p:nvPr>
        </p:nvSpPr>
        <p:spPr/>
        <p:txBody>
          <a:bodyPr/>
          <a:lstStyle/>
          <a:p>
            <a:fld id="{8D00E66B-C0FD-4009-999B-30AEE217486A}" type="datetimeFigureOut">
              <a:rPr lang="en-GB" smtClean="0"/>
              <a:t>16/02/2026</a:t>
            </a:fld>
            <a:endParaRPr lang="en-GB"/>
          </a:p>
        </p:txBody>
      </p:sp>
      <p:sp>
        <p:nvSpPr>
          <p:cNvPr id="5" name="Footer Placeholder 4">
            <a:extLst>
              <a:ext uri="{FF2B5EF4-FFF2-40B4-BE49-F238E27FC236}">
                <a16:creationId xmlns:a16="http://schemas.microsoft.com/office/drawing/2014/main" id="{4A0AB260-3E69-2F54-8AD4-75D49B4866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89F5A2-DCD8-99FA-E3DD-E4A48754DAC0}"/>
              </a:ext>
            </a:extLst>
          </p:cNvPr>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740540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01352B-CABC-94D7-C013-270494B5BDE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1902F91-CF07-B723-26BE-36333477E98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B4BF22C-0B3F-8F9A-82A9-9F76E208E862}"/>
              </a:ext>
            </a:extLst>
          </p:cNvPr>
          <p:cNvSpPr>
            <a:spLocks noGrp="1"/>
          </p:cNvSpPr>
          <p:nvPr>
            <p:ph type="dt" sz="half" idx="10"/>
          </p:nvPr>
        </p:nvSpPr>
        <p:spPr/>
        <p:txBody>
          <a:bodyPr/>
          <a:lstStyle/>
          <a:p>
            <a:fld id="{8D00E66B-C0FD-4009-999B-30AEE217486A}" type="datetimeFigureOut">
              <a:rPr lang="en-GB" smtClean="0"/>
              <a:t>16/02/2026</a:t>
            </a:fld>
            <a:endParaRPr lang="en-GB"/>
          </a:p>
        </p:txBody>
      </p:sp>
      <p:sp>
        <p:nvSpPr>
          <p:cNvPr id="5" name="Footer Placeholder 4">
            <a:extLst>
              <a:ext uri="{FF2B5EF4-FFF2-40B4-BE49-F238E27FC236}">
                <a16:creationId xmlns:a16="http://schemas.microsoft.com/office/drawing/2014/main" id="{4479EAA9-1F79-5FD7-145E-BB0FC817FD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4D63F0-F72F-67ED-FA53-8EE1C3B1CC7D}"/>
              </a:ext>
            </a:extLst>
          </p:cNvPr>
          <p:cNvSpPr>
            <a:spLocks noGrp="1"/>
          </p:cNvSpPr>
          <p:nvPr>
            <p:ph type="sldNum" sz="quarter" idx="12"/>
          </p:nvPr>
        </p:nvSpPr>
        <p:spPr/>
        <p:txBody>
          <a:bodyPr/>
          <a:lstStyle/>
          <a:p>
            <a:fld id="{B36D3F1A-FF2D-4DC0-BA02-F82EFF54642E}" type="slidenum">
              <a:rPr lang="en-GB" smtClean="0"/>
              <a:t>‹#›</a:t>
            </a:fld>
            <a:endParaRPr lang="en-GB"/>
          </a:p>
        </p:txBody>
      </p:sp>
    </p:spTree>
    <p:extLst>
      <p:ext uri="{BB962C8B-B14F-4D97-AF65-F5344CB8AC3E}">
        <p14:creationId xmlns:p14="http://schemas.microsoft.com/office/powerpoint/2010/main" val="2663824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D964E1-87E5-2041-61B5-6CC2E46663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4A9E89B-5D09-A4B8-81E7-F0CD825E03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1AF00F5-CF99-2C08-18C3-7909953A70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00E66B-C0FD-4009-999B-30AEE217486A}" type="datetimeFigureOut">
              <a:rPr lang="en-GB" smtClean="0"/>
              <a:t>16/02/2026</a:t>
            </a:fld>
            <a:endParaRPr lang="en-GB"/>
          </a:p>
        </p:txBody>
      </p:sp>
      <p:sp>
        <p:nvSpPr>
          <p:cNvPr id="5" name="Footer Placeholder 4">
            <a:extLst>
              <a:ext uri="{FF2B5EF4-FFF2-40B4-BE49-F238E27FC236}">
                <a16:creationId xmlns:a16="http://schemas.microsoft.com/office/drawing/2014/main" id="{E91F6AA9-28B3-191D-128E-B3CF16B395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1AAAD0F-4AAC-EFE9-7C95-6E3FC07F27D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6D3F1A-FF2D-4DC0-BA02-F82EFF54642E}" type="slidenum">
              <a:rPr lang="en-GB" smtClean="0"/>
              <a:t>‹#›</a:t>
            </a:fld>
            <a:endParaRPr lang="en-GB"/>
          </a:p>
        </p:txBody>
      </p:sp>
    </p:spTree>
    <p:extLst>
      <p:ext uri="{BB962C8B-B14F-4D97-AF65-F5344CB8AC3E}">
        <p14:creationId xmlns:p14="http://schemas.microsoft.com/office/powerpoint/2010/main" val="5586774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4CE32-C1FB-A242-9230-8B7C6F2DC4D2}"/>
              </a:ext>
            </a:extLst>
          </p:cNvPr>
          <p:cNvSpPr>
            <a:spLocks noGrp="1"/>
          </p:cNvSpPr>
          <p:nvPr>
            <p:ph type="ctrTitle"/>
          </p:nvPr>
        </p:nvSpPr>
        <p:spPr>
          <a:xfrm>
            <a:off x="1368725" y="3429000"/>
            <a:ext cx="10035396" cy="2387600"/>
          </a:xfrm>
        </p:spPr>
        <p:txBody>
          <a:bodyPr>
            <a:noAutofit/>
          </a:bodyPr>
          <a:lstStyle/>
          <a:p>
            <a:r>
              <a:rPr lang="en-US" sz="4000" b="1" dirty="0" err="1"/>
              <a:t>Programme</a:t>
            </a:r>
            <a:r>
              <a:rPr lang="en-US" sz="4000" b="1" dirty="0"/>
              <a:t>: </a:t>
            </a:r>
            <a:r>
              <a:rPr lang="en-US" sz="4000" dirty="0"/>
              <a:t>Certificate of Higher Education Skills for the Workplace (Health &amp; Social</a:t>
            </a:r>
            <a:br>
              <a:rPr lang="en-US" sz="4000" dirty="0"/>
            </a:br>
            <a:r>
              <a:rPr lang="en-US" sz="4000" dirty="0"/>
              <a:t>Care)</a:t>
            </a:r>
            <a:br>
              <a:rPr lang="en-US" sz="4000" dirty="0"/>
            </a:br>
            <a:r>
              <a:rPr lang="en-US" sz="4000" b="1" dirty="0"/>
              <a:t>Module Code and name: </a:t>
            </a:r>
            <a:r>
              <a:rPr lang="en-US" sz="4000" dirty="0"/>
              <a:t>LCHS4007 Digital Skills and Research Methods</a:t>
            </a:r>
            <a:br>
              <a:rPr lang="en-US" sz="4000" dirty="0"/>
            </a:br>
            <a:br>
              <a:rPr lang="en-US" sz="4000" dirty="0"/>
            </a:br>
            <a:r>
              <a:rPr lang="en-US" sz="4000" b="1" dirty="0"/>
              <a:t>Presented </a:t>
            </a:r>
            <a:r>
              <a:rPr lang="en-US" sz="4000" b="1" dirty="0" err="1"/>
              <a:t>By:RUHEB</a:t>
            </a:r>
            <a:r>
              <a:rPr lang="en-US" sz="4000" b="1"/>
              <a:t> AHMED(2519552)</a:t>
            </a:r>
            <a:endParaRPr lang="en-GB" sz="4000" b="1" dirty="0"/>
          </a:p>
        </p:txBody>
      </p:sp>
    </p:spTree>
    <p:extLst>
      <p:ext uri="{BB962C8B-B14F-4D97-AF65-F5344CB8AC3E}">
        <p14:creationId xmlns:p14="http://schemas.microsoft.com/office/powerpoint/2010/main" val="13855899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F6C24-B766-2CF8-CBFF-1EA8155FD676}"/>
              </a:ext>
            </a:extLst>
          </p:cNvPr>
          <p:cNvSpPr>
            <a:spLocks noGrp="1"/>
          </p:cNvSpPr>
          <p:nvPr>
            <p:ph type="title"/>
          </p:nvPr>
        </p:nvSpPr>
        <p:spPr>
          <a:xfrm>
            <a:off x="838200" y="681037"/>
            <a:ext cx="10515600" cy="1009651"/>
          </a:xfrm>
        </p:spPr>
        <p:txBody>
          <a:bodyPr/>
          <a:lstStyle/>
          <a:p>
            <a:pPr algn="ctr"/>
            <a:r>
              <a:rPr lang="en-US" b="1" dirty="0"/>
              <a:t>Introduction</a:t>
            </a:r>
            <a:endParaRPr lang="en-GB" b="1" dirty="0"/>
          </a:p>
        </p:txBody>
      </p:sp>
      <p:sp>
        <p:nvSpPr>
          <p:cNvPr id="3" name="Content Placeholder 2">
            <a:extLst>
              <a:ext uri="{FF2B5EF4-FFF2-40B4-BE49-F238E27FC236}">
                <a16:creationId xmlns:a16="http://schemas.microsoft.com/office/drawing/2014/main" id="{372B5425-CF5B-F881-CD27-CBC1981FA2A2}"/>
              </a:ext>
            </a:extLst>
          </p:cNvPr>
          <p:cNvSpPr>
            <a:spLocks noGrp="1"/>
          </p:cNvSpPr>
          <p:nvPr>
            <p:ph idx="1"/>
          </p:nvPr>
        </p:nvSpPr>
        <p:spPr>
          <a:xfrm>
            <a:off x="1014847" y="1900355"/>
            <a:ext cx="5257799" cy="4062844"/>
          </a:xfrm>
        </p:spPr>
        <p:txBody>
          <a:bodyPr>
            <a:normAutofit/>
          </a:bodyPr>
          <a:lstStyle/>
          <a:p>
            <a:pPr algn="just"/>
            <a:r>
              <a:rPr lang="en-GB" sz="2400" dirty="0"/>
              <a:t>Greenfield Home Care Agency supports older adults living independently. Microsoft 365 has been introduced, but staff confidence and consistency are still developing among the employees.</a:t>
            </a:r>
          </a:p>
          <a:p>
            <a:pPr algn="just"/>
            <a:r>
              <a:rPr lang="en-US" sz="2400" dirty="0"/>
              <a:t>This presentation aims to </a:t>
            </a:r>
            <a:r>
              <a:rPr lang="en-US" sz="2400" dirty="0" err="1"/>
              <a:t>analyse</a:t>
            </a:r>
            <a:r>
              <a:rPr lang="en-US" sz="2400" dirty="0"/>
              <a:t> the way </a:t>
            </a:r>
            <a:r>
              <a:rPr lang="en-GB" sz="2400" dirty="0"/>
              <a:t>Microsoft 365 can Improve Efficiency, Communication &amp; Digital Safety at Greenfield Home Care Agency.</a:t>
            </a:r>
          </a:p>
          <a:p>
            <a:pPr algn="just"/>
            <a:endParaRPr lang="en-GB" sz="3200" dirty="0"/>
          </a:p>
        </p:txBody>
      </p:sp>
      <p:pic>
        <p:nvPicPr>
          <p:cNvPr id="5" name="Picture 4">
            <a:extLst>
              <a:ext uri="{FF2B5EF4-FFF2-40B4-BE49-F238E27FC236}">
                <a16:creationId xmlns:a16="http://schemas.microsoft.com/office/drawing/2014/main" id="{0D6B14FD-C8C9-0A37-9FEA-9B1969291B30}"/>
              </a:ext>
            </a:extLst>
          </p:cNvPr>
          <p:cNvPicPr>
            <a:picLocks noChangeAspect="1"/>
          </p:cNvPicPr>
          <p:nvPr/>
        </p:nvPicPr>
        <p:blipFill>
          <a:blip r:embed="rId3"/>
          <a:srcRect l="43542"/>
          <a:stretch>
            <a:fillRect/>
          </a:stretch>
        </p:blipFill>
        <p:spPr>
          <a:xfrm>
            <a:off x="7200901" y="1825624"/>
            <a:ext cx="4152899" cy="4137575"/>
          </a:xfrm>
          <a:prstGeom prst="rect">
            <a:avLst/>
          </a:prstGeom>
        </p:spPr>
      </p:pic>
    </p:spTree>
    <p:extLst>
      <p:ext uri="{BB962C8B-B14F-4D97-AF65-F5344CB8AC3E}">
        <p14:creationId xmlns:p14="http://schemas.microsoft.com/office/powerpoint/2010/main" val="3943653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A4F47-0540-F008-8533-D5F643449D6A}"/>
              </a:ext>
            </a:extLst>
          </p:cNvPr>
          <p:cNvSpPr>
            <a:spLocks noGrp="1"/>
          </p:cNvSpPr>
          <p:nvPr>
            <p:ph type="title"/>
          </p:nvPr>
        </p:nvSpPr>
        <p:spPr>
          <a:xfrm>
            <a:off x="838200" y="365125"/>
            <a:ext cx="10515600" cy="701675"/>
          </a:xfrm>
        </p:spPr>
        <p:txBody>
          <a:bodyPr>
            <a:normAutofit/>
          </a:bodyPr>
          <a:lstStyle/>
          <a:p>
            <a:pPr algn="ctr"/>
            <a:r>
              <a:rPr lang="en-GB" sz="4000" b="1" dirty="0"/>
              <a:t>Microsoft 365 productivity application</a:t>
            </a:r>
          </a:p>
        </p:txBody>
      </p:sp>
      <p:sp>
        <p:nvSpPr>
          <p:cNvPr id="3" name="Content Placeholder 2">
            <a:extLst>
              <a:ext uri="{FF2B5EF4-FFF2-40B4-BE49-F238E27FC236}">
                <a16:creationId xmlns:a16="http://schemas.microsoft.com/office/drawing/2014/main" id="{AF3CC380-77CD-4196-2770-8478430988D0}"/>
              </a:ext>
            </a:extLst>
          </p:cNvPr>
          <p:cNvSpPr>
            <a:spLocks noGrp="1"/>
          </p:cNvSpPr>
          <p:nvPr>
            <p:ph idx="1"/>
          </p:nvPr>
        </p:nvSpPr>
        <p:spPr>
          <a:xfrm>
            <a:off x="838200" y="1253331"/>
            <a:ext cx="10515600" cy="4351338"/>
          </a:xfrm>
        </p:spPr>
        <p:txBody>
          <a:bodyPr>
            <a:normAutofit/>
          </a:bodyPr>
          <a:lstStyle/>
          <a:p>
            <a:pPr marL="0" indent="0" algn="ctr">
              <a:buNone/>
            </a:pPr>
            <a:r>
              <a:rPr lang="en-GB" b="1" dirty="0"/>
              <a:t>One MS 365 application and ways this can be used </a:t>
            </a:r>
            <a:r>
              <a:rPr lang="en-US" b="1" dirty="0"/>
              <a:t>within Greenfield to make tasks more efficient.</a:t>
            </a:r>
            <a:endParaRPr lang="en-GB" b="1" dirty="0"/>
          </a:p>
        </p:txBody>
      </p:sp>
      <p:sp>
        <p:nvSpPr>
          <p:cNvPr id="5" name="TextBox 4">
            <a:extLst>
              <a:ext uri="{FF2B5EF4-FFF2-40B4-BE49-F238E27FC236}">
                <a16:creationId xmlns:a16="http://schemas.microsoft.com/office/drawing/2014/main" id="{5FFFB68B-D0B0-FC55-086F-A2C82CFC1E8A}"/>
              </a:ext>
            </a:extLst>
          </p:cNvPr>
          <p:cNvSpPr txBox="1"/>
          <p:nvPr/>
        </p:nvSpPr>
        <p:spPr>
          <a:xfrm>
            <a:off x="952500" y="2511632"/>
            <a:ext cx="6375400" cy="3672608"/>
          </a:xfrm>
          <a:prstGeom prst="rect">
            <a:avLst/>
          </a:prstGeom>
          <a:noFill/>
        </p:spPr>
        <p:txBody>
          <a:bodyPr wrap="square">
            <a:spAutoFit/>
          </a:bodyPr>
          <a:lstStyle/>
          <a:p>
            <a:pPr marL="0" marR="0" algn="just">
              <a:lnSpc>
                <a:spcPct val="115000"/>
              </a:lnSpc>
              <a:spcAft>
                <a:spcPts val="1000"/>
              </a:spcAft>
              <a:buNone/>
            </a:pPr>
            <a:r>
              <a:rPr lang="en-GB" sz="2400" b="1" dirty="0">
                <a:effectLst/>
                <a:latin typeface="Times New Roman" panose="02020603050405020304" pitchFamily="18" charset="0"/>
                <a:ea typeface="Calibri" panose="020F0502020204030204" pitchFamily="34" charset="0"/>
                <a:cs typeface="Times New Roman" panose="02020603050405020304" pitchFamily="18" charset="0"/>
              </a:rPr>
              <a:t>Application Chosen</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Microsoft Excel</a:t>
            </a:r>
          </a:p>
          <a:p>
            <a:pPr marL="0" marR="0" algn="just">
              <a:lnSpc>
                <a:spcPct val="115000"/>
              </a:lnSpc>
              <a:spcAft>
                <a:spcPts val="1000"/>
              </a:spcAft>
              <a:buNone/>
            </a:pPr>
            <a:r>
              <a:rPr lang="en-GB" sz="2400" b="1" dirty="0">
                <a:latin typeface="Times New Roman" panose="02020603050405020304" pitchFamily="18" charset="0"/>
                <a:ea typeface="Calibri" panose="020F0502020204030204" pitchFamily="34" charset="0"/>
                <a:cs typeface="Times New Roman" panose="02020603050405020304" pitchFamily="18" charset="0"/>
              </a:rPr>
              <a:t>Way of use in Greenfield</a:t>
            </a:r>
          </a:p>
          <a:p>
            <a:pPr marL="457200" marR="0" indent="-457200" algn="just">
              <a:lnSpc>
                <a:spcPct val="115000"/>
              </a:lnSpc>
              <a:spcAft>
                <a:spcPts val="10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Automated Scheduling &amp; staff management</a:t>
            </a:r>
          </a:p>
          <a:p>
            <a:pPr marL="457200" marR="0" indent="-457200" algn="just">
              <a:lnSpc>
                <a:spcPct val="115000"/>
              </a:lnSpc>
              <a:spcAft>
                <a:spcPts val="1000"/>
              </a:spcAft>
              <a:buFont typeface="Arial" panose="020B0604020202020204" pitchFamily="34" charset="0"/>
              <a:buChar char="•"/>
            </a:pPr>
            <a:r>
              <a:rPr lang="en-GB" sz="2400" dirty="0">
                <a:latin typeface="Times New Roman" panose="02020603050405020304" pitchFamily="18" charset="0"/>
                <a:ea typeface="Calibri" panose="020F0502020204030204" pitchFamily="34" charset="0"/>
                <a:cs typeface="Times New Roman" panose="02020603050405020304" pitchFamily="18" charset="0"/>
              </a:rPr>
              <a:t>Client management and coordination</a:t>
            </a:r>
          </a:p>
          <a:p>
            <a:pPr marL="457200" marR="0" indent="-457200" algn="just">
              <a:lnSpc>
                <a:spcPct val="115000"/>
              </a:lnSpc>
              <a:spcAft>
                <a:spcPts val="10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Financial management and payroll (Jacobs, 2022).</a:t>
            </a:r>
          </a:p>
          <a:p>
            <a:pPr marL="457200" marR="0" indent="-457200" algn="just">
              <a:lnSpc>
                <a:spcPct val="115000"/>
              </a:lnSpc>
              <a:spcAft>
                <a:spcPts val="1000"/>
              </a:spcAft>
              <a:buFont typeface="Arial" panose="020B060402020202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Data reporting and maximising quality</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8" name="Picture 6" descr="Shortcuts in MS Excel - MakeMyAssignments Blog">
            <a:extLst>
              <a:ext uri="{FF2B5EF4-FFF2-40B4-BE49-F238E27FC236}">
                <a16:creationId xmlns:a16="http://schemas.microsoft.com/office/drawing/2014/main" id="{1EB4F306-65AA-080A-552E-98FA32165F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7900" y="3156744"/>
            <a:ext cx="4371975" cy="2447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8109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A20D2-C975-6D73-3E64-86F1D99A77E2}"/>
              </a:ext>
            </a:extLst>
          </p:cNvPr>
          <p:cNvSpPr>
            <a:spLocks noGrp="1"/>
          </p:cNvSpPr>
          <p:nvPr>
            <p:ph type="title"/>
          </p:nvPr>
        </p:nvSpPr>
        <p:spPr/>
        <p:txBody>
          <a:bodyPr/>
          <a:lstStyle/>
          <a:p>
            <a:pPr algn="ctr"/>
            <a:r>
              <a:rPr lang="en-GB" b="1" dirty="0"/>
              <a:t>Microsoft 365 productivity application</a:t>
            </a:r>
            <a:r>
              <a:rPr lang="en-GB" dirty="0"/>
              <a:t> </a:t>
            </a:r>
            <a:r>
              <a:rPr lang="en-GB" b="1" dirty="0"/>
              <a:t>(Cont.)</a:t>
            </a:r>
          </a:p>
        </p:txBody>
      </p:sp>
      <p:sp>
        <p:nvSpPr>
          <p:cNvPr id="3" name="Content Placeholder 2">
            <a:extLst>
              <a:ext uri="{FF2B5EF4-FFF2-40B4-BE49-F238E27FC236}">
                <a16:creationId xmlns:a16="http://schemas.microsoft.com/office/drawing/2014/main" id="{113CFACA-C372-A20D-C8B1-BECBF9DE5069}"/>
              </a:ext>
            </a:extLst>
          </p:cNvPr>
          <p:cNvSpPr>
            <a:spLocks noGrp="1"/>
          </p:cNvSpPr>
          <p:nvPr>
            <p:ph idx="1"/>
          </p:nvPr>
        </p:nvSpPr>
        <p:spPr/>
        <p:txBody>
          <a:bodyPr/>
          <a:lstStyle/>
          <a:p>
            <a:pPr marL="0" indent="0" algn="ctr">
              <a:buNone/>
            </a:pPr>
            <a:r>
              <a:rPr lang="en-US" b="1" dirty="0"/>
              <a:t> How staff currently complete the task and how the chosen app improves it</a:t>
            </a:r>
            <a:endParaRPr lang="en-GB" b="1" dirty="0"/>
          </a:p>
        </p:txBody>
      </p:sp>
      <p:sp>
        <p:nvSpPr>
          <p:cNvPr id="5" name="TextBox 4">
            <a:extLst>
              <a:ext uri="{FF2B5EF4-FFF2-40B4-BE49-F238E27FC236}">
                <a16:creationId xmlns:a16="http://schemas.microsoft.com/office/drawing/2014/main" id="{7AD72911-BA8F-926B-0098-53539D535F44}"/>
              </a:ext>
            </a:extLst>
          </p:cNvPr>
          <p:cNvSpPr txBox="1"/>
          <p:nvPr/>
        </p:nvSpPr>
        <p:spPr>
          <a:xfrm>
            <a:off x="637753" y="2661442"/>
            <a:ext cx="6422265" cy="3831433"/>
          </a:xfrm>
          <a:prstGeom prst="rect">
            <a:avLst/>
          </a:prstGeom>
          <a:noFill/>
        </p:spPr>
        <p:txBody>
          <a:bodyPr wrap="square">
            <a:spAutoFit/>
          </a:bodyPr>
          <a:lstStyle/>
          <a:p>
            <a:pPr marL="0" marR="0" algn="just">
              <a:lnSpc>
                <a:spcPct val="115000"/>
              </a:lnSpc>
              <a:spcAft>
                <a:spcPts val="1000"/>
              </a:spcAft>
              <a:buNone/>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How tasks are currently completed:</a:t>
            </a:r>
          </a:p>
          <a:p>
            <a:pPr marL="285750" marR="0" indent="-285750" algn="just">
              <a:lnSpc>
                <a:spcPct val="115000"/>
              </a:lnSpc>
              <a:spcAft>
                <a:spcPts val="10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Care schedules created using paper rotas or basic documents</a:t>
            </a:r>
          </a:p>
          <a:p>
            <a:pPr marL="285750" marR="0" indent="-285750" algn="just">
              <a:lnSpc>
                <a:spcPct val="115000"/>
              </a:lnSpc>
              <a:spcAft>
                <a:spcPts val="10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Medication logs are recorded manually or in separate files</a:t>
            </a:r>
          </a:p>
          <a:p>
            <a:pPr marL="285750" marR="0" indent="-285750" algn="just">
              <a:lnSpc>
                <a:spcPct val="115000"/>
              </a:lnSpc>
              <a:spcAft>
                <a:spcPts val="10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Difficult to track updates when carers swap shifts (Tataurov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Shyshkina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2020).</a:t>
            </a:r>
          </a:p>
          <a:p>
            <a:pPr marL="0" marR="0" algn="just">
              <a:lnSpc>
                <a:spcPct val="115000"/>
              </a:lnSpc>
              <a:spcAft>
                <a:spcPts val="1000"/>
              </a:spcAft>
              <a:buNone/>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High risk of:</a:t>
            </a:r>
          </a:p>
          <a:p>
            <a:pPr marL="285750" marR="0" indent="-285750" algn="just">
              <a:lnSpc>
                <a:spcPct val="115000"/>
              </a:lnSpc>
              <a:spcAft>
                <a:spcPts val="10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Double booking carers</a:t>
            </a:r>
          </a:p>
          <a:p>
            <a:pPr marL="285750" marR="0" indent="-285750" algn="just">
              <a:lnSpc>
                <a:spcPct val="115000"/>
              </a:lnSpc>
              <a:spcAft>
                <a:spcPts val="10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Missed visits</a:t>
            </a:r>
          </a:p>
          <a:p>
            <a:pPr marL="285750" marR="0" indent="-285750" algn="just">
              <a:lnSpc>
                <a:spcPct val="115000"/>
              </a:lnSpc>
              <a:spcAft>
                <a:spcPts val="1000"/>
              </a:spcAft>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Outdated medication information</a:t>
            </a:r>
          </a:p>
        </p:txBody>
      </p:sp>
      <p:pic>
        <p:nvPicPr>
          <p:cNvPr id="7" name="Picture 6">
            <a:extLst>
              <a:ext uri="{FF2B5EF4-FFF2-40B4-BE49-F238E27FC236}">
                <a16:creationId xmlns:a16="http://schemas.microsoft.com/office/drawing/2014/main" id="{9A3A0E44-131E-7D34-8EEF-CB50A39F46D4}"/>
              </a:ext>
            </a:extLst>
          </p:cNvPr>
          <p:cNvPicPr>
            <a:picLocks noChangeAspect="1"/>
          </p:cNvPicPr>
          <p:nvPr/>
        </p:nvPicPr>
        <p:blipFill>
          <a:blip r:embed="rId3"/>
          <a:stretch>
            <a:fillRect/>
          </a:stretch>
        </p:blipFill>
        <p:spPr>
          <a:xfrm>
            <a:off x="7316739" y="3122171"/>
            <a:ext cx="4037061" cy="2523163"/>
          </a:xfrm>
          <a:prstGeom prst="rect">
            <a:avLst/>
          </a:prstGeom>
        </p:spPr>
      </p:pic>
    </p:spTree>
    <p:extLst>
      <p:ext uri="{BB962C8B-B14F-4D97-AF65-F5344CB8AC3E}">
        <p14:creationId xmlns:p14="http://schemas.microsoft.com/office/powerpoint/2010/main" val="3471284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4D27E-B5BC-5E72-7E89-F61FCFD2688D}"/>
              </a:ext>
            </a:extLst>
          </p:cNvPr>
          <p:cNvSpPr>
            <a:spLocks noGrp="1"/>
          </p:cNvSpPr>
          <p:nvPr>
            <p:ph type="title"/>
          </p:nvPr>
        </p:nvSpPr>
        <p:spPr/>
        <p:txBody>
          <a:bodyPr/>
          <a:lstStyle/>
          <a:p>
            <a:pPr algn="ctr"/>
            <a:r>
              <a:rPr lang="en-GB" b="1" dirty="0"/>
              <a:t>Microsoft 365 productivity application</a:t>
            </a:r>
            <a:r>
              <a:rPr lang="en-GB" dirty="0"/>
              <a:t> </a:t>
            </a:r>
            <a:r>
              <a:rPr lang="en-GB" b="1" dirty="0"/>
              <a:t>(Cont.)</a:t>
            </a:r>
            <a:endParaRPr lang="en-GB" dirty="0"/>
          </a:p>
        </p:txBody>
      </p:sp>
      <p:sp>
        <p:nvSpPr>
          <p:cNvPr id="3" name="Content Placeholder 2">
            <a:extLst>
              <a:ext uri="{FF2B5EF4-FFF2-40B4-BE49-F238E27FC236}">
                <a16:creationId xmlns:a16="http://schemas.microsoft.com/office/drawing/2014/main" id="{885ACFA2-4BF2-A9B7-2A8E-FD591BB0CBFE}"/>
              </a:ext>
            </a:extLst>
          </p:cNvPr>
          <p:cNvSpPr>
            <a:spLocks noGrp="1"/>
          </p:cNvSpPr>
          <p:nvPr>
            <p:ph idx="1"/>
          </p:nvPr>
        </p:nvSpPr>
        <p:spPr/>
        <p:txBody>
          <a:bodyPr/>
          <a:lstStyle/>
          <a:p>
            <a:pPr marL="0" indent="0" algn="ctr">
              <a:buNone/>
            </a:pPr>
            <a:r>
              <a:rPr lang="en-US" b="1" dirty="0"/>
              <a:t>Discuss the benefits and limitations of your chosen application</a:t>
            </a:r>
            <a:endParaRPr lang="en-GB" b="1" dirty="0"/>
          </a:p>
        </p:txBody>
      </p:sp>
      <p:sp>
        <p:nvSpPr>
          <p:cNvPr id="5" name="TextBox 4">
            <a:extLst>
              <a:ext uri="{FF2B5EF4-FFF2-40B4-BE49-F238E27FC236}">
                <a16:creationId xmlns:a16="http://schemas.microsoft.com/office/drawing/2014/main" id="{21DAC58F-CD4E-0F75-218E-2A66E0789D4B}"/>
              </a:ext>
            </a:extLst>
          </p:cNvPr>
          <p:cNvSpPr txBox="1"/>
          <p:nvPr/>
        </p:nvSpPr>
        <p:spPr>
          <a:xfrm>
            <a:off x="838199" y="2533200"/>
            <a:ext cx="5435009" cy="2451953"/>
          </a:xfrm>
          <a:prstGeom prst="rect">
            <a:avLst/>
          </a:prstGeom>
          <a:noFill/>
        </p:spPr>
        <p:txBody>
          <a:bodyPr wrap="square">
            <a:spAutoFit/>
          </a:bodyPr>
          <a:lstStyle/>
          <a:p>
            <a:pPr marL="0" marR="0" algn="just">
              <a:spcAft>
                <a:spcPts val="1000"/>
              </a:spcAft>
              <a:buNone/>
            </a:pPr>
            <a:r>
              <a:rPr lang="en-GB" sz="2000" b="1" dirty="0">
                <a:effectLst/>
                <a:latin typeface="Times New Roman" panose="02020603050405020304" pitchFamily="18" charset="0"/>
                <a:ea typeface="Calibri" panose="020F0502020204030204" pitchFamily="34" charset="0"/>
                <a:cs typeface="Times New Roman" panose="02020603050405020304" pitchFamily="18" charset="0"/>
              </a:rPr>
              <a:t>Benefits:</a:t>
            </a:r>
          </a:p>
          <a:p>
            <a:pPr marL="285750" marR="0" indent="-285750" algn="just">
              <a:spcAft>
                <a:spcPts val="10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Saves time and cost</a:t>
            </a:r>
          </a:p>
          <a:p>
            <a:pPr marL="285750" marR="0" indent="-285750" algn="just">
              <a:spcAft>
                <a:spcPts val="10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Improves the accuracy </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(Hersh, </a:t>
            </a:r>
            <a:r>
              <a:rPr lang="en-US" sz="2000" dirty="0" err="1">
                <a:effectLst/>
                <a:latin typeface="Times New Roman" panose="02020603050405020304" pitchFamily="18" charset="0"/>
                <a:ea typeface="Calibri" panose="020F0502020204030204" pitchFamily="34" charset="0"/>
                <a:cs typeface="Times New Roman" panose="02020603050405020304" pitchFamily="18" charset="0"/>
              </a:rPr>
              <a:t>Leporini</a:t>
            </a: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 and Buzzi, 2024).</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spcAft>
                <a:spcPts val="10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Easy to update and data visualisation</a:t>
            </a:r>
          </a:p>
          <a:p>
            <a:pPr marL="285750" marR="0" indent="-285750" algn="just">
              <a:spcAft>
                <a:spcPts val="10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Powerful Calculations &amp; Analysis</a:t>
            </a:r>
          </a:p>
        </p:txBody>
      </p:sp>
      <p:sp>
        <p:nvSpPr>
          <p:cNvPr id="7" name="TextBox 6">
            <a:extLst>
              <a:ext uri="{FF2B5EF4-FFF2-40B4-BE49-F238E27FC236}">
                <a16:creationId xmlns:a16="http://schemas.microsoft.com/office/drawing/2014/main" id="{5DC871C6-049A-FE18-8FFB-839A4731D03E}"/>
              </a:ext>
            </a:extLst>
          </p:cNvPr>
          <p:cNvSpPr txBox="1"/>
          <p:nvPr/>
        </p:nvSpPr>
        <p:spPr>
          <a:xfrm>
            <a:off x="774403" y="4950977"/>
            <a:ext cx="6098874" cy="1864421"/>
          </a:xfrm>
          <a:prstGeom prst="rect">
            <a:avLst/>
          </a:prstGeom>
          <a:noFill/>
        </p:spPr>
        <p:txBody>
          <a:bodyPr wrap="square">
            <a:spAutoFit/>
          </a:bodyPr>
          <a:lstStyle/>
          <a:p>
            <a:pPr marL="0" marR="0" algn="just">
              <a:lnSpc>
                <a:spcPct val="115000"/>
              </a:lnSpc>
              <a:spcAft>
                <a:spcPts val="1000"/>
              </a:spcAft>
              <a:buNone/>
            </a:pPr>
            <a:r>
              <a:rPr lang="en-GB" sz="2000" b="1" dirty="0">
                <a:effectLst/>
                <a:latin typeface="Times New Roman" panose="02020603050405020304" pitchFamily="18" charset="0"/>
                <a:ea typeface="Calibri" panose="020F0502020204030204" pitchFamily="34" charset="0"/>
                <a:cs typeface="Times New Roman" panose="02020603050405020304" pitchFamily="18" charset="0"/>
              </a:rPr>
              <a:t>Limitations:</a:t>
            </a:r>
          </a:p>
          <a:p>
            <a:pPr marL="285750" marR="0" indent="-285750" algn="just">
              <a:lnSpc>
                <a:spcPct val="115000"/>
              </a:lnSpc>
              <a:spcAft>
                <a:spcPts val="10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Requires basic Excel training</a:t>
            </a:r>
          </a:p>
          <a:p>
            <a:pPr marL="285750" marR="0" indent="-285750" algn="just">
              <a:lnSpc>
                <a:spcPct val="115000"/>
              </a:lnSpc>
              <a:spcAft>
                <a:spcPts val="10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Risk of errors if formulas are edited incorrectly</a:t>
            </a:r>
          </a:p>
          <a:p>
            <a:pPr marL="285750" marR="0" indent="-285750" algn="just">
              <a:lnSpc>
                <a:spcPct val="115000"/>
              </a:lnSpc>
              <a:spcAft>
                <a:spcPts val="10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Not ideal for very complex care management</a:t>
            </a:r>
          </a:p>
        </p:txBody>
      </p:sp>
      <p:pic>
        <p:nvPicPr>
          <p:cNvPr id="3076" name="Picture 4" descr="MS Excel Formulas and Functions : Learn Definition, Examples and Uses">
            <a:extLst>
              <a:ext uri="{FF2B5EF4-FFF2-40B4-BE49-F238E27FC236}">
                <a16:creationId xmlns:a16="http://schemas.microsoft.com/office/drawing/2014/main" id="{2A9F9B92-E31A-B731-12BB-1DFAF5C79E4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636"/>
          <a:stretch>
            <a:fillRect/>
          </a:stretch>
        </p:blipFill>
        <p:spPr bwMode="auto">
          <a:xfrm>
            <a:off x="6937074" y="2552843"/>
            <a:ext cx="4768536" cy="3835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4085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B0021-2CD7-96EB-082E-548F977ACC28}"/>
              </a:ext>
            </a:extLst>
          </p:cNvPr>
          <p:cNvSpPr>
            <a:spLocks noGrp="1"/>
          </p:cNvSpPr>
          <p:nvPr>
            <p:ph type="title"/>
          </p:nvPr>
        </p:nvSpPr>
        <p:spPr/>
        <p:txBody>
          <a:bodyPr/>
          <a:lstStyle/>
          <a:p>
            <a:pPr algn="ctr"/>
            <a:r>
              <a:rPr lang="en-GB" b="1" dirty="0"/>
              <a:t>Microsoft 365 communication or collaboration tool</a:t>
            </a:r>
          </a:p>
        </p:txBody>
      </p:sp>
      <p:sp>
        <p:nvSpPr>
          <p:cNvPr id="3" name="Content Placeholder 2">
            <a:extLst>
              <a:ext uri="{FF2B5EF4-FFF2-40B4-BE49-F238E27FC236}">
                <a16:creationId xmlns:a16="http://schemas.microsoft.com/office/drawing/2014/main" id="{7F8AB555-33D3-2BBE-FA09-CBD89E0D098C}"/>
              </a:ext>
            </a:extLst>
          </p:cNvPr>
          <p:cNvSpPr>
            <a:spLocks noGrp="1"/>
          </p:cNvSpPr>
          <p:nvPr>
            <p:ph idx="1"/>
          </p:nvPr>
        </p:nvSpPr>
        <p:spPr/>
        <p:txBody>
          <a:bodyPr/>
          <a:lstStyle/>
          <a:p>
            <a:pPr marL="0" indent="0" algn="ctr">
              <a:buNone/>
            </a:pPr>
            <a:r>
              <a:rPr lang="en-GB" b="1" dirty="0"/>
              <a:t>Choose one MS 365 communication/collaboration tool </a:t>
            </a:r>
            <a:r>
              <a:rPr lang="en-US" b="1" dirty="0"/>
              <a:t>and evaluate its use within Greenfield.</a:t>
            </a:r>
            <a:endParaRPr lang="en-GB" b="1" dirty="0"/>
          </a:p>
        </p:txBody>
      </p:sp>
      <p:sp>
        <p:nvSpPr>
          <p:cNvPr id="5" name="TextBox 4">
            <a:extLst>
              <a:ext uri="{FF2B5EF4-FFF2-40B4-BE49-F238E27FC236}">
                <a16:creationId xmlns:a16="http://schemas.microsoft.com/office/drawing/2014/main" id="{5CBF1AF5-7D4D-2633-B318-B9D951556733}"/>
              </a:ext>
            </a:extLst>
          </p:cNvPr>
          <p:cNvSpPr txBox="1"/>
          <p:nvPr/>
        </p:nvSpPr>
        <p:spPr>
          <a:xfrm>
            <a:off x="589905" y="2857025"/>
            <a:ext cx="6100010" cy="548099"/>
          </a:xfrm>
          <a:prstGeom prst="rect">
            <a:avLst/>
          </a:prstGeom>
          <a:noFill/>
        </p:spPr>
        <p:txBody>
          <a:bodyPr wrap="square">
            <a:spAutoFit/>
          </a:bodyPr>
          <a:lstStyle/>
          <a:p>
            <a:pPr marL="0" marR="0" algn="just">
              <a:lnSpc>
                <a:spcPct val="115000"/>
              </a:lnSpc>
              <a:spcAft>
                <a:spcPts val="1000"/>
              </a:spcAft>
              <a:buNone/>
            </a:pP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Tool Chosen: </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Microsoft Teams</a:t>
            </a:r>
          </a:p>
        </p:txBody>
      </p:sp>
      <p:sp>
        <p:nvSpPr>
          <p:cNvPr id="7" name="TextBox 6">
            <a:extLst>
              <a:ext uri="{FF2B5EF4-FFF2-40B4-BE49-F238E27FC236}">
                <a16:creationId xmlns:a16="http://schemas.microsoft.com/office/drawing/2014/main" id="{27E737F5-D38A-34EF-C3ED-AADCF7C61588}"/>
              </a:ext>
            </a:extLst>
          </p:cNvPr>
          <p:cNvSpPr txBox="1"/>
          <p:nvPr/>
        </p:nvSpPr>
        <p:spPr>
          <a:xfrm>
            <a:off x="589905" y="3526655"/>
            <a:ext cx="6100010" cy="3150221"/>
          </a:xfrm>
          <a:prstGeom prst="rect">
            <a:avLst/>
          </a:prstGeom>
          <a:noFill/>
        </p:spPr>
        <p:txBody>
          <a:bodyPr wrap="square">
            <a:spAutoFit/>
          </a:bodyPr>
          <a:lstStyle/>
          <a:p>
            <a:pPr marL="342900" marR="0" indent="-342900" algn="just">
              <a:lnSpc>
                <a:spcPct val="115000"/>
              </a:lnSpc>
              <a:spcAft>
                <a:spcPts val="1000"/>
              </a:spcAft>
              <a:buFont typeface="Arial" panose="020B0604020202020204" pitchFamily="34" charset="0"/>
              <a:buChar char="•"/>
            </a:pPr>
            <a:r>
              <a:rPr lang="en-GB" sz="2400" b="1" dirty="0">
                <a:latin typeface="Times New Roman" panose="02020603050405020304" pitchFamily="18" charset="0"/>
                <a:ea typeface="Calibri" panose="020F0502020204030204" pitchFamily="34" charset="0"/>
                <a:cs typeface="Times New Roman" panose="02020603050405020304" pitchFamily="18" charset="0"/>
              </a:rPr>
              <a:t>Way of use in Greenfield</a:t>
            </a:r>
          </a:p>
          <a:p>
            <a:pPr marL="342900" marR="0" indent="-342900" algn="just">
              <a:lnSpc>
                <a:spcPct val="115000"/>
              </a:lnSpc>
              <a:spcAft>
                <a:spcPts val="1000"/>
              </a:spcAft>
              <a:buFont typeface="Arial" panose="020B0604020202020204" pitchFamily="34" charset="0"/>
              <a:buChar char="•"/>
            </a:pPr>
            <a:r>
              <a:rPr lang="en-GB" sz="2400" dirty="0">
                <a:latin typeface="Times New Roman" panose="02020603050405020304" pitchFamily="18" charset="0"/>
                <a:ea typeface="Calibri" panose="020F0502020204030204" pitchFamily="34" charset="0"/>
                <a:cs typeface="Times New Roman" panose="02020603050405020304" pitchFamily="18" charset="0"/>
              </a:rPr>
              <a:t>Care Coordination &amp; Clinical </a:t>
            </a:r>
          </a:p>
          <a:p>
            <a:pPr marR="0" algn="just">
              <a:lnSpc>
                <a:spcPct val="115000"/>
              </a:lnSpc>
              <a:spcAft>
                <a:spcPts val="1000"/>
              </a:spcAft>
            </a:pPr>
            <a:r>
              <a:rPr lang="en-GB" sz="2400" dirty="0">
                <a:latin typeface="Times New Roman" panose="02020603050405020304" pitchFamily="18" charset="0"/>
                <a:ea typeface="Calibri" panose="020F0502020204030204" pitchFamily="34" charset="0"/>
                <a:cs typeface="Times New Roman" panose="02020603050405020304" pitchFamily="18" charset="0"/>
              </a:rPr>
              <a:t>Collaboration (</a:t>
            </a:r>
            <a:r>
              <a:rPr lang="en-GB" sz="2400" dirty="0" err="1">
                <a:latin typeface="Times New Roman" panose="02020603050405020304" pitchFamily="18" charset="0"/>
                <a:ea typeface="Calibri" panose="020F0502020204030204" pitchFamily="34" charset="0"/>
                <a:cs typeface="Times New Roman" panose="02020603050405020304" pitchFamily="18" charset="0"/>
              </a:rPr>
              <a:t>Purba</a:t>
            </a:r>
            <a:r>
              <a:rPr lang="en-GB" sz="2400" dirty="0">
                <a:latin typeface="Times New Roman" panose="02020603050405020304" pitchFamily="18" charset="0"/>
                <a:ea typeface="Calibri" panose="020F0502020204030204" pitchFamily="34" charset="0"/>
                <a:cs typeface="Times New Roman" panose="02020603050405020304" pitchFamily="18" charset="0"/>
              </a:rPr>
              <a:t>, 2021).</a:t>
            </a:r>
          </a:p>
          <a:p>
            <a:pPr marL="342900" marR="0" indent="-342900" algn="just">
              <a:lnSpc>
                <a:spcPct val="115000"/>
              </a:lnSpc>
              <a:spcAft>
                <a:spcPts val="1000"/>
              </a:spcAft>
              <a:buFont typeface="Arial" panose="020B0604020202020204" pitchFamily="34" charset="0"/>
              <a:buChar char="•"/>
            </a:pPr>
            <a:r>
              <a:rPr lang="en-GB" sz="2400" dirty="0">
                <a:latin typeface="Times New Roman" panose="02020603050405020304" pitchFamily="18" charset="0"/>
                <a:ea typeface="Calibri" panose="020F0502020204030204" pitchFamily="34" charset="0"/>
                <a:cs typeface="Times New Roman" panose="02020603050405020304" pitchFamily="18" charset="0"/>
              </a:rPr>
              <a:t>Operational &amp; Staff Efficiency and </a:t>
            </a:r>
          </a:p>
          <a:p>
            <a:pPr marL="342900" marR="0" indent="-342900" algn="just">
              <a:lnSpc>
                <a:spcPct val="115000"/>
              </a:lnSpc>
              <a:spcAft>
                <a:spcPts val="1000"/>
              </a:spcAft>
              <a:buFont typeface="Arial" panose="020B0604020202020204" pitchFamily="34" charset="0"/>
              <a:buChar char="•"/>
            </a:pPr>
            <a:r>
              <a:rPr lang="en-GB" sz="2400" dirty="0">
                <a:latin typeface="Times New Roman" panose="02020603050405020304" pitchFamily="18" charset="0"/>
                <a:ea typeface="Calibri" panose="020F0502020204030204" pitchFamily="34" charset="0"/>
                <a:cs typeface="Times New Roman" panose="02020603050405020304" pitchFamily="18" charset="0"/>
              </a:rPr>
              <a:t>Family Engagement</a:t>
            </a:r>
          </a:p>
          <a:p>
            <a:pPr marL="0" marR="0" algn="just">
              <a:lnSpc>
                <a:spcPct val="115000"/>
              </a:lnSpc>
              <a:spcAft>
                <a:spcPts val="1000"/>
              </a:spcAft>
              <a:buNone/>
            </a:pPr>
            <a:endParaRPr lang="en-GB" sz="1800" b="1"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98388909-FF4E-9576-F5FD-A8DA35ED0C8E}"/>
              </a:ext>
            </a:extLst>
          </p:cNvPr>
          <p:cNvPicPr>
            <a:picLocks noChangeAspect="1"/>
          </p:cNvPicPr>
          <p:nvPr/>
        </p:nvPicPr>
        <p:blipFill>
          <a:blip r:embed="rId3"/>
          <a:stretch>
            <a:fillRect/>
          </a:stretch>
        </p:blipFill>
        <p:spPr>
          <a:xfrm>
            <a:off x="6106741" y="2899569"/>
            <a:ext cx="5247059" cy="3277394"/>
          </a:xfrm>
          <a:prstGeom prst="rect">
            <a:avLst/>
          </a:prstGeom>
        </p:spPr>
      </p:pic>
    </p:spTree>
    <p:extLst>
      <p:ext uri="{BB962C8B-B14F-4D97-AF65-F5344CB8AC3E}">
        <p14:creationId xmlns:p14="http://schemas.microsoft.com/office/powerpoint/2010/main" val="3404390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5E659-7E2D-91FB-B552-51BD2D32B0D0}"/>
              </a:ext>
            </a:extLst>
          </p:cNvPr>
          <p:cNvSpPr>
            <a:spLocks noGrp="1"/>
          </p:cNvSpPr>
          <p:nvPr>
            <p:ph type="title"/>
          </p:nvPr>
        </p:nvSpPr>
        <p:spPr/>
        <p:txBody>
          <a:bodyPr/>
          <a:lstStyle/>
          <a:p>
            <a:pPr algn="ctr"/>
            <a:r>
              <a:rPr lang="en-GB" b="1" dirty="0"/>
              <a:t>Microsoft 365 communication or collaboration tool (Cont.)</a:t>
            </a:r>
          </a:p>
        </p:txBody>
      </p:sp>
      <p:sp>
        <p:nvSpPr>
          <p:cNvPr id="3" name="Content Placeholder 2">
            <a:extLst>
              <a:ext uri="{FF2B5EF4-FFF2-40B4-BE49-F238E27FC236}">
                <a16:creationId xmlns:a16="http://schemas.microsoft.com/office/drawing/2014/main" id="{989CE5EC-61E5-5695-39EE-B053444B9C53}"/>
              </a:ext>
            </a:extLst>
          </p:cNvPr>
          <p:cNvSpPr>
            <a:spLocks noGrp="1"/>
          </p:cNvSpPr>
          <p:nvPr>
            <p:ph idx="1"/>
          </p:nvPr>
        </p:nvSpPr>
        <p:spPr/>
        <p:txBody>
          <a:bodyPr/>
          <a:lstStyle/>
          <a:p>
            <a:pPr marL="0" indent="0" algn="ctr">
              <a:buNone/>
            </a:pPr>
            <a:r>
              <a:rPr lang="en-US" b="1" dirty="0"/>
              <a:t>Way it helps staff communicate across different locations</a:t>
            </a:r>
            <a:endParaRPr lang="en-GB" b="1" dirty="0"/>
          </a:p>
        </p:txBody>
      </p:sp>
      <p:sp>
        <p:nvSpPr>
          <p:cNvPr id="5" name="TextBox 4">
            <a:extLst>
              <a:ext uri="{FF2B5EF4-FFF2-40B4-BE49-F238E27FC236}">
                <a16:creationId xmlns:a16="http://schemas.microsoft.com/office/drawing/2014/main" id="{B0AE6336-BC00-2241-9793-95D5E65E2BB1}"/>
              </a:ext>
            </a:extLst>
          </p:cNvPr>
          <p:cNvSpPr txBox="1"/>
          <p:nvPr/>
        </p:nvSpPr>
        <p:spPr>
          <a:xfrm>
            <a:off x="600470" y="2677046"/>
            <a:ext cx="4849982" cy="3762377"/>
          </a:xfrm>
          <a:prstGeom prst="rect">
            <a:avLst/>
          </a:prstGeom>
          <a:noFill/>
        </p:spPr>
        <p:txBody>
          <a:bodyPr wrap="square">
            <a:spAutoFit/>
          </a:bodyPr>
          <a:lstStyle/>
          <a:p>
            <a:pPr marL="285750" marR="0" indent="-285750" algn="just">
              <a:lnSpc>
                <a:spcPct val="115000"/>
              </a:lnSpc>
              <a:spcAft>
                <a:spcPts val="10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Instant messaging between carers, nurses, and office staff</a:t>
            </a:r>
          </a:p>
          <a:p>
            <a:pPr marL="285750" marR="0" indent="-285750" algn="just">
              <a:lnSpc>
                <a:spcPct val="115000"/>
              </a:lnSpc>
              <a:spcAft>
                <a:spcPts val="10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Dedicated channels for Care coordinators, Visiting carers</a:t>
            </a:r>
          </a:p>
          <a:p>
            <a:pPr marL="285750" marR="0" indent="-285750" algn="just">
              <a:lnSpc>
                <a:spcPct val="115000"/>
              </a:lnSpc>
              <a:spcAft>
                <a:spcPts val="10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Management announcements (Tataurov and </a:t>
            </a:r>
            <a:r>
              <a:rPr lang="en-GB" sz="2000" dirty="0" err="1">
                <a:effectLst/>
                <a:latin typeface="Times New Roman" panose="02020603050405020304" pitchFamily="18" charset="0"/>
                <a:ea typeface="Calibri" panose="020F0502020204030204" pitchFamily="34" charset="0"/>
                <a:cs typeface="Times New Roman" panose="02020603050405020304" pitchFamily="18" charset="0"/>
              </a:rPr>
              <a:t>Shyshkina</a:t>
            </a: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 2021).</a:t>
            </a:r>
          </a:p>
          <a:p>
            <a:pPr marL="285750" marR="0" indent="-285750" algn="just">
              <a:lnSpc>
                <a:spcPct val="115000"/>
              </a:lnSpc>
              <a:spcAft>
                <a:spcPts val="10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Video meetings for training and updates</a:t>
            </a:r>
          </a:p>
          <a:p>
            <a:pPr marL="285750" marR="0" indent="-285750" algn="just">
              <a:lnSpc>
                <a:spcPct val="115000"/>
              </a:lnSpc>
              <a:spcAft>
                <a:spcPts val="1000"/>
              </a:spcAf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File sharing (care plans, policies) in one secure space</a:t>
            </a:r>
          </a:p>
        </p:txBody>
      </p:sp>
      <p:pic>
        <p:nvPicPr>
          <p:cNvPr id="7170" name="Picture 2" descr="Free Microsoft Teams | Microsoft Teams">
            <a:extLst>
              <a:ext uri="{FF2B5EF4-FFF2-40B4-BE49-F238E27FC236}">
                <a16:creationId xmlns:a16="http://schemas.microsoft.com/office/drawing/2014/main" id="{2696180A-D529-7DBF-D470-40E441FAB9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0451" y="2732783"/>
            <a:ext cx="6141080" cy="396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4267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D8ADE-1984-D2BE-FFFE-9414F03EE1E4}"/>
              </a:ext>
            </a:extLst>
          </p:cNvPr>
          <p:cNvSpPr>
            <a:spLocks noGrp="1"/>
          </p:cNvSpPr>
          <p:nvPr>
            <p:ph type="title"/>
          </p:nvPr>
        </p:nvSpPr>
        <p:spPr/>
        <p:txBody>
          <a:bodyPr/>
          <a:lstStyle/>
          <a:p>
            <a:pPr algn="ctr"/>
            <a:r>
              <a:rPr lang="en-GB" b="1" dirty="0"/>
              <a:t>Microsoft 365 communication or collaboration tool (Cont.)</a:t>
            </a:r>
          </a:p>
        </p:txBody>
      </p:sp>
      <p:sp>
        <p:nvSpPr>
          <p:cNvPr id="3" name="Content Placeholder 2">
            <a:extLst>
              <a:ext uri="{FF2B5EF4-FFF2-40B4-BE49-F238E27FC236}">
                <a16:creationId xmlns:a16="http://schemas.microsoft.com/office/drawing/2014/main" id="{DB7FE8CD-4334-A5E5-76C2-629E2589FB8C}"/>
              </a:ext>
            </a:extLst>
          </p:cNvPr>
          <p:cNvSpPr>
            <a:spLocks noGrp="1"/>
          </p:cNvSpPr>
          <p:nvPr>
            <p:ph idx="1"/>
          </p:nvPr>
        </p:nvSpPr>
        <p:spPr/>
        <p:txBody>
          <a:bodyPr/>
          <a:lstStyle/>
          <a:p>
            <a:pPr marL="0" indent="0" algn="ctr">
              <a:buNone/>
            </a:pPr>
            <a:r>
              <a:rPr lang="en-US" b="1" dirty="0"/>
              <a:t>Identification of both the advantages and challenges of your chosen application.</a:t>
            </a:r>
            <a:endParaRPr lang="en-GB" b="1" dirty="0"/>
          </a:p>
        </p:txBody>
      </p:sp>
      <p:sp>
        <p:nvSpPr>
          <p:cNvPr id="5" name="TextBox 4">
            <a:extLst>
              <a:ext uri="{FF2B5EF4-FFF2-40B4-BE49-F238E27FC236}">
                <a16:creationId xmlns:a16="http://schemas.microsoft.com/office/drawing/2014/main" id="{EFACEC66-47D6-DDB6-03CC-CAF697822E31}"/>
              </a:ext>
            </a:extLst>
          </p:cNvPr>
          <p:cNvSpPr txBox="1"/>
          <p:nvPr/>
        </p:nvSpPr>
        <p:spPr>
          <a:xfrm>
            <a:off x="838200" y="2533201"/>
            <a:ext cx="8665028" cy="3959674"/>
          </a:xfrm>
          <a:prstGeom prst="rect">
            <a:avLst/>
          </a:prstGeom>
          <a:noFill/>
        </p:spPr>
        <p:txBody>
          <a:bodyPr wrap="square">
            <a:spAutoFit/>
          </a:bodyPr>
          <a:lstStyle/>
          <a:p>
            <a:pPr marL="0" marR="0" algn="just">
              <a:lnSpc>
                <a:spcPct val="115000"/>
              </a:lnSpc>
              <a:spcAft>
                <a:spcPts val="1000"/>
              </a:spcAft>
              <a:buNone/>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Advantages:</a:t>
            </a:r>
          </a:p>
          <a:p>
            <a:pPr marL="0" marR="0" algn="just">
              <a:lnSpc>
                <a:spcPct val="115000"/>
              </a:lnSpc>
              <a:spcAft>
                <a:spcPts val="10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Realtime communication</a:t>
            </a:r>
          </a:p>
          <a:p>
            <a:pPr marL="0" marR="0" algn="just">
              <a:lnSpc>
                <a:spcPct val="115000"/>
              </a:lnSpc>
              <a:spcAft>
                <a:spcPts val="10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Reduces email overload (Jew, 2021).</a:t>
            </a:r>
          </a:p>
          <a:p>
            <a:pPr marL="0" marR="0" algn="just">
              <a:lnSpc>
                <a:spcPct val="115000"/>
              </a:lnSpc>
              <a:spcAft>
                <a:spcPts val="10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Supports remote and mobile staff</a:t>
            </a:r>
          </a:p>
          <a:p>
            <a:pPr marL="0" marR="0" algn="just">
              <a:lnSpc>
                <a:spcPct val="115000"/>
              </a:lnSpc>
              <a:spcAft>
                <a:spcPts val="10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Encourages teamwork and faster decision-making</a:t>
            </a:r>
          </a:p>
          <a:p>
            <a:pPr marL="0" marR="0" algn="just">
              <a:lnSpc>
                <a:spcPct val="115000"/>
              </a:lnSpc>
              <a:spcAft>
                <a:spcPts val="1000"/>
              </a:spcAft>
              <a:buNone/>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Challenges:</a:t>
            </a:r>
          </a:p>
          <a:p>
            <a:pPr marL="0" marR="0" algn="just">
              <a:lnSpc>
                <a:spcPct val="115000"/>
              </a:lnSpc>
              <a:spcAft>
                <a:spcPts val="10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Staff may feel overwhelmed by notifications</a:t>
            </a:r>
          </a:p>
          <a:p>
            <a:pPr marL="0" marR="0" algn="just">
              <a:lnSpc>
                <a:spcPct val="115000"/>
              </a:lnSpc>
              <a:spcAft>
                <a:spcPts val="10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Requires training and clear usage rules</a:t>
            </a:r>
          </a:p>
          <a:p>
            <a:pPr marL="0" marR="0" algn="just">
              <a:lnSpc>
                <a:spcPct val="115000"/>
              </a:lnSpc>
              <a:spcAft>
                <a:spcPts val="10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Dependence on internet connectivity in the field</a:t>
            </a:r>
          </a:p>
        </p:txBody>
      </p:sp>
      <p:pic>
        <p:nvPicPr>
          <p:cNvPr id="8194" name="Picture 2" descr="Microsoft Teams 2024 ใหม่ รวมบัญชีส่วนตัวและบัญชีทำงานไว้ในแอปเดียว -  iT24Hrs">
            <a:extLst>
              <a:ext uri="{FF2B5EF4-FFF2-40B4-BE49-F238E27FC236}">
                <a16:creationId xmlns:a16="http://schemas.microsoft.com/office/drawing/2014/main" id="{E9FC3D96-5777-B02D-0ECE-D71D6D462E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5049" y="3228975"/>
            <a:ext cx="5238751" cy="29479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242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23117-DC83-1734-9CA2-8BB9ADBE00FD}"/>
              </a:ext>
            </a:extLst>
          </p:cNvPr>
          <p:cNvSpPr>
            <a:spLocks noGrp="1"/>
          </p:cNvSpPr>
          <p:nvPr>
            <p:ph type="title"/>
          </p:nvPr>
        </p:nvSpPr>
        <p:spPr/>
        <p:txBody>
          <a:bodyPr/>
          <a:lstStyle/>
          <a:p>
            <a:pPr algn="ctr"/>
            <a:r>
              <a:rPr lang="en-US" b="1" dirty="0"/>
              <a:t>Digital safety action plan for Greenfield</a:t>
            </a:r>
            <a:endParaRPr lang="en-GB" b="1" dirty="0"/>
          </a:p>
        </p:txBody>
      </p:sp>
      <p:sp>
        <p:nvSpPr>
          <p:cNvPr id="3" name="Content Placeholder 2">
            <a:extLst>
              <a:ext uri="{FF2B5EF4-FFF2-40B4-BE49-F238E27FC236}">
                <a16:creationId xmlns:a16="http://schemas.microsoft.com/office/drawing/2014/main" id="{1F1241C1-78EE-3EE4-9601-8C2E46B3F561}"/>
              </a:ext>
            </a:extLst>
          </p:cNvPr>
          <p:cNvSpPr>
            <a:spLocks noGrp="1"/>
          </p:cNvSpPr>
          <p:nvPr>
            <p:ph idx="1"/>
          </p:nvPr>
        </p:nvSpPr>
        <p:spPr>
          <a:xfrm>
            <a:off x="1209907" y="1956672"/>
            <a:ext cx="4126781" cy="4305775"/>
          </a:xfrm>
        </p:spPr>
        <p:txBody>
          <a:bodyPr>
            <a:normAutofit/>
          </a:bodyPr>
          <a:lstStyle/>
          <a:p>
            <a:pPr algn="just"/>
            <a:r>
              <a:rPr lang="en-GB" sz="3200" dirty="0"/>
              <a:t>The Greenfield Agency handles sensitive personal and medical data.</a:t>
            </a:r>
          </a:p>
          <a:p>
            <a:pPr algn="just"/>
            <a:r>
              <a:rPr lang="en-GB" sz="3200" dirty="0"/>
              <a:t>Increased digital tools increase cybersecurity risks. It arise need for </a:t>
            </a:r>
            <a:r>
              <a:rPr lang="en-US" sz="3200" dirty="0"/>
              <a:t>a digital safety action plan</a:t>
            </a:r>
            <a:endParaRPr lang="en-GB" sz="3200" dirty="0"/>
          </a:p>
        </p:txBody>
      </p:sp>
      <p:pic>
        <p:nvPicPr>
          <p:cNvPr id="9222" name="Picture 6" descr="Action Plan Milestones Concept Stock Photo 537269665 | Shutterstock">
            <a:extLst>
              <a:ext uri="{FF2B5EF4-FFF2-40B4-BE49-F238E27FC236}">
                <a16:creationId xmlns:a16="http://schemas.microsoft.com/office/drawing/2014/main" id="{23A20960-6FA4-8A6B-2503-4BBB25A85D0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305"/>
          <a:stretch>
            <a:fillRect/>
          </a:stretch>
        </p:blipFill>
        <p:spPr bwMode="auto">
          <a:xfrm>
            <a:off x="5916550" y="2094784"/>
            <a:ext cx="5779219" cy="37630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2594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44A82-3BD6-CF95-62F5-2A9242E49ED9}"/>
              </a:ext>
            </a:extLst>
          </p:cNvPr>
          <p:cNvSpPr>
            <a:spLocks noGrp="1"/>
          </p:cNvSpPr>
          <p:nvPr>
            <p:ph type="title"/>
          </p:nvPr>
        </p:nvSpPr>
        <p:spPr>
          <a:xfrm>
            <a:off x="838200" y="365125"/>
            <a:ext cx="10515600" cy="665389"/>
          </a:xfrm>
        </p:spPr>
        <p:txBody>
          <a:bodyPr>
            <a:normAutofit/>
          </a:bodyPr>
          <a:lstStyle/>
          <a:p>
            <a:pPr algn="ctr"/>
            <a:r>
              <a:rPr lang="en-US" sz="4000" b="1" dirty="0"/>
              <a:t>Digital safety action plan for Greenfield (Cont.)</a:t>
            </a:r>
            <a:endParaRPr lang="en-GB" sz="4000" b="1" dirty="0"/>
          </a:p>
        </p:txBody>
      </p:sp>
      <p:sp>
        <p:nvSpPr>
          <p:cNvPr id="3" name="Content Placeholder 2">
            <a:extLst>
              <a:ext uri="{FF2B5EF4-FFF2-40B4-BE49-F238E27FC236}">
                <a16:creationId xmlns:a16="http://schemas.microsoft.com/office/drawing/2014/main" id="{01360297-3B2E-28D3-8E69-20AEBC41EC1E}"/>
              </a:ext>
            </a:extLst>
          </p:cNvPr>
          <p:cNvSpPr>
            <a:spLocks noGrp="1"/>
          </p:cNvSpPr>
          <p:nvPr>
            <p:ph idx="1"/>
          </p:nvPr>
        </p:nvSpPr>
        <p:spPr>
          <a:xfrm>
            <a:off x="838200" y="1253331"/>
            <a:ext cx="10515600" cy="4351338"/>
          </a:xfrm>
        </p:spPr>
        <p:txBody>
          <a:bodyPr/>
          <a:lstStyle/>
          <a:p>
            <a:pPr marL="0" indent="0" algn="ctr">
              <a:buNone/>
            </a:pPr>
            <a:r>
              <a:rPr lang="en-GB" i="1" dirty="0"/>
              <a:t>Digital Safety Action Plan for Greenfield Home Care Agency (Table)</a:t>
            </a:r>
          </a:p>
          <a:p>
            <a:endParaRPr lang="en-GB" dirty="0"/>
          </a:p>
        </p:txBody>
      </p:sp>
      <p:graphicFrame>
        <p:nvGraphicFramePr>
          <p:cNvPr id="4" name="Table 3">
            <a:extLst>
              <a:ext uri="{FF2B5EF4-FFF2-40B4-BE49-F238E27FC236}">
                <a16:creationId xmlns:a16="http://schemas.microsoft.com/office/drawing/2014/main" id="{36B0FC94-8F62-2216-C996-66FD8765E6B7}"/>
              </a:ext>
            </a:extLst>
          </p:cNvPr>
          <p:cNvGraphicFramePr>
            <a:graphicFrameLocks noGrp="1"/>
          </p:cNvGraphicFramePr>
          <p:nvPr>
            <p:extLst>
              <p:ext uri="{D42A27DB-BD31-4B8C-83A1-F6EECF244321}">
                <p14:modId xmlns:p14="http://schemas.microsoft.com/office/powerpoint/2010/main" val="1359046324"/>
              </p:ext>
            </p:extLst>
          </p:nvPr>
        </p:nvGraphicFramePr>
        <p:xfrm>
          <a:off x="1073150" y="2063115"/>
          <a:ext cx="10045700" cy="4297680"/>
        </p:xfrm>
        <a:graphic>
          <a:graphicData uri="http://schemas.openxmlformats.org/drawingml/2006/table">
            <a:tbl>
              <a:tblPr firstRow="1" bandRow="1">
                <a:tableStyleId>{5C22544A-7EE6-4342-B048-85BDC9FD1C3A}</a:tableStyleId>
              </a:tblPr>
              <a:tblGrid>
                <a:gridCol w="3024659">
                  <a:extLst>
                    <a:ext uri="{9D8B030D-6E8A-4147-A177-3AD203B41FA5}">
                      <a16:colId xmlns:a16="http://schemas.microsoft.com/office/drawing/2014/main" val="3752492151"/>
                    </a:ext>
                  </a:extLst>
                </a:gridCol>
                <a:gridCol w="7021041">
                  <a:extLst>
                    <a:ext uri="{9D8B030D-6E8A-4147-A177-3AD203B41FA5}">
                      <a16:colId xmlns:a16="http://schemas.microsoft.com/office/drawing/2014/main" val="3133204537"/>
                    </a:ext>
                  </a:extLst>
                </a:gridCol>
              </a:tblGrid>
              <a:tr h="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mn-lt"/>
                          <a:ea typeface="+mn-ea"/>
                          <a:cs typeface="+mn-cs"/>
                        </a:rPr>
                        <a:t>Goal Area	</a:t>
                      </a:r>
                      <a:endParaRPr lang="en-GB" dirty="0"/>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800" b="1" kern="1200" dirty="0">
                          <a:solidFill>
                            <a:schemeClr val="lt1"/>
                          </a:solidFill>
                          <a:effectLst/>
                          <a:latin typeface="+mn-lt"/>
                          <a:ea typeface="+mn-ea"/>
                          <a:cs typeface="+mn-cs"/>
                        </a:rPr>
                        <a:t>Action Plan</a:t>
                      </a:r>
                    </a:p>
                    <a:p>
                      <a:pPr algn="ctr"/>
                      <a:endParaRPr lang="en-GB" dirty="0"/>
                    </a:p>
                  </a:txBody>
                  <a:tcPr/>
                </a:tc>
                <a:extLst>
                  <a:ext uri="{0D108BD9-81ED-4DB2-BD59-A6C34878D82A}">
                    <a16:rowId xmlns:a16="http://schemas.microsoft.com/office/drawing/2014/main" val="739795766"/>
                  </a:ext>
                </a:extLst>
              </a:tr>
              <a:tr h="370840">
                <a:tc>
                  <a:txBody>
                    <a:bodyPr/>
                    <a:lstStyle/>
                    <a:p>
                      <a:pPr algn="just"/>
                      <a:r>
                        <a:rPr lang="en-GB" sz="1800" b="1" kern="1200" dirty="0">
                          <a:solidFill>
                            <a:schemeClr val="dk1"/>
                          </a:solidFill>
                          <a:effectLst/>
                          <a:latin typeface="+mn-lt"/>
                          <a:ea typeface="+mn-ea"/>
                          <a:cs typeface="+mn-cs"/>
                        </a:rPr>
                        <a:t>Secure Access	</a:t>
                      </a:r>
                      <a:endParaRPr lang="en-GB" b="1" dirty="0"/>
                    </a:p>
                  </a:txBody>
                  <a:tcPr/>
                </a:tc>
                <a:tc>
                  <a:txBody>
                    <a:bodyPr/>
                    <a:lstStyle/>
                    <a:p>
                      <a:r>
                        <a:rPr lang="en-GB" sz="1800" kern="1200" dirty="0">
                          <a:solidFill>
                            <a:schemeClr val="dk1"/>
                          </a:solidFill>
                          <a:effectLst/>
                          <a:latin typeface="+mn-lt"/>
                          <a:ea typeface="+mn-ea"/>
                          <a:cs typeface="+mn-cs"/>
                        </a:rPr>
                        <a:t> Use strong passwords for all Microsoft 365 accounts, Enable </a:t>
                      </a:r>
                      <a:r>
                        <a:rPr lang="en-GB" sz="1800" kern="1200" dirty="0" err="1">
                          <a:solidFill>
                            <a:schemeClr val="dk1"/>
                          </a:solidFill>
                          <a:effectLst/>
                          <a:latin typeface="+mn-lt"/>
                          <a:ea typeface="+mn-ea"/>
                          <a:cs typeface="+mn-cs"/>
                        </a:rPr>
                        <a:t>MultiFactor</a:t>
                      </a:r>
                      <a:r>
                        <a:rPr lang="en-GB" sz="1800" kern="1200" dirty="0">
                          <a:solidFill>
                            <a:schemeClr val="dk1"/>
                          </a:solidFill>
                          <a:effectLst/>
                          <a:latin typeface="+mn-lt"/>
                          <a:ea typeface="+mn-ea"/>
                          <a:cs typeface="+mn-cs"/>
                        </a:rPr>
                        <a:t> Authentication, Ensure staff log out of shared or mobile devices (Jew, 2021).</a:t>
                      </a:r>
                      <a:endParaRPr lang="en-GB" dirty="0"/>
                    </a:p>
                  </a:txBody>
                  <a:tcPr/>
                </a:tc>
                <a:extLst>
                  <a:ext uri="{0D108BD9-81ED-4DB2-BD59-A6C34878D82A}">
                    <a16:rowId xmlns:a16="http://schemas.microsoft.com/office/drawing/2014/main" val="4157455568"/>
                  </a:ext>
                </a:extLst>
              </a:tr>
              <a:tr h="370840">
                <a:tc>
                  <a:txBody>
                    <a:bodyPr/>
                    <a:lstStyle/>
                    <a:p>
                      <a:pPr algn="just"/>
                      <a:r>
                        <a:rPr lang="en-GB" sz="1800" b="1" kern="1200" dirty="0">
                          <a:solidFill>
                            <a:schemeClr val="dk1"/>
                          </a:solidFill>
                          <a:effectLst/>
                          <a:latin typeface="+mn-lt"/>
                          <a:ea typeface="+mn-ea"/>
                          <a:cs typeface="+mn-cs"/>
                        </a:rPr>
                        <a:t>Email Awareness</a:t>
                      </a:r>
                      <a:endParaRPr lang="en-GB" b="1" dirty="0"/>
                    </a:p>
                  </a:txBody>
                  <a:tcPr/>
                </a:tc>
                <a:tc>
                  <a:txBody>
                    <a:bodyPr/>
                    <a:lstStyle/>
                    <a:p>
                      <a:r>
                        <a:rPr lang="en-GB" sz="1800" kern="1200" dirty="0">
                          <a:solidFill>
                            <a:schemeClr val="dk1"/>
                          </a:solidFill>
                          <a:effectLst/>
                          <a:latin typeface="+mn-lt"/>
                          <a:ea typeface="+mn-ea"/>
                          <a:cs typeface="+mn-cs"/>
                        </a:rPr>
                        <a:t>Train staff to recognise phishing emails , Do not click unknown links or attachments, Report suspicious emails to management</a:t>
                      </a:r>
                      <a:endParaRPr lang="en-GB" dirty="0"/>
                    </a:p>
                  </a:txBody>
                  <a:tcPr/>
                </a:tc>
                <a:extLst>
                  <a:ext uri="{0D108BD9-81ED-4DB2-BD59-A6C34878D82A}">
                    <a16:rowId xmlns:a16="http://schemas.microsoft.com/office/drawing/2014/main" val="368902353"/>
                  </a:ext>
                </a:extLst>
              </a:tr>
              <a:tr h="370840">
                <a:tc>
                  <a:txBody>
                    <a:bodyPr/>
                    <a:lstStyle/>
                    <a:p>
                      <a:pPr algn="just"/>
                      <a:r>
                        <a:rPr lang="en-GB" sz="1800" b="1" kern="1200" dirty="0">
                          <a:solidFill>
                            <a:schemeClr val="dk1"/>
                          </a:solidFill>
                          <a:effectLst/>
                          <a:latin typeface="+mn-lt"/>
                          <a:ea typeface="+mn-ea"/>
                          <a:cs typeface="+mn-cs"/>
                        </a:rPr>
                        <a:t>Data Management</a:t>
                      </a:r>
                      <a:endParaRPr lang="en-GB" b="1" dirty="0"/>
                    </a:p>
                  </a:txBody>
                  <a:tcPr/>
                </a:tc>
                <a:tc>
                  <a:txBody>
                    <a:bodyPr/>
                    <a:lstStyle/>
                    <a:p>
                      <a:r>
                        <a:rPr lang="en-GB" sz="1800" kern="1200" dirty="0">
                          <a:solidFill>
                            <a:schemeClr val="dk1"/>
                          </a:solidFill>
                          <a:effectLst/>
                          <a:latin typeface="+mn-lt"/>
                          <a:ea typeface="+mn-ea"/>
                          <a:cs typeface="+mn-cs"/>
                        </a:rPr>
                        <a:t>Store files only in OneDrive or Teams, Use access permissions to restrict sensitive files, Regularly back up important documents (</a:t>
                      </a:r>
                      <a:r>
                        <a:rPr lang="en-GB" sz="1800" kern="1200" dirty="0" err="1">
                          <a:solidFill>
                            <a:schemeClr val="dk1"/>
                          </a:solidFill>
                          <a:effectLst/>
                          <a:latin typeface="+mn-lt"/>
                          <a:ea typeface="+mn-ea"/>
                          <a:cs typeface="+mn-cs"/>
                        </a:rPr>
                        <a:t>Danloewen</a:t>
                      </a:r>
                      <a:r>
                        <a:rPr lang="en-GB" sz="1800" kern="1200" dirty="0">
                          <a:solidFill>
                            <a:schemeClr val="dk1"/>
                          </a:solidFill>
                          <a:effectLst/>
                          <a:latin typeface="+mn-lt"/>
                          <a:ea typeface="+mn-ea"/>
                          <a:cs typeface="+mn-cs"/>
                        </a:rPr>
                        <a:t>, 2021).</a:t>
                      </a:r>
                      <a:endParaRPr lang="en-GB" dirty="0"/>
                    </a:p>
                  </a:txBody>
                  <a:tcPr/>
                </a:tc>
                <a:extLst>
                  <a:ext uri="{0D108BD9-81ED-4DB2-BD59-A6C34878D82A}">
                    <a16:rowId xmlns:a16="http://schemas.microsoft.com/office/drawing/2014/main" val="3920165100"/>
                  </a:ext>
                </a:extLst>
              </a:tr>
              <a:tr h="370840">
                <a:tc>
                  <a:txBody>
                    <a:bodyPr/>
                    <a:lstStyle/>
                    <a:p>
                      <a:pPr algn="just"/>
                      <a:r>
                        <a:rPr lang="en-GB" sz="1800" b="1" kern="1200" dirty="0">
                          <a:solidFill>
                            <a:schemeClr val="dk1"/>
                          </a:solidFill>
                          <a:effectLst/>
                          <a:latin typeface="+mn-lt"/>
                          <a:ea typeface="+mn-ea"/>
                          <a:cs typeface="+mn-cs"/>
                        </a:rPr>
                        <a:t>Confidentiality &amp; Compliance</a:t>
                      </a:r>
                      <a:endParaRPr lang="en-GB" b="1"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Share client information only with authorised staff , Lock screens when devices are unattended, Follow GDPR and company data protection policies</a:t>
                      </a:r>
                    </a:p>
                    <a:p>
                      <a:endParaRPr lang="en-GB" dirty="0"/>
                    </a:p>
                  </a:txBody>
                  <a:tcPr/>
                </a:tc>
                <a:extLst>
                  <a:ext uri="{0D108BD9-81ED-4DB2-BD59-A6C34878D82A}">
                    <a16:rowId xmlns:a16="http://schemas.microsoft.com/office/drawing/2014/main" val="3846337944"/>
                  </a:ext>
                </a:extLst>
              </a:tr>
            </a:tbl>
          </a:graphicData>
        </a:graphic>
      </p:graphicFrame>
    </p:spTree>
    <p:extLst>
      <p:ext uri="{BB962C8B-B14F-4D97-AF65-F5344CB8AC3E}">
        <p14:creationId xmlns:p14="http://schemas.microsoft.com/office/powerpoint/2010/main" val="25500336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97257-1298-E983-E95B-377A4BF4E442}"/>
              </a:ext>
            </a:extLst>
          </p:cNvPr>
          <p:cNvSpPr>
            <a:spLocks noGrp="1"/>
          </p:cNvSpPr>
          <p:nvPr>
            <p:ph type="title"/>
          </p:nvPr>
        </p:nvSpPr>
        <p:spPr/>
        <p:txBody>
          <a:bodyPr/>
          <a:lstStyle/>
          <a:p>
            <a:pPr algn="ctr"/>
            <a:r>
              <a:rPr lang="en-US" b="1" dirty="0"/>
              <a:t>Conclusion</a:t>
            </a:r>
            <a:endParaRPr lang="en-GB" dirty="0"/>
          </a:p>
        </p:txBody>
      </p:sp>
      <p:sp>
        <p:nvSpPr>
          <p:cNvPr id="3" name="Content Placeholder 2">
            <a:extLst>
              <a:ext uri="{FF2B5EF4-FFF2-40B4-BE49-F238E27FC236}">
                <a16:creationId xmlns:a16="http://schemas.microsoft.com/office/drawing/2014/main" id="{02DE5A46-6E13-22D2-0643-369DC3E855D3}"/>
              </a:ext>
            </a:extLst>
          </p:cNvPr>
          <p:cNvSpPr>
            <a:spLocks noGrp="1"/>
          </p:cNvSpPr>
          <p:nvPr>
            <p:ph idx="1"/>
          </p:nvPr>
        </p:nvSpPr>
        <p:spPr/>
        <p:txBody>
          <a:bodyPr/>
          <a:lstStyle/>
          <a:p>
            <a:pPr algn="just"/>
            <a:r>
              <a:rPr lang="en-GB" dirty="0"/>
              <a:t>By using Microsoft 365 effectively and safely, Greenfield Home Care Agency can improve staff confidence, collaboration, and quality of care for service users.</a:t>
            </a:r>
          </a:p>
          <a:p>
            <a:pPr algn="just"/>
            <a:r>
              <a:rPr lang="en-GB" dirty="0"/>
              <a:t>Microsoft Excel improves efficiency and accuracy in scheduling and recordkeeping</a:t>
            </a:r>
          </a:p>
          <a:p>
            <a:pPr algn="just"/>
            <a:r>
              <a:rPr lang="en-GB" dirty="0"/>
              <a:t>Microsoft Teams enhances communication between office staff and carers in the community</a:t>
            </a:r>
          </a:p>
          <a:p>
            <a:pPr algn="just"/>
            <a:r>
              <a:rPr lang="en-GB" dirty="0"/>
              <a:t>A clear digital safety action plan protects client data and ensures compliance</a:t>
            </a:r>
          </a:p>
          <a:p>
            <a:endParaRPr lang="en-GB" dirty="0"/>
          </a:p>
        </p:txBody>
      </p:sp>
    </p:spTree>
    <p:extLst>
      <p:ext uri="{BB962C8B-B14F-4D97-AF65-F5344CB8AC3E}">
        <p14:creationId xmlns:p14="http://schemas.microsoft.com/office/powerpoint/2010/main" val="23448713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4CAD42-FBA8-D638-EF96-A4F69AD3B3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21ACB0-7524-BC4D-57EE-53EE2EAC63CA}"/>
              </a:ext>
            </a:extLst>
          </p:cNvPr>
          <p:cNvSpPr>
            <a:spLocks noGrp="1"/>
          </p:cNvSpPr>
          <p:nvPr>
            <p:ph type="title"/>
          </p:nvPr>
        </p:nvSpPr>
        <p:spPr/>
        <p:txBody>
          <a:bodyPr/>
          <a:lstStyle/>
          <a:p>
            <a:pPr algn="ctr"/>
            <a:r>
              <a:rPr lang="en-US" b="1" dirty="0"/>
              <a:t>References</a:t>
            </a:r>
            <a:endParaRPr lang="en-GB" dirty="0"/>
          </a:p>
        </p:txBody>
      </p:sp>
      <p:sp>
        <p:nvSpPr>
          <p:cNvPr id="4" name="Rectangle 1">
            <a:extLst>
              <a:ext uri="{FF2B5EF4-FFF2-40B4-BE49-F238E27FC236}">
                <a16:creationId xmlns:a16="http://schemas.microsoft.com/office/drawing/2014/main" id="{FD3208C5-7213-6650-0F0F-D0D0EE1AFB7D}"/>
              </a:ext>
            </a:extLst>
          </p:cNvPr>
          <p:cNvSpPr>
            <a:spLocks noGrp="1" noChangeArrowheads="1"/>
          </p:cNvSpPr>
          <p:nvPr>
            <p:ph idx="1"/>
          </p:nvPr>
        </p:nvSpPr>
        <p:spPr bwMode="auto">
          <a:xfrm>
            <a:off x="1230086" y="1690688"/>
            <a:ext cx="10123714" cy="42536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Danloewen</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(2021).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Case For Digital Safety Management - </a:t>
            </a:r>
            <a:r>
              <a:rPr kumimoji="0" lang="en-US" altLang="en-US" sz="14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SiteDocs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SiteDocs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https://www.sitedocs.com/blog/case-digital-safety-management/ [Accessed 3 Sep. 2024].</a:t>
            </a:r>
            <a:endParaRPr kumimoji="0" lang="en-US" altLang="en-US" sz="1400" b="0" i="0" u="none" strike="noStrike" cap="none" normalizeH="0" baseline="0" dirty="0">
              <a:ln>
                <a:noFill/>
              </a:ln>
              <a:solidFill>
                <a:schemeClr val="tx1"/>
              </a:solidFill>
              <a:effectLst/>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Hersh, M.,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Leporini</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B. and Buzzi, M. (2024). A comparative study of disabled people’s experiences with the video conferencing tools Zoom, MS Teams, Google Meet and Skype. </a:t>
            </a:r>
            <a:r>
              <a:rPr kumimoji="0" lang="en-US" altLang="en-US" sz="14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Behaviour</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&amp; Information Technology</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43(15), pp.1–20. </a:t>
            </a: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Hrehova</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(2022). Introduction to MS Excel advanced techniques via e-learning.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New Trends and Issues Proceedings on Humanities and Social Sciences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4(1), pp.255–260. </a:t>
            </a: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Jacobs, J.F. (2022). Microsoft Excel, Financial Functions, Matter in Dispute.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SSRN Electronic Journal</a:t>
            </a: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Jew, S.H. (2021). Evaluating ‘MS Teams’ for Teaching and Learning. </a:t>
            </a:r>
            <a:r>
              <a:rPr kumimoji="0" lang="en-US" altLang="en-US" sz="14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ScholarSpace</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 JCCC (Johnson County Community College)</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1(13), p.7.</a:t>
            </a:r>
            <a:endParaRPr kumimoji="0" lang="en-US" altLang="en-US" sz="1400" b="0" i="0" u="none" strike="noStrike" cap="none" normalizeH="0" baseline="0" dirty="0">
              <a:ln>
                <a:noFill/>
              </a:ln>
              <a:solidFill>
                <a:schemeClr val="tx1"/>
              </a:solidFill>
              <a:effectLst/>
            </a:endParaRP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Krysinski, M., Miller, P. and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Pamuła</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 (2021). Risks associated with the use of public cloud based on the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microsoft</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office 365 example. </a:t>
            </a:r>
            <a:r>
              <a:rPr kumimoji="0" lang="en-US" altLang="en-US" sz="14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Ekonomiczne</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4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Problemy</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4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Usług</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126, pp.93–104. </a:t>
            </a: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Michalak, R. (2022). Microsoft Office 365; https://products.office.com/en-us/business/explore-office-365-for-business.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Technical Services Quarterly</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32(4), pp.449–451. </a:t>
            </a: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Sanga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Lamsari</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Purba</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 (2021). Microsoft teams 365 and online learning: The student’s perception. </a:t>
            </a:r>
            <a:r>
              <a:rPr kumimoji="0" lang="en-US" altLang="en-US" sz="14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Jurnal</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Pendidikan Kimia</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13(2), pp.130–136. </a:t>
            </a: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Tataurov, V. and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Shyshkina</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 (2020). The method of using Microsoft Office 365 services to support students collaborative learning.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Physical and Mathematical Education</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(2(24)). </a:t>
            </a:r>
          </a:p>
          <a:p>
            <a:pPr marL="457200" marR="0" lvl="0" indent="-457200" algn="just"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Tataurov, V. and </a:t>
            </a:r>
            <a:r>
              <a:rPr kumimoji="0" lang="en-US" altLang="en-US" sz="14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Shyshkina</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 (2021). Use of Microsoft Office 365 services in the process of learning information technologies in education in higher education pedagogical institution.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Physical and Mathematical Education</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22(4), pp.124–129. </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741057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3bee4570ed937d20bfb3a749e170afad">
  <xsd:schema xmlns:xsd="http://www.w3.org/2001/XMLSchema" xmlns:xs="http://www.w3.org/2001/XMLSchema" xmlns:p="http://schemas.microsoft.com/office/2006/metadata/properties" xmlns:ns3="901b7179-a49d-4669-ab88-101a0e80079b" targetNamespace="http://schemas.microsoft.com/office/2006/metadata/properties" ma:root="true" ma:fieldsID="df68a6625daa560585b3f616fa2f6140"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AC3FCD31-61EC-41C1-9A05-71FFD6893C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5AC256C-98FE-4A38-8CA5-5A9AE06C0639}">
  <ds:schemaRefs>
    <ds:schemaRef ds:uri="http://schemas.microsoft.com/sharepoint/v3/contenttype/forms"/>
  </ds:schemaRefs>
</ds:datastoreItem>
</file>

<file path=customXml/itemProps3.xml><?xml version="1.0" encoding="utf-8"?>
<ds:datastoreItem xmlns:ds="http://schemas.openxmlformats.org/officeDocument/2006/customXml" ds:itemID="{51D9187F-C8EC-4DB3-B99F-DF69FAA506FA}">
  <ds:schemaRefs>
    <ds:schemaRef ds:uri="http://purl.org/dc/dcmitype/"/>
    <ds:schemaRef ds:uri="901b7179-a49d-4669-ab88-101a0e80079b"/>
    <ds:schemaRef ds:uri="http://purl.org/dc/terms/"/>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146</TotalTime>
  <Words>1997</Words>
  <Application>Microsoft Office PowerPoint</Application>
  <PresentationFormat>Widescreen</PresentationFormat>
  <Paragraphs>112</Paragraphs>
  <Slides>12</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Times New Roman</vt:lpstr>
      <vt:lpstr>Office Theme</vt:lpstr>
      <vt:lpstr>Programme: Certificate of Higher Education Skills for the Workplace (Health &amp; Social Care) Module Code and name: LCHS4007 Digital Skills and Research Methods  Presented By:RUHEB AHMED(2519552)</vt:lpstr>
      <vt:lpstr>Introduction</vt:lpstr>
      <vt:lpstr>Microsoft 365 productivity application</vt:lpstr>
      <vt:lpstr>Microsoft 365 productivity application (Cont.)</vt:lpstr>
      <vt:lpstr>Microsoft 365 productivity application (Cont.)</vt:lpstr>
      <vt:lpstr>Microsoft 365 communication or collaboration tool</vt:lpstr>
      <vt:lpstr>Microsoft 365 communication or collaboration tool (Cont.)</vt:lpstr>
      <vt:lpstr>Microsoft 365 communication or collaboration tool (Cont.)</vt:lpstr>
      <vt:lpstr>Digital safety action plan for Greenfield</vt:lpstr>
      <vt:lpstr>Digital safety action plan for Greenfield (Cont.)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Ruheb Ahmed (2519552)</cp:lastModifiedBy>
  <cp:revision>1</cp:revision>
  <dcterms:created xsi:type="dcterms:W3CDTF">2026-01-31T04:52:20Z</dcterms:created>
  <dcterms:modified xsi:type="dcterms:W3CDTF">2026-02-16T10:20:15Z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