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6" r:id="rId11"/>
    <p:sldId id="267"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254" autoAdjust="0"/>
  </p:normalViewPr>
  <p:slideViewPr>
    <p:cSldViewPr snapToGrid="0" snapToObjects="1">
      <p:cViewPr varScale="1">
        <p:scale>
          <a:sx n="60" d="100"/>
          <a:sy n="60" d="100"/>
        </p:scale>
        <p:origin x="1460"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656B500-B641-4BDB-9E23-1C188B6ACD1A}" type="datetimeFigureOut">
              <a:rPr lang="en-US" smtClean="0"/>
              <a:t>11/2/2025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581CD16-C852-48BC-99C1-538C1A23DDF6}" type="slidenum">
              <a:rPr lang="en-US" smtClean="0"/>
              <a:t>‹#›</a:t>
            </a:fld>
            <a:endParaRPr lang="en-US"/>
          </a:p>
        </p:txBody>
      </p:sp>
    </p:spTree>
    <p:extLst>
      <p:ext uri="{BB962C8B-B14F-4D97-AF65-F5344CB8AC3E}">
        <p14:creationId xmlns:p14="http://schemas.microsoft.com/office/powerpoint/2010/main" val="2093358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business concept is a mobile application that creates a personal, searchable wardrobe library, generates outfit recommendations using context such as occasion and weather, and tracks usage to encourage rotation and reduce waste. The near-term objective is to launch within six months, preceded by a closed test to validate garment capture, tagging accuracy, and data handling consent. The value proposition combines personalised styling at scale with measurable sustainability impact, expressed through reduced impulse purchases and higher garment utilisation.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581CD16-C852-48BC-99C1-538C1A23DDF6}" type="slidenum">
              <a:rPr lang="en-US" smtClean="0"/>
              <a:t>2</a:t>
            </a:fld>
            <a:endParaRPr lang="en-US"/>
          </a:p>
        </p:txBody>
      </p:sp>
    </p:spTree>
    <p:extLst>
      <p:ext uri="{BB962C8B-B14F-4D97-AF65-F5344CB8AC3E}">
        <p14:creationId xmlns:p14="http://schemas.microsoft.com/office/powerpoint/2010/main" val="37338281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product suite comprises three interlocking services. First, wardrobe management enables users to upload items, receive automatic tagging and categorisation, and retrieve pieces through search. Second, a context-aware stylist recommends complete looks that reflect personal preferences, local weather, calendar events, and dress codes. Third, a sustainability dashboard monitors rotation, identifies underused items, and supports capsule wardrobe planning through analytics and prompts.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581CD16-C852-48BC-99C1-538C1A23DDF6}" type="slidenum">
              <a:rPr lang="en-US" smtClean="0"/>
              <a:t>3</a:t>
            </a:fld>
            <a:endParaRPr lang="en-US"/>
          </a:p>
        </p:txBody>
      </p:sp>
    </p:spTree>
    <p:extLst>
      <p:ext uri="{BB962C8B-B14F-4D97-AF65-F5344CB8AC3E}">
        <p14:creationId xmlns:p14="http://schemas.microsoft.com/office/powerpoint/2010/main" val="25640032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Primary demand is expected among adults aged 18 to 35 years who are fashion-active, urban, and frequent smartphone users. Secondary demand arises among budget-conscious professionals who seek savings through better wardrobe planning, as well as among sustainability-minded users who value reduced waste and environmental impact. Core needs include styling confidence, convenience, financial prudence, and mindful consumption. Acquisition channels will prioritise creator partnerships, referrals, and application store optimisation. Retention will rely on routine planning features, calendar integration, and reminders that surface neglected items.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581CD16-C852-48BC-99C1-538C1A23DDF6}" type="slidenum">
              <a:rPr lang="en-US" smtClean="0"/>
              <a:t>4</a:t>
            </a:fld>
            <a:endParaRPr lang="en-US"/>
          </a:p>
        </p:txBody>
      </p:sp>
    </p:spTree>
    <p:extLst>
      <p:ext uri="{BB962C8B-B14F-4D97-AF65-F5344CB8AC3E}">
        <p14:creationId xmlns:p14="http://schemas.microsoft.com/office/powerpoint/2010/main" val="152178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Entry barriers centre on winning brand trust and demonstrating robust data privacy, since users must upload personal images and preferences. Supplier power is moderate because cloud providers supply hosting and analytics, with switching feasible but costly. Buyer power is significant, as fashion-conscious consumers in Generation Z and Millennial cohorts are informed, price-sensitive, and willing to multi-home across applications. Substitutes include manual photo albums, paper logs, and </a:t>
            </a:r>
            <a:r>
              <a:rPr lang="en-GB" sz="1200" kern="1200" dirty="0" err="1">
                <a:solidFill>
                  <a:schemeClr val="tx1"/>
                </a:solidFill>
                <a:effectLst/>
                <a:latin typeface="+mn-lt"/>
                <a:ea typeface="+mn-ea"/>
                <a:cs typeface="+mn-cs"/>
              </a:rPr>
              <a:t>spreadsheets</a:t>
            </a:r>
            <a:r>
              <a:rPr lang="en-GB" sz="1200" kern="1200" dirty="0">
                <a:solidFill>
                  <a:schemeClr val="tx1"/>
                </a:solidFill>
                <a:effectLst/>
                <a:latin typeface="+mn-lt"/>
                <a:ea typeface="+mn-ea"/>
                <a:cs typeface="+mn-cs"/>
              </a:rPr>
              <a:t> that offer zero monetary cost but limited intelligence.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581CD16-C852-48BC-99C1-538C1A23DDF6}" type="slidenum">
              <a:rPr lang="en-US" smtClean="0"/>
              <a:t>5</a:t>
            </a:fld>
            <a:endParaRPr lang="en-US"/>
          </a:p>
        </p:txBody>
      </p:sp>
    </p:spTree>
    <p:extLst>
      <p:ext uri="{BB962C8B-B14F-4D97-AF65-F5344CB8AC3E}">
        <p14:creationId xmlns:p14="http://schemas.microsoft.com/office/powerpoint/2010/main" val="3120208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product strategy prioritises accessible user flows, inclusive design, and privacy by design principles. The pricing strategy combines a premium subscription with student discounts and transparent disclosure of benefits by tier. Distribution is purely digital through the Apple App Store and the Google Play Store to maximise reach and simplify updates. The promotion will focus on credible creators, referral incentives, and social platforms where fashion discovery occurs, while maintaining evidence-based claims and transparent data communication. Lifecycle management will use </a:t>
            </a:r>
            <a:r>
              <a:rPr lang="en-GB" sz="1200" kern="1200" dirty="0" err="1">
                <a:solidFill>
                  <a:schemeClr val="tx1"/>
                </a:solidFill>
                <a:effectLst/>
                <a:latin typeface="+mn-lt"/>
                <a:ea typeface="+mn-ea"/>
                <a:cs typeface="+mn-cs"/>
              </a:rPr>
              <a:t>onboarding</a:t>
            </a:r>
            <a:r>
              <a:rPr lang="en-GB" sz="1200" kern="1200" dirty="0">
                <a:solidFill>
                  <a:schemeClr val="tx1"/>
                </a:solidFill>
                <a:effectLst/>
                <a:latin typeface="+mn-lt"/>
                <a:ea typeface="+mn-ea"/>
                <a:cs typeface="+mn-cs"/>
              </a:rPr>
              <a:t> guidance, planning routines, seasonal capsule prompts, and periodic value emails to build habits</a:t>
            </a:r>
            <a:endParaRPr lang="en-US" dirty="0"/>
          </a:p>
        </p:txBody>
      </p:sp>
      <p:sp>
        <p:nvSpPr>
          <p:cNvPr id="4" name="Slide Number Placeholder 3"/>
          <p:cNvSpPr>
            <a:spLocks noGrp="1"/>
          </p:cNvSpPr>
          <p:nvPr>
            <p:ph type="sldNum" sz="quarter" idx="10"/>
          </p:nvPr>
        </p:nvSpPr>
        <p:spPr/>
        <p:txBody>
          <a:bodyPr/>
          <a:lstStyle/>
          <a:p>
            <a:fld id="{D581CD16-C852-48BC-99C1-538C1A23DDF6}" type="slidenum">
              <a:rPr lang="en-US" smtClean="0"/>
              <a:t>6</a:t>
            </a:fld>
            <a:endParaRPr lang="en-US"/>
          </a:p>
        </p:txBody>
      </p:sp>
    </p:spTree>
    <p:extLst>
      <p:ext uri="{BB962C8B-B14F-4D97-AF65-F5344CB8AC3E}">
        <p14:creationId xmlns:p14="http://schemas.microsoft.com/office/powerpoint/2010/main" val="9438632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Private Limited Company structure limits liability and enables equity incentives that attract key technical and design talent. A shareholders’ agreement will define vesting, transfer restrictions, decision rights, and dispute resolution to protect continuity. Compliance foundations include a clear privacy notice, lawful bases for processing, parental consent where required, content rights management, and timely takedown workflows. Governance will formalise board meetings, maintain a live risk register, and require periodic audits covering data protection, information security, and content moderation.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581CD16-C852-48BC-99C1-538C1A23DDF6}" type="slidenum">
              <a:rPr lang="en-US" smtClean="0"/>
              <a:t>7</a:t>
            </a:fld>
            <a:endParaRPr lang="en-US"/>
          </a:p>
        </p:txBody>
      </p:sp>
    </p:spTree>
    <p:extLst>
      <p:ext uri="{BB962C8B-B14F-4D97-AF65-F5344CB8AC3E}">
        <p14:creationId xmlns:p14="http://schemas.microsoft.com/office/powerpoint/2010/main" val="21754587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structure aligns responsibilities with the product lifecycle. The Chief Executive Officer acts as Product Owner, integrating user insight, technical feasibility, and commercial priorities. Engineering is led by an Engineering Lead, who manages mobile developers and quality assurance. Data responsibilities are managed by a Data and Artificial Intelligence Lead, supported by a data engineer and a machine learning engineer. Design and User Research encompasses user interface and user experience designers as well as researchers. Marketing and Growth combine performance marketing and community development.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581CD16-C852-48BC-99C1-538C1A23DDF6}" type="slidenum">
              <a:rPr lang="en-US" smtClean="0"/>
              <a:t>8</a:t>
            </a:fld>
            <a:endParaRPr lang="en-US"/>
          </a:p>
        </p:txBody>
      </p:sp>
    </p:spTree>
    <p:extLst>
      <p:ext uri="{BB962C8B-B14F-4D97-AF65-F5344CB8AC3E}">
        <p14:creationId xmlns:p14="http://schemas.microsoft.com/office/powerpoint/2010/main" val="22822196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proposed £350,000 budget allocates 40% to product development, 10% to mobile developers, and part-time resources for quality assurance and design to ensure reliable releases. Data and artificial intelligence receive approximately 16%of the funding for data engineering, part-time learning, and application programming interface or model costs. Cloud infrastructure accounts for 10% to ensure secure hosting, storage, and testing.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581CD16-C852-48BC-99C1-538C1A23DDF6}" type="slidenum">
              <a:rPr lang="en-US" smtClean="0"/>
              <a:t>9</a:t>
            </a:fld>
            <a:endParaRPr lang="en-US"/>
          </a:p>
        </p:txBody>
      </p:sp>
    </p:spTree>
    <p:extLst>
      <p:ext uri="{BB962C8B-B14F-4D97-AF65-F5344CB8AC3E}">
        <p14:creationId xmlns:p14="http://schemas.microsoft.com/office/powerpoint/2010/main" val="1103981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first quarter targets a minimum viable product and a closed beta to validate garment capture, tagging quality, and consented data flows. The second quarter targets a public launch with a thirty-day retention rate of at least 25%, aiming to establish habit formation. The second half introduces the first premium release and negotiated re-commerce integrations. North star indicators are monthly active users and outfit sessions per user. Quality indicators include the acceptance rate of recommendations and the time required to produce a complete outfit suggestion.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581CD16-C852-48BC-99C1-538C1A23DDF6}" type="slidenum">
              <a:rPr lang="en-US" smtClean="0"/>
              <a:t>10</a:t>
            </a:fld>
            <a:endParaRPr lang="en-US"/>
          </a:p>
        </p:txBody>
      </p:sp>
    </p:spTree>
    <p:extLst>
      <p:ext uri="{BB962C8B-B14F-4D97-AF65-F5344CB8AC3E}">
        <p14:creationId xmlns:p14="http://schemas.microsoft.com/office/powerpoint/2010/main" val="3375853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5BCAD085-E8A6-8845-BD4E-CB4CCA059FC4}" type="datetimeFigureOut">
              <a:rPr lang="en-US" smtClean="0"/>
              <a:t>11/2/2025</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C1FF6DA9-008F-8B48-92A6-B652298478BF}"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BCAD085-E8A6-8845-BD4E-CB4CCA059FC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BCAD085-E8A6-8845-BD4E-CB4CCA059FC4}" type="datetimeFigureOut">
              <a:rPr lang="en-US" smtClean="0"/>
              <a:t>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a:t>Click to edit Master title style</a:t>
            </a:r>
          </a:p>
        </p:txBody>
      </p:sp>
      <p:sp>
        <p:nvSpPr>
          <p:cNvPr id="7" name="Date Placeholder 6"/>
          <p:cNvSpPr>
            <a:spLocks noGrp="1"/>
          </p:cNvSpPr>
          <p:nvPr>
            <p:ph type="dt" sz="half" idx="10"/>
          </p:nvPr>
        </p:nvSpPr>
        <p:spPr/>
        <p:txBody>
          <a:bodyPr/>
          <a:lstStyle/>
          <a:p>
            <a:fld id="{5BCAD085-E8A6-8845-BD4E-CB4CCA059FC4}" type="datetimeFigureOut">
              <a:rPr lang="en-US" smtClean="0"/>
              <a:t>11/2/2025</a:t>
            </a:fld>
            <a:endParaRPr lang="en-US"/>
          </a:p>
        </p:txBody>
      </p:sp>
      <p:sp>
        <p:nvSpPr>
          <p:cNvPr id="8" name="Slide Number Placeholder 7"/>
          <p:cNvSpPr>
            <a:spLocks noGrp="1"/>
          </p:cNvSpPr>
          <p:nvPr>
            <p:ph type="sldNum" sz="quarter" idx="11"/>
          </p:nvPr>
        </p:nvSpPr>
        <p:spPr/>
        <p:txBody>
          <a:bodyPr/>
          <a:lstStyle/>
          <a:p>
            <a:fld id="{C1FF6DA9-008F-8B48-92A6-B652298478BF}" type="slidenum">
              <a:rPr lang="en-US" smtClean="0"/>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a:t>Click to edit Master title style</a:t>
            </a:r>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BCAD085-E8A6-8845-BD4E-CB4CCA059FC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156448" y="6422064"/>
            <a:ext cx="762000" cy="365125"/>
          </a:xfrm>
        </p:spPr>
        <p:txBody>
          <a:bodyPr/>
          <a:lstStyle/>
          <a:p>
            <a:fld id="{C1FF6DA9-008F-8B48-92A6-B652298478B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a:t>Click to edit Master title style</a:t>
            </a:r>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5BCAD085-E8A6-8845-BD4E-CB4CCA059FC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a:t>Click to edit Master title style</a:t>
            </a:r>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5BCAD085-E8A6-8845-BD4E-CB4CCA059FC4}" type="datetimeFigureOut">
              <a:rPr lang="en-US" smtClean="0"/>
              <a:t>11/2/2025</a:t>
            </a:fld>
            <a:endParaRPr lang="en-US"/>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US"/>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C1FF6DA9-008F-8B48-92A6-B652298478BF}"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linkedin.com/pulse/wardrobe-management-make-your-interesting-rupali-gautam-1d" TargetMode="External"/><Relationship Id="rId7" Type="http://schemas.openxmlformats.org/officeDocument/2006/relationships/hyperlink" Target="https://unstop.com/blog/marketing-mix-the-4ps-and-7ps" TargetMode="External"/><Relationship Id="rId2" Type="http://schemas.openxmlformats.org/officeDocument/2006/relationships/hyperlink" Target="https://fastercapital.com/topics/regulatory-framework-for-corporate-governance.html/1?utm_source=chatgpt.com" TargetMode="External"/><Relationship Id="rId1" Type="http://schemas.openxmlformats.org/officeDocument/2006/relationships/slideLayout" Target="../slideLayouts/slideLayout2.xml"/><Relationship Id="rId6" Type="http://schemas.openxmlformats.org/officeDocument/2006/relationships/hyperlink" Target="https://styledna.ai/" TargetMode="External"/><Relationship Id="rId5" Type="http://schemas.openxmlformats.org/officeDocument/2006/relationships/hyperlink" Target="https://sixsigmastudyguide.com/porters-five-forces/" TargetMode="External"/><Relationship Id="rId4" Type="http://schemas.openxmlformats.org/officeDocument/2006/relationships/hyperlink" Target="https://www.upet.ro/annals/economics/pdf/2021/18).%20Ghicajanu_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46096" y="3886200"/>
            <a:ext cx="4397773" cy="675640"/>
          </a:xfrm>
        </p:spPr>
        <p:txBody>
          <a:bodyPr>
            <a:normAutofit fontScale="55000" lnSpcReduction="20000"/>
          </a:bodyPr>
          <a:lstStyle/>
          <a:p>
            <a:r>
              <a:rPr lang="en-US" dirty="0"/>
              <a:t>Module: Entrepreneurship</a:t>
            </a:r>
          </a:p>
          <a:p>
            <a:r>
              <a:rPr lang="en-US" dirty="0"/>
              <a:t>Module Code</a:t>
            </a:r>
            <a:r>
              <a:rPr lang="en-US"/>
              <a:t>: LCBB5013_BIRM</a:t>
            </a:r>
            <a:endParaRPr lang="en-US" dirty="0"/>
          </a:p>
          <a:p>
            <a:r>
              <a:rPr lang="en-US" dirty="0"/>
              <a:t>Lecturer: Masud Ibrahim</a:t>
            </a:r>
          </a:p>
          <a:p>
            <a:r>
              <a:rPr lang="en-US" dirty="0"/>
              <a:t>Student: 2329070</a:t>
            </a:r>
            <a:endParaRPr dirty="0"/>
          </a:p>
        </p:txBody>
      </p:sp>
      <p:sp>
        <p:nvSpPr>
          <p:cNvPr id="4" name="Rectangle 3"/>
          <p:cNvSpPr/>
          <p:nvPr/>
        </p:nvSpPr>
        <p:spPr>
          <a:xfrm>
            <a:off x="1046097" y="1322139"/>
            <a:ext cx="5771645" cy="646331"/>
          </a:xfrm>
          <a:prstGeom prst="rect">
            <a:avLst/>
          </a:prstGeom>
        </p:spPr>
        <p:txBody>
          <a:bodyPr wrap="none">
            <a:spAutoFit/>
          </a:bodyPr>
          <a:lstStyle/>
          <a:p>
            <a:r>
              <a:rPr lang="en-US" sz="3600" b="1" dirty="0">
                <a:latin typeface="Times New Roman" pitchFamily="18" charset="0"/>
                <a:cs typeface="Times New Roman" pitchFamily="18" charset="0"/>
              </a:rPr>
              <a:t>Virtual Closet Business Plan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4000" dirty="0">
                <a:latin typeface="Times New Roman" pitchFamily="18" charset="0"/>
                <a:cs typeface="Times New Roman" pitchFamily="18" charset="0"/>
              </a:rPr>
              <a:t>Business Idea</a:t>
            </a:r>
          </a:p>
        </p:txBody>
      </p:sp>
      <p:sp>
        <p:nvSpPr>
          <p:cNvPr id="3" name="Content Placeholder 2"/>
          <p:cNvSpPr>
            <a:spLocks noGrp="1"/>
          </p:cNvSpPr>
          <p:nvPr>
            <p:ph idx="1"/>
          </p:nvPr>
        </p:nvSpPr>
        <p:spPr>
          <a:xfrm>
            <a:off x="457200" y="1600200"/>
            <a:ext cx="4635588" cy="3784599"/>
          </a:xfrm>
        </p:spPr>
        <p:txBody>
          <a:bodyPr>
            <a:normAutofit/>
          </a:bodyPr>
          <a:lstStyle/>
          <a:p>
            <a:r>
              <a:rPr sz="2000" dirty="0">
                <a:latin typeface="Times New Roman" pitchFamily="18" charset="0"/>
                <a:cs typeface="Times New Roman" pitchFamily="18" charset="0"/>
              </a:rPr>
              <a:t>AI-powered app to </a:t>
            </a:r>
            <a:r>
              <a:rPr sz="2000" dirty="0" err="1">
                <a:latin typeface="Times New Roman" pitchFamily="18" charset="0"/>
                <a:cs typeface="Times New Roman" pitchFamily="18" charset="0"/>
              </a:rPr>
              <a:t>digitise</a:t>
            </a:r>
            <a:r>
              <a:rPr sz="2000" dirty="0">
                <a:latin typeface="Times New Roman" pitchFamily="18" charset="0"/>
                <a:cs typeface="Times New Roman" pitchFamily="18" charset="0"/>
              </a:rPr>
              <a:t> wardrobes, recommend outfits, and track usage</a:t>
            </a:r>
            <a:r>
              <a:rPr lang="en-US" sz="2000" dirty="0">
                <a:latin typeface="Times New Roman" pitchFamily="18" charset="0"/>
                <a:cs typeface="Times New Roman" pitchFamily="18" charset="0"/>
              </a:rPr>
              <a:t>.</a:t>
            </a:r>
          </a:p>
          <a:p>
            <a:endParaRPr sz="2000" dirty="0">
              <a:latin typeface="Times New Roman" pitchFamily="18" charset="0"/>
              <a:cs typeface="Times New Roman" pitchFamily="18" charset="0"/>
            </a:endParaRPr>
          </a:p>
          <a:p>
            <a:r>
              <a:rPr sz="2000" dirty="0">
                <a:latin typeface="Times New Roman" pitchFamily="18" charset="0"/>
                <a:cs typeface="Times New Roman" pitchFamily="18" charset="0"/>
              </a:rPr>
              <a:t>Objective: </a:t>
            </a:r>
            <a:r>
              <a:rPr lang="en-US" sz="2000" dirty="0">
                <a:latin typeface="Times New Roman" pitchFamily="18" charset="0"/>
                <a:cs typeface="Times New Roman" pitchFamily="18" charset="0"/>
              </a:rPr>
              <a:t>Launch Virtual Closet app in next 6 months.</a:t>
            </a:r>
          </a:p>
          <a:p>
            <a:endParaRPr sz="2000" dirty="0">
              <a:latin typeface="Times New Roman" pitchFamily="18" charset="0"/>
              <a:cs typeface="Times New Roman" pitchFamily="18" charset="0"/>
            </a:endParaRPr>
          </a:p>
          <a:p>
            <a:r>
              <a:rPr sz="2000" dirty="0">
                <a:latin typeface="Times New Roman" pitchFamily="18" charset="0"/>
                <a:cs typeface="Times New Roman" pitchFamily="18" charset="0"/>
              </a:rPr>
              <a:t>Value: personal styling at scale with measurable sustainability impact</a:t>
            </a:r>
            <a:r>
              <a:rPr lang="en-US" sz="2000" dirty="0">
                <a:latin typeface="Times New Roman" pitchFamily="18" charset="0"/>
                <a:cs typeface="Times New Roman" pitchFamily="18" charset="0"/>
              </a:rPr>
              <a:t>.</a:t>
            </a:r>
            <a:endParaRPr sz="2000" dirty="0">
              <a:latin typeface="Times New Roman" pitchFamily="18" charset="0"/>
              <a:cs typeface="Times New Roman" pitchFamily="18"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92788" y="1417638"/>
            <a:ext cx="3706029" cy="414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892517" y="5560497"/>
            <a:ext cx="1869423" cy="276999"/>
          </a:xfrm>
          <a:prstGeom prst="rect">
            <a:avLst/>
          </a:prstGeom>
        </p:spPr>
        <p:txBody>
          <a:bodyPr wrap="none">
            <a:spAutoFit/>
          </a:bodyPr>
          <a:lstStyle/>
          <a:p>
            <a:r>
              <a:rPr lang="en-US" sz="1200" dirty="0">
                <a:latin typeface="Times New Roman" pitchFamily="18" charset="0"/>
                <a:cs typeface="Times New Roman" pitchFamily="18" charset="0"/>
              </a:rPr>
              <a:t>Source: (Style DNA, 2025)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4000" dirty="0">
                <a:latin typeface="Times New Roman" pitchFamily="18" charset="0"/>
                <a:cs typeface="Times New Roman" pitchFamily="18" charset="0"/>
              </a:rPr>
              <a:t>Products / Services</a:t>
            </a:r>
          </a:p>
        </p:txBody>
      </p:sp>
      <p:sp>
        <p:nvSpPr>
          <p:cNvPr id="3" name="Content Placeholder 2"/>
          <p:cNvSpPr>
            <a:spLocks noGrp="1"/>
          </p:cNvSpPr>
          <p:nvPr>
            <p:ph idx="1"/>
          </p:nvPr>
        </p:nvSpPr>
        <p:spPr>
          <a:xfrm>
            <a:off x="457200" y="1600200"/>
            <a:ext cx="4622800" cy="3987799"/>
          </a:xfrm>
        </p:spPr>
        <p:txBody>
          <a:bodyPr>
            <a:normAutofit/>
          </a:bodyPr>
          <a:lstStyle/>
          <a:p>
            <a:r>
              <a:rPr sz="2200" dirty="0">
                <a:latin typeface="Times New Roman" pitchFamily="18" charset="0"/>
                <a:cs typeface="Times New Roman" pitchFamily="18" charset="0"/>
              </a:rPr>
              <a:t>Wardrobe management: upload, auto-tag, and </a:t>
            </a:r>
            <a:r>
              <a:rPr sz="2200" dirty="0" err="1">
                <a:latin typeface="Times New Roman" pitchFamily="18" charset="0"/>
                <a:cs typeface="Times New Roman" pitchFamily="18" charset="0"/>
              </a:rPr>
              <a:t>organise</a:t>
            </a:r>
            <a:r>
              <a:rPr sz="2200" dirty="0">
                <a:latin typeface="Times New Roman" pitchFamily="18" charset="0"/>
                <a:cs typeface="Times New Roman" pitchFamily="18" charset="0"/>
              </a:rPr>
              <a:t> garments</a:t>
            </a:r>
            <a:r>
              <a:rPr lang="en-US" sz="2200" dirty="0">
                <a:latin typeface="Times New Roman" pitchFamily="18" charset="0"/>
                <a:cs typeface="Times New Roman" pitchFamily="18" charset="0"/>
              </a:rPr>
              <a:t>.</a:t>
            </a:r>
          </a:p>
          <a:p>
            <a:endParaRPr sz="2200" dirty="0">
              <a:latin typeface="Times New Roman" pitchFamily="18" charset="0"/>
              <a:cs typeface="Times New Roman" pitchFamily="18" charset="0"/>
            </a:endParaRPr>
          </a:p>
          <a:p>
            <a:r>
              <a:rPr sz="2200" dirty="0">
                <a:latin typeface="Times New Roman" pitchFamily="18" charset="0"/>
                <a:cs typeface="Times New Roman" pitchFamily="18" charset="0"/>
              </a:rPr>
              <a:t>AI stylist: context-aware outfit suggestions (occasion, weather, preferences)</a:t>
            </a:r>
            <a:r>
              <a:rPr lang="en-US" sz="2200" dirty="0">
                <a:latin typeface="Times New Roman" pitchFamily="18" charset="0"/>
                <a:cs typeface="Times New Roman" pitchFamily="18" charset="0"/>
              </a:rPr>
              <a:t>.</a:t>
            </a:r>
          </a:p>
          <a:p>
            <a:endParaRPr sz="2200" dirty="0">
              <a:latin typeface="Times New Roman" pitchFamily="18" charset="0"/>
              <a:cs typeface="Times New Roman" pitchFamily="18" charset="0"/>
            </a:endParaRPr>
          </a:p>
          <a:p>
            <a:r>
              <a:rPr sz="2200" dirty="0">
                <a:latin typeface="Times New Roman" pitchFamily="18" charset="0"/>
                <a:cs typeface="Times New Roman" pitchFamily="18" charset="0"/>
              </a:rPr>
              <a:t>Sustainability tracking: rotation prompts and capsule-wardrobe analytics</a:t>
            </a:r>
            <a:r>
              <a:rPr lang="en-US" sz="2200" dirty="0">
                <a:latin typeface="Times New Roman" pitchFamily="18" charset="0"/>
                <a:cs typeface="Times New Roman" pitchFamily="18" charset="0"/>
              </a:rPr>
              <a:t>.</a:t>
            </a:r>
            <a:endParaRPr sz="2200" dirty="0">
              <a:latin typeface="Times New Roman" pitchFamily="18" charset="0"/>
              <a:cs typeface="Times New Roman" pitchFamily="18" charset="0"/>
            </a:endParaRPr>
          </a:p>
        </p:txBody>
      </p:sp>
      <p:pic>
        <p:nvPicPr>
          <p:cNvPr id="41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3190" y="1971039"/>
            <a:ext cx="4013837" cy="2560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790857" y="4605774"/>
            <a:ext cx="1914307" cy="307777"/>
          </a:xfrm>
          <a:prstGeom prst="rect">
            <a:avLst/>
          </a:prstGeom>
        </p:spPr>
        <p:txBody>
          <a:bodyPr wrap="none">
            <a:spAutoFit/>
          </a:bodyPr>
          <a:lstStyle/>
          <a:p>
            <a:r>
              <a:rPr lang="en-US" sz="1400" dirty="0">
                <a:latin typeface="Times New Roman" pitchFamily="18" charset="0"/>
                <a:cs typeface="Times New Roman" pitchFamily="18" charset="0"/>
              </a:rPr>
              <a:t>Source: (</a:t>
            </a:r>
            <a:r>
              <a:rPr lang="en-US" sz="1400" dirty="0" err="1">
                <a:latin typeface="Times New Roman" pitchFamily="18" charset="0"/>
                <a:cs typeface="Times New Roman" pitchFamily="18" charset="0"/>
              </a:rPr>
              <a:t>Gautam</a:t>
            </a:r>
            <a:r>
              <a:rPr lang="en-US" sz="1400" dirty="0">
                <a:latin typeface="Times New Roman" pitchFamily="18" charset="0"/>
                <a:cs typeface="Times New Roman" pitchFamily="18" charset="0"/>
              </a:rPr>
              <a:t>,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4000" dirty="0">
                <a:latin typeface="Times New Roman" pitchFamily="18" charset="0"/>
                <a:cs typeface="Times New Roman" pitchFamily="18" charset="0"/>
              </a:rPr>
              <a:t>Market Research &amp; Segments</a:t>
            </a:r>
          </a:p>
        </p:txBody>
      </p:sp>
      <p:sp>
        <p:nvSpPr>
          <p:cNvPr id="3" name="Content Placeholder 2"/>
          <p:cNvSpPr>
            <a:spLocks noGrp="1"/>
          </p:cNvSpPr>
          <p:nvPr>
            <p:ph sz="half" idx="1"/>
          </p:nvPr>
        </p:nvSpPr>
        <p:spPr>
          <a:xfrm>
            <a:off x="457200" y="1600201"/>
            <a:ext cx="3810000" cy="3784600"/>
          </a:xfrm>
        </p:spPr>
        <p:txBody>
          <a:bodyPr>
            <a:normAutofit/>
          </a:bodyPr>
          <a:lstStyle/>
          <a:p>
            <a:pPr algn="just"/>
            <a:r>
              <a:rPr sz="2000" dirty="0">
                <a:latin typeface="Times New Roman" pitchFamily="18" charset="0"/>
                <a:cs typeface="Times New Roman" pitchFamily="18" charset="0"/>
              </a:rPr>
              <a:t>Primary: </a:t>
            </a:r>
            <a:r>
              <a:rPr lang="en-US" sz="2000" dirty="0">
                <a:latin typeface="Times New Roman" pitchFamily="18" charset="0"/>
                <a:cs typeface="Times New Roman" pitchFamily="18" charset="0"/>
              </a:rPr>
              <a:t>The </a:t>
            </a:r>
            <a:r>
              <a:rPr sz="2000" dirty="0">
                <a:latin typeface="Times New Roman" pitchFamily="18" charset="0"/>
                <a:cs typeface="Times New Roman" pitchFamily="18" charset="0"/>
              </a:rPr>
              <a:t>18–35, fashion-active, urban smartphone users</a:t>
            </a:r>
            <a:r>
              <a:rPr lang="en-US" sz="2000" dirty="0">
                <a:latin typeface="Times New Roman" pitchFamily="18" charset="0"/>
                <a:cs typeface="Times New Roman" pitchFamily="18" charset="0"/>
              </a:rPr>
              <a:t>.</a:t>
            </a:r>
          </a:p>
          <a:p>
            <a:pPr algn="just"/>
            <a:endParaRPr sz="2000" dirty="0">
              <a:latin typeface="Times New Roman" pitchFamily="18" charset="0"/>
              <a:cs typeface="Times New Roman" pitchFamily="18" charset="0"/>
            </a:endParaRPr>
          </a:p>
          <a:p>
            <a:pPr algn="just"/>
            <a:r>
              <a:rPr sz="2000" dirty="0">
                <a:latin typeface="Times New Roman" pitchFamily="18" charset="0"/>
                <a:cs typeface="Times New Roman" pitchFamily="18" charset="0"/>
              </a:rPr>
              <a:t>Secondary: </a:t>
            </a:r>
            <a:r>
              <a:rPr lang="en-US" sz="2000" dirty="0">
                <a:latin typeface="Times New Roman" pitchFamily="18" charset="0"/>
                <a:cs typeface="Times New Roman" pitchFamily="18" charset="0"/>
              </a:rPr>
              <a:t>B</a:t>
            </a:r>
            <a:r>
              <a:rPr sz="2000" dirty="0">
                <a:latin typeface="Times New Roman" pitchFamily="18" charset="0"/>
                <a:cs typeface="Times New Roman" pitchFamily="18" charset="0"/>
              </a:rPr>
              <a:t>udget-conscious professionals; sustainability-minded users</a:t>
            </a:r>
            <a:r>
              <a:rPr lang="en-US" sz="2000" dirty="0">
                <a:latin typeface="Times New Roman" pitchFamily="18" charset="0"/>
                <a:cs typeface="Times New Roman" pitchFamily="18" charset="0"/>
              </a:rPr>
              <a:t>.</a:t>
            </a:r>
          </a:p>
          <a:p>
            <a:pPr algn="just"/>
            <a:endParaRPr sz="2000" dirty="0">
              <a:latin typeface="Times New Roman" pitchFamily="18" charset="0"/>
              <a:cs typeface="Times New Roman" pitchFamily="18" charset="0"/>
            </a:endParaRPr>
          </a:p>
          <a:p>
            <a:r>
              <a:rPr sz="2000" dirty="0">
                <a:latin typeface="Times New Roman" pitchFamily="18" charset="0"/>
                <a:cs typeface="Times New Roman" pitchFamily="18" charset="0"/>
              </a:rPr>
              <a:t>Needs:</a:t>
            </a:r>
            <a:r>
              <a:rPr lang="en-US" sz="2000" dirty="0">
                <a:latin typeface="Times New Roman" pitchFamily="18" charset="0"/>
                <a:cs typeface="Times New Roman" pitchFamily="18" charset="0"/>
              </a:rPr>
              <a:t> C</a:t>
            </a:r>
            <a:r>
              <a:rPr sz="2000" dirty="0">
                <a:latin typeface="Times New Roman" pitchFamily="18" charset="0"/>
                <a:cs typeface="Times New Roman" pitchFamily="18" charset="0"/>
              </a:rPr>
              <a:t>onfidence, convenience, savings, mindful consumption</a:t>
            </a:r>
            <a:r>
              <a:rPr lang="en-US" sz="2000" dirty="0">
                <a:latin typeface="Times New Roman" pitchFamily="18" charset="0"/>
                <a:cs typeface="Times New Roman" pitchFamily="18" charset="0"/>
              </a:rPr>
              <a:t>.</a:t>
            </a:r>
            <a:endParaRPr sz="2000" dirty="0">
              <a:latin typeface="Times New Roman" pitchFamily="18" charset="0"/>
              <a:cs typeface="Times New Roman" pitchFamily="18" charset="0"/>
            </a:endParaRPr>
          </a:p>
        </p:txBody>
      </p:sp>
      <p:sp>
        <p:nvSpPr>
          <p:cNvPr id="4" name="Content Placeholder 3"/>
          <p:cNvSpPr>
            <a:spLocks noGrp="1"/>
          </p:cNvSpPr>
          <p:nvPr>
            <p:ph sz="half" idx="2"/>
          </p:nvPr>
        </p:nvSpPr>
        <p:spPr>
          <a:xfrm>
            <a:off x="4267200" y="1600201"/>
            <a:ext cx="4419600" cy="3114040"/>
          </a:xfrm>
        </p:spPr>
        <p:txBody>
          <a:bodyPr>
            <a:normAutofit/>
          </a:bodyPr>
          <a:lstStyle/>
          <a:p>
            <a:r>
              <a:rPr sz="2000" dirty="0">
                <a:latin typeface="Times New Roman" pitchFamily="18" charset="0"/>
                <a:cs typeface="Times New Roman" pitchFamily="18" charset="0"/>
              </a:rPr>
              <a:t>Acquisition: </a:t>
            </a:r>
            <a:r>
              <a:rPr lang="en-US" sz="2000" dirty="0">
                <a:latin typeface="Times New Roman" pitchFamily="18" charset="0"/>
                <a:cs typeface="Times New Roman" pitchFamily="18" charset="0"/>
              </a:rPr>
              <a:t>C</a:t>
            </a:r>
            <a:r>
              <a:rPr sz="2000" dirty="0">
                <a:latin typeface="Times New Roman" pitchFamily="18" charset="0"/>
                <a:cs typeface="Times New Roman" pitchFamily="18" charset="0"/>
              </a:rPr>
              <a:t>reator partnerships, referrals, app-store </a:t>
            </a:r>
            <a:r>
              <a:rPr sz="2000" dirty="0" err="1">
                <a:latin typeface="Times New Roman" pitchFamily="18" charset="0"/>
                <a:cs typeface="Times New Roman" pitchFamily="18" charset="0"/>
              </a:rPr>
              <a:t>optimisation</a:t>
            </a:r>
            <a:r>
              <a:rPr lang="en-US" sz="2000" dirty="0">
                <a:latin typeface="Times New Roman" pitchFamily="18" charset="0"/>
                <a:cs typeface="Times New Roman" pitchFamily="18" charset="0"/>
              </a:rPr>
              <a:t>.</a:t>
            </a:r>
          </a:p>
          <a:p>
            <a:endParaRPr sz="2000" dirty="0">
              <a:latin typeface="Times New Roman" pitchFamily="18" charset="0"/>
              <a:cs typeface="Times New Roman" pitchFamily="18" charset="0"/>
            </a:endParaRPr>
          </a:p>
          <a:p>
            <a:r>
              <a:rPr sz="2000" dirty="0">
                <a:latin typeface="Times New Roman" pitchFamily="18" charset="0"/>
                <a:cs typeface="Times New Roman" pitchFamily="18" charset="0"/>
              </a:rPr>
              <a:t>Retention: </a:t>
            </a:r>
            <a:r>
              <a:rPr lang="en-US" sz="2000" dirty="0">
                <a:latin typeface="Times New Roman" pitchFamily="18" charset="0"/>
                <a:cs typeface="Times New Roman" pitchFamily="18" charset="0"/>
              </a:rPr>
              <a:t>P</a:t>
            </a:r>
            <a:r>
              <a:rPr sz="2000" dirty="0">
                <a:latin typeface="Times New Roman" pitchFamily="18" charset="0"/>
                <a:cs typeface="Times New Roman" pitchFamily="18" charset="0"/>
              </a:rPr>
              <a:t>lanning routines, alerts for underused items</a:t>
            </a:r>
            <a:r>
              <a:rPr lang="en-US" sz="2000" dirty="0">
                <a:latin typeface="Times New Roman" pitchFamily="18" charset="0"/>
                <a:cs typeface="Times New Roman" pitchFamily="18" charset="0"/>
              </a:rPr>
              <a:t>.</a:t>
            </a:r>
          </a:p>
          <a:p>
            <a:endParaRPr sz="2000" dirty="0">
              <a:latin typeface="Times New Roman" pitchFamily="18" charset="0"/>
              <a:cs typeface="Times New Roman" pitchFamily="18" charset="0"/>
            </a:endParaRPr>
          </a:p>
          <a:p>
            <a:r>
              <a:rPr sz="2000" dirty="0">
                <a:latin typeface="Times New Roman" pitchFamily="18" charset="0"/>
                <a:cs typeface="Times New Roman" pitchFamily="18" charset="0"/>
              </a:rPr>
              <a:t>Expansion:</a:t>
            </a:r>
            <a:r>
              <a:rPr lang="en-US" sz="2000" dirty="0">
                <a:latin typeface="Times New Roman" pitchFamily="18" charset="0"/>
                <a:cs typeface="Times New Roman" pitchFamily="18" charset="0"/>
              </a:rPr>
              <a:t> U</a:t>
            </a:r>
            <a:r>
              <a:rPr sz="2000" dirty="0">
                <a:latin typeface="Times New Roman" pitchFamily="18" charset="0"/>
                <a:cs typeface="Times New Roman" pitchFamily="18" charset="0"/>
              </a:rPr>
              <a:t>niversity/community pilots and re-commerce partners</a:t>
            </a:r>
            <a:r>
              <a:rPr lang="en-US" sz="2000" dirty="0">
                <a:latin typeface="Times New Roman" pitchFamily="18" charset="0"/>
                <a:cs typeface="Times New Roman" pitchFamily="18" charset="0"/>
              </a:rPr>
              <a:t>.</a:t>
            </a:r>
            <a:endParaRPr sz="2000" dirty="0">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4000" dirty="0">
                <a:latin typeface="Times New Roman" pitchFamily="18" charset="0"/>
                <a:cs typeface="Times New Roman" pitchFamily="18" charset="0"/>
              </a:rPr>
              <a:t>Porter’s Five Forces</a:t>
            </a:r>
          </a:p>
        </p:txBody>
      </p:sp>
      <p:sp>
        <p:nvSpPr>
          <p:cNvPr id="3" name="Content Placeholder 2"/>
          <p:cNvSpPr>
            <a:spLocks noGrp="1"/>
          </p:cNvSpPr>
          <p:nvPr>
            <p:ph idx="1"/>
          </p:nvPr>
        </p:nvSpPr>
        <p:spPr>
          <a:xfrm>
            <a:off x="457200" y="1600200"/>
            <a:ext cx="4541520" cy="4627879"/>
          </a:xfrm>
        </p:spPr>
        <p:txBody>
          <a:bodyPr>
            <a:normAutofit fontScale="85000" lnSpcReduction="20000"/>
          </a:bodyPr>
          <a:lstStyle/>
          <a:p>
            <a:r>
              <a:rPr sz="1800" dirty="0">
                <a:latin typeface="Times New Roman" pitchFamily="18" charset="0"/>
                <a:cs typeface="Times New Roman" pitchFamily="18" charset="0"/>
              </a:rPr>
              <a:t>Threat of new entrants: </a:t>
            </a:r>
            <a:r>
              <a:rPr lang="en-US" sz="1800" dirty="0">
                <a:latin typeface="Times New Roman" pitchFamily="18" charset="0"/>
                <a:cs typeface="Times New Roman" pitchFamily="18" charset="0"/>
              </a:rPr>
              <a:t>Brand trust and data privacy are also barriers, as people would need to trust if they were to upload personal images of their wardrobe.</a:t>
            </a:r>
          </a:p>
          <a:p>
            <a:endParaRPr sz="1800" dirty="0">
              <a:latin typeface="Times New Roman" pitchFamily="18" charset="0"/>
              <a:cs typeface="Times New Roman" pitchFamily="18" charset="0"/>
            </a:endParaRPr>
          </a:p>
          <a:p>
            <a:r>
              <a:rPr sz="1800" dirty="0">
                <a:latin typeface="Times New Roman" pitchFamily="18" charset="0"/>
                <a:cs typeface="Times New Roman" pitchFamily="18" charset="0"/>
              </a:rPr>
              <a:t>Bargaining power of suppliers: </a:t>
            </a:r>
            <a:r>
              <a:rPr lang="en-US" sz="1800" dirty="0">
                <a:latin typeface="Times New Roman" pitchFamily="18" charset="0"/>
                <a:cs typeface="Times New Roman" pitchFamily="18" charset="0"/>
              </a:rPr>
              <a:t>Google Firebase is the back-end app that provides analytics and hosting.</a:t>
            </a:r>
          </a:p>
          <a:p>
            <a:endParaRPr sz="1800" dirty="0">
              <a:latin typeface="Times New Roman" pitchFamily="18" charset="0"/>
              <a:cs typeface="Times New Roman" pitchFamily="18" charset="0"/>
            </a:endParaRPr>
          </a:p>
          <a:p>
            <a:r>
              <a:rPr sz="1800" dirty="0">
                <a:latin typeface="Times New Roman" pitchFamily="18" charset="0"/>
                <a:cs typeface="Times New Roman" pitchFamily="18" charset="0"/>
              </a:rPr>
              <a:t>Bargaining power of buyers: </a:t>
            </a:r>
            <a:r>
              <a:rPr lang="en-US" sz="1800" dirty="0">
                <a:latin typeface="Times New Roman" pitchFamily="18" charset="0"/>
                <a:cs typeface="Times New Roman" pitchFamily="18" charset="0"/>
              </a:rPr>
              <a:t>Buyers in this market are fashion-conscious individuals, in particular, Gen Z and </a:t>
            </a:r>
            <a:r>
              <a:rPr lang="en-US" sz="1800" dirty="0" err="1">
                <a:latin typeface="Times New Roman" pitchFamily="18" charset="0"/>
                <a:cs typeface="Times New Roman" pitchFamily="18" charset="0"/>
              </a:rPr>
              <a:t>Millennials</a:t>
            </a:r>
            <a:r>
              <a:rPr lang="en-US" sz="1800" dirty="0">
                <a:latin typeface="Times New Roman" pitchFamily="18" charset="0"/>
                <a:cs typeface="Times New Roman" pitchFamily="18" charset="0"/>
              </a:rPr>
              <a:t> who are tech-savvy and environmentally aware (</a:t>
            </a:r>
            <a:r>
              <a:rPr lang="en-US" sz="1800" dirty="0" err="1">
                <a:latin typeface="Times New Roman" pitchFamily="18" charset="0"/>
                <a:cs typeface="Times New Roman" pitchFamily="18" charset="0"/>
              </a:rPr>
              <a:t>Ghicajanu</a:t>
            </a:r>
            <a:r>
              <a:rPr lang="en-US" sz="1800" dirty="0">
                <a:latin typeface="Times New Roman" pitchFamily="18" charset="0"/>
                <a:cs typeface="Times New Roman" pitchFamily="18" charset="0"/>
              </a:rPr>
              <a:t>, 2021).</a:t>
            </a:r>
          </a:p>
          <a:p>
            <a:endParaRPr sz="1800" dirty="0">
              <a:latin typeface="Times New Roman" pitchFamily="18" charset="0"/>
              <a:cs typeface="Times New Roman" pitchFamily="18" charset="0"/>
            </a:endParaRPr>
          </a:p>
          <a:p>
            <a:r>
              <a:rPr sz="1800" dirty="0">
                <a:latin typeface="Times New Roman" pitchFamily="18" charset="0"/>
                <a:cs typeface="Times New Roman" pitchFamily="18" charset="0"/>
              </a:rPr>
              <a:t>Threat of substitutes: </a:t>
            </a:r>
            <a:r>
              <a:rPr lang="en-US" sz="1800" dirty="0">
                <a:latin typeface="Times New Roman" pitchFamily="18" charset="0"/>
                <a:cs typeface="Times New Roman" pitchFamily="18" charset="0"/>
              </a:rPr>
              <a:t>Users capture photos or manage their outfits on paper or spreadsheets, at no cost.</a:t>
            </a:r>
          </a:p>
          <a:p>
            <a:endParaRPr sz="1800" dirty="0">
              <a:latin typeface="Times New Roman" pitchFamily="18" charset="0"/>
              <a:cs typeface="Times New Roman" pitchFamily="18" charset="0"/>
            </a:endParaRPr>
          </a:p>
          <a:p>
            <a:r>
              <a:rPr sz="1800" dirty="0">
                <a:latin typeface="Times New Roman" pitchFamily="18" charset="0"/>
                <a:cs typeface="Times New Roman" pitchFamily="18" charset="0"/>
              </a:rPr>
              <a:t>Rivalry among competitors: </a:t>
            </a:r>
            <a:r>
              <a:rPr lang="en-US" sz="1800" dirty="0">
                <a:latin typeface="Times New Roman" pitchFamily="18" charset="0"/>
                <a:cs typeface="Times New Roman" pitchFamily="18" charset="0"/>
              </a:rPr>
              <a:t>•	</a:t>
            </a:r>
            <a:r>
              <a:rPr lang="en-US" sz="1800" dirty="0" err="1">
                <a:latin typeface="Times New Roman" pitchFamily="18" charset="0"/>
                <a:cs typeface="Times New Roman" pitchFamily="18" charset="0"/>
              </a:rPr>
              <a:t>Instagram</a:t>
            </a:r>
            <a:r>
              <a:rPr lang="en-US" sz="1800" dirty="0">
                <a:latin typeface="Times New Roman" pitchFamily="18" charset="0"/>
                <a:cs typeface="Times New Roman" pitchFamily="18" charset="0"/>
              </a:rPr>
              <a:t> is an app that provides fashion content and outfits inspired by influencers (</a:t>
            </a:r>
            <a:r>
              <a:rPr lang="en-US" sz="1800" dirty="0" err="1">
                <a:latin typeface="Times New Roman" pitchFamily="18" charset="0"/>
                <a:cs typeface="Times New Roman" pitchFamily="18" charset="0"/>
              </a:rPr>
              <a:t>Theocharis</a:t>
            </a:r>
            <a:r>
              <a:rPr lang="en-US" sz="1800" dirty="0">
                <a:latin typeface="Times New Roman" pitchFamily="18" charset="0"/>
                <a:cs typeface="Times New Roman" pitchFamily="18" charset="0"/>
              </a:rPr>
              <a:t> and </a:t>
            </a:r>
            <a:r>
              <a:rPr lang="en-US" sz="1800" dirty="0" err="1">
                <a:latin typeface="Times New Roman" pitchFamily="18" charset="0"/>
                <a:cs typeface="Times New Roman" pitchFamily="18" charset="0"/>
              </a:rPr>
              <a:t>Tsekouropoulos</a:t>
            </a:r>
            <a:r>
              <a:rPr lang="en-US" sz="1800" dirty="0">
                <a:latin typeface="Times New Roman" pitchFamily="18" charset="0"/>
                <a:cs typeface="Times New Roman" pitchFamily="18" charset="0"/>
              </a:rPr>
              <a:t>, 2025).</a:t>
            </a:r>
            <a:endParaRPr sz="1800" dirty="0">
              <a:latin typeface="Times New Roman" pitchFamily="18" charset="0"/>
              <a:cs typeface="Times New Roman" pitchFamily="18" charset="0"/>
            </a:endParaRP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9055" y="1722121"/>
            <a:ext cx="3837883" cy="31140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6144357" y="4849614"/>
            <a:ext cx="1925527" cy="307777"/>
          </a:xfrm>
          <a:prstGeom prst="rect">
            <a:avLst/>
          </a:prstGeom>
        </p:spPr>
        <p:txBody>
          <a:bodyPr wrap="none">
            <a:spAutoFit/>
          </a:bodyPr>
          <a:lstStyle/>
          <a:p>
            <a:r>
              <a:rPr lang="en-US" sz="1400" dirty="0">
                <a:latin typeface="Times New Roman" pitchFamily="18" charset="0"/>
                <a:cs typeface="Times New Roman" pitchFamily="18" charset="0"/>
              </a:rPr>
              <a:t>Source: (</a:t>
            </a:r>
            <a:r>
              <a:rPr lang="en-US" sz="1400" dirty="0" err="1">
                <a:latin typeface="Times New Roman" pitchFamily="18" charset="0"/>
                <a:cs typeface="Times New Roman" pitchFamily="18" charset="0"/>
              </a:rPr>
              <a:t>Hessing</a:t>
            </a:r>
            <a:r>
              <a:rPr lang="en-US" sz="1400" dirty="0">
                <a:latin typeface="Times New Roman" pitchFamily="18" charset="0"/>
                <a:cs typeface="Times New Roman" pitchFamily="18" charset="0"/>
              </a:rPr>
              <a:t>,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200" dirty="0">
                <a:latin typeface="Times New Roman" pitchFamily="18" charset="0"/>
                <a:cs typeface="Times New Roman" pitchFamily="18" charset="0"/>
              </a:rPr>
              <a:t>Marketing Strategy</a:t>
            </a:r>
            <a:r>
              <a:rPr lang="en-US" sz="3200" dirty="0">
                <a:latin typeface="Times New Roman" pitchFamily="18" charset="0"/>
                <a:cs typeface="Times New Roman" pitchFamily="18" charset="0"/>
              </a:rPr>
              <a:t> </a:t>
            </a:r>
            <a:r>
              <a:rPr sz="3200" dirty="0">
                <a:latin typeface="Times New Roman" pitchFamily="18" charset="0"/>
                <a:cs typeface="Times New Roman" pitchFamily="18" charset="0"/>
              </a:rPr>
              <a:t>4Ps</a:t>
            </a:r>
          </a:p>
        </p:txBody>
      </p:sp>
      <p:sp>
        <p:nvSpPr>
          <p:cNvPr id="3" name="Content Placeholder 2"/>
          <p:cNvSpPr>
            <a:spLocks noGrp="1"/>
          </p:cNvSpPr>
          <p:nvPr>
            <p:ph sz="half" idx="1"/>
          </p:nvPr>
        </p:nvSpPr>
        <p:spPr>
          <a:xfrm>
            <a:off x="457200" y="1600200"/>
            <a:ext cx="3657600" cy="4525963"/>
          </a:xfrm>
        </p:spPr>
        <p:txBody>
          <a:bodyPr>
            <a:normAutofit fontScale="85000" lnSpcReduction="10000"/>
          </a:bodyPr>
          <a:lstStyle/>
          <a:p>
            <a:r>
              <a:rPr sz="1900" dirty="0">
                <a:latin typeface="Times New Roman" pitchFamily="18" charset="0"/>
                <a:cs typeface="Times New Roman" pitchFamily="18" charset="0"/>
              </a:rPr>
              <a:t>Product: </a:t>
            </a:r>
            <a:r>
              <a:rPr lang="en-US" sz="1900" dirty="0">
                <a:latin typeface="Times New Roman" pitchFamily="18" charset="0"/>
                <a:cs typeface="Times New Roman" pitchFamily="18" charset="0"/>
              </a:rPr>
              <a:t>a</a:t>
            </a:r>
            <a:r>
              <a:rPr sz="1900" dirty="0">
                <a:latin typeface="Times New Roman" pitchFamily="18" charset="0"/>
                <a:cs typeface="Times New Roman" pitchFamily="18" charset="0"/>
              </a:rPr>
              <a:t>ccessible flows; inclusive design; privacy-by-design</a:t>
            </a:r>
            <a:r>
              <a:rPr lang="en-US" sz="1900" dirty="0">
                <a:latin typeface="Times New Roman" pitchFamily="18" charset="0"/>
                <a:cs typeface="Times New Roman" pitchFamily="18" charset="0"/>
              </a:rPr>
              <a:t>.</a:t>
            </a:r>
          </a:p>
          <a:p>
            <a:endParaRPr sz="1900" dirty="0">
              <a:latin typeface="Times New Roman" pitchFamily="18" charset="0"/>
              <a:cs typeface="Times New Roman" pitchFamily="18" charset="0"/>
            </a:endParaRPr>
          </a:p>
          <a:p>
            <a:r>
              <a:rPr sz="1900" dirty="0">
                <a:latin typeface="Times New Roman" pitchFamily="18" charset="0"/>
                <a:cs typeface="Times New Roman" pitchFamily="18" charset="0"/>
              </a:rPr>
              <a:t>Price: </a:t>
            </a:r>
            <a:r>
              <a:rPr lang="en-US" sz="1900" dirty="0">
                <a:latin typeface="Times New Roman" pitchFamily="18" charset="0"/>
                <a:cs typeface="Times New Roman" pitchFamily="18" charset="0"/>
              </a:rPr>
              <a:t>P</a:t>
            </a:r>
            <a:r>
              <a:rPr sz="1900" dirty="0">
                <a:latin typeface="Times New Roman" pitchFamily="18" charset="0"/>
                <a:cs typeface="Times New Roman" pitchFamily="18" charset="0"/>
              </a:rPr>
              <a:t>remium subscription; student discounts</a:t>
            </a:r>
            <a:r>
              <a:rPr lang="en-US" sz="1900" dirty="0">
                <a:latin typeface="Times New Roman" pitchFamily="18" charset="0"/>
                <a:cs typeface="Times New Roman" pitchFamily="18" charset="0"/>
              </a:rPr>
              <a:t>.</a:t>
            </a:r>
          </a:p>
          <a:p>
            <a:endParaRPr sz="1900" dirty="0">
              <a:latin typeface="Times New Roman" pitchFamily="18" charset="0"/>
              <a:cs typeface="Times New Roman" pitchFamily="18" charset="0"/>
            </a:endParaRPr>
          </a:p>
          <a:p>
            <a:r>
              <a:rPr sz="1900" dirty="0">
                <a:latin typeface="Times New Roman" pitchFamily="18" charset="0"/>
                <a:cs typeface="Times New Roman" pitchFamily="18" charset="0"/>
              </a:rPr>
              <a:t>Place: </a:t>
            </a:r>
            <a:r>
              <a:rPr lang="en-US" sz="1900" dirty="0">
                <a:latin typeface="Times New Roman" pitchFamily="18" charset="0"/>
                <a:cs typeface="Times New Roman" pitchFamily="18" charset="0"/>
              </a:rPr>
              <a:t>The application is exclusively available online from the Apple App Store and Google Play Store.</a:t>
            </a:r>
          </a:p>
          <a:p>
            <a:endParaRPr lang="en-US" sz="1900" dirty="0">
              <a:latin typeface="Times New Roman" pitchFamily="18" charset="0"/>
              <a:cs typeface="Times New Roman" pitchFamily="18" charset="0"/>
            </a:endParaRPr>
          </a:p>
          <a:p>
            <a:r>
              <a:rPr lang="en-US" sz="1900" dirty="0">
                <a:latin typeface="Times New Roman" pitchFamily="18" charset="0"/>
                <a:cs typeface="Times New Roman" pitchFamily="18" charset="0"/>
              </a:rPr>
              <a:t>Promotion (digital): Creators, referral </a:t>
            </a:r>
            <a:r>
              <a:rPr lang="en-US" sz="1900" dirty="0" err="1">
                <a:latin typeface="Times New Roman" pitchFamily="18" charset="0"/>
                <a:cs typeface="Times New Roman" pitchFamily="18" charset="0"/>
              </a:rPr>
              <a:t>programme</a:t>
            </a:r>
            <a:r>
              <a:rPr lang="en-US" sz="1900" dirty="0">
                <a:latin typeface="Times New Roman" pitchFamily="18" charset="0"/>
                <a:cs typeface="Times New Roman" pitchFamily="18" charset="0"/>
              </a:rPr>
              <a:t>, </a:t>
            </a:r>
            <a:r>
              <a:rPr lang="en-US" sz="1900" dirty="0" err="1">
                <a:latin typeface="Times New Roman" pitchFamily="18" charset="0"/>
                <a:cs typeface="Times New Roman" pitchFamily="18" charset="0"/>
              </a:rPr>
              <a:t>Instagram</a:t>
            </a:r>
            <a:r>
              <a:rPr lang="en-US" sz="1900" dirty="0">
                <a:latin typeface="Times New Roman" pitchFamily="18" charset="0"/>
                <a:cs typeface="Times New Roman" pitchFamily="18" charset="0"/>
              </a:rPr>
              <a:t> and </a:t>
            </a:r>
            <a:r>
              <a:rPr lang="en-US" sz="1900" dirty="0" err="1">
                <a:latin typeface="Times New Roman" pitchFamily="18" charset="0"/>
                <a:cs typeface="Times New Roman" pitchFamily="18" charset="0"/>
              </a:rPr>
              <a:t>TikTok</a:t>
            </a:r>
            <a:r>
              <a:rPr lang="en-US" sz="1900" dirty="0">
                <a:latin typeface="Times New Roman" pitchFamily="18" charset="0"/>
                <a:cs typeface="Times New Roman" pitchFamily="18" charset="0"/>
              </a:rPr>
              <a:t> (</a:t>
            </a:r>
            <a:r>
              <a:rPr lang="en-US" sz="1900" dirty="0" err="1">
                <a:latin typeface="Times New Roman" pitchFamily="18" charset="0"/>
                <a:cs typeface="Times New Roman" pitchFamily="18" charset="0"/>
              </a:rPr>
              <a:t>Lavoye</a:t>
            </a:r>
            <a:r>
              <a:rPr lang="en-US" sz="1900" dirty="0">
                <a:latin typeface="Times New Roman" pitchFamily="18" charset="0"/>
                <a:cs typeface="Times New Roman" pitchFamily="18" charset="0"/>
              </a:rPr>
              <a:t> et al., 2023).</a:t>
            </a:r>
          </a:p>
          <a:p>
            <a:endParaRPr lang="en-US" sz="1900" dirty="0">
              <a:latin typeface="Times New Roman" pitchFamily="18" charset="0"/>
              <a:cs typeface="Times New Roman" pitchFamily="18" charset="0"/>
            </a:endParaRPr>
          </a:p>
          <a:p>
            <a:r>
              <a:rPr lang="en-US" sz="1900" dirty="0">
                <a:latin typeface="Times New Roman" pitchFamily="18" charset="0"/>
                <a:cs typeface="Times New Roman" pitchFamily="18" charset="0"/>
              </a:rPr>
              <a:t>Lifecycle: Onboarding nudges, habit loops, seasonal capsules.</a:t>
            </a:r>
          </a:p>
          <a:p>
            <a:endParaRPr sz="2000" dirty="0">
              <a:latin typeface="Times New Roman" pitchFamily="18" charset="0"/>
              <a:cs typeface="Times New Roman" pitchFamily="18" charset="0"/>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07840" y="1722121"/>
            <a:ext cx="4324848" cy="37947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5748050" y="5516880"/>
            <a:ext cx="1864613" cy="307777"/>
          </a:xfrm>
          <a:prstGeom prst="rect">
            <a:avLst/>
          </a:prstGeom>
        </p:spPr>
        <p:txBody>
          <a:bodyPr wrap="none">
            <a:spAutoFit/>
          </a:bodyPr>
          <a:lstStyle/>
          <a:p>
            <a:r>
              <a:rPr lang="en-US" sz="1400" dirty="0">
                <a:latin typeface="Times New Roman" pitchFamily="18" charset="0"/>
                <a:cs typeface="Times New Roman" pitchFamily="18" charset="0"/>
              </a:rPr>
              <a:t>Source: (Unstop, 2024)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4000" dirty="0">
                <a:latin typeface="Times New Roman" pitchFamily="18" charset="0"/>
                <a:cs typeface="Times New Roman" pitchFamily="18" charset="0"/>
              </a:rPr>
              <a:t>Legal Form &amp; Governance</a:t>
            </a:r>
          </a:p>
        </p:txBody>
      </p:sp>
      <p:sp>
        <p:nvSpPr>
          <p:cNvPr id="3" name="Content Placeholder 2"/>
          <p:cNvSpPr>
            <a:spLocks noGrp="1"/>
          </p:cNvSpPr>
          <p:nvPr>
            <p:ph idx="1"/>
          </p:nvPr>
        </p:nvSpPr>
        <p:spPr>
          <a:xfrm>
            <a:off x="457200" y="1600200"/>
            <a:ext cx="4216400" cy="3743959"/>
          </a:xfrm>
        </p:spPr>
        <p:txBody>
          <a:bodyPr>
            <a:normAutofit lnSpcReduction="10000"/>
          </a:bodyPr>
          <a:lstStyle/>
          <a:p>
            <a:r>
              <a:rPr sz="2200" dirty="0">
                <a:latin typeface="Times New Roman" pitchFamily="18" charset="0"/>
                <a:cs typeface="Times New Roman" pitchFamily="18" charset="0"/>
              </a:rPr>
              <a:t>Private Limited Company: limits liability; supports equity incentives</a:t>
            </a:r>
            <a:r>
              <a:rPr lang="en-US" sz="2200" dirty="0">
                <a:latin typeface="Times New Roman" pitchFamily="18" charset="0"/>
                <a:cs typeface="Times New Roman" pitchFamily="18" charset="0"/>
              </a:rPr>
              <a:t>.</a:t>
            </a:r>
          </a:p>
          <a:p>
            <a:endParaRPr sz="2200" dirty="0">
              <a:latin typeface="Times New Roman" pitchFamily="18" charset="0"/>
              <a:cs typeface="Times New Roman" pitchFamily="18" charset="0"/>
            </a:endParaRPr>
          </a:p>
          <a:p>
            <a:r>
              <a:rPr sz="2200" dirty="0">
                <a:latin typeface="Times New Roman" pitchFamily="18" charset="0"/>
                <a:cs typeface="Times New Roman" pitchFamily="18" charset="0"/>
              </a:rPr>
              <a:t>Shareholders’ agreement to preserve founder control and clarity</a:t>
            </a:r>
            <a:r>
              <a:rPr lang="en-US" sz="2200" dirty="0">
                <a:latin typeface="Times New Roman" pitchFamily="18" charset="0"/>
                <a:cs typeface="Times New Roman" pitchFamily="18" charset="0"/>
              </a:rPr>
              <a:t>.</a:t>
            </a:r>
          </a:p>
          <a:p>
            <a:endParaRPr sz="2200" dirty="0">
              <a:latin typeface="Times New Roman" pitchFamily="18" charset="0"/>
              <a:cs typeface="Times New Roman" pitchFamily="18" charset="0"/>
            </a:endParaRPr>
          </a:p>
          <a:p>
            <a:r>
              <a:rPr sz="2200" dirty="0">
                <a:latin typeface="Times New Roman" pitchFamily="18" charset="0"/>
                <a:cs typeface="Times New Roman" pitchFamily="18" charset="0"/>
              </a:rPr>
              <a:t>Compliance focus: privacy notices, content rights, takedown workflows</a:t>
            </a:r>
            <a:r>
              <a:rPr lang="en-US" sz="2200" dirty="0">
                <a:latin typeface="Times New Roman" pitchFamily="18" charset="0"/>
                <a:cs typeface="Times New Roman" pitchFamily="18" charset="0"/>
              </a:rPr>
              <a:t>.</a:t>
            </a:r>
          </a:p>
          <a:p>
            <a:pPr marL="36576" indent="0">
              <a:buNone/>
            </a:pPr>
            <a:endParaRPr sz="2200" dirty="0">
              <a:latin typeface="Times New Roman" pitchFamily="18" charset="0"/>
              <a:cs typeface="Times New Roman" pitchFamily="18"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7265" y="2053178"/>
            <a:ext cx="3684986" cy="20717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620964" y="4124959"/>
            <a:ext cx="2303836" cy="307777"/>
          </a:xfrm>
          <a:prstGeom prst="rect">
            <a:avLst/>
          </a:prstGeom>
        </p:spPr>
        <p:txBody>
          <a:bodyPr wrap="none">
            <a:spAutoFit/>
          </a:bodyPr>
          <a:lstStyle/>
          <a:p>
            <a:r>
              <a:rPr lang="en-US" sz="1400" dirty="0">
                <a:latin typeface="Times New Roman" pitchFamily="18" charset="0"/>
                <a:cs typeface="Times New Roman" pitchFamily="18" charset="0"/>
              </a:rPr>
              <a:t>Source: (</a:t>
            </a:r>
            <a:r>
              <a:rPr lang="en-US" sz="1400" dirty="0" err="1">
                <a:latin typeface="Times New Roman" pitchFamily="18" charset="0"/>
                <a:cs typeface="Times New Roman" pitchFamily="18" charset="0"/>
              </a:rPr>
              <a:t>FasterCapital</a:t>
            </a:r>
            <a:r>
              <a:rPr lang="en-US" sz="1400" dirty="0">
                <a:latin typeface="Times New Roman" pitchFamily="18" charset="0"/>
                <a:cs typeface="Times New Roman" pitchFamily="18" charset="0"/>
              </a:rPr>
              <a:t>, 2024)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4000" dirty="0" err="1">
                <a:latin typeface="Times New Roman" pitchFamily="18" charset="0"/>
                <a:cs typeface="Times New Roman" pitchFamily="18" charset="0"/>
              </a:rPr>
              <a:t>Organisational</a:t>
            </a:r>
            <a:r>
              <a:rPr sz="4000" dirty="0">
                <a:latin typeface="Times New Roman" pitchFamily="18" charset="0"/>
                <a:cs typeface="Times New Roman" pitchFamily="18" charset="0"/>
              </a:rPr>
              <a:t> Chart</a:t>
            </a:r>
          </a:p>
        </p:txBody>
      </p:sp>
      <p:sp>
        <p:nvSpPr>
          <p:cNvPr id="53" name="Rounded Rectangle 52"/>
          <p:cNvSpPr/>
          <p:nvPr/>
        </p:nvSpPr>
        <p:spPr>
          <a:xfrm>
            <a:off x="3713480" y="1203960"/>
            <a:ext cx="2631440" cy="680720"/>
          </a:xfrm>
          <a:prstGeom prst="roundRect">
            <a:avLst/>
          </a:prstGeom>
          <a:gradFill rotWithShape="1">
            <a:gsLst>
              <a:gs pos="0">
                <a:srgbClr val="4F81BD">
                  <a:tint val="100000"/>
                  <a:shade val="100000"/>
                  <a:satMod val="130000"/>
                </a:srgbClr>
              </a:gs>
              <a:gs pos="100000">
                <a:srgbClr val="4F81BD">
                  <a:tint val="50000"/>
                  <a:shade val="100000"/>
                  <a:satMod val="350000"/>
                </a:srgbClr>
              </a:gs>
            </a:gsLst>
            <a:lin ang="16200000" scaled="0"/>
          </a:gradFill>
          <a:ln w="9525" cap="flat" cmpd="sng" algn="ctr">
            <a:solidFill>
              <a:srgbClr val="4F81BD">
                <a:shade val="95000"/>
                <a:satMod val="105000"/>
              </a:srgbClr>
            </a:solidFill>
            <a:prstDash val="solid"/>
          </a:ln>
          <a:effectLst>
            <a:outerShdw blurRad="40000" dist="23000" dir="5400000" rotWithShape="0">
              <a:srgbClr val="000000">
                <a:alpha val="35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sz="1600" b="0" i="0" u="none" strike="noStrike" kern="0" cap="none" spc="0" normalizeH="0" baseline="0" noProof="0" dirty="0">
                <a:ln>
                  <a:noFill/>
                </a:ln>
                <a:solidFill>
                  <a:sysClr val="windowText" lastClr="000000"/>
                </a:solidFill>
                <a:effectLst/>
                <a:uLnTx/>
                <a:uFillTx/>
                <a:latin typeface="Times New Roman" pitchFamily="18" charset="0"/>
                <a:ea typeface="+mn-ea"/>
                <a:cs typeface="Times New Roman" pitchFamily="18" charset="0"/>
              </a:rPr>
              <a:t>Board</a:t>
            </a:r>
          </a:p>
          <a:p>
            <a:pPr marL="0" marR="0" lvl="0" indent="0" algn="ctr" defTabSz="914400" eaLnBrk="1" fontAlgn="auto" latinLnBrk="0" hangingPunct="1">
              <a:lnSpc>
                <a:spcPct val="100000"/>
              </a:lnSpc>
              <a:spcBef>
                <a:spcPts val="0"/>
              </a:spcBef>
              <a:spcAft>
                <a:spcPts val="0"/>
              </a:spcAft>
              <a:buClrTx/>
              <a:buSzTx/>
              <a:buFontTx/>
              <a:buNone/>
              <a:tabLst/>
              <a:defRPr/>
            </a:pPr>
            <a:r>
              <a:rPr kumimoji="0" sz="1600" b="0" i="0" u="none" strike="noStrike" kern="0" cap="none" spc="0" normalizeH="0" baseline="0" noProof="0" dirty="0">
                <a:ln>
                  <a:noFill/>
                </a:ln>
                <a:solidFill>
                  <a:sysClr val="windowText" lastClr="000000"/>
                </a:solidFill>
                <a:effectLst/>
                <a:uLnTx/>
                <a:uFillTx/>
                <a:latin typeface="Times New Roman" pitchFamily="18" charset="0"/>
                <a:ea typeface="+mn-ea"/>
                <a:cs typeface="Times New Roman" pitchFamily="18" charset="0"/>
              </a:rPr>
              <a:t>(Founders / Early Investor)</a:t>
            </a:r>
          </a:p>
        </p:txBody>
      </p:sp>
      <p:sp>
        <p:nvSpPr>
          <p:cNvPr id="54" name="Rounded Rectangle 53"/>
          <p:cNvSpPr/>
          <p:nvPr/>
        </p:nvSpPr>
        <p:spPr>
          <a:xfrm>
            <a:off x="3474720" y="2352040"/>
            <a:ext cx="3108960" cy="741680"/>
          </a:xfrm>
          <a:prstGeom prst="roundRect">
            <a:avLst/>
          </a:prstGeom>
          <a:gradFill rotWithShape="1">
            <a:gsLst>
              <a:gs pos="0">
                <a:srgbClr val="4F81BD">
                  <a:tint val="100000"/>
                  <a:shade val="100000"/>
                  <a:satMod val="130000"/>
                </a:srgbClr>
              </a:gs>
              <a:gs pos="100000">
                <a:srgbClr val="4F81BD">
                  <a:tint val="50000"/>
                  <a:shade val="100000"/>
                  <a:satMod val="350000"/>
                </a:srgbClr>
              </a:gs>
            </a:gsLst>
            <a:lin ang="16200000" scaled="0"/>
          </a:gradFill>
          <a:ln w="9525" cap="flat" cmpd="sng" algn="ctr">
            <a:solidFill>
              <a:srgbClr val="4F81BD">
                <a:shade val="95000"/>
                <a:satMod val="105000"/>
              </a:srgbClr>
            </a:solidFill>
            <a:prstDash val="solid"/>
          </a:ln>
          <a:effectLst>
            <a:outerShdw blurRad="40000" dist="23000" dir="5400000" rotWithShape="0">
              <a:srgbClr val="000000">
                <a:alpha val="35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sz="1600" b="0" i="0" u="none" strike="noStrike" kern="0" cap="none" spc="0" normalizeH="0" baseline="0" noProof="0">
                <a:ln>
                  <a:noFill/>
                </a:ln>
                <a:solidFill>
                  <a:sysClr val="windowText" lastClr="000000"/>
                </a:solidFill>
                <a:effectLst/>
                <a:uLnTx/>
                <a:uFillTx/>
                <a:latin typeface="Times New Roman" pitchFamily="18" charset="0"/>
                <a:ea typeface="+mn-ea"/>
                <a:cs typeface="Times New Roman" pitchFamily="18" charset="0"/>
              </a:rPr>
              <a:t>CEO / Product Owner</a:t>
            </a:r>
          </a:p>
        </p:txBody>
      </p:sp>
      <p:cxnSp>
        <p:nvCxnSpPr>
          <p:cNvPr id="55" name="Connector 4"/>
          <p:cNvCxnSpPr>
            <a:stCxn id="53" idx="2"/>
            <a:endCxn id="54" idx="0"/>
          </p:cNvCxnSpPr>
          <p:nvPr/>
        </p:nvCxnSpPr>
        <p:spPr>
          <a:xfrm>
            <a:off x="5029200" y="1884680"/>
            <a:ext cx="0" cy="467360"/>
          </a:xfrm>
          <a:prstGeom prst="line">
            <a:avLst/>
          </a:prstGeom>
          <a:noFill/>
          <a:ln w="25400" cap="flat" cmpd="sng" algn="ctr">
            <a:solidFill>
              <a:srgbClr val="4F81BD"/>
            </a:solidFill>
            <a:prstDash val="solid"/>
          </a:ln>
          <a:effectLst>
            <a:outerShdw blurRad="40000" dist="20000" dir="5400000" rotWithShape="0">
              <a:srgbClr val="000000">
                <a:alpha val="38000"/>
              </a:srgbClr>
            </a:outerShdw>
          </a:effectLst>
        </p:spPr>
      </p:cxnSp>
      <p:sp>
        <p:nvSpPr>
          <p:cNvPr id="56" name="Rounded Rectangle 55"/>
          <p:cNvSpPr/>
          <p:nvPr/>
        </p:nvSpPr>
        <p:spPr>
          <a:xfrm>
            <a:off x="1432560" y="3815080"/>
            <a:ext cx="2042160" cy="914400"/>
          </a:xfrm>
          <a:prstGeom prst="roundRect">
            <a:avLst/>
          </a:prstGeom>
          <a:gradFill rotWithShape="1">
            <a:gsLst>
              <a:gs pos="0">
                <a:srgbClr val="4F81BD">
                  <a:tint val="100000"/>
                  <a:shade val="100000"/>
                  <a:satMod val="130000"/>
                </a:srgbClr>
              </a:gs>
              <a:gs pos="100000">
                <a:srgbClr val="4F81BD">
                  <a:tint val="50000"/>
                  <a:shade val="100000"/>
                  <a:satMod val="350000"/>
                </a:srgbClr>
              </a:gs>
            </a:gsLst>
            <a:lin ang="16200000" scaled="0"/>
          </a:gradFill>
          <a:ln w="9525" cap="flat" cmpd="sng" algn="ctr">
            <a:solidFill>
              <a:srgbClr val="4F81BD">
                <a:shade val="95000"/>
                <a:satMod val="105000"/>
              </a:srgbClr>
            </a:solidFill>
            <a:prstDash val="solid"/>
          </a:ln>
          <a:effectLst>
            <a:outerShdw blurRad="40000" dist="23000" dir="5400000" rotWithShape="0">
              <a:srgbClr val="000000">
                <a:alpha val="35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sz="1400" b="0" i="0" u="none" strike="noStrike" kern="0" cap="none" spc="0" normalizeH="0" baseline="0" noProof="0">
                <a:ln>
                  <a:noFill/>
                </a:ln>
                <a:solidFill>
                  <a:sysClr val="windowText" lastClr="000000"/>
                </a:solidFill>
                <a:effectLst/>
                <a:uLnTx/>
                <a:uFillTx/>
                <a:latin typeface="Times New Roman" pitchFamily="18" charset="0"/>
                <a:ea typeface="+mn-ea"/>
                <a:cs typeface="Times New Roman" pitchFamily="18" charset="0"/>
              </a:rPr>
              <a:t>Engineering Lead</a:t>
            </a:r>
          </a:p>
          <a:p>
            <a:pPr marL="0" marR="0" lvl="0" indent="0" algn="ctr" defTabSz="914400" eaLnBrk="1" fontAlgn="auto" latinLnBrk="0" hangingPunct="1">
              <a:lnSpc>
                <a:spcPct val="100000"/>
              </a:lnSpc>
              <a:spcBef>
                <a:spcPts val="0"/>
              </a:spcBef>
              <a:spcAft>
                <a:spcPts val="0"/>
              </a:spcAft>
              <a:buClrTx/>
              <a:buSzTx/>
              <a:buFontTx/>
              <a:buNone/>
              <a:tabLst/>
              <a:defRPr/>
            </a:pPr>
            <a:r>
              <a:rPr kumimoji="0" sz="1400" b="0" i="0" u="none" strike="noStrike" kern="0" cap="none" spc="0" normalizeH="0" baseline="0" noProof="0">
                <a:ln>
                  <a:noFill/>
                </a:ln>
                <a:solidFill>
                  <a:sysClr val="windowText" lastClr="000000"/>
                </a:solidFill>
                <a:effectLst/>
                <a:uLnTx/>
                <a:uFillTx/>
                <a:latin typeface="Times New Roman" pitchFamily="18" charset="0"/>
                <a:ea typeface="+mn-ea"/>
                <a:cs typeface="Times New Roman" pitchFamily="18" charset="0"/>
              </a:rPr>
              <a:t>Mobile Devs + QA</a:t>
            </a:r>
          </a:p>
        </p:txBody>
      </p:sp>
      <p:sp>
        <p:nvSpPr>
          <p:cNvPr id="57" name="Rounded Rectangle 56"/>
          <p:cNvSpPr/>
          <p:nvPr/>
        </p:nvSpPr>
        <p:spPr>
          <a:xfrm>
            <a:off x="4003040" y="3815080"/>
            <a:ext cx="2052320" cy="914400"/>
          </a:xfrm>
          <a:prstGeom prst="roundRect">
            <a:avLst/>
          </a:prstGeom>
          <a:gradFill rotWithShape="1">
            <a:gsLst>
              <a:gs pos="0">
                <a:srgbClr val="4F81BD">
                  <a:tint val="100000"/>
                  <a:shade val="100000"/>
                  <a:satMod val="130000"/>
                </a:srgbClr>
              </a:gs>
              <a:gs pos="100000">
                <a:srgbClr val="4F81BD">
                  <a:tint val="50000"/>
                  <a:shade val="100000"/>
                  <a:satMod val="350000"/>
                </a:srgbClr>
              </a:gs>
            </a:gsLst>
            <a:lin ang="16200000" scaled="0"/>
          </a:gradFill>
          <a:ln w="9525" cap="flat" cmpd="sng" algn="ctr">
            <a:solidFill>
              <a:srgbClr val="4F81BD">
                <a:shade val="95000"/>
                <a:satMod val="105000"/>
              </a:srgbClr>
            </a:solidFill>
            <a:prstDash val="solid"/>
          </a:ln>
          <a:effectLst>
            <a:outerShdw blurRad="40000" dist="23000" dir="5400000" rotWithShape="0">
              <a:srgbClr val="000000">
                <a:alpha val="35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sz="1400" b="0" i="0" u="none" strike="noStrike" kern="0" cap="none" spc="0" normalizeH="0" baseline="0" noProof="0">
                <a:ln>
                  <a:noFill/>
                </a:ln>
                <a:solidFill>
                  <a:sysClr val="windowText" lastClr="000000"/>
                </a:solidFill>
                <a:effectLst/>
                <a:uLnTx/>
                <a:uFillTx/>
                <a:latin typeface="Times New Roman" pitchFamily="18" charset="0"/>
                <a:ea typeface="+mn-ea"/>
                <a:cs typeface="Times New Roman" pitchFamily="18" charset="0"/>
              </a:rPr>
              <a:t>Data &amp; AI Lead</a:t>
            </a:r>
          </a:p>
          <a:p>
            <a:pPr marL="0" marR="0" lvl="0" indent="0" algn="ctr" defTabSz="914400" eaLnBrk="1" fontAlgn="auto" latinLnBrk="0" hangingPunct="1">
              <a:lnSpc>
                <a:spcPct val="100000"/>
              </a:lnSpc>
              <a:spcBef>
                <a:spcPts val="0"/>
              </a:spcBef>
              <a:spcAft>
                <a:spcPts val="0"/>
              </a:spcAft>
              <a:buClrTx/>
              <a:buSzTx/>
              <a:buFontTx/>
              <a:buNone/>
              <a:tabLst/>
              <a:defRPr/>
            </a:pPr>
            <a:r>
              <a:rPr kumimoji="0" sz="1400" b="0" i="0" u="none" strike="noStrike" kern="0" cap="none" spc="0" normalizeH="0" baseline="0" noProof="0">
                <a:ln>
                  <a:noFill/>
                </a:ln>
                <a:solidFill>
                  <a:sysClr val="windowText" lastClr="000000"/>
                </a:solidFill>
                <a:effectLst/>
                <a:uLnTx/>
                <a:uFillTx/>
                <a:latin typeface="Times New Roman" pitchFamily="18" charset="0"/>
                <a:ea typeface="+mn-ea"/>
                <a:cs typeface="Times New Roman" pitchFamily="18" charset="0"/>
              </a:rPr>
              <a:t>Data Eng + ML Eng</a:t>
            </a:r>
          </a:p>
        </p:txBody>
      </p:sp>
      <p:sp>
        <p:nvSpPr>
          <p:cNvPr id="58" name="Rounded Rectangle 57"/>
          <p:cNvSpPr/>
          <p:nvPr/>
        </p:nvSpPr>
        <p:spPr>
          <a:xfrm>
            <a:off x="6400800" y="3815080"/>
            <a:ext cx="2021840" cy="914400"/>
          </a:xfrm>
          <a:prstGeom prst="roundRect">
            <a:avLst/>
          </a:prstGeom>
          <a:gradFill rotWithShape="1">
            <a:gsLst>
              <a:gs pos="0">
                <a:srgbClr val="4F81BD">
                  <a:tint val="100000"/>
                  <a:shade val="100000"/>
                  <a:satMod val="130000"/>
                </a:srgbClr>
              </a:gs>
              <a:gs pos="100000">
                <a:srgbClr val="4F81BD">
                  <a:tint val="50000"/>
                  <a:shade val="100000"/>
                  <a:satMod val="350000"/>
                </a:srgbClr>
              </a:gs>
            </a:gsLst>
            <a:lin ang="16200000" scaled="0"/>
          </a:gradFill>
          <a:ln w="9525" cap="flat" cmpd="sng" algn="ctr">
            <a:solidFill>
              <a:srgbClr val="4F81BD">
                <a:shade val="95000"/>
                <a:satMod val="105000"/>
              </a:srgbClr>
            </a:solidFill>
            <a:prstDash val="solid"/>
          </a:ln>
          <a:effectLst>
            <a:outerShdw blurRad="40000" dist="23000" dir="5400000" rotWithShape="0">
              <a:srgbClr val="000000">
                <a:alpha val="35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sz="1400" b="0" i="0" u="none" strike="noStrike" kern="0" cap="none" spc="0" normalizeH="0" baseline="0" noProof="0" dirty="0">
                <a:ln>
                  <a:noFill/>
                </a:ln>
                <a:solidFill>
                  <a:sysClr val="windowText" lastClr="000000"/>
                </a:solidFill>
                <a:effectLst/>
                <a:uLnTx/>
                <a:uFillTx/>
                <a:latin typeface="Times New Roman" pitchFamily="18" charset="0"/>
                <a:ea typeface="+mn-ea"/>
                <a:cs typeface="Times New Roman" pitchFamily="18" charset="0"/>
              </a:rPr>
              <a:t>Design &amp; User Research</a:t>
            </a:r>
          </a:p>
          <a:p>
            <a:pPr marL="0" marR="0" lvl="0" indent="0" algn="ctr" defTabSz="914400" eaLnBrk="1" fontAlgn="auto" latinLnBrk="0" hangingPunct="1">
              <a:lnSpc>
                <a:spcPct val="100000"/>
              </a:lnSpc>
              <a:spcBef>
                <a:spcPts val="0"/>
              </a:spcBef>
              <a:spcAft>
                <a:spcPts val="0"/>
              </a:spcAft>
              <a:buClrTx/>
              <a:buSzTx/>
              <a:buFontTx/>
              <a:buNone/>
              <a:tabLst/>
              <a:defRPr/>
            </a:pPr>
            <a:r>
              <a:rPr kumimoji="0" sz="1400" b="0" i="0" u="none" strike="noStrike" kern="0" cap="none" spc="0" normalizeH="0" baseline="0" noProof="0" dirty="0">
                <a:ln>
                  <a:noFill/>
                </a:ln>
                <a:solidFill>
                  <a:sysClr val="windowText" lastClr="000000"/>
                </a:solidFill>
                <a:effectLst/>
                <a:uLnTx/>
                <a:uFillTx/>
                <a:latin typeface="Times New Roman" pitchFamily="18" charset="0"/>
                <a:ea typeface="+mn-ea"/>
                <a:cs typeface="Times New Roman" pitchFamily="18" charset="0"/>
              </a:rPr>
              <a:t>UI/UX + Researcher</a:t>
            </a:r>
          </a:p>
        </p:txBody>
      </p:sp>
      <p:sp>
        <p:nvSpPr>
          <p:cNvPr id="59" name="Rounded Rectangle 58"/>
          <p:cNvSpPr/>
          <p:nvPr/>
        </p:nvSpPr>
        <p:spPr>
          <a:xfrm>
            <a:off x="1178560" y="5166360"/>
            <a:ext cx="2296160" cy="914400"/>
          </a:xfrm>
          <a:prstGeom prst="roundRect">
            <a:avLst/>
          </a:prstGeom>
          <a:gradFill rotWithShape="1">
            <a:gsLst>
              <a:gs pos="0">
                <a:srgbClr val="4F81BD">
                  <a:tint val="100000"/>
                  <a:shade val="100000"/>
                  <a:satMod val="130000"/>
                </a:srgbClr>
              </a:gs>
              <a:gs pos="100000">
                <a:srgbClr val="4F81BD">
                  <a:tint val="50000"/>
                  <a:shade val="100000"/>
                  <a:satMod val="350000"/>
                </a:srgbClr>
              </a:gs>
            </a:gsLst>
            <a:lin ang="16200000" scaled="0"/>
          </a:gradFill>
          <a:ln w="9525" cap="flat" cmpd="sng" algn="ctr">
            <a:solidFill>
              <a:srgbClr val="4F81BD">
                <a:shade val="95000"/>
                <a:satMod val="105000"/>
              </a:srgbClr>
            </a:solidFill>
            <a:prstDash val="solid"/>
          </a:ln>
          <a:effectLst>
            <a:outerShdw blurRad="40000" dist="23000" dir="5400000" rotWithShape="0">
              <a:srgbClr val="000000">
                <a:alpha val="35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sz="1400" b="0" i="0" u="none" strike="noStrike" kern="0" cap="none" spc="0" normalizeH="0" baseline="0" noProof="0" dirty="0">
                <a:ln>
                  <a:noFill/>
                </a:ln>
                <a:solidFill>
                  <a:sysClr val="windowText" lastClr="000000"/>
                </a:solidFill>
                <a:effectLst/>
                <a:uLnTx/>
                <a:uFillTx/>
                <a:latin typeface="Times New Roman" pitchFamily="18" charset="0"/>
                <a:ea typeface="+mn-ea"/>
                <a:cs typeface="Times New Roman" pitchFamily="18" charset="0"/>
              </a:rPr>
              <a:t>Marketing &amp; Growth</a:t>
            </a:r>
          </a:p>
          <a:p>
            <a:pPr marL="0" marR="0" lvl="0" indent="0" algn="ctr" defTabSz="914400" eaLnBrk="1" fontAlgn="auto" latinLnBrk="0" hangingPunct="1">
              <a:lnSpc>
                <a:spcPct val="100000"/>
              </a:lnSpc>
              <a:spcBef>
                <a:spcPts val="0"/>
              </a:spcBef>
              <a:spcAft>
                <a:spcPts val="0"/>
              </a:spcAft>
              <a:buClrTx/>
              <a:buSzTx/>
              <a:buFontTx/>
              <a:buNone/>
              <a:tabLst/>
              <a:defRPr/>
            </a:pPr>
            <a:r>
              <a:rPr kumimoji="0" sz="1400" b="0" i="0" u="none" strike="noStrike" kern="0" cap="none" spc="0" normalizeH="0" baseline="0" noProof="0" dirty="0">
                <a:ln>
                  <a:noFill/>
                </a:ln>
                <a:solidFill>
                  <a:sysClr val="windowText" lastClr="000000"/>
                </a:solidFill>
                <a:effectLst/>
                <a:uLnTx/>
                <a:uFillTx/>
                <a:latin typeface="Times New Roman" pitchFamily="18" charset="0"/>
                <a:ea typeface="+mn-ea"/>
                <a:cs typeface="Times New Roman" pitchFamily="18" charset="0"/>
              </a:rPr>
              <a:t>Performance + Community</a:t>
            </a:r>
          </a:p>
        </p:txBody>
      </p:sp>
      <p:sp>
        <p:nvSpPr>
          <p:cNvPr id="60" name="Rounded Rectangle 59"/>
          <p:cNvSpPr/>
          <p:nvPr/>
        </p:nvSpPr>
        <p:spPr>
          <a:xfrm>
            <a:off x="3759200" y="5186680"/>
            <a:ext cx="2296160" cy="914400"/>
          </a:xfrm>
          <a:prstGeom prst="roundRect">
            <a:avLst/>
          </a:prstGeom>
          <a:gradFill rotWithShape="1">
            <a:gsLst>
              <a:gs pos="0">
                <a:srgbClr val="4F81BD">
                  <a:tint val="100000"/>
                  <a:shade val="100000"/>
                  <a:satMod val="130000"/>
                </a:srgbClr>
              </a:gs>
              <a:gs pos="100000">
                <a:srgbClr val="4F81BD">
                  <a:tint val="50000"/>
                  <a:shade val="100000"/>
                  <a:satMod val="350000"/>
                </a:srgbClr>
              </a:gs>
            </a:gsLst>
            <a:lin ang="16200000" scaled="0"/>
          </a:gradFill>
          <a:ln w="9525" cap="flat" cmpd="sng" algn="ctr">
            <a:solidFill>
              <a:srgbClr val="4F81BD">
                <a:shade val="95000"/>
                <a:satMod val="105000"/>
              </a:srgbClr>
            </a:solidFill>
            <a:prstDash val="solid"/>
          </a:ln>
          <a:effectLst>
            <a:outerShdw blurRad="40000" dist="23000" dir="5400000" rotWithShape="0">
              <a:srgbClr val="000000">
                <a:alpha val="35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sz="1400" b="0" i="0" u="none" strike="noStrike" kern="0" cap="none" spc="0" normalizeH="0" baseline="0" noProof="0">
                <a:ln>
                  <a:noFill/>
                </a:ln>
                <a:solidFill>
                  <a:sysClr val="windowText" lastClr="000000"/>
                </a:solidFill>
                <a:effectLst/>
                <a:uLnTx/>
                <a:uFillTx/>
                <a:latin typeface="Times New Roman" pitchFamily="18" charset="0"/>
                <a:ea typeface="+mn-ea"/>
                <a:cs typeface="Times New Roman" pitchFamily="18" charset="0"/>
              </a:rPr>
              <a:t>Operations &amp; Support</a:t>
            </a:r>
          </a:p>
          <a:p>
            <a:pPr marL="0" marR="0" lvl="0" indent="0" algn="ctr" defTabSz="914400" eaLnBrk="1" fontAlgn="auto" latinLnBrk="0" hangingPunct="1">
              <a:lnSpc>
                <a:spcPct val="100000"/>
              </a:lnSpc>
              <a:spcBef>
                <a:spcPts val="0"/>
              </a:spcBef>
              <a:spcAft>
                <a:spcPts val="0"/>
              </a:spcAft>
              <a:buClrTx/>
              <a:buSzTx/>
              <a:buFontTx/>
              <a:buNone/>
              <a:tabLst/>
              <a:defRPr/>
            </a:pPr>
            <a:r>
              <a:rPr kumimoji="0" sz="1400" b="0" i="0" u="none" strike="noStrike" kern="0" cap="none" spc="0" normalizeH="0" baseline="0" noProof="0">
                <a:ln>
                  <a:noFill/>
                </a:ln>
                <a:solidFill>
                  <a:sysClr val="windowText" lastClr="000000"/>
                </a:solidFill>
                <a:effectLst/>
                <a:uLnTx/>
                <a:uFillTx/>
                <a:latin typeface="Times New Roman" pitchFamily="18" charset="0"/>
                <a:ea typeface="+mn-ea"/>
                <a:cs typeface="Times New Roman" pitchFamily="18" charset="0"/>
              </a:rPr>
              <a:t>Support Agents (PT)</a:t>
            </a:r>
          </a:p>
        </p:txBody>
      </p:sp>
      <p:sp>
        <p:nvSpPr>
          <p:cNvPr id="61" name="Rounded Rectangle 60"/>
          <p:cNvSpPr/>
          <p:nvPr/>
        </p:nvSpPr>
        <p:spPr>
          <a:xfrm>
            <a:off x="6400800" y="5186680"/>
            <a:ext cx="2306320" cy="914400"/>
          </a:xfrm>
          <a:prstGeom prst="roundRect">
            <a:avLst/>
          </a:prstGeom>
          <a:gradFill rotWithShape="1">
            <a:gsLst>
              <a:gs pos="0">
                <a:srgbClr val="4F81BD">
                  <a:tint val="100000"/>
                  <a:shade val="100000"/>
                  <a:satMod val="130000"/>
                </a:srgbClr>
              </a:gs>
              <a:gs pos="100000">
                <a:srgbClr val="4F81BD">
                  <a:tint val="50000"/>
                  <a:shade val="100000"/>
                  <a:satMod val="350000"/>
                </a:srgbClr>
              </a:gs>
            </a:gsLst>
            <a:lin ang="16200000" scaled="0"/>
          </a:gradFill>
          <a:ln w="9525" cap="flat" cmpd="sng" algn="ctr">
            <a:solidFill>
              <a:srgbClr val="4F81BD">
                <a:shade val="95000"/>
                <a:satMod val="105000"/>
              </a:srgbClr>
            </a:solidFill>
            <a:prstDash val="solid"/>
          </a:ln>
          <a:effectLst>
            <a:outerShdw blurRad="40000" dist="23000" dir="5400000" rotWithShape="0">
              <a:srgbClr val="000000">
                <a:alpha val="35000"/>
              </a:srgb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sz="1400" b="0" i="0" u="none" strike="noStrike" kern="0" cap="none" spc="0" normalizeH="0" baseline="0" noProof="0">
                <a:ln>
                  <a:noFill/>
                </a:ln>
                <a:solidFill>
                  <a:sysClr val="windowText" lastClr="000000"/>
                </a:solidFill>
                <a:effectLst/>
                <a:uLnTx/>
                <a:uFillTx/>
                <a:latin typeface="Times New Roman" pitchFamily="18" charset="0"/>
                <a:ea typeface="+mn-ea"/>
                <a:cs typeface="Times New Roman" pitchFamily="18" charset="0"/>
              </a:rPr>
              <a:t>Finance &amp; Compliance</a:t>
            </a:r>
          </a:p>
          <a:p>
            <a:pPr marL="0" marR="0" lvl="0" indent="0" algn="ctr" defTabSz="914400" eaLnBrk="1" fontAlgn="auto" latinLnBrk="0" hangingPunct="1">
              <a:lnSpc>
                <a:spcPct val="100000"/>
              </a:lnSpc>
              <a:spcBef>
                <a:spcPts val="0"/>
              </a:spcBef>
              <a:spcAft>
                <a:spcPts val="0"/>
              </a:spcAft>
              <a:buClrTx/>
              <a:buSzTx/>
              <a:buFontTx/>
              <a:buNone/>
              <a:tabLst/>
              <a:defRPr/>
            </a:pPr>
            <a:r>
              <a:rPr kumimoji="0" sz="1400" b="0" i="0" u="none" strike="noStrike" kern="0" cap="none" spc="0" normalizeH="0" baseline="0" noProof="0">
                <a:ln>
                  <a:noFill/>
                </a:ln>
                <a:solidFill>
                  <a:sysClr val="windowText" lastClr="000000"/>
                </a:solidFill>
                <a:effectLst/>
                <a:uLnTx/>
                <a:uFillTx/>
                <a:latin typeface="Times New Roman" pitchFamily="18" charset="0"/>
                <a:ea typeface="+mn-ea"/>
                <a:cs typeface="Times New Roman" pitchFamily="18" charset="0"/>
              </a:rPr>
              <a:t>Accountant + Legal (fractional)</a:t>
            </a:r>
          </a:p>
        </p:txBody>
      </p:sp>
      <p:cxnSp>
        <p:nvCxnSpPr>
          <p:cNvPr id="62" name="Straight Connector 61"/>
          <p:cNvCxnSpPr/>
          <p:nvPr/>
        </p:nvCxnSpPr>
        <p:spPr>
          <a:xfrm>
            <a:off x="2453640" y="3601720"/>
            <a:ext cx="6334760" cy="30480"/>
          </a:xfrm>
          <a:prstGeom prst="line">
            <a:avLst/>
          </a:prstGeom>
          <a:noFill/>
          <a:ln w="25400" cap="flat" cmpd="sng" algn="ctr">
            <a:solidFill>
              <a:srgbClr val="4F81BD"/>
            </a:solidFill>
            <a:prstDash val="solid"/>
          </a:ln>
          <a:effectLst>
            <a:outerShdw blurRad="40000" dist="20000" dir="5400000" rotWithShape="0">
              <a:srgbClr val="000000">
                <a:alpha val="38000"/>
              </a:srgbClr>
            </a:outerShdw>
          </a:effectLst>
        </p:spPr>
      </p:cxnSp>
      <p:cxnSp>
        <p:nvCxnSpPr>
          <p:cNvPr id="63" name="Straight Connector 62"/>
          <p:cNvCxnSpPr/>
          <p:nvPr/>
        </p:nvCxnSpPr>
        <p:spPr>
          <a:xfrm>
            <a:off x="8788400" y="3632200"/>
            <a:ext cx="0" cy="1229360"/>
          </a:xfrm>
          <a:prstGeom prst="line">
            <a:avLst/>
          </a:prstGeom>
          <a:noFill/>
          <a:ln w="25400" cap="flat" cmpd="sng" algn="ctr">
            <a:solidFill>
              <a:srgbClr val="4F81BD"/>
            </a:solidFill>
            <a:prstDash val="solid"/>
          </a:ln>
          <a:effectLst>
            <a:outerShdw blurRad="40000" dist="20000" dir="5400000" rotWithShape="0">
              <a:srgbClr val="000000">
                <a:alpha val="38000"/>
              </a:srgbClr>
            </a:outerShdw>
          </a:effectLst>
        </p:spPr>
      </p:cxnSp>
      <p:cxnSp>
        <p:nvCxnSpPr>
          <p:cNvPr id="64" name="Straight Connector 63"/>
          <p:cNvCxnSpPr/>
          <p:nvPr/>
        </p:nvCxnSpPr>
        <p:spPr>
          <a:xfrm flipH="1">
            <a:off x="2326640" y="4861560"/>
            <a:ext cx="6461760" cy="55880"/>
          </a:xfrm>
          <a:prstGeom prst="line">
            <a:avLst/>
          </a:prstGeom>
          <a:noFill/>
          <a:ln w="25400" cap="flat" cmpd="sng" algn="ctr">
            <a:solidFill>
              <a:srgbClr val="4F81BD"/>
            </a:solidFill>
            <a:prstDash val="solid"/>
          </a:ln>
          <a:effectLst>
            <a:outerShdw blurRad="40000" dist="20000" dir="5400000" rotWithShape="0">
              <a:srgbClr val="000000">
                <a:alpha val="38000"/>
              </a:srgbClr>
            </a:outerShdw>
          </a:effectLst>
        </p:spPr>
      </p:cxnSp>
      <p:cxnSp>
        <p:nvCxnSpPr>
          <p:cNvPr id="65" name="Straight Arrow Connector 64"/>
          <p:cNvCxnSpPr>
            <a:stCxn id="54" idx="2"/>
            <a:endCxn id="57" idx="0"/>
          </p:cNvCxnSpPr>
          <p:nvPr/>
        </p:nvCxnSpPr>
        <p:spPr>
          <a:xfrm>
            <a:off x="5029200" y="3093720"/>
            <a:ext cx="0" cy="721360"/>
          </a:xfrm>
          <a:prstGeom prst="straightConnector1">
            <a:avLst/>
          </a:prstGeom>
          <a:noFill/>
          <a:ln w="25400" cap="flat" cmpd="sng" algn="ctr">
            <a:solidFill>
              <a:srgbClr val="4F81BD"/>
            </a:solidFill>
            <a:prstDash val="solid"/>
            <a:tailEnd type="arrow"/>
          </a:ln>
          <a:effectLst>
            <a:outerShdw blurRad="40000" dist="20000" dir="5400000" rotWithShape="0">
              <a:srgbClr val="000000">
                <a:alpha val="38000"/>
              </a:srgbClr>
            </a:outerShdw>
          </a:effectLst>
        </p:spPr>
      </p:cxnSp>
      <p:cxnSp>
        <p:nvCxnSpPr>
          <p:cNvPr id="66" name="Straight Arrow Connector 65"/>
          <p:cNvCxnSpPr>
            <a:endCxn id="56" idx="0"/>
          </p:cNvCxnSpPr>
          <p:nvPr/>
        </p:nvCxnSpPr>
        <p:spPr>
          <a:xfrm>
            <a:off x="2453640" y="3601720"/>
            <a:ext cx="0" cy="213360"/>
          </a:xfrm>
          <a:prstGeom prst="straightConnector1">
            <a:avLst/>
          </a:prstGeom>
          <a:noFill/>
          <a:ln w="25400" cap="flat" cmpd="sng" algn="ctr">
            <a:solidFill>
              <a:srgbClr val="4F81BD"/>
            </a:solidFill>
            <a:prstDash val="solid"/>
            <a:tailEnd type="arrow"/>
          </a:ln>
          <a:effectLst>
            <a:outerShdw blurRad="40000" dist="20000" dir="5400000" rotWithShape="0">
              <a:srgbClr val="000000">
                <a:alpha val="38000"/>
              </a:srgbClr>
            </a:outerShdw>
          </a:effectLst>
        </p:spPr>
      </p:cxnSp>
      <p:cxnSp>
        <p:nvCxnSpPr>
          <p:cNvPr id="67" name="Straight Arrow Connector 66"/>
          <p:cNvCxnSpPr>
            <a:endCxn id="58" idx="0"/>
          </p:cNvCxnSpPr>
          <p:nvPr/>
        </p:nvCxnSpPr>
        <p:spPr>
          <a:xfrm>
            <a:off x="7411720" y="3616960"/>
            <a:ext cx="0" cy="198120"/>
          </a:xfrm>
          <a:prstGeom prst="straightConnector1">
            <a:avLst/>
          </a:prstGeom>
          <a:noFill/>
          <a:ln w="25400" cap="flat" cmpd="sng" algn="ctr">
            <a:solidFill>
              <a:srgbClr val="4F81BD"/>
            </a:solidFill>
            <a:prstDash val="solid"/>
            <a:tailEnd type="arrow"/>
          </a:ln>
          <a:effectLst>
            <a:outerShdw blurRad="40000" dist="20000" dir="5400000" rotWithShape="0">
              <a:srgbClr val="000000">
                <a:alpha val="38000"/>
              </a:srgbClr>
            </a:outerShdw>
          </a:effectLst>
        </p:spPr>
      </p:cxnSp>
      <p:cxnSp>
        <p:nvCxnSpPr>
          <p:cNvPr id="68" name="Straight Arrow Connector 67"/>
          <p:cNvCxnSpPr>
            <a:endCxn id="61" idx="0"/>
          </p:cNvCxnSpPr>
          <p:nvPr/>
        </p:nvCxnSpPr>
        <p:spPr>
          <a:xfrm>
            <a:off x="7553960" y="4889500"/>
            <a:ext cx="0" cy="297180"/>
          </a:xfrm>
          <a:prstGeom prst="straightConnector1">
            <a:avLst/>
          </a:prstGeom>
          <a:noFill/>
          <a:ln w="25400" cap="flat" cmpd="sng" algn="ctr">
            <a:solidFill>
              <a:srgbClr val="4F81BD"/>
            </a:solidFill>
            <a:prstDash val="solid"/>
            <a:tailEnd type="arrow"/>
          </a:ln>
          <a:effectLst>
            <a:outerShdw blurRad="40000" dist="20000" dir="5400000" rotWithShape="0">
              <a:srgbClr val="000000">
                <a:alpha val="38000"/>
              </a:srgbClr>
            </a:outerShdw>
          </a:effectLst>
        </p:spPr>
      </p:cxnSp>
      <p:cxnSp>
        <p:nvCxnSpPr>
          <p:cNvPr id="69" name="Straight Arrow Connector 68"/>
          <p:cNvCxnSpPr>
            <a:endCxn id="60" idx="0"/>
          </p:cNvCxnSpPr>
          <p:nvPr/>
        </p:nvCxnSpPr>
        <p:spPr>
          <a:xfrm>
            <a:off x="4907280" y="4861560"/>
            <a:ext cx="0" cy="325120"/>
          </a:xfrm>
          <a:prstGeom prst="straightConnector1">
            <a:avLst/>
          </a:prstGeom>
          <a:noFill/>
          <a:ln w="25400" cap="flat" cmpd="sng" algn="ctr">
            <a:solidFill>
              <a:srgbClr val="4F81BD"/>
            </a:solidFill>
            <a:prstDash val="solid"/>
            <a:tailEnd type="arrow"/>
          </a:ln>
          <a:effectLst>
            <a:outerShdw blurRad="40000" dist="20000" dir="5400000" rotWithShape="0">
              <a:srgbClr val="000000">
                <a:alpha val="38000"/>
              </a:srgbClr>
            </a:outerShdw>
          </a:effectLst>
        </p:spPr>
      </p:cxnSp>
      <p:cxnSp>
        <p:nvCxnSpPr>
          <p:cNvPr id="70" name="Straight Arrow Connector 69"/>
          <p:cNvCxnSpPr>
            <a:endCxn id="59" idx="0"/>
          </p:cNvCxnSpPr>
          <p:nvPr/>
        </p:nvCxnSpPr>
        <p:spPr>
          <a:xfrm>
            <a:off x="2326640" y="4889500"/>
            <a:ext cx="0" cy="276860"/>
          </a:xfrm>
          <a:prstGeom prst="straightConnector1">
            <a:avLst/>
          </a:prstGeom>
          <a:noFill/>
          <a:ln w="25400" cap="flat" cmpd="sng" algn="ctr">
            <a:solidFill>
              <a:srgbClr val="4F81BD"/>
            </a:solidFill>
            <a:prstDash val="solid"/>
            <a:tailEnd type="arrow"/>
          </a:ln>
          <a:effectLst>
            <a:outerShdw blurRad="40000" dist="20000" dir="5400000" rotWithShape="0">
              <a:srgbClr val="000000">
                <a:alpha val="38000"/>
              </a:srgbClr>
            </a:outerShdw>
          </a:effectLst>
        </p:spPr>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4000" dirty="0">
                <a:latin typeface="Times New Roman" pitchFamily="18" charset="0"/>
                <a:cs typeface="Times New Roman" pitchFamily="18" charset="0"/>
              </a:rPr>
              <a:t>Start-up Costs</a:t>
            </a:r>
          </a:p>
        </p:txBody>
      </p:sp>
      <p:sp>
        <p:nvSpPr>
          <p:cNvPr id="4" name="Content Placeholder 3"/>
          <p:cNvSpPr>
            <a:spLocks noGrp="1"/>
          </p:cNvSpPr>
          <p:nvPr>
            <p:ph idx="1"/>
          </p:nvPr>
        </p:nvSpPr>
        <p:spPr>
          <a:xfrm>
            <a:off x="457200" y="1600201"/>
            <a:ext cx="6827520" cy="4140200"/>
          </a:xfrm>
        </p:spPr>
        <p:txBody>
          <a:bodyPr/>
          <a:lstStyle/>
          <a:p>
            <a:pPr marL="36576" indent="0">
              <a:buNone/>
            </a:pPr>
            <a:r>
              <a:rPr lang="en-US" sz="2200" dirty="0"/>
              <a:t>Table 1: Uses of funds </a:t>
            </a:r>
          </a:p>
          <a:p>
            <a:pPr marL="36576" indent="0">
              <a:buNone/>
            </a:pP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3576686523"/>
              </p:ext>
            </p:extLst>
          </p:nvPr>
        </p:nvGraphicFramePr>
        <p:xfrm>
          <a:off x="630554" y="2085181"/>
          <a:ext cx="6410325" cy="3523742"/>
        </p:xfrm>
        <a:graphic>
          <a:graphicData uri="http://schemas.openxmlformats.org/drawingml/2006/table">
            <a:tbl>
              <a:tblPr firstRow="1" firstCol="1" bandRow="1">
                <a:tableStyleId>{5C22544A-7EE6-4342-B048-85BDC9FD1C3A}</a:tableStyleId>
              </a:tblPr>
              <a:tblGrid>
                <a:gridCol w="4105584">
                  <a:extLst>
                    <a:ext uri="{9D8B030D-6E8A-4147-A177-3AD203B41FA5}">
                      <a16:colId xmlns:a16="http://schemas.microsoft.com/office/drawing/2014/main" val="20000"/>
                    </a:ext>
                  </a:extLst>
                </a:gridCol>
                <a:gridCol w="1136931">
                  <a:extLst>
                    <a:ext uri="{9D8B030D-6E8A-4147-A177-3AD203B41FA5}">
                      <a16:colId xmlns:a16="http://schemas.microsoft.com/office/drawing/2014/main" val="20001"/>
                    </a:ext>
                  </a:extLst>
                </a:gridCol>
                <a:gridCol w="1167810">
                  <a:extLst>
                    <a:ext uri="{9D8B030D-6E8A-4147-A177-3AD203B41FA5}">
                      <a16:colId xmlns:a16="http://schemas.microsoft.com/office/drawing/2014/main" val="20002"/>
                    </a:ext>
                  </a:extLst>
                </a:gridCol>
              </a:tblGrid>
              <a:tr h="527431">
                <a:tc>
                  <a:txBody>
                    <a:bodyPr/>
                    <a:lstStyle/>
                    <a:p>
                      <a:pPr marL="0" marR="0" algn="ctr">
                        <a:lnSpc>
                          <a:spcPct val="150000"/>
                        </a:lnSpc>
                        <a:spcBef>
                          <a:spcPts val="0"/>
                        </a:spcBef>
                        <a:spcAft>
                          <a:spcPts val="0"/>
                        </a:spcAft>
                      </a:pPr>
                      <a:r>
                        <a:rPr lang="en-US" sz="1200" kern="0" dirty="0">
                          <a:solidFill>
                            <a:schemeClr val="bg1"/>
                          </a:solidFill>
                          <a:effectLst/>
                        </a:rPr>
                        <a:t>Category</a:t>
                      </a:r>
                      <a:endParaRPr lang="en-US" sz="1200" kern="100" dirty="0">
                        <a:solidFill>
                          <a:schemeClr val="bg1"/>
                        </a:solidFill>
                        <a:effectLst/>
                        <a:latin typeface="Times New Roman"/>
                        <a:ea typeface="Calibri"/>
                        <a:cs typeface="Arial"/>
                      </a:endParaRPr>
                    </a:p>
                  </a:txBody>
                  <a:tcPr marL="68580" marR="68580" marT="0" marB="0"/>
                </a:tc>
                <a:tc>
                  <a:txBody>
                    <a:bodyPr/>
                    <a:lstStyle/>
                    <a:p>
                      <a:pPr marL="0" marR="0" algn="ctr">
                        <a:lnSpc>
                          <a:spcPct val="150000"/>
                        </a:lnSpc>
                        <a:spcBef>
                          <a:spcPts val="0"/>
                        </a:spcBef>
                        <a:spcAft>
                          <a:spcPts val="0"/>
                        </a:spcAft>
                      </a:pPr>
                      <a:r>
                        <a:rPr lang="en-US" sz="1200" kern="0">
                          <a:solidFill>
                            <a:schemeClr val="bg1"/>
                          </a:solidFill>
                          <a:effectLst/>
                        </a:rPr>
                        <a:t>Amount (£)</a:t>
                      </a:r>
                      <a:endParaRPr lang="en-US" sz="1200" kern="100">
                        <a:solidFill>
                          <a:schemeClr val="bg1"/>
                        </a:solidFill>
                        <a:effectLst/>
                        <a:latin typeface="Times New Roman"/>
                        <a:ea typeface="Calibri"/>
                        <a:cs typeface="Arial"/>
                      </a:endParaRPr>
                    </a:p>
                  </a:txBody>
                  <a:tcPr marL="68580" marR="68580" marT="0" marB="0"/>
                </a:tc>
                <a:tc>
                  <a:txBody>
                    <a:bodyPr/>
                    <a:lstStyle/>
                    <a:p>
                      <a:pPr marL="0" marR="0" algn="ctr">
                        <a:lnSpc>
                          <a:spcPct val="150000"/>
                        </a:lnSpc>
                        <a:spcBef>
                          <a:spcPts val="0"/>
                        </a:spcBef>
                        <a:spcAft>
                          <a:spcPts val="0"/>
                        </a:spcAft>
                      </a:pPr>
                      <a:r>
                        <a:rPr lang="en-US" sz="1200" kern="0">
                          <a:solidFill>
                            <a:schemeClr val="bg1"/>
                          </a:solidFill>
                          <a:effectLst/>
                        </a:rPr>
                        <a:t>Share of total</a:t>
                      </a:r>
                      <a:endParaRPr lang="en-US" sz="1200" kern="100">
                        <a:solidFill>
                          <a:schemeClr val="bg1"/>
                        </a:solidFill>
                        <a:effectLst/>
                        <a:latin typeface="Times New Roman"/>
                        <a:ea typeface="Calibri"/>
                        <a:cs typeface="Arial"/>
                      </a:endParaRPr>
                    </a:p>
                  </a:txBody>
                  <a:tcPr marL="68580" marR="68580" marT="0" marB="0"/>
                </a:tc>
                <a:extLst>
                  <a:ext uri="{0D108BD9-81ED-4DB2-BD59-A6C34878D82A}">
                    <a16:rowId xmlns:a16="http://schemas.microsoft.com/office/drawing/2014/main" val="10000"/>
                  </a:ext>
                </a:extLst>
              </a:tr>
              <a:tr h="527431">
                <a:tc>
                  <a:txBody>
                    <a:bodyPr/>
                    <a:lstStyle/>
                    <a:p>
                      <a:pPr marL="0" marR="0" algn="l">
                        <a:lnSpc>
                          <a:spcPct val="150000"/>
                        </a:lnSpc>
                        <a:spcBef>
                          <a:spcPts val="0"/>
                        </a:spcBef>
                        <a:spcAft>
                          <a:spcPts val="0"/>
                        </a:spcAft>
                      </a:pPr>
                      <a:r>
                        <a:rPr lang="en-US" sz="1200" kern="0" dirty="0">
                          <a:solidFill>
                            <a:schemeClr val="bg1"/>
                          </a:solidFill>
                          <a:effectLst/>
                        </a:rPr>
                        <a:t>Product development (2 mobile </a:t>
                      </a:r>
                      <a:r>
                        <a:rPr lang="en-US" sz="1200" kern="0" dirty="0" err="1">
                          <a:solidFill>
                            <a:schemeClr val="bg1"/>
                          </a:solidFill>
                          <a:effectLst/>
                        </a:rPr>
                        <a:t>devs</a:t>
                      </a:r>
                      <a:r>
                        <a:rPr lang="en-US" sz="1200" kern="0" dirty="0">
                          <a:solidFill>
                            <a:schemeClr val="bg1"/>
                          </a:solidFill>
                          <a:effectLst/>
                        </a:rPr>
                        <a:t>, part-time QA, design support)</a:t>
                      </a:r>
                      <a:endParaRPr lang="en-US" sz="1200" kern="100" dirty="0">
                        <a:solidFill>
                          <a:schemeClr val="bg1"/>
                        </a:solidFill>
                        <a:effectLst/>
                        <a:latin typeface="Times New Roman"/>
                        <a:ea typeface="Calibri"/>
                        <a:cs typeface="Arial"/>
                      </a:endParaRPr>
                    </a:p>
                  </a:txBody>
                  <a:tcPr marL="68580" marR="68580" marT="0" marB="0"/>
                </a:tc>
                <a:tc>
                  <a:txBody>
                    <a:bodyPr/>
                    <a:lstStyle/>
                    <a:p>
                      <a:pPr marL="0" marR="0" algn="ctr">
                        <a:lnSpc>
                          <a:spcPct val="150000"/>
                        </a:lnSpc>
                        <a:spcBef>
                          <a:spcPts val="0"/>
                        </a:spcBef>
                        <a:spcAft>
                          <a:spcPts val="0"/>
                        </a:spcAft>
                      </a:pPr>
                      <a:r>
                        <a:rPr lang="en-US" sz="1200" kern="0">
                          <a:solidFill>
                            <a:schemeClr val="bg1"/>
                          </a:solidFill>
                          <a:effectLst/>
                        </a:rPr>
                        <a:t>140,000</a:t>
                      </a:r>
                      <a:endParaRPr lang="en-US" sz="1200" kern="100">
                        <a:solidFill>
                          <a:schemeClr val="bg1"/>
                        </a:solidFill>
                        <a:effectLst/>
                        <a:latin typeface="Times New Roman"/>
                        <a:ea typeface="Calibri"/>
                        <a:cs typeface="Arial"/>
                      </a:endParaRPr>
                    </a:p>
                  </a:txBody>
                  <a:tcPr marL="68580" marR="68580" marT="0" marB="0"/>
                </a:tc>
                <a:tc>
                  <a:txBody>
                    <a:bodyPr/>
                    <a:lstStyle/>
                    <a:p>
                      <a:pPr marL="0" marR="0" algn="ctr">
                        <a:lnSpc>
                          <a:spcPct val="150000"/>
                        </a:lnSpc>
                        <a:spcBef>
                          <a:spcPts val="0"/>
                        </a:spcBef>
                        <a:spcAft>
                          <a:spcPts val="0"/>
                        </a:spcAft>
                      </a:pPr>
                      <a:r>
                        <a:rPr lang="en-US" sz="1200" kern="0">
                          <a:solidFill>
                            <a:schemeClr val="bg1"/>
                          </a:solidFill>
                          <a:effectLst/>
                        </a:rPr>
                        <a:t>40.0%</a:t>
                      </a:r>
                      <a:endParaRPr lang="en-US" sz="1200" kern="100">
                        <a:solidFill>
                          <a:schemeClr val="bg1"/>
                        </a:solidFill>
                        <a:effectLst/>
                        <a:latin typeface="Times New Roman"/>
                        <a:ea typeface="Calibri"/>
                        <a:cs typeface="Arial"/>
                      </a:endParaRPr>
                    </a:p>
                  </a:txBody>
                  <a:tcPr marL="68580" marR="68580" marT="0" marB="0"/>
                </a:tc>
                <a:extLst>
                  <a:ext uri="{0D108BD9-81ED-4DB2-BD59-A6C34878D82A}">
                    <a16:rowId xmlns:a16="http://schemas.microsoft.com/office/drawing/2014/main" val="10001"/>
                  </a:ext>
                </a:extLst>
              </a:tr>
              <a:tr h="527431">
                <a:tc>
                  <a:txBody>
                    <a:bodyPr/>
                    <a:lstStyle/>
                    <a:p>
                      <a:pPr marL="0" marR="0" algn="l">
                        <a:lnSpc>
                          <a:spcPct val="150000"/>
                        </a:lnSpc>
                        <a:spcBef>
                          <a:spcPts val="0"/>
                        </a:spcBef>
                        <a:spcAft>
                          <a:spcPts val="0"/>
                        </a:spcAft>
                      </a:pPr>
                      <a:r>
                        <a:rPr lang="en-US" sz="1200" kern="0">
                          <a:solidFill>
                            <a:schemeClr val="bg1"/>
                          </a:solidFill>
                          <a:effectLst/>
                        </a:rPr>
                        <a:t>Data &amp; AI (data engineer, part-time ML; model/API costs)</a:t>
                      </a:r>
                      <a:endParaRPr lang="en-US" sz="1200" kern="100">
                        <a:solidFill>
                          <a:schemeClr val="bg1"/>
                        </a:solidFill>
                        <a:effectLst/>
                        <a:latin typeface="Times New Roman"/>
                        <a:ea typeface="Calibri"/>
                        <a:cs typeface="Arial"/>
                      </a:endParaRPr>
                    </a:p>
                  </a:txBody>
                  <a:tcPr marL="68580" marR="68580" marT="0" marB="0"/>
                </a:tc>
                <a:tc>
                  <a:txBody>
                    <a:bodyPr/>
                    <a:lstStyle/>
                    <a:p>
                      <a:pPr marL="0" marR="0" algn="ctr">
                        <a:lnSpc>
                          <a:spcPct val="150000"/>
                        </a:lnSpc>
                        <a:spcBef>
                          <a:spcPts val="0"/>
                        </a:spcBef>
                        <a:spcAft>
                          <a:spcPts val="0"/>
                        </a:spcAft>
                      </a:pPr>
                      <a:r>
                        <a:rPr lang="en-US" sz="1200" kern="0">
                          <a:solidFill>
                            <a:schemeClr val="bg1"/>
                          </a:solidFill>
                          <a:effectLst/>
                        </a:rPr>
                        <a:t>55,000</a:t>
                      </a:r>
                      <a:endParaRPr lang="en-US" sz="1200" kern="100">
                        <a:solidFill>
                          <a:schemeClr val="bg1"/>
                        </a:solidFill>
                        <a:effectLst/>
                        <a:latin typeface="Times New Roman"/>
                        <a:ea typeface="Calibri"/>
                        <a:cs typeface="Arial"/>
                      </a:endParaRPr>
                    </a:p>
                  </a:txBody>
                  <a:tcPr marL="68580" marR="68580" marT="0" marB="0"/>
                </a:tc>
                <a:tc>
                  <a:txBody>
                    <a:bodyPr/>
                    <a:lstStyle/>
                    <a:p>
                      <a:pPr marL="0" marR="0" algn="ctr">
                        <a:lnSpc>
                          <a:spcPct val="150000"/>
                        </a:lnSpc>
                        <a:spcBef>
                          <a:spcPts val="0"/>
                        </a:spcBef>
                        <a:spcAft>
                          <a:spcPts val="0"/>
                        </a:spcAft>
                      </a:pPr>
                      <a:r>
                        <a:rPr lang="en-US" sz="1200" kern="0">
                          <a:solidFill>
                            <a:schemeClr val="bg1"/>
                          </a:solidFill>
                          <a:effectLst/>
                        </a:rPr>
                        <a:t>15.7%</a:t>
                      </a:r>
                      <a:endParaRPr lang="en-US" sz="1200" kern="100">
                        <a:solidFill>
                          <a:schemeClr val="bg1"/>
                        </a:solidFill>
                        <a:effectLst/>
                        <a:latin typeface="Times New Roman"/>
                        <a:ea typeface="Calibri"/>
                        <a:cs typeface="Arial"/>
                      </a:endParaRPr>
                    </a:p>
                  </a:txBody>
                  <a:tcPr marL="68580" marR="68580" marT="0" marB="0"/>
                </a:tc>
                <a:extLst>
                  <a:ext uri="{0D108BD9-81ED-4DB2-BD59-A6C34878D82A}">
                    <a16:rowId xmlns:a16="http://schemas.microsoft.com/office/drawing/2014/main" val="10002"/>
                  </a:ext>
                </a:extLst>
              </a:tr>
              <a:tr h="527431">
                <a:tc>
                  <a:txBody>
                    <a:bodyPr/>
                    <a:lstStyle/>
                    <a:p>
                      <a:pPr marL="0" marR="0" algn="l">
                        <a:lnSpc>
                          <a:spcPct val="150000"/>
                        </a:lnSpc>
                        <a:spcBef>
                          <a:spcPts val="0"/>
                        </a:spcBef>
                        <a:spcAft>
                          <a:spcPts val="0"/>
                        </a:spcAft>
                      </a:pPr>
                      <a:r>
                        <a:rPr lang="en-US" sz="1200" kern="0">
                          <a:solidFill>
                            <a:schemeClr val="bg1"/>
                          </a:solidFill>
                          <a:effectLst/>
                        </a:rPr>
                        <a:t>Cloud, tools &amp; security (hosting, storage, testing)</a:t>
                      </a:r>
                      <a:endParaRPr lang="en-US" sz="1200" kern="100">
                        <a:solidFill>
                          <a:schemeClr val="bg1"/>
                        </a:solidFill>
                        <a:effectLst/>
                        <a:latin typeface="Times New Roman"/>
                        <a:ea typeface="Calibri"/>
                        <a:cs typeface="Arial"/>
                      </a:endParaRPr>
                    </a:p>
                  </a:txBody>
                  <a:tcPr marL="68580" marR="68580" marT="0" marB="0"/>
                </a:tc>
                <a:tc>
                  <a:txBody>
                    <a:bodyPr/>
                    <a:lstStyle/>
                    <a:p>
                      <a:pPr marL="0" marR="0" algn="ctr">
                        <a:lnSpc>
                          <a:spcPct val="150000"/>
                        </a:lnSpc>
                        <a:spcBef>
                          <a:spcPts val="0"/>
                        </a:spcBef>
                        <a:spcAft>
                          <a:spcPts val="0"/>
                        </a:spcAft>
                      </a:pPr>
                      <a:r>
                        <a:rPr lang="en-US" sz="1200" kern="0">
                          <a:solidFill>
                            <a:schemeClr val="bg1"/>
                          </a:solidFill>
                          <a:effectLst/>
                        </a:rPr>
                        <a:t>35,000</a:t>
                      </a:r>
                      <a:endParaRPr lang="en-US" sz="1200" kern="100">
                        <a:solidFill>
                          <a:schemeClr val="bg1"/>
                        </a:solidFill>
                        <a:effectLst/>
                        <a:latin typeface="Times New Roman"/>
                        <a:ea typeface="Calibri"/>
                        <a:cs typeface="Arial"/>
                      </a:endParaRPr>
                    </a:p>
                  </a:txBody>
                  <a:tcPr marL="68580" marR="68580" marT="0" marB="0"/>
                </a:tc>
                <a:tc>
                  <a:txBody>
                    <a:bodyPr/>
                    <a:lstStyle/>
                    <a:p>
                      <a:pPr marL="0" marR="0" algn="ctr">
                        <a:lnSpc>
                          <a:spcPct val="150000"/>
                        </a:lnSpc>
                        <a:spcBef>
                          <a:spcPts val="0"/>
                        </a:spcBef>
                        <a:spcAft>
                          <a:spcPts val="0"/>
                        </a:spcAft>
                      </a:pPr>
                      <a:r>
                        <a:rPr lang="en-US" sz="1200" kern="0">
                          <a:solidFill>
                            <a:schemeClr val="bg1"/>
                          </a:solidFill>
                          <a:effectLst/>
                        </a:rPr>
                        <a:t>10.0%</a:t>
                      </a:r>
                      <a:endParaRPr lang="en-US" sz="1200" kern="100">
                        <a:solidFill>
                          <a:schemeClr val="bg1"/>
                        </a:solidFill>
                        <a:effectLst/>
                        <a:latin typeface="Times New Roman"/>
                        <a:ea typeface="Calibri"/>
                        <a:cs typeface="Arial"/>
                      </a:endParaRPr>
                    </a:p>
                  </a:txBody>
                  <a:tcPr marL="68580" marR="68580" marT="0" marB="0"/>
                </a:tc>
                <a:extLst>
                  <a:ext uri="{0D108BD9-81ED-4DB2-BD59-A6C34878D82A}">
                    <a16:rowId xmlns:a16="http://schemas.microsoft.com/office/drawing/2014/main" val="10003"/>
                  </a:ext>
                </a:extLst>
              </a:tr>
              <a:tr h="527431">
                <a:tc>
                  <a:txBody>
                    <a:bodyPr/>
                    <a:lstStyle/>
                    <a:p>
                      <a:pPr marL="0" marR="0" algn="l">
                        <a:lnSpc>
                          <a:spcPct val="150000"/>
                        </a:lnSpc>
                        <a:spcBef>
                          <a:spcPts val="0"/>
                        </a:spcBef>
                        <a:spcAft>
                          <a:spcPts val="0"/>
                        </a:spcAft>
                      </a:pPr>
                      <a:r>
                        <a:rPr lang="en-US" sz="1200" kern="0" dirty="0">
                          <a:solidFill>
                            <a:schemeClr val="bg1"/>
                          </a:solidFill>
                          <a:effectLst/>
                        </a:rPr>
                        <a:t>Marketing &amp; growth (research panels, paid tests, creators)</a:t>
                      </a:r>
                      <a:endParaRPr lang="en-US" sz="1200" kern="100" dirty="0">
                        <a:solidFill>
                          <a:schemeClr val="bg1"/>
                        </a:solidFill>
                        <a:effectLst/>
                        <a:latin typeface="Times New Roman"/>
                        <a:ea typeface="Calibri"/>
                        <a:cs typeface="Arial"/>
                      </a:endParaRPr>
                    </a:p>
                  </a:txBody>
                  <a:tcPr marL="68580" marR="68580" marT="0" marB="0"/>
                </a:tc>
                <a:tc>
                  <a:txBody>
                    <a:bodyPr/>
                    <a:lstStyle/>
                    <a:p>
                      <a:pPr marL="0" marR="0" algn="ctr">
                        <a:lnSpc>
                          <a:spcPct val="150000"/>
                        </a:lnSpc>
                        <a:spcBef>
                          <a:spcPts val="0"/>
                        </a:spcBef>
                        <a:spcAft>
                          <a:spcPts val="0"/>
                        </a:spcAft>
                      </a:pPr>
                      <a:r>
                        <a:rPr lang="en-US" sz="1200" kern="0">
                          <a:solidFill>
                            <a:schemeClr val="bg1"/>
                          </a:solidFill>
                          <a:effectLst/>
                        </a:rPr>
                        <a:t>80,000</a:t>
                      </a:r>
                      <a:endParaRPr lang="en-US" sz="1200" kern="100">
                        <a:solidFill>
                          <a:schemeClr val="bg1"/>
                        </a:solidFill>
                        <a:effectLst/>
                        <a:latin typeface="Times New Roman"/>
                        <a:ea typeface="Calibri"/>
                        <a:cs typeface="Arial"/>
                      </a:endParaRPr>
                    </a:p>
                  </a:txBody>
                  <a:tcPr marL="68580" marR="68580" marT="0" marB="0"/>
                </a:tc>
                <a:tc>
                  <a:txBody>
                    <a:bodyPr/>
                    <a:lstStyle/>
                    <a:p>
                      <a:pPr marL="0" marR="0" algn="ctr">
                        <a:lnSpc>
                          <a:spcPct val="150000"/>
                        </a:lnSpc>
                        <a:spcBef>
                          <a:spcPts val="0"/>
                        </a:spcBef>
                        <a:spcAft>
                          <a:spcPts val="0"/>
                        </a:spcAft>
                      </a:pPr>
                      <a:r>
                        <a:rPr lang="en-US" sz="1200" kern="0">
                          <a:solidFill>
                            <a:schemeClr val="bg1"/>
                          </a:solidFill>
                          <a:effectLst/>
                        </a:rPr>
                        <a:t>22.9%</a:t>
                      </a:r>
                      <a:endParaRPr lang="en-US" sz="1200" kern="100">
                        <a:solidFill>
                          <a:schemeClr val="bg1"/>
                        </a:solidFill>
                        <a:effectLst/>
                        <a:latin typeface="Times New Roman"/>
                        <a:ea typeface="Calibri"/>
                        <a:cs typeface="Arial"/>
                      </a:endParaRPr>
                    </a:p>
                  </a:txBody>
                  <a:tcPr marL="68580" marR="68580" marT="0" marB="0"/>
                </a:tc>
                <a:extLst>
                  <a:ext uri="{0D108BD9-81ED-4DB2-BD59-A6C34878D82A}">
                    <a16:rowId xmlns:a16="http://schemas.microsoft.com/office/drawing/2014/main" val="10004"/>
                  </a:ext>
                </a:extLst>
              </a:tr>
              <a:tr h="527431">
                <a:tc>
                  <a:txBody>
                    <a:bodyPr/>
                    <a:lstStyle/>
                    <a:p>
                      <a:pPr marL="0" marR="0" algn="l">
                        <a:lnSpc>
                          <a:spcPct val="150000"/>
                        </a:lnSpc>
                        <a:spcBef>
                          <a:spcPts val="0"/>
                        </a:spcBef>
                        <a:spcAft>
                          <a:spcPts val="0"/>
                        </a:spcAft>
                      </a:pPr>
                      <a:r>
                        <a:rPr lang="en-US" sz="1200" kern="0">
                          <a:solidFill>
                            <a:schemeClr val="bg1"/>
                          </a:solidFill>
                          <a:effectLst/>
                        </a:rPr>
                        <a:t>Operations, legal &amp; admin (support tooling, accounting, privacy/T&amp;Cs, trademark)</a:t>
                      </a:r>
                      <a:endParaRPr lang="en-US" sz="1200" kern="100">
                        <a:solidFill>
                          <a:schemeClr val="bg1"/>
                        </a:solidFill>
                        <a:effectLst/>
                        <a:latin typeface="Times New Roman"/>
                        <a:ea typeface="Calibri"/>
                        <a:cs typeface="Arial"/>
                      </a:endParaRPr>
                    </a:p>
                  </a:txBody>
                  <a:tcPr marL="68580" marR="68580" marT="0" marB="0"/>
                </a:tc>
                <a:tc>
                  <a:txBody>
                    <a:bodyPr/>
                    <a:lstStyle/>
                    <a:p>
                      <a:pPr marL="0" marR="0" algn="ctr">
                        <a:lnSpc>
                          <a:spcPct val="150000"/>
                        </a:lnSpc>
                        <a:spcBef>
                          <a:spcPts val="0"/>
                        </a:spcBef>
                        <a:spcAft>
                          <a:spcPts val="0"/>
                        </a:spcAft>
                      </a:pPr>
                      <a:r>
                        <a:rPr lang="en-US" sz="1200" kern="0">
                          <a:solidFill>
                            <a:schemeClr val="bg1"/>
                          </a:solidFill>
                          <a:effectLst/>
                        </a:rPr>
                        <a:t>40,000</a:t>
                      </a:r>
                      <a:endParaRPr lang="en-US" sz="1200" kern="100">
                        <a:solidFill>
                          <a:schemeClr val="bg1"/>
                        </a:solidFill>
                        <a:effectLst/>
                        <a:latin typeface="Times New Roman"/>
                        <a:ea typeface="Calibri"/>
                        <a:cs typeface="Arial"/>
                      </a:endParaRPr>
                    </a:p>
                  </a:txBody>
                  <a:tcPr marL="68580" marR="68580" marT="0" marB="0"/>
                </a:tc>
                <a:tc>
                  <a:txBody>
                    <a:bodyPr/>
                    <a:lstStyle/>
                    <a:p>
                      <a:pPr marL="0" marR="0" algn="ctr">
                        <a:lnSpc>
                          <a:spcPct val="150000"/>
                        </a:lnSpc>
                        <a:spcBef>
                          <a:spcPts val="0"/>
                        </a:spcBef>
                        <a:spcAft>
                          <a:spcPts val="0"/>
                        </a:spcAft>
                      </a:pPr>
                      <a:r>
                        <a:rPr lang="en-US" sz="1200" kern="0">
                          <a:solidFill>
                            <a:schemeClr val="bg1"/>
                          </a:solidFill>
                          <a:effectLst/>
                        </a:rPr>
                        <a:t>11.4%</a:t>
                      </a:r>
                      <a:endParaRPr lang="en-US" sz="1200" kern="100">
                        <a:solidFill>
                          <a:schemeClr val="bg1"/>
                        </a:solidFill>
                        <a:effectLst/>
                        <a:latin typeface="Times New Roman"/>
                        <a:ea typeface="Calibri"/>
                        <a:cs typeface="Arial"/>
                      </a:endParaRPr>
                    </a:p>
                  </a:txBody>
                  <a:tcPr marL="68580" marR="68580" marT="0" marB="0"/>
                </a:tc>
                <a:extLst>
                  <a:ext uri="{0D108BD9-81ED-4DB2-BD59-A6C34878D82A}">
                    <a16:rowId xmlns:a16="http://schemas.microsoft.com/office/drawing/2014/main" val="10005"/>
                  </a:ext>
                </a:extLst>
              </a:tr>
              <a:tr h="246793">
                <a:tc>
                  <a:txBody>
                    <a:bodyPr/>
                    <a:lstStyle/>
                    <a:p>
                      <a:pPr marL="0" marR="0" algn="l">
                        <a:lnSpc>
                          <a:spcPct val="150000"/>
                        </a:lnSpc>
                        <a:spcBef>
                          <a:spcPts val="0"/>
                        </a:spcBef>
                        <a:spcAft>
                          <a:spcPts val="0"/>
                        </a:spcAft>
                      </a:pPr>
                      <a:r>
                        <a:rPr lang="en-US" sz="1200" kern="0">
                          <a:solidFill>
                            <a:schemeClr val="bg1"/>
                          </a:solidFill>
                          <a:effectLst/>
                        </a:rPr>
                        <a:t>Total</a:t>
                      </a:r>
                      <a:endParaRPr lang="en-US" sz="1200" kern="100">
                        <a:solidFill>
                          <a:schemeClr val="bg1"/>
                        </a:solidFill>
                        <a:effectLst/>
                        <a:latin typeface="Times New Roman"/>
                        <a:ea typeface="Calibri"/>
                        <a:cs typeface="Arial"/>
                      </a:endParaRPr>
                    </a:p>
                  </a:txBody>
                  <a:tcPr marL="68580" marR="68580" marT="0" marB="0"/>
                </a:tc>
                <a:tc>
                  <a:txBody>
                    <a:bodyPr/>
                    <a:lstStyle/>
                    <a:p>
                      <a:pPr marL="0" marR="0" algn="ctr">
                        <a:lnSpc>
                          <a:spcPct val="150000"/>
                        </a:lnSpc>
                        <a:spcBef>
                          <a:spcPts val="0"/>
                        </a:spcBef>
                        <a:spcAft>
                          <a:spcPts val="0"/>
                        </a:spcAft>
                      </a:pPr>
                      <a:r>
                        <a:rPr lang="en-US" sz="1200" kern="0">
                          <a:solidFill>
                            <a:schemeClr val="bg1"/>
                          </a:solidFill>
                          <a:effectLst/>
                        </a:rPr>
                        <a:t>350,000</a:t>
                      </a:r>
                      <a:endParaRPr lang="en-US" sz="1200" kern="100">
                        <a:solidFill>
                          <a:schemeClr val="bg1"/>
                        </a:solidFill>
                        <a:effectLst/>
                        <a:latin typeface="Times New Roman"/>
                        <a:ea typeface="Calibri"/>
                        <a:cs typeface="Arial"/>
                      </a:endParaRPr>
                    </a:p>
                  </a:txBody>
                  <a:tcPr marL="68580" marR="68580" marT="0" marB="0"/>
                </a:tc>
                <a:tc>
                  <a:txBody>
                    <a:bodyPr/>
                    <a:lstStyle/>
                    <a:p>
                      <a:pPr marL="0" marR="0" algn="ctr">
                        <a:lnSpc>
                          <a:spcPct val="150000"/>
                        </a:lnSpc>
                        <a:spcBef>
                          <a:spcPts val="0"/>
                        </a:spcBef>
                        <a:spcAft>
                          <a:spcPts val="0"/>
                        </a:spcAft>
                      </a:pPr>
                      <a:r>
                        <a:rPr lang="en-US" sz="1200" kern="0" dirty="0">
                          <a:solidFill>
                            <a:schemeClr val="bg1"/>
                          </a:solidFill>
                          <a:effectLst/>
                        </a:rPr>
                        <a:t>100%</a:t>
                      </a:r>
                      <a:endParaRPr lang="en-US" sz="1200" kern="100" dirty="0">
                        <a:solidFill>
                          <a:schemeClr val="bg1"/>
                        </a:solidFill>
                        <a:effectLst/>
                        <a:latin typeface="Times New Roman"/>
                        <a:ea typeface="Calibri"/>
                        <a:cs typeface="Arial"/>
                      </a:endParaRPr>
                    </a:p>
                  </a:txBody>
                  <a:tcPr marL="68580" marR="68580" marT="0" marB="0"/>
                </a:tc>
                <a:extLst>
                  <a:ext uri="{0D108BD9-81ED-4DB2-BD59-A6C34878D82A}">
                    <a16:rowId xmlns:a16="http://schemas.microsoft.com/office/drawing/2014/main" val="10006"/>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4000" dirty="0">
                <a:latin typeface="Times New Roman" pitchFamily="18" charset="0"/>
                <a:cs typeface="Times New Roman" pitchFamily="18" charset="0"/>
              </a:rPr>
              <a:t>Roadmap (12 months) &amp; KPIs</a:t>
            </a:r>
          </a:p>
        </p:txBody>
      </p:sp>
      <p:sp>
        <p:nvSpPr>
          <p:cNvPr id="3" name="Content Placeholder 2"/>
          <p:cNvSpPr>
            <a:spLocks noGrp="1"/>
          </p:cNvSpPr>
          <p:nvPr>
            <p:ph sz="half" idx="1"/>
          </p:nvPr>
        </p:nvSpPr>
        <p:spPr>
          <a:xfrm>
            <a:off x="457200" y="1803401"/>
            <a:ext cx="3657600" cy="3672840"/>
          </a:xfrm>
        </p:spPr>
        <p:txBody>
          <a:bodyPr/>
          <a:lstStyle/>
          <a:p>
            <a:r>
              <a:rPr sz="2200" dirty="0">
                <a:latin typeface="Times New Roman" pitchFamily="18" charset="0"/>
                <a:cs typeface="Times New Roman" pitchFamily="18" charset="0"/>
              </a:rPr>
              <a:t>M0–3: MVP &amp; closed beta; capture/tagging validated</a:t>
            </a:r>
            <a:r>
              <a:rPr lang="en-US" sz="2200" dirty="0">
                <a:latin typeface="Times New Roman" pitchFamily="18" charset="0"/>
                <a:cs typeface="Times New Roman" pitchFamily="18" charset="0"/>
              </a:rPr>
              <a:t>.</a:t>
            </a:r>
          </a:p>
          <a:p>
            <a:endParaRPr sz="2200" dirty="0">
              <a:latin typeface="Times New Roman" pitchFamily="18" charset="0"/>
              <a:cs typeface="Times New Roman" pitchFamily="18" charset="0"/>
            </a:endParaRPr>
          </a:p>
          <a:p>
            <a:r>
              <a:rPr sz="2200" dirty="0">
                <a:latin typeface="Times New Roman" pitchFamily="18" charset="0"/>
                <a:cs typeface="Times New Roman" pitchFamily="18" charset="0"/>
              </a:rPr>
              <a:t>M4–6: Public launch; D30 retention ≥ 25%</a:t>
            </a:r>
            <a:r>
              <a:rPr lang="en-US" sz="2200" dirty="0">
                <a:latin typeface="Times New Roman" pitchFamily="18" charset="0"/>
                <a:cs typeface="Times New Roman" pitchFamily="18" charset="0"/>
              </a:rPr>
              <a:t>.</a:t>
            </a:r>
          </a:p>
          <a:p>
            <a:endParaRPr sz="2200" dirty="0">
              <a:latin typeface="Times New Roman" pitchFamily="18" charset="0"/>
              <a:cs typeface="Times New Roman" pitchFamily="18" charset="0"/>
            </a:endParaRPr>
          </a:p>
          <a:p>
            <a:r>
              <a:rPr sz="2200" dirty="0">
                <a:latin typeface="Times New Roman" pitchFamily="18" charset="0"/>
                <a:cs typeface="Times New Roman" pitchFamily="18" charset="0"/>
              </a:rPr>
              <a:t>M7–12: Premium v1; re-commerce partnerships</a:t>
            </a:r>
            <a:r>
              <a:rPr lang="en-US" sz="2200" dirty="0">
                <a:latin typeface="Times New Roman" pitchFamily="18" charset="0"/>
                <a:cs typeface="Times New Roman" pitchFamily="18" charset="0"/>
              </a:rPr>
              <a:t>.</a:t>
            </a:r>
            <a:endParaRPr sz="2200" dirty="0">
              <a:latin typeface="Times New Roman" pitchFamily="18" charset="0"/>
              <a:cs typeface="Times New Roman" pitchFamily="18" charset="0"/>
            </a:endParaRPr>
          </a:p>
        </p:txBody>
      </p:sp>
      <p:sp>
        <p:nvSpPr>
          <p:cNvPr id="4" name="Content Placeholder 3"/>
          <p:cNvSpPr>
            <a:spLocks noGrp="1"/>
          </p:cNvSpPr>
          <p:nvPr>
            <p:ph sz="half" idx="2"/>
          </p:nvPr>
        </p:nvSpPr>
        <p:spPr>
          <a:xfrm>
            <a:off x="4267200" y="1803401"/>
            <a:ext cx="3657600" cy="3388360"/>
          </a:xfrm>
        </p:spPr>
        <p:txBody>
          <a:bodyPr>
            <a:normAutofit/>
          </a:bodyPr>
          <a:lstStyle/>
          <a:p>
            <a:r>
              <a:rPr sz="2200" dirty="0">
                <a:latin typeface="Times New Roman" pitchFamily="18" charset="0"/>
                <a:cs typeface="Times New Roman" pitchFamily="18" charset="0"/>
              </a:rPr>
              <a:t>North-star: MAUs &amp; outfit sessions/user</a:t>
            </a:r>
            <a:r>
              <a:rPr lang="en-US" sz="2200" dirty="0">
                <a:latin typeface="Times New Roman" pitchFamily="18" charset="0"/>
                <a:cs typeface="Times New Roman" pitchFamily="18" charset="0"/>
              </a:rPr>
              <a:t>.</a:t>
            </a:r>
          </a:p>
          <a:p>
            <a:endParaRPr sz="2200" dirty="0">
              <a:latin typeface="Times New Roman" pitchFamily="18" charset="0"/>
              <a:cs typeface="Times New Roman" pitchFamily="18" charset="0"/>
            </a:endParaRPr>
          </a:p>
          <a:p>
            <a:r>
              <a:rPr sz="2200" dirty="0">
                <a:latin typeface="Times New Roman" pitchFamily="18" charset="0"/>
                <a:cs typeface="Times New Roman" pitchFamily="18" charset="0"/>
              </a:rPr>
              <a:t>Quality: </a:t>
            </a:r>
            <a:r>
              <a:rPr lang="en-US" sz="2200" dirty="0">
                <a:latin typeface="Times New Roman" pitchFamily="18" charset="0"/>
                <a:cs typeface="Times New Roman" pitchFamily="18" charset="0"/>
              </a:rPr>
              <a:t>R</a:t>
            </a:r>
            <a:r>
              <a:rPr sz="2200" dirty="0">
                <a:latin typeface="Times New Roman" pitchFamily="18" charset="0"/>
                <a:cs typeface="Times New Roman" pitchFamily="18" charset="0"/>
              </a:rPr>
              <a:t>ecommendation acceptance, time-to-outfit</a:t>
            </a:r>
            <a:r>
              <a:rPr lang="en-US" sz="2200" dirty="0">
                <a:latin typeface="Times New Roman" pitchFamily="18" charset="0"/>
                <a:cs typeface="Times New Roman" pitchFamily="18" charset="0"/>
              </a:rPr>
              <a:t>.</a:t>
            </a:r>
          </a:p>
          <a:p>
            <a:endParaRPr sz="2200" dirty="0">
              <a:latin typeface="Times New Roman" pitchFamily="18" charset="0"/>
              <a:cs typeface="Times New Roman" pitchFamily="18" charset="0"/>
            </a:endParaRPr>
          </a:p>
          <a:p>
            <a:r>
              <a:rPr sz="2200" dirty="0">
                <a:latin typeface="Times New Roman" pitchFamily="18" charset="0"/>
                <a:cs typeface="Times New Roman" pitchFamily="18" charset="0"/>
              </a:rPr>
              <a:t>Sustainability: </a:t>
            </a:r>
            <a:r>
              <a:rPr lang="en-US" sz="2200" dirty="0">
                <a:latin typeface="Times New Roman" pitchFamily="18" charset="0"/>
                <a:cs typeface="Times New Roman" pitchFamily="18" charset="0"/>
              </a:rPr>
              <a:t>R</a:t>
            </a:r>
            <a:r>
              <a:rPr sz="2200" dirty="0">
                <a:latin typeface="Times New Roman" pitchFamily="18" charset="0"/>
                <a:cs typeface="Times New Roman" pitchFamily="18" charset="0"/>
              </a:rPr>
              <a:t>otation of underused items</a:t>
            </a:r>
            <a:r>
              <a:rPr lang="en-US" sz="2200" dirty="0">
                <a:latin typeface="Times New Roman" pitchFamily="18" charset="0"/>
                <a:cs typeface="Times New Roman" pitchFamily="18" charset="0"/>
              </a:rPr>
              <a:t>.</a:t>
            </a:r>
            <a:endParaRPr sz="22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latin typeface="Times New Roman" pitchFamily="18" charset="0"/>
                <a:cs typeface="Times New Roman" pitchFamily="18" charset="0"/>
              </a:rPr>
              <a:t>References</a:t>
            </a:r>
            <a:endParaRPr sz="4000" dirty="0">
              <a:latin typeface="Times New Roman" pitchFamily="18" charset="0"/>
              <a:cs typeface="Times New Roman" pitchFamily="18" charset="0"/>
            </a:endParaRPr>
          </a:p>
        </p:txBody>
      </p:sp>
      <p:sp>
        <p:nvSpPr>
          <p:cNvPr id="4" name="Content Placeholder 3"/>
          <p:cNvSpPr>
            <a:spLocks noGrp="1"/>
          </p:cNvSpPr>
          <p:nvPr>
            <p:ph idx="1"/>
          </p:nvPr>
        </p:nvSpPr>
        <p:spPr>
          <a:xfrm>
            <a:off x="457200" y="1261995"/>
            <a:ext cx="7467600" cy="4983162"/>
          </a:xfrm>
        </p:spPr>
        <p:txBody>
          <a:bodyPr>
            <a:noAutofit/>
          </a:bodyPr>
          <a:lstStyle/>
          <a:p>
            <a:pPr marL="457200" indent="-457200" algn="just">
              <a:lnSpc>
                <a:spcPct val="150000"/>
              </a:lnSpc>
              <a:spcBef>
                <a:spcPts val="0"/>
              </a:spcBef>
              <a:spcAft>
                <a:spcPts val="1000"/>
              </a:spcAft>
            </a:pPr>
            <a:r>
              <a:rPr lang="en-US" sz="1100" kern="100" dirty="0" err="1">
                <a:latin typeface="Times New Roman" pitchFamily="18" charset="0"/>
                <a:ea typeface="Calibri"/>
                <a:cs typeface="Times New Roman" pitchFamily="18" charset="0"/>
              </a:rPr>
              <a:t>FasterCapital</a:t>
            </a:r>
            <a:r>
              <a:rPr lang="en-US" sz="1100" kern="100" dirty="0">
                <a:latin typeface="Times New Roman" pitchFamily="18" charset="0"/>
                <a:ea typeface="Calibri"/>
                <a:cs typeface="Times New Roman" pitchFamily="18" charset="0"/>
              </a:rPr>
              <a:t> (2024) ‘Regulatory Framework for Corporate Governance’. Available at: </a:t>
            </a:r>
            <a:r>
              <a:rPr lang="en-US" sz="1100" u="sng" kern="100" dirty="0">
                <a:solidFill>
                  <a:srgbClr val="0000FF"/>
                </a:solidFill>
                <a:latin typeface="Times New Roman" pitchFamily="18" charset="0"/>
                <a:ea typeface="Calibri"/>
                <a:cs typeface="Times New Roman" pitchFamily="18" charset="0"/>
                <a:hlinkClick r:id="rId2"/>
              </a:rPr>
              <a:t>https://fastercapital.com/topics/regulatory-framework-for-corporate-governance.html/1</a:t>
            </a:r>
            <a:r>
              <a:rPr lang="en-US" sz="1100" kern="100" dirty="0">
                <a:latin typeface="Times New Roman" pitchFamily="18" charset="0"/>
                <a:ea typeface="Calibri"/>
                <a:cs typeface="Times New Roman" pitchFamily="18" charset="0"/>
              </a:rPr>
              <a:t> (Accessed: 1 October 2025).</a:t>
            </a:r>
          </a:p>
          <a:p>
            <a:pPr marL="457200" indent="-457200" algn="just">
              <a:lnSpc>
                <a:spcPct val="150000"/>
              </a:lnSpc>
            </a:pPr>
            <a:r>
              <a:rPr lang="en-US" sz="1100" dirty="0" err="1">
                <a:latin typeface="Times New Roman" pitchFamily="18" charset="0"/>
                <a:ea typeface="Times New Roman"/>
                <a:cs typeface="Times New Roman" pitchFamily="18" charset="0"/>
              </a:rPr>
              <a:t>Gautam</a:t>
            </a:r>
            <a:r>
              <a:rPr lang="en-US" sz="1100" dirty="0">
                <a:latin typeface="Times New Roman" pitchFamily="18" charset="0"/>
                <a:ea typeface="Times New Roman"/>
                <a:cs typeface="Times New Roman" pitchFamily="18" charset="0"/>
              </a:rPr>
              <a:t>, R. (2024) ‘Wardrobe Management – Make your wardrobe interesting!’, </a:t>
            </a:r>
            <a:r>
              <a:rPr lang="en-US" sz="1100" i="1" dirty="0">
                <a:latin typeface="Times New Roman" pitchFamily="18" charset="0"/>
                <a:ea typeface="Times New Roman"/>
                <a:cs typeface="Times New Roman" pitchFamily="18" charset="0"/>
              </a:rPr>
              <a:t>LinkedIn Articles</a:t>
            </a:r>
            <a:r>
              <a:rPr lang="en-US" sz="1100" dirty="0">
                <a:latin typeface="Times New Roman" pitchFamily="18" charset="0"/>
                <a:ea typeface="Times New Roman"/>
                <a:cs typeface="Times New Roman" pitchFamily="18" charset="0"/>
              </a:rPr>
              <a:t>. Available at: </a:t>
            </a:r>
            <a:r>
              <a:rPr lang="en-US" sz="1100" u="sng" dirty="0">
                <a:solidFill>
                  <a:srgbClr val="0000FF"/>
                </a:solidFill>
                <a:latin typeface="Times New Roman" pitchFamily="18" charset="0"/>
                <a:ea typeface="Times New Roman"/>
                <a:cs typeface="Times New Roman" pitchFamily="18" charset="0"/>
                <a:hlinkClick r:id="rId3"/>
              </a:rPr>
              <a:t>https://www.linkedin.com/pulse/wardrobe-management-make-your-interesting-rupali-gautam-1d</a:t>
            </a:r>
            <a:r>
              <a:rPr lang="en-US" sz="1100" dirty="0">
                <a:latin typeface="Times New Roman" pitchFamily="18" charset="0"/>
                <a:ea typeface="Times New Roman"/>
                <a:cs typeface="Times New Roman" pitchFamily="18" charset="0"/>
              </a:rPr>
              <a:t> (Accessed: 1 October 2025).</a:t>
            </a:r>
          </a:p>
          <a:p>
            <a:pPr marL="457200" indent="-457200" algn="just">
              <a:lnSpc>
                <a:spcPct val="150000"/>
              </a:lnSpc>
            </a:pPr>
            <a:r>
              <a:rPr lang="en-US" sz="1100" dirty="0" err="1">
                <a:latin typeface="Times New Roman" pitchFamily="18" charset="0"/>
                <a:cs typeface="Times New Roman" pitchFamily="18" charset="0"/>
              </a:rPr>
              <a:t>Ghicajanu</a:t>
            </a:r>
            <a:r>
              <a:rPr lang="en-US" sz="1100" dirty="0">
                <a:latin typeface="Times New Roman" pitchFamily="18" charset="0"/>
                <a:cs typeface="Times New Roman" pitchFamily="18" charset="0"/>
              </a:rPr>
              <a:t>, M. (2021) Competitive Analysis of the Business with the Michael Porter Model. </a:t>
            </a:r>
            <a:r>
              <a:rPr lang="en-US" sz="1100" i="1" dirty="0">
                <a:latin typeface="Times New Roman" pitchFamily="18" charset="0"/>
                <a:cs typeface="Times New Roman" pitchFamily="18" charset="0"/>
              </a:rPr>
              <a:t>Economics</a:t>
            </a:r>
            <a:r>
              <a:rPr lang="en-US" sz="1100" dirty="0">
                <a:latin typeface="Times New Roman" pitchFamily="18" charset="0"/>
                <a:cs typeface="Times New Roman" pitchFamily="18" charset="0"/>
              </a:rPr>
              <a:t>, [online] 21(1), pp.169–178. Available at: </a:t>
            </a:r>
            <a:r>
              <a:rPr lang="en-US" sz="1100" dirty="0">
                <a:latin typeface="Times New Roman" pitchFamily="18" charset="0"/>
                <a:cs typeface="Times New Roman" pitchFamily="18" charset="0"/>
                <a:hlinkClick r:id="rId4"/>
              </a:rPr>
              <a:t>https://www.upet.ro/annals/economics/pdf/2021/18).%20Ghicajanu_2.pdf</a:t>
            </a:r>
            <a:r>
              <a:rPr lang="en-US" sz="1100" dirty="0">
                <a:latin typeface="Times New Roman" pitchFamily="18" charset="0"/>
                <a:cs typeface="Times New Roman" pitchFamily="18" charset="0"/>
              </a:rPr>
              <a:t>. </a:t>
            </a:r>
            <a:endParaRPr lang="en-US" sz="1100" dirty="0">
              <a:latin typeface="Times New Roman" pitchFamily="18" charset="0"/>
              <a:ea typeface="Times New Roman"/>
              <a:cs typeface="Times New Roman" pitchFamily="18" charset="0"/>
            </a:endParaRPr>
          </a:p>
          <a:p>
            <a:pPr marL="457200" indent="-457200" algn="just">
              <a:lnSpc>
                <a:spcPct val="150000"/>
              </a:lnSpc>
            </a:pPr>
            <a:r>
              <a:rPr lang="en-US" sz="1100" dirty="0" err="1">
                <a:latin typeface="Times New Roman" pitchFamily="18" charset="0"/>
                <a:ea typeface="Times New Roman"/>
                <a:cs typeface="Times New Roman" pitchFamily="18" charset="0"/>
              </a:rPr>
              <a:t>Hessing</a:t>
            </a:r>
            <a:r>
              <a:rPr lang="en-US" sz="1100" dirty="0">
                <a:latin typeface="Times New Roman" pitchFamily="18" charset="0"/>
                <a:ea typeface="Times New Roman"/>
                <a:cs typeface="Times New Roman" pitchFamily="18" charset="0"/>
              </a:rPr>
              <a:t>, T. (2023) ‘Porter’s Five Forces’, </a:t>
            </a:r>
            <a:r>
              <a:rPr lang="en-US" sz="1100" i="1" dirty="0">
                <a:latin typeface="Times New Roman" pitchFamily="18" charset="0"/>
                <a:ea typeface="Times New Roman"/>
                <a:cs typeface="Times New Roman" pitchFamily="18" charset="0"/>
              </a:rPr>
              <a:t>Six Sigma Study Guide</a:t>
            </a:r>
            <a:r>
              <a:rPr lang="en-US" sz="1100" dirty="0">
                <a:latin typeface="Times New Roman" pitchFamily="18" charset="0"/>
                <a:ea typeface="Times New Roman"/>
                <a:cs typeface="Times New Roman" pitchFamily="18" charset="0"/>
              </a:rPr>
              <a:t>. Available at: </a:t>
            </a:r>
            <a:r>
              <a:rPr lang="en-US" sz="1100" u="sng" dirty="0">
                <a:solidFill>
                  <a:srgbClr val="0000FF"/>
                </a:solidFill>
                <a:latin typeface="Times New Roman" pitchFamily="18" charset="0"/>
                <a:ea typeface="Times New Roman"/>
                <a:cs typeface="Times New Roman" pitchFamily="18" charset="0"/>
                <a:hlinkClick r:id="rId5"/>
              </a:rPr>
              <a:t>https://sixsigmastudyguide.com/porters-five-forces/</a:t>
            </a:r>
            <a:r>
              <a:rPr lang="en-US" sz="1100" dirty="0">
                <a:latin typeface="Times New Roman" pitchFamily="18" charset="0"/>
                <a:ea typeface="Times New Roman"/>
                <a:cs typeface="Times New Roman" pitchFamily="18" charset="0"/>
              </a:rPr>
              <a:t> (Accessed: 1 October 2025).</a:t>
            </a:r>
          </a:p>
          <a:p>
            <a:pPr marL="457200" indent="-457200" algn="just">
              <a:lnSpc>
                <a:spcPct val="150000"/>
              </a:lnSpc>
            </a:pPr>
            <a:r>
              <a:rPr lang="en-US" sz="1100" dirty="0" err="1">
                <a:latin typeface="Times New Roman" pitchFamily="18" charset="0"/>
                <a:cs typeface="Times New Roman" pitchFamily="18" charset="0"/>
              </a:rPr>
              <a:t>Lavoye</a:t>
            </a:r>
            <a:r>
              <a:rPr lang="en-US" sz="1100" dirty="0">
                <a:latin typeface="Times New Roman" pitchFamily="18" charset="0"/>
                <a:cs typeface="Times New Roman" pitchFamily="18" charset="0"/>
              </a:rPr>
              <a:t>, V., </a:t>
            </a:r>
            <a:r>
              <a:rPr lang="en-US" sz="1100" dirty="0" err="1">
                <a:latin typeface="Times New Roman" pitchFamily="18" charset="0"/>
                <a:cs typeface="Times New Roman" pitchFamily="18" charset="0"/>
              </a:rPr>
              <a:t>Tarkiainen</a:t>
            </a:r>
            <a:r>
              <a:rPr lang="en-US" sz="1100" dirty="0">
                <a:latin typeface="Times New Roman" pitchFamily="18" charset="0"/>
                <a:cs typeface="Times New Roman" pitchFamily="18" charset="0"/>
              </a:rPr>
              <a:t>, A., </a:t>
            </a:r>
            <a:r>
              <a:rPr lang="en-US" sz="1100" dirty="0" err="1">
                <a:latin typeface="Times New Roman" pitchFamily="18" charset="0"/>
                <a:cs typeface="Times New Roman" pitchFamily="18" charset="0"/>
              </a:rPr>
              <a:t>Sipilä</a:t>
            </a:r>
            <a:r>
              <a:rPr lang="en-US" sz="1100" dirty="0">
                <a:latin typeface="Times New Roman" pitchFamily="18" charset="0"/>
                <a:cs typeface="Times New Roman" pitchFamily="18" charset="0"/>
              </a:rPr>
              <a:t>, J. and </a:t>
            </a:r>
            <a:r>
              <a:rPr lang="en-US" sz="1100" dirty="0" err="1">
                <a:latin typeface="Times New Roman" pitchFamily="18" charset="0"/>
                <a:cs typeface="Times New Roman" pitchFamily="18" charset="0"/>
              </a:rPr>
              <a:t>Mero</a:t>
            </a:r>
            <a:r>
              <a:rPr lang="en-US" sz="1100" dirty="0">
                <a:latin typeface="Times New Roman" pitchFamily="18" charset="0"/>
                <a:cs typeface="Times New Roman" pitchFamily="18" charset="0"/>
              </a:rPr>
              <a:t>, J. (2023). More than skin-deep: The influence of presence dimensions on purchase intentions in augmented reality shopping. </a:t>
            </a:r>
            <a:r>
              <a:rPr lang="en-US" sz="1100" i="1" dirty="0">
                <a:latin typeface="Times New Roman" pitchFamily="18" charset="0"/>
                <a:cs typeface="Times New Roman" pitchFamily="18" charset="0"/>
              </a:rPr>
              <a:t>Journal of Business Research</a:t>
            </a:r>
            <a:r>
              <a:rPr lang="en-US" sz="1100" dirty="0">
                <a:latin typeface="Times New Roman" pitchFamily="18" charset="0"/>
                <a:cs typeface="Times New Roman" pitchFamily="18" charset="0"/>
              </a:rPr>
              <a:t>, 169, pp.114247–114247. </a:t>
            </a:r>
            <a:endParaRPr lang="en-US" sz="1100" dirty="0">
              <a:latin typeface="Times New Roman" pitchFamily="18" charset="0"/>
              <a:ea typeface="Times New Roman"/>
              <a:cs typeface="Times New Roman" pitchFamily="18" charset="0"/>
            </a:endParaRPr>
          </a:p>
          <a:p>
            <a:pPr marL="457200" indent="-457200" algn="just">
              <a:lnSpc>
                <a:spcPct val="150000"/>
              </a:lnSpc>
            </a:pPr>
            <a:r>
              <a:rPr lang="en-US" sz="1100" dirty="0">
                <a:latin typeface="Times New Roman" pitchFamily="18" charset="0"/>
                <a:ea typeface="Times New Roman"/>
                <a:cs typeface="Times New Roman" pitchFamily="18" charset="0"/>
              </a:rPr>
              <a:t>Style DNA (2025) </a:t>
            </a:r>
            <a:r>
              <a:rPr lang="en-US" sz="1100" i="1" dirty="0" err="1">
                <a:latin typeface="Times New Roman" pitchFamily="18" charset="0"/>
                <a:ea typeface="Times New Roman"/>
                <a:cs typeface="Times New Roman" pitchFamily="18" charset="0"/>
              </a:rPr>
              <a:t>StyleDNA</a:t>
            </a:r>
            <a:r>
              <a:rPr lang="en-US" sz="1100" i="1" dirty="0">
                <a:latin typeface="Times New Roman" pitchFamily="18" charset="0"/>
                <a:ea typeface="Times New Roman"/>
                <a:cs typeface="Times New Roman" pitchFamily="18" charset="0"/>
              </a:rPr>
              <a:t>: AI personal stylist</a:t>
            </a:r>
            <a:r>
              <a:rPr lang="en-US" sz="1100" dirty="0">
                <a:latin typeface="Times New Roman" pitchFamily="18" charset="0"/>
                <a:ea typeface="Times New Roman"/>
                <a:cs typeface="Times New Roman" pitchFamily="18" charset="0"/>
              </a:rPr>
              <a:t> [Website home page]. Available at: </a:t>
            </a:r>
            <a:r>
              <a:rPr lang="en-US" sz="1100" u="sng" dirty="0">
                <a:solidFill>
                  <a:srgbClr val="0000FF"/>
                </a:solidFill>
                <a:latin typeface="Times New Roman" pitchFamily="18" charset="0"/>
                <a:ea typeface="Times New Roman"/>
                <a:cs typeface="Times New Roman" pitchFamily="18" charset="0"/>
                <a:hlinkClick r:id="rId6"/>
              </a:rPr>
              <a:t>https://styledna.ai/</a:t>
            </a:r>
            <a:r>
              <a:rPr lang="en-US" sz="1100" dirty="0">
                <a:latin typeface="Times New Roman" pitchFamily="18" charset="0"/>
                <a:ea typeface="Times New Roman"/>
                <a:cs typeface="Times New Roman" pitchFamily="18" charset="0"/>
              </a:rPr>
              <a:t> (Accessed: 1 October 2025).</a:t>
            </a:r>
          </a:p>
          <a:p>
            <a:pPr marL="457200" indent="-457200" algn="just">
              <a:lnSpc>
                <a:spcPct val="150000"/>
              </a:lnSpc>
            </a:pPr>
            <a:r>
              <a:rPr lang="en-US" sz="1100" dirty="0" err="1">
                <a:latin typeface="Times New Roman" pitchFamily="18" charset="0"/>
                <a:cs typeface="Times New Roman" pitchFamily="18" charset="0"/>
              </a:rPr>
              <a:t>Theocharis</a:t>
            </a:r>
            <a:r>
              <a:rPr lang="en-US" sz="1100" dirty="0">
                <a:latin typeface="Times New Roman" pitchFamily="18" charset="0"/>
                <a:cs typeface="Times New Roman" pitchFamily="18" charset="0"/>
              </a:rPr>
              <a:t>, D. and </a:t>
            </a:r>
            <a:r>
              <a:rPr lang="en-US" sz="1100" dirty="0" err="1">
                <a:latin typeface="Times New Roman" pitchFamily="18" charset="0"/>
                <a:cs typeface="Times New Roman" pitchFamily="18" charset="0"/>
              </a:rPr>
              <a:t>Tsekouropoulos</a:t>
            </a:r>
            <a:r>
              <a:rPr lang="en-US" sz="1100" dirty="0">
                <a:latin typeface="Times New Roman" pitchFamily="18" charset="0"/>
                <a:cs typeface="Times New Roman" pitchFamily="18" charset="0"/>
              </a:rPr>
              <a:t>, G. (2025). Sustainable Consumption and Branding for Gen Z: How Brand Dimensions Influence Consumer Behavior and Adoption of Newly Launched Technological Products. </a:t>
            </a:r>
            <a:r>
              <a:rPr lang="en-US" sz="1100" i="1" dirty="0">
                <a:latin typeface="Times New Roman" pitchFamily="18" charset="0"/>
                <a:cs typeface="Times New Roman" pitchFamily="18" charset="0"/>
              </a:rPr>
              <a:t>Sustainability</a:t>
            </a:r>
            <a:r>
              <a:rPr lang="en-US" sz="1100" dirty="0">
                <a:latin typeface="Times New Roman" pitchFamily="18" charset="0"/>
                <a:cs typeface="Times New Roman" pitchFamily="18" charset="0"/>
              </a:rPr>
              <a:t>, [online] 17(9), p.4124. </a:t>
            </a:r>
          </a:p>
          <a:p>
            <a:pPr marL="457200" indent="-457200" algn="just">
              <a:lnSpc>
                <a:spcPct val="150000"/>
              </a:lnSpc>
            </a:pPr>
            <a:r>
              <a:rPr lang="en-US" sz="1100" dirty="0">
                <a:latin typeface="Times New Roman" pitchFamily="18" charset="0"/>
                <a:ea typeface="Times New Roman"/>
                <a:cs typeface="Times New Roman" pitchFamily="18" charset="0"/>
              </a:rPr>
              <a:t>Unstop (2024) ‘Marketing Mix: Discover the 4 Ps of Marketing &amp; Their Uses (With Example)’, </a:t>
            </a:r>
            <a:r>
              <a:rPr lang="en-US" sz="1100" i="1" dirty="0">
                <a:latin typeface="Times New Roman" pitchFamily="18" charset="0"/>
                <a:ea typeface="Times New Roman"/>
                <a:cs typeface="Times New Roman" pitchFamily="18" charset="0"/>
              </a:rPr>
              <a:t>Unstop Blog</a:t>
            </a:r>
            <a:r>
              <a:rPr lang="en-US" sz="1100" dirty="0">
                <a:latin typeface="Times New Roman" pitchFamily="18" charset="0"/>
                <a:ea typeface="Times New Roman"/>
                <a:cs typeface="Times New Roman" pitchFamily="18" charset="0"/>
              </a:rPr>
              <a:t>. Available at: </a:t>
            </a:r>
            <a:r>
              <a:rPr lang="en-US" sz="1100" u="sng" dirty="0">
                <a:solidFill>
                  <a:srgbClr val="0000FF"/>
                </a:solidFill>
                <a:latin typeface="Times New Roman" pitchFamily="18" charset="0"/>
                <a:ea typeface="Times New Roman"/>
                <a:cs typeface="Times New Roman" pitchFamily="18" charset="0"/>
                <a:hlinkClick r:id="rId7"/>
              </a:rPr>
              <a:t>https://unstop.com/blog/marketing-mix-the-4ps-and-7ps</a:t>
            </a:r>
            <a:r>
              <a:rPr lang="en-US" sz="1100" dirty="0">
                <a:latin typeface="Times New Roman" pitchFamily="18" charset="0"/>
                <a:ea typeface="Times New Roman"/>
                <a:cs typeface="Times New Roman" pitchFamily="18" charset="0"/>
              </a:rPr>
              <a:t> (Accessed: 1 October 2025).</a:t>
            </a:r>
          </a:p>
        </p:txBody>
      </p:sp>
    </p:spTree>
  </p:cSld>
  <p:clrMapOvr>
    <a:masterClrMapping/>
  </p:clrMapOvr>
</p:sld>
</file>

<file path=ppt/theme/theme1.xml><?xml version="1.0" encoding="utf-8"?>
<a:theme xmlns:a="http://schemas.openxmlformats.org/drawingml/2006/main" name="Technic">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126</TotalTime>
  <Words>1807</Words>
  <Application>Microsoft Office PowerPoint</Application>
  <PresentationFormat>On-screen Show (4:3)</PresentationFormat>
  <Paragraphs>136</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Franklin Gothic Book</vt:lpstr>
      <vt:lpstr>Times New Roman</vt:lpstr>
      <vt:lpstr>Wingdings 2</vt:lpstr>
      <vt:lpstr>Technic</vt:lpstr>
      <vt:lpstr>PowerPoint Presentation</vt:lpstr>
      <vt:lpstr>Business Idea</vt:lpstr>
      <vt:lpstr>Products / Services</vt:lpstr>
      <vt:lpstr>Market Research &amp; Segments</vt:lpstr>
      <vt:lpstr>Porter’s Five Forces</vt:lpstr>
      <vt:lpstr>Marketing Strategy 4Ps</vt:lpstr>
      <vt:lpstr>Legal Form &amp; Governance</vt:lpstr>
      <vt:lpstr>Organisational Chart</vt:lpstr>
      <vt:lpstr>Start-up Costs</vt:lpstr>
      <vt:lpstr>Roadmap (12 months) &amp; KPIs</vt:lpstr>
      <vt:lpstr>References</vt:lpstr>
    </vt:vector>
  </TitlesOfParts>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dc:description>generated using python-pptx</dc:description>
  <cp:lastModifiedBy>Victoria Francis (2329070)</cp:lastModifiedBy>
  <cp:revision>13</cp:revision>
  <dcterms:created xsi:type="dcterms:W3CDTF">2013-01-27T09:14:16Z</dcterms:created>
  <dcterms:modified xsi:type="dcterms:W3CDTF">2025-11-02T14:45:15Z</dcterms:modified>
</cp:coreProperties>
</file>