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030A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E7F03A-5ED5-A23F-1A68-9DF3B579BC83}" v="2037" dt="2020-12-22T16:04:49.529"/>
    <p1510:client id="{1C6CD7C8-C47E-91F9-B4CB-534AB48F17B3}" v="132" dt="2020-12-20T15:22:28.328"/>
    <p1510:client id="{1DA3583D-A3D1-A2FB-B2F2-BC9EF88E2D12}" v="197" dt="2021-01-09T17:53:19.459"/>
    <p1510:client id="{20521601-FB1C-3FA0-7938-FCB62873669C}" v="980" dt="2021-01-04T15:47:19.651"/>
    <p1510:client id="{2D4AB61A-D81B-1F3C-D987-4A8F0E1E2825}" v="678" dt="2020-12-17T16:01:46.993"/>
    <p1510:client id="{367A8305-0346-0F69-B74B-B0DE6B176565}" v="473" dt="2021-01-05T12:45:43.288"/>
    <p1510:client id="{381D7F85-FCCC-ED91-805F-9273C4D40162}" v="281" dt="2021-01-05T16:46:46.132"/>
    <p1510:client id="{4C252885-8B96-C583-3681-136C7BE002D9}" v="11" dt="2021-01-06T16:56:46.015"/>
    <p1510:client id="{5EA42D60-A2B1-81EF-8F4A-B1CD468C38DF}" v="120" dt="2020-12-20T16:07:55.625"/>
    <p1510:client id="{6A39675B-BFAF-655E-28B4-338A3845F012}" v="306" dt="2021-01-02T14:38:04.575"/>
    <p1510:client id="{8DC39A5F-8BA9-E8B7-A7D3-F830F90306F2}" v="28" dt="2020-12-22T19:12:12.185"/>
    <p1510:client id="{920A6CE5-5139-523D-9B86-3E1CFD19006A}" v="314" dt="2021-01-09T17:37:53.819"/>
    <p1510:client id="{B3513C7E-7ED0-46ED-C43C-43D5045FE854}" v="17" dt="2021-01-09T13:43:49.507"/>
    <p1510:client id="{BD22D282-97F0-A81F-4A6B-3E49BF129520}" v="243" dt="2021-01-06T22:35:30.484"/>
    <p1510:client id="{CA86F3D2-C454-67DD-C243-CF24AA457A0D}" v="73" dt="2021-01-09T13:47:01.9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09/01/2021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09/01/2021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8.png"/><Relationship Id="rId3" Type="http://schemas.openxmlformats.org/officeDocument/2006/relationships/image" Target="../media/image2.png"/><Relationship Id="rId7" Type="http://schemas.openxmlformats.org/officeDocument/2006/relationships/hyperlink" Target="https://creativecommons.org/licenses/by-sa/3.0/" TargetMode="External"/><Relationship Id="rId12" Type="http://schemas.openxmlformats.org/officeDocument/2006/relationships/image" Target="../media/image7.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en.wikipedia.org/wiki/Vigotsky" TargetMode="External"/><Relationship Id="rId11" Type="http://schemas.openxmlformats.org/officeDocument/2006/relationships/image" Target="../media/image6.png"/><Relationship Id="rId5" Type="http://schemas.openxmlformats.org/officeDocument/2006/relationships/image" Target="../media/image4.jpeg"/><Relationship Id="rId10" Type="http://schemas.openxmlformats.org/officeDocument/2006/relationships/hyperlink" Target="https://creativecommons.org/licenses/by-nc-sa/3.0/" TargetMode="External"/><Relationship Id="rId4" Type="http://schemas.openxmlformats.org/officeDocument/2006/relationships/image" Target="../media/image3.svg"/><Relationship Id="rId9" Type="http://schemas.openxmlformats.org/officeDocument/2006/relationships/hyperlink" Target="http://www.psicologiaenlared.com/del-asociacionismo-de-hume-al-conductismo-de-skinner/" TargetMode="External"/></Relationships>
</file>

<file path=ppt/slides/_rels/slide2.xml.rels><?xml version="1.0" encoding="UTF-8" standalone="yes"?>
<Relationships xmlns="http://schemas.openxmlformats.org/package/2006/relationships"><Relationship Id="rId8" Type="http://schemas.openxmlformats.org/officeDocument/2006/relationships/hyperlink" Target="https://www.instructionaldesign.org/theories/operant-conditioning/#:~:text=The%20theory%20of%20B.F.,that%20occur%20in%20the%20environment" TargetMode="External"/><Relationship Id="rId3" Type="http://schemas.openxmlformats.org/officeDocument/2006/relationships/hyperlink" Target="https://files.eric.ed.gov/fulltext/EJ1083566.pdf" TargetMode="External"/><Relationship Id="rId7" Type="http://schemas.openxmlformats.org/officeDocument/2006/relationships/hyperlink" Target="https://helpfulprofessor.com/behaviorism/" TargetMode="External"/><Relationship Id="rId2" Type="http://schemas.openxmlformats.org/officeDocument/2006/relationships/hyperlink" Target="http://www.sociologyarticles.co.uk/the-hidden-curriculum/" TargetMode="External"/><Relationship Id="rId1" Type="http://schemas.openxmlformats.org/officeDocument/2006/relationships/slideLayout" Target="../slideLayouts/slideLayout7.xml"/><Relationship Id="rId6" Type="http://schemas.openxmlformats.org/officeDocument/2006/relationships/hyperlink" Target="https://helpfulprofessor.com/hidden-curriculum/" TargetMode="External"/><Relationship Id="rId11" Type="http://schemas.openxmlformats.org/officeDocument/2006/relationships/hyperlink" Target="https://socialsci.libretexts.org/Bookshelves/Sociology" TargetMode="External"/><Relationship Id="rId5" Type="http://schemas.openxmlformats.org/officeDocument/2006/relationships/hyperlink" Target="https://www.bl.uk/collection-items/synopsis-of-the-forster-education-act-1870" TargetMode="External"/><Relationship Id="rId10" Type="http://schemas.openxmlformats.org/officeDocument/2006/relationships/hyperlink" Target="https://educationaltechnology.net/lev-vygotsky-sociocultural-theory-of-cognitive-development/" TargetMode="External"/><Relationship Id="rId4" Type="http://schemas.openxmlformats.org/officeDocument/2006/relationships/hyperlink" Target="https://uk.sagepub.com/sites/default/files/learning_theories_cards.pdf" TargetMode="External"/><Relationship Id="rId9" Type="http://schemas.openxmlformats.org/officeDocument/2006/relationships/hyperlink" Target="https://www.jstor.org/stable/1473613?seq=1" TargetMode="External"/></Relationships>
</file>

<file path=ppt/slides/_rels/slide3.xml.rels><?xml version="1.0" encoding="UTF-8" standalone="yes"?>
<Relationships xmlns="http://schemas.openxmlformats.org/package/2006/relationships"><Relationship Id="rId8" Type="http://schemas.openxmlformats.org/officeDocument/2006/relationships/hyperlink" Target="https://www.gov.uk/national-curriculum" TargetMode="External"/><Relationship Id="rId3" Type="http://schemas.openxmlformats.org/officeDocument/2006/relationships/hyperlink" Target="https://s-cool.co.uk/a-level/sociology/functions-of-education/revise-it/the-hidden-curriculum" TargetMode="External"/><Relationship Id="rId7" Type="http://schemas.openxmlformats.org/officeDocument/2006/relationships/hyperlink" Target="http://education-savvy.blogspot.com/2016/07/bf-skinners-theory-of-operant.html" TargetMode="External"/><Relationship Id="rId2" Type="http://schemas.openxmlformats.org/officeDocument/2006/relationships/hyperlink" Target="https://www.yourarticlelibrary.com/education/educational-system-the-meaning-aspects-and-social-functions-of-education/8582" TargetMode="External"/><Relationship Id="rId1" Type="http://schemas.openxmlformats.org/officeDocument/2006/relationships/slideLayout" Target="../slideLayouts/slideLayout7.xml"/><Relationship Id="rId6" Type="http://schemas.openxmlformats.org/officeDocument/2006/relationships/hyperlink" Target="https://revisesociology.com/2017/11/09/the-hidden-curriculum-and-school-ethos/" TargetMode="External"/><Relationship Id="rId5" Type="http://schemas.openxmlformats.org/officeDocument/2006/relationships/hyperlink" Target="https://sociologytwynham.com/2008/12/20/what-is-the-point-of-education/" TargetMode="External"/><Relationship Id="rId10" Type="http://schemas.openxmlformats.org/officeDocument/2006/relationships/hyperlink" Target="https://www.parliament.uk/about/living-heritage/transformingsociety/livinglearning/school/overview/1870education" TargetMode="External"/><Relationship Id="rId4" Type="http://schemas.openxmlformats.org/officeDocument/2006/relationships/hyperlink" Target="https://www.ysgolpenrhos.com/policies-and-procedures/" TargetMode="External"/><Relationship Id="rId9" Type="http://schemas.openxmlformats.org/officeDocument/2006/relationships/hyperlink" Target="https://gov.wales/curriculum-wales-over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A picture containing indoor, table, room, desk&#10;&#10;Description automatically generated">
            <a:extLst>
              <a:ext uri="{FF2B5EF4-FFF2-40B4-BE49-F238E27FC236}">
                <a16:creationId xmlns:a16="http://schemas.microsoft.com/office/drawing/2014/main" id="{C4BBD544-EA07-4C4C-858B-492B1D708B19}"/>
              </a:ext>
            </a:extLst>
          </p:cNvPr>
          <p:cNvPicPr>
            <a:picLocks noChangeAspect="1"/>
          </p:cNvPicPr>
          <p:nvPr/>
        </p:nvPicPr>
        <p:blipFill>
          <a:blip r:embed="rId2"/>
          <a:stretch>
            <a:fillRect/>
          </a:stretch>
        </p:blipFill>
        <p:spPr>
          <a:xfrm>
            <a:off x="-72738" y="-34970"/>
            <a:ext cx="2474769" cy="1013782"/>
          </a:xfrm>
          <a:prstGeom prst="rect">
            <a:avLst/>
          </a:prstGeom>
        </p:spPr>
      </p:pic>
      <p:sp>
        <p:nvSpPr>
          <p:cNvPr id="3" name="TextBox 2">
            <a:extLst>
              <a:ext uri="{FF2B5EF4-FFF2-40B4-BE49-F238E27FC236}">
                <a16:creationId xmlns:a16="http://schemas.microsoft.com/office/drawing/2014/main" id="{6C1D4223-8792-40AD-A561-C59421B96210}"/>
              </a:ext>
            </a:extLst>
          </p:cNvPr>
          <p:cNvSpPr txBox="1"/>
          <p:nvPr/>
        </p:nvSpPr>
        <p:spPr>
          <a:xfrm>
            <a:off x="83128" y="871105"/>
            <a:ext cx="283845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solidFill>
                  <a:srgbClr val="412E64"/>
                </a:solidFill>
                <a:latin typeface="Arial"/>
                <a:cs typeface="Arial"/>
              </a:rPr>
              <a:t>Exploring the Hidden</a:t>
            </a:r>
            <a:endParaRPr lang="en-GB" sz="1200" b="1">
              <a:solidFill>
                <a:srgbClr val="000000"/>
              </a:solidFill>
              <a:latin typeface="Arial"/>
              <a:cs typeface="Arial"/>
            </a:endParaRPr>
          </a:p>
          <a:p>
            <a:r>
              <a:rPr lang="en-US" sz="1200" b="1">
                <a:solidFill>
                  <a:srgbClr val="412E64"/>
                </a:solidFill>
                <a:latin typeface="Arial"/>
                <a:cs typeface="Arial"/>
              </a:rPr>
              <a:t> Curriculum</a:t>
            </a:r>
            <a:endParaRPr lang="en-GB" sz="1200" b="1">
              <a:latin typeface="Arial"/>
              <a:cs typeface="Arial"/>
            </a:endParaRPr>
          </a:p>
        </p:txBody>
      </p:sp>
      <p:sp>
        <p:nvSpPr>
          <p:cNvPr id="5" name="TextBox 4">
            <a:extLst>
              <a:ext uri="{FF2B5EF4-FFF2-40B4-BE49-F238E27FC236}">
                <a16:creationId xmlns:a16="http://schemas.microsoft.com/office/drawing/2014/main" id="{906F8E96-778F-467D-8797-B5030CA60DFC}"/>
              </a:ext>
            </a:extLst>
          </p:cNvPr>
          <p:cNvSpPr txBox="1"/>
          <p:nvPr/>
        </p:nvSpPr>
        <p:spPr>
          <a:xfrm>
            <a:off x="2334492" y="-3465"/>
            <a:ext cx="2595997" cy="2708434"/>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Arial"/>
                <a:cs typeface="Segoe UI"/>
              </a:rPr>
              <a:t>What is the Hidden Curriculum?​</a:t>
            </a:r>
          </a:p>
          <a:p>
            <a:pPr>
              <a:buFont typeface="Symbol"/>
              <a:buChar char="•"/>
            </a:pPr>
            <a:r>
              <a:rPr lang="en-US" sz="1000" dirty="0">
                <a:ea typeface="+mn-lt"/>
                <a:cs typeface="+mn-lt"/>
              </a:rPr>
              <a:t>The hidden curriculum is all those things that </a:t>
            </a:r>
            <a:r>
              <a:rPr lang="en-US" sz="1000">
                <a:ea typeface="+mn-lt"/>
                <a:cs typeface="+mn-lt"/>
              </a:rPr>
              <a:t>we teach in schools that are not written down in </a:t>
            </a:r>
            <a:r>
              <a:rPr lang="en-US" sz="1000" dirty="0">
                <a:ea typeface="+mn-lt"/>
                <a:cs typeface="+mn-lt"/>
              </a:rPr>
              <a:t>syllabus documents (Drew, 2020) </a:t>
            </a:r>
            <a:endParaRPr lang="en-GB" sz="1000" dirty="0">
              <a:ea typeface="+mn-lt"/>
              <a:cs typeface="+mn-lt"/>
            </a:endParaRPr>
          </a:p>
          <a:p>
            <a:pPr>
              <a:buFont typeface="Symbol"/>
              <a:buChar char="•"/>
            </a:pPr>
            <a:r>
              <a:rPr lang="en-US" sz="1000" dirty="0">
                <a:ea typeface="+mn-lt"/>
                <a:cs typeface="+mn-lt"/>
              </a:rPr>
              <a:t> The hidden curriculum stands for the unwritten rules, values and normative patterns of </a:t>
            </a:r>
            <a:r>
              <a:rPr lang="en-GB" sz="1000" dirty="0">
                <a:ea typeface="+mn-lt"/>
                <a:cs typeface="+mn-lt"/>
              </a:rPr>
              <a:t>behaviours (Thompson, 2017)</a:t>
            </a:r>
            <a:r>
              <a:rPr lang="en-US" sz="1000" dirty="0">
                <a:ea typeface="+mn-lt"/>
                <a:cs typeface="+mn-lt"/>
              </a:rPr>
              <a:t> </a:t>
            </a:r>
          </a:p>
          <a:p>
            <a:pPr>
              <a:buFont typeface="Symbol"/>
              <a:buChar char="•"/>
            </a:pPr>
            <a:r>
              <a:rPr lang="en-GB" sz="1000" dirty="0">
                <a:ea typeface="+mn-lt"/>
                <a:cs typeface="+mn-lt"/>
              </a:rPr>
              <a:t> A hidden curriculum can be described as the lessons that are taught informally and usually unintentionally in a school setting (Study.com)</a:t>
            </a:r>
            <a:endParaRPr lang="en-US" sz="1000" dirty="0">
              <a:ea typeface="+mn-lt"/>
              <a:cs typeface="+mn-lt"/>
            </a:endParaRPr>
          </a:p>
          <a:p>
            <a:pPr>
              <a:buFont typeface="Symbol"/>
              <a:buChar char="•"/>
            </a:pPr>
            <a:r>
              <a:rPr lang="en-GB" sz="1000" dirty="0">
                <a:ea typeface="+mn-lt"/>
                <a:cs typeface="+mn-lt"/>
              </a:rPr>
              <a:t> The hidden curriculum is sensitive and debatable conversation today because it negatively and positively influences the students without awareness from teachers (Thompson,2014).</a:t>
            </a:r>
          </a:p>
          <a:p>
            <a:pPr>
              <a:buChar char="•"/>
            </a:pPr>
            <a:endParaRPr lang="en-US" sz="1000">
              <a:latin typeface="Arial"/>
              <a:cs typeface="Arial"/>
            </a:endParaRPr>
          </a:p>
        </p:txBody>
      </p:sp>
      <p:sp>
        <p:nvSpPr>
          <p:cNvPr id="6" name="Arrow: Right 5">
            <a:extLst>
              <a:ext uri="{FF2B5EF4-FFF2-40B4-BE49-F238E27FC236}">
                <a16:creationId xmlns:a16="http://schemas.microsoft.com/office/drawing/2014/main" id="{72A1A6E1-6732-4B86-8EC9-B9009D0C2442}"/>
              </a:ext>
            </a:extLst>
          </p:cNvPr>
          <p:cNvSpPr/>
          <p:nvPr/>
        </p:nvSpPr>
        <p:spPr>
          <a:xfrm>
            <a:off x="1796796" y="363820"/>
            <a:ext cx="536864" cy="398318"/>
          </a:xfrm>
          <a:prstGeom prst="rightArrow">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7183BFE9-E852-4A10-B1FE-BDE376E9E83B}"/>
              </a:ext>
            </a:extLst>
          </p:cNvPr>
          <p:cNvSpPr txBox="1"/>
          <p:nvPr/>
        </p:nvSpPr>
        <p:spPr>
          <a:xfrm>
            <a:off x="4958196" y="403514"/>
            <a:ext cx="3600449" cy="1938992"/>
          </a:xfrm>
          <a:prstGeom prst="rect">
            <a:avLst/>
          </a:prstGeom>
        </p:spPr>
        <p:style>
          <a:lnRef idx="1">
            <a:schemeClr val="accent3"/>
          </a:lnRef>
          <a:fillRef idx="2">
            <a:schemeClr val="accent3"/>
          </a:fillRef>
          <a:effectRef idx="1">
            <a:schemeClr val="accent3"/>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dirty="0">
                <a:latin typeface="Arial"/>
                <a:cs typeface="Segoe UI"/>
              </a:rPr>
              <a:t>Advantages ​</a:t>
            </a:r>
          </a:p>
          <a:p>
            <a:pPr>
              <a:buChar char="•"/>
            </a:pPr>
            <a:r>
              <a:rPr lang="en-US" sz="1000" dirty="0">
                <a:latin typeface="Arial"/>
                <a:cs typeface="Arial"/>
              </a:rPr>
              <a:t> It is an important part of the school because it </a:t>
            </a:r>
            <a:r>
              <a:rPr lang="en-US" sz="1000">
                <a:latin typeface="Arial"/>
                <a:cs typeface="Arial"/>
              </a:rPr>
              <a:t>has strong and effective influences in the student in many ways​</a:t>
            </a:r>
          </a:p>
          <a:p>
            <a:pPr>
              <a:buChar char="•"/>
            </a:pPr>
            <a:r>
              <a:rPr lang="en-US" sz="1000" dirty="0">
                <a:latin typeface="Arial"/>
                <a:cs typeface="Arial"/>
              </a:rPr>
              <a:t> Helps prepare us for life in a society beyond school​</a:t>
            </a:r>
          </a:p>
          <a:p>
            <a:pPr>
              <a:buChar char="•"/>
            </a:pPr>
            <a:r>
              <a:rPr lang="en-US" sz="1000" dirty="0">
                <a:latin typeface="Arial"/>
                <a:cs typeface="Arial"/>
              </a:rPr>
              <a:t> Teaches children to obey elders​</a:t>
            </a:r>
          </a:p>
          <a:p>
            <a:pPr>
              <a:buChar char="•"/>
            </a:pPr>
            <a:r>
              <a:rPr lang="en-US" sz="1000" dirty="0">
                <a:latin typeface="Arial"/>
                <a:cs typeface="Arial"/>
              </a:rPr>
              <a:t> Helps maintain law and order​</a:t>
            </a:r>
          </a:p>
          <a:p>
            <a:r>
              <a:rPr lang="en-US" sz="1000" b="1" dirty="0">
                <a:latin typeface="Arial"/>
                <a:cs typeface="Arial"/>
              </a:rPr>
              <a:t>Disadvantages</a:t>
            </a:r>
          </a:p>
          <a:p>
            <a:pPr>
              <a:buChar char="•"/>
            </a:pPr>
            <a:r>
              <a:rPr lang="en-US" sz="1000" dirty="0">
                <a:latin typeface="Arial"/>
                <a:cs typeface="Arial"/>
              </a:rPr>
              <a:t> Reproduces social class in equalities ​</a:t>
            </a:r>
          </a:p>
          <a:p>
            <a:pPr>
              <a:buChar char="•"/>
            </a:pPr>
            <a:r>
              <a:rPr lang="en-US" sz="1000" dirty="0">
                <a:latin typeface="Arial"/>
                <a:cs typeface="Arial"/>
              </a:rPr>
              <a:t> Outdated social rules are reinforced ​</a:t>
            </a:r>
          </a:p>
          <a:p>
            <a:pPr>
              <a:buChar char="•"/>
            </a:pPr>
            <a:r>
              <a:rPr lang="en-US" sz="1000" dirty="0">
                <a:latin typeface="Arial"/>
                <a:cs typeface="Arial"/>
              </a:rPr>
              <a:t> Minorities are expected assimilate to the majority culture​</a:t>
            </a:r>
          </a:p>
          <a:p>
            <a:r>
              <a:rPr lang="en-US" sz="1000" dirty="0">
                <a:latin typeface="Arial"/>
                <a:cs typeface="Arial"/>
              </a:rPr>
              <a:t>(Drew,2020)</a:t>
            </a:r>
          </a:p>
        </p:txBody>
      </p:sp>
      <p:sp>
        <p:nvSpPr>
          <p:cNvPr id="9" name="TextBox 8">
            <a:extLst>
              <a:ext uri="{FF2B5EF4-FFF2-40B4-BE49-F238E27FC236}">
                <a16:creationId xmlns:a16="http://schemas.microsoft.com/office/drawing/2014/main" id="{0B7DB4B0-3285-4536-A791-B0EE6250862A}"/>
              </a:ext>
            </a:extLst>
          </p:cNvPr>
          <p:cNvSpPr txBox="1"/>
          <p:nvPr/>
        </p:nvSpPr>
        <p:spPr>
          <a:xfrm>
            <a:off x="5217969" y="5195"/>
            <a:ext cx="3080903" cy="400110"/>
          </a:xfrm>
          <a:prstGeom prst="rect">
            <a:avLst/>
          </a:prstGeom>
        </p:spPr>
        <p:style>
          <a:lnRef idx="3">
            <a:schemeClr val="lt1"/>
          </a:lnRef>
          <a:fillRef idx="1">
            <a:schemeClr val="accent3"/>
          </a:fillRef>
          <a:effectRef idx="1">
            <a:schemeClr val="accent3"/>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b="1">
                <a:solidFill>
                  <a:schemeClr val="tx1"/>
                </a:solidFill>
                <a:latin typeface="Arial"/>
              </a:rPr>
              <a:t>The Advantages and Disadvantages of the Hidden Curriculum</a:t>
            </a:r>
            <a:endParaRPr lang="en-GB" sz="1000" b="1">
              <a:solidFill>
                <a:schemeClr val="tx1"/>
              </a:solidFill>
            </a:endParaRPr>
          </a:p>
        </p:txBody>
      </p:sp>
      <p:sp>
        <p:nvSpPr>
          <p:cNvPr id="10" name="Arrow: Right 9">
            <a:extLst>
              <a:ext uri="{FF2B5EF4-FFF2-40B4-BE49-F238E27FC236}">
                <a16:creationId xmlns:a16="http://schemas.microsoft.com/office/drawing/2014/main" id="{08F6525A-D96C-4010-894B-780461AE36FC}"/>
              </a:ext>
            </a:extLst>
          </p:cNvPr>
          <p:cNvSpPr/>
          <p:nvPr/>
        </p:nvSpPr>
        <p:spPr>
          <a:xfrm>
            <a:off x="4823146" y="91057"/>
            <a:ext cx="398318" cy="268432"/>
          </a:xfrm>
          <a:prstGeom prst="rightArrow">
            <a:avLst/>
          </a:prstGeom>
          <a:solidFill>
            <a:schemeClr val="bg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BBBA4771-E090-4EE6-93C7-0BC89D3FAD5F}"/>
              </a:ext>
            </a:extLst>
          </p:cNvPr>
          <p:cNvSpPr txBox="1"/>
          <p:nvPr/>
        </p:nvSpPr>
        <p:spPr>
          <a:xfrm>
            <a:off x="8603673" y="273625"/>
            <a:ext cx="3600449" cy="1169551"/>
          </a:xfrm>
          <a:prstGeom prst="rect">
            <a:avLst/>
          </a:prstGeom>
        </p:spPr>
        <p:style>
          <a:lnRef idx="1">
            <a:schemeClr val="accent4"/>
          </a:lnRef>
          <a:fillRef idx="2">
            <a:schemeClr val="accent4"/>
          </a:fillRef>
          <a:effectRef idx="1">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Symbol"/>
              <a:buChar char="•"/>
            </a:pPr>
            <a:r>
              <a:rPr lang="en-GB" sz="1000">
                <a:ea typeface="+mn-lt"/>
                <a:cs typeface="+mn-lt"/>
              </a:rPr>
              <a:t>Functionalists look at the function or role of an institution in society in keeping the social body 'functioning (working properly (Thompson, 2008)</a:t>
            </a:r>
            <a:r>
              <a:rPr lang="en-US" sz="1000">
                <a:ea typeface="+mn-lt"/>
                <a:cs typeface="+mn-lt"/>
              </a:rPr>
              <a:t> </a:t>
            </a:r>
          </a:p>
          <a:p>
            <a:pPr>
              <a:buFont typeface="Symbol"/>
              <a:buChar char="•"/>
            </a:pPr>
            <a:r>
              <a:rPr lang="en-GB" sz="1000">
                <a:ea typeface="+mn-lt"/>
                <a:cs typeface="+mn-lt"/>
              </a:rPr>
              <a:t> Emile Durkheim is a French sociologist and is considered the founder of Sociology and where functionalism theory is based on (Barthes, no date).</a:t>
            </a:r>
            <a:endParaRPr lang="en-US" sz="1000">
              <a:ea typeface="+mn-lt"/>
              <a:cs typeface="+mn-lt"/>
            </a:endParaRPr>
          </a:p>
          <a:p>
            <a:pPr>
              <a:buChar char="•"/>
            </a:pPr>
            <a:endParaRPr lang="en-US" sz="1000">
              <a:latin typeface="Arial"/>
              <a:cs typeface="Arial"/>
            </a:endParaRPr>
          </a:p>
        </p:txBody>
      </p:sp>
      <p:sp>
        <p:nvSpPr>
          <p:cNvPr id="15" name="TextBox 14">
            <a:extLst>
              <a:ext uri="{FF2B5EF4-FFF2-40B4-BE49-F238E27FC236}">
                <a16:creationId xmlns:a16="http://schemas.microsoft.com/office/drawing/2014/main" id="{B1326A75-70A4-4B6F-8C16-415CF59C01F0}"/>
              </a:ext>
            </a:extLst>
          </p:cNvPr>
          <p:cNvSpPr txBox="1"/>
          <p:nvPr/>
        </p:nvSpPr>
        <p:spPr>
          <a:xfrm>
            <a:off x="8588999" y="1383601"/>
            <a:ext cx="3600449" cy="1007004"/>
          </a:xfrm>
          <a:prstGeom prst="rect">
            <a:avLst/>
          </a:prstGeom>
        </p:spPr>
        <p:style>
          <a:lnRef idx="3">
            <a:schemeClr val="lt1"/>
          </a:lnRef>
          <a:fillRef idx="1">
            <a:schemeClr val="accent4"/>
          </a:fillRef>
          <a:effectRef idx="1">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Font typeface="Arial"/>
              <a:buChar char="•"/>
            </a:pPr>
            <a:r>
              <a:rPr lang="en-GB" sz="1000">
                <a:solidFill>
                  <a:schemeClr val="tx1"/>
                </a:solidFill>
                <a:latin typeface="Arial"/>
                <a:cs typeface="Arial"/>
              </a:rPr>
              <a:t> Marxist thinks that the hidden curriculum is only concerned with the production, </a:t>
            </a:r>
            <a:r>
              <a:rPr lang="en-GB" sz="1000">
                <a:solidFill>
                  <a:schemeClr val="tx1"/>
                </a:solidFill>
                <a:latin typeface="Arial"/>
                <a:ea typeface="+mn-lt"/>
                <a:cs typeface="+mn-lt"/>
              </a:rPr>
              <a:t>Maintenace </a:t>
            </a:r>
            <a:r>
              <a:rPr lang="en-GB" sz="1000">
                <a:solidFill>
                  <a:schemeClr val="tx1"/>
                </a:solidFill>
                <a:latin typeface="Arial"/>
                <a:cs typeface="Arial"/>
              </a:rPr>
              <a:t>and </a:t>
            </a:r>
            <a:r>
              <a:rPr lang="en-GB" sz="1000">
                <a:solidFill>
                  <a:schemeClr val="tx1"/>
                </a:solidFill>
                <a:latin typeface="Arial"/>
                <a:ea typeface="+mn-lt"/>
                <a:cs typeface="+mn-lt"/>
              </a:rPr>
              <a:t>Legitimation </a:t>
            </a:r>
            <a:r>
              <a:rPr lang="en-GB" sz="1000">
                <a:solidFill>
                  <a:schemeClr val="tx1"/>
                </a:solidFill>
                <a:latin typeface="Arial"/>
                <a:cs typeface="Arial"/>
              </a:rPr>
              <a:t>of social inequality (S, cool, no date).</a:t>
            </a:r>
            <a:endParaRPr lang="en-US" sz="1000">
              <a:solidFill>
                <a:schemeClr val="tx1"/>
              </a:solidFill>
              <a:latin typeface="Arial"/>
              <a:cs typeface="Arial"/>
            </a:endParaRPr>
          </a:p>
          <a:p>
            <a:pPr>
              <a:buChar char="•"/>
            </a:pPr>
            <a:r>
              <a:rPr lang="en-GB" sz="1000">
                <a:solidFill>
                  <a:schemeClr val="tx1"/>
                </a:solidFill>
                <a:latin typeface="Arial"/>
                <a:cs typeface="Arial"/>
              </a:rPr>
              <a:t> Marxist are ideas based on the German Philosopher Karl Marx who was better known as a revolutionary (Wolff,2003).</a:t>
            </a:r>
          </a:p>
        </p:txBody>
      </p:sp>
      <p:sp>
        <p:nvSpPr>
          <p:cNvPr id="16" name="TextBox 15">
            <a:extLst>
              <a:ext uri="{FF2B5EF4-FFF2-40B4-BE49-F238E27FC236}">
                <a16:creationId xmlns:a16="http://schemas.microsoft.com/office/drawing/2014/main" id="{E833F5AE-D540-482F-81F9-103C7D93BF4F}"/>
              </a:ext>
            </a:extLst>
          </p:cNvPr>
          <p:cNvSpPr txBox="1"/>
          <p:nvPr/>
        </p:nvSpPr>
        <p:spPr>
          <a:xfrm>
            <a:off x="9105900" y="13854"/>
            <a:ext cx="2743200" cy="261610"/>
          </a:xfrm>
          <a:prstGeom prst="rect">
            <a:avLst/>
          </a:prstGeom>
        </p:spPr>
        <p:style>
          <a:lnRef idx="3">
            <a:schemeClr val="lt1"/>
          </a:lnRef>
          <a:fillRef idx="1">
            <a:schemeClr val="accent4"/>
          </a:fillRef>
          <a:effectRef idx="1">
            <a:schemeClr val="accent4"/>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t> </a:t>
            </a:r>
            <a:r>
              <a:rPr lang="en-GB" sz="1100" b="1">
                <a:solidFill>
                  <a:schemeClr val="tx1"/>
                </a:solidFill>
                <a:latin typeface="Arial"/>
                <a:cs typeface="Arial"/>
              </a:rPr>
              <a:t>Functionalist                              Marxist</a:t>
            </a:r>
          </a:p>
        </p:txBody>
      </p:sp>
      <p:sp>
        <p:nvSpPr>
          <p:cNvPr id="17" name="Arrow: Right 16">
            <a:extLst>
              <a:ext uri="{FF2B5EF4-FFF2-40B4-BE49-F238E27FC236}">
                <a16:creationId xmlns:a16="http://schemas.microsoft.com/office/drawing/2014/main" id="{5C2F59D1-9F95-4C11-BAC6-8A984C1887BE}"/>
              </a:ext>
            </a:extLst>
          </p:cNvPr>
          <p:cNvSpPr/>
          <p:nvPr/>
        </p:nvSpPr>
        <p:spPr>
          <a:xfrm>
            <a:off x="8135251" y="8795"/>
            <a:ext cx="545522" cy="398319"/>
          </a:xfrm>
          <a:prstGeom prst="rightArrow">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FA315105-9E5D-4055-AC0D-8C5DEF5DA4D2}"/>
              </a:ext>
            </a:extLst>
          </p:cNvPr>
          <p:cNvSpPr txBox="1"/>
          <p:nvPr/>
        </p:nvSpPr>
        <p:spPr>
          <a:xfrm>
            <a:off x="8853277" y="2692409"/>
            <a:ext cx="3340676" cy="2092881"/>
          </a:xfrm>
          <a:prstGeom prst="rect">
            <a:avLst/>
          </a:prstGeom>
        </p:spPr>
        <p:style>
          <a:lnRef idx="1">
            <a:schemeClr val="accent5"/>
          </a:lnRef>
          <a:fillRef idx="2">
            <a:schemeClr val="accent5"/>
          </a:fillRef>
          <a:effectRef idx="1">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ea typeface="+mn-lt"/>
                <a:cs typeface="+mn-lt"/>
              </a:rPr>
              <a:t>Functionalist stance on the hidden curriculum.</a:t>
            </a:r>
            <a:r>
              <a:rPr lang="en-US" sz="1000" b="1">
                <a:ea typeface="+mn-lt"/>
                <a:cs typeface="+mn-lt"/>
              </a:rPr>
              <a:t> </a:t>
            </a:r>
            <a:endParaRPr lang="en-US" sz="1000">
              <a:ea typeface="+mn-lt"/>
              <a:cs typeface="+mn-lt"/>
            </a:endParaRPr>
          </a:p>
          <a:p>
            <a:pPr marL="171450" indent="-171450">
              <a:buFont typeface="Arial"/>
              <a:buChar char="•"/>
            </a:pPr>
            <a:r>
              <a:rPr lang="en-GB" sz="1000">
                <a:ea typeface="+mn-lt"/>
                <a:cs typeface="+mn-lt"/>
              </a:rPr>
              <a:t>Functionalists appreciate the virtues of the hidden curriculum as being good at secondary socialising students (Agnihotri.2017)</a:t>
            </a:r>
            <a:r>
              <a:rPr lang="en-US" sz="1000">
                <a:ea typeface="+mn-lt"/>
                <a:cs typeface="+mn-lt"/>
              </a:rPr>
              <a:t> </a:t>
            </a:r>
          </a:p>
          <a:p>
            <a:pPr marL="171450" indent="-171450">
              <a:buFont typeface="Arial"/>
              <a:buChar char="•"/>
            </a:pPr>
            <a:r>
              <a:rPr lang="en-GB" sz="1000">
                <a:ea typeface="+mn-lt"/>
                <a:cs typeface="+mn-lt"/>
              </a:rPr>
              <a:t>Functionalists see the hidden curriculum as a positive part of school life.</a:t>
            </a:r>
            <a:r>
              <a:rPr lang="en-US" sz="1000">
                <a:ea typeface="+mn-lt"/>
                <a:cs typeface="+mn-lt"/>
              </a:rPr>
              <a:t> </a:t>
            </a:r>
          </a:p>
          <a:p>
            <a:pPr marL="171450" indent="-171450">
              <a:buFont typeface="Wingdings"/>
              <a:buChar char="§"/>
            </a:pPr>
            <a:r>
              <a:rPr lang="en-GB" sz="1000">
                <a:ea typeface="+mn-lt"/>
                <a:cs typeface="+mn-lt"/>
              </a:rPr>
              <a:t>Functionalists believe that society is based on shared norms and values (Thompson,2008)</a:t>
            </a:r>
            <a:r>
              <a:rPr lang="en-US" sz="1000">
                <a:ea typeface="+mn-lt"/>
                <a:cs typeface="+mn-lt"/>
              </a:rPr>
              <a:t> </a:t>
            </a:r>
          </a:p>
          <a:p>
            <a:pPr marL="171450" indent="-171450">
              <a:buFont typeface="Arial"/>
              <a:buChar char="•"/>
            </a:pPr>
            <a:r>
              <a:rPr lang="en-US" sz="1000">
                <a:ea typeface="+mn-lt"/>
                <a:cs typeface="+mn-lt"/>
              </a:rPr>
              <a:t>Dunkheim noted that one learns more at school that is explicitly included in the curriculum (Barthes, no date).</a:t>
            </a:r>
          </a:p>
          <a:p>
            <a:endParaRPr lang="en-US" sz="1000" b="1">
              <a:latin typeface="Arial"/>
              <a:cs typeface="Segoe UI"/>
            </a:endParaRPr>
          </a:p>
          <a:p>
            <a:pPr>
              <a:buChar char="•"/>
            </a:pPr>
            <a:endParaRPr lang="en-US" sz="1000">
              <a:latin typeface="Arial"/>
              <a:cs typeface="Arial"/>
            </a:endParaRPr>
          </a:p>
        </p:txBody>
      </p:sp>
      <p:sp>
        <p:nvSpPr>
          <p:cNvPr id="19" name="TextBox 18">
            <a:extLst>
              <a:ext uri="{FF2B5EF4-FFF2-40B4-BE49-F238E27FC236}">
                <a16:creationId xmlns:a16="http://schemas.microsoft.com/office/drawing/2014/main" id="{4AC75D54-3D1A-4FEB-BF8C-1224DA2B7A41}"/>
              </a:ext>
            </a:extLst>
          </p:cNvPr>
          <p:cNvSpPr txBox="1"/>
          <p:nvPr/>
        </p:nvSpPr>
        <p:spPr>
          <a:xfrm>
            <a:off x="8869711" y="2392280"/>
            <a:ext cx="3246406" cy="261610"/>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solidFill>
                  <a:schemeClr val="tx1"/>
                </a:solidFill>
                <a:latin typeface="Arial"/>
                <a:cs typeface="Arial"/>
              </a:rPr>
              <a:t>Functionalist</a:t>
            </a:r>
            <a:r>
              <a:rPr lang="en-GB" sz="1100" b="1">
                <a:solidFill>
                  <a:srgbClr val="FFFFFF"/>
                </a:solidFill>
                <a:latin typeface="Arial"/>
                <a:cs typeface="Arial"/>
              </a:rPr>
              <a:t> </a:t>
            </a:r>
            <a:endParaRPr lang="en-GB" sz="1100" b="1">
              <a:latin typeface="Arial"/>
              <a:cs typeface="Arial"/>
            </a:endParaRPr>
          </a:p>
        </p:txBody>
      </p:sp>
      <p:sp>
        <p:nvSpPr>
          <p:cNvPr id="20" name="Arrow: Down 19">
            <a:extLst>
              <a:ext uri="{FF2B5EF4-FFF2-40B4-BE49-F238E27FC236}">
                <a16:creationId xmlns:a16="http://schemas.microsoft.com/office/drawing/2014/main" id="{ECA14481-5CEF-4E16-BB2F-0D830730ED0B}"/>
              </a:ext>
            </a:extLst>
          </p:cNvPr>
          <p:cNvSpPr/>
          <p:nvPr/>
        </p:nvSpPr>
        <p:spPr>
          <a:xfrm>
            <a:off x="11766542" y="2452009"/>
            <a:ext cx="372340" cy="432954"/>
          </a:xfrm>
          <a:prstGeom prst="downArrow">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Graphic 22" descr="Classroom with solid fill">
            <a:extLst>
              <a:ext uri="{FF2B5EF4-FFF2-40B4-BE49-F238E27FC236}">
                <a16:creationId xmlns:a16="http://schemas.microsoft.com/office/drawing/2014/main" id="{B318FCBF-94D7-4492-B7DF-E40E0DD7319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53847" y="4054187"/>
            <a:ext cx="741218" cy="801832"/>
          </a:xfrm>
          <a:prstGeom prst="rect">
            <a:avLst/>
          </a:prstGeom>
        </p:spPr>
      </p:pic>
      <p:sp>
        <p:nvSpPr>
          <p:cNvPr id="13" name="TextBox 12">
            <a:extLst>
              <a:ext uri="{FF2B5EF4-FFF2-40B4-BE49-F238E27FC236}">
                <a16:creationId xmlns:a16="http://schemas.microsoft.com/office/drawing/2014/main" id="{C493F31A-3227-4382-837F-4B2AF4F9CEBE}"/>
              </a:ext>
            </a:extLst>
          </p:cNvPr>
          <p:cNvSpPr txBox="1"/>
          <p:nvPr/>
        </p:nvSpPr>
        <p:spPr>
          <a:xfrm>
            <a:off x="4360718" y="5538354"/>
            <a:ext cx="4405744" cy="1323439"/>
          </a:xfrm>
          <a:prstGeom prst="rect">
            <a:avLst/>
          </a:prstGeom>
          <a:solidFill>
            <a:schemeClr val="bg2">
              <a:lumMod val="75000"/>
            </a:schemeClr>
          </a:solidFill>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000" dirty="0">
                <a:latin typeface="Arial"/>
                <a:cs typeface="Arial"/>
              </a:rPr>
              <a:t> The theory of B. F. Skinner is based upon the idea that learning is a function of change in our behaviour (Instructional design.org).</a:t>
            </a:r>
            <a:r>
              <a:rPr lang="en-US" sz="1000" dirty="0">
                <a:latin typeface="Arial"/>
                <a:cs typeface="Arial"/>
              </a:rPr>
              <a:t>​</a:t>
            </a:r>
            <a:endParaRPr lang="en-US" dirty="0">
              <a:cs typeface="Calibri" panose="020F0502020204030204"/>
            </a:endParaRPr>
          </a:p>
          <a:p>
            <a:pPr>
              <a:buChar char="•"/>
            </a:pPr>
            <a:r>
              <a:rPr lang="en-GB" sz="1000" dirty="0">
                <a:latin typeface="Arial"/>
                <a:cs typeface="Arial"/>
              </a:rPr>
              <a:t> Skinner defined his own branch of behaviourism 'Operant conditioning' a theory that supposed behaviour is determined by consequences (sage, no date)</a:t>
            </a:r>
            <a:r>
              <a:rPr lang="en-US" sz="1000" dirty="0">
                <a:latin typeface="Arial"/>
                <a:cs typeface="Arial"/>
              </a:rPr>
              <a:t>​</a:t>
            </a:r>
          </a:p>
          <a:p>
            <a:pPr>
              <a:buChar char="•"/>
            </a:pPr>
            <a:r>
              <a:rPr lang="en-GB" sz="1000" dirty="0">
                <a:latin typeface="Arial"/>
                <a:cs typeface="Arial"/>
              </a:rPr>
              <a:t> Skinner says "that positive reinforcement is more effective </a:t>
            </a:r>
            <a:r>
              <a:rPr lang="en-GB" sz="1000">
                <a:latin typeface="Arial"/>
                <a:cs typeface="Arial"/>
              </a:rPr>
              <a:t>than negative   reinforcement (education savvy, no date</a:t>
            </a:r>
            <a:r>
              <a:rPr lang="en-GB" sz="1000" dirty="0">
                <a:latin typeface="Arial"/>
                <a:cs typeface="Arial"/>
              </a:rPr>
              <a:t>)</a:t>
            </a:r>
          </a:p>
          <a:p>
            <a:endParaRPr lang="en-GB" sz="1000">
              <a:latin typeface="Arial"/>
              <a:cs typeface="Arial"/>
            </a:endParaRPr>
          </a:p>
        </p:txBody>
      </p:sp>
      <p:sp>
        <p:nvSpPr>
          <p:cNvPr id="24" name="TextBox 23">
            <a:extLst>
              <a:ext uri="{FF2B5EF4-FFF2-40B4-BE49-F238E27FC236}">
                <a16:creationId xmlns:a16="http://schemas.microsoft.com/office/drawing/2014/main" id="{A9F51D4F-03D2-479B-B075-D14E6296F4CB}"/>
              </a:ext>
            </a:extLst>
          </p:cNvPr>
          <p:cNvSpPr txBox="1"/>
          <p:nvPr/>
        </p:nvSpPr>
        <p:spPr>
          <a:xfrm>
            <a:off x="5382490" y="5304559"/>
            <a:ext cx="2621973" cy="261610"/>
          </a:xfrm>
          <a:prstGeom prst="rect">
            <a:avLst/>
          </a:prstGeom>
          <a:solidFill>
            <a:schemeClr val="bg2">
              <a:lumMod val="50000"/>
            </a:schemeClr>
          </a:solidFill>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latin typeface="Arial"/>
                <a:cs typeface="Arial"/>
              </a:rPr>
              <a:t>B F Skinner </a:t>
            </a:r>
            <a:endParaRPr lang="en-US"/>
          </a:p>
        </p:txBody>
      </p:sp>
      <p:sp>
        <p:nvSpPr>
          <p:cNvPr id="25" name="Arrow: Left 24">
            <a:extLst>
              <a:ext uri="{FF2B5EF4-FFF2-40B4-BE49-F238E27FC236}">
                <a16:creationId xmlns:a16="http://schemas.microsoft.com/office/drawing/2014/main" id="{EF26D7D9-6A73-4B22-A74E-C9878A4225F7}"/>
              </a:ext>
            </a:extLst>
          </p:cNvPr>
          <p:cNvSpPr/>
          <p:nvPr/>
        </p:nvSpPr>
        <p:spPr>
          <a:xfrm>
            <a:off x="8022682" y="6503115"/>
            <a:ext cx="614795" cy="277091"/>
          </a:xfrm>
          <a:prstGeom prst="left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6" name="Picture 26" descr="A person wearing a suit and tie looking at the camera&#10;&#10;Description automatically generated">
            <a:extLst>
              <a:ext uri="{FF2B5EF4-FFF2-40B4-BE49-F238E27FC236}">
                <a16:creationId xmlns:a16="http://schemas.microsoft.com/office/drawing/2014/main" id="{5FC791DC-2ED6-4E6C-8F20-01E92ABD2A7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21649" y="4675205"/>
            <a:ext cx="502228" cy="711778"/>
          </a:xfrm>
          <a:prstGeom prst="rect">
            <a:avLst/>
          </a:prstGeom>
        </p:spPr>
      </p:pic>
      <p:sp>
        <p:nvSpPr>
          <p:cNvPr id="27" name="TextBox 26">
            <a:extLst>
              <a:ext uri="{FF2B5EF4-FFF2-40B4-BE49-F238E27FC236}">
                <a16:creationId xmlns:a16="http://schemas.microsoft.com/office/drawing/2014/main" id="{B60CB0F9-361E-49F2-958B-EC421DFA1290}"/>
              </a:ext>
            </a:extLst>
          </p:cNvPr>
          <p:cNvSpPr txBox="1"/>
          <p:nvPr/>
        </p:nvSpPr>
        <p:spPr>
          <a:xfrm>
            <a:off x="-73602" y="5386821"/>
            <a:ext cx="1125682" cy="109682"/>
          </a:xfrm>
          <a:prstGeom prst="rect">
            <a:avLst/>
          </a:prstGeom>
        </p:spPr>
        <p:txBody>
          <a:bodyPr>
            <a:normAutofit fontScale="25000" lnSpcReduction="20000"/>
          </a:bodyPr>
          <a:lstStyle/>
          <a:p>
            <a:r>
              <a:rPr lang="en-US">
                <a:hlinkClick r:id="rId6"/>
              </a:rPr>
              <a:t>This Photo</a:t>
            </a:r>
            <a:r>
              <a:rPr lang="en-US"/>
              <a:t> by Unknown author is licensed under </a:t>
            </a:r>
            <a:r>
              <a:rPr lang="en-US">
                <a:hlinkClick r:id="rId7"/>
              </a:rPr>
              <a:t>CC BY-SA</a:t>
            </a:r>
            <a:r>
              <a:rPr lang="en-US"/>
              <a:t>.</a:t>
            </a:r>
          </a:p>
        </p:txBody>
      </p:sp>
      <p:sp>
        <p:nvSpPr>
          <p:cNvPr id="29" name="TextBox 28">
            <a:extLst>
              <a:ext uri="{FF2B5EF4-FFF2-40B4-BE49-F238E27FC236}">
                <a16:creationId xmlns:a16="http://schemas.microsoft.com/office/drawing/2014/main" id="{BBCD983C-A416-4C23-855D-95F20264B86D}"/>
              </a:ext>
            </a:extLst>
          </p:cNvPr>
          <p:cNvSpPr txBox="1"/>
          <p:nvPr/>
        </p:nvSpPr>
        <p:spPr>
          <a:xfrm>
            <a:off x="926343" y="5312621"/>
            <a:ext cx="2743200" cy="261610"/>
          </a:xfrm>
          <a:prstGeom prst="rect">
            <a:avLst/>
          </a:prstGeom>
          <a:solidFill>
            <a:schemeClr val="bg2">
              <a:lumMod val="50000"/>
            </a:schemeClr>
          </a:solidFill>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latin typeface="Arial"/>
              </a:rPr>
              <a:t>Lev Vygotsky </a:t>
            </a:r>
            <a:endParaRPr lang="en-GB" sz="1100" b="1">
              <a:cs typeface="Calibri" panose="020F0502020204030204"/>
            </a:endParaRPr>
          </a:p>
        </p:txBody>
      </p:sp>
      <p:sp>
        <p:nvSpPr>
          <p:cNvPr id="32" name="Arrow: Chevron 31">
            <a:extLst>
              <a:ext uri="{FF2B5EF4-FFF2-40B4-BE49-F238E27FC236}">
                <a16:creationId xmlns:a16="http://schemas.microsoft.com/office/drawing/2014/main" id="{642AAA27-D86D-4480-B2F2-FAB8843EC32C}"/>
              </a:ext>
            </a:extLst>
          </p:cNvPr>
          <p:cNvSpPr/>
          <p:nvPr/>
        </p:nvSpPr>
        <p:spPr>
          <a:xfrm rot="5280000">
            <a:off x="10770125" y="1050106"/>
            <a:ext cx="341586" cy="328448"/>
          </a:xfrm>
          <a:prstGeom prst="chevron">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8" name="TextBox 27">
            <a:extLst>
              <a:ext uri="{FF2B5EF4-FFF2-40B4-BE49-F238E27FC236}">
                <a16:creationId xmlns:a16="http://schemas.microsoft.com/office/drawing/2014/main" id="{85E4CA03-2BE7-4FEF-8359-770544970F9F}"/>
              </a:ext>
            </a:extLst>
          </p:cNvPr>
          <p:cNvSpPr txBox="1"/>
          <p:nvPr/>
        </p:nvSpPr>
        <p:spPr>
          <a:xfrm>
            <a:off x="3234" y="5540804"/>
            <a:ext cx="4353468" cy="1323439"/>
          </a:xfrm>
          <a:prstGeom prst="rect">
            <a:avLst/>
          </a:prstGeom>
          <a:solidFill>
            <a:schemeClr val="bg2">
              <a:lumMod val="75000"/>
            </a:schemeClr>
          </a:solidFill>
        </p:spPr>
        <p:style>
          <a:lnRef idx="1">
            <a:schemeClr val="dk1"/>
          </a:lnRef>
          <a:fillRef idx="2">
            <a:schemeClr val="dk1"/>
          </a:fillRef>
          <a:effectRef idx="1">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000">
                <a:latin typeface="Arial"/>
                <a:cs typeface="Arial"/>
              </a:rPr>
              <a:t> When Vygotsky talked about the psychology and pedagogy, he used the hidden curriculum to send good messages to educators about pedagogy and child development (Alsuubaire, 1903)​</a:t>
            </a:r>
          </a:p>
          <a:p>
            <a:pPr>
              <a:buChar char="•"/>
            </a:pPr>
            <a:r>
              <a:rPr lang="en-GB" sz="1000">
                <a:latin typeface="Arial"/>
                <a:cs typeface="Arial"/>
              </a:rPr>
              <a:t> Vygotsky sought out to understand how people learn in social environment and created a unique theory on social learning (Kurt, 2020).​</a:t>
            </a:r>
          </a:p>
          <a:p>
            <a:pPr>
              <a:buChar char="•"/>
            </a:pPr>
            <a:r>
              <a:rPr lang="en-GB" sz="1000">
                <a:latin typeface="Arial"/>
                <a:cs typeface="Arial"/>
              </a:rPr>
              <a:t> He suggested that others within a child's social circle influences their perspectives, values and attitudes (Kurt, 2020).</a:t>
            </a:r>
          </a:p>
        </p:txBody>
      </p:sp>
      <p:sp>
        <p:nvSpPr>
          <p:cNvPr id="31" name="Scroll: Horizontal 30">
            <a:extLst>
              <a:ext uri="{FF2B5EF4-FFF2-40B4-BE49-F238E27FC236}">
                <a16:creationId xmlns:a16="http://schemas.microsoft.com/office/drawing/2014/main" id="{7D72848A-AFE7-4340-903B-DE68C126699E}"/>
              </a:ext>
            </a:extLst>
          </p:cNvPr>
          <p:cNvSpPr/>
          <p:nvPr/>
        </p:nvSpPr>
        <p:spPr>
          <a:xfrm>
            <a:off x="3589194" y="5245988"/>
            <a:ext cx="1887681" cy="311727"/>
          </a:xfrm>
          <a:prstGeom prst="horizontalScroll">
            <a:avLst/>
          </a:prstGeom>
          <a:ln w="57150"/>
        </p:spPr>
        <p:style>
          <a:lnRef idx="2">
            <a:schemeClr val="dk1"/>
          </a:lnRef>
          <a:fillRef idx="1">
            <a:schemeClr val="lt1"/>
          </a:fillRef>
          <a:effectRef idx="0">
            <a:schemeClr val="dk1"/>
          </a:effectRef>
          <a:fontRef idx="minor">
            <a:schemeClr val="dk1"/>
          </a:fontRef>
        </p:style>
        <p:txBody>
          <a:bodyPr rtlCol="0" anchor="ctr"/>
          <a:lstStyle/>
          <a:p>
            <a:pPr algn="ctr"/>
            <a:r>
              <a:rPr lang="en-GB" sz="1100" b="1">
                <a:latin typeface="Arial"/>
                <a:cs typeface="Calibri"/>
              </a:rPr>
              <a:t>theorist</a:t>
            </a:r>
            <a:endParaRPr lang="en-GB" sz="1100" b="1">
              <a:latin typeface="Arial"/>
            </a:endParaRPr>
          </a:p>
        </p:txBody>
      </p:sp>
      <p:pic>
        <p:nvPicPr>
          <p:cNvPr id="33" name="Picture 33" descr="A person wearing glasses&#10;&#10;Description automatically generated">
            <a:extLst>
              <a:ext uri="{FF2B5EF4-FFF2-40B4-BE49-F238E27FC236}">
                <a16:creationId xmlns:a16="http://schemas.microsoft.com/office/drawing/2014/main" id="{F204BE8E-A15E-4ADD-AB7C-F3C14E8D372D}"/>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8257309" y="4767694"/>
            <a:ext cx="509155" cy="716974"/>
          </a:xfrm>
          <a:prstGeom prst="rect">
            <a:avLst/>
          </a:prstGeom>
        </p:spPr>
      </p:pic>
      <p:sp>
        <p:nvSpPr>
          <p:cNvPr id="34" name="TextBox 33">
            <a:extLst>
              <a:ext uri="{FF2B5EF4-FFF2-40B4-BE49-F238E27FC236}">
                <a16:creationId xmlns:a16="http://schemas.microsoft.com/office/drawing/2014/main" id="{049061E9-C127-41E2-85BE-594AA7853F55}"/>
              </a:ext>
            </a:extLst>
          </p:cNvPr>
          <p:cNvSpPr txBox="1"/>
          <p:nvPr/>
        </p:nvSpPr>
        <p:spPr>
          <a:xfrm>
            <a:off x="7910947" y="5398075"/>
            <a:ext cx="950768" cy="101024"/>
          </a:xfrm>
          <a:prstGeom prst="rect">
            <a:avLst/>
          </a:prstGeom>
        </p:spPr>
        <p:txBody>
          <a:bodyPr>
            <a:normAutofit fontScale="25000" lnSpcReduction="20000"/>
          </a:bodyPr>
          <a:lstStyle/>
          <a:p>
            <a:r>
              <a:rPr lang="en-US">
                <a:hlinkClick r:id="rId9"/>
              </a:rPr>
              <a:t>This Photo</a:t>
            </a:r>
            <a:r>
              <a:rPr lang="en-US"/>
              <a:t> by Unknown author is licensed under </a:t>
            </a:r>
            <a:r>
              <a:rPr lang="en-US">
                <a:hlinkClick r:id="rId10"/>
              </a:rPr>
              <a:t>CC BY-SA-NC</a:t>
            </a:r>
            <a:r>
              <a:rPr lang="en-US"/>
              <a:t>.</a:t>
            </a:r>
          </a:p>
        </p:txBody>
      </p:sp>
      <p:sp>
        <p:nvSpPr>
          <p:cNvPr id="23" name="TextBox 22">
            <a:extLst>
              <a:ext uri="{FF2B5EF4-FFF2-40B4-BE49-F238E27FC236}">
                <a16:creationId xmlns:a16="http://schemas.microsoft.com/office/drawing/2014/main" id="{8FDEE156-D0B3-4515-9B8C-4FB4A0AD8CD9}"/>
              </a:ext>
            </a:extLst>
          </p:cNvPr>
          <p:cNvSpPr txBox="1"/>
          <p:nvPr/>
        </p:nvSpPr>
        <p:spPr>
          <a:xfrm>
            <a:off x="22515" y="1503217"/>
            <a:ext cx="2284268" cy="3170099"/>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Char char="•"/>
            </a:pPr>
            <a:r>
              <a:rPr lang="en-GB" sz="1000">
                <a:latin typeface="Arial"/>
                <a:cs typeface="Arial"/>
              </a:rPr>
              <a:t>The National Curriculum is a set of subjects and standards used by primary and secondary schools so that children learn the same things.</a:t>
            </a:r>
            <a:r>
              <a:rPr lang="en-US" sz="1000">
                <a:latin typeface="Arial"/>
                <a:cs typeface="Arial"/>
              </a:rPr>
              <a:t>​</a:t>
            </a:r>
          </a:p>
          <a:p>
            <a:r>
              <a:rPr lang="en-GB" sz="1000">
                <a:latin typeface="Arial"/>
                <a:cs typeface="Arial"/>
              </a:rPr>
              <a:t>It covers what subjects are taught and the standards children reach in each subject (Gov.uk)​</a:t>
            </a:r>
          </a:p>
          <a:p>
            <a:pPr>
              <a:buChar char="•"/>
            </a:pPr>
            <a:r>
              <a:rPr lang="en-GB" sz="1000">
                <a:latin typeface="Arial"/>
                <a:cs typeface="Arial"/>
              </a:rPr>
              <a:t>The New Curriculum for Wales (set out by 2022) aims to help each school develop its own curriculum, enabling their learners to develop towards the four purposes of the curriculum (Gov. Wales)</a:t>
            </a:r>
          </a:p>
          <a:p>
            <a:pPr>
              <a:buChar char="•"/>
            </a:pPr>
            <a:r>
              <a:rPr lang="en-GB" sz="1000">
                <a:latin typeface="Arial"/>
                <a:cs typeface="Arial"/>
              </a:rPr>
              <a:t>The National Curriculum was implemented in 1988 in England and Wales</a:t>
            </a:r>
          </a:p>
          <a:p>
            <a:pPr>
              <a:buFont typeface="Arial"/>
              <a:buChar char="•"/>
            </a:pPr>
            <a:r>
              <a:rPr lang="en-GB" sz="1000">
                <a:latin typeface="Arial"/>
                <a:cs typeface="Arial"/>
              </a:rPr>
              <a:t> Forster Act 1870, Balfour Act 1902-14 and Fisher Act 1918, where all legislation that transformed the Educational system and schools.</a:t>
            </a:r>
          </a:p>
        </p:txBody>
      </p:sp>
      <p:sp>
        <p:nvSpPr>
          <p:cNvPr id="35" name="TextBox 34">
            <a:extLst>
              <a:ext uri="{FF2B5EF4-FFF2-40B4-BE49-F238E27FC236}">
                <a16:creationId xmlns:a16="http://schemas.microsoft.com/office/drawing/2014/main" id="{B9E4215B-3632-4841-95D2-0EEED2DDE054}"/>
              </a:ext>
            </a:extLst>
          </p:cNvPr>
          <p:cNvSpPr txBox="1"/>
          <p:nvPr/>
        </p:nvSpPr>
        <p:spPr>
          <a:xfrm>
            <a:off x="22512" y="1260764"/>
            <a:ext cx="2284268" cy="246221"/>
          </a:xfrm>
          <a:prstGeom prst="rect">
            <a:avLst/>
          </a:prstGeom>
          <a:solidFill>
            <a:schemeClr val="accent6"/>
          </a:solidFill>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latin typeface="Arial"/>
              </a:rPr>
              <a:t>The National Curriculum </a:t>
            </a:r>
            <a:endParaRPr lang="en-GB" sz="1000" b="1">
              <a:cs typeface="Calibri" panose="020F0502020204030204"/>
            </a:endParaRPr>
          </a:p>
        </p:txBody>
      </p:sp>
      <p:sp>
        <p:nvSpPr>
          <p:cNvPr id="36" name="Arrow: Up 35">
            <a:extLst>
              <a:ext uri="{FF2B5EF4-FFF2-40B4-BE49-F238E27FC236}">
                <a16:creationId xmlns:a16="http://schemas.microsoft.com/office/drawing/2014/main" id="{24186583-BB45-4E2E-873F-9B589C884EB0}"/>
              </a:ext>
            </a:extLst>
          </p:cNvPr>
          <p:cNvSpPr/>
          <p:nvPr/>
        </p:nvSpPr>
        <p:spPr>
          <a:xfrm>
            <a:off x="606275" y="4766862"/>
            <a:ext cx="329046" cy="450273"/>
          </a:xfrm>
          <a:prstGeom prst="up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0" name="Graphic 40" descr="Open book with table lamp, books, pen and pencil">
            <a:extLst>
              <a:ext uri="{FF2B5EF4-FFF2-40B4-BE49-F238E27FC236}">
                <a16:creationId xmlns:a16="http://schemas.microsoft.com/office/drawing/2014/main" id="{967520F9-ACD8-4844-AB18-57FE5627A368}"/>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926521" y="4182339"/>
            <a:ext cx="1601932" cy="1619250"/>
          </a:xfrm>
          <a:prstGeom prst="rect">
            <a:avLst/>
          </a:prstGeom>
        </p:spPr>
      </p:pic>
      <p:sp>
        <p:nvSpPr>
          <p:cNvPr id="37" name="TextBox 36">
            <a:extLst>
              <a:ext uri="{FF2B5EF4-FFF2-40B4-BE49-F238E27FC236}">
                <a16:creationId xmlns:a16="http://schemas.microsoft.com/office/drawing/2014/main" id="{A4ECBC12-8550-4A28-8E3D-41564CF5DFCF}"/>
              </a:ext>
            </a:extLst>
          </p:cNvPr>
          <p:cNvSpPr txBox="1"/>
          <p:nvPr/>
        </p:nvSpPr>
        <p:spPr>
          <a:xfrm>
            <a:off x="2299855" y="2602923"/>
            <a:ext cx="2630630" cy="2246769"/>
          </a:xfrm>
          <a:prstGeom prst="rect">
            <a:avLst/>
          </a:prstGeom>
          <a:solidFill>
            <a:srgbClr val="FF0000"/>
          </a:solidFill>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latin typeface="Arial"/>
                <a:cs typeface="Segoe UI"/>
              </a:rPr>
              <a:t>The school as a social system</a:t>
            </a:r>
            <a:r>
              <a:rPr lang="en-US" sz="1000" b="1">
                <a:latin typeface="Arial"/>
                <a:cs typeface="Segoe UI"/>
              </a:rPr>
              <a:t>​</a:t>
            </a:r>
          </a:p>
          <a:p>
            <a:pPr>
              <a:buChar char="•"/>
            </a:pPr>
            <a:r>
              <a:rPr lang="en-GB" sz="1000">
                <a:latin typeface="Arial"/>
                <a:cs typeface="Arial"/>
              </a:rPr>
              <a:t>It is created and controlled for the purpose of enabling young people to become more effective in the life situations in which they must participate (Jenson,1954)</a:t>
            </a:r>
            <a:r>
              <a:rPr lang="en-US" sz="1000">
                <a:latin typeface="Arial"/>
                <a:cs typeface="Arial"/>
              </a:rPr>
              <a:t>​</a:t>
            </a:r>
          </a:p>
          <a:p>
            <a:pPr>
              <a:buChar char="•"/>
            </a:pPr>
            <a:r>
              <a:rPr lang="en-GB" sz="1000">
                <a:latin typeface="Arial"/>
                <a:cs typeface="Arial"/>
              </a:rPr>
              <a:t>Education provides a cautious teaching programme that helps to inculcate value, norms and sustain social system.</a:t>
            </a:r>
            <a:r>
              <a:rPr lang="en-US" sz="1000">
                <a:latin typeface="Arial"/>
                <a:cs typeface="Arial"/>
              </a:rPr>
              <a:t>​</a:t>
            </a:r>
          </a:p>
          <a:p>
            <a:pPr>
              <a:buChar char="•"/>
            </a:pPr>
            <a:r>
              <a:rPr lang="en-GB" sz="1000" dirty="0">
                <a:latin typeface="Arial"/>
                <a:cs typeface="Arial"/>
              </a:rPr>
              <a:t>Durkheim defined education as an action exercised by older generations upon those who are not yet ready for social life (</a:t>
            </a:r>
            <a:r>
              <a:rPr lang="en-GB" sz="1000">
                <a:latin typeface="Arial"/>
                <a:cs typeface="Arial"/>
              </a:rPr>
              <a:t>Modal, P, no,date).</a:t>
            </a:r>
          </a:p>
        </p:txBody>
      </p:sp>
      <p:sp>
        <p:nvSpPr>
          <p:cNvPr id="42" name="Arrow: Right 41">
            <a:extLst>
              <a:ext uri="{FF2B5EF4-FFF2-40B4-BE49-F238E27FC236}">
                <a16:creationId xmlns:a16="http://schemas.microsoft.com/office/drawing/2014/main" id="{937E10CE-B418-4C11-BE5F-71248034A020}"/>
              </a:ext>
            </a:extLst>
          </p:cNvPr>
          <p:cNvSpPr/>
          <p:nvPr/>
        </p:nvSpPr>
        <p:spPr>
          <a:xfrm>
            <a:off x="1874726" y="2693114"/>
            <a:ext cx="458932" cy="242455"/>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TextBox 42">
            <a:extLst>
              <a:ext uri="{FF2B5EF4-FFF2-40B4-BE49-F238E27FC236}">
                <a16:creationId xmlns:a16="http://schemas.microsoft.com/office/drawing/2014/main" id="{636B15BE-81D7-4CA5-A400-D41ECB818BDB}"/>
              </a:ext>
            </a:extLst>
          </p:cNvPr>
          <p:cNvSpPr txBox="1"/>
          <p:nvPr/>
        </p:nvSpPr>
        <p:spPr>
          <a:xfrm>
            <a:off x="5384696" y="2208935"/>
            <a:ext cx="2743199" cy="246221"/>
          </a:xfrm>
          <a:prstGeom prst="rect">
            <a:avLst/>
          </a:prstGeom>
          <a:solidFill>
            <a:srgbClr val="7030A0">
              <a:alpha val="37000"/>
            </a:srgbClr>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000" b="1">
                <a:latin typeface="Arial"/>
                <a:cs typeface="Calibri"/>
              </a:rPr>
              <a:t>Primary school setting </a:t>
            </a:r>
          </a:p>
        </p:txBody>
      </p:sp>
      <p:sp>
        <p:nvSpPr>
          <p:cNvPr id="44" name="TextBox 43">
            <a:extLst>
              <a:ext uri="{FF2B5EF4-FFF2-40B4-BE49-F238E27FC236}">
                <a16:creationId xmlns:a16="http://schemas.microsoft.com/office/drawing/2014/main" id="{2364BD44-0BBB-4E6E-B436-36913532D9AC}"/>
              </a:ext>
            </a:extLst>
          </p:cNvPr>
          <p:cNvSpPr txBox="1"/>
          <p:nvPr/>
        </p:nvSpPr>
        <p:spPr>
          <a:xfrm>
            <a:off x="4966693" y="2452613"/>
            <a:ext cx="3998767" cy="3447098"/>
          </a:xfrm>
          <a:prstGeom prst="rect">
            <a:avLst/>
          </a:prstGeom>
          <a:noFill/>
          <a:ln>
            <a:noFill/>
          </a:ln>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b="1" dirty="0">
                <a:latin typeface="Arial"/>
                <a:cs typeface="Calibri"/>
              </a:rPr>
              <a:t>Aims</a:t>
            </a:r>
            <a:r>
              <a:rPr lang="en-GB" sz="1000" dirty="0">
                <a:latin typeface="Arial"/>
                <a:cs typeface="Calibri"/>
              </a:rPr>
              <a:t>- to teach children how to grow into positive, </a:t>
            </a:r>
            <a:r>
              <a:rPr lang="en-GB" sz="1000" dirty="0">
                <a:latin typeface="Arial"/>
                <a:ea typeface="+mn-lt"/>
                <a:cs typeface="+mn-lt"/>
              </a:rPr>
              <a:t>Responsible  </a:t>
            </a:r>
            <a:r>
              <a:rPr lang="en-GB" sz="1000">
                <a:latin typeface="Arial"/>
                <a:cs typeface="Calibri"/>
              </a:rPr>
              <a:t>people who can work and co-operate with </a:t>
            </a:r>
            <a:r>
              <a:rPr lang="en-GB" sz="1000" dirty="0">
                <a:latin typeface="Arial"/>
                <a:cs typeface="Calibri"/>
              </a:rPr>
              <a:t>others while developing knowledge and skills, so that they achieve their potential.</a:t>
            </a:r>
          </a:p>
          <a:p>
            <a:r>
              <a:rPr lang="en-GB" sz="1000" dirty="0">
                <a:latin typeface="Arial"/>
                <a:cs typeface="Calibri"/>
              </a:rPr>
              <a:t>Our hidden curriculum - what the children learn from the way they are treated and expected to behave.</a:t>
            </a:r>
          </a:p>
          <a:p>
            <a:r>
              <a:rPr lang="en-GB" sz="1000" b="1">
                <a:latin typeface="Arial"/>
                <a:cs typeface="Calibri"/>
              </a:rPr>
              <a:t>Positive behaviour and rewards;</a:t>
            </a:r>
          </a:p>
          <a:p>
            <a:r>
              <a:rPr lang="en-GB" sz="1000">
                <a:latin typeface="Arial"/>
                <a:cs typeface="Calibri"/>
              </a:rPr>
              <a:t>House points </a:t>
            </a:r>
          </a:p>
          <a:p>
            <a:r>
              <a:rPr lang="en-GB" sz="1000">
                <a:latin typeface="Arial"/>
                <a:cs typeface="Calibri"/>
              </a:rPr>
              <a:t>Behaviour boards (dojos)</a:t>
            </a:r>
          </a:p>
          <a:p>
            <a:r>
              <a:rPr lang="en-GB" sz="1000">
                <a:latin typeface="Arial"/>
                <a:cs typeface="Calibri"/>
              </a:rPr>
              <a:t>Vebel and written praise</a:t>
            </a:r>
          </a:p>
          <a:p>
            <a:r>
              <a:rPr lang="en-GB" sz="1000">
                <a:latin typeface="Arial"/>
                <a:cs typeface="Calibri"/>
              </a:rPr>
              <a:t>Stickers and certificates</a:t>
            </a:r>
          </a:p>
          <a:p>
            <a:r>
              <a:rPr lang="en-GB" sz="1000">
                <a:latin typeface="Arial"/>
                <a:cs typeface="Calibri"/>
              </a:rPr>
              <a:t>Reporting to parents and head teacher</a:t>
            </a:r>
          </a:p>
          <a:p>
            <a:r>
              <a:rPr lang="en-GB" sz="1000">
                <a:latin typeface="Arial"/>
                <a:cs typeface="Calibri"/>
              </a:rPr>
              <a:t>Pupils raise hands to speak</a:t>
            </a:r>
          </a:p>
          <a:p>
            <a:r>
              <a:rPr lang="en-GB" sz="1000">
                <a:latin typeface="Arial"/>
                <a:cs typeface="Calibri"/>
              </a:rPr>
              <a:t>Line up to walk into class</a:t>
            </a:r>
          </a:p>
          <a:p>
            <a:r>
              <a:rPr lang="en-GB" sz="1000">
                <a:latin typeface="Arial"/>
                <a:cs typeface="Calibri"/>
              </a:rPr>
              <a:t>Walk calmly no running </a:t>
            </a:r>
          </a:p>
          <a:p>
            <a:r>
              <a:rPr lang="en-GB" sz="1000">
                <a:latin typeface="Arial"/>
                <a:cs typeface="Calibri"/>
              </a:rPr>
              <a:t>Uniform to be worn</a:t>
            </a:r>
          </a:p>
          <a:p>
            <a:r>
              <a:rPr lang="en-GB" sz="1000">
                <a:latin typeface="Arial"/>
                <a:cs typeface="Calibri"/>
              </a:rPr>
              <a:t>Mealtimes - children must talk in a quiet voice not talking </a:t>
            </a:r>
          </a:p>
          <a:p>
            <a:r>
              <a:rPr lang="en-GB" sz="1000">
                <a:latin typeface="Arial"/>
                <a:cs typeface="Calibri"/>
              </a:rPr>
              <a:t>with mouths full.</a:t>
            </a:r>
          </a:p>
          <a:p>
            <a:r>
              <a:rPr lang="en-GB" sz="1000" dirty="0">
                <a:latin typeface="Arial"/>
                <a:cs typeface="Calibri"/>
              </a:rPr>
              <a:t>(Scool </a:t>
            </a:r>
            <a:r>
              <a:rPr lang="en-GB" sz="1000">
                <a:latin typeface="Arial"/>
                <a:cs typeface="Calibri"/>
              </a:rPr>
              <a:t>A, policies</a:t>
            </a:r>
            <a:r>
              <a:rPr lang="en-GB" sz="1000" dirty="0">
                <a:latin typeface="Arial"/>
                <a:cs typeface="Calibri"/>
              </a:rPr>
              <a:t> 2017,2016)</a:t>
            </a:r>
          </a:p>
          <a:p>
            <a:endParaRPr lang="en-GB" sz="1000">
              <a:latin typeface="Arial"/>
              <a:cs typeface="Calibri"/>
            </a:endParaRPr>
          </a:p>
          <a:p>
            <a:endParaRPr lang="en-GB">
              <a:cs typeface="Calibri"/>
            </a:endParaRPr>
          </a:p>
        </p:txBody>
      </p:sp>
      <p:sp>
        <p:nvSpPr>
          <p:cNvPr id="46" name="Arrow: Right 45">
            <a:extLst>
              <a:ext uri="{FF2B5EF4-FFF2-40B4-BE49-F238E27FC236}">
                <a16:creationId xmlns:a16="http://schemas.microsoft.com/office/drawing/2014/main" id="{87065D63-0DB4-4D0A-AB1C-97F3A2C79B7E}"/>
              </a:ext>
            </a:extLst>
          </p:cNvPr>
          <p:cNvSpPr/>
          <p:nvPr/>
        </p:nvSpPr>
        <p:spPr>
          <a:xfrm>
            <a:off x="4524409" y="3255956"/>
            <a:ext cx="432955" cy="415636"/>
          </a:xfrm>
          <a:prstGeom prst="rightArrow">
            <a:avLst/>
          </a:prstGeom>
          <a:solidFill>
            <a:srgbClr val="7030A0">
              <a:alpha val="6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7" name="Picture 47" descr="School Building Education · Free vector graphic on Pixabay">
            <a:extLst>
              <a:ext uri="{FF2B5EF4-FFF2-40B4-BE49-F238E27FC236}">
                <a16:creationId xmlns:a16="http://schemas.microsoft.com/office/drawing/2014/main" id="{9BA31502-2A84-4A0D-84AF-FBC07296FDA8}"/>
              </a:ext>
            </a:extLst>
          </p:cNvPr>
          <p:cNvPicPr>
            <a:picLocks noChangeAspect="1"/>
          </p:cNvPicPr>
          <p:nvPr/>
        </p:nvPicPr>
        <p:blipFill>
          <a:blip r:embed="rId13"/>
          <a:stretch>
            <a:fillRect/>
          </a:stretch>
        </p:blipFill>
        <p:spPr>
          <a:xfrm>
            <a:off x="7365423" y="3306214"/>
            <a:ext cx="1271156" cy="661209"/>
          </a:xfrm>
          <a:prstGeom prst="rect">
            <a:avLst/>
          </a:prstGeom>
        </p:spPr>
      </p:pic>
      <p:sp>
        <p:nvSpPr>
          <p:cNvPr id="30" name="TextBox 29">
            <a:extLst>
              <a:ext uri="{FF2B5EF4-FFF2-40B4-BE49-F238E27FC236}">
                <a16:creationId xmlns:a16="http://schemas.microsoft.com/office/drawing/2014/main" id="{8271C1A1-2CC2-458A-84E2-B35459F0B77F}"/>
              </a:ext>
            </a:extLst>
          </p:cNvPr>
          <p:cNvSpPr txBox="1"/>
          <p:nvPr/>
        </p:nvSpPr>
        <p:spPr>
          <a:xfrm>
            <a:off x="8759537" y="4885579"/>
            <a:ext cx="3435926" cy="1938992"/>
          </a:xfrm>
          <a:prstGeom prst="rect">
            <a:avLst/>
          </a:prstGeom>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endParaRPr lang="en-GB" sz="1000" b="1">
              <a:latin typeface="Arial"/>
              <a:cs typeface="Segoe UI"/>
            </a:endParaRPr>
          </a:p>
          <a:p>
            <a:pPr algn="ctr"/>
            <a:r>
              <a:rPr lang="en-GB" sz="1000" b="1" dirty="0">
                <a:latin typeface="Arial"/>
                <a:cs typeface="Segoe UI"/>
              </a:rPr>
              <a:t>Marxist stance of the hidden curriculum</a:t>
            </a:r>
            <a:r>
              <a:rPr lang="en-GB" sz="1000" dirty="0">
                <a:latin typeface="Arial"/>
                <a:cs typeface="Segoe UI"/>
              </a:rPr>
              <a:t>​</a:t>
            </a:r>
            <a:endParaRPr lang="en-US" dirty="0">
              <a:cs typeface="Calibri"/>
            </a:endParaRPr>
          </a:p>
          <a:p>
            <a:pPr marL="171450" indent="-171450">
              <a:buFont typeface="Arial"/>
              <a:buChar char="•"/>
            </a:pPr>
            <a:r>
              <a:rPr lang="en-GB" sz="1000">
                <a:latin typeface="Arial"/>
                <a:cs typeface="Arial"/>
              </a:rPr>
              <a:t> Traditional Marxist see  the educational system as </a:t>
            </a:r>
            <a:endParaRPr lang="en-US">
              <a:latin typeface="Calibri" panose="020F0502020204030204"/>
              <a:cs typeface="Calibri" panose="020F0502020204030204"/>
            </a:endParaRPr>
          </a:p>
          <a:p>
            <a:r>
              <a:rPr lang="en-GB" sz="1000">
                <a:latin typeface="Arial"/>
                <a:cs typeface="Arial"/>
              </a:rPr>
              <a:t>      working in the interest of ruling class elites</a:t>
            </a:r>
            <a:endParaRPr lang="en-US">
              <a:latin typeface="Calibri" panose="020F0502020204030204"/>
              <a:cs typeface="Calibri" panose="020F0502020204030204"/>
            </a:endParaRPr>
          </a:p>
          <a:p>
            <a:r>
              <a:rPr lang="en-GB" sz="1000">
                <a:latin typeface="Arial"/>
                <a:cs typeface="Arial"/>
              </a:rPr>
              <a:t>     (Thompson, </a:t>
            </a:r>
            <a:r>
              <a:rPr lang="en-GB" sz="1000" dirty="0">
                <a:latin typeface="Arial"/>
                <a:cs typeface="Arial"/>
              </a:rPr>
              <a:t>2015).</a:t>
            </a:r>
            <a:r>
              <a:rPr lang="en-US" sz="1000" dirty="0">
                <a:latin typeface="Arial"/>
                <a:cs typeface="Arial"/>
              </a:rPr>
              <a:t>​</a:t>
            </a:r>
            <a:endParaRPr lang="en-US">
              <a:cs typeface="Calibri" panose="020F0502020204030204"/>
            </a:endParaRPr>
          </a:p>
          <a:p>
            <a:pPr marL="171450" indent="-171450">
              <a:buFont typeface="Arial"/>
              <a:buChar char="•"/>
            </a:pPr>
            <a:r>
              <a:rPr lang="en-GB" sz="1000">
                <a:latin typeface="Arial"/>
                <a:cs typeface="Arial"/>
              </a:rPr>
              <a:t> Bowles and </a:t>
            </a:r>
            <a:r>
              <a:rPr lang="en-GB" sz="1000" err="1">
                <a:latin typeface="Arial"/>
                <a:cs typeface="Arial"/>
              </a:rPr>
              <a:t>Ginits</a:t>
            </a:r>
            <a:r>
              <a:rPr lang="en-GB" sz="1000">
                <a:latin typeface="Arial"/>
                <a:cs typeface="Arial"/>
              </a:rPr>
              <a:t> argued that the norms taught      through education got children ready  </a:t>
            </a:r>
            <a:r>
              <a:rPr lang="en-GB" sz="1000" dirty="0">
                <a:latin typeface="Arial"/>
                <a:cs typeface="Arial"/>
              </a:rPr>
              <a:t>for future exploitation at work.</a:t>
            </a:r>
            <a:r>
              <a:rPr lang="en-US" sz="1000" dirty="0">
                <a:latin typeface="Arial"/>
                <a:cs typeface="Arial"/>
              </a:rPr>
              <a:t>​</a:t>
            </a:r>
          </a:p>
          <a:p>
            <a:pPr marL="171450" indent="-171450">
              <a:buFont typeface="Arial"/>
              <a:buChar char="•"/>
            </a:pPr>
            <a:r>
              <a:rPr lang="en-GB" sz="1000" dirty="0">
                <a:latin typeface="Arial"/>
                <a:cs typeface="Arial"/>
              </a:rPr>
              <a:t> </a:t>
            </a:r>
            <a:r>
              <a:rPr lang="en-GB" sz="1000">
                <a:latin typeface="Arial"/>
                <a:cs typeface="Arial"/>
              </a:rPr>
              <a:t>Accepting the authority in school got children </a:t>
            </a:r>
            <a:r>
              <a:rPr lang="en-GB" sz="1000" dirty="0">
                <a:latin typeface="Arial"/>
                <a:cs typeface="Arial"/>
              </a:rPr>
              <a:t>ready for accepting authority of managers later in work</a:t>
            </a:r>
            <a:r>
              <a:rPr lang="en-US" sz="1000" dirty="0">
                <a:latin typeface="Arial"/>
                <a:cs typeface="Arial"/>
              </a:rPr>
              <a:t>​</a:t>
            </a:r>
          </a:p>
          <a:p>
            <a:pPr marL="171450" indent="-171450">
              <a:buFont typeface="Arial"/>
              <a:buChar char="•"/>
            </a:pPr>
            <a:r>
              <a:rPr lang="en-GB" sz="1000">
                <a:latin typeface="Arial"/>
                <a:cs typeface="Arial"/>
              </a:rPr>
              <a:t>Values were just part of the </a:t>
            </a:r>
            <a:r>
              <a:rPr lang="en-GB" sz="1000" dirty="0">
                <a:latin typeface="Arial"/>
                <a:cs typeface="Arial"/>
              </a:rPr>
              <a:t>ideological control (Thompson,2017).</a:t>
            </a:r>
          </a:p>
        </p:txBody>
      </p:sp>
      <p:sp>
        <p:nvSpPr>
          <p:cNvPr id="12" name="TextBox 11">
            <a:extLst>
              <a:ext uri="{FF2B5EF4-FFF2-40B4-BE49-F238E27FC236}">
                <a16:creationId xmlns:a16="http://schemas.microsoft.com/office/drawing/2014/main" id="{51BD2580-A7EF-47AE-AB7B-51D6D6E61666}"/>
              </a:ext>
            </a:extLst>
          </p:cNvPr>
          <p:cNvSpPr txBox="1"/>
          <p:nvPr/>
        </p:nvSpPr>
        <p:spPr>
          <a:xfrm>
            <a:off x="8976016" y="4655130"/>
            <a:ext cx="2968335" cy="261610"/>
          </a:xfrm>
          <a:prstGeom prst="rect">
            <a:avLst/>
          </a:prstGeom>
        </p:spPr>
        <p:style>
          <a:lnRef idx="3">
            <a:schemeClr val="lt1"/>
          </a:lnRef>
          <a:fillRef idx="1">
            <a:schemeClr val="accent6"/>
          </a:fillRef>
          <a:effectRef idx="1">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a:solidFill>
                  <a:schemeClr val="tx1"/>
                </a:solidFill>
                <a:latin typeface="Arial"/>
                <a:cs typeface="Arial"/>
              </a:rPr>
              <a:t>Marxist</a:t>
            </a:r>
            <a:endParaRPr lang="en-US">
              <a:solidFill>
                <a:schemeClr val="tx1"/>
              </a:solidFill>
            </a:endParaRPr>
          </a:p>
        </p:txBody>
      </p:sp>
      <p:sp>
        <p:nvSpPr>
          <p:cNvPr id="21" name="Arrow: Down 20">
            <a:extLst>
              <a:ext uri="{FF2B5EF4-FFF2-40B4-BE49-F238E27FC236}">
                <a16:creationId xmlns:a16="http://schemas.microsoft.com/office/drawing/2014/main" id="{59A88A3F-1024-490F-999F-6F2B9068B8F6}"/>
              </a:ext>
            </a:extLst>
          </p:cNvPr>
          <p:cNvSpPr/>
          <p:nvPr/>
        </p:nvSpPr>
        <p:spPr>
          <a:xfrm>
            <a:off x="11741865" y="4541727"/>
            <a:ext cx="381000" cy="493568"/>
          </a:xfrm>
          <a:prstGeom prst="downArrow">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05324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E4A5126-EE07-45D1-8C91-56CA1DF1F020}"/>
              </a:ext>
            </a:extLst>
          </p:cNvPr>
          <p:cNvSpPr txBox="1"/>
          <p:nvPr/>
        </p:nvSpPr>
        <p:spPr>
          <a:xfrm>
            <a:off x="-5751" y="80514"/>
            <a:ext cx="12275388" cy="72943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References</a:t>
            </a:r>
          </a:p>
          <a:p>
            <a:r>
              <a:rPr lang="en-GB" dirty="0">
                <a:ea typeface="+mn-lt"/>
                <a:cs typeface="+mn-lt"/>
              </a:rPr>
              <a:t>Agnihotri, R. (2017).</a:t>
            </a:r>
            <a:r>
              <a:rPr lang="en-GB" i="1" dirty="0">
                <a:ea typeface="+mn-lt"/>
                <a:cs typeface="+mn-lt"/>
              </a:rPr>
              <a:t> The hidden curriculum</a:t>
            </a:r>
            <a:r>
              <a:rPr lang="en-GB" dirty="0">
                <a:ea typeface="+mn-lt"/>
                <a:cs typeface="+mn-lt"/>
              </a:rPr>
              <a:t>. Available at: </a:t>
            </a:r>
            <a:r>
              <a:rPr lang="en-GB" u="sng" dirty="0">
                <a:ea typeface="+mn-lt"/>
                <a:cs typeface="+mn-lt"/>
                <a:hlinkClick r:id="rId2"/>
              </a:rPr>
              <a:t>http://www.sociologyarticles.co.uk/the-hidden-curriculum/</a:t>
            </a:r>
            <a:r>
              <a:rPr lang="en-GB" dirty="0">
                <a:ea typeface="+mn-lt"/>
                <a:cs typeface="+mn-lt"/>
              </a:rPr>
              <a:t> (Accessed: 6</a:t>
            </a:r>
            <a:r>
              <a:rPr lang="en-GB" baseline="30000" dirty="0">
                <a:ea typeface="+mn-lt"/>
                <a:cs typeface="+mn-lt"/>
              </a:rPr>
              <a:t>th</a:t>
            </a:r>
            <a:r>
              <a:rPr lang="en-GB" dirty="0">
                <a:ea typeface="+mn-lt"/>
                <a:cs typeface="+mn-lt"/>
              </a:rPr>
              <a:t> December 2020).</a:t>
            </a:r>
          </a:p>
          <a:p>
            <a:r>
              <a:rPr lang="en-GB" dirty="0" err="1">
                <a:ea typeface="+mn-lt"/>
                <a:cs typeface="+mn-lt"/>
              </a:rPr>
              <a:t>Alsubaie</a:t>
            </a:r>
            <a:r>
              <a:rPr lang="en-GB" dirty="0">
                <a:ea typeface="+mn-lt"/>
                <a:cs typeface="+mn-lt"/>
              </a:rPr>
              <a:t>, M.</a:t>
            </a:r>
            <a:r>
              <a:rPr lang="en-GB" i="1" dirty="0">
                <a:ea typeface="+mn-lt"/>
                <a:cs typeface="+mn-lt"/>
              </a:rPr>
              <a:t> (</a:t>
            </a:r>
            <a:r>
              <a:rPr lang="en-GB" dirty="0">
                <a:ea typeface="+mn-lt"/>
                <a:cs typeface="+mn-lt"/>
              </a:rPr>
              <a:t>1903). </a:t>
            </a:r>
            <a:r>
              <a:rPr lang="en-GB" i="1" dirty="0">
                <a:ea typeface="+mn-lt"/>
                <a:cs typeface="+mn-lt"/>
              </a:rPr>
              <a:t>Curriculum as One of Current Issue of Curriculum</a:t>
            </a:r>
            <a:r>
              <a:rPr lang="en-GB" dirty="0">
                <a:ea typeface="+mn-lt"/>
                <a:cs typeface="+mn-lt"/>
              </a:rPr>
              <a:t>. Available at: </a:t>
            </a:r>
            <a:r>
              <a:rPr lang="en-GB" u="sng" dirty="0">
                <a:ea typeface="+mn-lt"/>
                <a:cs typeface="+mn-lt"/>
                <a:hlinkClick r:id="rId3"/>
              </a:rPr>
              <a:t>https://files.eric.ed.gov/fulltext/EJ1083566.pdf</a:t>
            </a:r>
            <a:r>
              <a:rPr lang="en-GB" dirty="0">
                <a:ea typeface="+mn-lt"/>
                <a:cs typeface="+mn-lt"/>
              </a:rPr>
              <a:t> (Accessed: 21</a:t>
            </a:r>
            <a:r>
              <a:rPr lang="en-GB" baseline="30000" dirty="0">
                <a:ea typeface="+mn-lt"/>
                <a:cs typeface="+mn-lt"/>
              </a:rPr>
              <a:t>st</a:t>
            </a:r>
            <a:r>
              <a:rPr lang="en-GB" dirty="0">
                <a:ea typeface="+mn-lt"/>
                <a:cs typeface="+mn-lt"/>
              </a:rPr>
              <a:t> December 2020).</a:t>
            </a:r>
          </a:p>
          <a:p>
            <a:r>
              <a:rPr lang="en-GB" dirty="0">
                <a:ea typeface="+mn-lt"/>
                <a:cs typeface="+mn-lt"/>
              </a:rPr>
              <a:t>Aubrey and Riley, (</a:t>
            </a:r>
            <a:r>
              <a:rPr lang="en-GB" dirty="0" err="1">
                <a:ea typeface="+mn-lt"/>
                <a:cs typeface="+mn-lt"/>
              </a:rPr>
              <a:t>No,date</a:t>
            </a:r>
            <a:r>
              <a:rPr lang="en-GB" dirty="0">
                <a:ea typeface="+mn-lt"/>
                <a:cs typeface="+mn-lt"/>
              </a:rPr>
              <a:t>). Understanding and Using Educational Theories. </a:t>
            </a:r>
            <a:r>
              <a:rPr lang="en-GB" i="1" dirty="0">
                <a:ea typeface="+mn-lt"/>
                <a:cs typeface="+mn-lt"/>
              </a:rPr>
              <a:t>10 learning theorist every teacher must know. Available at:</a:t>
            </a:r>
            <a:r>
              <a:rPr lang="en-GB" dirty="0">
                <a:ea typeface="+mn-lt"/>
                <a:cs typeface="+mn-lt"/>
              </a:rPr>
              <a:t> </a:t>
            </a:r>
            <a:r>
              <a:rPr lang="en-GB" u="sng" dirty="0">
                <a:ea typeface="+mn-lt"/>
                <a:cs typeface="+mn-lt"/>
                <a:hlinkClick r:id="rId4"/>
              </a:rPr>
              <a:t>https://uk.sagepub.com/sites/default/files/learning_theories_cards.pdf</a:t>
            </a:r>
            <a:r>
              <a:rPr lang="en-GB" dirty="0">
                <a:ea typeface="+mn-lt"/>
                <a:cs typeface="+mn-lt"/>
              </a:rPr>
              <a:t>  (Accessed: 20</a:t>
            </a:r>
            <a:r>
              <a:rPr lang="en-GB" baseline="30000" dirty="0">
                <a:ea typeface="+mn-lt"/>
                <a:cs typeface="+mn-lt"/>
              </a:rPr>
              <a:t>th</a:t>
            </a:r>
            <a:r>
              <a:rPr lang="en-GB" dirty="0">
                <a:ea typeface="+mn-lt"/>
                <a:cs typeface="+mn-lt"/>
              </a:rPr>
              <a:t> December 2020).</a:t>
            </a:r>
          </a:p>
          <a:p>
            <a:r>
              <a:rPr lang="en-GB" i="1" dirty="0">
                <a:ea typeface="+mn-lt"/>
                <a:cs typeface="+mn-lt"/>
              </a:rPr>
              <a:t>Dalgleish, W.S. (1870). Synopsis of the Forster Education Act 1870.</a:t>
            </a:r>
            <a:endParaRPr lang="en-GB" dirty="0">
              <a:ea typeface="+mn-lt"/>
              <a:cs typeface="+mn-lt"/>
            </a:endParaRPr>
          </a:p>
          <a:p>
            <a:r>
              <a:rPr lang="en-GB" dirty="0">
                <a:ea typeface="+mn-lt"/>
                <a:cs typeface="+mn-lt"/>
              </a:rPr>
              <a:t>Available at: </a:t>
            </a:r>
            <a:r>
              <a:rPr lang="en-GB" u="sng" dirty="0">
                <a:ea typeface="+mn-lt"/>
                <a:cs typeface="+mn-lt"/>
                <a:hlinkClick r:id="rId5"/>
              </a:rPr>
              <a:t>https://www.bl.uk/collection-items/synopsis-of-the-forster-education-act-1870</a:t>
            </a:r>
            <a:r>
              <a:rPr lang="en-GB" dirty="0">
                <a:ea typeface="+mn-lt"/>
                <a:cs typeface="+mn-lt"/>
              </a:rPr>
              <a:t>#  (Accessed: 22</a:t>
            </a:r>
            <a:r>
              <a:rPr lang="en-GB" baseline="30000" dirty="0">
                <a:ea typeface="+mn-lt"/>
                <a:cs typeface="+mn-lt"/>
              </a:rPr>
              <a:t>nd</a:t>
            </a:r>
            <a:r>
              <a:rPr lang="en-GB" dirty="0">
                <a:ea typeface="+mn-lt"/>
                <a:cs typeface="+mn-lt"/>
              </a:rPr>
              <a:t> December 2020).</a:t>
            </a:r>
          </a:p>
          <a:p>
            <a:r>
              <a:rPr lang="en-GB" dirty="0">
                <a:ea typeface="+mn-lt"/>
                <a:cs typeface="+mn-lt"/>
              </a:rPr>
              <a:t>Drew, C. (2020).</a:t>
            </a:r>
            <a:r>
              <a:rPr lang="en-GB" i="1" dirty="0">
                <a:ea typeface="+mn-lt"/>
                <a:cs typeface="+mn-lt"/>
              </a:rPr>
              <a:t> what is the hidden curriculum?</a:t>
            </a:r>
            <a:r>
              <a:rPr lang="en-GB" dirty="0">
                <a:ea typeface="+mn-lt"/>
                <a:cs typeface="+mn-lt"/>
              </a:rPr>
              <a:t> Available at: </a:t>
            </a:r>
            <a:r>
              <a:rPr lang="en-GB" u="sng" dirty="0">
                <a:ea typeface="+mn-lt"/>
                <a:cs typeface="+mn-lt"/>
                <a:hlinkClick r:id="rId6"/>
              </a:rPr>
              <a:t>https://helpfulprofessor.com/hidden-curriculum/</a:t>
            </a:r>
            <a:r>
              <a:rPr lang="en-GB" dirty="0">
                <a:ea typeface="+mn-lt"/>
                <a:cs typeface="+mn-lt"/>
              </a:rPr>
              <a:t> (Accessed on 30</a:t>
            </a:r>
            <a:r>
              <a:rPr lang="en-GB" baseline="30000" dirty="0">
                <a:ea typeface="+mn-lt"/>
                <a:cs typeface="+mn-lt"/>
              </a:rPr>
              <a:t>th</a:t>
            </a:r>
            <a:r>
              <a:rPr lang="en-GB" dirty="0">
                <a:ea typeface="+mn-lt"/>
                <a:cs typeface="+mn-lt"/>
              </a:rPr>
              <a:t> November 2020).</a:t>
            </a:r>
          </a:p>
          <a:p>
            <a:r>
              <a:rPr lang="en-GB" dirty="0">
                <a:ea typeface="+mn-lt"/>
                <a:cs typeface="+mn-lt"/>
              </a:rPr>
              <a:t>Drew, C. (2020). W</a:t>
            </a:r>
            <a:r>
              <a:rPr lang="en-GB" i="1" dirty="0">
                <a:ea typeface="+mn-lt"/>
                <a:cs typeface="+mn-lt"/>
              </a:rPr>
              <a:t>hat is the hidden curriculum? Examples pros and cons.</a:t>
            </a:r>
            <a:r>
              <a:rPr lang="en-GB" dirty="0">
                <a:ea typeface="+mn-lt"/>
                <a:cs typeface="+mn-lt"/>
              </a:rPr>
              <a:t> Available at: </a:t>
            </a:r>
            <a:r>
              <a:rPr lang="en-GB" u="sng" dirty="0">
                <a:ea typeface="+mn-lt"/>
                <a:cs typeface="+mn-lt"/>
                <a:hlinkClick r:id="rId6"/>
              </a:rPr>
              <a:t>https://helpfulprofessor.com/hidden-curriculum/</a:t>
            </a:r>
            <a:r>
              <a:rPr lang="en-GB" dirty="0">
                <a:ea typeface="+mn-lt"/>
                <a:cs typeface="+mn-lt"/>
              </a:rPr>
              <a:t> (Accessed: 17</a:t>
            </a:r>
            <a:r>
              <a:rPr lang="en-GB" baseline="30000" dirty="0">
                <a:ea typeface="+mn-lt"/>
                <a:cs typeface="+mn-lt"/>
              </a:rPr>
              <a:t>th</a:t>
            </a:r>
            <a:r>
              <a:rPr lang="en-GB" dirty="0">
                <a:ea typeface="+mn-lt"/>
                <a:cs typeface="+mn-lt"/>
              </a:rPr>
              <a:t> December 2020).</a:t>
            </a:r>
          </a:p>
          <a:p>
            <a:r>
              <a:rPr lang="en-GB" dirty="0">
                <a:ea typeface="+mn-lt"/>
                <a:cs typeface="+mn-lt"/>
              </a:rPr>
              <a:t>Drew, C. (2020). Skinner</a:t>
            </a:r>
            <a:r>
              <a:rPr lang="en-GB" i="1" dirty="0">
                <a:ea typeface="+mn-lt"/>
                <a:cs typeface="+mn-lt"/>
              </a:rPr>
              <a:t> Behaviourism, Education learning theory. </a:t>
            </a:r>
            <a:r>
              <a:rPr lang="en-GB" dirty="0">
                <a:ea typeface="+mn-lt"/>
                <a:cs typeface="+mn-lt"/>
              </a:rPr>
              <a:t>Available at:</a:t>
            </a:r>
            <a:r>
              <a:rPr lang="en-GB" i="1" dirty="0">
                <a:ea typeface="+mn-lt"/>
                <a:cs typeface="+mn-lt"/>
              </a:rPr>
              <a:t> </a:t>
            </a:r>
            <a:r>
              <a:rPr lang="en-GB" u="sng" dirty="0">
                <a:ea typeface="+mn-lt"/>
                <a:cs typeface="+mn-lt"/>
                <a:hlinkClick r:id="rId7"/>
              </a:rPr>
              <a:t>https://helpfulprofessor.com/behaviorism/</a:t>
            </a:r>
            <a:r>
              <a:rPr lang="en-GB" dirty="0">
                <a:ea typeface="+mn-lt"/>
                <a:cs typeface="+mn-lt"/>
              </a:rPr>
              <a:t> (Accessed:20</a:t>
            </a:r>
            <a:r>
              <a:rPr lang="en-GB" baseline="30000" dirty="0">
                <a:ea typeface="+mn-lt"/>
                <a:cs typeface="+mn-lt"/>
              </a:rPr>
              <a:t>th</a:t>
            </a:r>
            <a:r>
              <a:rPr lang="en-GB" dirty="0">
                <a:ea typeface="+mn-lt"/>
                <a:cs typeface="+mn-lt"/>
              </a:rPr>
              <a:t> December (2020).</a:t>
            </a:r>
          </a:p>
          <a:p>
            <a:r>
              <a:rPr lang="en-GB" dirty="0">
                <a:ea typeface="+mn-lt"/>
                <a:cs typeface="+mn-lt"/>
              </a:rPr>
              <a:t>Instructional, design.(no date). </a:t>
            </a:r>
            <a:r>
              <a:rPr lang="en-GB" i="1" dirty="0">
                <a:ea typeface="+mn-lt"/>
                <a:cs typeface="+mn-lt"/>
              </a:rPr>
              <a:t>Operant Conditioning (B.F. Skinner). A</a:t>
            </a:r>
            <a:r>
              <a:rPr lang="en-GB" dirty="0">
                <a:ea typeface="+mn-lt"/>
                <a:cs typeface="+mn-lt"/>
              </a:rPr>
              <a:t>vailable at: </a:t>
            </a:r>
            <a:r>
              <a:rPr lang="en-GB" u="sng" dirty="0">
                <a:ea typeface="+mn-lt"/>
                <a:cs typeface="+mn-lt"/>
                <a:hlinkClick r:id="rId8"/>
              </a:rPr>
              <a:t>https://www.instructionaldesign.org/theories/operant-conditioning/#:~:text=The%20theory%20of%20B.F.,that%20occur%20in%20the%20environment</a:t>
            </a:r>
            <a:r>
              <a:rPr lang="en-GB" dirty="0">
                <a:ea typeface="+mn-lt"/>
                <a:cs typeface="+mn-lt"/>
              </a:rPr>
              <a:t>. (Accessed:20</a:t>
            </a:r>
            <a:r>
              <a:rPr lang="en-GB" baseline="30000" dirty="0">
                <a:ea typeface="+mn-lt"/>
                <a:cs typeface="+mn-lt"/>
              </a:rPr>
              <a:t>th</a:t>
            </a:r>
            <a:r>
              <a:rPr lang="en-GB" dirty="0">
                <a:ea typeface="+mn-lt"/>
                <a:cs typeface="+mn-lt"/>
              </a:rPr>
              <a:t> December 2020).</a:t>
            </a:r>
          </a:p>
          <a:p>
            <a:r>
              <a:rPr lang="en-GB" dirty="0" err="1">
                <a:ea typeface="+mn-lt"/>
                <a:cs typeface="+mn-lt"/>
              </a:rPr>
              <a:t>Jenson,G</a:t>
            </a:r>
            <a:r>
              <a:rPr lang="en-GB" dirty="0">
                <a:ea typeface="+mn-lt"/>
                <a:cs typeface="+mn-lt"/>
              </a:rPr>
              <a:t>. (1954).</a:t>
            </a:r>
            <a:r>
              <a:rPr lang="en-GB" i="1" dirty="0">
                <a:ea typeface="+mn-lt"/>
                <a:cs typeface="+mn-lt"/>
              </a:rPr>
              <a:t>The school as a social system. </a:t>
            </a:r>
            <a:r>
              <a:rPr lang="en-GB" dirty="0">
                <a:ea typeface="+mn-lt"/>
                <a:cs typeface="+mn-lt"/>
              </a:rPr>
              <a:t>Available at: </a:t>
            </a:r>
            <a:r>
              <a:rPr lang="en-GB" u="sng" dirty="0">
                <a:ea typeface="+mn-lt"/>
                <a:cs typeface="+mn-lt"/>
                <a:hlinkClick r:id="rId9"/>
              </a:rPr>
              <a:t>https://www.jstor.org/stable/1473613?seq=1</a:t>
            </a:r>
            <a:r>
              <a:rPr lang="en-GB" dirty="0">
                <a:ea typeface="+mn-lt"/>
                <a:cs typeface="+mn-lt"/>
              </a:rPr>
              <a:t> (Accessed:22</a:t>
            </a:r>
            <a:r>
              <a:rPr lang="en-GB" baseline="30000" dirty="0">
                <a:ea typeface="+mn-lt"/>
                <a:cs typeface="+mn-lt"/>
              </a:rPr>
              <a:t>nd</a:t>
            </a:r>
            <a:r>
              <a:rPr lang="en-GB" dirty="0">
                <a:ea typeface="+mn-lt"/>
                <a:cs typeface="+mn-lt"/>
              </a:rPr>
              <a:t> December 2020).</a:t>
            </a:r>
          </a:p>
          <a:p>
            <a:r>
              <a:rPr lang="en-GB" dirty="0">
                <a:ea typeface="+mn-lt"/>
                <a:cs typeface="+mn-lt"/>
              </a:rPr>
              <a:t>Kurt, S. (2020). </a:t>
            </a:r>
            <a:r>
              <a:rPr lang="en-GB" i="1" dirty="0">
                <a:ea typeface="+mn-lt"/>
                <a:cs typeface="+mn-lt"/>
              </a:rPr>
              <a:t>Lev Vygotsky – Sociocultural Theory of Cognitive Development. </a:t>
            </a:r>
            <a:r>
              <a:rPr lang="en-GB" dirty="0">
                <a:ea typeface="+mn-lt"/>
                <a:cs typeface="+mn-lt"/>
              </a:rPr>
              <a:t>Available at: </a:t>
            </a:r>
          </a:p>
          <a:p>
            <a:r>
              <a:rPr lang="en-GB" u="sng" dirty="0">
                <a:ea typeface="+mn-lt"/>
                <a:cs typeface="+mn-lt"/>
                <a:hlinkClick r:id="rId10"/>
              </a:rPr>
              <a:t>https://educationaltechnology.net/lev-vygotsky-sociocultural-theory-of-cognitive-development/</a:t>
            </a:r>
            <a:r>
              <a:rPr lang="en-GB" dirty="0">
                <a:ea typeface="+mn-lt"/>
                <a:cs typeface="+mn-lt"/>
              </a:rPr>
              <a:t> (Accessed: 21</a:t>
            </a:r>
            <a:r>
              <a:rPr lang="en-GB" baseline="30000" dirty="0">
                <a:ea typeface="+mn-lt"/>
                <a:cs typeface="+mn-lt"/>
              </a:rPr>
              <a:t>st</a:t>
            </a:r>
            <a:r>
              <a:rPr lang="en-GB" dirty="0">
                <a:ea typeface="+mn-lt"/>
                <a:cs typeface="+mn-lt"/>
              </a:rPr>
              <a:t> December 2020).</a:t>
            </a:r>
          </a:p>
          <a:p>
            <a:r>
              <a:rPr lang="en-GB" dirty="0">
                <a:ea typeface="+mn-lt"/>
                <a:cs typeface="+mn-lt"/>
              </a:rPr>
              <a:t>Libre texts, (2020). </a:t>
            </a:r>
            <a:r>
              <a:rPr lang="en-GB" i="1" dirty="0" err="1">
                <a:ea typeface="+mn-lt"/>
                <a:cs typeface="+mn-lt"/>
              </a:rPr>
              <a:t>Dunkheim</a:t>
            </a:r>
            <a:r>
              <a:rPr lang="en-GB" i="1" dirty="0">
                <a:ea typeface="+mn-lt"/>
                <a:cs typeface="+mn-lt"/>
              </a:rPr>
              <a:t> and social integration. </a:t>
            </a:r>
            <a:r>
              <a:rPr lang="en-GB" dirty="0">
                <a:ea typeface="+mn-lt"/>
                <a:cs typeface="+mn-lt"/>
              </a:rPr>
              <a:t>Available at: </a:t>
            </a:r>
            <a:r>
              <a:rPr lang="en-GB" u="sng" dirty="0">
                <a:ea typeface="+mn-lt"/>
                <a:cs typeface="+mn-lt"/>
                <a:hlinkClick r:id="rId11"/>
              </a:rPr>
              <a:t>https://socialsci.libretexts.org/Bookshelves/Sociology</a:t>
            </a:r>
            <a:r>
              <a:rPr lang="en-GB" dirty="0">
                <a:ea typeface="+mn-lt"/>
                <a:cs typeface="+mn-lt"/>
              </a:rPr>
              <a:t> (Accessed: 7</a:t>
            </a:r>
            <a:r>
              <a:rPr lang="en-GB" baseline="30000" dirty="0">
                <a:ea typeface="+mn-lt"/>
                <a:cs typeface="+mn-lt"/>
              </a:rPr>
              <a:t>th</a:t>
            </a:r>
            <a:r>
              <a:rPr lang="en-GB" dirty="0">
                <a:ea typeface="+mn-lt"/>
                <a:cs typeface="+mn-lt"/>
              </a:rPr>
              <a:t> December 2020).</a:t>
            </a:r>
          </a:p>
          <a:p>
            <a:endParaRPr lang="en-GB" dirty="0">
              <a:ea typeface="+mn-lt"/>
              <a:cs typeface="+mn-lt"/>
            </a:endParaRPr>
          </a:p>
          <a:p>
            <a:pPr algn="l"/>
            <a:endParaRPr lang="en-GB" dirty="0">
              <a:cs typeface="Calibri"/>
            </a:endParaRPr>
          </a:p>
        </p:txBody>
      </p:sp>
    </p:spTree>
    <p:extLst>
      <p:ext uri="{BB962C8B-B14F-4D97-AF65-F5344CB8AC3E}">
        <p14:creationId xmlns:p14="http://schemas.microsoft.com/office/powerpoint/2010/main" val="450189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53036A-0C85-4EF8-95E9-2556050F83DD}"/>
              </a:ext>
            </a:extLst>
          </p:cNvPr>
          <p:cNvSpPr txBox="1"/>
          <p:nvPr/>
        </p:nvSpPr>
        <p:spPr>
          <a:xfrm>
            <a:off x="51759" y="-5751"/>
            <a:ext cx="12088482"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ea typeface="+mn-lt"/>
              <a:cs typeface="+mn-lt"/>
            </a:endParaRPr>
          </a:p>
          <a:p>
            <a:r>
              <a:rPr lang="en-GB" dirty="0">
                <a:cs typeface="Calibri"/>
              </a:rPr>
              <a:t> Mondal, P. (No date) </a:t>
            </a:r>
            <a:r>
              <a:rPr lang="en-GB" i="1" dirty="0">
                <a:cs typeface="Calibri"/>
              </a:rPr>
              <a:t>Educational System: The Meaning, Aspects and Social Functions of Education. </a:t>
            </a:r>
            <a:r>
              <a:rPr lang="en-GB" dirty="0">
                <a:cs typeface="Calibri"/>
              </a:rPr>
              <a:t>Available at: </a:t>
            </a:r>
            <a:r>
              <a:rPr lang="en-GB" u="sng" dirty="0">
                <a:cs typeface="Calibri"/>
                <a:hlinkClick r:id="rId2"/>
              </a:rPr>
              <a:t>https://www.yourarticlelibrary.com/education/educational-system-the-meaning-aspects-and-social-functions-of-education/8582</a:t>
            </a:r>
            <a:r>
              <a:rPr lang="en-GB" dirty="0">
                <a:cs typeface="Calibri"/>
              </a:rPr>
              <a:t>  (Accessed: 22</a:t>
            </a:r>
            <a:r>
              <a:rPr lang="en-GB" baseline="30000" dirty="0">
                <a:cs typeface="Calibri"/>
              </a:rPr>
              <a:t>nd</a:t>
            </a:r>
            <a:r>
              <a:rPr lang="en-GB" dirty="0">
                <a:cs typeface="Calibri"/>
              </a:rPr>
              <a:t> December 2020).</a:t>
            </a:r>
            <a:endParaRPr lang="en-US" dirty="0">
              <a:ea typeface="+mn-lt"/>
              <a:cs typeface="+mn-lt"/>
            </a:endParaRPr>
          </a:p>
          <a:p>
            <a:r>
              <a:rPr lang="en-GB" dirty="0">
                <a:cs typeface="Calibri"/>
              </a:rPr>
              <a:t>S, cool. (No date). </a:t>
            </a:r>
            <a:r>
              <a:rPr lang="en-GB" i="1" dirty="0">
                <a:cs typeface="Calibri"/>
              </a:rPr>
              <a:t>The hidden curriculum</a:t>
            </a:r>
            <a:r>
              <a:rPr lang="en-GB" dirty="0">
                <a:cs typeface="Calibri"/>
              </a:rPr>
              <a:t>. Available at: </a:t>
            </a:r>
            <a:r>
              <a:rPr lang="en-GB" u="sng" dirty="0">
                <a:cs typeface="Calibri"/>
                <a:hlinkClick r:id="rId3"/>
              </a:rPr>
              <a:t>https://s-cool.co.uk/a-level/sociology/functions-of-education/revise-it/the-hidden-curriculum</a:t>
            </a:r>
            <a:r>
              <a:rPr lang="en-GB" dirty="0">
                <a:cs typeface="Calibri"/>
              </a:rPr>
              <a:t> (Accessed: 7</a:t>
            </a:r>
            <a:r>
              <a:rPr lang="en-GB" baseline="30000" dirty="0">
                <a:cs typeface="Calibri"/>
              </a:rPr>
              <a:t>th</a:t>
            </a:r>
            <a:r>
              <a:rPr lang="en-GB" dirty="0">
                <a:cs typeface="Calibri"/>
              </a:rPr>
              <a:t> December 2020).</a:t>
            </a:r>
            <a:endParaRPr lang="en-US">
              <a:ea typeface="+mn-lt"/>
              <a:cs typeface="+mn-lt"/>
            </a:endParaRPr>
          </a:p>
          <a:p>
            <a:r>
              <a:rPr lang="en-GB" dirty="0">
                <a:cs typeface="Calibri"/>
              </a:rPr>
              <a:t>School A, (2017)</a:t>
            </a:r>
            <a:r>
              <a:rPr lang="en-GB" i="1" dirty="0">
                <a:cs typeface="Calibri"/>
              </a:rPr>
              <a:t> Curriculum Policy</a:t>
            </a:r>
            <a:r>
              <a:rPr lang="en-GB" dirty="0">
                <a:cs typeface="Calibri"/>
              </a:rPr>
              <a:t>. Available at: </a:t>
            </a:r>
            <a:r>
              <a:rPr lang="en-GB" u="sng" dirty="0">
                <a:cs typeface="Calibri"/>
                <a:hlinkClick r:id="rId4"/>
              </a:rPr>
              <a:t>https://www.ysgolpenrhos.com/policies-and-procedures/</a:t>
            </a:r>
            <a:r>
              <a:rPr lang="en-GB" dirty="0">
                <a:cs typeface="Calibri"/>
              </a:rPr>
              <a:t> (Accessed:22</a:t>
            </a:r>
            <a:r>
              <a:rPr lang="en-GB" baseline="30000" dirty="0">
                <a:cs typeface="Calibri"/>
              </a:rPr>
              <a:t>nd</a:t>
            </a:r>
            <a:r>
              <a:rPr lang="en-GB" dirty="0">
                <a:cs typeface="Calibri"/>
              </a:rPr>
              <a:t> December 2020).</a:t>
            </a:r>
            <a:endParaRPr lang="en-US" dirty="0">
              <a:ea typeface="+mn-lt"/>
              <a:cs typeface="+mn-lt"/>
            </a:endParaRPr>
          </a:p>
          <a:p>
            <a:r>
              <a:rPr lang="en-GB" dirty="0">
                <a:cs typeface="Calibri"/>
              </a:rPr>
              <a:t>School A. (2016).</a:t>
            </a:r>
            <a:r>
              <a:rPr lang="en-GB" i="1" dirty="0">
                <a:cs typeface="Calibri"/>
              </a:rPr>
              <a:t>Pupil Discipline Policy.</a:t>
            </a:r>
            <a:r>
              <a:rPr lang="en-GB" dirty="0">
                <a:cs typeface="Calibri"/>
              </a:rPr>
              <a:t> Available at: </a:t>
            </a:r>
            <a:r>
              <a:rPr lang="en-GB" u="sng" dirty="0">
                <a:cs typeface="Calibri"/>
                <a:hlinkClick r:id="rId4"/>
              </a:rPr>
              <a:t>https://www.ysgolpenrhos.com/policies-and-procedures/</a:t>
            </a:r>
            <a:r>
              <a:rPr lang="en-GB" dirty="0">
                <a:cs typeface="Calibri"/>
              </a:rPr>
              <a:t> (Accessed:22</a:t>
            </a:r>
            <a:r>
              <a:rPr lang="en-GB" baseline="30000" dirty="0">
                <a:cs typeface="Calibri"/>
              </a:rPr>
              <a:t>nd</a:t>
            </a:r>
            <a:r>
              <a:rPr lang="en-GB" dirty="0">
                <a:cs typeface="Calibri"/>
              </a:rPr>
              <a:t> December 2020).</a:t>
            </a:r>
            <a:endParaRPr lang="en-US" dirty="0">
              <a:ea typeface="+mn-lt"/>
              <a:cs typeface="+mn-lt"/>
            </a:endParaRPr>
          </a:p>
          <a:p>
            <a:r>
              <a:rPr lang="en-GB" dirty="0">
                <a:cs typeface="Calibri"/>
              </a:rPr>
              <a:t>Thompson, C, H. (2008). </a:t>
            </a:r>
            <a:r>
              <a:rPr lang="en-GB" i="1" dirty="0">
                <a:cs typeface="Calibri"/>
              </a:rPr>
              <a:t>What is the point of education? A functionalist perspective. </a:t>
            </a:r>
            <a:r>
              <a:rPr lang="en-GB" dirty="0">
                <a:cs typeface="Calibri"/>
              </a:rPr>
              <a:t>Available at: </a:t>
            </a:r>
            <a:endParaRPr lang="en-US" dirty="0">
              <a:ea typeface="+mn-lt"/>
              <a:cs typeface="+mn-lt"/>
            </a:endParaRPr>
          </a:p>
          <a:p>
            <a:r>
              <a:rPr lang="en-GB" u="sng" dirty="0">
                <a:cs typeface="Calibri"/>
                <a:hlinkClick r:id="rId5"/>
              </a:rPr>
              <a:t>https://sociologytwynham.com/2008/12/20/what-is-the-point-of-education/</a:t>
            </a:r>
            <a:r>
              <a:rPr lang="en-GB" dirty="0">
                <a:cs typeface="Calibri"/>
              </a:rPr>
              <a:t> (Accessed: 7</a:t>
            </a:r>
            <a:r>
              <a:rPr lang="en-GB" baseline="30000" dirty="0">
                <a:cs typeface="Calibri"/>
              </a:rPr>
              <a:t>th</a:t>
            </a:r>
            <a:r>
              <a:rPr lang="en-GB" dirty="0">
                <a:cs typeface="Calibri"/>
              </a:rPr>
              <a:t> December 2020).</a:t>
            </a:r>
            <a:endParaRPr lang="en-US" dirty="0">
              <a:ea typeface="+mn-lt"/>
              <a:cs typeface="+mn-lt"/>
            </a:endParaRPr>
          </a:p>
          <a:p>
            <a:r>
              <a:rPr lang="en-GB" dirty="0">
                <a:cs typeface="Calibri"/>
              </a:rPr>
              <a:t>Thompson, K. (2017).</a:t>
            </a:r>
            <a:r>
              <a:rPr lang="en-GB" i="1" dirty="0">
                <a:cs typeface="Calibri"/>
              </a:rPr>
              <a:t> The hidden curriculum and school ethos. </a:t>
            </a:r>
            <a:r>
              <a:rPr lang="en-GB" dirty="0">
                <a:cs typeface="Calibri"/>
              </a:rPr>
              <a:t>Available at: </a:t>
            </a:r>
            <a:r>
              <a:rPr lang="en-GB" u="sng" dirty="0">
                <a:cs typeface="Calibri"/>
                <a:hlinkClick r:id="rId6"/>
              </a:rPr>
              <a:t>https://revisesociology.com/2017/11/09/the-hidden-curriculum-and-school-ethos/</a:t>
            </a:r>
            <a:r>
              <a:rPr lang="en-GB" dirty="0">
                <a:cs typeface="Calibri"/>
              </a:rPr>
              <a:t> (Accessed: 30</a:t>
            </a:r>
            <a:r>
              <a:rPr lang="en-GB" baseline="30000" dirty="0">
                <a:cs typeface="Calibri"/>
              </a:rPr>
              <a:t>th</a:t>
            </a:r>
            <a:r>
              <a:rPr lang="en-GB" dirty="0">
                <a:cs typeface="Calibri"/>
              </a:rPr>
              <a:t> November 2020).</a:t>
            </a:r>
            <a:endParaRPr lang="en-US" dirty="0">
              <a:ea typeface="+mn-lt"/>
              <a:cs typeface="+mn-lt"/>
            </a:endParaRPr>
          </a:p>
          <a:p>
            <a:r>
              <a:rPr lang="en-GB" dirty="0">
                <a:cs typeface="Calibri"/>
              </a:rPr>
              <a:t>Education savvy (2012). [Blog] </a:t>
            </a:r>
            <a:r>
              <a:rPr lang="en-GB" i="1" dirty="0">
                <a:cs typeface="Calibri"/>
              </a:rPr>
              <a:t>B. </a:t>
            </a:r>
            <a:r>
              <a:rPr lang="en-GB" i="1" dirty="0" err="1">
                <a:cs typeface="Calibri"/>
              </a:rPr>
              <a:t>F.Skinner’s</a:t>
            </a:r>
            <a:r>
              <a:rPr lang="en-GB" i="1" dirty="0">
                <a:cs typeface="Calibri"/>
              </a:rPr>
              <a:t> theory of Operant Conditioning.</a:t>
            </a:r>
            <a:r>
              <a:rPr lang="en-GB" dirty="0">
                <a:cs typeface="Calibri"/>
              </a:rPr>
              <a:t> Available at: </a:t>
            </a:r>
            <a:r>
              <a:rPr lang="en-GB" u="sng" dirty="0">
                <a:cs typeface="Calibri"/>
                <a:hlinkClick r:id="rId7"/>
              </a:rPr>
              <a:t>http://education-savvy.blogspot.com/2016/07/bf-skinners-theory-of-operant.html</a:t>
            </a:r>
            <a:r>
              <a:rPr lang="en-GB" dirty="0">
                <a:cs typeface="Calibri"/>
              </a:rPr>
              <a:t> (Accessed: 20</a:t>
            </a:r>
            <a:r>
              <a:rPr lang="en-GB" baseline="30000" dirty="0">
                <a:cs typeface="Calibri"/>
              </a:rPr>
              <a:t>th</a:t>
            </a:r>
            <a:r>
              <a:rPr lang="en-GB" dirty="0">
                <a:cs typeface="Calibri"/>
              </a:rPr>
              <a:t> December 2020).</a:t>
            </a:r>
            <a:endParaRPr lang="en-US" dirty="0">
              <a:ea typeface="+mn-lt"/>
              <a:cs typeface="+mn-lt"/>
            </a:endParaRPr>
          </a:p>
          <a:p>
            <a:r>
              <a:rPr lang="en-GB" dirty="0">
                <a:cs typeface="Calibri"/>
              </a:rPr>
              <a:t>Gov.uk. (no date).</a:t>
            </a:r>
            <a:r>
              <a:rPr lang="en-GB" i="1" dirty="0">
                <a:cs typeface="Calibri"/>
              </a:rPr>
              <a:t>The National Curriculum</a:t>
            </a:r>
            <a:r>
              <a:rPr lang="en-GB" dirty="0">
                <a:cs typeface="Calibri"/>
              </a:rPr>
              <a:t>. Available at: </a:t>
            </a:r>
            <a:r>
              <a:rPr lang="en-GB" u="sng" dirty="0">
                <a:cs typeface="Calibri"/>
                <a:hlinkClick r:id="rId8"/>
              </a:rPr>
              <a:t>https://www.gov.uk/national-curriculum</a:t>
            </a:r>
            <a:r>
              <a:rPr lang="en-GB" dirty="0">
                <a:cs typeface="Calibri"/>
              </a:rPr>
              <a:t> (Accessed:21</a:t>
            </a:r>
            <a:r>
              <a:rPr lang="en-GB" baseline="30000" dirty="0">
                <a:cs typeface="Calibri"/>
              </a:rPr>
              <a:t>st</a:t>
            </a:r>
            <a:r>
              <a:rPr lang="en-GB" dirty="0">
                <a:cs typeface="Calibri"/>
              </a:rPr>
              <a:t> December 2020).</a:t>
            </a:r>
            <a:endParaRPr lang="en-US" dirty="0">
              <a:ea typeface="+mn-lt"/>
              <a:cs typeface="+mn-lt"/>
            </a:endParaRPr>
          </a:p>
          <a:p>
            <a:r>
              <a:rPr lang="en-GB" i="1" dirty="0" err="1">
                <a:cs typeface="Calibri"/>
              </a:rPr>
              <a:t>Gov.Wales</a:t>
            </a:r>
            <a:r>
              <a:rPr lang="en-GB" i="1" dirty="0">
                <a:cs typeface="Calibri"/>
              </a:rPr>
              <a:t>, (No date), Curriculum for Wales: overview.</a:t>
            </a:r>
            <a:r>
              <a:rPr lang="en-GB" dirty="0">
                <a:cs typeface="Calibri"/>
              </a:rPr>
              <a:t> Available at: </a:t>
            </a:r>
            <a:r>
              <a:rPr lang="en-GB" u="sng" dirty="0">
                <a:cs typeface="Calibri"/>
                <a:hlinkClick r:id="rId9"/>
              </a:rPr>
              <a:t>https://gov.wales/curriculum-wales-overview</a:t>
            </a:r>
            <a:r>
              <a:rPr lang="en-GB" dirty="0">
                <a:cs typeface="Calibri"/>
              </a:rPr>
              <a:t> (Accessed: 21</a:t>
            </a:r>
            <a:r>
              <a:rPr lang="en-GB" baseline="30000" dirty="0">
                <a:cs typeface="Calibri"/>
              </a:rPr>
              <a:t>st</a:t>
            </a:r>
            <a:r>
              <a:rPr lang="en-GB" dirty="0">
                <a:cs typeface="Calibri"/>
              </a:rPr>
              <a:t> December 2020).</a:t>
            </a:r>
            <a:endParaRPr lang="en-US" dirty="0">
              <a:ea typeface="+mn-lt"/>
              <a:cs typeface="+mn-lt"/>
            </a:endParaRPr>
          </a:p>
          <a:p>
            <a:r>
              <a:rPr lang="en-GB" dirty="0">
                <a:cs typeface="Calibri"/>
              </a:rPr>
              <a:t>UK parliament, (No date).</a:t>
            </a:r>
            <a:r>
              <a:rPr lang="en-GB" i="1" dirty="0">
                <a:cs typeface="Calibri"/>
              </a:rPr>
              <a:t>The 1870 Education Act. </a:t>
            </a:r>
            <a:endParaRPr lang="en-GB" dirty="0">
              <a:ea typeface="+mn-lt"/>
              <a:cs typeface="+mn-lt"/>
            </a:endParaRPr>
          </a:p>
          <a:p>
            <a:r>
              <a:rPr lang="en-GB" dirty="0">
                <a:cs typeface="Calibri"/>
              </a:rPr>
              <a:t>Available at: </a:t>
            </a:r>
            <a:r>
              <a:rPr lang="en-GB" u="sng" dirty="0">
                <a:cs typeface="Calibri"/>
                <a:hlinkClick r:id="rId10"/>
              </a:rPr>
              <a:t>https://www.parliament.uk/about/living-heritage/transformingsociety/livinglearning/school/overview/1870education</a:t>
            </a:r>
            <a:r>
              <a:rPr lang="en-GB" dirty="0">
                <a:cs typeface="Calibri"/>
              </a:rPr>
              <a:t> </a:t>
            </a:r>
            <a:endParaRPr lang="en-US" dirty="0">
              <a:ea typeface="+mn-lt"/>
              <a:cs typeface="+mn-lt"/>
            </a:endParaRPr>
          </a:p>
          <a:p>
            <a:r>
              <a:rPr lang="en-GB" dirty="0">
                <a:cs typeface="Calibri"/>
              </a:rPr>
              <a:t>(Accessed: 22</a:t>
            </a:r>
            <a:r>
              <a:rPr lang="en-GB" baseline="30000" dirty="0">
                <a:cs typeface="Calibri"/>
              </a:rPr>
              <a:t>nd</a:t>
            </a:r>
            <a:r>
              <a:rPr lang="en-GB" dirty="0">
                <a:cs typeface="Calibri"/>
              </a:rPr>
              <a:t> December 2020). </a:t>
            </a:r>
            <a:endParaRPr lang="en-GB" dirty="0"/>
          </a:p>
        </p:txBody>
      </p:sp>
    </p:spTree>
    <p:extLst>
      <p:ext uri="{BB962C8B-B14F-4D97-AF65-F5344CB8AC3E}">
        <p14:creationId xmlns:p14="http://schemas.microsoft.com/office/powerpoint/2010/main" val="35264481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93</cp:revision>
  <dcterms:created xsi:type="dcterms:W3CDTF">2020-12-17T15:16:10Z</dcterms:created>
  <dcterms:modified xsi:type="dcterms:W3CDTF">2021-01-09T17:53:35Z</dcterms:modified>
</cp:coreProperties>
</file>