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6" d="100"/>
          <a:sy n="76" d="100"/>
        </p:scale>
        <p:origin x="91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01210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037320" y="1988820"/>
            <a:ext cx="502920" cy="50292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02920" y="1097280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0" y="1728316"/>
            <a:ext cx="3808476" cy="25465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6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Forensics Analysis (ACCA7031)</a:t>
            </a:r>
            <a:endParaRPr lang="en-US" sz="16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Mohamed Ghanem</a:t>
            </a:r>
            <a:endParaRPr lang="en-US" sz="16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Tassavar Ahemad Kureshi </a:t>
            </a:r>
            <a:endParaRPr lang="en-US" sz="16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2530068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3794760" y="365760"/>
            <a:ext cx="7936992" cy="5989320"/>
          </a:xfrm>
          <a:prstGeom prst="roundRect">
            <a:avLst>
              <a:gd name="adj" fmla="val 4885"/>
            </a:avLst>
          </a:prstGeom>
          <a:solidFill>
            <a:srgbClr val="1B4FD6"/>
          </a:solidFill>
          <a:ln/>
          <a:effectLst>
            <a:outerShdw blurRad="127000" dist="38100" dir="5400000" algn="bl" rotWithShape="0">
              <a:srgbClr val="555555">
                <a:alpha val="3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Shape 4"/>
          <p:cNvSpPr/>
          <p:nvPr/>
        </p:nvSpPr>
        <p:spPr>
          <a:xfrm>
            <a:off x="10588752" y="594360"/>
            <a:ext cx="0" cy="5532120"/>
          </a:xfrm>
          <a:prstGeom prst="line">
            <a:avLst/>
          </a:prstGeom>
          <a:noFill/>
          <a:ln w="12700">
            <a:solidFill>
              <a:srgbClr val="6E8C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4297680" y="3063240"/>
            <a:ext cx="6153912" cy="0"/>
          </a:xfrm>
          <a:prstGeom prst="line">
            <a:avLst/>
          </a:prstGeom>
          <a:noFill/>
          <a:ln w="12700">
            <a:solidFill>
              <a:srgbClr val="6E8C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206241" y="3429000"/>
            <a:ext cx="6291071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</a:t>
            </a:r>
            <a:endParaRPr lang="en-US" sz="3200" dirty="0"/>
          </a:p>
        </p:txBody>
      </p:sp>
      <p:sp>
        <p:nvSpPr>
          <p:cNvPr id="11" name="Text 8"/>
          <p:cNvSpPr/>
          <p:nvPr/>
        </p:nvSpPr>
        <p:spPr>
          <a:xfrm>
            <a:off x="4297680" y="4069080"/>
            <a:ext cx="619963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INVESTIGATION</a:t>
            </a:r>
            <a:endParaRPr lang="en-US" sz="3200" dirty="0"/>
          </a:p>
        </p:txBody>
      </p:sp>
      <p:sp>
        <p:nvSpPr>
          <p:cNvPr id="12" name="Shape 9"/>
          <p:cNvSpPr/>
          <p:nvPr/>
        </p:nvSpPr>
        <p:spPr>
          <a:xfrm>
            <a:off x="4297680" y="5074920"/>
            <a:ext cx="6153912" cy="0"/>
          </a:xfrm>
          <a:prstGeom prst="line">
            <a:avLst/>
          </a:prstGeom>
          <a:noFill/>
          <a:ln w="12700">
            <a:solidFill>
              <a:srgbClr val="6E8C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297680" y="5257800"/>
            <a:ext cx="615391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100" dirty="0">
                <a:solidFill>
                  <a:srgbClr val="D6E0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CASE STUDY: SUSPECTED EXFILTRATION OF PROPRIETARY AI TECHNOLOGY</a:t>
            </a:r>
            <a:endParaRPr lang="en-US" sz="1400" dirty="0"/>
          </a:p>
        </p:txBody>
      </p:sp>
      <p:pic>
        <p:nvPicPr>
          <p:cNvPr id="14" name="Image 1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9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D32E0A5-B30A-39E6-A025-A5E3BDE7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7328" y="885602"/>
            <a:ext cx="4789992" cy="19947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INVESTIGATION OVERVIEW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Case Background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91640"/>
            <a:ext cx="6035040" cy="4572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investigation relates to an alleged corporate data / intellectual-property compromise involving material described in device evidence as belonging to “ABC technologies” and an “AI based Neuro product”.</a:t>
            </a:r>
            <a:endParaRPr lang="en-US" sz="1400" dirty="0"/>
          </a:p>
          <a:p>
            <a:pPr marL="177800" indent="-1778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mobile devices were submitted to the digital forensics laboratory for acquisition and analysis as part of the investigation.</a:t>
            </a:r>
            <a:endParaRPr lang="en-US" sz="1400" dirty="0"/>
          </a:p>
          <a:p>
            <a:pPr marL="177800" indent="-1778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evidence recovered from the devices references the transfer of technical material, financial figures, and a “blueprint” discussed between multiple parties.</a:t>
            </a:r>
            <a:endParaRPr lang="en-US" sz="1400" dirty="0"/>
          </a:p>
          <a:p>
            <a:pPr marL="177800" indent="-1778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devices were processed under a documented forensic acquisition and verified using cryptographic hash values to preserve evidential integrity.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6867144" y="1655064"/>
            <a:ext cx="473659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8"/>
          <p:cNvSpPr/>
          <p:nvPr/>
        </p:nvSpPr>
        <p:spPr>
          <a:xfrm>
            <a:off x="6903720" y="6181344"/>
            <a:ext cx="4663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1: </a:t>
            </a:r>
            <a:endParaRPr lang="en-US" sz="95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EB157AB-07DE-0C22-EF01-2A9B1B851C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3720" y="1618490"/>
            <a:ext cx="5091684" cy="45079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OBJECTIVES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Investigation Aim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457200" y="1783080"/>
            <a:ext cx="2670048" cy="4206240"/>
          </a:xfrm>
          <a:prstGeom prst="rect">
            <a:avLst/>
          </a:prstGeom>
          <a:solidFill>
            <a:srgbClr val="F3F5FA"/>
          </a:solidFill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7"/>
          <p:cNvSpPr/>
          <p:nvPr/>
        </p:nvSpPr>
        <p:spPr>
          <a:xfrm>
            <a:off x="713232" y="2103120"/>
            <a:ext cx="502920" cy="502920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713232" y="21031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713232" y="2788920"/>
            <a:ext cx="21579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Identify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713232" y="3200400"/>
            <a:ext cx="2157984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forensically acquire all devices submitted as evidence in this investigation.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3328416" y="1783080"/>
            <a:ext cx="2670048" cy="4206240"/>
          </a:xfrm>
          <a:prstGeom prst="rect">
            <a:avLst/>
          </a:prstGeom>
          <a:solidFill>
            <a:srgbClr val="F3F5FA"/>
          </a:solidFill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2"/>
          <p:cNvSpPr/>
          <p:nvPr/>
        </p:nvSpPr>
        <p:spPr>
          <a:xfrm>
            <a:off x="3584448" y="2103120"/>
            <a:ext cx="502920" cy="502920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3"/>
          <p:cNvSpPr/>
          <p:nvPr/>
        </p:nvSpPr>
        <p:spPr>
          <a:xfrm>
            <a:off x="3584448" y="21031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3584448" y="2788920"/>
            <a:ext cx="21579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Preserve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3584448" y="3200400"/>
            <a:ext cx="2157984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 evidential integrity through verified acquisition and SHA-256 hash validation of each extraction.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6199632" y="1783080"/>
            <a:ext cx="2670048" cy="4206240"/>
          </a:xfrm>
          <a:prstGeom prst="rect">
            <a:avLst/>
          </a:prstGeom>
          <a:solidFill>
            <a:srgbClr val="F3F5FA"/>
          </a:solidFill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Shape 17"/>
          <p:cNvSpPr/>
          <p:nvPr/>
        </p:nvSpPr>
        <p:spPr>
          <a:xfrm>
            <a:off x="6455664" y="2103120"/>
            <a:ext cx="502920" cy="502920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8"/>
          <p:cNvSpPr/>
          <p:nvPr/>
        </p:nvSpPr>
        <p:spPr>
          <a:xfrm>
            <a:off x="6455664" y="21031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800" dirty="0"/>
          </a:p>
        </p:txBody>
      </p:sp>
      <p:sp>
        <p:nvSpPr>
          <p:cNvPr id="22" name="Text 19"/>
          <p:cNvSpPr/>
          <p:nvPr/>
        </p:nvSpPr>
        <p:spPr>
          <a:xfrm>
            <a:off x="6455664" y="2788920"/>
            <a:ext cx="21579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Recover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6455664" y="3200400"/>
            <a:ext cx="2157984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 communications, contacts, call records, location, and account data relevant to the alleged data compromise.</a:t>
            </a:r>
            <a:endParaRPr lang="en-US" sz="1150" dirty="0"/>
          </a:p>
        </p:txBody>
      </p:sp>
      <p:sp>
        <p:nvSpPr>
          <p:cNvPr id="24" name="Shape 21"/>
          <p:cNvSpPr/>
          <p:nvPr/>
        </p:nvSpPr>
        <p:spPr>
          <a:xfrm>
            <a:off x="9070848" y="1783080"/>
            <a:ext cx="2670048" cy="4206240"/>
          </a:xfrm>
          <a:prstGeom prst="rect">
            <a:avLst/>
          </a:prstGeom>
          <a:solidFill>
            <a:srgbClr val="F3F5FA"/>
          </a:solidFill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Shape 22"/>
          <p:cNvSpPr/>
          <p:nvPr/>
        </p:nvSpPr>
        <p:spPr>
          <a:xfrm>
            <a:off x="9326880" y="2103120"/>
            <a:ext cx="502920" cy="502920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6" name="Text 23"/>
          <p:cNvSpPr/>
          <p:nvPr/>
        </p:nvSpPr>
        <p:spPr>
          <a:xfrm>
            <a:off x="9326880" y="21031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800" dirty="0"/>
          </a:p>
        </p:txBody>
      </p:sp>
      <p:sp>
        <p:nvSpPr>
          <p:cNvPr id="27" name="Text 24"/>
          <p:cNvSpPr/>
          <p:nvPr/>
        </p:nvSpPr>
        <p:spPr>
          <a:xfrm>
            <a:off x="9326880" y="2788920"/>
            <a:ext cx="215798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Correlate</a:t>
            </a:r>
            <a:endParaRPr lang="en-US" sz="1500" dirty="0"/>
          </a:p>
        </p:txBody>
      </p:sp>
      <p:sp>
        <p:nvSpPr>
          <p:cNvPr id="28" name="Text 25"/>
          <p:cNvSpPr/>
          <p:nvPr/>
        </p:nvSpPr>
        <p:spPr>
          <a:xfrm>
            <a:off x="9326880" y="3200400"/>
            <a:ext cx="2157984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Correlate artefacts across the four devices to establish a corroborated forensic timeline of events.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 DEVICES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Four Forensic Devices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457200" y="1691640"/>
            <a:ext cx="2724912" cy="4343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0" name="Shape 7"/>
          <p:cNvSpPr/>
          <p:nvPr/>
        </p:nvSpPr>
        <p:spPr>
          <a:xfrm>
            <a:off x="457200" y="1691640"/>
            <a:ext cx="2724912" cy="457200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457200" y="1691640"/>
            <a:ext cx="27249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 1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94360" y="2231136"/>
            <a:ext cx="245059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Samsung Galaxy A13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594360" y="2596896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SM-A137F  •  Android 14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594360" y="2834640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Associated: Joe (intermediary)</a:t>
            </a:r>
            <a:endParaRPr lang="en-US" sz="950" dirty="0"/>
          </a:p>
        </p:txBody>
      </p:sp>
      <p:sp>
        <p:nvSpPr>
          <p:cNvPr id="16" name="Shape 12"/>
          <p:cNvSpPr/>
          <p:nvPr/>
        </p:nvSpPr>
        <p:spPr>
          <a:xfrm>
            <a:off x="3459480" y="1691640"/>
            <a:ext cx="2724912" cy="4343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7" name="Shape 13"/>
          <p:cNvSpPr/>
          <p:nvPr/>
        </p:nvSpPr>
        <p:spPr>
          <a:xfrm>
            <a:off x="3355848" y="1691640"/>
            <a:ext cx="2724912" cy="457200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4"/>
          <p:cNvSpPr/>
          <p:nvPr/>
        </p:nvSpPr>
        <p:spPr>
          <a:xfrm>
            <a:off x="3355848" y="1691640"/>
            <a:ext cx="27249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 2</a:t>
            </a:r>
            <a:endParaRPr lang="en-US" sz="1100" dirty="0"/>
          </a:p>
        </p:txBody>
      </p:sp>
      <p:sp>
        <p:nvSpPr>
          <p:cNvPr id="19" name="Text 15"/>
          <p:cNvSpPr/>
          <p:nvPr/>
        </p:nvSpPr>
        <p:spPr>
          <a:xfrm>
            <a:off x="3493008" y="2231136"/>
            <a:ext cx="245059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Huawei P Smart 2019</a:t>
            </a:r>
            <a:endParaRPr lang="en-US" sz="1300" dirty="0"/>
          </a:p>
        </p:txBody>
      </p:sp>
      <p:sp>
        <p:nvSpPr>
          <p:cNvPr id="20" name="Text 16"/>
          <p:cNvSpPr/>
          <p:nvPr/>
        </p:nvSpPr>
        <p:spPr>
          <a:xfrm>
            <a:off x="3493008" y="2596896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POT-LX1  •  Android 10</a:t>
            </a:r>
            <a:endParaRPr lang="en-US" sz="1000" dirty="0"/>
          </a:p>
        </p:txBody>
      </p:sp>
      <p:sp>
        <p:nvSpPr>
          <p:cNvPr id="21" name="Text 17"/>
          <p:cNvSpPr/>
          <p:nvPr/>
        </p:nvSpPr>
        <p:spPr>
          <a:xfrm>
            <a:off x="3493008" y="2834640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Owner: Peter Dover</a:t>
            </a:r>
            <a:endParaRPr lang="en-US" sz="950" dirty="0"/>
          </a:p>
        </p:txBody>
      </p:sp>
      <p:sp>
        <p:nvSpPr>
          <p:cNvPr id="23" name="Shape 18"/>
          <p:cNvSpPr/>
          <p:nvPr/>
        </p:nvSpPr>
        <p:spPr>
          <a:xfrm>
            <a:off x="6254496" y="1691640"/>
            <a:ext cx="2724912" cy="4343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4" name="Shape 19"/>
          <p:cNvSpPr/>
          <p:nvPr/>
        </p:nvSpPr>
        <p:spPr>
          <a:xfrm>
            <a:off x="6254496" y="1691640"/>
            <a:ext cx="2724912" cy="457200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0"/>
          <p:cNvSpPr/>
          <p:nvPr/>
        </p:nvSpPr>
        <p:spPr>
          <a:xfrm>
            <a:off x="6254496" y="1691640"/>
            <a:ext cx="27249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 3</a:t>
            </a:r>
            <a:endParaRPr lang="en-US" sz="1100" dirty="0"/>
          </a:p>
        </p:txBody>
      </p:sp>
      <p:sp>
        <p:nvSpPr>
          <p:cNvPr id="26" name="Text 21"/>
          <p:cNvSpPr/>
          <p:nvPr/>
        </p:nvSpPr>
        <p:spPr>
          <a:xfrm>
            <a:off x="6391656" y="2231136"/>
            <a:ext cx="245059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Nokia C2 2nd Edition</a:t>
            </a:r>
            <a:endParaRPr lang="en-US" sz="1300" dirty="0"/>
          </a:p>
        </p:txBody>
      </p:sp>
      <p:sp>
        <p:nvSpPr>
          <p:cNvPr id="27" name="Text 22"/>
          <p:cNvSpPr/>
          <p:nvPr/>
        </p:nvSpPr>
        <p:spPr>
          <a:xfrm>
            <a:off x="6391656" y="2596896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Nokia C2  •  Android 11</a:t>
            </a:r>
            <a:endParaRPr lang="en-US" sz="1000" dirty="0"/>
          </a:p>
        </p:txBody>
      </p:sp>
      <p:sp>
        <p:nvSpPr>
          <p:cNvPr id="28" name="Text 23"/>
          <p:cNvSpPr/>
          <p:nvPr/>
        </p:nvSpPr>
        <p:spPr>
          <a:xfrm>
            <a:off x="6391656" y="2834640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Associated: Norman (recipient)</a:t>
            </a:r>
            <a:endParaRPr lang="en-US" sz="950" dirty="0"/>
          </a:p>
        </p:txBody>
      </p:sp>
      <p:sp>
        <p:nvSpPr>
          <p:cNvPr id="30" name="Shape 24"/>
          <p:cNvSpPr/>
          <p:nvPr/>
        </p:nvSpPr>
        <p:spPr>
          <a:xfrm>
            <a:off x="9153144" y="1691640"/>
            <a:ext cx="2724912" cy="4343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31" name="Shape 25"/>
          <p:cNvSpPr/>
          <p:nvPr/>
        </p:nvSpPr>
        <p:spPr>
          <a:xfrm>
            <a:off x="9153144" y="1691640"/>
            <a:ext cx="2724912" cy="457200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2" name="Text 26"/>
          <p:cNvSpPr/>
          <p:nvPr/>
        </p:nvSpPr>
        <p:spPr>
          <a:xfrm>
            <a:off x="9153144" y="1691640"/>
            <a:ext cx="27249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 4</a:t>
            </a:r>
            <a:endParaRPr lang="en-US" sz="1100" dirty="0"/>
          </a:p>
        </p:txBody>
      </p:sp>
      <p:sp>
        <p:nvSpPr>
          <p:cNvPr id="33" name="Text 27"/>
          <p:cNvSpPr/>
          <p:nvPr/>
        </p:nvSpPr>
        <p:spPr>
          <a:xfrm>
            <a:off x="9290304" y="2231136"/>
            <a:ext cx="245059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Ulefone Note 14</a:t>
            </a:r>
            <a:endParaRPr lang="en-US" sz="1300" dirty="0"/>
          </a:p>
        </p:txBody>
      </p:sp>
      <p:sp>
        <p:nvSpPr>
          <p:cNvPr id="34" name="Text 28"/>
          <p:cNvSpPr/>
          <p:nvPr/>
        </p:nvSpPr>
        <p:spPr>
          <a:xfrm>
            <a:off x="9290304" y="2596896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 14  •  Android 12</a:t>
            </a:r>
            <a:endParaRPr lang="en-US" sz="1000" dirty="0"/>
          </a:p>
        </p:txBody>
      </p:sp>
      <p:sp>
        <p:nvSpPr>
          <p:cNvPr id="35" name="Text 29"/>
          <p:cNvSpPr/>
          <p:nvPr/>
        </p:nvSpPr>
        <p:spPr>
          <a:xfrm>
            <a:off x="9290304" y="2834640"/>
            <a:ext cx="24505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Owner: not identified in evidence</a:t>
            </a:r>
            <a:endParaRPr lang="en-US" sz="95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79AD0DA1-0B2C-50F7-A302-A5888A7AC7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3248" y="3218688"/>
            <a:ext cx="2584704" cy="249818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4E6C9A42-D324-E367-2AC1-B3EEAA1915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1656" y="3197125"/>
            <a:ext cx="2530492" cy="254131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81CDE85E-EC2F-1FF9-D142-05222CCB8F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2240" y="3169334"/>
            <a:ext cx="2411360" cy="2596896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1728882B-2842-739C-1C57-B1918F67E2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092" y="3111070"/>
            <a:ext cx="2625970" cy="2756330"/>
          </a:xfrm>
          <a:prstGeom prst="rect">
            <a:avLst/>
          </a:prstGeom>
        </p:spPr>
      </p:pic>
      <p:sp>
        <p:nvSpPr>
          <p:cNvPr id="100" name="Caption 1"/>
          <p:cNvSpPr/>
          <p:nvPr/>
        </p:nvSpPr>
        <p:spPr>
          <a:xfrm>
            <a:off x="457200" y="6068400"/>
            <a:ext cx="2724912" cy="32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2: Samsung Galaxy A13 — extraction summary</a:t>
            </a:r>
          </a:p>
        </p:txBody>
      </p:sp>
      <p:sp>
        <p:nvSpPr>
          <p:cNvPr id="101" name="Caption 2"/>
          <p:cNvSpPr/>
          <p:nvPr/>
        </p:nvSpPr>
        <p:spPr>
          <a:xfrm>
            <a:off x="3355848" y="6068400"/>
            <a:ext cx="2724912" cy="32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3: Huawei P Smart 2019 — extraction summary</a:t>
            </a:r>
          </a:p>
        </p:txBody>
      </p:sp>
      <p:sp>
        <p:nvSpPr>
          <p:cNvPr id="102" name="Caption 3"/>
          <p:cNvSpPr/>
          <p:nvPr/>
        </p:nvSpPr>
        <p:spPr>
          <a:xfrm>
            <a:off x="6254496" y="6068400"/>
            <a:ext cx="2724912" cy="32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4: Nokia C2 2nd Edition — extraction summary</a:t>
            </a:r>
          </a:p>
        </p:txBody>
      </p:sp>
      <p:sp>
        <p:nvSpPr>
          <p:cNvPr id="103" name="Caption 4"/>
          <p:cNvSpPr/>
          <p:nvPr/>
        </p:nvSpPr>
        <p:spPr>
          <a:xfrm>
            <a:off x="9153144" y="6068400"/>
            <a:ext cx="2724912" cy="32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5: Ulefone Note 14 — extraction summary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ATTRIBUTION ANALYSIS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Owns Which Device — and Why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27632"/>
            <a:ext cx="112471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Cross-referencing account names, SIM registration and file-transfer artefacts recovered across devices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457200" y="2148840"/>
            <a:ext cx="2788920" cy="384048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566928" y="2148840"/>
            <a:ext cx="2606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 / Device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3429000" y="2148840"/>
            <a:ext cx="2377440" cy="384048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3538728" y="2148840"/>
            <a:ext cx="2194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Relationship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5989320" y="2148840"/>
            <a:ext cx="5760720" cy="384048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6099048" y="2148840"/>
            <a:ext cx="55778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 Establishes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457200" y="2532888"/>
            <a:ext cx="11292840" cy="658368"/>
          </a:xfrm>
          <a:prstGeom prst="rect">
            <a:avLst/>
          </a:prstGeom>
          <a:solidFill>
            <a:srgbClr val="FFFFFF"/>
          </a:solidFill>
          <a:ln w="9525">
            <a:solidFill>
              <a:srgbClr val="E3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566928" y="2532888"/>
            <a:ext cx="2606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Peter Dover / Huawei</a:t>
            </a:r>
            <a:endParaRPr lang="en-US" sz="1200" dirty="0"/>
          </a:p>
        </p:txBody>
      </p:sp>
      <p:sp>
        <p:nvSpPr>
          <p:cNvPr id="18" name="Text 15"/>
          <p:cNvSpPr/>
          <p:nvPr/>
        </p:nvSpPr>
        <p:spPr>
          <a:xfrm>
            <a:off x="3538728" y="2532888"/>
            <a:ext cx="21945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Linked to “Emma”</a:t>
            </a:r>
            <a:endParaRPr lang="en-US" sz="1150" dirty="0"/>
          </a:p>
        </p:txBody>
      </p:sp>
      <p:sp>
        <p:nvSpPr>
          <p:cNvPr id="19" name="Text 16"/>
          <p:cNvSpPr/>
          <p:nvPr/>
        </p:nvSpPr>
        <p:spPr>
          <a:xfrm>
            <a:off x="6099048" y="2532888"/>
            <a:ext cx="554126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Huawei account owner is Peter Dover; the WhatsApp persona “Emma” is used from this device.</a:t>
            </a:r>
            <a:endParaRPr lang="en-US" sz="1150" dirty="0"/>
          </a:p>
        </p:txBody>
      </p:sp>
      <p:sp>
        <p:nvSpPr>
          <p:cNvPr id="20" name="Shape 17"/>
          <p:cNvSpPr/>
          <p:nvPr/>
        </p:nvSpPr>
        <p:spPr>
          <a:xfrm>
            <a:off x="457200" y="3191256"/>
            <a:ext cx="11292840" cy="658368"/>
          </a:xfrm>
          <a:prstGeom prst="rect">
            <a:avLst/>
          </a:prstGeom>
          <a:solidFill>
            <a:srgbClr val="F3F5FA"/>
          </a:solidFill>
          <a:ln w="9525">
            <a:solidFill>
              <a:srgbClr val="E3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8"/>
          <p:cNvSpPr/>
          <p:nvPr/>
        </p:nvSpPr>
        <p:spPr>
          <a:xfrm>
            <a:off x="566928" y="3191256"/>
            <a:ext cx="2606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“Emma” (persona)</a:t>
            </a:r>
            <a:endParaRPr lang="en-US" sz="1200" dirty="0"/>
          </a:p>
        </p:txBody>
      </p:sp>
      <p:sp>
        <p:nvSpPr>
          <p:cNvPr id="22" name="Text 19"/>
          <p:cNvSpPr/>
          <p:nvPr/>
        </p:nvSpPr>
        <p:spPr>
          <a:xfrm>
            <a:off x="3538728" y="3191256"/>
            <a:ext cx="21945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seller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6099048" y="3191256"/>
            <a:ext cx="554126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Discussions with “Joe” concern proprietary AI information and its proposed sale.</a:t>
            </a:r>
            <a:endParaRPr lang="en-US" sz="1150" dirty="0"/>
          </a:p>
        </p:txBody>
      </p:sp>
      <p:sp>
        <p:nvSpPr>
          <p:cNvPr id="24" name="Shape 21"/>
          <p:cNvSpPr/>
          <p:nvPr/>
        </p:nvSpPr>
        <p:spPr>
          <a:xfrm>
            <a:off x="457200" y="3849624"/>
            <a:ext cx="11292840" cy="658368"/>
          </a:xfrm>
          <a:prstGeom prst="rect">
            <a:avLst/>
          </a:prstGeom>
          <a:solidFill>
            <a:srgbClr val="FFFFFF"/>
          </a:solidFill>
          <a:ln w="9525">
            <a:solidFill>
              <a:srgbClr val="E3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2"/>
          <p:cNvSpPr/>
          <p:nvPr/>
        </p:nvSpPr>
        <p:spPr>
          <a:xfrm>
            <a:off x="566928" y="3849624"/>
            <a:ext cx="2606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Joe / Samsung</a:t>
            </a:r>
            <a:endParaRPr lang="en-US" sz="1200" dirty="0"/>
          </a:p>
        </p:txBody>
      </p:sp>
      <p:sp>
        <p:nvSpPr>
          <p:cNvPr id="26" name="Text 23"/>
          <p:cNvSpPr/>
          <p:nvPr/>
        </p:nvSpPr>
        <p:spPr>
          <a:xfrm>
            <a:off x="3538728" y="3849624"/>
            <a:ext cx="21945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Intermediary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6099048" y="3849624"/>
            <a:ext cx="554126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Joe’s WhatsApp number matches the Samsung device’s registered SIM, 07476538686.</a:t>
            </a:r>
            <a:endParaRPr lang="en-US" sz="1150" dirty="0"/>
          </a:p>
        </p:txBody>
      </p:sp>
      <p:sp>
        <p:nvSpPr>
          <p:cNvPr id="28" name="Shape 25"/>
          <p:cNvSpPr/>
          <p:nvPr/>
        </p:nvSpPr>
        <p:spPr>
          <a:xfrm>
            <a:off x="457200" y="4507992"/>
            <a:ext cx="11292840" cy="658368"/>
          </a:xfrm>
          <a:prstGeom prst="rect">
            <a:avLst/>
          </a:prstGeom>
          <a:solidFill>
            <a:srgbClr val="F3F5FA"/>
          </a:solidFill>
          <a:ln w="9525">
            <a:solidFill>
              <a:srgbClr val="E3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6"/>
          <p:cNvSpPr/>
          <p:nvPr/>
        </p:nvSpPr>
        <p:spPr>
          <a:xfrm>
            <a:off x="566928" y="4507992"/>
            <a:ext cx="2606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Norman / Nokia</a:t>
            </a:r>
            <a:endParaRPr lang="en-US" sz="1200" dirty="0"/>
          </a:p>
        </p:txBody>
      </p:sp>
      <p:sp>
        <p:nvSpPr>
          <p:cNvPr id="30" name="Text 27"/>
          <p:cNvSpPr/>
          <p:nvPr/>
        </p:nvSpPr>
        <p:spPr>
          <a:xfrm>
            <a:off x="3538728" y="4507992"/>
            <a:ext cx="21945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7C9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Buyer-side recipient</a:t>
            </a:r>
            <a:endParaRPr lang="en-US" sz="1150" dirty="0"/>
          </a:p>
        </p:txBody>
      </p:sp>
      <p:sp>
        <p:nvSpPr>
          <p:cNvPr id="31" name="Text 28"/>
          <p:cNvSpPr/>
          <p:nvPr/>
        </p:nvSpPr>
        <p:spPr>
          <a:xfrm>
            <a:off x="6099048" y="4507992"/>
            <a:ext cx="554126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Nokia device’s Google account is registered to “Norman”.</a:t>
            </a:r>
            <a:endParaRPr lang="en-US" sz="1150" dirty="0"/>
          </a:p>
        </p:txBody>
      </p:sp>
      <p:sp>
        <p:nvSpPr>
          <p:cNvPr id="32" name="Shape 29"/>
          <p:cNvSpPr/>
          <p:nvPr/>
        </p:nvSpPr>
        <p:spPr>
          <a:xfrm>
            <a:off x="457200" y="5166360"/>
            <a:ext cx="11292840" cy="658368"/>
          </a:xfrm>
          <a:prstGeom prst="rect">
            <a:avLst/>
          </a:prstGeom>
          <a:solidFill>
            <a:srgbClr val="FFFFFF"/>
          </a:solidFill>
          <a:ln w="9525">
            <a:solidFill>
              <a:srgbClr val="E3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3" name="Text 30"/>
          <p:cNvSpPr/>
          <p:nvPr/>
        </p:nvSpPr>
        <p:spPr>
          <a:xfrm>
            <a:off x="566928" y="5166360"/>
            <a:ext cx="26060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Ulefone Note 14</a:t>
            </a:r>
            <a:endParaRPr lang="en-US" sz="1200" dirty="0"/>
          </a:p>
        </p:txBody>
      </p:sp>
      <p:sp>
        <p:nvSpPr>
          <p:cNvPr id="34" name="Text 31"/>
          <p:cNvSpPr/>
          <p:nvPr/>
        </p:nvSpPr>
        <p:spPr>
          <a:xfrm>
            <a:off x="3538728" y="5166360"/>
            <a:ext cx="21945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established</a:t>
            </a:r>
            <a:endParaRPr lang="en-US" sz="1150" dirty="0"/>
          </a:p>
        </p:txBody>
      </p:sp>
      <p:sp>
        <p:nvSpPr>
          <p:cNvPr id="35" name="Text 32"/>
          <p:cNvSpPr/>
          <p:nvPr/>
        </p:nvSpPr>
        <p:spPr>
          <a:xfrm>
            <a:off x="6099048" y="5166360"/>
            <a:ext cx="554126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account, contact or communication artefact identifying an associated person was recovered from this device.</a:t>
            </a:r>
            <a:endParaRPr lang="en-US" sz="1150" dirty="0"/>
          </a:p>
        </p:txBody>
      </p:sp>
      <p:sp>
        <p:nvSpPr>
          <p:cNvPr id="36" name="Text 33"/>
          <p:cNvSpPr/>
          <p:nvPr/>
        </p:nvSpPr>
        <p:spPr>
          <a:xfrm>
            <a:off x="457200" y="5961888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attribution above reflects cross-device account, SIM and file-transfer correlation performed during examination.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METHODOLOGY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Mobile Forensic Acquisition 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27632"/>
            <a:ext cx="112471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Acquisition workflow demonstrated on the examiner’s own test device prior to case-evidence analysis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457200" y="2084832"/>
            <a:ext cx="2724912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1" name="Shape 8"/>
          <p:cNvSpPr/>
          <p:nvPr/>
        </p:nvSpPr>
        <p:spPr>
          <a:xfrm>
            <a:off x="1563624" y="1828800"/>
            <a:ext cx="512064" cy="512064"/>
          </a:xfrm>
          <a:prstGeom prst="ellipse">
            <a:avLst/>
          </a:prstGeom>
          <a:solidFill>
            <a:srgbClr val="3E55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1563624" y="182880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700" dirty="0"/>
          </a:p>
        </p:txBody>
      </p:sp>
      <p:sp>
        <p:nvSpPr>
          <p:cNvPr id="13" name="Text 10"/>
          <p:cNvSpPr/>
          <p:nvPr/>
        </p:nvSpPr>
        <p:spPr>
          <a:xfrm>
            <a:off x="548640" y="2414016"/>
            <a:ext cx="254203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Case Setup</a:t>
            </a:r>
            <a:endParaRPr lang="en-US" sz="1250" dirty="0"/>
          </a:p>
        </p:txBody>
      </p:sp>
      <p:pic>
        <p:nvPicPr>
          <p:cNvPr id="14" name="Image 1" descr="assets/demo_cas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66928" y="2871216"/>
            <a:ext cx="2505456" cy="3063240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3191256" y="4187952"/>
            <a:ext cx="155448" cy="274320"/>
          </a:xfrm>
          <a:prstGeom prst="rightArrow">
            <a:avLst/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Shape 12"/>
          <p:cNvSpPr/>
          <p:nvPr/>
        </p:nvSpPr>
        <p:spPr>
          <a:xfrm>
            <a:off x="3355848" y="2084832"/>
            <a:ext cx="2724912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7" name="Shape 13"/>
          <p:cNvSpPr/>
          <p:nvPr/>
        </p:nvSpPr>
        <p:spPr>
          <a:xfrm>
            <a:off x="4462272" y="1828800"/>
            <a:ext cx="512064" cy="512064"/>
          </a:xfrm>
          <a:prstGeom prst="ellipse">
            <a:avLst/>
          </a:prstGeom>
          <a:solidFill>
            <a:srgbClr val="3E55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4"/>
          <p:cNvSpPr/>
          <p:nvPr/>
        </p:nvSpPr>
        <p:spPr>
          <a:xfrm>
            <a:off x="4462272" y="182880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700" dirty="0"/>
          </a:p>
        </p:txBody>
      </p:sp>
      <p:sp>
        <p:nvSpPr>
          <p:cNvPr id="19" name="Text 15"/>
          <p:cNvSpPr/>
          <p:nvPr/>
        </p:nvSpPr>
        <p:spPr>
          <a:xfrm>
            <a:off x="3447288" y="2414016"/>
            <a:ext cx="254203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 Detection</a:t>
            </a:r>
            <a:endParaRPr lang="en-US" sz="1250" dirty="0"/>
          </a:p>
        </p:txBody>
      </p:sp>
      <p:pic>
        <p:nvPicPr>
          <p:cNvPr id="20" name="Image 2" descr="assets/demo_devic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465576" y="2871216"/>
            <a:ext cx="2505456" cy="3063240"/>
          </a:xfrm>
          <a:prstGeom prst="rect">
            <a:avLst/>
          </a:prstGeom>
        </p:spPr>
      </p:pic>
      <p:sp>
        <p:nvSpPr>
          <p:cNvPr id="21" name="Shape 16"/>
          <p:cNvSpPr/>
          <p:nvPr/>
        </p:nvSpPr>
        <p:spPr>
          <a:xfrm>
            <a:off x="6089904" y="4187952"/>
            <a:ext cx="155448" cy="274320"/>
          </a:xfrm>
          <a:prstGeom prst="rightArrow">
            <a:avLst/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Shape 17"/>
          <p:cNvSpPr/>
          <p:nvPr/>
        </p:nvSpPr>
        <p:spPr>
          <a:xfrm>
            <a:off x="6254496" y="2084832"/>
            <a:ext cx="2724912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3" name="Shape 18"/>
          <p:cNvSpPr/>
          <p:nvPr/>
        </p:nvSpPr>
        <p:spPr>
          <a:xfrm>
            <a:off x="7360920" y="1828800"/>
            <a:ext cx="512064" cy="512064"/>
          </a:xfrm>
          <a:prstGeom prst="ellipse">
            <a:avLst/>
          </a:prstGeom>
          <a:solidFill>
            <a:srgbClr val="3E55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19"/>
          <p:cNvSpPr/>
          <p:nvPr/>
        </p:nvSpPr>
        <p:spPr>
          <a:xfrm>
            <a:off x="7360920" y="182880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700" dirty="0"/>
          </a:p>
        </p:txBody>
      </p:sp>
      <p:sp>
        <p:nvSpPr>
          <p:cNvPr id="25" name="Text 20"/>
          <p:cNvSpPr/>
          <p:nvPr/>
        </p:nvSpPr>
        <p:spPr>
          <a:xfrm>
            <a:off x="6345936" y="2414016"/>
            <a:ext cx="254203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Content Selection</a:t>
            </a:r>
            <a:endParaRPr lang="en-US" sz="1250" dirty="0"/>
          </a:p>
        </p:txBody>
      </p:sp>
      <p:pic>
        <p:nvPicPr>
          <p:cNvPr id="26" name="Image 3" descr="assets/demo_content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364224" y="2871216"/>
            <a:ext cx="2505456" cy="3063240"/>
          </a:xfrm>
          <a:prstGeom prst="rect">
            <a:avLst/>
          </a:prstGeom>
        </p:spPr>
      </p:pic>
      <p:sp>
        <p:nvSpPr>
          <p:cNvPr id="27" name="Shape 21"/>
          <p:cNvSpPr/>
          <p:nvPr/>
        </p:nvSpPr>
        <p:spPr>
          <a:xfrm>
            <a:off x="8988552" y="4187952"/>
            <a:ext cx="155448" cy="274320"/>
          </a:xfrm>
          <a:prstGeom prst="rightArrow">
            <a:avLst/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Shape 22"/>
          <p:cNvSpPr/>
          <p:nvPr/>
        </p:nvSpPr>
        <p:spPr>
          <a:xfrm>
            <a:off x="9153144" y="2084832"/>
            <a:ext cx="2724912" cy="4023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1EC"/>
            </a:solidFill>
            <a:prstDash val="solid"/>
          </a:ln>
          <a:effectLst>
            <a:outerShdw blurRad="50800" dist="25400" dir="5400000" algn="bl" rotWithShape="0">
              <a:srgbClr val="777777">
                <a:alpha val="20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9" name="Shape 23"/>
          <p:cNvSpPr/>
          <p:nvPr/>
        </p:nvSpPr>
        <p:spPr>
          <a:xfrm>
            <a:off x="10259568" y="1828800"/>
            <a:ext cx="512064" cy="512064"/>
          </a:xfrm>
          <a:prstGeom prst="ellipse">
            <a:avLst/>
          </a:prstGeom>
          <a:solidFill>
            <a:srgbClr val="3E55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4"/>
          <p:cNvSpPr/>
          <p:nvPr/>
        </p:nvSpPr>
        <p:spPr>
          <a:xfrm>
            <a:off x="10259568" y="182880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700" dirty="0"/>
          </a:p>
        </p:txBody>
      </p:sp>
      <p:sp>
        <p:nvSpPr>
          <p:cNvPr id="31" name="Text 25"/>
          <p:cNvSpPr/>
          <p:nvPr/>
        </p:nvSpPr>
        <p:spPr>
          <a:xfrm>
            <a:off x="9244584" y="2414016"/>
            <a:ext cx="254203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Extraction Summary</a:t>
            </a:r>
            <a:endParaRPr lang="en-US" sz="1250" dirty="0"/>
          </a:p>
        </p:txBody>
      </p:sp>
      <p:pic>
        <p:nvPicPr>
          <p:cNvPr id="32" name="Image 4" descr="assets/demo_summary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262872" y="2871216"/>
            <a:ext cx="2505456" cy="3063240"/>
          </a:xfrm>
          <a:prstGeom prst="rect">
            <a:avLst/>
          </a:prstGeom>
        </p:spPr>
      </p:pic>
      <p:sp>
        <p:nvSpPr>
          <p:cNvPr id="100" name="Caption 1"/>
          <p:cNvSpPr/>
          <p:nvPr/>
        </p:nvSpPr>
        <p:spPr>
          <a:xfrm>
            <a:off x="457200" y="6140000"/>
            <a:ext cx="2724912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6: Case setup screen</a:t>
            </a:r>
          </a:p>
        </p:txBody>
      </p:sp>
      <p:sp>
        <p:nvSpPr>
          <p:cNvPr id="101" name="Caption 2"/>
          <p:cNvSpPr/>
          <p:nvPr/>
        </p:nvSpPr>
        <p:spPr>
          <a:xfrm>
            <a:off x="3355848" y="6140000"/>
            <a:ext cx="2724912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7: Device detection screen</a:t>
            </a:r>
          </a:p>
        </p:txBody>
      </p:sp>
      <p:sp>
        <p:nvSpPr>
          <p:cNvPr id="102" name="Caption 3"/>
          <p:cNvSpPr/>
          <p:nvPr/>
        </p:nvSpPr>
        <p:spPr>
          <a:xfrm>
            <a:off x="6254496" y="6140000"/>
            <a:ext cx="2724912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8: Content selection screen</a:t>
            </a:r>
          </a:p>
        </p:txBody>
      </p:sp>
      <p:sp>
        <p:nvSpPr>
          <p:cNvPr id="103" name="Caption 4"/>
          <p:cNvSpPr/>
          <p:nvPr/>
        </p:nvSpPr>
        <p:spPr>
          <a:xfrm>
            <a:off x="9153144" y="6140000"/>
            <a:ext cx="2724912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9: Extraction summary screen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CHAIN OF CUSTODY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 Integrity — Hash Verification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91640"/>
            <a:ext cx="1124712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device extraction was independently verified using a SHA-256 cryptographic hash, confirming that the acquired image was not altered during or after collection.</a:t>
            </a:r>
            <a:endParaRPr lang="en-US" sz="1400" dirty="0"/>
          </a:p>
          <a:p>
            <a:pPr marL="177800" indent="-1778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four extractions returned a “Verified” status, supporting the evidential integrity of the recovered data.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457200" y="33375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Samsung Galaxy A13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20624" y="3803904"/>
            <a:ext cx="2816352" cy="1901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2" name="Image 1" descr="assets/samsung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3840480"/>
            <a:ext cx="2743200" cy="182880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346704" y="33375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Huawei P Smart 2019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3310128" y="3803904"/>
            <a:ext cx="2816352" cy="1901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5" name="Image 2" descr="assets/huawei_full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346704" y="3840480"/>
            <a:ext cx="2743200" cy="182880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6236208" y="33375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Nokia C2 2nd Edition</a:t>
            </a:r>
            <a:endParaRPr lang="en-US" sz="1150" dirty="0"/>
          </a:p>
        </p:txBody>
      </p:sp>
      <p:sp>
        <p:nvSpPr>
          <p:cNvPr id="17" name="Shape 12"/>
          <p:cNvSpPr/>
          <p:nvPr/>
        </p:nvSpPr>
        <p:spPr>
          <a:xfrm>
            <a:off x="6199632" y="3803904"/>
            <a:ext cx="2816352" cy="1901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8" name="Image 3" descr="assets/nokia_full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236208" y="3840480"/>
            <a:ext cx="2743200" cy="182880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9125712" y="33375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Ulefone Note 14</a:t>
            </a:r>
            <a:endParaRPr lang="en-US" sz="1150" dirty="0"/>
          </a:p>
        </p:txBody>
      </p:sp>
      <p:sp>
        <p:nvSpPr>
          <p:cNvPr id="20" name="Shape 14"/>
          <p:cNvSpPr/>
          <p:nvPr/>
        </p:nvSpPr>
        <p:spPr>
          <a:xfrm>
            <a:off x="9089136" y="3803904"/>
            <a:ext cx="2816352" cy="1901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21" name="Image 4" descr="assets/note14_full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125712" y="3840480"/>
            <a:ext cx="2743200" cy="1828800"/>
          </a:xfrm>
          <a:prstGeom prst="rect">
            <a:avLst/>
          </a:prstGeom>
        </p:spPr>
      </p:pic>
      <p:sp>
        <p:nvSpPr>
          <p:cNvPr id="100" name="Caption 1"/>
          <p:cNvSpPr/>
          <p:nvPr/>
        </p:nvSpPr>
        <p:spPr>
          <a:xfrm>
            <a:off x="457200" y="5760000"/>
            <a:ext cx="2743200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10: Hash verification — Samsung Galaxy A13</a:t>
            </a:r>
          </a:p>
        </p:txBody>
      </p:sp>
      <p:sp>
        <p:nvSpPr>
          <p:cNvPr id="101" name="Caption 2"/>
          <p:cNvSpPr/>
          <p:nvPr/>
        </p:nvSpPr>
        <p:spPr>
          <a:xfrm>
            <a:off x="3346704" y="5760000"/>
            <a:ext cx="2743200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11: Hash verification — Huawei P Smart 2019</a:t>
            </a:r>
          </a:p>
        </p:txBody>
      </p:sp>
      <p:sp>
        <p:nvSpPr>
          <p:cNvPr id="102" name="Caption 3"/>
          <p:cNvSpPr/>
          <p:nvPr/>
        </p:nvSpPr>
        <p:spPr>
          <a:xfrm>
            <a:off x="6236208" y="5760000"/>
            <a:ext cx="2743200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12: Hash verification — Nokia C2 2nd Edition</a:t>
            </a:r>
          </a:p>
        </p:txBody>
      </p:sp>
      <p:sp>
        <p:nvSpPr>
          <p:cNvPr id="103" name="Caption 4"/>
          <p:cNvSpPr/>
          <p:nvPr/>
        </p:nvSpPr>
        <p:spPr>
          <a:xfrm>
            <a:off x="9125712" y="5760000"/>
            <a:ext cx="2743200" cy="29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B7280"/>
                </a:solidFill>
                <a:latin typeface="Calibri" pitchFamily="34" charset="0"/>
              </a:rPr>
              <a:t>Figure 13: Hash verification — Ulefone Note 14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COMMUNICATIONS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Contact and Call Evidence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4592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Figure 14: Call Log — Huawei P Smart 2019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20624" y="1929384"/>
            <a:ext cx="6473952" cy="249631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1" descr="assets/call_log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1965960"/>
            <a:ext cx="6400800" cy="242316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57200" y="4572000"/>
            <a:ext cx="64008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Huawei device call log recorded 15 entries, the majority logged with a “Not answered” status.</a:t>
            </a:r>
            <a:endParaRPr lang="en-US" sz="12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contact was made to the same numbers over successive days (17–19 August 2024).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7178040" y="1645920"/>
            <a:ext cx="4480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Figure 15: Contacts — Huawei P Smart 2019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7141464" y="1929384"/>
            <a:ext cx="4553712" cy="249631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5" name="Image 2" descr="assets/contacts_full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178040" y="1965960"/>
            <a:ext cx="4480560" cy="242316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7178040" y="4572000"/>
            <a:ext cx="448056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Recovered contacts include named entries such as “Aj Worcester Boi” and “Joe Marsh” alongside saved numbers and service entries.</a:t>
            </a:r>
            <a:endParaRPr lang="en-US" sz="12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COMMUNICATIONS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Chat Evidence — WhatsApp &amp; Facebook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420624" y="1655064"/>
            <a:ext cx="363931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0" name="Image 1" descr="assets/wa_chat1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1691640"/>
            <a:ext cx="3566160" cy="443484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57200" y="6181344"/>
            <a:ext cx="3566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16: WhatsApp — 21/08/2024</a:t>
            </a:r>
            <a:endParaRPr lang="en-US" sz="950" dirty="0"/>
          </a:p>
        </p:txBody>
      </p:sp>
      <p:sp>
        <p:nvSpPr>
          <p:cNvPr id="12" name="Shape 8"/>
          <p:cNvSpPr/>
          <p:nvPr/>
        </p:nvSpPr>
        <p:spPr>
          <a:xfrm>
            <a:off x="4215384" y="1655064"/>
            <a:ext cx="363931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3" name="Image 2" descr="assets/wa_chat2_full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251960" y="1691640"/>
            <a:ext cx="3566160" cy="443484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4251960" y="6181344"/>
            <a:ext cx="3566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17: WhatsApp — 31/01/2025</a:t>
            </a:r>
            <a:endParaRPr lang="en-US" sz="950" dirty="0"/>
          </a:p>
        </p:txBody>
      </p:sp>
      <p:sp>
        <p:nvSpPr>
          <p:cNvPr id="15" name="Shape 10"/>
          <p:cNvSpPr/>
          <p:nvPr/>
        </p:nvSpPr>
        <p:spPr>
          <a:xfrm>
            <a:off x="8010144" y="1655064"/>
            <a:ext cx="363931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6" name="Image 3" descr="assets/fb_chat2_full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046720" y="1691640"/>
            <a:ext cx="3566160" cy="443484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8046720" y="6181344"/>
            <a:ext cx="35661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18: Facebook — 31/01/2025 (Peter Dover / Norman Smith)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ACCOUNT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Email and Account Evidence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4592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Figure 19: Gmail account dovp59@gmail.com — Inbox (source: Huawei P Smart 2019)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20624" y="1929384"/>
            <a:ext cx="11320272" cy="386791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1" descr="assets/email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1965960"/>
            <a:ext cx="11247120" cy="379476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GEOLOCATION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Location Evidence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4592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Recovered location record associated with account dovp59@gmail.com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457200" y="6181344"/>
            <a:ext cx="2708031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21: Location detail panel</a:t>
            </a:r>
            <a:endParaRPr lang="en-US" sz="950" dirty="0"/>
          </a:p>
        </p:txBody>
      </p:sp>
      <p:sp>
        <p:nvSpPr>
          <p:cNvPr id="13" name="Shape 9"/>
          <p:cNvSpPr/>
          <p:nvPr/>
        </p:nvSpPr>
        <p:spPr>
          <a:xfrm>
            <a:off x="4855464" y="2066544"/>
            <a:ext cx="6885432" cy="409651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4" name="Image 2" descr="assets/loc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27539" y="2103120"/>
            <a:ext cx="11176782" cy="402336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58262" y="6181344"/>
            <a:ext cx="1154605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20: Mapped device locations — Huawei P Smart 2019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MEDIA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Media and Social Media Evidence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420624" y="1655064"/>
            <a:ext cx="331927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0" name="Image 1" descr="assets/gallery1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1691640"/>
            <a:ext cx="3246120" cy="443484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57200" y="6181344"/>
            <a:ext cx="3246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22: Samsung Galaxy A13 — image gallery (train ticket)</a:t>
            </a:r>
            <a:endParaRPr lang="en-US" sz="950" dirty="0"/>
          </a:p>
        </p:txBody>
      </p:sp>
      <p:sp>
        <p:nvSpPr>
          <p:cNvPr id="12" name="Shape 8"/>
          <p:cNvSpPr/>
          <p:nvPr/>
        </p:nvSpPr>
        <p:spPr>
          <a:xfrm>
            <a:off x="3941064" y="1655064"/>
            <a:ext cx="331927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3" name="Image 2" descr="assets/gallery2_full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977640" y="1691640"/>
            <a:ext cx="3246120" cy="443484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977640" y="6181344"/>
            <a:ext cx="3246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23: Samsung Galaxy A13 — captured screenshot</a:t>
            </a:r>
            <a:endParaRPr lang="en-US" sz="950" dirty="0"/>
          </a:p>
        </p:txBody>
      </p:sp>
      <p:sp>
        <p:nvSpPr>
          <p:cNvPr id="15" name="Shape 10"/>
          <p:cNvSpPr/>
          <p:nvPr/>
        </p:nvSpPr>
        <p:spPr>
          <a:xfrm>
            <a:off x="7461504" y="1655064"/>
            <a:ext cx="4279392" cy="4507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6" name="Image 3" descr="assets/fb_chat1_full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498080" y="1691640"/>
            <a:ext cx="4206240" cy="443484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498080" y="6181344"/>
            <a:ext cx="42062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24: Facebook — recovered social-media chat (Huawei)</a:t>
            </a:r>
            <a:endParaRPr lang="en-US" sz="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CHRONOLOGY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Forensic Timeline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457200" y="1920240"/>
            <a:ext cx="146304" cy="146304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Shape 7"/>
          <p:cNvSpPr/>
          <p:nvPr/>
        </p:nvSpPr>
        <p:spPr>
          <a:xfrm>
            <a:off x="530352" y="2066544"/>
            <a:ext cx="0" cy="932688"/>
          </a:xfrm>
          <a:prstGeom prst="line">
            <a:avLst/>
          </a:prstGeom>
          <a:noFill/>
          <a:ln w="19050">
            <a:solidFill>
              <a:srgbClr val="C9D1E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822960" y="1801368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21/08/2024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3383280" y="1764792"/>
            <a:ext cx="83210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— “Top-up” contact references access to information from ABC technologies / AI-based Neuro product (Huawei device)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457200" y="2999232"/>
            <a:ext cx="146304" cy="146304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Shape 11"/>
          <p:cNvSpPr/>
          <p:nvPr/>
        </p:nvSpPr>
        <p:spPr>
          <a:xfrm>
            <a:off x="530352" y="3145536"/>
            <a:ext cx="0" cy="932688"/>
          </a:xfrm>
          <a:prstGeom prst="line">
            <a:avLst/>
          </a:prstGeom>
          <a:noFill/>
          <a:ln w="19050">
            <a:solidFill>
              <a:srgbClr val="C9D1E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822960" y="28803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25/01/2025 17:14</a:t>
            </a:r>
            <a:endParaRPr lang="en-US" sz="1250" dirty="0"/>
          </a:p>
        </p:txBody>
      </p:sp>
      <p:sp>
        <p:nvSpPr>
          <p:cNvPr id="16" name="Text 13"/>
          <p:cNvSpPr/>
          <p:nvPr/>
        </p:nvSpPr>
        <p:spPr>
          <a:xfrm>
            <a:off x="3383280" y="2843784"/>
            <a:ext cx="83210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record (Menlo Park, CA) associated with account dovp59@gmail.com recovered from Huawei device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457200" y="4078224"/>
            <a:ext cx="146304" cy="146304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Shape 15"/>
          <p:cNvSpPr/>
          <p:nvPr/>
        </p:nvSpPr>
        <p:spPr>
          <a:xfrm>
            <a:off x="530352" y="4224528"/>
            <a:ext cx="0" cy="932688"/>
          </a:xfrm>
          <a:prstGeom prst="line">
            <a:avLst/>
          </a:prstGeom>
          <a:noFill/>
          <a:ln w="19050">
            <a:solidFill>
              <a:srgbClr val="C9D1E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6"/>
          <p:cNvSpPr/>
          <p:nvPr/>
        </p:nvSpPr>
        <p:spPr>
          <a:xfrm>
            <a:off x="822960" y="3959352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31/01/2025 10:22–10:39</a:t>
            </a:r>
            <a:endParaRPr lang="en-US" sz="1250" dirty="0"/>
          </a:p>
        </p:txBody>
      </p:sp>
      <p:sp>
        <p:nvSpPr>
          <p:cNvPr id="20" name="Text 17"/>
          <p:cNvSpPr/>
          <p:nvPr/>
        </p:nvSpPr>
        <p:spPr>
          <a:xfrm>
            <a:off x="3383280" y="3922776"/>
            <a:ext cx="83210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— “Top-up” contact references a “5M secured” offshore arrangement (Huawei device)</a:t>
            </a:r>
            <a:endParaRPr lang="en-US" sz="1200" dirty="0"/>
          </a:p>
        </p:txBody>
      </p:sp>
      <p:sp>
        <p:nvSpPr>
          <p:cNvPr id="21" name="Shape 18"/>
          <p:cNvSpPr/>
          <p:nvPr/>
        </p:nvSpPr>
        <p:spPr>
          <a:xfrm>
            <a:off x="457200" y="5157216"/>
            <a:ext cx="146304" cy="146304"/>
          </a:xfrm>
          <a:prstGeom prst="ellipse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822960" y="5038344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31/01/2025 12:47–12:53</a:t>
            </a:r>
            <a:endParaRPr lang="en-US" sz="1250" dirty="0"/>
          </a:p>
        </p:txBody>
      </p:sp>
      <p:sp>
        <p:nvSpPr>
          <p:cNvPr id="23" name="Text 20"/>
          <p:cNvSpPr/>
          <p:nvPr/>
        </p:nvSpPr>
        <p:spPr>
          <a:xfrm>
            <a:off x="3383280" y="5001768"/>
            <a:ext cx="832104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Facebook chat between Peter Dover and Norman Smith — discussion of a “blueprint” and a 5M offshore arrangement (Huawei device)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ANALYSIS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 Correlation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64592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Figure 25: Correlated platform timeline — Huawei P Smart 2019 (Genie: Instant Messages, source: Facebook)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20624" y="1929384"/>
            <a:ext cx="8211312" cy="3319272"/>
          </a:xfrm>
          <a:prstGeom prst="rect">
            <a:avLst/>
          </a:prstGeom>
          <a:solidFill>
            <a:srgbClr val="FFFFFF"/>
          </a:solidFill>
          <a:ln w="12700">
            <a:solidFill>
              <a:srgbClr val="D5DAE6"/>
            </a:solidFill>
            <a:prstDash val="solid"/>
          </a:ln>
          <a:effectLst>
            <a:outerShdw blurRad="63500" dist="25400" dir="5400000" algn="bl" rotWithShape="0">
              <a:srgbClr val="777777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1" descr="assets/timeline_fu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1965960"/>
            <a:ext cx="8138160" cy="3246120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8869680" y="1965960"/>
            <a:ext cx="3246120" cy="713232"/>
          </a:xfrm>
          <a:prstGeom prst="roundRect">
            <a:avLst>
              <a:gd name="adj" fmla="val 7692"/>
            </a:avLst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9"/>
          <p:cNvSpPr/>
          <p:nvPr/>
        </p:nvSpPr>
        <p:spPr>
          <a:xfrm>
            <a:off x="8869680" y="1965960"/>
            <a:ext cx="3246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Device</a:t>
            </a:r>
            <a:endParaRPr lang="en-US" sz="1300" dirty="0"/>
          </a:p>
        </p:txBody>
      </p:sp>
      <p:sp>
        <p:nvSpPr>
          <p:cNvPr id="14" name="Shape 10"/>
          <p:cNvSpPr/>
          <p:nvPr/>
        </p:nvSpPr>
        <p:spPr>
          <a:xfrm>
            <a:off x="10373868" y="2688336"/>
            <a:ext cx="237744" cy="118872"/>
          </a:xfrm>
          <a:prstGeom prst="downArrow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Shape 11"/>
          <p:cNvSpPr/>
          <p:nvPr/>
        </p:nvSpPr>
        <p:spPr>
          <a:xfrm>
            <a:off x="8869680" y="2816352"/>
            <a:ext cx="3246120" cy="713232"/>
          </a:xfrm>
          <a:prstGeom prst="roundRect">
            <a:avLst>
              <a:gd name="adj" fmla="val 7692"/>
            </a:avLst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8869680" y="2816352"/>
            <a:ext cx="3246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Communications</a:t>
            </a:r>
            <a:endParaRPr lang="en-US" sz="1300" dirty="0"/>
          </a:p>
        </p:txBody>
      </p:sp>
      <p:sp>
        <p:nvSpPr>
          <p:cNvPr id="17" name="Shape 13"/>
          <p:cNvSpPr/>
          <p:nvPr/>
        </p:nvSpPr>
        <p:spPr>
          <a:xfrm>
            <a:off x="10373868" y="3538728"/>
            <a:ext cx="237744" cy="118872"/>
          </a:xfrm>
          <a:prstGeom prst="downArrow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Shape 14"/>
          <p:cNvSpPr/>
          <p:nvPr/>
        </p:nvSpPr>
        <p:spPr>
          <a:xfrm>
            <a:off x="8869680" y="3666744"/>
            <a:ext cx="3246120" cy="713232"/>
          </a:xfrm>
          <a:prstGeom prst="roundRect">
            <a:avLst>
              <a:gd name="adj" fmla="val 7692"/>
            </a:avLst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5"/>
          <p:cNvSpPr/>
          <p:nvPr/>
        </p:nvSpPr>
        <p:spPr>
          <a:xfrm>
            <a:off x="8869680" y="3666744"/>
            <a:ext cx="3246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Accounts / Location</a:t>
            </a:r>
            <a:endParaRPr lang="en-US" sz="1300" dirty="0"/>
          </a:p>
        </p:txBody>
      </p:sp>
      <p:sp>
        <p:nvSpPr>
          <p:cNvPr id="20" name="Shape 16"/>
          <p:cNvSpPr/>
          <p:nvPr/>
        </p:nvSpPr>
        <p:spPr>
          <a:xfrm>
            <a:off x="10373868" y="4389120"/>
            <a:ext cx="237744" cy="118872"/>
          </a:xfrm>
          <a:prstGeom prst="downArrow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Shape 17"/>
          <p:cNvSpPr/>
          <p:nvPr/>
        </p:nvSpPr>
        <p:spPr>
          <a:xfrm>
            <a:off x="8869680" y="4517136"/>
            <a:ext cx="3246120" cy="713232"/>
          </a:xfrm>
          <a:prstGeom prst="roundRect">
            <a:avLst>
              <a:gd name="adj" fmla="val 7692"/>
            </a:avLst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18"/>
          <p:cNvSpPr/>
          <p:nvPr/>
        </p:nvSpPr>
        <p:spPr>
          <a:xfrm>
            <a:off x="8869680" y="4517136"/>
            <a:ext cx="3246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Corroboration</a:t>
            </a:r>
            <a:endParaRPr lang="en-US" sz="1300" dirty="0"/>
          </a:p>
        </p:txBody>
      </p:sp>
      <p:sp>
        <p:nvSpPr>
          <p:cNvPr id="23" name="Text 19"/>
          <p:cNvSpPr/>
          <p:nvPr/>
        </p:nvSpPr>
        <p:spPr>
          <a:xfrm>
            <a:off x="457200" y="5394960"/>
            <a:ext cx="813816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000"/>
              </a:spcAft>
              <a:buSzPct val="100000"/>
              <a:buChar char="▪"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Matching timestamps across the Facebook chat evidence and the platform-level Genie timeline corroborate the recovered communication as an authentic, device-native artefact.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SUMMARY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Findings and Conclusion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457200" y="1298448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1737360"/>
            <a:ext cx="6035040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Verified forensic acquisition was completed and hash-confirmed for all four devices — Samsung, Huawei, Nokia and Ulefone Note 14.</a:t>
            </a:r>
            <a:endParaRPr lang="en-US" sz="1300" dirty="0"/>
          </a:p>
          <a:p>
            <a:pPr marL="177800" indent="-1778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Recovered WhatsApp and Facebook communications on the Huawei device reference the proposed sale of information described as belonging to “ABC technologies” and an “AI based Neuro product”, together with a “blueprint” and a 5M offshore arrangement.</a:t>
            </a:r>
            <a:endParaRPr lang="en-US" sz="1300" dirty="0"/>
          </a:p>
          <a:p>
            <a:pPr marL="177800" indent="-1778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location record tied to account dovp59@gmail.com places associated activity at an address in Menlo Park, CA on 25/01/2025.</a:t>
            </a:r>
            <a:endParaRPr lang="en-US" sz="1300" dirty="0"/>
          </a:p>
          <a:p>
            <a:pPr marL="177800" indent="-1778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Cross-referencing chat content against the device's native platform timeline corroborates the authenticity of the recovered communications.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6903720" y="2377440"/>
            <a:ext cx="1417320" cy="1188720"/>
          </a:xfrm>
          <a:prstGeom prst="roundRect">
            <a:avLst>
              <a:gd name="adj" fmla="val 6154"/>
            </a:avLst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6903720" y="2377440"/>
            <a:ext cx="1417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8348472" y="2807208"/>
            <a:ext cx="237744" cy="329184"/>
          </a:xfrm>
          <a:prstGeom prst="rightArrow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8613648" y="2377440"/>
            <a:ext cx="1417320" cy="1188720"/>
          </a:xfrm>
          <a:prstGeom prst="roundRect">
            <a:avLst>
              <a:gd name="adj" fmla="val 6154"/>
            </a:avLst>
          </a:prstGeom>
          <a:solidFill>
            <a:srgbClr val="7C90B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8613648" y="2377440"/>
            <a:ext cx="1417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Correlation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10058400" y="2807208"/>
            <a:ext cx="237744" cy="329184"/>
          </a:xfrm>
          <a:prstGeom prst="rightArrow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Shape 13"/>
          <p:cNvSpPr/>
          <p:nvPr/>
        </p:nvSpPr>
        <p:spPr>
          <a:xfrm>
            <a:off x="10323576" y="2377440"/>
            <a:ext cx="1417320" cy="1188720"/>
          </a:xfrm>
          <a:prstGeom prst="roundRect">
            <a:avLst>
              <a:gd name="adj" fmla="val 6154"/>
            </a:avLst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10323576" y="2377440"/>
            <a:ext cx="1417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Investigative Significance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6903720" y="4023360"/>
            <a:ext cx="484632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are based strictly on artefacts verified within the forensic evidence; the investigation should continue to corroborate financial and offshore references with additional sources.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09728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46304" cy="146304"/>
          </a:xfrm>
          <a:prstGeom prst="rect">
            <a:avLst/>
          </a:prstGeom>
          <a:solidFill>
            <a:srgbClr val="3E55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685800" y="34747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124712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ACPO. (2012). Good Practice Guide for Digital Evidence (Version 5). Association of Chief Police Officers.</a:t>
            </a:r>
            <a:endParaRPr lang="en-US" sz="11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27037:2012. Information technology — Security techniques — Guidelines for identification, collection, acquisition and preservation of digital evidence. International Organization for Standardization.</a:t>
            </a:r>
            <a:endParaRPr lang="en-US" sz="11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Technology. (2014). SP 800-101 Rev. 1: Guidelines on Mobile Device Forensics.</a:t>
            </a:r>
            <a:endParaRPr lang="en-US" sz="11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Cellebrite. (2026). Cellebrite Physical Analyzer (Version 7.73.0.11) [Computer software].</a:t>
            </a:r>
            <a:endParaRPr lang="en-US" sz="11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Cellebrite. (2026). Cellebrite UFED (Version 7.76.0.24, Educational) [Computer software].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457200" y="3246120"/>
            <a:ext cx="11274552" cy="0"/>
          </a:xfrm>
          <a:prstGeom prst="line">
            <a:avLst/>
          </a:prstGeom>
          <a:noFill/>
          <a:ln w="12700">
            <a:solidFill>
              <a:srgbClr val="DCE1E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0" y="3703320"/>
            <a:ext cx="12188952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2A3C5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3600" dirty="0"/>
          </a:p>
        </p:txBody>
      </p:sp>
      <p:sp>
        <p:nvSpPr>
          <p:cNvPr id="8" name="Text 6"/>
          <p:cNvSpPr/>
          <p:nvPr/>
        </p:nvSpPr>
        <p:spPr>
          <a:xfrm>
            <a:off x="0" y="4480560"/>
            <a:ext cx="1218895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7C90B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Questions?</a:t>
            </a:r>
            <a:endParaRPr lang="en-US" sz="1600" dirty="0"/>
          </a:p>
        </p:txBody>
      </p:sp>
      <p:pic>
        <p:nvPicPr>
          <p:cNvPr id="9" name="Image 0" descr="assets/cres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503152" y="6446520"/>
            <a:ext cx="384048" cy="384048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3808476" y="654710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Forensics Investigation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0954512" y="65471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1325</Words>
  <Application>Microsoft Office PowerPoint</Application>
  <PresentationFormat>Widescreen</PresentationFormat>
  <Paragraphs>209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Sadab Kureshi</cp:lastModifiedBy>
  <cp:revision>6</cp:revision>
  <dcterms:created xsi:type="dcterms:W3CDTF">2026-08-10T19:10:54Z</dcterms:created>
  <dcterms:modified xsi:type="dcterms:W3CDTF">2026-08-11T10:14:46Z</dcterms:modified>
</cp:coreProperties>
</file>