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wmf" ContentType="image/x-wm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theme/theme3.xml" ContentType="application/vnd.openxmlformats-officedocument.theme+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theme/theme4.xml" ContentType="application/vnd.openxmlformats-officedocument.theme+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theme/theme5.xml" ContentType="application/vnd.openxmlformats-officedocument.theme+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theme/theme6.xml" ContentType="application/vnd.openxmlformats-officedocument.theme+xml"/>
  <Override PartName="/ppt/theme/theme7.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 id="2147483677" r:id="rId2"/>
    <p:sldMasterId id="2147483770" r:id="rId3"/>
    <p:sldMasterId id="2147483780" r:id="rId4"/>
    <p:sldMasterId id="2147483792" r:id="rId5"/>
    <p:sldMasterId id="2147483801" r:id="rId6"/>
  </p:sldMasterIdLst>
  <p:notesMasterIdLst>
    <p:notesMasterId r:id="rId50"/>
  </p:notesMasterIdLst>
  <p:sldIdLst>
    <p:sldId id="257" r:id="rId7"/>
    <p:sldId id="258" r:id="rId8"/>
    <p:sldId id="348" r:id="rId9"/>
    <p:sldId id="374" r:id="rId10"/>
    <p:sldId id="323" r:id="rId11"/>
    <p:sldId id="367" r:id="rId12"/>
    <p:sldId id="368" r:id="rId13"/>
    <p:sldId id="375" r:id="rId14"/>
    <p:sldId id="333" r:id="rId15"/>
    <p:sldId id="352" r:id="rId16"/>
    <p:sldId id="291" r:id="rId17"/>
    <p:sldId id="366" r:id="rId18"/>
    <p:sldId id="295" r:id="rId19"/>
    <p:sldId id="297" r:id="rId20"/>
    <p:sldId id="296" r:id="rId21"/>
    <p:sldId id="298" r:id="rId22"/>
    <p:sldId id="353" r:id="rId23"/>
    <p:sldId id="372" r:id="rId24"/>
    <p:sldId id="259" r:id="rId25"/>
    <p:sldId id="320" r:id="rId26"/>
    <p:sldId id="341" r:id="rId27"/>
    <p:sldId id="321" r:id="rId28"/>
    <p:sldId id="266" r:id="rId29"/>
    <p:sldId id="369" r:id="rId30"/>
    <p:sldId id="373" r:id="rId31"/>
    <p:sldId id="370" r:id="rId32"/>
    <p:sldId id="329" r:id="rId33"/>
    <p:sldId id="330" r:id="rId34"/>
    <p:sldId id="326" r:id="rId35"/>
    <p:sldId id="303" r:id="rId36"/>
    <p:sldId id="304" r:id="rId37"/>
    <p:sldId id="293" r:id="rId38"/>
    <p:sldId id="300" r:id="rId39"/>
    <p:sldId id="301" r:id="rId40"/>
    <p:sldId id="270" r:id="rId41"/>
    <p:sldId id="305" r:id="rId42"/>
    <p:sldId id="302" r:id="rId43"/>
    <p:sldId id="307" r:id="rId44"/>
    <p:sldId id="308" r:id="rId45"/>
    <p:sldId id="274" r:id="rId46"/>
    <p:sldId id="339" r:id="rId47"/>
    <p:sldId id="371" r:id="rId48"/>
    <p:sldId id="365" r:id="rId4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AB8BF76-55F7-47D4-8CF3-794670C1FFBD}" v="229" dt="2026-06-22T21:00:24.864"/>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9310" autoAdjust="0"/>
    <p:restoredTop sz="80102" autoAdjust="0"/>
  </p:normalViewPr>
  <p:slideViewPr>
    <p:cSldViewPr snapToGrid="0">
      <p:cViewPr varScale="1">
        <p:scale>
          <a:sx n="73" d="100"/>
          <a:sy n="73" d="100"/>
        </p:scale>
        <p:origin x="45" y="99"/>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7.xml"/><Relationship Id="rId18" Type="http://schemas.openxmlformats.org/officeDocument/2006/relationships/slide" Target="slides/slide12.xml"/><Relationship Id="rId26" Type="http://schemas.openxmlformats.org/officeDocument/2006/relationships/slide" Target="slides/slide20.xml"/><Relationship Id="rId39" Type="http://schemas.openxmlformats.org/officeDocument/2006/relationships/slide" Target="slides/slide33.xml"/><Relationship Id="rId21" Type="http://schemas.openxmlformats.org/officeDocument/2006/relationships/slide" Target="slides/slide15.xml"/><Relationship Id="rId34" Type="http://schemas.openxmlformats.org/officeDocument/2006/relationships/slide" Target="slides/slide28.xml"/><Relationship Id="rId42" Type="http://schemas.openxmlformats.org/officeDocument/2006/relationships/slide" Target="slides/slide36.xml"/><Relationship Id="rId47" Type="http://schemas.openxmlformats.org/officeDocument/2006/relationships/slide" Target="slides/slide41.xml"/><Relationship Id="rId50" Type="http://schemas.openxmlformats.org/officeDocument/2006/relationships/notesMaster" Target="notesMasters/notesMaster1.xml"/><Relationship Id="rId55" Type="http://schemas.microsoft.com/office/2016/11/relationships/changesInfo" Target="changesInfos/changesInfo1.xml"/><Relationship Id="rId7" Type="http://schemas.openxmlformats.org/officeDocument/2006/relationships/slide" Target="slides/slide1.xml"/><Relationship Id="rId2" Type="http://schemas.openxmlformats.org/officeDocument/2006/relationships/slideMaster" Target="slideMasters/slideMaster2.xml"/><Relationship Id="rId16" Type="http://schemas.openxmlformats.org/officeDocument/2006/relationships/slide" Target="slides/slide10.xml"/><Relationship Id="rId29" Type="http://schemas.openxmlformats.org/officeDocument/2006/relationships/slide" Target="slides/slide23.xml"/><Relationship Id="rId11" Type="http://schemas.openxmlformats.org/officeDocument/2006/relationships/slide" Target="slides/slide5.xml"/><Relationship Id="rId24" Type="http://schemas.openxmlformats.org/officeDocument/2006/relationships/slide" Target="slides/slide18.xml"/><Relationship Id="rId32" Type="http://schemas.openxmlformats.org/officeDocument/2006/relationships/slide" Target="slides/slide26.xml"/><Relationship Id="rId37" Type="http://schemas.openxmlformats.org/officeDocument/2006/relationships/slide" Target="slides/slide31.xml"/><Relationship Id="rId40" Type="http://schemas.openxmlformats.org/officeDocument/2006/relationships/slide" Target="slides/slide34.xml"/><Relationship Id="rId45" Type="http://schemas.openxmlformats.org/officeDocument/2006/relationships/slide" Target="slides/slide39.xml"/><Relationship Id="rId53" Type="http://schemas.openxmlformats.org/officeDocument/2006/relationships/theme" Target="theme/theme1.xml"/><Relationship Id="rId5" Type="http://schemas.openxmlformats.org/officeDocument/2006/relationships/slideMaster" Target="slideMasters/slideMaster5.xml"/><Relationship Id="rId10" Type="http://schemas.openxmlformats.org/officeDocument/2006/relationships/slide" Target="slides/slide4.xml"/><Relationship Id="rId19" Type="http://schemas.openxmlformats.org/officeDocument/2006/relationships/slide" Target="slides/slide13.xml"/><Relationship Id="rId31" Type="http://schemas.openxmlformats.org/officeDocument/2006/relationships/slide" Target="slides/slide25.xml"/><Relationship Id="rId44" Type="http://schemas.openxmlformats.org/officeDocument/2006/relationships/slide" Target="slides/slide38.xml"/><Relationship Id="rId52" Type="http://schemas.openxmlformats.org/officeDocument/2006/relationships/viewProps" Target="viewProps.xml"/><Relationship Id="rId4" Type="http://schemas.openxmlformats.org/officeDocument/2006/relationships/slideMaster" Target="slideMasters/slideMaster4.xml"/><Relationship Id="rId9" Type="http://schemas.openxmlformats.org/officeDocument/2006/relationships/slide" Target="slides/slide3.xml"/><Relationship Id="rId14" Type="http://schemas.openxmlformats.org/officeDocument/2006/relationships/slide" Target="slides/slide8.xml"/><Relationship Id="rId22" Type="http://schemas.openxmlformats.org/officeDocument/2006/relationships/slide" Target="slides/slide16.xml"/><Relationship Id="rId27" Type="http://schemas.openxmlformats.org/officeDocument/2006/relationships/slide" Target="slides/slide21.xml"/><Relationship Id="rId30" Type="http://schemas.openxmlformats.org/officeDocument/2006/relationships/slide" Target="slides/slide24.xml"/><Relationship Id="rId35" Type="http://schemas.openxmlformats.org/officeDocument/2006/relationships/slide" Target="slides/slide29.xml"/><Relationship Id="rId43" Type="http://schemas.openxmlformats.org/officeDocument/2006/relationships/slide" Target="slides/slide37.xml"/><Relationship Id="rId48" Type="http://schemas.openxmlformats.org/officeDocument/2006/relationships/slide" Target="slides/slide42.xml"/><Relationship Id="rId56" Type="http://schemas.microsoft.com/office/2015/10/relationships/revisionInfo" Target="revisionInfo.xml"/><Relationship Id="rId8" Type="http://schemas.openxmlformats.org/officeDocument/2006/relationships/slide" Target="slides/slide2.xml"/><Relationship Id="rId51" Type="http://schemas.openxmlformats.org/officeDocument/2006/relationships/presProps" Target="presProps.xml"/><Relationship Id="rId3" Type="http://schemas.openxmlformats.org/officeDocument/2006/relationships/slideMaster" Target="slideMasters/slideMaster3.xml"/><Relationship Id="rId12" Type="http://schemas.openxmlformats.org/officeDocument/2006/relationships/slide" Target="slides/slide6.xml"/><Relationship Id="rId17" Type="http://schemas.openxmlformats.org/officeDocument/2006/relationships/slide" Target="slides/slide11.xml"/><Relationship Id="rId25" Type="http://schemas.openxmlformats.org/officeDocument/2006/relationships/slide" Target="slides/slide19.xml"/><Relationship Id="rId33" Type="http://schemas.openxmlformats.org/officeDocument/2006/relationships/slide" Target="slides/slide27.xml"/><Relationship Id="rId38" Type="http://schemas.openxmlformats.org/officeDocument/2006/relationships/slide" Target="slides/slide32.xml"/><Relationship Id="rId46" Type="http://schemas.openxmlformats.org/officeDocument/2006/relationships/slide" Target="slides/slide40.xml"/><Relationship Id="rId20" Type="http://schemas.openxmlformats.org/officeDocument/2006/relationships/slide" Target="slides/slide14.xml"/><Relationship Id="rId41" Type="http://schemas.openxmlformats.org/officeDocument/2006/relationships/slide" Target="slides/slide35.xml"/><Relationship Id="rId54"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Master" Target="slideMasters/slideMaster6.xml"/><Relationship Id="rId15" Type="http://schemas.openxmlformats.org/officeDocument/2006/relationships/slide" Target="slides/slide9.xml"/><Relationship Id="rId23" Type="http://schemas.openxmlformats.org/officeDocument/2006/relationships/slide" Target="slides/slide17.xml"/><Relationship Id="rId28" Type="http://schemas.openxmlformats.org/officeDocument/2006/relationships/slide" Target="slides/slide22.xml"/><Relationship Id="rId36" Type="http://schemas.openxmlformats.org/officeDocument/2006/relationships/slide" Target="slides/slide30.xml"/><Relationship Id="rId49" Type="http://schemas.openxmlformats.org/officeDocument/2006/relationships/slide" Target="slides/slide4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ivya Chidambaram" userId="a5f655d4-7c16-4009-87eb-8eca468fdbaa" providerId="ADAL" clId="{AFC595AD-CD6F-42C1-AFBA-30E6C155B406}"/>
    <pc:docChg chg="modSld">
      <pc:chgData name="Divya Chidambaram" userId="a5f655d4-7c16-4009-87eb-8eca468fdbaa" providerId="ADAL" clId="{AFC595AD-CD6F-42C1-AFBA-30E6C155B406}" dt="2026-06-23T09:26:38.543" v="1" actId="729"/>
      <pc:docMkLst>
        <pc:docMk/>
      </pc:docMkLst>
      <pc:sldChg chg="mod modShow">
        <pc:chgData name="Divya Chidambaram" userId="a5f655d4-7c16-4009-87eb-8eca468fdbaa" providerId="ADAL" clId="{AFC595AD-CD6F-42C1-AFBA-30E6C155B406}" dt="2026-06-23T09:06:20.726" v="0" actId="729"/>
        <pc:sldMkLst>
          <pc:docMk/>
          <pc:sldMk cId="515540680" sldId="333"/>
        </pc:sldMkLst>
      </pc:sldChg>
      <pc:sldChg chg="mod modShow">
        <pc:chgData name="Divya Chidambaram" userId="a5f655d4-7c16-4009-87eb-8eca468fdbaa" providerId="ADAL" clId="{AFC595AD-CD6F-42C1-AFBA-30E6C155B406}" dt="2026-06-23T09:26:38.543" v="1" actId="729"/>
        <pc:sldMkLst>
          <pc:docMk/>
          <pc:sldMk cId="1482388939" sldId="373"/>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7.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5088224-5F1D-4AFD-BC47-A11F920915CC}" type="datetimeFigureOut">
              <a:rPr lang="en-GB" smtClean="0"/>
              <a:t>22/06/2026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12ECD64-8EB6-4573-A90D-B9DD1A0A016D}" type="slidenum">
              <a:rPr lang="en-GB" smtClean="0"/>
              <a:t>‹#›</a:t>
            </a:fld>
            <a:endParaRPr lang="en-GB"/>
          </a:p>
        </p:txBody>
      </p:sp>
    </p:spTree>
    <p:extLst>
      <p:ext uri="{BB962C8B-B14F-4D97-AF65-F5344CB8AC3E}">
        <p14:creationId xmlns:p14="http://schemas.microsoft.com/office/powerpoint/2010/main" val="298816371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3" Type="http://schemas.openxmlformats.org/officeDocument/2006/relationships/hyperlink" Target="https://www.worldhistory.org/disambiguation/Egyptian/" TargetMode="External"/><Relationship Id="rId2" Type="http://schemas.openxmlformats.org/officeDocument/2006/relationships/slide" Target="../slides/slide1.xml"/><Relationship Id="rId1" Type="http://schemas.openxmlformats.org/officeDocument/2006/relationships/notesMaster" Target="../notesMasters/notesMaster1.xml"/><Relationship Id="rId6" Type="http://schemas.openxmlformats.org/officeDocument/2006/relationships/hyperlink" Target="https://www.worldhistory.org/collection/162/the-ancient-egyptians/" TargetMode="External"/><Relationship Id="rId5" Type="http://schemas.openxmlformats.org/officeDocument/2006/relationships/hyperlink" Target="https://www.worldhistory.org/writing/" TargetMode="External"/><Relationship Id="rId4" Type="http://schemas.openxmlformats.org/officeDocument/2006/relationships/hyperlink" Target="https://www.worldhistory.org/script/" TargetMode="Externa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ancient Egyptians used to write (store) their data on the wall.</a:t>
            </a:r>
            <a:r>
              <a:rPr lang="en-GB" b="0" i="0" dirty="0">
                <a:solidFill>
                  <a:srgbClr val="333333"/>
                </a:solidFill>
                <a:effectLst/>
                <a:latin typeface="Libre Baskerville" panose="02000000000000000000" pitchFamily="2" charset="0"/>
              </a:rPr>
              <a:t> The </a:t>
            </a:r>
            <a:r>
              <a:rPr lang="en-GB" b="1" i="0" u="none" strike="noStrike" dirty="0">
                <a:solidFill>
                  <a:srgbClr val="B52600"/>
                </a:solidFill>
                <a:effectLst/>
                <a:latin typeface="Libre Baskerville" panose="02000000000000000000" pitchFamily="2" charset="0"/>
                <a:hlinkClick r:id="rId3"/>
              </a:rPr>
              <a:t>Egyptian</a:t>
            </a:r>
            <a:r>
              <a:rPr lang="en-GB" b="0" i="0" dirty="0">
                <a:solidFill>
                  <a:srgbClr val="333333"/>
                </a:solidFill>
                <a:effectLst/>
                <a:latin typeface="Libre Baskerville" panose="02000000000000000000" pitchFamily="2" charset="0"/>
              </a:rPr>
              <a:t> hieroglyphic(hi-re- </a:t>
            </a:r>
            <a:r>
              <a:rPr lang="en-GB" b="0" i="0" dirty="0" err="1">
                <a:solidFill>
                  <a:srgbClr val="333333"/>
                </a:solidFill>
                <a:effectLst/>
                <a:latin typeface="Libre Baskerville" panose="02000000000000000000" pitchFamily="2" charset="0"/>
              </a:rPr>
              <a:t>glypic</a:t>
            </a:r>
            <a:r>
              <a:rPr lang="en-GB" b="0" i="0" dirty="0">
                <a:solidFill>
                  <a:srgbClr val="333333"/>
                </a:solidFill>
                <a:effectLst/>
                <a:latin typeface="Libre Baskerville" panose="02000000000000000000" pitchFamily="2" charset="0"/>
              </a:rPr>
              <a:t>) </a:t>
            </a:r>
            <a:r>
              <a:rPr lang="en-GB" b="1" i="0" u="none" strike="noStrike" dirty="0">
                <a:solidFill>
                  <a:srgbClr val="B52600"/>
                </a:solidFill>
                <a:effectLst/>
                <a:latin typeface="Libre Baskerville" panose="02000000000000000000" pitchFamily="2" charset="0"/>
                <a:hlinkClick r:id="rId4"/>
              </a:rPr>
              <a:t>script</a:t>
            </a:r>
            <a:r>
              <a:rPr lang="en-GB" b="0" i="0" dirty="0">
                <a:solidFill>
                  <a:srgbClr val="333333"/>
                </a:solidFill>
                <a:effectLst/>
                <a:latin typeface="Libre Baskerville" panose="02000000000000000000" pitchFamily="2" charset="0"/>
              </a:rPr>
              <a:t> was one of the </a:t>
            </a:r>
            <a:r>
              <a:rPr lang="en-GB" b="1" i="0" u="none" strike="noStrike" dirty="0">
                <a:solidFill>
                  <a:srgbClr val="B52600"/>
                </a:solidFill>
                <a:effectLst/>
                <a:latin typeface="Libre Baskerville" panose="02000000000000000000" pitchFamily="2" charset="0"/>
                <a:hlinkClick r:id="rId5"/>
              </a:rPr>
              <a:t>writing</a:t>
            </a:r>
            <a:r>
              <a:rPr lang="en-GB" b="0" i="0" dirty="0">
                <a:solidFill>
                  <a:srgbClr val="333333"/>
                </a:solidFill>
                <a:effectLst/>
                <a:latin typeface="Libre Baskerville" panose="02000000000000000000" pitchFamily="2" charset="0"/>
              </a:rPr>
              <a:t> systems used by </a:t>
            </a:r>
            <a:r>
              <a:rPr lang="en-GB" b="1" i="0" u="none" strike="noStrike" dirty="0">
                <a:solidFill>
                  <a:srgbClr val="B52600"/>
                </a:solidFill>
                <a:effectLst/>
                <a:latin typeface="Libre Baskerville" panose="02000000000000000000" pitchFamily="2" charset="0"/>
                <a:hlinkClick r:id="rId6"/>
              </a:rPr>
              <a:t>ancient Egyptians</a:t>
            </a:r>
            <a:r>
              <a:rPr lang="en-GB" b="0" i="0" dirty="0">
                <a:solidFill>
                  <a:srgbClr val="333333"/>
                </a:solidFill>
                <a:effectLst/>
                <a:latin typeface="Libre Baskerville" panose="02000000000000000000" pitchFamily="2" charset="0"/>
              </a:rPr>
              <a:t> to represent their language.</a:t>
            </a:r>
            <a:endParaRPr lang="en-GB" dirty="0"/>
          </a:p>
        </p:txBody>
      </p:sp>
      <p:sp>
        <p:nvSpPr>
          <p:cNvPr id="4" name="Slide Number Placeholder 3"/>
          <p:cNvSpPr>
            <a:spLocks noGrp="1"/>
          </p:cNvSpPr>
          <p:nvPr>
            <p:ph type="sldNum" sz="quarter" idx="5"/>
          </p:nvPr>
        </p:nvSpPr>
        <p:spPr/>
        <p:txBody>
          <a:bodyPr/>
          <a:lstStyle/>
          <a:p>
            <a:fld id="{012ECD64-8EB6-4573-A90D-B9DD1A0A016D}" type="slidenum">
              <a:rPr lang="en-GB" smtClean="0"/>
              <a:t>1</a:t>
            </a:fld>
            <a:endParaRPr lang="en-GB"/>
          </a:p>
        </p:txBody>
      </p:sp>
    </p:spTree>
    <p:extLst>
      <p:ext uri="{BB962C8B-B14F-4D97-AF65-F5344CB8AC3E}">
        <p14:creationId xmlns:p14="http://schemas.microsoft.com/office/powerpoint/2010/main" val="309082654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is going to be overall learning objectives for this module. </a:t>
            </a:r>
          </a:p>
        </p:txBody>
      </p:sp>
      <p:sp>
        <p:nvSpPr>
          <p:cNvPr id="4" name="Slide Number Placeholder 3"/>
          <p:cNvSpPr>
            <a:spLocks noGrp="1"/>
          </p:cNvSpPr>
          <p:nvPr>
            <p:ph type="sldNum" sz="quarter" idx="5"/>
          </p:nvPr>
        </p:nvSpPr>
        <p:spPr/>
        <p:txBody>
          <a:bodyPr/>
          <a:lstStyle/>
          <a:p>
            <a:fld id="{012ECD64-8EB6-4573-A90D-B9DD1A0A016D}" type="slidenum">
              <a:rPr lang="en-GB" smtClean="0"/>
              <a:t>2</a:t>
            </a:fld>
            <a:endParaRPr lang="en-GB"/>
          </a:p>
        </p:txBody>
      </p:sp>
    </p:spTree>
    <p:extLst>
      <p:ext uri="{BB962C8B-B14F-4D97-AF65-F5344CB8AC3E}">
        <p14:creationId xmlns:p14="http://schemas.microsoft.com/office/powerpoint/2010/main" val="60421169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040C28"/>
                </a:solidFill>
                <a:effectLst/>
                <a:latin typeface="Google Sans"/>
              </a:rPr>
              <a:t>Your grocery store, bank, restaurant, online shopping sites, hospital, </a:t>
            </a:r>
            <a:r>
              <a:rPr lang="en-GB" b="0" i="0" dirty="0" err="1">
                <a:solidFill>
                  <a:srgbClr val="040C28"/>
                </a:solidFill>
                <a:effectLst/>
                <a:latin typeface="Google Sans"/>
              </a:rPr>
              <a:t>favorite</a:t>
            </a:r>
            <a:r>
              <a:rPr lang="en-GB" b="0" i="0" dirty="0">
                <a:solidFill>
                  <a:srgbClr val="040C28"/>
                </a:solidFill>
                <a:effectLst/>
                <a:latin typeface="Google Sans"/>
              </a:rPr>
              <a:t> clothing store and mobile service provider</a:t>
            </a:r>
            <a:r>
              <a:rPr lang="en-GB" b="0" i="0" dirty="0">
                <a:solidFill>
                  <a:srgbClr val="202124"/>
                </a:solidFill>
                <a:effectLst/>
                <a:latin typeface="Google Sans"/>
              </a:rPr>
              <a:t>, for instance all use databases to keep track of customer, inventory, employee and accounting information.</a:t>
            </a:r>
          </a:p>
          <a:p>
            <a:r>
              <a:rPr lang="en-GB" dirty="0"/>
              <a:t>Name 5 apps you used before arriving at university today</a:t>
            </a:r>
            <a:endParaRPr lang="en-US" dirty="0"/>
          </a:p>
        </p:txBody>
      </p:sp>
      <p:sp>
        <p:nvSpPr>
          <p:cNvPr id="4" name="Slide Number Placeholder 3"/>
          <p:cNvSpPr>
            <a:spLocks noGrp="1"/>
          </p:cNvSpPr>
          <p:nvPr>
            <p:ph type="sldNum" sz="quarter" idx="5"/>
          </p:nvPr>
        </p:nvSpPr>
        <p:spPr/>
        <p:txBody>
          <a:bodyPr/>
          <a:lstStyle/>
          <a:p>
            <a:fld id="{C97F37A7-6CD5-480C-8A9C-8A14678CA55C}" type="slidenum">
              <a:rPr lang="en-GB" smtClean="0"/>
              <a:pPr/>
              <a:t>4</a:t>
            </a:fld>
            <a:endParaRPr lang="en-GB"/>
          </a:p>
        </p:txBody>
      </p:sp>
    </p:spTree>
    <p:extLst>
      <p:ext uri="{BB962C8B-B14F-4D97-AF65-F5344CB8AC3E}">
        <p14:creationId xmlns:p14="http://schemas.microsoft.com/office/powerpoint/2010/main" val="173972957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baseline="0" dirty="0">
                <a:latin typeface="NewBaskervilleITCbyBT-Roman"/>
              </a:rPr>
              <a:t>Importance for the database system has increased in recent years</a:t>
            </a:r>
          </a:p>
          <a:p>
            <a:pPr algn="l"/>
            <a:r>
              <a:rPr lang="en-GB" sz="1200" b="0" i="0" u="none" strike="noStrike" baseline="0" dirty="0">
                <a:latin typeface="NewBaskervilleITCbyBT-Roman"/>
              </a:rPr>
              <a:t>applications of database systems become even more complex. And more complex algorithm needs to be designed.</a:t>
            </a:r>
          </a:p>
          <a:p>
            <a:pPr marL="0" marR="0" lvl="0" indent="0" algn="l" defTabSz="914400" rtl="0" eaLnBrk="1" fontAlgn="auto" latinLnBrk="0" hangingPunct="1">
              <a:lnSpc>
                <a:spcPct val="100000"/>
              </a:lnSpc>
              <a:spcBef>
                <a:spcPts val="0"/>
              </a:spcBef>
              <a:spcAft>
                <a:spcPts val="0"/>
              </a:spcAft>
              <a:buClrTx/>
              <a:buSzTx/>
              <a:buFontTx/>
              <a:buNone/>
              <a:tabLst/>
              <a:defRPr/>
            </a:pPr>
            <a:r>
              <a:rPr lang="en-GB" b="0" i="0" dirty="0">
                <a:solidFill>
                  <a:srgbClr val="040C28"/>
                </a:solidFill>
                <a:effectLst/>
                <a:latin typeface="Google Sans"/>
              </a:rPr>
              <a:t>Your grocery store, bank, restaurant, online shopping sites, hospital, </a:t>
            </a:r>
            <a:r>
              <a:rPr lang="en-GB" b="0" i="0" dirty="0" err="1">
                <a:solidFill>
                  <a:srgbClr val="040C28"/>
                </a:solidFill>
                <a:effectLst/>
                <a:latin typeface="Google Sans"/>
              </a:rPr>
              <a:t>favorite</a:t>
            </a:r>
            <a:r>
              <a:rPr lang="en-GB" b="0" i="0" dirty="0">
                <a:solidFill>
                  <a:srgbClr val="040C28"/>
                </a:solidFill>
                <a:effectLst/>
                <a:latin typeface="Google Sans"/>
              </a:rPr>
              <a:t> clothing store and mobile service provider</a:t>
            </a:r>
            <a:r>
              <a:rPr lang="en-GB" b="0" i="0" dirty="0">
                <a:solidFill>
                  <a:srgbClr val="202124"/>
                </a:solidFill>
                <a:effectLst/>
                <a:latin typeface="Google Sans"/>
              </a:rPr>
              <a:t>, for instance all use databases to keep track of customer, inventory, employee and accounting information.</a:t>
            </a:r>
            <a:endParaRPr lang="en-US" dirty="0"/>
          </a:p>
          <a:p>
            <a:pPr algn="l"/>
            <a:endParaRPr lang="en-GB" sz="1200" b="0" i="0" u="none" strike="noStrike" baseline="0" dirty="0">
              <a:latin typeface="NewBaskervilleITCbyBT-Roman"/>
            </a:endParaRPr>
          </a:p>
          <a:p>
            <a:endParaRPr lang="en-GB" b="1" i="0" dirty="0">
              <a:solidFill>
                <a:srgbClr val="161D25"/>
              </a:solidFill>
              <a:effectLst/>
              <a:latin typeface="SF-Body-font"/>
            </a:endParaRPr>
          </a:p>
          <a:p>
            <a:r>
              <a:rPr lang="en-GB" b="0" i="0" dirty="0">
                <a:solidFill>
                  <a:srgbClr val="040C28"/>
                </a:solidFill>
                <a:effectLst/>
                <a:latin typeface="Google Sans"/>
              </a:rPr>
              <a:t>The road database is a vector map</a:t>
            </a:r>
            <a:r>
              <a:rPr lang="en-GB" b="0" i="0" dirty="0">
                <a:solidFill>
                  <a:srgbClr val="202124"/>
                </a:solidFill>
                <a:effectLst/>
                <a:latin typeface="Google Sans"/>
              </a:rPr>
              <a:t>. Street names or numbers and house numbers, as well as points of interest (waypoints), are encoded as geographic coordinates. </a:t>
            </a:r>
            <a:r>
              <a:rPr lang="en-GB" dirty="0"/>
              <a:t>Suppose you're driving from Swansea to Cardiff.</a:t>
            </a:r>
          </a:p>
          <a:p>
            <a:r>
              <a:rPr lang="en-GB" dirty="0"/>
              <a:t>Every few seconds:</a:t>
            </a:r>
          </a:p>
          <a:p>
            <a:pPr>
              <a:buFont typeface="+mj-lt"/>
              <a:buAutoNum type="arabicPeriod"/>
            </a:pPr>
            <a:r>
              <a:rPr lang="en-GB" dirty="0"/>
              <a:t>Your phone sends GPS location. </a:t>
            </a:r>
          </a:p>
          <a:p>
            <a:pPr>
              <a:buFont typeface="+mj-lt"/>
              <a:buAutoNum type="arabicPeriod"/>
            </a:pPr>
            <a:r>
              <a:rPr lang="en-GB" dirty="0"/>
              <a:t>Google checks where you are. </a:t>
            </a:r>
          </a:p>
          <a:p>
            <a:pPr>
              <a:buFont typeface="+mj-lt"/>
              <a:buAutoNum type="arabicPeriod"/>
            </a:pPr>
            <a:r>
              <a:rPr lang="en-GB" dirty="0"/>
              <a:t>Google retrieves nearby roads from databases. </a:t>
            </a:r>
          </a:p>
          <a:p>
            <a:pPr>
              <a:buFont typeface="+mj-lt"/>
              <a:buAutoNum type="arabicPeriod"/>
            </a:pPr>
            <a:r>
              <a:rPr lang="en-GB" dirty="0"/>
              <a:t>Google calculates the best route. </a:t>
            </a:r>
          </a:p>
          <a:p>
            <a:pPr>
              <a:buFont typeface="+mj-lt"/>
              <a:buAutoNum type="arabicPeriod"/>
            </a:pPr>
            <a:r>
              <a:rPr lang="en-GB" dirty="0"/>
              <a:t>Google sends the next instruction.</a:t>
            </a:r>
          </a:p>
          <a:p>
            <a:endParaRPr lang="en-GB" b="0" i="0" dirty="0">
              <a:solidFill>
                <a:srgbClr val="202124"/>
              </a:solidFill>
              <a:effectLst/>
              <a:latin typeface="Google Sans"/>
            </a:endParaRPr>
          </a:p>
          <a:p>
            <a:endParaRPr lang="en-GB" b="0" i="0" dirty="0">
              <a:solidFill>
                <a:srgbClr val="202124"/>
              </a:solidFill>
              <a:effectLst/>
              <a:latin typeface="Google Sans"/>
            </a:endParaRPr>
          </a:p>
          <a:p>
            <a:endParaRPr lang="en-US" dirty="0"/>
          </a:p>
        </p:txBody>
      </p:sp>
      <p:sp>
        <p:nvSpPr>
          <p:cNvPr id="4" name="Slide Number Placeholder 3"/>
          <p:cNvSpPr>
            <a:spLocks noGrp="1"/>
          </p:cNvSpPr>
          <p:nvPr>
            <p:ph type="sldNum" sz="quarter" idx="5"/>
          </p:nvPr>
        </p:nvSpPr>
        <p:spPr/>
        <p:txBody>
          <a:bodyPr/>
          <a:lstStyle/>
          <a:p>
            <a:fld id="{C97F37A7-6CD5-480C-8A9C-8A14678CA55C}" type="slidenum">
              <a:rPr lang="en-GB" smtClean="0"/>
              <a:pPr/>
              <a:t>5</a:t>
            </a:fld>
            <a:endParaRPr lang="en-GB"/>
          </a:p>
        </p:txBody>
      </p:sp>
    </p:spTree>
    <p:extLst>
      <p:ext uri="{BB962C8B-B14F-4D97-AF65-F5344CB8AC3E}">
        <p14:creationId xmlns:p14="http://schemas.microsoft.com/office/powerpoint/2010/main" val="421047396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If an owner changes phone number, how many files need updating?</a:t>
            </a:r>
          </a:p>
          <a:p>
            <a:endParaRPr lang="en-GB" dirty="0"/>
          </a:p>
          <a:p>
            <a:r>
              <a:rPr lang="en-GB" dirty="0"/>
              <a:t>why centralized databases help.</a:t>
            </a:r>
          </a:p>
        </p:txBody>
      </p:sp>
      <p:sp>
        <p:nvSpPr>
          <p:cNvPr id="4" name="Slide Number Placeholder 3"/>
          <p:cNvSpPr>
            <a:spLocks noGrp="1"/>
          </p:cNvSpPr>
          <p:nvPr>
            <p:ph type="sldNum" sz="quarter" idx="5"/>
          </p:nvPr>
        </p:nvSpPr>
        <p:spPr/>
        <p:txBody>
          <a:bodyPr/>
          <a:lstStyle/>
          <a:p>
            <a:fld id="{012ECD64-8EB6-4573-A90D-B9DD1A0A016D}" type="slidenum">
              <a:rPr lang="en-GB" smtClean="0"/>
              <a:t>8</a:t>
            </a:fld>
            <a:endParaRPr lang="en-GB"/>
          </a:p>
        </p:txBody>
      </p:sp>
    </p:spTree>
    <p:extLst>
      <p:ext uri="{BB962C8B-B14F-4D97-AF65-F5344CB8AC3E}">
        <p14:creationId xmlns:p14="http://schemas.microsoft.com/office/powerpoint/2010/main" val="297701187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https://forms.office.com/e/yy1KvNx41e</a:t>
            </a:r>
          </a:p>
          <a:p>
            <a:r>
              <a:rPr lang="en-GB" dirty="0"/>
              <a:t>Bachman was working at General Electric when he created IDS to help manage the vast amounts of data generated by the company's operations. The system was one of the first to separate the data from the applications that used it, laying the groundwork for future data models.</a:t>
            </a:r>
            <a:endParaRPr lang="en-US" dirty="0"/>
          </a:p>
          <a:p>
            <a:r>
              <a:rPr lang="en-GB" dirty="0"/>
              <a:t>In the early 1970s, Edgar F. Codd, an IBM researcher, proposed the relational model for databases, which led to the creation of Structured Query Language (SQL).</a:t>
            </a:r>
            <a:endParaRPr lang="en-US" dirty="0"/>
          </a:p>
        </p:txBody>
      </p:sp>
      <p:sp>
        <p:nvSpPr>
          <p:cNvPr id="4" name="Slide Number Placeholder 3"/>
          <p:cNvSpPr>
            <a:spLocks noGrp="1"/>
          </p:cNvSpPr>
          <p:nvPr>
            <p:ph type="sldNum" sz="quarter" idx="5"/>
          </p:nvPr>
        </p:nvSpPr>
        <p:spPr/>
        <p:txBody>
          <a:bodyPr/>
          <a:lstStyle/>
          <a:p>
            <a:fld id="{C97F37A7-6CD5-480C-8A9C-8A14678CA55C}" type="slidenum">
              <a:rPr lang="en-GB" smtClean="0"/>
              <a:pPr/>
              <a:t>9</a:t>
            </a:fld>
            <a:endParaRPr lang="en-GB"/>
          </a:p>
        </p:txBody>
      </p:sp>
    </p:spTree>
    <p:extLst>
      <p:ext uri="{BB962C8B-B14F-4D97-AF65-F5344CB8AC3E}">
        <p14:creationId xmlns:p14="http://schemas.microsoft.com/office/powerpoint/2010/main" val="331918506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Physical files- labelled and locked for security, indexing system to quickly locate, divisions in filing system--- seems ok when small</a:t>
            </a:r>
          </a:p>
          <a:p>
            <a:endParaRPr lang="en-GB" dirty="0"/>
          </a:p>
          <a:p>
            <a:r>
              <a:rPr lang="en-GB" dirty="0"/>
              <a:t>A school stores student records like this:</a:t>
            </a:r>
          </a:p>
          <a:p>
            <a:pPr>
              <a:buFont typeface="Arial" panose="020B0604020202020204" pitchFamily="34" charset="0"/>
              <a:buChar char="•"/>
            </a:pPr>
            <a:r>
              <a:rPr lang="en-GB" dirty="0"/>
              <a:t>One Word file for each student </a:t>
            </a:r>
          </a:p>
          <a:p>
            <a:pPr>
              <a:buFont typeface="Arial" panose="020B0604020202020204" pitchFamily="34" charset="0"/>
              <a:buChar char="•"/>
            </a:pPr>
            <a:r>
              <a:rPr lang="en-GB" dirty="0"/>
              <a:t>One Excel sheet for marks </a:t>
            </a:r>
          </a:p>
          <a:p>
            <a:pPr>
              <a:buFont typeface="Arial" panose="020B0604020202020204" pitchFamily="34" charset="0"/>
              <a:buChar char="•"/>
            </a:pPr>
            <a:r>
              <a:rPr lang="en-GB" dirty="0"/>
              <a:t>One PDF for attendance reports</a:t>
            </a:r>
          </a:p>
          <a:p>
            <a:endParaRPr lang="en-GB" dirty="0"/>
          </a:p>
        </p:txBody>
      </p:sp>
      <p:sp>
        <p:nvSpPr>
          <p:cNvPr id="4" name="Slide Number Placeholder 3"/>
          <p:cNvSpPr>
            <a:spLocks noGrp="1"/>
          </p:cNvSpPr>
          <p:nvPr>
            <p:ph type="sldNum" sz="quarter" idx="5"/>
          </p:nvPr>
        </p:nvSpPr>
        <p:spPr/>
        <p:txBody>
          <a:bodyPr/>
          <a:lstStyle/>
          <a:p>
            <a:fld id="{012ECD64-8EB6-4573-A90D-B9DD1A0A016D}" type="slidenum">
              <a:rPr lang="en-GB" smtClean="0"/>
              <a:t>10</a:t>
            </a:fld>
            <a:endParaRPr lang="en-GB"/>
          </a:p>
        </p:txBody>
      </p:sp>
    </p:spTree>
    <p:extLst>
      <p:ext uri="{BB962C8B-B14F-4D97-AF65-F5344CB8AC3E}">
        <p14:creationId xmlns:p14="http://schemas.microsoft.com/office/powerpoint/2010/main" val="13803359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It is important to understand why database systems emerged.</a:t>
            </a:r>
          </a:p>
          <a:p>
            <a:r>
              <a:rPr lang="en-GB" dirty="0"/>
              <a:t>Traditionally, there were file-based systems:</a:t>
            </a:r>
          </a:p>
          <a:p>
            <a:pPr lvl="1"/>
            <a:r>
              <a:rPr lang="en-GB" dirty="0"/>
              <a:t>Collection of application programs that perform services for the end users e.g. producing reports</a:t>
            </a:r>
          </a:p>
          <a:p>
            <a:pPr lvl="1"/>
            <a:r>
              <a:rPr lang="en-GB" dirty="0"/>
              <a:t>Each application program defined and managed its own:</a:t>
            </a:r>
          </a:p>
          <a:p>
            <a:pPr lvl="2"/>
            <a:r>
              <a:rPr lang="en-GB" dirty="0"/>
              <a:t>Data entry</a:t>
            </a:r>
          </a:p>
          <a:p>
            <a:pPr lvl="2"/>
            <a:r>
              <a:rPr lang="en-GB" dirty="0"/>
              <a:t>File maintenance</a:t>
            </a:r>
          </a:p>
          <a:p>
            <a:pPr lvl="2"/>
            <a:r>
              <a:rPr lang="en-GB" dirty="0"/>
              <a:t>Generation of a </a:t>
            </a:r>
            <a:r>
              <a:rPr lang="en-GB" b="1" i="1" dirty="0"/>
              <a:t>fixed</a:t>
            </a:r>
            <a:r>
              <a:rPr lang="en-GB" dirty="0"/>
              <a:t> set of reports</a:t>
            </a:r>
          </a:p>
          <a:p>
            <a:pPr lvl="1"/>
            <a:r>
              <a:rPr lang="en-GB" dirty="0"/>
              <a:t>The physical structure and storage of data files and records are all defined in the application’s code.</a:t>
            </a:r>
          </a:p>
          <a:p>
            <a:pPr lvl="1"/>
            <a:r>
              <a:rPr lang="en-GB" dirty="0"/>
              <a:t>The file-based approach is a decentralised approach!</a:t>
            </a:r>
            <a:endParaRPr lang="en-US" dirty="0"/>
          </a:p>
        </p:txBody>
      </p:sp>
      <p:sp>
        <p:nvSpPr>
          <p:cNvPr id="4" name="Slide Number Placeholder 3"/>
          <p:cNvSpPr>
            <a:spLocks noGrp="1"/>
          </p:cNvSpPr>
          <p:nvPr>
            <p:ph type="sldNum" sz="quarter" idx="5"/>
          </p:nvPr>
        </p:nvSpPr>
        <p:spPr/>
        <p:txBody>
          <a:bodyPr/>
          <a:lstStyle/>
          <a:p>
            <a:fld id="{C97F37A7-6CD5-480C-8A9C-8A14678CA55C}" type="slidenum">
              <a:rPr lang="en-GB" smtClean="0"/>
              <a:pPr/>
              <a:t>11</a:t>
            </a:fld>
            <a:endParaRPr lang="en-GB"/>
          </a:p>
        </p:txBody>
      </p:sp>
    </p:spTree>
    <p:extLst>
      <p:ext uri="{BB962C8B-B14F-4D97-AF65-F5344CB8AC3E}">
        <p14:creationId xmlns:p14="http://schemas.microsoft.com/office/powerpoint/2010/main" val="83580421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Open </a:t>
            </a:r>
            <a:r>
              <a:rPr lang="en-GB" dirty="0" err="1"/>
              <a:t>sep</a:t>
            </a:r>
            <a:r>
              <a:rPr lang="en-GB" dirty="0"/>
              <a:t> 2024 lecture slide and show same file in pdf and ppt</a:t>
            </a:r>
          </a:p>
          <a:p>
            <a:r>
              <a:rPr lang="en-US" dirty="0">
                <a:latin typeface="+mn-lt"/>
              </a:rPr>
              <a:t>Issue #1: Duplication of Data / Data Redundancy</a:t>
            </a:r>
          </a:p>
          <a:p>
            <a:endParaRPr lang="en-US" dirty="0">
              <a:latin typeface="+mn-lt"/>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latin typeface="+mn-lt"/>
              </a:rPr>
              <a:t>Issue #2: Incomplete Updates (falling out of sync)</a:t>
            </a:r>
          </a:p>
          <a:p>
            <a:endParaRPr lang="en-GB" dirty="0"/>
          </a:p>
        </p:txBody>
      </p:sp>
      <p:sp>
        <p:nvSpPr>
          <p:cNvPr id="4" name="Slide Number Placeholder 3"/>
          <p:cNvSpPr>
            <a:spLocks noGrp="1"/>
          </p:cNvSpPr>
          <p:nvPr>
            <p:ph type="sldNum" sz="quarter" idx="5"/>
          </p:nvPr>
        </p:nvSpPr>
        <p:spPr/>
        <p:txBody>
          <a:bodyPr/>
          <a:lstStyle/>
          <a:p>
            <a:fld id="{C97F37A7-6CD5-480C-8A9C-8A14678CA55C}" type="slidenum">
              <a:rPr lang="en-GB" smtClean="0"/>
              <a:pPr/>
              <a:t>12</a:t>
            </a:fld>
            <a:endParaRPr lang="en-GB"/>
          </a:p>
        </p:txBody>
      </p:sp>
    </p:spTree>
    <p:extLst>
      <p:ext uri="{BB962C8B-B14F-4D97-AF65-F5344CB8AC3E}">
        <p14:creationId xmlns:p14="http://schemas.microsoft.com/office/powerpoint/2010/main" val="247731283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97F37A7-6CD5-480C-8A9C-8A14678CA55C}" type="slidenum">
              <a:rPr lang="en-GB" smtClean="0"/>
              <a:pPr/>
              <a:t>15</a:t>
            </a:fld>
            <a:endParaRPr lang="en-GB"/>
          </a:p>
        </p:txBody>
      </p:sp>
    </p:spTree>
    <p:extLst>
      <p:ext uri="{BB962C8B-B14F-4D97-AF65-F5344CB8AC3E}">
        <p14:creationId xmlns:p14="http://schemas.microsoft.com/office/powerpoint/2010/main" val="368314504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97F37A7-6CD5-480C-8A9C-8A14678CA55C}" type="slidenum">
              <a:rPr lang="en-GB" smtClean="0"/>
              <a:pPr/>
              <a:t>16</a:t>
            </a:fld>
            <a:endParaRPr lang="en-GB"/>
          </a:p>
        </p:txBody>
      </p:sp>
    </p:spTree>
    <p:extLst>
      <p:ext uri="{BB962C8B-B14F-4D97-AF65-F5344CB8AC3E}">
        <p14:creationId xmlns:p14="http://schemas.microsoft.com/office/powerpoint/2010/main" val="247566854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sz="1800" b="0" i="0" u="none" strike="noStrike" baseline="0" dirty="0">
                <a:latin typeface="NewBaskervilleITCbyBT-Roman"/>
              </a:rPr>
              <a:t>Consider the effort that would be required to answer the following questions:</a:t>
            </a:r>
          </a:p>
          <a:p>
            <a:pPr algn="l"/>
            <a:r>
              <a:rPr lang="en-GB" sz="1800" b="0" i="0" u="none" strike="noStrike" baseline="0" dirty="0">
                <a:latin typeface="GillSans-Light"/>
              </a:rPr>
              <a:t>• </a:t>
            </a:r>
            <a:r>
              <a:rPr lang="en-GB" sz="1800" b="0" i="0" u="none" strike="noStrike" baseline="0" dirty="0">
                <a:latin typeface="NewBaskervilleITCbyBT-Roman"/>
              </a:rPr>
              <a:t>What three-bedroom properties do you have for sale with an acre of land and a</a:t>
            </a:r>
          </a:p>
          <a:p>
            <a:pPr algn="l"/>
            <a:r>
              <a:rPr lang="en-GB" sz="1800" b="0" i="0" u="none" strike="noStrike" baseline="0" dirty="0">
                <a:latin typeface="NewBaskervilleITCbyBT-Roman"/>
              </a:rPr>
              <a:t>garage?</a:t>
            </a:r>
          </a:p>
          <a:p>
            <a:pPr algn="l"/>
            <a:r>
              <a:rPr lang="en-GB" sz="1800" b="0" i="0" u="none" strike="noStrike" baseline="0" dirty="0">
                <a:latin typeface="GillSans-Light"/>
              </a:rPr>
              <a:t>• </a:t>
            </a:r>
            <a:r>
              <a:rPr lang="en-GB" sz="1800" b="0" i="0" u="none" strike="noStrike" baseline="0" dirty="0">
                <a:latin typeface="NewBaskervilleITCbyBT-Roman"/>
              </a:rPr>
              <a:t>What apartments do you have for rent within three miles of downtown?</a:t>
            </a:r>
          </a:p>
          <a:p>
            <a:pPr algn="l"/>
            <a:r>
              <a:rPr lang="en-GB" sz="1800" b="0" i="0" u="none" strike="noStrike" baseline="0" dirty="0">
                <a:latin typeface="GillSans-Light"/>
              </a:rPr>
              <a:t>• </a:t>
            </a:r>
            <a:r>
              <a:rPr lang="en-GB" sz="1800" b="0" i="0" u="none" strike="noStrike" baseline="0" dirty="0">
                <a:latin typeface="NewBaskervilleITCbyBT-Roman"/>
              </a:rPr>
              <a:t>What is the average rent for a two-bedroom apartment?</a:t>
            </a:r>
          </a:p>
          <a:p>
            <a:pPr algn="l"/>
            <a:r>
              <a:rPr lang="en-GB" sz="1800" b="0" i="0" u="none" strike="noStrike" baseline="0" dirty="0">
                <a:latin typeface="GillSans-Light"/>
              </a:rPr>
              <a:t>• </a:t>
            </a:r>
            <a:r>
              <a:rPr lang="en-GB" sz="1800" b="0" i="0" u="none" strike="noStrike" baseline="0" dirty="0">
                <a:latin typeface="NewBaskervilleITCbyBT-Roman"/>
              </a:rPr>
              <a:t>What is the annual total for staff salaries?</a:t>
            </a:r>
          </a:p>
          <a:p>
            <a:pPr algn="l"/>
            <a:r>
              <a:rPr lang="en-GB" sz="1800" b="0" i="0" u="none" strike="noStrike" baseline="0" dirty="0">
                <a:latin typeface="GillSans-Light"/>
              </a:rPr>
              <a:t>• </a:t>
            </a:r>
            <a:r>
              <a:rPr lang="en-GB" sz="1800" b="0" i="0" u="none" strike="noStrike" baseline="0" dirty="0">
                <a:latin typeface="NewBaskervilleITCbyBT-Roman"/>
              </a:rPr>
              <a:t>How does last month’s net income compare with the projected figure for this</a:t>
            </a:r>
          </a:p>
          <a:p>
            <a:pPr algn="l"/>
            <a:r>
              <a:rPr lang="en-GB" sz="1800" b="0" i="0" u="none" strike="noStrike" baseline="0" dirty="0">
                <a:latin typeface="NewBaskervilleITCbyBT-Roman"/>
              </a:rPr>
              <a:t>month?</a:t>
            </a:r>
          </a:p>
          <a:p>
            <a:pPr algn="l"/>
            <a:r>
              <a:rPr lang="en-GB" sz="1800" b="0" i="0" u="none" strike="noStrike" baseline="0" dirty="0">
                <a:latin typeface="GillSans-Light"/>
              </a:rPr>
              <a:t>• </a:t>
            </a:r>
            <a:r>
              <a:rPr lang="en-GB" sz="1800" b="0" i="0" u="none" strike="noStrike" baseline="0" dirty="0">
                <a:latin typeface="NewBaskervilleITCbyBT-Roman"/>
              </a:rPr>
              <a:t>What is the expected monthly net income for the next financial year?</a:t>
            </a:r>
            <a:endParaRPr lang="en-GB" dirty="0"/>
          </a:p>
        </p:txBody>
      </p:sp>
      <p:sp>
        <p:nvSpPr>
          <p:cNvPr id="4" name="Slide Number Placeholder 3"/>
          <p:cNvSpPr>
            <a:spLocks noGrp="1"/>
          </p:cNvSpPr>
          <p:nvPr>
            <p:ph type="sldNum" sz="quarter" idx="5"/>
          </p:nvPr>
        </p:nvSpPr>
        <p:spPr/>
        <p:txBody>
          <a:bodyPr/>
          <a:lstStyle/>
          <a:p>
            <a:fld id="{012ECD64-8EB6-4573-A90D-B9DD1A0A016D}" type="slidenum">
              <a:rPr lang="en-GB" smtClean="0"/>
              <a:t>17</a:t>
            </a:fld>
            <a:endParaRPr lang="en-GB"/>
          </a:p>
        </p:txBody>
      </p:sp>
    </p:spTree>
    <p:extLst>
      <p:ext uri="{BB962C8B-B14F-4D97-AF65-F5344CB8AC3E}">
        <p14:creationId xmlns:p14="http://schemas.microsoft.com/office/powerpoint/2010/main" val="383029273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292929"/>
                </a:solidFill>
                <a:effectLst/>
                <a:latin typeface="source-serif-pro"/>
              </a:rPr>
              <a:t>It’s a structured system to put your data in ….that imposes rules upon that data</a:t>
            </a:r>
          </a:p>
          <a:p>
            <a:r>
              <a:rPr lang="en-GB" dirty="0"/>
              <a:t>rules are different because the importance of these problems changes based on your needs. Maybe your problem is the size, while someone else has a smaller amount of data where the sensitivity is a high concern.</a:t>
            </a:r>
          </a:p>
          <a:p>
            <a:r>
              <a:rPr lang="en-GB" dirty="0"/>
              <a:t>It’s the things you can’t see that is going on in the background; the security, the enforced integrity of the data, the ability to get to it fast and get to it reliably, the robustness; serving lots of people at the same time and even correctly survive crashes and hardware issues without corrupting the data.</a:t>
            </a:r>
          </a:p>
          <a:p>
            <a:r>
              <a:rPr lang="en-GB" dirty="0"/>
              <a:t>And that’s what we need to do here; understand how to describe our structure and define those rules, so all these invisible things will actually happen.</a:t>
            </a:r>
          </a:p>
          <a:p>
            <a:endParaRPr lang="en-GB" dirty="0"/>
          </a:p>
        </p:txBody>
      </p:sp>
      <p:sp>
        <p:nvSpPr>
          <p:cNvPr id="4" name="Slide Number Placeholder 3"/>
          <p:cNvSpPr>
            <a:spLocks noGrp="1"/>
          </p:cNvSpPr>
          <p:nvPr>
            <p:ph type="sldNum" sz="quarter" idx="5"/>
          </p:nvPr>
        </p:nvSpPr>
        <p:spPr/>
        <p:txBody>
          <a:bodyPr/>
          <a:lstStyle/>
          <a:p>
            <a:fld id="{012ECD64-8EB6-4573-A90D-B9DD1A0A016D}" type="slidenum">
              <a:rPr lang="en-GB" smtClean="0"/>
              <a:t>19</a:t>
            </a:fld>
            <a:endParaRPr lang="en-GB"/>
          </a:p>
        </p:txBody>
      </p:sp>
    </p:spTree>
    <p:extLst>
      <p:ext uri="{BB962C8B-B14F-4D97-AF65-F5344CB8AC3E}">
        <p14:creationId xmlns:p14="http://schemas.microsoft.com/office/powerpoint/2010/main" val="236299764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 shared collection of logically related data and its description</a:t>
            </a:r>
          </a:p>
          <a:p>
            <a:r>
              <a:rPr lang="en-GB" dirty="0"/>
              <a:t> large repository of data that can be used simultaneously by many departments and users</a:t>
            </a:r>
          </a:p>
          <a:p>
            <a:r>
              <a:rPr lang="en-GB" dirty="0"/>
              <a:t>The database is no longer owned by one department but is a shared corporate resource.</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97F37A7-6CD5-480C-8A9C-8A14678CA55C}"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20</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122275516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Image source: https://www.perftesting.co.uk/wp-content/uploads/2011/09/Screen-Shot-2011-09-28-at-10.43.58.png [accessed: 27-Sep-2019]</a:t>
            </a:r>
          </a:p>
        </p:txBody>
      </p:sp>
      <p:sp>
        <p:nvSpPr>
          <p:cNvPr id="4" name="Slide Number Placeholder 3"/>
          <p:cNvSpPr>
            <a:spLocks noGrp="1"/>
          </p:cNvSpPr>
          <p:nvPr>
            <p:ph type="sldNum" sz="quarter" idx="10"/>
          </p:nvPr>
        </p:nvSpPr>
        <p:spPr/>
        <p:txBody>
          <a:bodyPr/>
          <a:lstStyle/>
          <a:p>
            <a:fld id="{C97F37A7-6CD5-480C-8A9C-8A14678CA55C}" type="slidenum">
              <a:rPr lang="en-GB" smtClean="0"/>
              <a:pPr/>
              <a:t>23</a:t>
            </a:fld>
            <a:endParaRPr lang="en-GB"/>
          </a:p>
        </p:txBody>
      </p:sp>
    </p:spTree>
    <p:extLst>
      <p:ext uri="{BB962C8B-B14F-4D97-AF65-F5344CB8AC3E}">
        <p14:creationId xmlns:p14="http://schemas.microsoft.com/office/powerpoint/2010/main" val="425280300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 database stores information in an </a:t>
            </a:r>
            <a:r>
              <a:rPr lang="en-GB" b="1" dirty="0"/>
              <a:t>organized way</a:t>
            </a:r>
            <a:r>
              <a:rPr lang="en-GB" dirty="0"/>
              <a:t> so it can be </a:t>
            </a:r>
            <a:r>
              <a:rPr lang="en-GB" b="1" dirty="0"/>
              <a:t>easily accessed, updated, and managed</a:t>
            </a:r>
            <a:r>
              <a:rPr lang="en-GB" dirty="0"/>
              <a:t>.</a:t>
            </a:r>
          </a:p>
          <a:p>
            <a:r>
              <a:rPr lang="en-GB" dirty="0"/>
              <a:t>Data may be </a:t>
            </a:r>
            <a:r>
              <a:rPr lang="en-GB" b="1" dirty="0"/>
              <a:t>lost or disorganized</a:t>
            </a:r>
            <a:endParaRPr lang="en-GB" dirty="0"/>
          </a:p>
          <a:p>
            <a:r>
              <a:rPr lang="en-GB" dirty="0"/>
              <a:t>Hard to find or update information</a:t>
            </a:r>
          </a:p>
          <a:p>
            <a:r>
              <a:rPr lang="en-GB" dirty="0"/>
              <a:t>Mistakes in reporting or decision-making</a:t>
            </a:r>
          </a:p>
          <a:p>
            <a:r>
              <a:rPr lang="en-GB" dirty="0"/>
              <a:t>Wasted time and resources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https://padlet.com/dchidambaram1/exploring-database-vhqcu6qz6c35sbt2</a:t>
            </a:r>
          </a:p>
          <a:p>
            <a:endParaRPr lang="en-GB" dirty="0"/>
          </a:p>
        </p:txBody>
      </p:sp>
      <p:sp>
        <p:nvSpPr>
          <p:cNvPr id="4" name="Slide Number Placeholder 3"/>
          <p:cNvSpPr>
            <a:spLocks noGrp="1"/>
          </p:cNvSpPr>
          <p:nvPr>
            <p:ph type="sldNum" sz="quarter" idx="10"/>
          </p:nvPr>
        </p:nvSpPr>
        <p:spPr/>
        <p:txBody>
          <a:bodyPr/>
          <a:lstStyle/>
          <a:p>
            <a:fld id="{C97F37A7-6CD5-480C-8A9C-8A14678CA55C}" type="slidenum">
              <a:rPr lang="en-GB" smtClean="0"/>
              <a:pPr/>
              <a:t>24</a:t>
            </a:fld>
            <a:endParaRPr lang="en-GB"/>
          </a:p>
        </p:txBody>
      </p:sp>
    </p:spTree>
    <p:extLst>
      <p:ext uri="{BB962C8B-B14F-4D97-AF65-F5344CB8AC3E}">
        <p14:creationId xmlns:p14="http://schemas.microsoft.com/office/powerpoint/2010/main" val="272955336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 database stores information in an </a:t>
            </a:r>
            <a:r>
              <a:rPr lang="en-GB" b="1" dirty="0"/>
              <a:t>organized way</a:t>
            </a:r>
            <a:r>
              <a:rPr lang="en-GB" dirty="0"/>
              <a:t> so it can be </a:t>
            </a:r>
            <a:r>
              <a:rPr lang="en-GB" b="1" dirty="0"/>
              <a:t>easily accessed, updated, and managed</a:t>
            </a:r>
            <a:r>
              <a:rPr lang="en-GB" dirty="0"/>
              <a:t>.</a:t>
            </a:r>
          </a:p>
          <a:p>
            <a:r>
              <a:rPr lang="en-GB" dirty="0"/>
              <a:t>Data may be </a:t>
            </a:r>
            <a:r>
              <a:rPr lang="en-GB" b="1" dirty="0"/>
              <a:t>lost or disorganized</a:t>
            </a:r>
            <a:endParaRPr lang="en-GB" dirty="0"/>
          </a:p>
          <a:p>
            <a:r>
              <a:rPr lang="en-GB" dirty="0"/>
              <a:t>Hard to find or update information</a:t>
            </a:r>
          </a:p>
          <a:p>
            <a:r>
              <a:rPr lang="en-GB" dirty="0"/>
              <a:t>Mistakes in reporting or decision-making</a:t>
            </a:r>
          </a:p>
          <a:p>
            <a:r>
              <a:rPr lang="en-GB" dirty="0"/>
              <a:t>Wasted time and resources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https://padlet.com/dchidambaram1/exploring-database-vhqcu6qz6c35sbt2</a:t>
            </a:r>
          </a:p>
          <a:p>
            <a:endParaRPr lang="en-GB" dirty="0"/>
          </a:p>
        </p:txBody>
      </p:sp>
      <p:sp>
        <p:nvSpPr>
          <p:cNvPr id="4" name="Slide Number Placeholder 3"/>
          <p:cNvSpPr>
            <a:spLocks noGrp="1"/>
          </p:cNvSpPr>
          <p:nvPr>
            <p:ph type="sldNum" sz="quarter" idx="10"/>
          </p:nvPr>
        </p:nvSpPr>
        <p:spPr/>
        <p:txBody>
          <a:bodyPr/>
          <a:lstStyle/>
          <a:p>
            <a:fld id="{C97F37A7-6CD5-480C-8A9C-8A14678CA55C}" type="slidenum">
              <a:rPr lang="en-GB" smtClean="0"/>
              <a:pPr/>
              <a:t>25</a:t>
            </a:fld>
            <a:endParaRPr lang="en-GB"/>
          </a:p>
        </p:txBody>
      </p:sp>
    </p:spTree>
    <p:extLst>
      <p:ext uri="{BB962C8B-B14F-4D97-AF65-F5344CB8AC3E}">
        <p14:creationId xmlns:p14="http://schemas.microsoft.com/office/powerpoint/2010/main" val="113384425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202124"/>
                </a:solidFill>
                <a:effectLst/>
                <a:latin typeface="Google Sans"/>
              </a:rPr>
              <a:t>data sharing and data security?</a:t>
            </a:r>
          </a:p>
          <a:p>
            <a:r>
              <a:rPr lang="en-GB" b="0" i="0" dirty="0">
                <a:solidFill>
                  <a:srgbClr val="202124"/>
                </a:solidFill>
                <a:effectLst/>
                <a:latin typeface="Google Sans"/>
              </a:rPr>
              <a:t>Effective data integration?</a:t>
            </a:r>
          </a:p>
          <a:p>
            <a:r>
              <a:rPr lang="en-GB" b="0" i="0" dirty="0">
                <a:solidFill>
                  <a:srgbClr val="202124"/>
                </a:solidFill>
                <a:effectLst/>
                <a:latin typeface="Google Sans"/>
              </a:rPr>
              <a:t>Consistent, reliable data?</a:t>
            </a:r>
          </a:p>
          <a:p>
            <a:r>
              <a:rPr lang="en-GB" b="0" i="0" dirty="0">
                <a:solidFill>
                  <a:srgbClr val="202124"/>
                </a:solidFill>
                <a:effectLst/>
                <a:latin typeface="Google Sans"/>
              </a:rPr>
              <a:t>Increased productivity</a:t>
            </a:r>
          </a:p>
          <a:p>
            <a:r>
              <a:rPr lang="en-GB" b="0" i="0" dirty="0">
                <a:solidFill>
                  <a:srgbClr val="202124"/>
                </a:solidFill>
                <a:effectLst/>
                <a:latin typeface="Google Sans"/>
              </a:rPr>
              <a:t>decision-making</a:t>
            </a:r>
          </a:p>
          <a:p>
            <a:endParaRPr lang="en-GB" dirty="0"/>
          </a:p>
        </p:txBody>
      </p:sp>
      <p:sp>
        <p:nvSpPr>
          <p:cNvPr id="4" name="Slide Number Placeholder 3"/>
          <p:cNvSpPr>
            <a:spLocks noGrp="1"/>
          </p:cNvSpPr>
          <p:nvPr>
            <p:ph type="sldNum" sz="quarter" idx="10"/>
          </p:nvPr>
        </p:nvSpPr>
        <p:spPr/>
        <p:txBody>
          <a:bodyPr/>
          <a:lstStyle/>
          <a:p>
            <a:fld id="{C97F37A7-6CD5-480C-8A9C-8A14678CA55C}" type="slidenum">
              <a:rPr lang="en-GB" smtClean="0"/>
              <a:pPr/>
              <a:t>26</a:t>
            </a:fld>
            <a:endParaRPr lang="en-GB"/>
          </a:p>
        </p:txBody>
      </p:sp>
    </p:spTree>
    <p:extLst>
      <p:ext uri="{BB962C8B-B14F-4D97-AF65-F5344CB8AC3E}">
        <p14:creationId xmlns:p14="http://schemas.microsoft.com/office/powerpoint/2010/main" val="153257171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202124"/>
                </a:solidFill>
                <a:effectLst/>
                <a:latin typeface="Google Sans"/>
              </a:rPr>
              <a:t>We can create a simple database using spreadsheet like Excel.</a:t>
            </a:r>
          </a:p>
          <a:p>
            <a:r>
              <a:rPr lang="en-GB" b="0" i="0" dirty="0">
                <a:solidFill>
                  <a:srgbClr val="202124"/>
                </a:solidFill>
                <a:effectLst/>
                <a:latin typeface="Google Sans"/>
              </a:rPr>
              <a:t>Now, in this case, let us assume that </a:t>
            </a:r>
            <a:r>
              <a:rPr lang="en-GB" b="0" i="0" dirty="0" err="1">
                <a:solidFill>
                  <a:srgbClr val="202124"/>
                </a:solidFill>
                <a:effectLst/>
                <a:latin typeface="Google Sans"/>
              </a:rPr>
              <a:t>Dr.Johnson</a:t>
            </a:r>
            <a:r>
              <a:rPr lang="en-GB" b="0" i="0" dirty="0">
                <a:solidFill>
                  <a:srgbClr val="202124"/>
                </a:solidFill>
                <a:effectLst/>
                <a:latin typeface="Google Sans"/>
              </a:rPr>
              <a:t> has resigned and the course Comp101 will be taught by </a:t>
            </a:r>
            <a:r>
              <a:rPr lang="en-GB" b="0" i="0" dirty="0" err="1">
                <a:solidFill>
                  <a:srgbClr val="202124"/>
                </a:solidFill>
                <a:effectLst/>
                <a:latin typeface="Google Sans"/>
              </a:rPr>
              <a:t>Dr.Anderson</a:t>
            </a:r>
            <a:r>
              <a:rPr lang="en-GB" b="0" i="0" dirty="0">
                <a:solidFill>
                  <a:srgbClr val="202124"/>
                </a:solidFill>
                <a:effectLst/>
                <a:latin typeface="Google Sans"/>
              </a:rPr>
              <a:t> until a new professor</a:t>
            </a:r>
          </a:p>
          <a:p>
            <a:endParaRPr lang="en-GB" b="0" i="0" dirty="0">
              <a:solidFill>
                <a:srgbClr val="202124"/>
              </a:solidFill>
              <a:effectLst/>
              <a:latin typeface="Google Sans"/>
            </a:endParaRPr>
          </a:p>
          <a:p>
            <a:pPr algn="l">
              <a:buFont typeface="+mj-lt"/>
              <a:buAutoNum type="arabicPeriod"/>
            </a:pPr>
            <a:r>
              <a:rPr lang="en-GB" b="0" i="0" dirty="0">
                <a:solidFill>
                  <a:srgbClr val="374151"/>
                </a:solidFill>
                <a:effectLst/>
                <a:latin typeface="Söhne"/>
              </a:rPr>
              <a:t>Locate the course for which you want to update the </a:t>
            </a:r>
            <a:r>
              <a:rPr lang="en-GB" b="0" i="0" dirty="0" err="1">
                <a:solidFill>
                  <a:srgbClr val="374151"/>
                </a:solidFill>
                <a:effectLst/>
                <a:latin typeface="Söhne"/>
              </a:rPr>
              <a:t>CourseProfessor</a:t>
            </a:r>
            <a:r>
              <a:rPr lang="en-GB" b="0" i="0" dirty="0">
                <a:solidFill>
                  <a:srgbClr val="374151"/>
                </a:solidFill>
                <a:effectLst/>
                <a:latin typeface="Söhne"/>
              </a:rPr>
              <a:t> (e.g., Course COMP101 - Computer).</a:t>
            </a:r>
          </a:p>
          <a:p>
            <a:pPr algn="l">
              <a:buFont typeface="+mj-lt"/>
              <a:buAutoNum type="arabicPeriod"/>
            </a:pPr>
            <a:r>
              <a:rPr lang="en-GB" b="0" i="0" dirty="0">
                <a:solidFill>
                  <a:srgbClr val="374151"/>
                </a:solidFill>
                <a:effectLst/>
                <a:latin typeface="Söhne"/>
              </a:rPr>
              <a:t>Find the corresponding </a:t>
            </a:r>
            <a:r>
              <a:rPr lang="en-GB" b="0" i="0" dirty="0" err="1">
                <a:solidFill>
                  <a:srgbClr val="374151"/>
                </a:solidFill>
                <a:effectLst/>
                <a:latin typeface="Söhne"/>
              </a:rPr>
              <a:t>CourseProfessor</a:t>
            </a:r>
            <a:r>
              <a:rPr lang="en-GB" b="0" i="0" dirty="0">
                <a:solidFill>
                  <a:srgbClr val="374151"/>
                </a:solidFill>
                <a:effectLst/>
                <a:latin typeface="Söhne"/>
              </a:rPr>
              <a:t> cell for that course (e.g., cell F3 for COMP101 - Computer's </a:t>
            </a:r>
            <a:r>
              <a:rPr lang="en-GB" b="0" i="0" dirty="0" err="1">
                <a:solidFill>
                  <a:srgbClr val="374151"/>
                </a:solidFill>
                <a:effectLst/>
                <a:latin typeface="Söhne"/>
              </a:rPr>
              <a:t>CourseProfessor</a:t>
            </a:r>
            <a:r>
              <a:rPr lang="en-GB" b="0" i="0" dirty="0">
                <a:solidFill>
                  <a:srgbClr val="374151"/>
                </a:solidFill>
                <a:effectLst/>
                <a:latin typeface="Söhne"/>
              </a:rPr>
              <a:t>).</a:t>
            </a:r>
          </a:p>
          <a:p>
            <a:pPr algn="l">
              <a:buFont typeface="+mj-lt"/>
              <a:buAutoNum type="arabicPeriod"/>
            </a:pPr>
            <a:r>
              <a:rPr lang="en-GB" b="0" i="0" dirty="0">
                <a:solidFill>
                  <a:srgbClr val="374151"/>
                </a:solidFill>
                <a:effectLst/>
                <a:latin typeface="Söhne"/>
              </a:rPr>
              <a:t>Double-click on the cell to enter edit mode.</a:t>
            </a:r>
          </a:p>
          <a:p>
            <a:pPr algn="l">
              <a:buFont typeface="+mj-lt"/>
              <a:buAutoNum type="arabicPeriod"/>
            </a:pPr>
            <a:r>
              <a:rPr lang="en-GB" b="0" i="0" dirty="0">
                <a:solidFill>
                  <a:srgbClr val="374151"/>
                </a:solidFill>
                <a:effectLst/>
                <a:latin typeface="Söhne"/>
              </a:rPr>
              <a:t>Update the </a:t>
            </a:r>
            <a:r>
              <a:rPr lang="en-GB" b="0" i="0" dirty="0" err="1">
                <a:solidFill>
                  <a:srgbClr val="374151"/>
                </a:solidFill>
                <a:effectLst/>
                <a:latin typeface="Söhne"/>
              </a:rPr>
              <a:t>CourseProfessor</a:t>
            </a:r>
            <a:r>
              <a:rPr lang="en-GB" b="0" i="0" dirty="0">
                <a:solidFill>
                  <a:srgbClr val="374151"/>
                </a:solidFill>
                <a:effectLst/>
                <a:latin typeface="Söhne"/>
              </a:rPr>
              <a:t> value (e.g., change "</a:t>
            </a:r>
            <a:r>
              <a:rPr lang="en-GB" b="0" i="0" dirty="0" err="1">
                <a:solidFill>
                  <a:srgbClr val="374151"/>
                </a:solidFill>
                <a:effectLst/>
                <a:latin typeface="Söhne"/>
              </a:rPr>
              <a:t>Dr.</a:t>
            </a:r>
            <a:r>
              <a:rPr lang="en-GB" b="0" i="0" dirty="0">
                <a:solidFill>
                  <a:srgbClr val="374151"/>
                </a:solidFill>
                <a:effectLst/>
                <a:latin typeface="Söhne"/>
              </a:rPr>
              <a:t> Johnson" to "Prof. Anderson").</a:t>
            </a:r>
          </a:p>
          <a:p>
            <a:pPr algn="l">
              <a:buFont typeface="+mj-lt"/>
              <a:buAutoNum type="arabicPeriod"/>
            </a:pPr>
            <a:r>
              <a:rPr lang="en-GB" b="0" i="0" dirty="0">
                <a:solidFill>
                  <a:srgbClr val="374151"/>
                </a:solidFill>
                <a:effectLst/>
                <a:latin typeface="Söhne"/>
              </a:rPr>
              <a:t>Press Enter to save the new </a:t>
            </a:r>
            <a:r>
              <a:rPr lang="en-GB" b="0" i="0" dirty="0" err="1">
                <a:solidFill>
                  <a:srgbClr val="374151"/>
                </a:solidFill>
                <a:effectLst/>
                <a:latin typeface="Söhne"/>
              </a:rPr>
              <a:t>CourseProfessor</a:t>
            </a:r>
            <a:r>
              <a:rPr lang="en-GB" b="0" i="0" dirty="0">
                <a:solidFill>
                  <a:srgbClr val="374151"/>
                </a:solidFill>
                <a:effectLst/>
                <a:latin typeface="Söhne"/>
              </a:rPr>
              <a:t>.</a:t>
            </a:r>
          </a:p>
          <a:p>
            <a:endParaRPr lang="en-GB" b="0" i="0" dirty="0">
              <a:solidFill>
                <a:srgbClr val="202124"/>
              </a:solidFill>
              <a:effectLst/>
              <a:latin typeface="Google Sans"/>
            </a:endParaRPr>
          </a:p>
          <a:p>
            <a:endParaRPr lang="en-GB" dirty="0"/>
          </a:p>
        </p:txBody>
      </p:sp>
      <p:sp>
        <p:nvSpPr>
          <p:cNvPr id="4" name="Slide Number Placeholder 3"/>
          <p:cNvSpPr>
            <a:spLocks noGrp="1"/>
          </p:cNvSpPr>
          <p:nvPr>
            <p:ph type="sldNum" sz="quarter" idx="10"/>
          </p:nvPr>
        </p:nvSpPr>
        <p:spPr/>
        <p:txBody>
          <a:bodyPr/>
          <a:lstStyle/>
          <a:p>
            <a:fld id="{C97F37A7-6CD5-480C-8A9C-8A14678CA55C}" type="slidenum">
              <a:rPr lang="en-GB" smtClean="0"/>
              <a:pPr/>
              <a:t>27</a:t>
            </a:fld>
            <a:endParaRPr lang="en-GB"/>
          </a:p>
        </p:txBody>
      </p:sp>
    </p:spTree>
    <p:extLst>
      <p:ext uri="{BB962C8B-B14F-4D97-AF65-F5344CB8AC3E}">
        <p14:creationId xmlns:p14="http://schemas.microsoft.com/office/powerpoint/2010/main" val="891398064"/>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2E95D3"/>
                </a:solidFill>
                <a:effectLst/>
                <a:latin typeface="Söhne Mono"/>
              </a:rPr>
              <a:t>When we use DBMS- we will be able to </a:t>
            </a:r>
            <a:r>
              <a:rPr lang="en-GB" b="0" i="0" dirty="0" err="1">
                <a:solidFill>
                  <a:srgbClr val="2E95D3"/>
                </a:solidFill>
                <a:effectLst/>
                <a:latin typeface="Söhne Mono"/>
              </a:rPr>
              <a:t>adoid</a:t>
            </a:r>
            <a:r>
              <a:rPr lang="en-GB" b="0" i="0" dirty="0">
                <a:solidFill>
                  <a:srgbClr val="2E95D3"/>
                </a:solidFill>
                <a:effectLst/>
                <a:latin typeface="Söhne Mono"/>
              </a:rPr>
              <a:t> </a:t>
            </a:r>
            <a:r>
              <a:rPr lang="en-GB" b="0" i="0" dirty="0" err="1">
                <a:solidFill>
                  <a:srgbClr val="2E95D3"/>
                </a:solidFill>
                <a:effectLst/>
                <a:latin typeface="Söhne Mono"/>
              </a:rPr>
              <a:t>reduncies</a:t>
            </a:r>
            <a:endParaRPr lang="en-GB" b="0" i="0" dirty="0">
              <a:solidFill>
                <a:srgbClr val="2E95D3"/>
              </a:solidFill>
              <a:effectLst/>
              <a:latin typeface="Söhne Mono"/>
            </a:endParaRPr>
          </a:p>
          <a:p>
            <a:endParaRPr lang="en-GB" b="0" i="0" dirty="0">
              <a:solidFill>
                <a:srgbClr val="2E95D3"/>
              </a:solidFill>
              <a:effectLst/>
              <a:latin typeface="Söhne Mono"/>
            </a:endParaRPr>
          </a:p>
        </p:txBody>
      </p:sp>
      <p:sp>
        <p:nvSpPr>
          <p:cNvPr id="4" name="Slide Number Placeholder 3"/>
          <p:cNvSpPr>
            <a:spLocks noGrp="1"/>
          </p:cNvSpPr>
          <p:nvPr>
            <p:ph type="sldNum" sz="quarter" idx="10"/>
          </p:nvPr>
        </p:nvSpPr>
        <p:spPr/>
        <p:txBody>
          <a:bodyPr/>
          <a:lstStyle/>
          <a:p>
            <a:fld id="{C97F37A7-6CD5-480C-8A9C-8A14678CA55C}" type="slidenum">
              <a:rPr lang="en-GB" smtClean="0"/>
              <a:pPr/>
              <a:t>28</a:t>
            </a:fld>
            <a:endParaRPr lang="en-GB"/>
          </a:p>
        </p:txBody>
      </p:sp>
    </p:spTree>
    <p:extLst>
      <p:ext uri="{BB962C8B-B14F-4D97-AF65-F5344CB8AC3E}">
        <p14:creationId xmlns:p14="http://schemas.microsoft.com/office/powerpoint/2010/main" val="2789040780"/>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12ECD64-8EB6-4573-A90D-B9DD1A0A016D}" type="slidenum">
              <a:rPr lang="en-GB" smtClean="0"/>
              <a:t>29</a:t>
            </a:fld>
            <a:endParaRPr lang="en-GB"/>
          </a:p>
        </p:txBody>
      </p:sp>
    </p:spTree>
    <p:extLst>
      <p:ext uri="{BB962C8B-B14F-4D97-AF65-F5344CB8AC3E}">
        <p14:creationId xmlns:p14="http://schemas.microsoft.com/office/powerpoint/2010/main" val="2169433188"/>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Source: https://app.kortext.com/reader/draw?n=80118&amp;l=76&amp;w=1560&amp;p=74</a:t>
            </a:r>
          </a:p>
        </p:txBody>
      </p:sp>
      <p:sp>
        <p:nvSpPr>
          <p:cNvPr id="4" name="Slide Number Placeholder 3"/>
          <p:cNvSpPr>
            <a:spLocks noGrp="1"/>
          </p:cNvSpPr>
          <p:nvPr>
            <p:ph type="sldNum" sz="quarter" idx="10"/>
          </p:nvPr>
        </p:nvSpPr>
        <p:spPr/>
        <p:txBody>
          <a:bodyPr/>
          <a:lstStyle/>
          <a:p>
            <a:fld id="{C97F37A7-6CD5-480C-8A9C-8A14678CA55C}" type="slidenum">
              <a:rPr lang="en-GB" smtClean="0"/>
              <a:pPr/>
              <a:t>30</a:t>
            </a:fld>
            <a:endParaRPr lang="en-GB"/>
          </a:p>
        </p:txBody>
      </p:sp>
    </p:spTree>
    <p:extLst>
      <p:ext uri="{BB962C8B-B14F-4D97-AF65-F5344CB8AC3E}">
        <p14:creationId xmlns:p14="http://schemas.microsoft.com/office/powerpoint/2010/main" val="3093210187"/>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File-based Systems</a:t>
            </a:r>
          </a:p>
          <a:p>
            <a:r>
              <a:rPr lang="en-GB" dirty="0"/>
              <a:t>1</a:t>
            </a:r>
            <a:r>
              <a:rPr lang="en-GB" baseline="30000" dirty="0"/>
              <a:t>st</a:t>
            </a:r>
            <a:r>
              <a:rPr lang="en-GB" dirty="0"/>
              <a:t> Generation</a:t>
            </a:r>
          </a:p>
          <a:p>
            <a:pPr lvl="1"/>
            <a:r>
              <a:rPr lang="en-GB" dirty="0"/>
              <a:t>Hierarchical and network models. systems like the Integrated Data Store (IDS) developed by Charles W. Bachman and IBM’s Information Management System (IMS) designed for NASA’s Apollo program</a:t>
            </a:r>
          </a:p>
          <a:p>
            <a:r>
              <a:rPr lang="en-GB" dirty="0"/>
              <a:t>2</a:t>
            </a:r>
            <a:r>
              <a:rPr lang="en-GB" baseline="30000" dirty="0"/>
              <a:t>nd</a:t>
            </a:r>
            <a:r>
              <a:rPr lang="en-GB" dirty="0"/>
              <a:t> Generation</a:t>
            </a:r>
          </a:p>
          <a:p>
            <a:pPr lvl="1"/>
            <a:r>
              <a:rPr lang="en-GB" dirty="0"/>
              <a:t>Relational model, proposed by E.F. Codd</a:t>
            </a:r>
            <a:r>
              <a:rPr lang="en-GB" baseline="30000" dirty="0"/>
              <a:t>1</a:t>
            </a:r>
            <a:r>
              <a:rPr lang="en-GB" dirty="0"/>
              <a:t> in 1970</a:t>
            </a:r>
          </a:p>
          <a:p>
            <a:pPr lvl="2"/>
            <a:r>
              <a:rPr lang="en-GB" dirty="0"/>
              <a:t>Had strong theoretical foundation and addressed the disadvantages of former approaches.</a:t>
            </a:r>
          </a:p>
          <a:p>
            <a:pPr lvl="2"/>
            <a:r>
              <a:rPr lang="en-GB" dirty="0"/>
              <a:t>Led to introduction of a structured query language, SQL. 1980 commercialized rise of </a:t>
            </a:r>
            <a:r>
              <a:rPr lang="en-GB" dirty="0" err="1"/>
              <a:t>rdbms</a:t>
            </a:r>
            <a:endParaRPr lang="en-GB" dirty="0"/>
          </a:p>
          <a:p>
            <a:r>
              <a:rPr lang="en-GB" dirty="0"/>
              <a:t>3</a:t>
            </a:r>
            <a:r>
              <a:rPr lang="en-GB" baseline="30000" dirty="0"/>
              <a:t>rd</a:t>
            </a:r>
            <a:r>
              <a:rPr lang="en-GB" dirty="0"/>
              <a:t> Generation(expansion and evolution)</a:t>
            </a:r>
          </a:p>
          <a:p>
            <a:pPr lvl="1"/>
            <a:r>
              <a:rPr lang="en-GB" dirty="0"/>
              <a:t>Object-Relational---find examples</a:t>
            </a:r>
          </a:p>
          <a:p>
            <a:pPr lvl="1"/>
            <a:r>
              <a:rPr lang="en-GB" dirty="0"/>
              <a:t>Object-Oriented</a:t>
            </a:r>
          </a:p>
          <a:p>
            <a:r>
              <a:rPr lang="en-GB" dirty="0"/>
              <a:t>Current</a:t>
            </a:r>
          </a:p>
          <a:p>
            <a:pPr lvl="1"/>
            <a:r>
              <a:rPr lang="en-GB" dirty="0"/>
              <a:t>Data Warehouses</a:t>
            </a:r>
          </a:p>
          <a:p>
            <a:pPr lvl="1"/>
            <a:r>
              <a:rPr lang="en-GB" dirty="0"/>
              <a:t>Big Data database technologies: NoSQL and NewSQL</a:t>
            </a:r>
          </a:p>
          <a:p>
            <a:pPr>
              <a:lnSpc>
                <a:spcPct val="110000"/>
              </a:lnSpc>
            </a:pPr>
            <a:r>
              <a:rPr lang="en-US" sz="1200" dirty="0"/>
              <a:t>It is highly unlikely that network and hierarchical databases are still in use. </a:t>
            </a:r>
          </a:p>
          <a:p>
            <a:pPr>
              <a:lnSpc>
                <a:spcPct val="110000"/>
              </a:lnSpc>
            </a:pPr>
            <a:r>
              <a:rPr lang="en-US" sz="1200" dirty="0"/>
              <a:t>Column-oriented databases , NoSQL, Graph Databases are the new norm.</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Modern databases now often integrate with machine learning and AI technologies, enabling advanced analytics and data-driven decision-making.</a:t>
            </a:r>
            <a:endParaRPr lang="en-GB" sz="1200" baseline="30000"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aseline="30000"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aseline="30000" dirty="0"/>
              <a:t>1</a:t>
            </a:r>
            <a:r>
              <a:rPr lang="en-GB" sz="1200" dirty="0"/>
              <a:t>The relational model was introduced by E.F. </a:t>
            </a:r>
            <a:r>
              <a:rPr lang="en-GB" sz="1200" dirty="0" err="1"/>
              <a:t>Codd</a:t>
            </a:r>
            <a:r>
              <a:rPr lang="en-GB" sz="1200" dirty="0"/>
              <a:t> in 1970 in his paper, “A Relational Model of Data for Large Shared Data Banks”. </a:t>
            </a:r>
          </a:p>
          <a:p>
            <a:endParaRPr lang="en-GB" dirty="0"/>
          </a:p>
        </p:txBody>
      </p:sp>
      <p:sp>
        <p:nvSpPr>
          <p:cNvPr id="4" name="Slide Number Placeholder 3"/>
          <p:cNvSpPr>
            <a:spLocks noGrp="1"/>
          </p:cNvSpPr>
          <p:nvPr>
            <p:ph type="sldNum" sz="quarter" idx="10"/>
          </p:nvPr>
        </p:nvSpPr>
        <p:spPr/>
        <p:txBody>
          <a:bodyPr/>
          <a:lstStyle/>
          <a:p>
            <a:fld id="{C97F37A7-6CD5-480C-8A9C-8A14678CA55C}" type="slidenum">
              <a:rPr lang="en-GB" smtClean="0"/>
              <a:pPr/>
              <a:t>31</a:t>
            </a:fld>
            <a:endParaRPr lang="en-GB"/>
          </a:p>
        </p:txBody>
      </p:sp>
    </p:spTree>
    <p:extLst>
      <p:ext uri="{BB962C8B-B14F-4D97-AF65-F5344CB8AC3E}">
        <p14:creationId xmlns:p14="http://schemas.microsoft.com/office/powerpoint/2010/main" val="1172444654"/>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374151"/>
                </a:solidFill>
                <a:effectLst/>
                <a:latin typeface="Söhne"/>
              </a:rPr>
              <a:t>to modify the logical schema (e.g., tables, views, relationships) without affecting the applications or programs that use the data.</a:t>
            </a:r>
          </a:p>
          <a:p>
            <a:r>
              <a:rPr lang="en-GB" b="0" i="0" dirty="0">
                <a:solidFill>
                  <a:srgbClr val="374151"/>
                </a:solidFill>
                <a:effectLst/>
                <a:latin typeface="Söhne"/>
              </a:rPr>
              <a:t>not require rewriting or modifying the application programs that access the data</a:t>
            </a:r>
            <a:endParaRPr lang="en-US" dirty="0"/>
          </a:p>
        </p:txBody>
      </p:sp>
      <p:sp>
        <p:nvSpPr>
          <p:cNvPr id="4" name="Slide Number Placeholder 3"/>
          <p:cNvSpPr>
            <a:spLocks noGrp="1"/>
          </p:cNvSpPr>
          <p:nvPr>
            <p:ph type="sldNum" sz="quarter" idx="5"/>
          </p:nvPr>
        </p:nvSpPr>
        <p:spPr/>
        <p:txBody>
          <a:bodyPr/>
          <a:lstStyle/>
          <a:p>
            <a:fld id="{C97F37A7-6CD5-480C-8A9C-8A14678CA55C}" type="slidenum">
              <a:rPr lang="en-GB" smtClean="0"/>
              <a:pPr/>
              <a:t>33</a:t>
            </a:fld>
            <a:endParaRPr lang="en-GB"/>
          </a:p>
        </p:txBody>
      </p:sp>
    </p:spTree>
    <p:extLst>
      <p:ext uri="{BB962C8B-B14F-4D97-AF65-F5344CB8AC3E}">
        <p14:creationId xmlns:p14="http://schemas.microsoft.com/office/powerpoint/2010/main" val="2370880513"/>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7" name="Rectangle 2"/>
          <p:cNvSpPr>
            <a:spLocks noGrp="1" noRot="1" noChangeAspect="1" noChangeArrowheads="1" noTextEdit="1"/>
          </p:cNvSpPr>
          <p:nvPr>
            <p:ph type="sldImg"/>
          </p:nvPr>
        </p:nvSpPr>
        <p:spPr bwMode="auto">
          <a:xfrm>
            <a:off x="393700" y="692150"/>
            <a:ext cx="6070600" cy="3416300"/>
          </a:xfrm>
          <a:prstGeom prst="rect">
            <a:avLst/>
          </a:prstGeom>
          <a:noFill/>
          <a:ln w="12700">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5058" name="Rectangle 3"/>
          <p:cNvSpPr>
            <a:spLocks noGrp="1" noChangeArrowheads="1"/>
          </p:cNvSpPr>
          <p:nvPr>
            <p:ph type="body" idx="1"/>
          </p:nvPr>
        </p:nvSpPr>
        <p:spPr bwMode="auto">
          <a:xfrm>
            <a:off x="947738" y="4332288"/>
            <a:ext cx="4975225" cy="4117975"/>
          </a:xfrm>
          <a:prstGeom prst="rect">
            <a:avLst/>
          </a:prstGeo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90488" tIns="44450" rIns="90488" bIns="44450"/>
          <a:lstStyle/>
          <a:p>
            <a:endParaRPr lang="en-US" altLang="en-US"/>
          </a:p>
        </p:txBody>
      </p:sp>
    </p:spTree>
    <p:extLst>
      <p:ext uri="{BB962C8B-B14F-4D97-AF65-F5344CB8AC3E}">
        <p14:creationId xmlns:p14="http://schemas.microsoft.com/office/powerpoint/2010/main" val="3436568609"/>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49" name="Rectangle 2"/>
          <p:cNvSpPr>
            <a:spLocks noGrp="1" noRot="1" noChangeAspect="1" noChangeArrowheads="1" noTextEdit="1"/>
          </p:cNvSpPr>
          <p:nvPr>
            <p:ph type="sldImg"/>
          </p:nvPr>
        </p:nvSpPr>
        <p:spPr bwMode="auto">
          <a:xfrm>
            <a:off x="393700" y="692150"/>
            <a:ext cx="6070600" cy="3416300"/>
          </a:xfrm>
          <a:prstGeom prst="rect">
            <a:avLst/>
          </a:prstGeom>
          <a:noFill/>
          <a:ln w="12700">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3250" name="Rectangle 3"/>
          <p:cNvSpPr>
            <a:spLocks noGrp="1" noChangeArrowheads="1"/>
          </p:cNvSpPr>
          <p:nvPr>
            <p:ph type="body" idx="1"/>
          </p:nvPr>
        </p:nvSpPr>
        <p:spPr bwMode="auto">
          <a:xfrm>
            <a:off x="947738" y="4332288"/>
            <a:ext cx="4975225" cy="4117975"/>
          </a:xfrm>
          <a:prstGeom prst="rect">
            <a:avLst/>
          </a:prstGeo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90488" tIns="44450" rIns="90488" bIns="44450"/>
          <a:lstStyle/>
          <a:p>
            <a:r>
              <a:rPr lang="en-GB" dirty="0"/>
              <a:t>DA: What data do we need, and how should it be managed across the organization?(</a:t>
            </a:r>
          </a:p>
          <a:p>
            <a:r>
              <a:rPr lang="en-GB" altLang="en-US" dirty="0" err="1"/>
              <a:t>DBA:</a:t>
            </a:r>
            <a:r>
              <a:rPr lang="en-GB" dirty="0" err="1"/>
              <a:t>How</a:t>
            </a:r>
            <a:r>
              <a:rPr lang="en-GB" dirty="0"/>
              <a:t> do we keep the database running smoothly?(</a:t>
            </a:r>
            <a:r>
              <a:rPr lang="en-GB" dirty="0" err="1"/>
              <a:t>backup,user</a:t>
            </a:r>
            <a:r>
              <a:rPr lang="en-GB" dirty="0"/>
              <a:t> </a:t>
            </a:r>
            <a:r>
              <a:rPr lang="en-GB" dirty="0" err="1"/>
              <a:t>permissions,performance</a:t>
            </a:r>
            <a:r>
              <a:rPr lang="en-GB" dirty="0"/>
              <a:t> </a:t>
            </a:r>
            <a:r>
              <a:rPr lang="en-GB" dirty="0" err="1"/>
              <a:t>montiring</a:t>
            </a:r>
            <a:r>
              <a:rPr lang="en-GB" dirty="0"/>
              <a:t>, </a:t>
            </a:r>
            <a:r>
              <a:rPr lang="en-GB" dirty="0" err="1"/>
              <a:t>db</a:t>
            </a:r>
            <a:r>
              <a:rPr lang="en-GB" dirty="0"/>
              <a:t> making available)</a:t>
            </a:r>
          </a:p>
          <a:p>
            <a:r>
              <a:rPr lang="en-GB" dirty="0" err="1"/>
              <a:t>Appln</a:t>
            </a:r>
            <a:r>
              <a:rPr lang="en-GB" dirty="0"/>
              <a:t> </a:t>
            </a:r>
            <a:r>
              <a:rPr lang="en-GB" dirty="0" err="1"/>
              <a:t>pgm:Develop</a:t>
            </a:r>
            <a:r>
              <a:rPr lang="en-GB" dirty="0"/>
              <a:t> applications to </a:t>
            </a:r>
            <a:r>
              <a:rPr lang="en-GB" b="1" dirty="0"/>
              <a:t>insert, update, delete, and retrieve</a:t>
            </a:r>
            <a:r>
              <a:rPr lang="en-GB" dirty="0"/>
              <a:t> data.</a:t>
            </a:r>
          </a:p>
          <a:p>
            <a:r>
              <a:rPr lang="en-GB" dirty="0"/>
              <a:t>Casual: A sales employee entering customer data.</a:t>
            </a:r>
          </a:p>
          <a:p>
            <a:r>
              <a:rPr lang="en-GB" dirty="0"/>
              <a:t>Sophisticated Users: Write their own </a:t>
            </a:r>
            <a:r>
              <a:rPr lang="en-GB" b="1" dirty="0"/>
              <a:t>SQL queries</a:t>
            </a:r>
            <a:r>
              <a:rPr lang="en-GB" dirty="0"/>
              <a:t> or use advanced tools.</a:t>
            </a:r>
          </a:p>
          <a:p>
            <a:endParaRPr lang="en-GB" dirty="0"/>
          </a:p>
          <a:p>
            <a:endParaRPr lang="en-US" altLang="en-US" dirty="0"/>
          </a:p>
        </p:txBody>
      </p:sp>
    </p:spTree>
    <p:extLst>
      <p:ext uri="{BB962C8B-B14F-4D97-AF65-F5344CB8AC3E}">
        <p14:creationId xmlns:p14="http://schemas.microsoft.com/office/powerpoint/2010/main" val="3398856389"/>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5" name="Rectangle 2"/>
          <p:cNvSpPr>
            <a:spLocks noGrp="1" noRot="1" noChangeAspect="1" noChangeArrowheads="1" noTextEdit="1"/>
          </p:cNvSpPr>
          <p:nvPr>
            <p:ph type="sldImg"/>
          </p:nvPr>
        </p:nvSpPr>
        <p:spPr bwMode="auto">
          <a:xfrm>
            <a:off x="393700" y="692150"/>
            <a:ext cx="6070600" cy="3416300"/>
          </a:xfrm>
          <a:prstGeom prst="rect">
            <a:avLst/>
          </a:prstGeom>
          <a:noFill/>
          <a:ln w="12700">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7106" name="Rectangle 3"/>
          <p:cNvSpPr>
            <a:spLocks noGrp="1" noChangeArrowheads="1"/>
          </p:cNvSpPr>
          <p:nvPr>
            <p:ph type="body" idx="1"/>
          </p:nvPr>
        </p:nvSpPr>
        <p:spPr bwMode="auto">
          <a:xfrm>
            <a:off x="947738" y="4332288"/>
            <a:ext cx="4975225" cy="4117975"/>
          </a:xfrm>
          <a:prstGeom prst="rect">
            <a:avLst/>
          </a:prstGeo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90488" tIns="44450" rIns="90488" bIns="44450">
            <a:normAutofit fontScale="92500" lnSpcReduction="20000"/>
          </a:bodyPr>
          <a:lstStyle/>
          <a:p>
            <a:pPr eaLnBrk="1" hangingPunct="1">
              <a:lnSpc>
                <a:spcPct val="90000"/>
              </a:lnSpc>
            </a:pPr>
            <a:r>
              <a:rPr lang="en-US" altLang="en-US" b="1" dirty="0">
                <a:latin typeface="CG Times" pitchFamily="18" charset="0"/>
              </a:rPr>
              <a:t>Hardware</a:t>
            </a:r>
          </a:p>
          <a:p>
            <a:pPr lvl="1" eaLnBrk="1" hangingPunct="1">
              <a:lnSpc>
                <a:spcPct val="90000"/>
              </a:lnSpc>
              <a:buSzPct val="75000"/>
            </a:pPr>
            <a:r>
              <a:rPr lang="en-US" altLang="en-US" sz="2600" b="1" dirty="0">
                <a:latin typeface="CG Times" pitchFamily="18" charset="0"/>
              </a:rPr>
              <a:t>Can range from a </a:t>
            </a:r>
            <a:r>
              <a:rPr lang="en-US" altLang="en-US" b="1" dirty="0">
                <a:latin typeface="CG Times" pitchFamily="18" charset="0"/>
              </a:rPr>
              <a:t>mobile phone to a </a:t>
            </a:r>
            <a:r>
              <a:rPr lang="en-US" altLang="en-US" sz="2600" b="1" dirty="0">
                <a:latin typeface="CG Times" pitchFamily="18" charset="0"/>
              </a:rPr>
              <a:t>laptop to a network of computers.</a:t>
            </a:r>
            <a:endParaRPr lang="en-US" altLang="en-US" b="1" dirty="0">
              <a:latin typeface="CG Times" pitchFamily="18" charset="0"/>
            </a:endParaRPr>
          </a:p>
          <a:p>
            <a:pPr eaLnBrk="1" hangingPunct="1">
              <a:lnSpc>
                <a:spcPct val="90000"/>
              </a:lnSpc>
            </a:pPr>
            <a:r>
              <a:rPr lang="en-US" altLang="en-US" b="1" dirty="0">
                <a:latin typeface="CG Times" pitchFamily="18" charset="0"/>
              </a:rPr>
              <a:t>Software</a:t>
            </a:r>
          </a:p>
          <a:p>
            <a:pPr lvl="1" eaLnBrk="1" hangingPunct="1">
              <a:lnSpc>
                <a:spcPct val="90000"/>
              </a:lnSpc>
              <a:buSzPct val="75000"/>
            </a:pPr>
            <a:r>
              <a:rPr lang="en-US" altLang="en-US" sz="2600" b="1" dirty="0">
                <a:latin typeface="CG Times" pitchFamily="18" charset="0"/>
              </a:rPr>
              <a:t>DBMS, operating system, network software (if necessary) and also the application programs.</a:t>
            </a:r>
          </a:p>
          <a:p>
            <a:pPr eaLnBrk="1" hangingPunct="1">
              <a:lnSpc>
                <a:spcPct val="90000"/>
              </a:lnSpc>
            </a:pPr>
            <a:r>
              <a:rPr lang="en-US" altLang="en-US" b="1" dirty="0">
                <a:latin typeface="CG Times" pitchFamily="18" charset="0"/>
              </a:rPr>
              <a:t>Data</a:t>
            </a:r>
          </a:p>
          <a:p>
            <a:pPr lvl="1" eaLnBrk="1" hangingPunct="1">
              <a:lnSpc>
                <a:spcPct val="90000"/>
              </a:lnSpc>
              <a:buSzPct val="75000"/>
            </a:pPr>
            <a:r>
              <a:rPr lang="en-US" altLang="en-US" b="1" dirty="0">
                <a:latin typeface="CG Times" pitchFamily="18" charset="0"/>
              </a:rPr>
              <a:t>Used by the organization and a description of this data called the schema.</a:t>
            </a:r>
          </a:p>
          <a:p>
            <a:pPr eaLnBrk="1" hangingPunct="1"/>
            <a:r>
              <a:rPr lang="en-US" altLang="en-US" b="1" dirty="0">
                <a:latin typeface="CG Times" pitchFamily="18" charset="0"/>
              </a:rPr>
              <a:t>Procedures</a:t>
            </a:r>
          </a:p>
          <a:p>
            <a:pPr lvl="1" eaLnBrk="1" hangingPunct="1">
              <a:buSzPct val="75000"/>
            </a:pPr>
            <a:r>
              <a:rPr lang="en-US" altLang="en-US" sz="2600" b="1" dirty="0">
                <a:latin typeface="CG Times" pitchFamily="18" charset="0"/>
              </a:rPr>
              <a:t>Instructions and rules that should be applied to the design and use of the database and DBMS.</a:t>
            </a:r>
          </a:p>
          <a:p>
            <a:pPr eaLnBrk="1" hangingPunct="1"/>
            <a:r>
              <a:rPr lang="en-US" altLang="en-US" b="1" dirty="0">
                <a:latin typeface="CG Times" pitchFamily="18" charset="0"/>
              </a:rPr>
              <a:t>People</a:t>
            </a:r>
          </a:p>
          <a:p>
            <a:pPr lvl="1" eaLnBrk="1" hangingPunct="1">
              <a:lnSpc>
                <a:spcPct val="90000"/>
              </a:lnSpc>
              <a:buSzPct val="75000"/>
            </a:pPr>
            <a:endParaRPr lang="en-US" altLang="en-US" b="1" dirty="0">
              <a:latin typeface="CG Times" pitchFamily="18" charset="0"/>
            </a:endParaRPr>
          </a:p>
          <a:p>
            <a:endParaRPr lang="en-US" altLang="en-US" dirty="0"/>
          </a:p>
        </p:txBody>
      </p:sp>
    </p:spTree>
    <p:extLst>
      <p:ext uri="{BB962C8B-B14F-4D97-AF65-F5344CB8AC3E}">
        <p14:creationId xmlns:p14="http://schemas.microsoft.com/office/powerpoint/2010/main" val="281702630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3.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3.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3.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3.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3.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3.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3.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3.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F497BB8-93F1-3841-8173-4DF1241A59EB}"/>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
        <p:nvSpPr>
          <p:cNvPr id="4" name="Text Placeholder 2">
            <a:extLst>
              <a:ext uri="{FF2B5EF4-FFF2-40B4-BE49-F238E27FC236}">
                <a16:creationId xmlns:a16="http://schemas.microsoft.com/office/drawing/2014/main" id="{01F42012-9474-4F46-BD54-028036C91EB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Tree>
    <p:extLst>
      <p:ext uri="{BB962C8B-B14F-4D97-AF65-F5344CB8AC3E}">
        <p14:creationId xmlns:p14="http://schemas.microsoft.com/office/powerpoint/2010/main" val="363373973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711201" y="4495800"/>
            <a:ext cx="8739823" cy="1524000"/>
          </a:xfrm>
        </p:spPr>
        <p:txBody>
          <a:bodyPr/>
          <a:lstStyle/>
          <a:p>
            <a:r>
              <a:rPr lang="en-US"/>
              <a:t>Click to edit Master title style</a:t>
            </a:r>
            <a:endParaRPr lang="en-US" dirty="0"/>
          </a:p>
        </p:txBody>
      </p:sp>
      <p:sp>
        <p:nvSpPr>
          <p:cNvPr id="3" name="Content Placeholder 2"/>
          <p:cNvSpPr>
            <a:spLocks noGrp="1"/>
          </p:cNvSpPr>
          <p:nvPr>
            <p:ph idx="1"/>
          </p:nvPr>
        </p:nvSpPr>
        <p:spPr>
          <a:xfrm>
            <a:off x="711201" y="533400"/>
            <a:ext cx="8739823" cy="3767670"/>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9C35BBF-8C76-4090-9C8A-EDB905E9826F}" type="datetimeFigureOut">
              <a:rPr lang="en-GB" smtClean="0"/>
              <a:t>22/06/2026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B69E3C8-AAEC-4439-AF5D-02EB9E512109}" type="slidenum">
              <a:rPr lang="en-GB" smtClean="0"/>
              <a:t>‹#›</a:t>
            </a:fld>
            <a:endParaRPr lang="en-GB"/>
          </a:p>
        </p:txBody>
      </p:sp>
    </p:spTree>
    <p:extLst>
      <p:ext uri="{BB962C8B-B14F-4D97-AF65-F5344CB8AC3E}">
        <p14:creationId xmlns:p14="http://schemas.microsoft.com/office/powerpoint/2010/main" val="427403495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F9C35BBF-8C76-4090-9C8A-EDB905E9826F}" type="datetimeFigureOut">
              <a:rPr lang="en-GB" smtClean="0"/>
              <a:t>22/06/2026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B69E3C8-AAEC-4439-AF5D-02EB9E512109}" type="slidenum">
              <a:rPr lang="en-GB" smtClean="0"/>
              <a:t>‹#›</a:t>
            </a:fld>
            <a:endParaRPr lang="en-GB"/>
          </a:p>
        </p:txBody>
      </p:sp>
    </p:spTree>
    <p:extLst>
      <p:ext uri="{BB962C8B-B14F-4D97-AF65-F5344CB8AC3E}">
        <p14:creationId xmlns:p14="http://schemas.microsoft.com/office/powerpoint/2010/main" val="188200234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25973B-0617-EF4E-B8BA-63C0CB6CF07F}"/>
              </a:ext>
            </a:extLst>
          </p:cNvPr>
          <p:cNvSpPr>
            <a:spLocks noGrp="1"/>
          </p:cNvSpPr>
          <p:nvPr>
            <p:ph type="ctrTitle"/>
          </p:nvPr>
        </p:nvSpPr>
        <p:spPr>
          <a:xfrm>
            <a:off x="1524000" y="1122363"/>
            <a:ext cx="9144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29C96FA2-1610-8644-A46F-A1F0404166D4}"/>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4D1632FC-BFB2-3A43-8489-9556F79A1B5B}"/>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6/22/2026</a:t>
            </a:fld>
            <a:endParaRPr lang="en-US"/>
          </a:p>
        </p:txBody>
      </p:sp>
      <p:sp>
        <p:nvSpPr>
          <p:cNvPr id="5" name="Footer Placeholder 4">
            <a:extLst>
              <a:ext uri="{FF2B5EF4-FFF2-40B4-BE49-F238E27FC236}">
                <a16:creationId xmlns:a16="http://schemas.microsoft.com/office/drawing/2014/main" id="{54227885-DFCC-AC4E-9AA9-B19EAD3FAC8C}"/>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CA20796-B193-A04C-9EFF-19756A579A3C}"/>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57840025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A49A3-4F36-9940-9066-5FFBFF416F01}"/>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D1005FF9-2955-4A45-9B9A-ECB15C4D4D36}"/>
              </a:ext>
            </a:extLst>
          </p:cNvPr>
          <p:cNvSpPr>
            <a:spLocks noGrp="1"/>
          </p:cNvSpPr>
          <p:nvPr>
            <p:ph idx="1"/>
          </p:nvPr>
        </p:nvSpPr>
        <p:spPr>
          <a:xfrm>
            <a:off x="838200" y="1825625"/>
            <a:ext cx="105156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8F3DD13-0DF7-B143-9A75-A1333935E09C}"/>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6/22/2026</a:t>
            </a:fld>
            <a:endParaRPr lang="en-US"/>
          </a:p>
        </p:txBody>
      </p:sp>
      <p:sp>
        <p:nvSpPr>
          <p:cNvPr id="5" name="Footer Placeholder 4">
            <a:extLst>
              <a:ext uri="{FF2B5EF4-FFF2-40B4-BE49-F238E27FC236}">
                <a16:creationId xmlns:a16="http://schemas.microsoft.com/office/drawing/2014/main" id="{CC0F5F61-03FC-5E4D-A2D5-786169F71F83}"/>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A7D202A-85BC-164E-9912-0D5A29F86B3D}"/>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71289339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FD5AEB-C1B5-334A-9377-51368A72C8E4}"/>
              </a:ext>
            </a:extLst>
          </p:cNvPr>
          <p:cNvSpPr>
            <a:spLocks noGrp="1"/>
          </p:cNvSpPr>
          <p:nvPr>
            <p:ph type="title"/>
          </p:nvPr>
        </p:nvSpPr>
        <p:spPr>
          <a:xfrm>
            <a:off x="831851" y="1709739"/>
            <a:ext cx="10515600" cy="2852737"/>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4A8C7F90-1245-5E4D-92C9-8F3C02CE7ECD}"/>
              </a:ext>
            </a:extLst>
          </p:cNvPr>
          <p:cNvSpPr>
            <a:spLocks noGrp="1"/>
          </p:cNvSpPr>
          <p:nvPr>
            <p:ph type="body" idx="1"/>
          </p:nvPr>
        </p:nvSpPr>
        <p:spPr>
          <a:xfrm>
            <a:off x="831851" y="4589464"/>
            <a:ext cx="105156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5A92210-4E7D-D545-8210-0D9E5F2B0593}"/>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6/22/2026</a:t>
            </a:fld>
            <a:endParaRPr lang="en-US"/>
          </a:p>
        </p:txBody>
      </p:sp>
      <p:sp>
        <p:nvSpPr>
          <p:cNvPr id="5" name="Footer Placeholder 4">
            <a:extLst>
              <a:ext uri="{FF2B5EF4-FFF2-40B4-BE49-F238E27FC236}">
                <a16:creationId xmlns:a16="http://schemas.microsoft.com/office/drawing/2014/main" id="{69F7020C-CF8C-874F-8F7D-4F95EF5AEC49}"/>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F0AB886C-9302-1144-AD86-2FF68AFF58E9}"/>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30482701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0A6B11-C7D8-2749-9426-1E386E7DAC99}"/>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D5C8387C-9E05-3D48-9519-17AE87F15B50}"/>
              </a:ext>
            </a:extLst>
          </p:cNvPr>
          <p:cNvSpPr>
            <a:spLocks noGrp="1"/>
          </p:cNvSpPr>
          <p:nvPr>
            <p:ph sz="half" idx="1"/>
          </p:nvPr>
        </p:nvSpPr>
        <p:spPr>
          <a:xfrm>
            <a:off x="838200" y="1825625"/>
            <a:ext cx="51562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36120914-3064-B241-86C3-34F117DC3D17}"/>
              </a:ext>
            </a:extLst>
          </p:cNvPr>
          <p:cNvSpPr>
            <a:spLocks noGrp="1"/>
          </p:cNvSpPr>
          <p:nvPr>
            <p:ph sz="half" idx="2"/>
          </p:nvPr>
        </p:nvSpPr>
        <p:spPr>
          <a:xfrm>
            <a:off x="6197600" y="1825625"/>
            <a:ext cx="51562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5860EFB3-14AA-E74A-BE69-6864AFF5FA36}"/>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6/22/2026</a:t>
            </a:fld>
            <a:endParaRPr lang="en-US"/>
          </a:p>
        </p:txBody>
      </p:sp>
      <p:sp>
        <p:nvSpPr>
          <p:cNvPr id="6" name="Footer Placeholder 5">
            <a:extLst>
              <a:ext uri="{FF2B5EF4-FFF2-40B4-BE49-F238E27FC236}">
                <a16:creationId xmlns:a16="http://schemas.microsoft.com/office/drawing/2014/main" id="{D1E77BD3-2B44-7B48-9232-ADA469110B8C}"/>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F28D5B23-1B5C-CF46-B1C6-1F4B0248170F}"/>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19607730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8C20E9-D997-4A46-81FA-88A2A3F99E60}"/>
              </a:ext>
            </a:extLst>
          </p:cNvPr>
          <p:cNvSpPr>
            <a:spLocks noGrp="1"/>
          </p:cNvSpPr>
          <p:nvPr>
            <p:ph type="title"/>
          </p:nvPr>
        </p:nvSpPr>
        <p:spPr>
          <a:xfrm>
            <a:off x="840317" y="365126"/>
            <a:ext cx="105156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AF05FF20-EFC8-7342-A4EE-935B81419636}"/>
              </a:ext>
            </a:extLst>
          </p:cNvPr>
          <p:cNvSpPr>
            <a:spLocks noGrp="1"/>
          </p:cNvSpPr>
          <p:nvPr>
            <p:ph type="body" idx="1"/>
          </p:nvPr>
        </p:nvSpPr>
        <p:spPr>
          <a:xfrm>
            <a:off x="840318" y="1681163"/>
            <a:ext cx="5158316"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DCD2759-7C27-8D4B-8D26-072A4D0A597C}"/>
              </a:ext>
            </a:extLst>
          </p:cNvPr>
          <p:cNvSpPr>
            <a:spLocks noGrp="1"/>
          </p:cNvSpPr>
          <p:nvPr>
            <p:ph sz="half" idx="2"/>
          </p:nvPr>
        </p:nvSpPr>
        <p:spPr>
          <a:xfrm>
            <a:off x="840318" y="2505075"/>
            <a:ext cx="5158316"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DBBAF52A-C1D2-4A4A-A681-6D63C1BD2F71}"/>
              </a:ext>
            </a:extLst>
          </p:cNvPr>
          <p:cNvSpPr>
            <a:spLocks noGrp="1"/>
          </p:cNvSpPr>
          <p:nvPr>
            <p:ph type="body" sz="quarter" idx="3"/>
          </p:nvPr>
        </p:nvSpPr>
        <p:spPr>
          <a:xfrm>
            <a:off x="6172200" y="1681163"/>
            <a:ext cx="518371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82DE55A-B71E-BA41-90D3-2976D4458E4D}"/>
              </a:ext>
            </a:extLst>
          </p:cNvPr>
          <p:cNvSpPr>
            <a:spLocks noGrp="1"/>
          </p:cNvSpPr>
          <p:nvPr>
            <p:ph sz="quarter" idx="4"/>
          </p:nvPr>
        </p:nvSpPr>
        <p:spPr>
          <a:xfrm>
            <a:off x="6172200" y="2505075"/>
            <a:ext cx="518371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F6DD9C76-21EA-6248-90F9-7A300362D57E}"/>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6/22/2026</a:t>
            </a:fld>
            <a:endParaRPr lang="en-US"/>
          </a:p>
        </p:txBody>
      </p:sp>
      <p:sp>
        <p:nvSpPr>
          <p:cNvPr id="8" name="Footer Placeholder 7">
            <a:extLst>
              <a:ext uri="{FF2B5EF4-FFF2-40B4-BE49-F238E27FC236}">
                <a16:creationId xmlns:a16="http://schemas.microsoft.com/office/drawing/2014/main" id="{EDA9195B-0651-574C-8781-D551D21A9128}"/>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39E0110E-9732-A140-8ECA-B7817FB866F0}"/>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9713832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87FEDE-5922-0B45-B788-0D7D57AC3A44}"/>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01C1EC47-E33E-D54E-9EEA-C3A7B70D27DB}"/>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6/22/2026</a:t>
            </a:fld>
            <a:endParaRPr lang="en-US"/>
          </a:p>
        </p:txBody>
      </p:sp>
      <p:sp>
        <p:nvSpPr>
          <p:cNvPr id="4" name="Footer Placeholder 3">
            <a:extLst>
              <a:ext uri="{FF2B5EF4-FFF2-40B4-BE49-F238E27FC236}">
                <a16:creationId xmlns:a16="http://schemas.microsoft.com/office/drawing/2014/main" id="{C4948AD1-BF27-A948-88FF-2DA2B603FA28}"/>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070ED372-A8C4-3742-ABA0-D80BD442204D}"/>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5108152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E37BA7C-5C50-FC46-8459-FFD45D09F08A}"/>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6/22/2026</a:t>
            </a:fld>
            <a:endParaRPr lang="en-US"/>
          </a:p>
        </p:txBody>
      </p:sp>
      <p:sp>
        <p:nvSpPr>
          <p:cNvPr id="3" name="Footer Placeholder 2">
            <a:extLst>
              <a:ext uri="{FF2B5EF4-FFF2-40B4-BE49-F238E27FC236}">
                <a16:creationId xmlns:a16="http://schemas.microsoft.com/office/drawing/2014/main" id="{DACE0E85-3D60-2E45-B2A8-AF03F170557A}"/>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50319475-D5FB-9B49-987C-89F08A93FC3B}"/>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0760720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1D3232-B722-DC40-A650-A55D07AE3103}"/>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3DED0E3E-EF3F-F044-8662-647F8EA0A3D0}"/>
              </a:ext>
            </a:extLst>
          </p:cNvPr>
          <p:cNvSpPr>
            <a:spLocks noGrp="1"/>
          </p:cNvSpPr>
          <p:nvPr>
            <p:ph idx="1"/>
          </p:nvPr>
        </p:nvSpPr>
        <p:spPr>
          <a:xfrm>
            <a:off x="5183717" y="987426"/>
            <a:ext cx="617220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F7D01F15-9474-B049-9462-3E2BABACC531}"/>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1A53BC6-051F-444F-AD9A-4C2A86698AD9}"/>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6/22/2026</a:t>
            </a:fld>
            <a:endParaRPr lang="en-US"/>
          </a:p>
        </p:txBody>
      </p:sp>
      <p:sp>
        <p:nvSpPr>
          <p:cNvPr id="6" name="Footer Placeholder 5">
            <a:extLst>
              <a:ext uri="{FF2B5EF4-FFF2-40B4-BE49-F238E27FC236}">
                <a16:creationId xmlns:a16="http://schemas.microsoft.com/office/drawing/2014/main" id="{AE365583-E373-B940-8238-DEB57E2FDBDA}"/>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0A3FE136-665B-7540-AD01-230AE2421E7F}"/>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60036773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4C6D91-043A-DC40-9990-1D2F1DD39EEE}"/>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553CB045-C2D7-4747-82DF-AAAF51D5DB00}"/>
              </a:ext>
            </a:extLst>
          </p:cNvPr>
          <p:cNvSpPr>
            <a:spLocks noGrp="1"/>
          </p:cNvSpPr>
          <p:nvPr>
            <p:ph type="pic" idx="1"/>
          </p:nvPr>
        </p:nvSpPr>
        <p:spPr>
          <a:xfrm>
            <a:off x="5183717" y="987426"/>
            <a:ext cx="617220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EA632F0D-BDC5-0846-BD6E-0E29AB4B2B49}"/>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C9E92B8-6A96-F048-8214-476C2AB23F30}"/>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6/22/2026</a:t>
            </a:fld>
            <a:endParaRPr lang="en-US"/>
          </a:p>
        </p:txBody>
      </p:sp>
      <p:sp>
        <p:nvSpPr>
          <p:cNvPr id="6" name="Footer Placeholder 5">
            <a:extLst>
              <a:ext uri="{FF2B5EF4-FFF2-40B4-BE49-F238E27FC236}">
                <a16:creationId xmlns:a16="http://schemas.microsoft.com/office/drawing/2014/main" id="{2BA0D68D-0C4D-2842-B1FF-77B6B1F09EA7}"/>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48E086E4-267A-744B-8F48-069154009E8E}"/>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53670624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73AFD1-A60D-7749-B561-5B4522AD7A83}"/>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DDF7E477-22BF-1D4C-8447-04EB5093E928}"/>
              </a:ext>
            </a:extLst>
          </p:cNvPr>
          <p:cNvSpPr>
            <a:spLocks noGrp="1"/>
          </p:cNvSpPr>
          <p:nvPr>
            <p:ph type="body" orient="vert" idx="1"/>
          </p:nvPr>
        </p:nvSpPr>
        <p:spPr>
          <a:xfrm>
            <a:off x="838200" y="1825625"/>
            <a:ext cx="10515600" cy="43513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867D9CA-A248-2C49-83E5-8B28A9D15E4E}"/>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6/22/2026</a:t>
            </a:fld>
            <a:endParaRPr lang="en-US"/>
          </a:p>
        </p:txBody>
      </p:sp>
      <p:sp>
        <p:nvSpPr>
          <p:cNvPr id="5" name="Footer Placeholder 4">
            <a:extLst>
              <a:ext uri="{FF2B5EF4-FFF2-40B4-BE49-F238E27FC236}">
                <a16:creationId xmlns:a16="http://schemas.microsoft.com/office/drawing/2014/main" id="{33FE155C-A8F2-834B-AE93-3A757E848C3B}"/>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E5F338A-A5BB-2740-8547-26EE98F6B0D4}"/>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13432088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FD3409A-915E-9648-BA65-2EA8FF736F18}"/>
              </a:ext>
            </a:extLst>
          </p:cNvPr>
          <p:cNvSpPr>
            <a:spLocks noGrp="1"/>
          </p:cNvSpPr>
          <p:nvPr>
            <p:ph type="title" orient="vert"/>
          </p:nvPr>
        </p:nvSpPr>
        <p:spPr>
          <a:xfrm>
            <a:off x="8724901" y="365125"/>
            <a:ext cx="2628900"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0039DD88-072B-B947-979D-A153BB3B3D80}"/>
              </a:ext>
            </a:extLst>
          </p:cNvPr>
          <p:cNvSpPr>
            <a:spLocks noGrp="1"/>
          </p:cNvSpPr>
          <p:nvPr>
            <p:ph type="body" orient="vert" idx="1"/>
          </p:nvPr>
        </p:nvSpPr>
        <p:spPr>
          <a:xfrm>
            <a:off x="838201" y="365125"/>
            <a:ext cx="7683500" cy="58118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798F075-D74E-7847-9BF2-CC8442DCECE1}"/>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6/22/2026</a:t>
            </a:fld>
            <a:endParaRPr lang="en-US"/>
          </a:p>
        </p:txBody>
      </p:sp>
      <p:sp>
        <p:nvSpPr>
          <p:cNvPr id="5" name="Footer Placeholder 4">
            <a:extLst>
              <a:ext uri="{FF2B5EF4-FFF2-40B4-BE49-F238E27FC236}">
                <a16:creationId xmlns:a16="http://schemas.microsoft.com/office/drawing/2014/main" id="{7A0699C4-6F46-9C4C-BDEC-A74A8E75F2FD}"/>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15D6642-D80E-FC44-8915-3EE693353B7A}"/>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55248708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Logo white text 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12192000" cy="6858000"/>
          </a:xfrm>
          <a:prstGeom prst="rect">
            <a:avLst/>
          </a:prstGeom>
        </p:spPr>
        <p:txBody>
          <a:bodyPr/>
          <a:lstStyle/>
          <a:p>
            <a:r>
              <a:rPr lang="en-US"/>
              <a:t>Click icon to add picture</a:t>
            </a:r>
          </a:p>
        </p:txBody>
      </p:sp>
      <p:pic>
        <p:nvPicPr>
          <p:cNvPr id="11" name="Picture 10" descr="Text&#10;&#10;Description automatically generated with medium confidence">
            <a:extLst>
              <a:ext uri="{FF2B5EF4-FFF2-40B4-BE49-F238E27FC236}">
                <a16:creationId xmlns:a16="http://schemas.microsoft.com/office/drawing/2014/main" id="{466B934A-A475-114C-AA1B-5F9F12584F2C}"/>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94553927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p:cSld name="Logo only white text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12192000" cy="6858000"/>
          </a:xfrm>
          <a:prstGeom prst="rect">
            <a:avLst/>
          </a:prstGeom>
        </p:spPr>
        <p:txBody>
          <a:bodyPr/>
          <a:lstStyle/>
          <a:p>
            <a:r>
              <a:rPr lang="en-US"/>
              <a:t>Click icon to add picture</a:t>
            </a:r>
          </a:p>
        </p:txBody>
      </p:sp>
      <p:pic>
        <p:nvPicPr>
          <p:cNvPr id="3" name="Picture 2" descr="A picture containing text&#10;&#10;Description automatically generated">
            <a:extLst>
              <a:ext uri="{FF2B5EF4-FFF2-40B4-BE49-F238E27FC236}">
                <a16:creationId xmlns:a16="http://schemas.microsoft.com/office/drawing/2014/main" id="{0736A280-2C91-F548-B032-A04AB39CF28E}"/>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30390605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p:cSld name="Logo mono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12192000" cy="6858000"/>
          </a:xfrm>
          <a:prstGeom prst="rect">
            <a:avLst/>
          </a:prstGeom>
        </p:spPr>
        <p:txBody>
          <a:bodyPr/>
          <a:lstStyle/>
          <a:p>
            <a:r>
              <a:rPr lang="en-US"/>
              <a:t>Click icon to add picture</a:t>
            </a:r>
          </a:p>
        </p:txBody>
      </p:sp>
      <p:pic>
        <p:nvPicPr>
          <p:cNvPr id="3" name="Picture 2" descr="A picture containing text&#10;&#10;Description automatically generated">
            <a:extLst>
              <a:ext uri="{FF2B5EF4-FFF2-40B4-BE49-F238E27FC236}">
                <a16:creationId xmlns:a16="http://schemas.microsoft.com/office/drawing/2014/main" id="{79AAABAA-0F32-FD4D-BFBE-5CFAD828F7F3}"/>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229875758"/>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p:cSld name="Logo Mono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12192000" cy="6858000"/>
          </a:xfrm>
          <a:prstGeom prst="rect">
            <a:avLst/>
          </a:prstGeom>
        </p:spPr>
        <p:txBody>
          <a:bodyPr/>
          <a:lstStyle/>
          <a:p>
            <a:r>
              <a:rPr lang="en-US"/>
              <a:t>Click icon to add picture</a:t>
            </a:r>
          </a:p>
        </p:txBody>
      </p:sp>
      <p:pic>
        <p:nvPicPr>
          <p:cNvPr id="4" name="Picture 3" descr="A picture containing text&#10;&#10;Description automatically generated">
            <a:extLst>
              <a:ext uri="{FF2B5EF4-FFF2-40B4-BE49-F238E27FC236}">
                <a16:creationId xmlns:a16="http://schemas.microsoft.com/office/drawing/2014/main" id="{0F8DD660-4622-2A47-82B3-18A6984986A2}"/>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700796156"/>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p:cSld name="Logo Mono White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12192000" cy="6858000"/>
          </a:xfrm>
          <a:prstGeom prst="rect">
            <a:avLst/>
          </a:prstGeom>
        </p:spPr>
        <p:txBody>
          <a:bodyPr/>
          <a:lstStyle/>
          <a:p>
            <a:r>
              <a:rPr lang="en-US"/>
              <a:t>Click icon to add picture</a:t>
            </a:r>
          </a:p>
        </p:txBody>
      </p:sp>
      <p:pic>
        <p:nvPicPr>
          <p:cNvPr id="4" name="Picture 3" descr="Text&#10;&#10;Description automatically generated with medium confidence">
            <a:extLst>
              <a:ext uri="{FF2B5EF4-FFF2-40B4-BE49-F238E27FC236}">
                <a16:creationId xmlns:a16="http://schemas.microsoft.com/office/drawing/2014/main" id="{6B516FE7-964A-1E4E-9AD2-64229A0C31A3}"/>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72389831"/>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p:cSld name="Logo Mono White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12192000" cy="6858000"/>
          </a:xfrm>
          <a:prstGeom prst="rect">
            <a:avLst/>
          </a:prstGeom>
        </p:spPr>
        <p:txBody>
          <a:bodyPr/>
          <a:lstStyle/>
          <a:p>
            <a:r>
              <a:rPr lang="en-US"/>
              <a:t>Click icon to add picture</a:t>
            </a:r>
          </a:p>
        </p:txBody>
      </p:sp>
      <p:pic>
        <p:nvPicPr>
          <p:cNvPr id="3" name="Picture 2" descr="A picture containing graphical user interface&#10;&#10;Description automatically generated">
            <a:extLst>
              <a:ext uri="{FF2B5EF4-FFF2-40B4-BE49-F238E27FC236}">
                <a16:creationId xmlns:a16="http://schemas.microsoft.com/office/drawing/2014/main" id="{1B6401D3-A379-1A4C-84B3-73B1DEBDD1E8}"/>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178981026"/>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p:cSld name="Logo Full Colour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12192000" cy="6858000"/>
          </a:xfrm>
          <a:prstGeom prst="rect">
            <a:avLst/>
          </a:prstGeom>
        </p:spPr>
        <p:txBody>
          <a:bodyPr/>
          <a:lstStyle/>
          <a:p>
            <a:r>
              <a:rPr lang="en-US"/>
              <a:t>Click icon to add picture</a:t>
            </a:r>
          </a:p>
        </p:txBody>
      </p:sp>
      <p:pic>
        <p:nvPicPr>
          <p:cNvPr id="3" name="Picture 2" descr="A picture containing text&#10;&#10;Description automatically generated">
            <a:extLst>
              <a:ext uri="{FF2B5EF4-FFF2-40B4-BE49-F238E27FC236}">
                <a16:creationId xmlns:a16="http://schemas.microsoft.com/office/drawing/2014/main" id="{4D3D6F76-26A7-0E46-9BE1-B7F072940204}"/>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713749744"/>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p:cSld name="Logo Full colour_C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12192000" cy="6858000"/>
          </a:xfrm>
          <a:prstGeom prst="rect">
            <a:avLst/>
          </a:prstGeom>
        </p:spPr>
        <p:txBody>
          <a:bodyPr/>
          <a:lstStyle/>
          <a:p>
            <a:r>
              <a:rPr lang="en-US"/>
              <a:t>Click icon to add picture</a:t>
            </a:r>
          </a:p>
        </p:txBody>
      </p:sp>
      <p:pic>
        <p:nvPicPr>
          <p:cNvPr id="4" name="Picture 3" descr="A picture containing chart&#10;&#10;Description automatically generated">
            <a:extLst>
              <a:ext uri="{FF2B5EF4-FFF2-40B4-BE49-F238E27FC236}">
                <a16:creationId xmlns:a16="http://schemas.microsoft.com/office/drawing/2014/main" id="{2AEF8B83-F027-5B40-9BE5-0DC1AAF1C706}"/>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485539958"/>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A49A3-4F36-9940-9066-5FFBFF416F01}"/>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D1005FF9-2955-4A45-9B9A-ECB15C4D4D36}"/>
              </a:ext>
            </a:extLst>
          </p:cNvPr>
          <p:cNvSpPr>
            <a:spLocks noGrp="1"/>
          </p:cNvSpPr>
          <p:nvPr>
            <p:ph idx="1"/>
          </p:nvPr>
        </p:nvSpPr>
        <p:spPr>
          <a:xfrm>
            <a:off x="838200" y="1825625"/>
            <a:ext cx="105156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8F3DD13-0DF7-B143-9A75-A1333935E09C}"/>
              </a:ext>
            </a:extLst>
          </p:cNvPr>
          <p:cNvSpPr>
            <a:spLocks noGrp="1"/>
          </p:cNvSpPr>
          <p:nvPr>
            <p:ph type="dt" sz="half" idx="10"/>
          </p:nvPr>
        </p:nvSpPr>
        <p:spPr>
          <a:xfrm>
            <a:off x="838200" y="6356351"/>
            <a:ext cx="2743200" cy="365125"/>
          </a:xfrm>
          <a:prstGeom prst="rect">
            <a:avLst/>
          </a:prstGeom>
        </p:spPr>
        <p:txBody>
          <a:bodyPr/>
          <a:lstStyle/>
          <a:p>
            <a:fld id="{F9C35BBF-8C76-4090-9C8A-EDB905E9826F}" type="datetimeFigureOut">
              <a:rPr lang="en-GB" smtClean="0"/>
              <a:t>22/06/2026</a:t>
            </a:fld>
            <a:endParaRPr lang="en-GB"/>
          </a:p>
        </p:txBody>
      </p:sp>
      <p:sp>
        <p:nvSpPr>
          <p:cNvPr id="5" name="Footer Placeholder 4">
            <a:extLst>
              <a:ext uri="{FF2B5EF4-FFF2-40B4-BE49-F238E27FC236}">
                <a16:creationId xmlns:a16="http://schemas.microsoft.com/office/drawing/2014/main" id="{CC0F5F61-03FC-5E4D-A2D5-786169F71F83}"/>
              </a:ext>
            </a:extLst>
          </p:cNvPr>
          <p:cNvSpPr>
            <a:spLocks noGrp="1"/>
          </p:cNvSpPr>
          <p:nvPr>
            <p:ph type="ftr" sz="quarter" idx="11"/>
          </p:nvPr>
        </p:nvSpPr>
        <p:spPr>
          <a:xfrm>
            <a:off x="4038600" y="6356351"/>
            <a:ext cx="4114800" cy="365125"/>
          </a:xfrm>
          <a:prstGeom prst="rect">
            <a:avLst/>
          </a:prstGeom>
        </p:spPr>
        <p:txBody>
          <a:bodyPr/>
          <a:lstStyle/>
          <a:p>
            <a:endParaRPr lang="en-GB"/>
          </a:p>
        </p:txBody>
      </p:sp>
      <p:sp>
        <p:nvSpPr>
          <p:cNvPr id="6" name="Slide Number Placeholder 5">
            <a:extLst>
              <a:ext uri="{FF2B5EF4-FFF2-40B4-BE49-F238E27FC236}">
                <a16:creationId xmlns:a16="http://schemas.microsoft.com/office/drawing/2014/main" id="{8A7D202A-85BC-164E-9912-0D5A29F86B3D}"/>
              </a:ext>
            </a:extLst>
          </p:cNvPr>
          <p:cNvSpPr>
            <a:spLocks noGrp="1"/>
          </p:cNvSpPr>
          <p:nvPr>
            <p:ph type="sldNum" sz="quarter" idx="12"/>
          </p:nvPr>
        </p:nvSpPr>
        <p:spPr>
          <a:xfrm>
            <a:off x="8610600" y="6356351"/>
            <a:ext cx="2743200" cy="365125"/>
          </a:xfrm>
          <a:prstGeom prst="rect">
            <a:avLst/>
          </a:prstGeom>
        </p:spPr>
        <p:txBody>
          <a:bodyPr/>
          <a:lstStyle/>
          <a:p>
            <a:fld id="{2B69E3C8-AAEC-4439-AF5D-02EB9E512109}" type="slidenum">
              <a:rPr lang="en-GB" smtClean="0"/>
              <a:t>‹#›</a:t>
            </a:fld>
            <a:endParaRPr lang="en-GB"/>
          </a:p>
        </p:txBody>
      </p:sp>
    </p:spTree>
    <p:extLst>
      <p:ext uri="{BB962C8B-B14F-4D97-AF65-F5344CB8AC3E}">
        <p14:creationId xmlns:p14="http://schemas.microsoft.com/office/powerpoint/2010/main" val="3112771095"/>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25973B-0617-EF4E-B8BA-63C0CB6CF07F}"/>
              </a:ext>
            </a:extLst>
          </p:cNvPr>
          <p:cNvSpPr>
            <a:spLocks noGrp="1"/>
          </p:cNvSpPr>
          <p:nvPr>
            <p:ph type="ctrTitle"/>
          </p:nvPr>
        </p:nvSpPr>
        <p:spPr>
          <a:xfrm>
            <a:off x="1524000" y="1122363"/>
            <a:ext cx="9144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29C96FA2-1610-8644-A46F-A1F0404166D4}"/>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4D1632FC-BFB2-3A43-8489-9556F79A1B5B}"/>
              </a:ext>
            </a:extLst>
          </p:cNvPr>
          <p:cNvSpPr>
            <a:spLocks noGrp="1"/>
          </p:cNvSpPr>
          <p:nvPr>
            <p:ph type="dt" sz="half" idx="10"/>
          </p:nvPr>
        </p:nvSpPr>
        <p:spPr>
          <a:xfrm>
            <a:off x="838200" y="6356351"/>
            <a:ext cx="2743200" cy="365125"/>
          </a:xfrm>
          <a:prstGeom prst="rect">
            <a:avLst/>
          </a:prstGeom>
        </p:spPr>
        <p:txBody>
          <a:bodyPr/>
          <a:lstStyle/>
          <a:p>
            <a:fld id="{8A66546C-8383-4484-A493-8022FA251935}" type="datetimeFigureOut">
              <a:rPr lang="en-GB" smtClean="0"/>
              <a:t>22/06/2026</a:t>
            </a:fld>
            <a:endParaRPr lang="en-GB"/>
          </a:p>
        </p:txBody>
      </p:sp>
      <p:sp>
        <p:nvSpPr>
          <p:cNvPr id="5" name="Footer Placeholder 4">
            <a:extLst>
              <a:ext uri="{FF2B5EF4-FFF2-40B4-BE49-F238E27FC236}">
                <a16:creationId xmlns:a16="http://schemas.microsoft.com/office/drawing/2014/main" id="{54227885-DFCC-AC4E-9AA9-B19EAD3FAC8C}"/>
              </a:ext>
            </a:extLst>
          </p:cNvPr>
          <p:cNvSpPr>
            <a:spLocks noGrp="1"/>
          </p:cNvSpPr>
          <p:nvPr>
            <p:ph type="ftr" sz="quarter" idx="11"/>
          </p:nvPr>
        </p:nvSpPr>
        <p:spPr>
          <a:xfrm>
            <a:off x="4038600" y="6356351"/>
            <a:ext cx="4114800" cy="365125"/>
          </a:xfrm>
          <a:prstGeom prst="rect">
            <a:avLst/>
          </a:prstGeom>
        </p:spPr>
        <p:txBody>
          <a:bodyPr/>
          <a:lstStyle/>
          <a:p>
            <a:endParaRPr lang="en-GB"/>
          </a:p>
        </p:txBody>
      </p:sp>
      <p:sp>
        <p:nvSpPr>
          <p:cNvPr id="6" name="Slide Number Placeholder 5">
            <a:extLst>
              <a:ext uri="{FF2B5EF4-FFF2-40B4-BE49-F238E27FC236}">
                <a16:creationId xmlns:a16="http://schemas.microsoft.com/office/drawing/2014/main" id="{CCA20796-B193-A04C-9EFF-19756A579A3C}"/>
              </a:ext>
            </a:extLst>
          </p:cNvPr>
          <p:cNvSpPr>
            <a:spLocks noGrp="1"/>
          </p:cNvSpPr>
          <p:nvPr>
            <p:ph type="sldNum" sz="quarter" idx="12"/>
          </p:nvPr>
        </p:nvSpPr>
        <p:spPr>
          <a:xfrm>
            <a:off x="8610600" y="6356351"/>
            <a:ext cx="2743200" cy="365125"/>
          </a:xfrm>
          <a:prstGeom prst="rect">
            <a:avLst/>
          </a:prstGeom>
        </p:spPr>
        <p:txBody>
          <a:bodyPr/>
          <a:lstStyle/>
          <a:p>
            <a:fld id="{62103F4B-D915-4EE4-803F-830B73E39E69}" type="slidenum">
              <a:rPr lang="en-GB" smtClean="0"/>
              <a:t>‹#›</a:t>
            </a:fld>
            <a:endParaRPr lang="en-GB"/>
          </a:p>
        </p:txBody>
      </p:sp>
    </p:spTree>
    <p:extLst>
      <p:ext uri="{BB962C8B-B14F-4D97-AF65-F5344CB8AC3E}">
        <p14:creationId xmlns:p14="http://schemas.microsoft.com/office/powerpoint/2010/main" val="3709736807"/>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A49A3-4F36-9940-9066-5FFBFF416F01}"/>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D1005FF9-2955-4A45-9B9A-ECB15C4D4D36}"/>
              </a:ext>
            </a:extLst>
          </p:cNvPr>
          <p:cNvSpPr>
            <a:spLocks noGrp="1"/>
          </p:cNvSpPr>
          <p:nvPr>
            <p:ph idx="1"/>
          </p:nvPr>
        </p:nvSpPr>
        <p:spPr>
          <a:xfrm>
            <a:off x="838200" y="1825625"/>
            <a:ext cx="105156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8F3DD13-0DF7-B143-9A75-A1333935E09C}"/>
              </a:ext>
            </a:extLst>
          </p:cNvPr>
          <p:cNvSpPr>
            <a:spLocks noGrp="1"/>
          </p:cNvSpPr>
          <p:nvPr>
            <p:ph type="dt" sz="half" idx="10"/>
          </p:nvPr>
        </p:nvSpPr>
        <p:spPr>
          <a:xfrm>
            <a:off x="838200" y="6356351"/>
            <a:ext cx="2743200" cy="365125"/>
          </a:xfrm>
          <a:prstGeom prst="rect">
            <a:avLst/>
          </a:prstGeom>
        </p:spPr>
        <p:txBody>
          <a:bodyPr/>
          <a:lstStyle/>
          <a:p>
            <a:fld id="{F9C35BBF-8C76-4090-9C8A-EDB905E9826F}" type="datetimeFigureOut">
              <a:rPr lang="en-GB" smtClean="0"/>
              <a:t>22/06/2026</a:t>
            </a:fld>
            <a:endParaRPr lang="en-GB"/>
          </a:p>
        </p:txBody>
      </p:sp>
      <p:sp>
        <p:nvSpPr>
          <p:cNvPr id="5" name="Footer Placeholder 4">
            <a:extLst>
              <a:ext uri="{FF2B5EF4-FFF2-40B4-BE49-F238E27FC236}">
                <a16:creationId xmlns:a16="http://schemas.microsoft.com/office/drawing/2014/main" id="{CC0F5F61-03FC-5E4D-A2D5-786169F71F83}"/>
              </a:ext>
            </a:extLst>
          </p:cNvPr>
          <p:cNvSpPr>
            <a:spLocks noGrp="1"/>
          </p:cNvSpPr>
          <p:nvPr>
            <p:ph type="ftr" sz="quarter" idx="11"/>
          </p:nvPr>
        </p:nvSpPr>
        <p:spPr>
          <a:xfrm>
            <a:off x="4038600" y="6356351"/>
            <a:ext cx="4114800" cy="365125"/>
          </a:xfrm>
          <a:prstGeom prst="rect">
            <a:avLst/>
          </a:prstGeom>
        </p:spPr>
        <p:txBody>
          <a:bodyPr/>
          <a:lstStyle/>
          <a:p>
            <a:endParaRPr lang="en-GB"/>
          </a:p>
        </p:txBody>
      </p:sp>
      <p:sp>
        <p:nvSpPr>
          <p:cNvPr id="6" name="Slide Number Placeholder 5">
            <a:extLst>
              <a:ext uri="{FF2B5EF4-FFF2-40B4-BE49-F238E27FC236}">
                <a16:creationId xmlns:a16="http://schemas.microsoft.com/office/drawing/2014/main" id="{8A7D202A-85BC-164E-9912-0D5A29F86B3D}"/>
              </a:ext>
            </a:extLst>
          </p:cNvPr>
          <p:cNvSpPr>
            <a:spLocks noGrp="1"/>
          </p:cNvSpPr>
          <p:nvPr>
            <p:ph type="sldNum" sz="quarter" idx="12"/>
          </p:nvPr>
        </p:nvSpPr>
        <p:spPr>
          <a:xfrm>
            <a:off x="8610600" y="6356351"/>
            <a:ext cx="2743200" cy="365125"/>
          </a:xfrm>
          <a:prstGeom prst="rect">
            <a:avLst/>
          </a:prstGeom>
        </p:spPr>
        <p:txBody>
          <a:bodyPr/>
          <a:lstStyle/>
          <a:p>
            <a:fld id="{2B69E3C8-AAEC-4439-AF5D-02EB9E512109}" type="slidenum">
              <a:rPr lang="en-GB" smtClean="0"/>
              <a:t>‹#›</a:t>
            </a:fld>
            <a:endParaRPr lang="en-GB"/>
          </a:p>
        </p:txBody>
      </p:sp>
    </p:spTree>
    <p:extLst>
      <p:ext uri="{BB962C8B-B14F-4D97-AF65-F5344CB8AC3E}">
        <p14:creationId xmlns:p14="http://schemas.microsoft.com/office/powerpoint/2010/main" val="1824909705"/>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FD5AEB-C1B5-334A-9377-51368A72C8E4}"/>
              </a:ext>
            </a:extLst>
          </p:cNvPr>
          <p:cNvSpPr>
            <a:spLocks noGrp="1"/>
          </p:cNvSpPr>
          <p:nvPr>
            <p:ph type="title"/>
          </p:nvPr>
        </p:nvSpPr>
        <p:spPr>
          <a:xfrm>
            <a:off x="831851" y="1709739"/>
            <a:ext cx="10515600" cy="2852737"/>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4A8C7F90-1245-5E4D-92C9-8F3C02CE7ECD}"/>
              </a:ext>
            </a:extLst>
          </p:cNvPr>
          <p:cNvSpPr>
            <a:spLocks noGrp="1"/>
          </p:cNvSpPr>
          <p:nvPr>
            <p:ph type="body" idx="1"/>
          </p:nvPr>
        </p:nvSpPr>
        <p:spPr>
          <a:xfrm>
            <a:off x="831851" y="4589464"/>
            <a:ext cx="105156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5A92210-4E7D-D545-8210-0D9E5F2B0593}"/>
              </a:ext>
            </a:extLst>
          </p:cNvPr>
          <p:cNvSpPr>
            <a:spLocks noGrp="1"/>
          </p:cNvSpPr>
          <p:nvPr>
            <p:ph type="dt" sz="half" idx="10"/>
          </p:nvPr>
        </p:nvSpPr>
        <p:spPr>
          <a:xfrm>
            <a:off x="838200" y="6356351"/>
            <a:ext cx="2743200" cy="365125"/>
          </a:xfrm>
          <a:prstGeom prst="rect">
            <a:avLst/>
          </a:prstGeom>
        </p:spPr>
        <p:txBody>
          <a:bodyPr/>
          <a:lstStyle/>
          <a:p>
            <a:fld id="{8A66546C-8383-4484-A493-8022FA251935}" type="datetimeFigureOut">
              <a:rPr lang="en-GB" smtClean="0"/>
              <a:t>22/06/2026</a:t>
            </a:fld>
            <a:endParaRPr lang="en-GB"/>
          </a:p>
        </p:txBody>
      </p:sp>
      <p:sp>
        <p:nvSpPr>
          <p:cNvPr id="5" name="Footer Placeholder 4">
            <a:extLst>
              <a:ext uri="{FF2B5EF4-FFF2-40B4-BE49-F238E27FC236}">
                <a16:creationId xmlns:a16="http://schemas.microsoft.com/office/drawing/2014/main" id="{69F7020C-CF8C-874F-8F7D-4F95EF5AEC49}"/>
              </a:ext>
            </a:extLst>
          </p:cNvPr>
          <p:cNvSpPr>
            <a:spLocks noGrp="1"/>
          </p:cNvSpPr>
          <p:nvPr>
            <p:ph type="ftr" sz="quarter" idx="11"/>
          </p:nvPr>
        </p:nvSpPr>
        <p:spPr>
          <a:xfrm>
            <a:off x="4038600" y="6356351"/>
            <a:ext cx="4114800" cy="365125"/>
          </a:xfrm>
          <a:prstGeom prst="rect">
            <a:avLst/>
          </a:prstGeom>
        </p:spPr>
        <p:txBody>
          <a:bodyPr/>
          <a:lstStyle/>
          <a:p>
            <a:endParaRPr lang="en-GB"/>
          </a:p>
        </p:txBody>
      </p:sp>
      <p:sp>
        <p:nvSpPr>
          <p:cNvPr id="6" name="Slide Number Placeholder 5">
            <a:extLst>
              <a:ext uri="{FF2B5EF4-FFF2-40B4-BE49-F238E27FC236}">
                <a16:creationId xmlns:a16="http://schemas.microsoft.com/office/drawing/2014/main" id="{F0AB886C-9302-1144-AD86-2FF68AFF58E9}"/>
              </a:ext>
            </a:extLst>
          </p:cNvPr>
          <p:cNvSpPr>
            <a:spLocks noGrp="1"/>
          </p:cNvSpPr>
          <p:nvPr>
            <p:ph type="sldNum" sz="quarter" idx="12"/>
          </p:nvPr>
        </p:nvSpPr>
        <p:spPr>
          <a:xfrm>
            <a:off x="8610600" y="6356351"/>
            <a:ext cx="2743200" cy="365125"/>
          </a:xfrm>
          <a:prstGeom prst="rect">
            <a:avLst/>
          </a:prstGeom>
        </p:spPr>
        <p:txBody>
          <a:bodyPr/>
          <a:lstStyle/>
          <a:p>
            <a:fld id="{62103F4B-D915-4EE4-803F-830B73E39E69}" type="slidenum">
              <a:rPr lang="en-GB" smtClean="0"/>
              <a:t>‹#›</a:t>
            </a:fld>
            <a:endParaRPr lang="en-GB"/>
          </a:p>
        </p:txBody>
      </p:sp>
    </p:spTree>
    <p:extLst>
      <p:ext uri="{BB962C8B-B14F-4D97-AF65-F5344CB8AC3E}">
        <p14:creationId xmlns:p14="http://schemas.microsoft.com/office/powerpoint/2010/main" val="3345407214"/>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0A6B11-C7D8-2749-9426-1E386E7DAC99}"/>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D5C8387C-9E05-3D48-9519-17AE87F15B50}"/>
              </a:ext>
            </a:extLst>
          </p:cNvPr>
          <p:cNvSpPr>
            <a:spLocks noGrp="1"/>
          </p:cNvSpPr>
          <p:nvPr>
            <p:ph sz="half" idx="1"/>
          </p:nvPr>
        </p:nvSpPr>
        <p:spPr>
          <a:xfrm>
            <a:off x="838200" y="1825625"/>
            <a:ext cx="51562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36120914-3064-B241-86C3-34F117DC3D17}"/>
              </a:ext>
            </a:extLst>
          </p:cNvPr>
          <p:cNvSpPr>
            <a:spLocks noGrp="1"/>
          </p:cNvSpPr>
          <p:nvPr>
            <p:ph sz="half" idx="2"/>
          </p:nvPr>
        </p:nvSpPr>
        <p:spPr>
          <a:xfrm>
            <a:off x="6197600" y="1825625"/>
            <a:ext cx="51562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5860EFB3-14AA-E74A-BE69-6864AFF5FA36}"/>
              </a:ext>
            </a:extLst>
          </p:cNvPr>
          <p:cNvSpPr>
            <a:spLocks noGrp="1"/>
          </p:cNvSpPr>
          <p:nvPr>
            <p:ph type="dt" sz="half" idx="10"/>
          </p:nvPr>
        </p:nvSpPr>
        <p:spPr>
          <a:xfrm>
            <a:off x="838200" y="6356351"/>
            <a:ext cx="2743200" cy="365125"/>
          </a:xfrm>
          <a:prstGeom prst="rect">
            <a:avLst/>
          </a:prstGeom>
        </p:spPr>
        <p:txBody>
          <a:bodyPr/>
          <a:lstStyle/>
          <a:p>
            <a:fld id="{8A66546C-8383-4484-A493-8022FA251935}" type="datetimeFigureOut">
              <a:rPr lang="en-GB" smtClean="0"/>
              <a:t>22/06/2026</a:t>
            </a:fld>
            <a:endParaRPr lang="en-GB"/>
          </a:p>
        </p:txBody>
      </p:sp>
      <p:sp>
        <p:nvSpPr>
          <p:cNvPr id="6" name="Footer Placeholder 5">
            <a:extLst>
              <a:ext uri="{FF2B5EF4-FFF2-40B4-BE49-F238E27FC236}">
                <a16:creationId xmlns:a16="http://schemas.microsoft.com/office/drawing/2014/main" id="{D1E77BD3-2B44-7B48-9232-ADA469110B8C}"/>
              </a:ext>
            </a:extLst>
          </p:cNvPr>
          <p:cNvSpPr>
            <a:spLocks noGrp="1"/>
          </p:cNvSpPr>
          <p:nvPr>
            <p:ph type="ftr" sz="quarter" idx="11"/>
          </p:nvPr>
        </p:nvSpPr>
        <p:spPr>
          <a:xfrm>
            <a:off x="4038600" y="6356351"/>
            <a:ext cx="4114800" cy="365125"/>
          </a:xfrm>
          <a:prstGeom prst="rect">
            <a:avLst/>
          </a:prstGeom>
        </p:spPr>
        <p:txBody>
          <a:bodyPr/>
          <a:lstStyle/>
          <a:p>
            <a:endParaRPr lang="en-GB"/>
          </a:p>
        </p:txBody>
      </p:sp>
      <p:sp>
        <p:nvSpPr>
          <p:cNvPr id="7" name="Slide Number Placeholder 6">
            <a:extLst>
              <a:ext uri="{FF2B5EF4-FFF2-40B4-BE49-F238E27FC236}">
                <a16:creationId xmlns:a16="http://schemas.microsoft.com/office/drawing/2014/main" id="{F28D5B23-1B5C-CF46-B1C6-1F4B0248170F}"/>
              </a:ext>
            </a:extLst>
          </p:cNvPr>
          <p:cNvSpPr>
            <a:spLocks noGrp="1"/>
          </p:cNvSpPr>
          <p:nvPr>
            <p:ph type="sldNum" sz="quarter" idx="12"/>
          </p:nvPr>
        </p:nvSpPr>
        <p:spPr>
          <a:xfrm>
            <a:off x="8610600" y="6356351"/>
            <a:ext cx="2743200" cy="365125"/>
          </a:xfrm>
          <a:prstGeom prst="rect">
            <a:avLst/>
          </a:prstGeom>
        </p:spPr>
        <p:txBody>
          <a:bodyPr/>
          <a:lstStyle/>
          <a:p>
            <a:fld id="{62103F4B-D915-4EE4-803F-830B73E39E69}" type="slidenum">
              <a:rPr lang="en-GB" smtClean="0"/>
              <a:t>‹#›</a:t>
            </a:fld>
            <a:endParaRPr lang="en-GB"/>
          </a:p>
        </p:txBody>
      </p:sp>
    </p:spTree>
    <p:extLst>
      <p:ext uri="{BB962C8B-B14F-4D97-AF65-F5344CB8AC3E}">
        <p14:creationId xmlns:p14="http://schemas.microsoft.com/office/powerpoint/2010/main" val="91819499"/>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8C20E9-D997-4A46-81FA-88A2A3F99E60}"/>
              </a:ext>
            </a:extLst>
          </p:cNvPr>
          <p:cNvSpPr>
            <a:spLocks noGrp="1"/>
          </p:cNvSpPr>
          <p:nvPr>
            <p:ph type="title"/>
          </p:nvPr>
        </p:nvSpPr>
        <p:spPr>
          <a:xfrm>
            <a:off x="840317" y="365126"/>
            <a:ext cx="105156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AF05FF20-EFC8-7342-A4EE-935B81419636}"/>
              </a:ext>
            </a:extLst>
          </p:cNvPr>
          <p:cNvSpPr>
            <a:spLocks noGrp="1"/>
          </p:cNvSpPr>
          <p:nvPr>
            <p:ph type="body" idx="1"/>
          </p:nvPr>
        </p:nvSpPr>
        <p:spPr>
          <a:xfrm>
            <a:off x="840318" y="1681163"/>
            <a:ext cx="5158316"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DCD2759-7C27-8D4B-8D26-072A4D0A597C}"/>
              </a:ext>
            </a:extLst>
          </p:cNvPr>
          <p:cNvSpPr>
            <a:spLocks noGrp="1"/>
          </p:cNvSpPr>
          <p:nvPr>
            <p:ph sz="half" idx="2"/>
          </p:nvPr>
        </p:nvSpPr>
        <p:spPr>
          <a:xfrm>
            <a:off x="840318" y="2505075"/>
            <a:ext cx="5158316"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DBBAF52A-C1D2-4A4A-A681-6D63C1BD2F71}"/>
              </a:ext>
            </a:extLst>
          </p:cNvPr>
          <p:cNvSpPr>
            <a:spLocks noGrp="1"/>
          </p:cNvSpPr>
          <p:nvPr>
            <p:ph type="body" sz="quarter" idx="3"/>
          </p:nvPr>
        </p:nvSpPr>
        <p:spPr>
          <a:xfrm>
            <a:off x="6172200" y="1681163"/>
            <a:ext cx="518371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82DE55A-B71E-BA41-90D3-2976D4458E4D}"/>
              </a:ext>
            </a:extLst>
          </p:cNvPr>
          <p:cNvSpPr>
            <a:spLocks noGrp="1"/>
          </p:cNvSpPr>
          <p:nvPr>
            <p:ph sz="quarter" idx="4"/>
          </p:nvPr>
        </p:nvSpPr>
        <p:spPr>
          <a:xfrm>
            <a:off x="6172200" y="2505075"/>
            <a:ext cx="518371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F6DD9C76-21EA-6248-90F9-7A300362D57E}"/>
              </a:ext>
            </a:extLst>
          </p:cNvPr>
          <p:cNvSpPr>
            <a:spLocks noGrp="1"/>
          </p:cNvSpPr>
          <p:nvPr>
            <p:ph type="dt" sz="half" idx="10"/>
          </p:nvPr>
        </p:nvSpPr>
        <p:spPr>
          <a:xfrm>
            <a:off x="838200" y="6356351"/>
            <a:ext cx="2743200" cy="365125"/>
          </a:xfrm>
          <a:prstGeom prst="rect">
            <a:avLst/>
          </a:prstGeom>
        </p:spPr>
        <p:txBody>
          <a:bodyPr/>
          <a:lstStyle/>
          <a:p>
            <a:fld id="{8A66546C-8383-4484-A493-8022FA251935}" type="datetimeFigureOut">
              <a:rPr lang="en-GB" smtClean="0"/>
              <a:t>22/06/2026</a:t>
            </a:fld>
            <a:endParaRPr lang="en-GB"/>
          </a:p>
        </p:txBody>
      </p:sp>
      <p:sp>
        <p:nvSpPr>
          <p:cNvPr id="8" name="Footer Placeholder 7">
            <a:extLst>
              <a:ext uri="{FF2B5EF4-FFF2-40B4-BE49-F238E27FC236}">
                <a16:creationId xmlns:a16="http://schemas.microsoft.com/office/drawing/2014/main" id="{EDA9195B-0651-574C-8781-D551D21A9128}"/>
              </a:ext>
            </a:extLst>
          </p:cNvPr>
          <p:cNvSpPr>
            <a:spLocks noGrp="1"/>
          </p:cNvSpPr>
          <p:nvPr>
            <p:ph type="ftr" sz="quarter" idx="11"/>
          </p:nvPr>
        </p:nvSpPr>
        <p:spPr>
          <a:xfrm>
            <a:off x="4038600" y="6356351"/>
            <a:ext cx="4114800" cy="365125"/>
          </a:xfrm>
          <a:prstGeom prst="rect">
            <a:avLst/>
          </a:prstGeom>
        </p:spPr>
        <p:txBody>
          <a:bodyPr/>
          <a:lstStyle/>
          <a:p>
            <a:endParaRPr lang="en-GB"/>
          </a:p>
        </p:txBody>
      </p:sp>
      <p:sp>
        <p:nvSpPr>
          <p:cNvPr id="9" name="Slide Number Placeholder 8">
            <a:extLst>
              <a:ext uri="{FF2B5EF4-FFF2-40B4-BE49-F238E27FC236}">
                <a16:creationId xmlns:a16="http://schemas.microsoft.com/office/drawing/2014/main" id="{39E0110E-9732-A140-8ECA-B7817FB866F0}"/>
              </a:ext>
            </a:extLst>
          </p:cNvPr>
          <p:cNvSpPr>
            <a:spLocks noGrp="1"/>
          </p:cNvSpPr>
          <p:nvPr>
            <p:ph type="sldNum" sz="quarter" idx="12"/>
          </p:nvPr>
        </p:nvSpPr>
        <p:spPr>
          <a:xfrm>
            <a:off x="8610600" y="6356351"/>
            <a:ext cx="2743200" cy="365125"/>
          </a:xfrm>
          <a:prstGeom prst="rect">
            <a:avLst/>
          </a:prstGeom>
        </p:spPr>
        <p:txBody>
          <a:bodyPr/>
          <a:lstStyle/>
          <a:p>
            <a:fld id="{62103F4B-D915-4EE4-803F-830B73E39E69}" type="slidenum">
              <a:rPr lang="en-GB" smtClean="0"/>
              <a:t>‹#›</a:t>
            </a:fld>
            <a:endParaRPr lang="en-GB"/>
          </a:p>
        </p:txBody>
      </p:sp>
    </p:spTree>
    <p:extLst>
      <p:ext uri="{BB962C8B-B14F-4D97-AF65-F5344CB8AC3E}">
        <p14:creationId xmlns:p14="http://schemas.microsoft.com/office/powerpoint/2010/main" val="2468271688"/>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87FEDE-5922-0B45-B788-0D7D57AC3A44}"/>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01C1EC47-E33E-D54E-9EEA-C3A7B70D27DB}"/>
              </a:ext>
            </a:extLst>
          </p:cNvPr>
          <p:cNvSpPr>
            <a:spLocks noGrp="1"/>
          </p:cNvSpPr>
          <p:nvPr>
            <p:ph type="dt" sz="half" idx="10"/>
          </p:nvPr>
        </p:nvSpPr>
        <p:spPr>
          <a:xfrm>
            <a:off x="838200" y="6356351"/>
            <a:ext cx="2743200" cy="365125"/>
          </a:xfrm>
          <a:prstGeom prst="rect">
            <a:avLst/>
          </a:prstGeom>
        </p:spPr>
        <p:txBody>
          <a:bodyPr/>
          <a:lstStyle/>
          <a:p>
            <a:fld id="{8A66546C-8383-4484-A493-8022FA251935}" type="datetimeFigureOut">
              <a:rPr lang="en-GB" smtClean="0"/>
              <a:t>22/06/2026</a:t>
            </a:fld>
            <a:endParaRPr lang="en-GB"/>
          </a:p>
        </p:txBody>
      </p:sp>
      <p:sp>
        <p:nvSpPr>
          <p:cNvPr id="4" name="Footer Placeholder 3">
            <a:extLst>
              <a:ext uri="{FF2B5EF4-FFF2-40B4-BE49-F238E27FC236}">
                <a16:creationId xmlns:a16="http://schemas.microsoft.com/office/drawing/2014/main" id="{C4948AD1-BF27-A948-88FF-2DA2B603FA28}"/>
              </a:ext>
            </a:extLst>
          </p:cNvPr>
          <p:cNvSpPr>
            <a:spLocks noGrp="1"/>
          </p:cNvSpPr>
          <p:nvPr>
            <p:ph type="ftr" sz="quarter" idx="11"/>
          </p:nvPr>
        </p:nvSpPr>
        <p:spPr>
          <a:xfrm>
            <a:off x="4038600" y="6356351"/>
            <a:ext cx="4114800" cy="365125"/>
          </a:xfrm>
          <a:prstGeom prst="rect">
            <a:avLst/>
          </a:prstGeom>
        </p:spPr>
        <p:txBody>
          <a:bodyPr/>
          <a:lstStyle/>
          <a:p>
            <a:endParaRPr lang="en-GB"/>
          </a:p>
        </p:txBody>
      </p:sp>
      <p:sp>
        <p:nvSpPr>
          <p:cNvPr id="5" name="Slide Number Placeholder 4">
            <a:extLst>
              <a:ext uri="{FF2B5EF4-FFF2-40B4-BE49-F238E27FC236}">
                <a16:creationId xmlns:a16="http://schemas.microsoft.com/office/drawing/2014/main" id="{070ED372-A8C4-3742-ABA0-D80BD442204D}"/>
              </a:ext>
            </a:extLst>
          </p:cNvPr>
          <p:cNvSpPr>
            <a:spLocks noGrp="1"/>
          </p:cNvSpPr>
          <p:nvPr>
            <p:ph type="sldNum" sz="quarter" idx="12"/>
          </p:nvPr>
        </p:nvSpPr>
        <p:spPr>
          <a:xfrm>
            <a:off x="8610600" y="6356351"/>
            <a:ext cx="2743200" cy="365125"/>
          </a:xfrm>
          <a:prstGeom prst="rect">
            <a:avLst/>
          </a:prstGeom>
        </p:spPr>
        <p:txBody>
          <a:bodyPr/>
          <a:lstStyle/>
          <a:p>
            <a:fld id="{62103F4B-D915-4EE4-803F-830B73E39E69}" type="slidenum">
              <a:rPr lang="en-GB" smtClean="0"/>
              <a:t>‹#›</a:t>
            </a:fld>
            <a:endParaRPr lang="en-GB"/>
          </a:p>
        </p:txBody>
      </p:sp>
    </p:spTree>
    <p:extLst>
      <p:ext uri="{BB962C8B-B14F-4D97-AF65-F5344CB8AC3E}">
        <p14:creationId xmlns:p14="http://schemas.microsoft.com/office/powerpoint/2010/main" val="2660327396"/>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E37BA7C-5C50-FC46-8459-FFD45D09F08A}"/>
              </a:ext>
            </a:extLst>
          </p:cNvPr>
          <p:cNvSpPr>
            <a:spLocks noGrp="1"/>
          </p:cNvSpPr>
          <p:nvPr>
            <p:ph type="dt" sz="half" idx="10"/>
          </p:nvPr>
        </p:nvSpPr>
        <p:spPr>
          <a:xfrm>
            <a:off x="838200" y="6356351"/>
            <a:ext cx="2743200" cy="365125"/>
          </a:xfrm>
          <a:prstGeom prst="rect">
            <a:avLst/>
          </a:prstGeom>
        </p:spPr>
        <p:txBody>
          <a:bodyPr/>
          <a:lstStyle/>
          <a:p>
            <a:fld id="{8A66546C-8383-4484-A493-8022FA251935}" type="datetimeFigureOut">
              <a:rPr lang="en-GB" smtClean="0"/>
              <a:t>22/06/2026</a:t>
            </a:fld>
            <a:endParaRPr lang="en-GB"/>
          </a:p>
        </p:txBody>
      </p:sp>
      <p:sp>
        <p:nvSpPr>
          <p:cNvPr id="3" name="Footer Placeholder 2">
            <a:extLst>
              <a:ext uri="{FF2B5EF4-FFF2-40B4-BE49-F238E27FC236}">
                <a16:creationId xmlns:a16="http://schemas.microsoft.com/office/drawing/2014/main" id="{DACE0E85-3D60-2E45-B2A8-AF03F170557A}"/>
              </a:ext>
            </a:extLst>
          </p:cNvPr>
          <p:cNvSpPr>
            <a:spLocks noGrp="1"/>
          </p:cNvSpPr>
          <p:nvPr>
            <p:ph type="ftr" sz="quarter" idx="11"/>
          </p:nvPr>
        </p:nvSpPr>
        <p:spPr>
          <a:xfrm>
            <a:off x="4038600" y="6356351"/>
            <a:ext cx="4114800" cy="365125"/>
          </a:xfrm>
          <a:prstGeom prst="rect">
            <a:avLst/>
          </a:prstGeom>
        </p:spPr>
        <p:txBody>
          <a:bodyPr/>
          <a:lstStyle/>
          <a:p>
            <a:endParaRPr lang="en-GB"/>
          </a:p>
        </p:txBody>
      </p:sp>
      <p:sp>
        <p:nvSpPr>
          <p:cNvPr id="4" name="Slide Number Placeholder 3">
            <a:extLst>
              <a:ext uri="{FF2B5EF4-FFF2-40B4-BE49-F238E27FC236}">
                <a16:creationId xmlns:a16="http://schemas.microsoft.com/office/drawing/2014/main" id="{50319475-D5FB-9B49-987C-89F08A93FC3B}"/>
              </a:ext>
            </a:extLst>
          </p:cNvPr>
          <p:cNvSpPr>
            <a:spLocks noGrp="1"/>
          </p:cNvSpPr>
          <p:nvPr>
            <p:ph type="sldNum" sz="quarter" idx="12"/>
          </p:nvPr>
        </p:nvSpPr>
        <p:spPr>
          <a:xfrm>
            <a:off x="8610600" y="6356351"/>
            <a:ext cx="2743200" cy="365125"/>
          </a:xfrm>
          <a:prstGeom prst="rect">
            <a:avLst/>
          </a:prstGeom>
        </p:spPr>
        <p:txBody>
          <a:bodyPr/>
          <a:lstStyle/>
          <a:p>
            <a:fld id="{62103F4B-D915-4EE4-803F-830B73E39E69}" type="slidenum">
              <a:rPr lang="en-GB" smtClean="0"/>
              <a:t>‹#›</a:t>
            </a:fld>
            <a:endParaRPr lang="en-GB"/>
          </a:p>
        </p:txBody>
      </p:sp>
    </p:spTree>
    <p:extLst>
      <p:ext uri="{BB962C8B-B14F-4D97-AF65-F5344CB8AC3E}">
        <p14:creationId xmlns:p14="http://schemas.microsoft.com/office/powerpoint/2010/main" val="1076305986"/>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1D3232-B722-DC40-A650-A55D07AE3103}"/>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3DED0E3E-EF3F-F044-8662-647F8EA0A3D0}"/>
              </a:ext>
            </a:extLst>
          </p:cNvPr>
          <p:cNvSpPr>
            <a:spLocks noGrp="1"/>
          </p:cNvSpPr>
          <p:nvPr>
            <p:ph idx="1"/>
          </p:nvPr>
        </p:nvSpPr>
        <p:spPr>
          <a:xfrm>
            <a:off x="5183717" y="987426"/>
            <a:ext cx="617220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F7D01F15-9474-B049-9462-3E2BABACC531}"/>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1A53BC6-051F-444F-AD9A-4C2A86698AD9}"/>
              </a:ext>
            </a:extLst>
          </p:cNvPr>
          <p:cNvSpPr>
            <a:spLocks noGrp="1"/>
          </p:cNvSpPr>
          <p:nvPr>
            <p:ph type="dt" sz="half" idx="10"/>
          </p:nvPr>
        </p:nvSpPr>
        <p:spPr>
          <a:xfrm>
            <a:off x="838200" y="6356351"/>
            <a:ext cx="2743200" cy="365125"/>
          </a:xfrm>
          <a:prstGeom prst="rect">
            <a:avLst/>
          </a:prstGeom>
        </p:spPr>
        <p:txBody>
          <a:bodyPr/>
          <a:lstStyle/>
          <a:p>
            <a:fld id="{8A66546C-8383-4484-A493-8022FA251935}" type="datetimeFigureOut">
              <a:rPr lang="en-GB" smtClean="0"/>
              <a:t>22/06/2026</a:t>
            </a:fld>
            <a:endParaRPr lang="en-GB"/>
          </a:p>
        </p:txBody>
      </p:sp>
      <p:sp>
        <p:nvSpPr>
          <p:cNvPr id="6" name="Footer Placeholder 5">
            <a:extLst>
              <a:ext uri="{FF2B5EF4-FFF2-40B4-BE49-F238E27FC236}">
                <a16:creationId xmlns:a16="http://schemas.microsoft.com/office/drawing/2014/main" id="{AE365583-E373-B940-8238-DEB57E2FDBDA}"/>
              </a:ext>
            </a:extLst>
          </p:cNvPr>
          <p:cNvSpPr>
            <a:spLocks noGrp="1"/>
          </p:cNvSpPr>
          <p:nvPr>
            <p:ph type="ftr" sz="quarter" idx="11"/>
          </p:nvPr>
        </p:nvSpPr>
        <p:spPr>
          <a:xfrm>
            <a:off x="4038600" y="6356351"/>
            <a:ext cx="4114800" cy="365125"/>
          </a:xfrm>
          <a:prstGeom prst="rect">
            <a:avLst/>
          </a:prstGeom>
        </p:spPr>
        <p:txBody>
          <a:bodyPr/>
          <a:lstStyle/>
          <a:p>
            <a:endParaRPr lang="en-GB"/>
          </a:p>
        </p:txBody>
      </p:sp>
      <p:sp>
        <p:nvSpPr>
          <p:cNvPr id="7" name="Slide Number Placeholder 6">
            <a:extLst>
              <a:ext uri="{FF2B5EF4-FFF2-40B4-BE49-F238E27FC236}">
                <a16:creationId xmlns:a16="http://schemas.microsoft.com/office/drawing/2014/main" id="{0A3FE136-665B-7540-AD01-230AE2421E7F}"/>
              </a:ext>
            </a:extLst>
          </p:cNvPr>
          <p:cNvSpPr>
            <a:spLocks noGrp="1"/>
          </p:cNvSpPr>
          <p:nvPr>
            <p:ph type="sldNum" sz="quarter" idx="12"/>
          </p:nvPr>
        </p:nvSpPr>
        <p:spPr>
          <a:xfrm>
            <a:off x="8610600" y="6356351"/>
            <a:ext cx="2743200" cy="365125"/>
          </a:xfrm>
          <a:prstGeom prst="rect">
            <a:avLst/>
          </a:prstGeom>
        </p:spPr>
        <p:txBody>
          <a:bodyPr/>
          <a:lstStyle/>
          <a:p>
            <a:fld id="{62103F4B-D915-4EE4-803F-830B73E39E69}" type="slidenum">
              <a:rPr lang="en-GB" smtClean="0"/>
              <a:t>‹#›</a:t>
            </a:fld>
            <a:endParaRPr lang="en-GB"/>
          </a:p>
        </p:txBody>
      </p:sp>
    </p:spTree>
    <p:extLst>
      <p:ext uri="{BB962C8B-B14F-4D97-AF65-F5344CB8AC3E}">
        <p14:creationId xmlns:p14="http://schemas.microsoft.com/office/powerpoint/2010/main" val="2547288935"/>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4C6D91-043A-DC40-9990-1D2F1DD39EEE}"/>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553CB045-C2D7-4747-82DF-AAAF51D5DB00}"/>
              </a:ext>
            </a:extLst>
          </p:cNvPr>
          <p:cNvSpPr>
            <a:spLocks noGrp="1"/>
          </p:cNvSpPr>
          <p:nvPr>
            <p:ph type="pic" idx="1"/>
          </p:nvPr>
        </p:nvSpPr>
        <p:spPr>
          <a:xfrm>
            <a:off x="5183717" y="987426"/>
            <a:ext cx="617220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EA632F0D-BDC5-0846-BD6E-0E29AB4B2B49}"/>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C9E92B8-6A96-F048-8214-476C2AB23F30}"/>
              </a:ext>
            </a:extLst>
          </p:cNvPr>
          <p:cNvSpPr>
            <a:spLocks noGrp="1"/>
          </p:cNvSpPr>
          <p:nvPr>
            <p:ph type="dt" sz="half" idx="10"/>
          </p:nvPr>
        </p:nvSpPr>
        <p:spPr>
          <a:xfrm>
            <a:off x="838200" y="6356351"/>
            <a:ext cx="2743200" cy="365125"/>
          </a:xfrm>
          <a:prstGeom prst="rect">
            <a:avLst/>
          </a:prstGeom>
        </p:spPr>
        <p:txBody>
          <a:bodyPr/>
          <a:lstStyle/>
          <a:p>
            <a:fld id="{8A66546C-8383-4484-A493-8022FA251935}" type="datetimeFigureOut">
              <a:rPr lang="en-GB" smtClean="0"/>
              <a:t>22/06/2026</a:t>
            </a:fld>
            <a:endParaRPr lang="en-GB"/>
          </a:p>
        </p:txBody>
      </p:sp>
      <p:sp>
        <p:nvSpPr>
          <p:cNvPr id="6" name="Footer Placeholder 5">
            <a:extLst>
              <a:ext uri="{FF2B5EF4-FFF2-40B4-BE49-F238E27FC236}">
                <a16:creationId xmlns:a16="http://schemas.microsoft.com/office/drawing/2014/main" id="{2BA0D68D-0C4D-2842-B1FF-77B6B1F09EA7}"/>
              </a:ext>
            </a:extLst>
          </p:cNvPr>
          <p:cNvSpPr>
            <a:spLocks noGrp="1"/>
          </p:cNvSpPr>
          <p:nvPr>
            <p:ph type="ftr" sz="quarter" idx="11"/>
          </p:nvPr>
        </p:nvSpPr>
        <p:spPr>
          <a:xfrm>
            <a:off x="4038600" y="6356351"/>
            <a:ext cx="4114800" cy="365125"/>
          </a:xfrm>
          <a:prstGeom prst="rect">
            <a:avLst/>
          </a:prstGeom>
        </p:spPr>
        <p:txBody>
          <a:bodyPr/>
          <a:lstStyle/>
          <a:p>
            <a:endParaRPr lang="en-GB"/>
          </a:p>
        </p:txBody>
      </p:sp>
      <p:sp>
        <p:nvSpPr>
          <p:cNvPr id="7" name="Slide Number Placeholder 6">
            <a:extLst>
              <a:ext uri="{FF2B5EF4-FFF2-40B4-BE49-F238E27FC236}">
                <a16:creationId xmlns:a16="http://schemas.microsoft.com/office/drawing/2014/main" id="{48E086E4-267A-744B-8F48-069154009E8E}"/>
              </a:ext>
            </a:extLst>
          </p:cNvPr>
          <p:cNvSpPr>
            <a:spLocks noGrp="1"/>
          </p:cNvSpPr>
          <p:nvPr>
            <p:ph type="sldNum" sz="quarter" idx="12"/>
          </p:nvPr>
        </p:nvSpPr>
        <p:spPr>
          <a:xfrm>
            <a:off x="8610600" y="6356351"/>
            <a:ext cx="2743200" cy="365125"/>
          </a:xfrm>
          <a:prstGeom prst="rect">
            <a:avLst/>
          </a:prstGeom>
        </p:spPr>
        <p:txBody>
          <a:bodyPr/>
          <a:lstStyle/>
          <a:p>
            <a:fld id="{62103F4B-D915-4EE4-803F-830B73E39E69}" type="slidenum">
              <a:rPr lang="en-GB" smtClean="0"/>
              <a:t>‹#›</a:t>
            </a:fld>
            <a:endParaRPr lang="en-GB"/>
          </a:p>
        </p:txBody>
      </p:sp>
    </p:spTree>
    <p:extLst>
      <p:ext uri="{BB962C8B-B14F-4D97-AF65-F5344CB8AC3E}">
        <p14:creationId xmlns:p14="http://schemas.microsoft.com/office/powerpoint/2010/main" val="2925908089"/>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73AFD1-A60D-7749-B561-5B4522AD7A83}"/>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DDF7E477-22BF-1D4C-8447-04EB5093E928}"/>
              </a:ext>
            </a:extLst>
          </p:cNvPr>
          <p:cNvSpPr>
            <a:spLocks noGrp="1"/>
          </p:cNvSpPr>
          <p:nvPr>
            <p:ph type="body" orient="vert" idx="1"/>
          </p:nvPr>
        </p:nvSpPr>
        <p:spPr>
          <a:xfrm>
            <a:off x="838200" y="1825625"/>
            <a:ext cx="10515600" cy="43513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867D9CA-A248-2C49-83E5-8B28A9D15E4E}"/>
              </a:ext>
            </a:extLst>
          </p:cNvPr>
          <p:cNvSpPr>
            <a:spLocks noGrp="1"/>
          </p:cNvSpPr>
          <p:nvPr>
            <p:ph type="dt" sz="half" idx="10"/>
          </p:nvPr>
        </p:nvSpPr>
        <p:spPr>
          <a:xfrm>
            <a:off x="838200" y="6356351"/>
            <a:ext cx="2743200" cy="365125"/>
          </a:xfrm>
          <a:prstGeom prst="rect">
            <a:avLst/>
          </a:prstGeom>
        </p:spPr>
        <p:txBody>
          <a:bodyPr/>
          <a:lstStyle/>
          <a:p>
            <a:fld id="{8A66546C-8383-4484-A493-8022FA251935}" type="datetimeFigureOut">
              <a:rPr lang="en-GB" smtClean="0"/>
              <a:t>22/06/2026</a:t>
            </a:fld>
            <a:endParaRPr lang="en-GB"/>
          </a:p>
        </p:txBody>
      </p:sp>
      <p:sp>
        <p:nvSpPr>
          <p:cNvPr id="5" name="Footer Placeholder 4">
            <a:extLst>
              <a:ext uri="{FF2B5EF4-FFF2-40B4-BE49-F238E27FC236}">
                <a16:creationId xmlns:a16="http://schemas.microsoft.com/office/drawing/2014/main" id="{33FE155C-A8F2-834B-AE93-3A757E848C3B}"/>
              </a:ext>
            </a:extLst>
          </p:cNvPr>
          <p:cNvSpPr>
            <a:spLocks noGrp="1"/>
          </p:cNvSpPr>
          <p:nvPr>
            <p:ph type="ftr" sz="quarter" idx="11"/>
          </p:nvPr>
        </p:nvSpPr>
        <p:spPr>
          <a:xfrm>
            <a:off x="4038600" y="6356351"/>
            <a:ext cx="4114800" cy="365125"/>
          </a:xfrm>
          <a:prstGeom prst="rect">
            <a:avLst/>
          </a:prstGeom>
        </p:spPr>
        <p:txBody>
          <a:bodyPr/>
          <a:lstStyle/>
          <a:p>
            <a:endParaRPr lang="en-GB"/>
          </a:p>
        </p:txBody>
      </p:sp>
      <p:sp>
        <p:nvSpPr>
          <p:cNvPr id="6" name="Slide Number Placeholder 5">
            <a:extLst>
              <a:ext uri="{FF2B5EF4-FFF2-40B4-BE49-F238E27FC236}">
                <a16:creationId xmlns:a16="http://schemas.microsoft.com/office/drawing/2014/main" id="{4E5F338A-A5BB-2740-8547-26EE98F6B0D4}"/>
              </a:ext>
            </a:extLst>
          </p:cNvPr>
          <p:cNvSpPr>
            <a:spLocks noGrp="1"/>
          </p:cNvSpPr>
          <p:nvPr>
            <p:ph type="sldNum" sz="quarter" idx="12"/>
          </p:nvPr>
        </p:nvSpPr>
        <p:spPr>
          <a:xfrm>
            <a:off x="8610600" y="6356351"/>
            <a:ext cx="2743200" cy="365125"/>
          </a:xfrm>
          <a:prstGeom prst="rect">
            <a:avLst/>
          </a:prstGeom>
        </p:spPr>
        <p:txBody>
          <a:bodyPr/>
          <a:lstStyle/>
          <a:p>
            <a:fld id="{62103F4B-D915-4EE4-803F-830B73E39E69}" type="slidenum">
              <a:rPr lang="en-GB" smtClean="0"/>
              <a:t>‹#›</a:t>
            </a:fld>
            <a:endParaRPr lang="en-GB"/>
          </a:p>
        </p:txBody>
      </p:sp>
    </p:spTree>
    <p:extLst>
      <p:ext uri="{BB962C8B-B14F-4D97-AF65-F5344CB8AC3E}">
        <p14:creationId xmlns:p14="http://schemas.microsoft.com/office/powerpoint/2010/main" val="511455151"/>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FD3409A-915E-9648-BA65-2EA8FF736F18}"/>
              </a:ext>
            </a:extLst>
          </p:cNvPr>
          <p:cNvSpPr>
            <a:spLocks noGrp="1"/>
          </p:cNvSpPr>
          <p:nvPr>
            <p:ph type="title" orient="vert"/>
          </p:nvPr>
        </p:nvSpPr>
        <p:spPr>
          <a:xfrm>
            <a:off x="8724901" y="365125"/>
            <a:ext cx="2628900"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0039DD88-072B-B947-979D-A153BB3B3D80}"/>
              </a:ext>
            </a:extLst>
          </p:cNvPr>
          <p:cNvSpPr>
            <a:spLocks noGrp="1"/>
          </p:cNvSpPr>
          <p:nvPr>
            <p:ph type="body" orient="vert" idx="1"/>
          </p:nvPr>
        </p:nvSpPr>
        <p:spPr>
          <a:xfrm>
            <a:off x="838201" y="365125"/>
            <a:ext cx="7683500" cy="58118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798F075-D74E-7847-9BF2-CC8442DCECE1}"/>
              </a:ext>
            </a:extLst>
          </p:cNvPr>
          <p:cNvSpPr>
            <a:spLocks noGrp="1"/>
          </p:cNvSpPr>
          <p:nvPr>
            <p:ph type="dt" sz="half" idx="10"/>
          </p:nvPr>
        </p:nvSpPr>
        <p:spPr>
          <a:xfrm>
            <a:off x="838200" y="6356351"/>
            <a:ext cx="2743200" cy="365125"/>
          </a:xfrm>
          <a:prstGeom prst="rect">
            <a:avLst/>
          </a:prstGeom>
        </p:spPr>
        <p:txBody>
          <a:bodyPr/>
          <a:lstStyle/>
          <a:p>
            <a:fld id="{8A66546C-8383-4484-A493-8022FA251935}" type="datetimeFigureOut">
              <a:rPr lang="en-GB" smtClean="0"/>
              <a:t>22/06/2026</a:t>
            </a:fld>
            <a:endParaRPr lang="en-GB"/>
          </a:p>
        </p:txBody>
      </p:sp>
      <p:sp>
        <p:nvSpPr>
          <p:cNvPr id="5" name="Footer Placeholder 4">
            <a:extLst>
              <a:ext uri="{FF2B5EF4-FFF2-40B4-BE49-F238E27FC236}">
                <a16:creationId xmlns:a16="http://schemas.microsoft.com/office/drawing/2014/main" id="{7A0699C4-6F46-9C4C-BDEC-A74A8E75F2FD}"/>
              </a:ext>
            </a:extLst>
          </p:cNvPr>
          <p:cNvSpPr>
            <a:spLocks noGrp="1"/>
          </p:cNvSpPr>
          <p:nvPr>
            <p:ph type="ftr" sz="quarter" idx="11"/>
          </p:nvPr>
        </p:nvSpPr>
        <p:spPr>
          <a:xfrm>
            <a:off x="4038600" y="6356351"/>
            <a:ext cx="4114800" cy="365125"/>
          </a:xfrm>
          <a:prstGeom prst="rect">
            <a:avLst/>
          </a:prstGeom>
        </p:spPr>
        <p:txBody>
          <a:bodyPr/>
          <a:lstStyle/>
          <a:p>
            <a:endParaRPr lang="en-GB"/>
          </a:p>
        </p:txBody>
      </p:sp>
      <p:sp>
        <p:nvSpPr>
          <p:cNvPr id="6" name="Slide Number Placeholder 5">
            <a:extLst>
              <a:ext uri="{FF2B5EF4-FFF2-40B4-BE49-F238E27FC236}">
                <a16:creationId xmlns:a16="http://schemas.microsoft.com/office/drawing/2014/main" id="{715D6642-D80E-FC44-8915-3EE693353B7A}"/>
              </a:ext>
            </a:extLst>
          </p:cNvPr>
          <p:cNvSpPr>
            <a:spLocks noGrp="1"/>
          </p:cNvSpPr>
          <p:nvPr>
            <p:ph type="sldNum" sz="quarter" idx="12"/>
          </p:nvPr>
        </p:nvSpPr>
        <p:spPr>
          <a:xfrm>
            <a:off x="8610600" y="6356351"/>
            <a:ext cx="2743200" cy="365125"/>
          </a:xfrm>
          <a:prstGeom prst="rect">
            <a:avLst/>
          </a:prstGeom>
        </p:spPr>
        <p:txBody>
          <a:bodyPr/>
          <a:lstStyle/>
          <a:p>
            <a:fld id="{62103F4B-D915-4EE4-803F-830B73E39E69}" type="slidenum">
              <a:rPr lang="en-GB" smtClean="0"/>
              <a:t>‹#›</a:t>
            </a:fld>
            <a:endParaRPr lang="en-GB"/>
          </a:p>
        </p:txBody>
      </p:sp>
    </p:spTree>
    <p:extLst>
      <p:ext uri="{BB962C8B-B14F-4D97-AF65-F5344CB8AC3E}">
        <p14:creationId xmlns:p14="http://schemas.microsoft.com/office/powerpoint/2010/main" val="2619591905"/>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F497BB8-93F1-3841-8173-4DF1241A59EB}"/>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
        <p:nvSpPr>
          <p:cNvPr id="4" name="Text Placeholder 2">
            <a:extLst>
              <a:ext uri="{FF2B5EF4-FFF2-40B4-BE49-F238E27FC236}">
                <a16:creationId xmlns:a16="http://schemas.microsoft.com/office/drawing/2014/main" id="{01F42012-9474-4F46-BD54-028036C91EB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Tree>
    <p:extLst>
      <p:ext uri="{BB962C8B-B14F-4D97-AF65-F5344CB8AC3E}">
        <p14:creationId xmlns:p14="http://schemas.microsoft.com/office/powerpoint/2010/main" val="1901882286"/>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711201" y="4495800"/>
            <a:ext cx="8739823" cy="1524000"/>
          </a:xfrm>
        </p:spPr>
        <p:txBody>
          <a:bodyPr/>
          <a:lstStyle/>
          <a:p>
            <a:r>
              <a:rPr lang="en-US"/>
              <a:t>Click to edit Master title style</a:t>
            </a:r>
            <a:endParaRPr lang="en-US" dirty="0"/>
          </a:p>
        </p:txBody>
      </p:sp>
      <p:sp>
        <p:nvSpPr>
          <p:cNvPr id="3" name="Content Placeholder 2"/>
          <p:cNvSpPr>
            <a:spLocks noGrp="1"/>
          </p:cNvSpPr>
          <p:nvPr>
            <p:ph idx="1"/>
          </p:nvPr>
        </p:nvSpPr>
        <p:spPr>
          <a:xfrm>
            <a:off x="711201" y="533400"/>
            <a:ext cx="8739823" cy="3767670"/>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A66546C-8383-4484-A493-8022FA251935}" type="datetimeFigureOut">
              <a:rPr lang="en-GB" smtClean="0"/>
              <a:t>22/06/2026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2103F4B-D915-4EE4-803F-830B73E39E69}" type="slidenum">
              <a:rPr lang="en-GB" smtClean="0"/>
              <a:t>‹#›</a:t>
            </a:fld>
            <a:endParaRPr lang="en-GB"/>
          </a:p>
        </p:txBody>
      </p:sp>
    </p:spTree>
    <p:extLst>
      <p:ext uri="{BB962C8B-B14F-4D97-AF65-F5344CB8AC3E}">
        <p14:creationId xmlns:p14="http://schemas.microsoft.com/office/powerpoint/2010/main" val="871611186"/>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25973B-0617-EF4E-B8BA-63C0CB6CF07F}"/>
              </a:ext>
            </a:extLst>
          </p:cNvPr>
          <p:cNvSpPr>
            <a:spLocks noGrp="1"/>
          </p:cNvSpPr>
          <p:nvPr>
            <p:ph type="ctrTitle"/>
          </p:nvPr>
        </p:nvSpPr>
        <p:spPr>
          <a:xfrm>
            <a:off x="1524000" y="1122363"/>
            <a:ext cx="9144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29C96FA2-1610-8644-A46F-A1F0404166D4}"/>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4D1632FC-BFB2-3A43-8489-9556F79A1B5B}"/>
              </a:ext>
            </a:extLst>
          </p:cNvPr>
          <p:cNvSpPr>
            <a:spLocks noGrp="1"/>
          </p:cNvSpPr>
          <p:nvPr>
            <p:ph type="dt" sz="half" idx="10"/>
          </p:nvPr>
        </p:nvSpPr>
        <p:spPr>
          <a:xfrm>
            <a:off x="838200" y="6356351"/>
            <a:ext cx="2743200" cy="365125"/>
          </a:xfrm>
          <a:prstGeom prst="rect">
            <a:avLst/>
          </a:prstGeom>
        </p:spPr>
        <p:txBody>
          <a:bodyPr/>
          <a:lstStyle/>
          <a:p>
            <a:fld id="{8A66546C-8383-4484-A493-8022FA251935}" type="datetimeFigureOut">
              <a:rPr lang="en-GB" smtClean="0"/>
              <a:t>22/06/2026</a:t>
            </a:fld>
            <a:endParaRPr lang="en-GB"/>
          </a:p>
        </p:txBody>
      </p:sp>
      <p:sp>
        <p:nvSpPr>
          <p:cNvPr id="5" name="Footer Placeholder 4">
            <a:extLst>
              <a:ext uri="{FF2B5EF4-FFF2-40B4-BE49-F238E27FC236}">
                <a16:creationId xmlns:a16="http://schemas.microsoft.com/office/drawing/2014/main" id="{54227885-DFCC-AC4E-9AA9-B19EAD3FAC8C}"/>
              </a:ext>
            </a:extLst>
          </p:cNvPr>
          <p:cNvSpPr>
            <a:spLocks noGrp="1"/>
          </p:cNvSpPr>
          <p:nvPr>
            <p:ph type="ftr" sz="quarter" idx="11"/>
          </p:nvPr>
        </p:nvSpPr>
        <p:spPr>
          <a:xfrm>
            <a:off x="4038600" y="6356351"/>
            <a:ext cx="4114800" cy="365125"/>
          </a:xfrm>
          <a:prstGeom prst="rect">
            <a:avLst/>
          </a:prstGeom>
        </p:spPr>
        <p:txBody>
          <a:bodyPr/>
          <a:lstStyle/>
          <a:p>
            <a:endParaRPr lang="en-GB"/>
          </a:p>
        </p:txBody>
      </p:sp>
      <p:sp>
        <p:nvSpPr>
          <p:cNvPr id="6" name="Slide Number Placeholder 5">
            <a:extLst>
              <a:ext uri="{FF2B5EF4-FFF2-40B4-BE49-F238E27FC236}">
                <a16:creationId xmlns:a16="http://schemas.microsoft.com/office/drawing/2014/main" id="{CCA20796-B193-A04C-9EFF-19756A579A3C}"/>
              </a:ext>
            </a:extLst>
          </p:cNvPr>
          <p:cNvSpPr>
            <a:spLocks noGrp="1"/>
          </p:cNvSpPr>
          <p:nvPr>
            <p:ph type="sldNum" sz="quarter" idx="12"/>
          </p:nvPr>
        </p:nvSpPr>
        <p:spPr>
          <a:xfrm>
            <a:off x="8610600" y="6356351"/>
            <a:ext cx="2743200" cy="365125"/>
          </a:xfrm>
          <a:prstGeom prst="rect">
            <a:avLst/>
          </a:prstGeom>
        </p:spPr>
        <p:txBody>
          <a:bodyPr/>
          <a:lstStyle/>
          <a:p>
            <a:fld id="{62103F4B-D915-4EE4-803F-830B73E39E69}" type="slidenum">
              <a:rPr lang="en-GB" smtClean="0"/>
              <a:t>‹#›</a:t>
            </a:fld>
            <a:endParaRPr lang="en-GB"/>
          </a:p>
        </p:txBody>
      </p:sp>
    </p:spTree>
    <p:extLst>
      <p:ext uri="{BB962C8B-B14F-4D97-AF65-F5344CB8AC3E}">
        <p14:creationId xmlns:p14="http://schemas.microsoft.com/office/powerpoint/2010/main" val="1627029899"/>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A66546C-8383-4484-A493-8022FA251935}" type="datetimeFigureOut">
              <a:rPr lang="en-GB" smtClean="0"/>
              <a:t>22/06/2026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2103F4B-D915-4EE4-803F-830B73E39E69}" type="slidenum">
              <a:rPr lang="en-GB" smtClean="0"/>
              <a:t>‹#›</a:t>
            </a:fld>
            <a:endParaRPr lang="en-GB"/>
          </a:p>
        </p:txBody>
      </p:sp>
    </p:spTree>
    <p:extLst>
      <p:ext uri="{BB962C8B-B14F-4D97-AF65-F5344CB8AC3E}">
        <p14:creationId xmlns:p14="http://schemas.microsoft.com/office/powerpoint/2010/main" val="25541788"/>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C764DE79-268F-4C1A-8933-263129D2AF90}" type="datetimeFigureOut">
              <a:rPr lang="en-US" dirty="0"/>
              <a:t>6/22/2026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405389369"/>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9C35BBF-8C76-4090-9C8A-EDB905E9826F}" type="datetimeFigureOut">
              <a:rPr lang="en-GB" smtClean="0"/>
              <a:t>22/06/2026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B69E3C8-AAEC-4439-AF5D-02EB9E512109}" type="slidenum">
              <a:rPr lang="en-GB" smtClean="0"/>
              <a:t>‹#›</a:t>
            </a:fld>
            <a:endParaRPr lang="en-GB"/>
          </a:p>
        </p:txBody>
      </p:sp>
    </p:spTree>
    <p:extLst>
      <p:ext uri="{BB962C8B-B14F-4D97-AF65-F5344CB8AC3E}">
        <p14:creationId xmlns:p14="http://schemas.microsoft.com/office/powerpoint/2010/main" val="3635296711"/>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6/22/2026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548419262"/>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A66546C-8383-4484-A493-8022FA251935}" type="datetimeFigureOut">
              <a:rPr lang="en-GB" smtClean="0"/>
              <a:t>22/06/2026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2103F4B-D915-4EE4-803F-830B73E39E69}" type="slidenum">
              <a:rPr lang="en-GB" smtClean="0"/>
              <a:t>‹#›</a:t>
            </a:fld>
            <a:endParaRPr lang="en-GB"/>
          </a:p>
        </p:txBody>
      </p:sp>
    </p:spTree>
    <p:extLst>
      <p:ext uri="{BB962C8B-B14F-4D97-AF65-F5344CB8AC3E}">
        <p14:creationId xmlns:p14="http://schemas.microsoft.com/office/powerpoint/2010/main" val="1766284840"/>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C764DE79-268F-4C1A-8933-263129D2AF90}" type="datetimeFigureOut">
              <a:rPr lang="en-US" dirty="0"/>
              <a:t>6/22/2026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447307337"/>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C764DE79-268F-4C1A-8933-263129D2AF90}" type="datetimeFigureOut">
              <a:rPr lang="en-US" dirty="0"/>
              <a:t>6/22/2026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879239451"/>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6/22/2026</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51581548"/>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6/22/2026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603658086"/>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6/22/2026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021162606"/>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764DE79-268F-4C1A-8933-263129D2AF90}" type="datetimeFigureOut">
              <a:rPr lang="en-US" dirty="0"/>
              <a:t>6/22/2026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82714253"/>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764DE79-268F-4C1A-8933-263129D2AF90}" type="datetimeFigureOut">
              <a:rPr lang="en-US" dirty="0"/>
              <a:t>6/22/2026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472479190"/>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5" Type="http://schemas.openxmlformats.org/officeDocument/2006/relationships/image" Target="../media/image1.png"/><Relationship Id="rId4" Type="http://schemas.openxmlformats.org/officeDocument/2006/relationships/theme" Target="../theme/theme1.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1.xml"/><Relationship Id="rId13" Type="http://schemas.openxmlformats.org/officeDocument/2006/relationships/image" Target="../media/image2.png"/><Relationship Id="rId3" Type="http://schemas.openxmlformats.org/officeDocument/2006/relationships/slideLayout" Target="../slideLayouts/slideLayout6.xml"/><Relationship Id="rId7" Type="http://schemas.openxmlformats.org/officeDocument/2006/relationships/slideLayout" Target="../slideLayouts/slideLayout10.xml"/><Relationship Id="rId12" Type="http://schemas.openxmlformats.org/officeDocument/2006/relationships/theme" Target="../theme/theme2.xml"/><Relationship Id="rId2" Type="http://schemas.openxmlformats.org/officeDocument/2006/relationships/slideLayout" Target="../slideLayouts/slideLayout5.xml"/><Relationship Id="rId1" Type="http://schemas.openxmlformats.org/officeDocument/2006/relationships/slideLayout" Target="../slideLayouts/slideLayout4.xml"/><Relationship Id="rId6" Type="http://schemas.openxmlformats.org/officeDocument/2006/relationships/slideLayout" Target="../slideLayouts/slideLayout9.xml"/><Relationship Id="rId11" Type="http://schemas.openxmlformats.org/officeDocument/2006/relationships/slideLayout" Target="../slideLayouts/slideLayout14.xml"/><Relationship Id="rId5" Type="http://schemas.openxmlformats.org/officeDocument/2006/relationships/slideLayout" Target="../slideLayouts/slideLayout8.xml"/><Relationship Id="rId10" Type="http://schemas.openxmlformats.org/officeDocument/2006/relationships/slideLayout" Target="../slideLayouts/slideLayout13.xml"/><Relationship Id="rId4" Type="http://schemas.openxmlformats.org/officeDocument/2006/relationships/slideLayout" Target="../slideLayouts/slideLayout7.xml"/><Relationship Id="rId9" Type="http://schemas.openxmlformats.org/officeDocument/2006/relationships/slideLayout" Target="../slideLayouts/slideLayout12.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22.xml"/><Relationship Id="rId3" Type="http://schemas.openxmlformats.org/officeDocument/2006/relationships/slideLayout" Target="../slideLayouts/slideLayout17.xml"/><Relationship Id="rId7" Type="http://schemas.openxmlformats.org/officeDocument/2006/relationships/slideLayout" Target="../slideLayouts/slideLayout21.xml"/><Relationship Id="rId2" Type="http://schemas.openxmlformats.org/officeDocument/2006/relationships/slideLayout" Target="../slideLayouts/slideLayout16.xml"/><Relationship Id="rId1" Type="http://schemas.openxmlformats.org/officeDocument/2006/relationships/slideLayout" Target="../slideLayouts/slideLayout15.xml"/><Relationship Id="rId6" Type="http://schemas.openxmlformats.org/officeDocument/2006/relationships/slideLayout" Target="../slideLayouts/slideLayout20.xml"/><Relationship Id="rId5" Type="http://schemas.openxmlformats.org/officeDocument/2006/relationships/slideLayout" Target="../slideLayouts/slideLayout19.xml"/><Relationship Id="rId10" Type="http://schemas.openxmlformats.org/officeDocument/2006/relationships/theme" Target="../theme/theme3.xml"/><Relationship Id="rId4" Type="http://schemas.openxmlformats.org/officeDocument/2006/relationships/slideLayout" Target="../slideLayouts/slideLayout18.xml"/><Relationship Id="rId9" Type="http://schemas.openxmlformats.org/officeDocument/2006/relationships/slideLayout" Target="../slideLayouts/slideLayout23.xml"/></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31.xml"/><Relationship Id="rId13" Type="http://schemas.openxmlformats.org/officeDocument/2006/relationships/image" Target="../media/image2.png"/><Relationship Id="rId3" Type="http://schemas.openxmlformats.org/officeDocument/2006/relationships/slideLayout" Target="../slideLayouts/slideLayout26.xml"/><Relationship Id="rId7" Type="http://schemas.openxmlformats.org/officeDocument/2006/relationships/slideLayout" Target="../slideLayouts/slideLayout30.xml"/><Relationship Id="rId12" Type="http://schemas.openxmlformats.org/officeDocument/2006/relationships/theme" Target="../theme/theme4.xml"/><Relationship Id="rId2" Type="http://schemas.openxmlformats.org/officeDocument/2006/relationships/slideLayout" Target="../slideLayouts/slideLayout25.xml"/><Relationship Id="rId1" Type="http://schemas.openxmlformats.org/officeDocument/2006/relationships/slideLayout" Target="../slideLayouts/slideLayout24.xml"/><Relationship Id="rId6" Type="http://schemas.openxmlformats.org/officeDocument/2006/relationships/slideLayout" Target="../slideLayouts/slideLayout29.xml"/><Relationship Id="rId11" Type="http://schemas.openxmlformats.org/officeDocument/2006/relationships/slideLayout" Target="../slideLayouts/slideLayout34.xml"/><Relationship Id="rId5" Type="http://schemas.openxmlformats.org/officeDocument/2006/relationships/slideLayout" Target="../slideLayouts/slideLayout28.xml"/><Relationship Id="rId10" Type="http://schemas.openxmlformats.org/officeDocument/2006/relationships/slideLayout" Target="../slideLayouts/slideLayout33.xml"/><Relationship Id="rId4" Type="http://schemas.openxmlformats.org/officeDocument/2006/relationships/slideLayout" Target="../slideLayouts/slideLayout27.xml"/><Relationship Id="rId9" Type="http://schemas.openxmlformats.org/officeDocument/2006/relationships/slideLayout" Target="../slideLayouts/slideLayout32.xml"/></Relationships>
</file>

<file path=ppt/slideMasters/_rels/slideMaster5.xml.rels><?xml version="1.0" encoding="UTF-8" standalone="yes"?>
<Relationships xmlns="http://schemas.openxmlformats.org/package/2006/relationships"><Relationship Id="rId3" Type="http://schemas.openxmlformats.org/officeDocument/2006/relationships/slideLayout" Target="../slideLayouts/slideLayout37.xml"/><Relationship Id="rId2" Type="http://schemas.openxmlformats.org/officeDocument/2006/relationships/slideLayout" Target="../slideLayouts/slideLayout36.xml"/><Relationship Id="rId1" Type="http://schemas.openxmlformats.org/officeDocument/2006/relationships/slideLayout" Target="../slideLayouts/slideLayout35.xml"/><Relationship Id="rId6" Type="http://schemas.openxmlformats.org/officeDocument/2006/relationships/image" Target="../media/image1.png"/><Relationship Id="rId5" Type="http://schemas.openxmlformats.org/officeDocument/2006/relationships/theme" Target="../theme/theme5.xml"/><Relationship Id="rId4" Type="http://schemas.openxmlformats.org/officeDocument/2006/relationships/slideLayout" Target="../slideLayouts/slideLayout38.xml"/></Relationships>
</file>

<file path=ppt/slideMasters/_rels/slideMaster6.xml.rels><?xml version="1.0" encoding="UTF-8" standalone="yes"?>
<Relationships xmlns="http://schemas.openxmlformats.org/package/2006/relationships"><Relationship Id="rId8" Type="http://schemas.openxmlformats.org/officeDocument/2006/relationships/slideLayout" Target="../slideLayouts/slideLayout46.xml"/><Relationship Id="rId3" Type="http://schemas.openxmlformats.org/officeDocument/2006/relationships/slideLayout" Target="../slideLayouts/slideLayout41.xml"/><Relationship Id="rId7" Type="http://schemas.openxmlformats.org/officeDocument/2006/relationships/slideLayout" Target="../slideLayouts/slideLayout45.xml"/><Relationship Id="rId12" Type="http://schemas.openxmlformats.org/officeDocument/2006/relationships/theme" Target="../theme/theme6.xml"/><Relationship Id="rId2" Type="http://schemas.openxmlformats.org/officeDocument/2006/relationships/slideLayout" Target="../slideLayouts/slideLayout40.xml"/><Relationship Id="rId1" Type="http://schemas.openxmlformats.org/officeDocument/2006/relationships/slideLayout" Target="../slideLayouts/slideLayout39.xml"/><Relationship Id="rId6" Type="http://schemas.openxmlformats.org/officeDocument/2006/relationships/slideLayout" Target="../slideLayouts/slideLayout44.xml"/><Relationship Id="rId11" Type="http://schemas.openxmlformats.org/officeDocument/2006/relationships/slideLayout" Target="../slideLayouts/slideLayout49.xml"/><Relationship Id="rId5" Type="http://schemas.openxmlformats.org/officeDocument/2006/relationships/slideLayout" Target="../slideLayouts/slideLayout43.xml"/><Relationship Id="rId10" Type="http://schemas.openxmlformats.org/officeDocument/2006/relationships/slideLayout" Target="../slideLayouts/slideLayout48.xml"/><Relationship Id="rId4" Type="http://schemas.openxmlformats.org/officeDocument/2006/relationships/slideLayout" Target="../slideLayouts/slideLayout42.xml"/><Relationship Id="rId9" Type="http://schemas.openxmlformats.org/officeDocument/2006/relationships/slideLayout" Target="../slideLayouts/slideLayout47.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DBBAB934-017A-D042-9617-3501BD1449E9}"/>
              </a:ext>
            </a:extLst>
          </p:cNvPr>
          <p:cNvPicPr>
            <a:picLocks noChangeAspect="1"/>
          </p:cNvPicPr>
          <p:nvPr/>
        </p:nvPicPr>
        <p:blipFill>
          <a:blip r:embed="rId5"/>
          <a:stretch>
            <a:fillRect/>
          </a:stretch>
        </p:blipFill>
        <p:spPr>
          <a:xfrm>
            <a:off x="0" y="12111"/>
            <a:ext cx="12192000" cy="6858000"/>
          </a:xfrm>
          <a:prstGeom prst="rect">
            <a:avLst/>
          </a:prstGeom>
        </p:spPr>
      </p:pic>
    </p:spTree>
    <p:extLst>
      <p:ext uri="{BB962C8B-B14F-4D97-AF65-F5344CB8AC3E}">
        <p14:creationId xmlns:p14="http://schemas.microsoft.com/office/powerpoint/2010/main" val="3664142531"/>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6"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10" name="Picture 9" descr="Graphical user interface, text&#10;&#10;Description automatically generated">
            <a:extLst>
              <a:ext uri="{FF2B5EF4-FFF2-40B4-BE49-F238E27FC236}">
                <a16:creationId xmlns:a16="http://schemas.microsoft.com/office/drawing/2014/main" id="{62A00376-38CB-5547-8DDE-248B1E7270B7}"/>
              </a:ext>
            </a:extLst>
          </p:cNvPr>
          <p:cNvPicPr>
            <a:picLocks noChangeAspect="1"/>
          </p:cNvPicPr>
          <p:nvPr/>
        </p:nvPicPr>
        <p:blipFill>
          <a:blip r:embed="rId13"/>
          <a:stretch>
            <a:fillRect/>
          </a:stretch>
        </p:blipFill>
        <p:spPr>
          <a:xfrm>
            <a:off x="0" y="0"/>
            <a:ext cx="12192000" cy="6858000"/>
          </a:xfrm>
          <a:prstGeom prst="rect">
            <a:avLst/>
          </a:prstGeom>
        </p:spPr>
      </p:pic>
    </p:spTree>
    <p:extLst>
      <p:ext uri="{BB962C8B-B14F-4D97-AF65-F5344CB8AC3E}">
        <p14:creationId xmlns:p14="http://schemas.microsoft.com/office/powerpoint/2010/main" val="2188237953"/>
      </p:ext>
    </p:extLst>
  </p:cSld>
  <p:clrMap bg1="lt1" tx1="dk1" bg2="lt2" tx2="dk2" accent1="accent1" accent2="accent2" accent3="accent3" accent4="accent4" accent5="accent5" accent6="accent6" hlink="hlink" folHlink="folHlink"/>
  <p:sldLayoutIdLst>
    <p:sldLayoutId id="2147483678" r:id="rId1"/>
    <p:sldLayoutId id="2147483679" r:id="rId2"/>
    <p:sldLayoutId id="2147483680" r:id="rId3"/>
    <p:sldLayoutId id="2147483681" r:id="rId4"/>
    <p:sldLayoutId id="2147483682" r:id="rId5"/>
    <p:sldLayoutId id="2147483683" r:id="rId6"/>
    <p:sldLayoutId id="2147483684" r:id="rId7"/>
    <p:sldLayoutId id="2147483685" r:id="rId8"/>
    <p:sldLayoutId id="2147483686" r:id="rId9"/>
    <p:sldLayoutId id="2147483687" r:id="rId10"/>
    <p:sldLayoutId id="2147483688"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589806945"/>
      </p:ext>
    </p:extLst>
  </p:cSld>
  <p:clrMap bg1="lt1" tx1="dk1" bg2="lt2" tx2="dk2" accent1="accent1" accent2="accent2" accent3="accent3" accent4="accent4" accent5="accent5" accent6="accent6" hlink="hlink" folHlink="folHlink"/>
  <p:sldLayoutIdLst>
    <p:sldLayoutId id="2147483771" r:id="rId1"/>
    <p:sldLayoutId id="2147483772" r:id="rId2"/>
    <p:sldLayoutId id="2147483773" r:id="rId3"/>
    <p:sldLayoutId id="2147483774" r:id="rId4"/>
    <p:sldLayoutId id="2147483775" r:id="rId5"/>
    <p:sldLayoutId id="2147483776" r:id="rId6"/>
    <p:sldLayoutId id="2147483777" r:id="rId7"/>
    <p:sldLayoutId id="2147483778" r:id="rId8"/>
    <p:sldLayoutId id="2147483797" r:id="rId9"/>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10" name="Picture 9" descr="Graphical user interface, text&#10;&#10;Description automatically generated">
            <a:extLst>
              <a:ext uri="{FF2B5EF4-FFF2-40B4-BE49-F238E27FC236}">
                <a16:creationId xmlns:a16="http://schemas.microsoft.com/office/drawing/2014/main" id="{62A00376-38CB-5547-8DDE-248B1E7270B7}"/>
              </a:ext>
            </a:extLst>
          </p:cNvPr>
          <p:cNvPicPr>
            <a:picLocks noChangeAspect="1"/>
          </p:cNvPicPr>
          <p:nvPr/>
        </p:nvPicPr>
        <p:blipFill>
          <a:blip r:embed="rId13"/>
          <a:stretch>
            <a:fillRect/>
          </a:stretch>
        </p:blipFill>
        <p:spPr>
          <a:xfrm>
            <a:off x="0" y="0"/>
            <a:ext cx="12192000" cy="6858000"/>
          </a:xfrm>
          <a:prstGeom prst="rect">
            <a:avLst/>
          </a:prstGeom>
        </p:spPr>
      </p:pic>
    </p:spTree>
    <p:extLst>
      <p:ext uri="{BB962C8B-B14F-4D97-AF65-F5344CB8AC3E}">
        <p14:creationId xmlns:p14="http://schemas.microsoft.com/office/powerpoint/2010/main" val="140784838"/>
      </p:ext>
    </p:extLst>
  </p:cSld>
  <p:clrMap bg1="lt1" tx1="dk1" bg2="lt2" tx2="dk2" accent1="accent1" accent2="accent2" accent3="accent3" accent4="accent4" accent5="accent5" accent6="accent6" hlink="hlink" folHlink="folHlink"/>
  <p:sldLayoutIdLst>
    <p:sldLayoutId id="2147483781" r:id="rId1"/>
    <p:sldLayoutId id="2147483782" r:id="rId2"/>
    <p:sldLayoutId id="2147483783" r:id="rId3"/>
    <p:sldLayoutId id="2147483784" r:id="rId4"/>
    <p:sldLayoutId id="2147483785" r:id="rId5"/>
    <p:sldLayoutId id="2147483786" r:id="rId6"/>
    <p:sldLayoutId id="2147483787" r:id="rId7"/>
    <p:sldLayoutId id="2147483788" r:id="rId8"/>
    <p:sldLayoutId id="2147483789" r:id="rId9"/>
    <p:sldLayoutId id="2147483790" r:id="rId10"/>
    <p:sldLayoutId id="214748379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DBBAB934-017A-D042-9617-3501BD1449E9}"/>
              </a:ext>
            </a:extLst>
          </p:cNvPr>
          <p:cNvPicPr>
            <a:picLocks noChangeAspect="1"/>
          </p:cNvPicPr>
          <p:nvPr/>
        </p:nvPicPr>
        <p:blipFill>
          <a:blip r:embed="rId6"/>
          <a:stretch>
            <a:fillRect/>
          </a:stretch>
        </p:blipFill>
        <p:spPr>
          <a:xfrm>
            <a:off x="0" y="12111"/>
            <a:ext cx="12192000" cy="6858000"/>
          </a:xfrm>
          <a:prstGeom prst="rect">
            <a:avLst/>
          </a:prstGeom>
        </p:spPr>
      </p:pic>
    </p:spTree>
    <p:extLst>
      <p:ext uri="{BB962C8B-B14F-4D97-AF65-F5344CB8AC3E}">
        <p14:creationId xmlns:p14="http://schemas.microsoft.com/office/powerpoint/2010/main" val="1370119015"/>
      </p:ext>
    </p:extLst>
  </p:cSld>
  <p:clrMap bg1="lt1" tx1="dk1" bg2="lt2" tx2="dk2" accent1="accent1" accent2="accent2" accent3="accent3" accent4="accent4" accent5="accent5" accent6="accent6" hlink="hlink" folHlink="folHlink"/>
  <p:sldLayoutIdLst>
    <p:sldLayoutId id="2147483793" r:id="rId1"/>
    <p:sldLayoutId id="2147483794" r:id="rId2"/>
    <p:sldLayoutId id="2147483795" r:id="rId3"/>
    <p:sldLayoutId id="2147483813"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dirty="0"/>
              <a:t>6/22/2026</a:t>
            </a:fld>
            <a:endParaRPr lang="en-US"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dirty="0"/>
              <a:t>‹#›</a:t>
            </a:fld>
            <a:endParaRPr lang="en-US" dirty="0"/>
          </a:p>
        </p:txBody>
      </p:sp>
    </p:spTree>
    <p:extLst>
      <p:ext uri="{BB962C8B-B14F-4D97-AF65-F5344CB8AC3E}">
        <p14:creationId xmlns:p14="http://schemas.microsoft.com/office/powerpoint/2010/main" val="3416615120"/>
      </p:ext>
    </p:extLst>
  </p:cSld>
  <p:clrMap bg1="lt1" tx1="dk1" bg2="lt2" tx2="dk2" accent1="accent1" accent2="accent2" accent3="accent3" accent4="accent4" accent5="accent5" accent6="accent6" hlink="hlink" folHlink="folHlink"/>
  <p:sldLayoutIdLst>
    <p:sldLayoutId id="2147483802" r:id="rId1"/>
    <p:sldLayoutId id="2147483803" r:id="rId2"/>
    <p:sldLayoutId id="2147483804" r:id="rId3"/>
    <p:sldLayoutId id="2147483805" r:id="rId4"/>
    <p:sldLayoutId id="2147483806" r:id="rId5"/>
    <p:sldLayoutId id="2147483807" r:id="rId6"/>
    <p:sldLayoutId id="2147483808" r:id="rId7"/>
    <p:sldLayoutId id="2147483809" r:id="rId8"/>
    <p:sldLayoutId id="2147483810" r:id="rId9"/>
    <p:sldLayoutId id="2147483811" r:id="rId10"/>
    <p:sldLayoutId id="2147483812"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38.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5.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5.xml"/></Relationships>
</file>

<file path=ppt/slides/_rels/slide4.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3.xml"/><Relationship Id="rId1" Type="http://schemas.openxmlformats.org/officeDocument/2006/relationships/slideLayout" Target="../slideLayouts/slideLayout25.xml"/></Relationships>
</file>

<file path=ppt/slides/_rels/slide5.xml.rels><?xml version="1.0" encoding="UTF-8" standalone="yes"?>
<Relationships xmlns="http://schemas.openxmlformats.org/package/2006/relationships"><Relationship Id="rId3" Type="http://schemas.openxmlformats.org/officeDocument/2006/relationships/image" Target="../media/image12.jpeg"/><Relationship Id="rId7" Type="http://schemas.openxmlformats.org/officeDocument/2006/relationships/image" Target="../media/image16.png"/><Relationship Id="rId2" Type="http://schemas.openxmlformats.org/officeDocument/2006/relationships/notesSlide" Target="../notesSlides/notesSlide4.xml"/><Relationship Id="rId1" Type="http://schemas.openxmlformats.org/officeDocument/2006/relationships/slideLayout" Target="../slideLayouts/slideLayout25.xml"/><Relationship Id="rId6" Type="http://schemas.openxmlformats.org/officeDocument/2006/relationships/image" Target="../media/image15.jpeg"/><Relationship Id="rId5" Type="http://schemas.openxmlformats.org/officeDocument/2006/relationships/image" Target="../media/image14.jpeg"/><Relationship Id="rId4" Type="http://schemas.openxmlformats.org/officeDocument/2006/relationships/image" Target="../media/image13.pn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7.xml"/></Relationships>
</file>

<file path=ppt/slides/_rels/slide7.xml.rels><?xml version="1.0" encoding="UTF-8" standalone="yes"?>
<Relationships xmlns="http://schemas.openxmlformats.org/package/2006/relationships"><Relationship Id="rId3" Type="http://schemas.openxmlformats.org/officeDocument/2006/relationships/image" Target="../media/image18.emf"/><Relationship Id="rId2" Type="http://schemas.openxmlformats.org/officeDocument/2006/relationships/image" Target="../media/image17.png"/><Relationship Id="rId1" Type="http://schemas.openxmlformats.org/officeDocument/2006/relationships/slideLayout" Target="../slideLayouts/slideLayout27.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7.xml"/></Relationships>
</file>

<file path=ppt/slides/_rels/slide9.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6.xml"/><Relationship Id="rId1" Type="http://schemas.openxmlformats.org/officeDocument/2006/relationships/slideLayout" Target="../slideLayouts/slideLayout25.xml"/><Relationship Id="rId5" Type="http://schemas.openxmlformats.org/officeDocument/2006/relationships/image" Target="../media/image20.png"/><Relationship Id="rId4" Type="http://schemas.openxmlformats.org/officeDocument/2006/relationships/hyperlink" Target="https://forms.office.com/e/w3S8Y0hw0m" TargetMode="External"/></Relationships>
</file>

<file path=ppt/slides/_rels/slide10.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notesSlide" Target="../notesSlides/notesSlide7.xml"/><Relationship Id="rId1" Type="http://schemas.openxmlformats.org/officeDocument/2006/relationships/slideLayout" Target="../slideLayouts/slideLayout27.xml"/></Relationships>
</file>

<file path=ppt/slides/_rels/slide11.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8.xml"/><Relationship Id="rId1" Type="http://schemas.openxmlformats.org/officeDocument/2006/relationships/slideLayout" Target="../slideLayouts/slideLayout25.xml"/></Relationships>
</file>

<file path=ppt/slides/_rels/slide12.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9.xml"/><Relationship Id="rId1" Type="http://schemas.openxmlformats.org/officeDocument/2006/relationships/slideLayout" Target="../slideLayouts/slideLayout25.xml"/><Relationship Id="rId4" Type="http://schemas.openxmlformats.org/officeDocument/2006/relationships/image" Target="../media/image23.png"/></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5.xml"/></Relationships>
</file>

<file path=ppt/slides/_rels/slide14.xml.rels><?xml version="1.0" encoding="UTF-8" standalone="yes"?>
<Relationships xmlns="http://schemas.openxmlformats.org/package/2006/relationships"><Relationship Id="rId3" Type="http://schemas.openxmlformats.org/officeDocument/2006/relationships/image" Target="../media/image25.emf"/><Relationship Id="rId2" Type="http://schemas.openxmlformats.org/officeDocument/2006/relationships/image" Target="../media/image24.emf"/><Relationship Id="rId1" Type="http://schemas.openxmlformats.org/officeDocument/2006/relationships/slideLayout" Target="../slideLayouts/slideLayout23.xml"/></Relationships>
</file>

<file path=ppt/slides/_rels/slide15.xml.rels><?xml version="1.0" encoding="UTF-8" standalone="yes"?>
<Relationships xmlns="http://schemas.openxmlformats.org/package/2006/relationships"><Relationship Id="rId3" Type="http://schemas.openxmlformats.org/officeDocument/2006/relationships/image" Target="../media/image25.emf"/><Relationship Id="rId2" Type="http://schemas.openxmlformats.org/officeDocument/2006/relationships/notesSlide" Target="../notesSlides/notesSlide10.xml"/><Relationship Id="rId1" Type="http://schemas.openxmlformats.org/officeDocument/2006/relationships/slideLayout" Target="../slideLayouts/slideLayout25.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5.xml"/></Relationships>
</file>

<file path=ppt/slides/_rels/slide17.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12.xml"/><Relationship Id="rId1" Type="http://schemas.openxmlformats.org/officeDocument/2006/relationships/slideLayout" Target="../slideLayouts/slideLayout40.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45.xml"/></Relationships>
</file>

<file path=ppt/slides/_rels/slide19.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13.xml"/><Relationship Id="rId1" Type="http://schemas.openxmlformats.org/officeDocument/2006/relationships/slideLayout" Target="../slideLayouts/slideLayout25.xml"/></Relationships>
</file>

<file path=ppt/slides/_rels/slide20.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notesSlide" Target="../notesSlides/notesSlide14.xml"/><Relationship Id="rId1" Type="http://schemas.openxmlformats.org/officeDocument/2006/relationships/slideLayout" Target="../slideLayouts/slideLayout5.xml"/></Relationships>
</file>

<file path=ppt/slides/_rels/slide21.xml.rels><?xml version="1.0" encoding="UTF-8" standalone="yes"?>
<Relationships xmlns="http://schemas.openxmlformats.org/package/2006/relationships"><Relationship Id="rId2" Type="http://schemas.openxmlformats.org/officeDocument/2006/relationships/image" Target="../media/image29.jpeg"/><Relationship Id="rId1" Type="http://schemas.openxmlformats.org/officeDocument/2006/relationships/slideLayout" Target="../slideLayouts/slideLayout5.xml"/></Relationships>
</file>

<file path=ppt/slides/_rels/slide22.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image" Target="../media/image28.jpeg"/><Relationship Id="rId1" Type="http://schemas.openxmlformats.org/officeDocument/2006/relationships/slideLayout" Target="../slideLayouts/slideLayout5.xml"/></Relationships>
</file>

<file path=ppt/slides/_rels/slide23.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15.xml"/><Relationship Id="rId1" Type="http://schemas.openxmlformats.org/officeDocument/2006/relationships/slideLayout" Target="../slideLayouts/slideLayout23.xml"/></Relationships>
</file>

<file path=ppt/slides/_rels/slide24.xml.rels><?xml version="1.0" encoding="UTF-8" standalone="yes"?>
<Relationships xmlns="http://schemas.openxmlformats.org/package/2006/relationships"><Relationship Id="rId3" Type="http://schemas.openxmlformats.org/officeDocument/2006/relationships/image" Target="../media/image32.jpeg"/><Relationship Id="rId2" Type="http://schemas.openxmlformats.org/officeDocument/2006/relationships/notesSlide" Target="../notesSlides/notesSlide16.xml"/><Relationship Id="rId1" Type="http://schemas.openxmlformats.org/officeDocument/2006/relationships/slideLayout" Target="../slideLayouts/slideLayout5.xml"/><Relationship Id="rId5" Type="http://schemas.openxmlformats.org/officeDocument/2006/relationships/image" Target="../media/image34.jpeg"/><Relationship Id="rId4" Type="http://schemas.openxmlformats.org/officeDocument/2006/relationships/image" Target="../media/image33.jpeg"/></Relationships>
</file>

<file path=ppt/slides/_rels/slide25.xml.rels><?xml version="1.0" encoding="UTF-8" standalone="yes"?>
<Relationships xmlns="http://schemas.openxmlformats.org/package/2006/relationships"><Relationship Id="rId3" Type="http://schemas.openxmlformats.org/officeDocument/2006/relationships/image" Target="../media/image32.jpeg"/><Relationship Id="rId2" Type="http://schemas.openxmlformats.org/officeDocument/2006/relationships/notesSlide" Target="../notesSlides/notesSlide17.xml"/><Relationship Id="rId1" Type="http://schemas.openxmlformats.org/officeDocument/2006/relationships/slideLayout" Target="../slideLayouts/slideLayout5.xml"/><Relationship Id="rId6" Type="http://schemas.openxmlformats.org/officeDocument/2006/relationships/image" Target="../media/image35.png"/><Relationship Id="rId5" Type="http://schemas.openxmlformats.org/officeDocument/2006/relationships/image" Target="../media/image34.jpeg"/><Relationship Id="rId4" Type="http://schemas.openxmlformats.org/officeDocument/2006/relationships/image" Target="../media/image33.jpeg"/></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5.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5.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5.xml"/></Relationships>
</file>

<file path=ppt/slides/_rels/slide29.xml.rels><?xml version="1.0" encoding="UTF-8" standalone="yes"?>
<Relationships xmlns="http://schemas.openxmlformats.org/package/2006/relationships"><Relationship Id="rId3" Type="http://schemas.openxmlformats.org/officeDocument/2006/relationships/image" Target="../media/image36.jpeg"/><Relationship Id="rId2" Type="http://schemas.openxmlformats.org/officeDocument/2006/relationships/notesSlide" Target="../notesSlides/notesSlide21.xml"/><Relationship Id="rId1" Type="http://schemas.openxmlformats.org/officeDocument/2006/relationships/slideLayout" Target="../slideLayouts/slideLayout27.xml"/></Relationships>
</file>

<file path=ppt/slides/_rels/slide30.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notesSlide" Target="../notesSlides/notesSlide22.xml"/><Relationship Id="rId1" Type="http://schemas.openxmlformats.org/officeDocument/2006/relationships/slideLayout" Target="../slideLayouts/slideLayout29.xml"/></Relationships>
</file>

<file path=ppt/slides/_rels/slide31.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notesSlide" Target="../notesSlides/notesSlide23.xml"/><Relationship Id="rId1" Type="http://schemas.openxmlformats.org/officeDocument/2006/relationships/slideLayout" Target="../slideLayouts/slideLayout25.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5.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5.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5.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5.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5.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5.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5.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5.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5.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5.xml"/></Relationships>
</file>

<file path=ppt/slides/_rels/slide42.xml.rels><?xml version="1.0" encoding="UTF-8" standalone="yes"?>
<Relationships xmlns="http://schemas.openxmlformats.org/package/2006/relationships"><Relationship Id="rId3" Type="http://schemas.openxmlformats.org/officeDocument/2006/relationships/image" Target="../media/image39.wmf"/><Relationship Id="rId2" Type="http://schemas.openxmlformats.org/officeDocument/2006/relationships/notesSlide" Target="../notesSlides/notesSlide27.xml"/><Relationship Id="rId1" Type="http://schemas.openxmlformats.org/officeDocument/2006/relationships/slideLayout" Target="../slideLayouts/slideLayout25.xml"/><Relationship Id="rId5" Type="http://schemas.openxmlformats.org/officeDocument/2006/relationships/hyperlink" Target="http://cdn.wagmob.com/subject/G124/html/introduction00to00dbms_1.html" TargetMode="External"/><Relationship Id="rId4" Type="http://schemas.openxmlformats.org/officeDocument/2006/relationships/image" Target="../media/image40.png"/></Relationships>
</file>

<file path=ppt/slides/_rels/slide43.xml.rels><?xml version="1.0" encoding="UTF-8" standalone="yes"?>
<Relationships xmlns="http://schemas.openxmlformats.org/package/2006/relationships"><Relationship Id="rId2" Type="http://schemas.openxmlformats.org/officeDocument/2006/relationships/hyperlink" Target="https://moodle.uwtsd.ac.uk/course/view.php?id=2042" TargetMode="External"/><Relationship Id="rId1" Type="http://schemas.openxmlformats.org/officeDocument/2006/relationships/slideLayout" Target="../slideLayouts/slideLayout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9BBF86-3249-1146-8F11-348C5CE344FD}"/>
              </a:ext>
            </a:extLst>
          </p:cNvPr>
          <p:cNvSpPr>
            <a:spLocks noGrp="1"/>
          </p:cNvSpPr>
          <p:nvPr>
            <p:ph type="title"/>
          </p:nvPr>
        </p:nvSpPr>
        <p:spPr>
          <a:xfrm>
            <a:off x="547688" y="3122840"/>
            <a:ext cx="11644312" cy="1325563"/>
          </a:xfrm>
        </p:spPr>
        <p:txBody>
          <a:bodyPr>
            <a:normAutofit/>
          </a:bodyPr>
          <a:lstStyle/>
          <a:p>
            <a:r>
              <a:rPr lang="en-US" sz="4000" b="1" dirty="0">
                <a:solidFill>
                  <a:schemeClr val="bg1"/>
                </a:solidFill>
              </a:rPr>
              <a:t>ACCA4023–</a:t>
            </a:r>
            <a:r>
              <a:rPr lang="en-GB" sz="4000" b="1" dirty="0">
                <a:solidFill>
                  <a:schemeClr val="bg1"/>
                </a:solidFill>
              </a:rPr>
              <a:t>Introduction to Web and </a:t>
            </a:r>
            <a:r>
              <a:rPr lang="en-GB" sz="4000" b="1" dirty="0">
                <a:solidFill>
                  <a:schemeClr val="bg1"/>
                </a:solidFill>
                <a:highlight>
                  <a:srgbClr val="808000"/>
                </a:highlight>
              </a:rPr>
              <a:t>Database Concepts</a:t>
            </a:r>
            <a:endParaRPr lang="en-US" sz="4000" b="1" dirty="0">
              <a:solidFill>
                <a:schemeClr val="bg1"/>
              </a:solidFill>
              <a:highlight>
                <a:srgbClr val="808000"/>
              </a:highlight>
            </a:endParaRPr>
          </a:p>
        </p:txBody>
      </p:sp>
    </p:spTree>
    <p:extLst>
      <p:ext uri="{BB962C8B-B14F-4D97-AF65-F5344CB8AC3E}">
        <p14:creationId xmlns:p14="http://schemas.microsoft.com/office/powerpoint/2010/main" val="394904303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031473-D175-0248-9B19-D173CFE7FDFE}"/>
              </a:ext>
            </a:extLst>
          </p:cNvPr>
          <p:cNvSpPr>
            <a:spLocks noGrp="1"/>
          </p:cNvSpPr>
          <p:nvPr>
            <p:ph type="title"/>
          </p:nvPr>
        </p:nvSpPr>
        <p:spPr/>
        <p:txBody>
          <a:bodyPr/>
          <a:lstStyle/>
          <a:p>
            <a:r>
              <a:rPr lang="en-US" dirty="0"/>
              <a:t>Learning Objectives</a:t>
            </a:r>
          </a:p>
        </p:txBody>
      </p:sp>
      <p:sp>
        <p:nvSpPr>
          <p:cNvPr id="3" name="Content Placeholder 2">
            <a:extLst>
              <a:ext uri="{FF2B5EF4-FFF2-40B4-BE49-F238E27FC236}">
                <a16:creationId xmlns:a16="http://schemas.microsoft.com/office/drawing/2014/main" id="{86BE7525-36DB-4349-81CD-AA56A8985261}"/>
              </a:ext>
            </a:extLst>
          </p:cNvPr>
          <p:cNvSpPr>
            <a:spLocks noGrp="1"/>
          </p:cNvSpPr>
          <p:nvPr>
            <p:ph idx="1"/>
          </p:nvPr>
        </p:nvSpPr>
        <p:spPr/>
        <p:txBody>
          <a:bodyPr/>
          <a:lstStyle/>
          <a:p>
            <a:pPr marL="457200" indent="-457200">
              <a:lnSpc>
                <a:spcPct val="150000"/>
              </a:lnSpc>
              <a:buFont typeface="+mj-lt"/>
              <a:buAutoNum type="arabicPeriod"/>
            </a:pPr>
            <a:r>
              <a:rPr lang="en-US" dirty="0"/>
              <a:t>Introduction to Database</a:t>
            </a:r>
          </a:p>
          <a:p>
            <a:pPr marL="457200" indent="-457200">
              <a:lnSpc>
                <a:spcPct val="150000"/>
              </a:lnSpc>
              <a:buFont typeface="+mj-lt"/>
              <a:buAutoNum type="arabicPeriod"/>
            </a:pPr>
            <a:r>
              <a:rPr lang="en-US" dirty="0"/>
              <a:t>Database Management Systems</a:t>
            </a:r>
          </a:p>
          <a:p>
            <a:pPr marL="457200" indent="-457200">
              <a:lnSpc>
                <a:spcPct val="150000"/>
              </a:lnSpc>
              <a:buFont typeface="+mj-lt"/>
              <a:buAutoNum type="arabicPeriod"/>
            </a:pPr>
            <a:r>
              <a:rPr lang="en-US" dirty="0"/>
              <a:t>Data Modelling Basics</a:t>
            </a:r>
          </a:p>
          <a:p>
            <a:pPr marL="457200" indent="-457200">
              <a:lnSpc>
                <a:spcPct val="150000"/>
              </a:lnSpc>
              <a:buFont typeface="+mj-lt"/>
              <a:buAutoNum type="arabicPeriod"/>
            </a:pPr>
            <a:r>
              <a:rPr lang="en-US" dirty="0"/>
              <a:t>Introduction to Relational Databases</a:t>
            </a:r>
          </a:p>
          <a:p>
            <a:pPr marL="457200" indent="-457200">
              <a:lnSpc>
                <a:spcPct val="150000"/>
              </a:lnSpc>
              <a:buFont typeface="+mj-lt"/>
              <a:buAutoNum type="arabicPeriod"/>
            </a:pPr>
            <a:r>
              <a:rPr lang="en-US" dirty="0"/>
              <a:t>Implementation of database in MS ACCESS/DB browser SQLite</a:t>
            </a:r>
          </a:p>
        </p:txBody>
      </p:sp>
    </p:spTree>
    <p:extLst>
      <p:ext uri="{BB962C8B-B14F-4D97-AF65-F5344CB8AC3E}">
        <p14:creationId xmlns:p14="http://schemas.microsoft.com/office/powerpoint/2010/main" val="353282141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4800F5C7-ED6C-4FF7-03D9-58E73D5C639A}"/>
              </a:ext>
            </a:extLst>
          </p:cNvPr>
          <p:cNvSpPr>
            <a:spLocks noGrp="1"/>
          </p:cNvSpPr>
          <p:nvPr>
            <p:ph type="title"/>
          </p:nvPr>
        </p:nvSpPr>
        <p:spPr/>
        <p:txBody>
          <a:bodyPr/>
          <a:lstStyle/>
          <a:p>
            <a:r>
              <a:rPr lang="en-US" dirty="0">
                <a:latin typeface="+mn-lt"/>
              </a:rPr>
              <a:t>Today’s Objectives</a:t>
            </a:r>
            <a:endParaRPr lang="en-GB" dirty="0">
              <a:latin typeface="+mn-lt"/>
            </a:endParaRPr>
          </a:p>
        </p:txBody>
      </p:sp>
      <p:sp>
        <p:nvSpPr>
          <p:cNvPr id="3" name="Content Placeholder 2">
            <a:extLst>
              <a:ext uri="{FF2B5EF4-FFF2-40B4-BE49-F238E27FC236}">
                <a16:creationId xmlns:a16="http://schemas.microsoft.com/office/drawing/2014/main" id="{DC014A9C-8B8F-349A-32D0-8ADB510C6022}"/>
              </a:ext>
            </a:extLst>
          </p:cNvPr>
          <p:cNvSpPr>
            <a:spLocks noGrp="1"/>
          </p:cNvSpPr>
          <p:nvPr>
            <p:ph idx="1"/>
          </p:nvPr>
        </p:nvSpPr>
        <p:spPr>
          <a:xfrm>
            <a:off x="838200" y="1335554"/>
            <a:ext cx="10515600" cy="4351338"/>
          </a:xfrm>
        </p:spPr>
        <p:txBody>
          <a:bodyPr/>
          <a:lstStyle/>
          <a:p>
            <a:pPr marL="0" indent="0">
              <a:buNone/>
            </a:pPr>
            <a:r>
              <a:rPr lang="en-GB" sz="3200" dirty="0"/>
              <a:t>T</a:t>
            </a:r>
            <a:r>
              <a:rPr lang="en-GB" sz="3200" b="0" i="0" u="none" strike="noStrike" baseline="0" dirty="0"/>
              <a:t>he importance of database systems</a:t>
            </a:r>
          </a:p>
          <a:p>
            <a:pPr marL="0" indent="0">
              <a:buNone/>
            </a:pPr>
            <a:r>
              <a:rPr lang="en-GB" sz="3200" b="0" i="0" u="none" strike="noStrike" baseline="0" dirty="0"/>
              <a:t> Some common uses of database systems</a:t>
            </a:r>
          </a:p>
          <a:p>
            <a:pPr marL="0" indent="0">
              <a:buNone/>
            </a:pPr>
            <a:r>
              <a:rPr lang="en-GB" sz="3200" b="0" i="0" u="none" strike="noStrike" baseline="0" dirty="0"/>
              <a:t> The characteristics of file-based systems</a:t>
            </a:r>
          </a:p>
          <a:p>
            <a:pPr marL="0" indent="0">
              <a:buNone/>
            </a:pPr>
            <a:r>
              <a:rPr lang="en-GB" sz="3200" b="0" i="0" u="none" strike="noStrike" baseline="0" dirty="0"/>
              <a:t> The problems with the file-based approach</a:t>
            </a:r>
          </a:p>
          <a:p>
            <a:pPr marL="0" indent="0">
              <a:buNone/>
            </a:pPr>
            <a:r>
              <a:rPr lang="en-GB" sz="3200" b="0" i="0" u="none" strike="noStrike" baseline="0" dirty="0"/>
              <a:t> The meaning of the term “database”</a:t>
            </a:r>
          </a:p>
          <a:p>
            <a:pPr marL="0" indent="0">
              <a:buNone/>
            </a:pPr>
            <a:r>
              <a:rPr lang="en-GB" sz="3200" b="0" i="0" u="none" strike="noStrike" baseline="0" dirty="0"/>
              <a:t> The meaning of the term “database management system” (DBMS)</a:t>
            </a:r>
          </a:p>
          <a:p>
            <a:pPr marL="0" indent="0">
              <a:buNone/>
            </a:pPr>
            <a:r>
              <a:rPr lang="en-GB" sz="3200" b="0" i="0" u="none" strike="noStrike" baseline="0" dirty="0"/>
              <a:t> The typical functions of a DBMS</a:t>
            </a:r>
          </a:p>
          <a:p>
            <a:pPr marL="0" indent="0" algn="l">
              <a:buNone/>
            </a:pPr>
            <a:endParaRPr lang="en-GB" dirty="0"/>
          </a:p>
        </p:txBody>
      </p:sp>
    </p:spTree>
    <p:extLst>
      <p:ext uri="{BB962C8B-B14F-4D97-AF65-F5344CB8AC3E}">
        <p14:creationId xmlns:p14="http://schemas.microsoft.com/office/powerpoint/2010/main" val="42913396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 calcmode="lin" valueType="num">
                                      <p:cBhvr additive="base">
                                        <p:cTn id="3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nodeType="clickEffect">
                                  <p:stCondLst>
                                    <p:cond delay="0"/>
                                  </p:stCondLst>
                                  <p:childTnLst>
                                    <p:set>
                                      <p:cBhvr>
                                        <p:cTn id="42" dur="1" fill="hold">
                                          <p:stCondLst>
                                            <p:cond delay="0"/>
                                          </p:stCondLst>
                                        </p:cTn>
                                        <p:tgtEl>
                                          <p:spTgt spid="3">
                                            <p:txEl>
                                              <p:pRg st="6" end="6"/>
                                            </p:txEl>
                                          </p:spTgt>
                                        </p:tgtEl>
                                        <p:attrNameLst>
                                          <p:attrName>style.visibility</p:attrName>
                                        </p:attrNameLst>
                                      </p:cBhvr>
                                      <p:to>
                                        <p:strVal val="visible"/>
                                      </p:to>
                                    </p:set>
                                    <p:anim calcmode="lin" valueType="num">
                                      <p:cBhvr additive="base">
                                        <p:cTn id="43"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Why Database Management Systems?</a:t>
            </a:r>
          </a:p>
        </p:txBody>
      </p:sp>
      <p:sp>
        <p:nvSpPr>
          <p:cNvPr id="3" name="Content Placeholder 2"/>
          <p:cNvSpPr>
            <a:spLocks noGrp="1"/>
          </p:cNvSpPr>
          <p:nvPr>
            <p:ph sz="quarter" idx="1"/>
          </p:nvPr>
        </p:nvSpPr>
        <p:spPr>
          <a:xfrm>
            <a:off x="838200" y="1397025"/>
            <a:ext cx="10515600" cy="4351338"/>
          </a:xfrm>
        </p:spPr>
        <p:txBody>
          <a:bodyPr>
            <a:normAutofit lnSpcReduction="10000"/>
          </a:bodyPr>
          <a:lstStyle/>
          <a:p>
            <a:r>
              <a:rPr lang="en-GB" dirty="0"/>
              <a:t>Data is used everywhere. 		Data is valuable.</a:t>
            </a:r>
          </a:p>
          <a:p>
            <a:pPr marL="0" indent="0">
              <a:buNone/>
            </a:pPr>
            <a:endParaRPr lang="en-GB" dirty="0"/>
          </a:p>
          <a:p>
            <a:endParaRPr lang="en-GB" dirty="0"/>
          </a:p>
          <a:p>
            <a:endParaRPr lang="en-GB" dirty="0"/>
          </a:p>
          <a:p>
            <a:endParaRPr lang="en-GB" dirty="0"/>
          </a:p>
          <a:p>
            <a:pPr marL="0" indent="0">
              <a:buNone/>
            </a:pPr>
            <a:endParaRPr lang="en-GB" dirty="0"/>
          </a:p>
          <a:p>
            <a:pPr marL="457200" lvl="1" indent="0">
              <a:buNone/>
            </a:pPr>
            <a:endParaRPr lang="en-GB" dirty="0"/>
          </a:p>
          <a:p>
            <a:r>
              <a:rPr lang="en-GB" b="1" i="1" dirty="0"/>
              <a:t>It needs to be stored somewhere!</a:t>
            </a:r>
          </a:p>
          <a:p>
            <a:r>
              <a:rPr lang="en-GB" b="1" i="1" dirty="0"/>
              <a:t>It needs to be managed - controlled access to it.</a:t>
            </a:r>
          </a:p>
          <a:p>
            <a:endParaRPr lang="en-GB" b="1" i="1" dirty="0"/>
          </a:p>
          <a:p>
            <a:endParaRPr lang="en-GB" dirty="0"/>
          </a:p>
        </p:txBody>
      </p:sp>
      <p:pic>
        <p:nvPicPr>
          <p:cNvPr id="18" name="Picture 17">
            <a:extLst>
              <a:ext uri="{FF2B5EF4-FFF2-40B4-BE49-F238E27FC236}">
                <a16:creationId xmlns:a16="http://schemas.microsoft.com/office/drawing/2014/main" id="{317FE8A7-DD85-CE1C-3E50-DC2A436146E0}"/>
              </a:ext>
            </a:extLst>
          </p:cNvPr>
          <p:cNvPicPr>
            <a:picLocks noChangeAspect="1"/>
          </p:cNvPicPr>
          <p:nvPr/>
        </p:nvPicPr>
        <p:blipFill>
          <a:blip r:embed="rId3"/>
          <a:stretch>
            <a:fillRect/>
          </a:stretch>
        </p:blipFill>
        <p:spPr>
          <a:xfrm>
            <a:off x="609600" y="1867481"/>
            <a:ext cx="10972800" cy="2543175"/>
          </a:xfrm>
          <a:prstGeom prst="rect">
            <a:avLst/>
          </a:prstGeom>
        </p:spPr>
      </p:pic>
    </p:spTree>
    <p:extLst>
      <p:ext uri="{BB962C8B-B14F-4D97-AF65-F5344CB8AC3E}">
        <p14:creationId xmlns:p14="http://schemas.microsoft.com/office/powerpoint/2010/main" val="31577858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grpId="0" nodeType="with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600" dirty="0"/>
              <a:t>Which one of the below doesn’t use database?</a:t>
            </a:r>
          </a:p>
        </p:txBody>
      </p:sp>
      <p:pic>
        <p:nvPicPr>
          <p:cNvPr id="7172" name="Picture 4" descr="Microsoft rebrands Xbox Live to Xbox network - The Verge">
            <a:extLst>
              <a:ext uri="{FF2B5EF4-FFF2-40B4-BE49-F238E27FC236}">
                <a16:creationId xmlns:a16="http://schemas.microsoft.com/office/drawing/2014/main" id="{E62FA62D-CFBE-34AA-0389-6DB11809F45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118811" y="1840590"/>
            <a:ext cx="1600200" cy="1600200"/>
          </a:xfrm>
          <a:prstGeom prst="rect">
            <a:avLst/>
          </a:prstGeom>
          <a:noFill/>
          <a:extLst>
            <a:ext uri="{909E8E84-426E-40DD-AFC4-6F175D3DCCD1}">
              <a14:hiddenFill xmlns:a14="http://schemas.microsoft.com/office/drawing/2010/main">
                <a:solidFill>
                  <a:srgbClr val="FFFFFF"/>
                </a:solidFill>
              </a14:hiddenFill>
            </a:ext>
          </a:extLst>
        </p:spPr>
      </p:pic>
      <p:pic>
        <p:nvPicPr>
          <p:cNvPr id="7174" name="Picture 6" descr="About Netflix - Company Assets">
            <a:extLst>
              <a:ext uri="{FF2B5EF4-FFF2-40B4-BE49-F238E27FC236}">
                <a16:creationId xmlns:a16="http://schemas.microsoft.com/office/drawing/2014/main" id="{3B6A5749-3C1D-15C5-1DE5-8BB62BEC5598}"/>
              </a:ext>
            </a:extLst>
          </p:cNvPr>
          <p:cNvPicPr>
            <a:picLocks noGrp="1" noChangeAspect="1" noChangeArrowheads="1"/>
          </p:cNvPicPr>
          <p:nvPr>
            <p:ph sz="quarter" idx="1"/>
          </p:nvPr>
        </p:nvPicPr>
        <p:blipFill>
          <a:blip r:embed="rId4">
            <a:extLst>
              <a:ext uri="{28A0092B-C50C-407E-A947-70E740481C1C}">
                <a14:useLocalDpi xmlns:a14="http://schemas.microsoft.com/office/drawing/2010/main" val="0"/>
              </a:ext>
            </a:extLst>
          </a:blip>
          <a:srcRect/>
          <a:stretch>
            <a:fillRect/>
          </a:stretch>
        </p:blipFill>
        <p:spPr bwMode="auto">
          <a:xfrm>
            <a:off x="4980657" y="2006600"/>
            <a:ext cx="1422400" cy="1422400"/>
          </a:xfrm>
          <a:prstGeom prst="rect">
            <a:avLst/>
          </a:prstGeom>
          <a:noFill/>
          <a:extLst>
            <a:ext uri="{909E8E84-426E-40DD-AFC4-6F175D3DCCD1}">
              <a14:hiddenFill xmlns:a14="http://schemas.microsoft.com/office/drawing/2010/main">
                <a:solidFill>
                  <a:srgbClr val="FFFFFF"/>
                </a:solidFill>
              </a14:hiddenFill>
            </a:ext>
          </a:extLst>
        </p:spPr>
      </p:pic>
      <p:pic>
        <p:nvPicPr>
          <p:cNvPr id="7176" name="Picture 8" descr="Technology strategy at Sainsbury's | Sainsbury's | Retail Week">
            <a:extLst>
              <a:ext uri="{FF2B5EF4-FFF2-40B4-BE49-F238E27FC236}">
                <a16:creationId xmlns:a16="http://schemas.microsoft.com/office/drawing/2014/main" id="{CDF491DF-865C-5BCB-C4F5-F4B417291F3C}"/>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181256" y="2148566"/>
            <a:ext cx="1941868" cy="1292225"/>
          </a:xfrm>
          <a:prstGeom prst="rect">
            <a:avLst/>
          </a:prstGeom>
          <a:noFill/>
          <a:extLst>
            <a:ext uri="{909E8E84-426E-40DD-AFC4-6F175D3DCCD1}">
              <a14:hiddenFill xmlns:a14="http://schemas.microsoft.com/office/drawing/2010/main">
                <a:solidFill>
                  <a:srgbClr val="FFFFFF"/>
                </a:solidFill>
              </a14:hiddenFill>
            </a:ext>
          </a:extLst>
        </p:spPr>
      </p:pic>
      <p:pic>
        <p:nvPicPr>
          <p:cNvPr id="7178" name="Picture 10" descr="Discover Navigation | Navigation &amp; Entertainment | Volkswagen UK">
            <a:extLst>
              <a:ext uri="{FF2B5EF4-FFF2-40B4-BE49-F238E27FC236}">
                <a16:creationId xmlns:a16="http://schemas.microsoft.com/office/drawing/2014/main" id="{48FBD4BB-1DB2-1ED4-556F-088B65FFEFF8}"/>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2532804" y="3975749"/>
            <a:ext cx="2372414" cy="1777021"/>
          </a:xfrm>
          <a:prstGeom prst="rect">
            <a:avLst/>
          </a:prstGeom>
          <a:noFill/>
          <a:extLst>
            <a:ext uri="{909E8E84-426E-40DD-AFC4-6F175D3DCCD1}">
              <a14:hiddenFill xmlns:a14="http://schemas.microsoft.com/office/drawing/2010/main">
                <a:solidFill>
                  <a:srgbClr val="FFFFFF"/>
                </a:solidFill>
              </a14:hiddenFill>
            </a:ext>
          </a:extLst>
        </p:spPr>
      </p:pic>
      <p:pic>
        <p:nvPicPr>
          <p:cNvPr id="7180" name="Picture 12" descr="British Airways">
            <a:extLst>
              <a:ext uri="{FF2B5EF4-FFF2-40B4-BE49-F238E27FC236}">
                <a16:creationId xmlns:a16="http://schemas.microsoft.com/office/drawing/2014/main" id="{508C568F-EB98-EA12-34AB-B77871FC4486}"/>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6829139" y="3806809"/>
            <a:ext cx="2114900" cy="2114900"/>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3D863CA3-8E94-3340-6082-4F9C3520E416}"/>
              </a:ext>
            </a:extLst>
          </p:cNvPr>
          <p:cNvSpPr txBox="1"/>
          <p:nvPr/>
        </p:nvSpPr>
        <p:spPr>
          <a:xfrm>
            <a:off x="5754108" y="1063815"/>
            <a:ext cx="6182591" cy="954107"/>
          </a:xfrm>
          <a:prstGeom prst="rect">
            <a:avLst/>
          </a:prstGeom>
          <a:noFill/>
        </p:spPr>
        <p:txBody>
          <a:bodyPr wrap="square">
            <a:spAutoFit/>
          </a:bodyPr>
          <a:lstStyle/>
          <a:p>
            <a:r>
              <a:rPr lang="en-GB" sz="2800" dirty="0">
                <a:highlight>
                  <a:srgbClr val="FFFF00"/>
                </a:highlight>
              </a:rPr>
              <a:t>Database is an organised collection of related data.</a:t>
            </a:r>
          </a:p>
        </p:txBody>
      </p:sp>
    </p:spTree>
    <p:extLst>
      <p:ext uri="{BB962C8B-B14F-4D97-AF65-F5344CB8AC3E}">
        <p14:creationId xmlns:p14="http://schemas.microsoft.com/office/powerpoint/2010/main" val="180195345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p:cTn id="7" dur="500" fill="hold"/>
                                        <p:tgtEl>
                                          <p:spTgt spid="4"/>
                                        </p:tgtEl>
                                        <p:attrNameLst>
                                          <p:attrName>ppt_w</p:attrName>
                                        </p:attrNameLst>
                                      </p:cBhvr>
                                      <p:tavLst>
                                        <p:tav tm="0">
                                          <p:val>
                                            <p:fltVal val="0"/>
                                          </p:val>
                                        </p:tav>
                                        <p:tav tm="100000">
                                          <p:val>
                                            <p:strVal val="#ppt_w"/>
                                          </p:val>
                                        </p:tav>
                                      </p:tavLst>
                                    </p:anim>
                                    <p:anim calcmode="lin" valueType="num">
                                      <p:cBhvr>
                                        <p:cTn id="8" dur="500" fill="hold"/>
                                        <p:tgtEl>
                                          <p:spTgt spid="4"/>
                                        </p:tgtEl>
                                        <p:attrNameLst>
                                          <p:attrName>ppt_h</p:attrName>
                                        </p:attrNameLst>
                                      </p:cBhvr>
                                      <p:tavLst>
                                        <p:tav tm="0">
                                          <p:val>
                                            <p:fltVal val="0"/>
                                          </p:val>
                                        </p:tav>
                                        <p:tav tm="100000">
                                          <p:val>
                                            <p:strVal val="#ppt_h"/>
                                          </p:val>
                                        </p:tav>
                                      </p:tavLst>
                                    </p:anim>
                                    <p:animEffect transition="in" filter="fade">
                                      <p:cBhvr>
                                        <p:cTn id="9"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5A900381-3D6F-478D-A70E-EC4F93A855D0}"/>
              </a:ext>
            </a:extLst>
          </p:cNvPr>
          <p:cNvSpPr>
            <a:spLocks noGrp="1"/>
          </p:cNvSpPr>
          <p:nvPr>
            <p:ph type="title"/>
          </p:nvPr>
        </p:nvSpPr>
        <p:spPr>
          <a:xfrm>
            <a:off x="838200" y="365127"/>
            <a:ext cx="10515600" cy="616692"/>
          </a:xfrm>
        </p:spPr>
        <p:txBody>
          <a:bodyPr/>
          <a:lstStyle/>
          <a:p>
            <a:r>
              <a:rPr lang="en-US" dirty="0"/>
              <a:t>Scenario:</a:t>
            </a:r>
          </a:p>
        </p:txBody>
      </p:sp>
      <p:sp>
        <p:nvSpPr>
          <p:cNvPr id="3" name="Content Placeholder 2">
            <a:extLst>
              <a:ext uri="{FF2B5EF4-FFF2-40B4-BE49-F238E27FC236}">
                <a16:creationId xmlns:a16="http://schemas.microsoft.com/office/drawing/2014/main" id="{F3E04C08-80B6-52B7-A303-AAFB18A2F4FF}"/>
              </a:ext>
            </a:extLst>
          </p:cNvPr>
          <p:cNvSpPr>
            <a:spLocks noGrp="1"/>
          </p:cNvSpPr>
          <p:nvPr>
            <p:ph sz="half" idx="1"/>
          </p:nvPr>
        </p:nvSpPr>
        <p:spPr>
          <a:xfrm>
            <a:off x="304800" y="1253330"/>
            <a:ext cx="11353800" cy="4563269"/>
          </a:xfrm>
        </p:spPr>
        <p:txBody>
          <a:bodyPr>
            <a:normAutofit/>
          </a:bodyPr>
          <a:lstStyle/>
          <a:p>
            <a:pPr marL="0" indent="0">
              <a:buNone/>
            </a:pPr>
            <a:r>
              <a:rPr lang="en-GB" sz="2000" b="1" dirty="0" err="1"/>
              <a:t>DreamHome</a:t>
            </a:r>
            <a:r>
              <a:rPr lang="en-GB" sz="2000" b="1" dirty="0"/>
              <a:t> Rental Agency</a:t>
            </a:r>
            <a:r>
              <a:rPr lang="en-GB" sz="2000" dirty="0"/>
              <a:t> manages both </a:t>
            </a:r>
            <a:r>
              <a:rPr lang="en-GB" sz="2000" b="1" dirty="0"/>
              <a:t>residential and commercial properties</a:t>
            </a:r>
            <a:r>
              <a:rPr lang="en-GB" sz="2000" dirty="0"/>
              <a:t> available for rent. </a:t>
            </a:r>
          </a:p>
          <a:p>
            <a:pPr marL="0" indent="0">
              <a:buNone/>
            </a:pPr>
            <a:r>
              <a:rPr lang="en-GB" sz="2000" dirty="0"/>
              <a:t>The agency operates through two main departments — the </a:t>
            </a:r>
            <a:r>
              <a:rPr lang="en-GB" sz="2000" b="1" dirty="0">
                <a:highlight>
                  <a:srgbClr val="FFFF00"/>
                </a:highlight>
              </a:rPr>
              <a:t>Sales Department</a:t>
            </a:r>
            <a:r>
              <a:rPr lang="en-GB" sz="2000" dirty="0">
                <a:highlight>
                  <a:srgbClr val="FFFF00"/>
                </a:highlight>
              </a:rPr>
              <a:t> </a:t>
            </a:r>
            <a:r>
              <a:rPr lang="en-GB" sz="2000" dirty="0"/>
              <a:t>and the </a:t>
            </a:r>
            <a:r>
              <a:rPr lang="en-GB" sz="2000" b="1" dirty="0">
                <a:highlight>
                  <a:srgbClr val="FFFF00"/>
                </a:highlight>
              </a:rPr>
              <a:t>Contract Department</a:t>
            </a:r>
            <a:r>
              <a:rPr lang="en-GB" sz="2000" dirty="0">
                <a:highlight>
                  <a:srgbClr val="FFFF00"/>
                </a:highlight>
              </a:rPr>
              <a:t>.</a:t>
            </a:r>
          </a:p>
          <a:p>
            <a:pPr marL="0" indent="0">
              <a:buNone/>
            </a:pPr>
            <a:r>
              <a:rPr lang="en-GB" sz="2000" dirty="0"/>
              <a:t>Currently, they maintain several forms to record key business information, including:</a:t>
            </a:r>
          </a:p>
          <a:p>
            <a:pPr>
              <a:buFont typeface="Arial" panose="020B0604020202020204" pitchFamily="34" charset="0"/>
              <a:buChar char="•"/>
            </a:pPr>
            <a:r>
              <a:rPr lang="en-GB" sz="2000" b="1" dirty="0"/>
              <a:t>Property for Rent</a:t>
            </a:r>
            <a:endParaRPr lang="en-GB" sz="2000" dirty="0"/>
          </a:p>
          <a:p>
            <a:pPr>
              <a:buFont typeface="Arial" panose="020B0604020202020204" pitchFamily="34" charset="0"/>
              <a:buChar char="•"/>
            </a:pPr>
            <a:r>
              <a:rPr lang="en-GB" sz="2000" b="1" dirty="0"/>
              <a:t>Owner Details</a:t>
            </a:r>
            <a:endParaRPr lang="en-GB" sz="2000" dirty="0"/>
          </a:p>
          <a:p>
            <a:pPr>
              <a:buFont typeface="Arial" panose="020B0604020202020204" pitchFamily="34" charset="0"/>
              <a:buChar char="•"/>
            </a:pPr>
            <a:r>
              <a:rPr lang="en-GB" sz="2000" b="1" dirty="0"/>
              <a:t>Staff Details</a:t>
            </a:r>
            <a:endParaRPr lang="en-GB" sz="2000" dirty="0"/>
          </a:p>
          <a:p>
            <a:pPr>
              <a:buFont typeface="Arial" panose="020B0604020202020204" pitchFamily="34" charset="0"/>
              <a:buChar char="•"/>
            </a:pPr>
            <a:r>
              <a:rPr lang="en-GB" sz="2000" b="1" dirty="0"/>
              <a:t>Client Details</a:t>
            </a:r>
            <a:endParaRPr lang="en-GB" sz="2000" dirty="0"/>
          </a:p>
          <a:p>
            <a:pPr>
              <a:buFont typeface="Arial" panose="020B0604020202020204" pitchFamily="34" charset="0"/>
              <a:buChar char="•"/>
            </a:pPr>
            <a:r>
              <a:rPr lang="en-GB" sz="2000" b="1" dirty="0"/>
              <a:t>Lease Details</a:t>
            </a:r>
            <a:endParaRPr lang="en-GB" sz="2000" dirty="0"/>
          </a:p>
          <a:p>
            <a:pPr marL="0" indent="0">
              <a:buNone/>
            </a:pPr>
            <a:r>
              <a:rPr lang="en-GB" sz="2000" dirty="0"/>
              <a:t>However, all this data is stored in </a:t>
            </a:r>
            <a:r>
              <a:rPr lang="en-GB" sz="2000" b="1" dirty="0"/>
              <a:t>separate text files.</a:t>
            </a:r>
            <a:endParaRPr lang="en-GB" sz="2000" dirty="0"/>
          </a:p>
        </p:txBody>
      </p:sp>
    </p:spTree>
    <p:extLst>
      <p:ext uri="{BB962C8B-B14F-4D97-AF65-F5344CB8AC3E}">
        <p14:creationId xmlns:p14="http://schemas.microsoft.com/office/powerpoint/2010/main" val="187274057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9B867D0-DE88-5BB0-129F-46F0FB29F5DE}"/>
            </a:ext>
          </a:extLst>
        </p:cNvPr>
        <p:cNvGrpSpPr/>
        <p:nvPr/>
      </p:nvGrpSpPr>
      <p:grpSpPr>
        <a:xfrm>
          <a:off x="0" y="0"/>
          <a:ext cx="0" cy="0"/>
          <a:chOff x="0" y="0"/>
          <a:chExt cx="0" cy="0"/>
        </a:xfrm>
      </p:grpSpPr>
      <p:sp>
        <p:nvSpPr>
          <p:cNvPr id="9" name="Title 1">
            <a:extLst>
              <a:ext uri="{FF2B5EF4-FFF2-40B4-BE49-F238E27FC236}">
                <a16:creationId xmlns:a16="http://schemas.microsoft.com/office/drawing/2014/main" id="{ADE120C5-32E7-38FC-624E-2242C7C6EB5F}"/>
              </a:ext>
            </a:extLst>
          </p:cNvPr>
          <p:cNvSpPr>
            <a:spLocks noGrp="1"/>
          </p:cNvSpPr>
          <p:nvPr>
            <p:ph type="title"/>
          </p:nvPr>
        </p:nvSpPr>
        <p:spPr>
          <a:xfrm>
            <a:off x="838200" y="365127"/>
            <a:ext cx="10515600" cy="616692"/>
          </a:xfrm>
        </p:spPr>
        <p:txBody>
          <a:bodyPr/>
          <a:lstStyle/>
          <a:p>
            <a:r>
              <a:rPr lang="en-US" dirty="0"/>
              <a:t>Scenario:</a:t>
            </a:r>
          </a:p>
        </p:txBody>
      </p:sp>
      <p:pic>
        <p:nvPicPr>
          <p:cNvPr id="5" name="Picture 4" descr="A screenshot of a computer&#10;&#10;Description automatically generated">
            <a:extLst>
              <a:ext uri="{FF2B5EF4-FFF2-40B4-BE49-F238E27FC236}">
                <a16:creationId xmlns:a16="http://schemas.microsoft.com/office/drawing/2014/main" id="{64781E5A-1019-1D11-3485-EB152A758703}"/>
              </a:ext>
            </a:extLst>
          </p:cNvPr>
          <p:cNvPicPr>
            <a:picLocks noChangeAspect="1"/>
          </p:cNvPicPr>
          <p:nvPr/>
        </p:nvPicPr>
        <p:blipFill rotWithShape="1">
          <a:blip r:embed="rId2"/>
          <a:srcRect l="17162" t="8151" r="73185" b="69703"/>
          <a:stretch>
            <a:fillRect/>
          </a:stretch>
        </p:blipFill>
        <p:spPr bwMode="auto">
          <a:xfrm rot="5400000">
            <a:off x="3994860" y="1276652"/>
            <a:ext cx="3531399" cy="3179960"/>
          </a:xfrm>
          <a:prstGeom prst="rect">
            <a:avLst/>
          </a:prstGeom>
          <a:noFill/>
          <a:ln>
            <a:noFill/>
          </a:ln>
          <a:extLst>
            <a:ext uri="{53640926-AAD7-44D8-BBD7-CCE9431645EC}">
              <a14:shadowObscured xmlns:a14="http://schemas.microsoft.com/office/drawing/2010/main"/>
            </a:ext>
          </a:extLst>
        </p:spPr>
      </p:pic>
      <p:pic>
        <p:nvPicPr>
          <p:cNvPr id="6" name="Picture 5" descr="A screenshot of a computer&#10;&#10;Description automatically generated">
            <a:extLst>
              <a:ext uri="{FF2B5EF4-FFF2-40B4-BE49-F238E27FC236}">
                <a16:creationId xmlns:a16="http://schemas.microsoft.com/office/drawing/2014/main" id="{53361442-5EC2-73DA-BF32-3BD665293980}"/>
              </a:ext>
            </a:extLst>
          </p:cNvPr>
          <p:cNvPicPr>
            <a:picLocks noChangeAspect="1"/>
          </p:cNvPicPr>
          <p:nvPr/>
        </p:nvPicPr>
        <p:blipFill rotWithShape="1">
          <a:blip r:embed="rId2"/>
          <a:srcRect l="17162" t="29917" r="70922" b="46060"/>
          <a:stretch/>
        </p:blipFill>
        <p:spPr bwMode="auto">
          <a:xfrm rot="5400000">
            <a:off x="-410346" y="1374414"/>
            <a:ext cx="4626677" cy="3661091"/>
          </a:xfrm>
          <a:prstGeom prst="rect">
            <a:avLst/>
          </a:prstGeom>
          <a:noFill/>
          <a:ln>
            <a:noFill/>
          </a:ln>
          <a:extLst>
            <a:ext uri="{53640926-AAD7-44D8-BBD7-CCE9431645EC}">
              <a14:shadowObscured xmlns:a14="http://schemas.microsoft.com/office/drawing/2010/main"/>
            </a:ext>
          </a:extLst>
        </p:spPr>
      </p:pic>
      <p:pic>
        <p:nvPicPr>
          <p:cNvPr id="7" name="Picture 6">
            <a:extLst>
              <a:ext uri="{FF2B5EF4-FFF2-40B4-BE49-F238E27FC236}">
                <a16:creationId xmlns:a16="http://schemas.microsoft.com/office/drawing/2014/main" id="{E0EA0C62-18D2-5864-93B2-10DC466424EC}"/>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7787582" y="1100932"/>
            <a:ext cx="4331970" cy="4077333"/>
          </a:xfrm>
          <a:prstGeom prst="rect">
            <a:avLst/>
          </a:prstGeom>
          <a:noFill/>
          <a:ln>
            <a:noFill/>
          </a:ln>
        </p:spPr>
      </p:pic>
      <p:sp>
        <p:nvSpPr>
          <p:cNvPr id="8" name="Rectangle 7">
            <a:extLst>
              <a:ext uri="{FF2B5EF4-FFF2-40B4-BE49-F238E27FC236}">
                <a16:creationId xmlns:a16="http://schemas.microsoft.com/office/drawing/2014/main" id="{B6F6F549-CE5A-117C-8DF2-511FD87CB109}"/>
              </a:ext>
            </a:extLst>
          </p:cNvPr>
          <p:cNvSpPr/>
          <p:nvPr/>
        </p:nvSpPr>
        <p:spPr>
          <a:xfrm>
            <a:off x="482600" y="1820333"/>
            <a:ext cx="1473200" cy="736600"/>
          </a:xfrm>
          <a:prstGeom prst="rect">
            <a:avLst/>
          </a:prstGeom>
          <a:solidFill>
            <a:schemeClr val="bg1">
              <a:alpha val="0"/>
            </a:schemeClr>
          </a:solidFill>
          <a:ln w="28575">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Rectangle 9">
            <a:extLst>
              <a:ext uri="{FF2B5EF4-FFF2-40B4-BE49-F238E27FC236}">
                <a16:creationId xmlns:a16="http://schemas.microsoft.com/office/drawing/2014/main" id="{1F2CF638-16FF-5B7D-71F4-CFA6DCA7A959}"/>
              </a:ext>
            </a:extLst>
          </p:cNvPr>
          <p:cNvSpPr/>
          <p:nvPr/>
        </p:nvSpPr>
        <p:spPr>
          <a:xfrm>
            <a:off x="10024533" y="2269066"/>
            <a:ext cx="1473200" cy="736600"/>
          </a:xfrm>
          <a:prstGeom prst="rect">
            <a:avLst/>
          </a:prstGeom>
          <a:solidFill>
            <a:schemeClr val="bg1">
              <a:alpha val="0"/>
            </a:schemeClr>
          </a:solidFill>
          <a:ln w="28575">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Rectangle 10">
            <a:extLst>
              <a:ext uri="{FF2B5EF4-FFF2-40B4-BE49-F238E27FC236}">
                <a16:creationId xmlns:a16="http://schemas.microsoft.com/office/drawing/2014/main" id="{FBC5A688-15EF-9726-7164-FCD197EEDDC0}"/>
              </a:ext>
            </a:extLst>
          </p:cNvPr>
          <p:cNvSpPr/>
          <p:nvPr/>
        </p:nvSpPr>
        <p:spPr>
          <a:xfrm>
            <a:off x="4351865" y="1998133"/>
            <a:ext cx="2743201" cy="677334"/>
          </a:xfrm>
          <a:prstGeom prst="rect">
            <a:avLst/>
          </a:prstGeom>
          <a:solidFill>
            <a:schemeClr val="bg1">
              <a:alpha val="0"/>
            </a:schemeClr>
          </a:solidFill>
          <a:ln w="38100">
            <a:solidFill>
              <a:schemeClr val="accent4">
                <a:lumMod val="60000"/>
                <a:lumOff val="4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Rectangle 11">
            <a:extLst>
              <a:ext uri="{FF2B5EF4-FFF2-40B4-BE49-F238E27FC236}">
                <a16:creationId xmlns:a16="http://schemas.microsoft.com/office/drawing/2014/main" id="{D7235944-52F2-84C7-34C2-CDD7C94F2034}"/>
              </a:ext>
            </a:extLst>
          </p:cNvPr>
          <p:cNvSpPr/>
          <p:nvPr/>
        </p:nvSpPr>
        <p:spPr>
          <a:xfrm>
            <a:off x="7787580" y="1960031"/>
            <a:ext cx="2126887" cy="1536701"/>
          </a:xfrm>
          <a:prstGeom prst="rect">
            <a:avLst/>
          </a:prstGeom>
          <a:solidFill>
            <a:schemeClr val="bg1">
              <a:alpha val="0"/>
            </a:schemeClr>
          </a:solidFill>
          <a:ln w="38100">
            <a:solidFill>
              <a:schemeClr val="accent4">
                <a:lumMod val="60000"/>
                <a:lumOff val="4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extBox 1">
            <a:extLst>
              <a:ext uri="{FF2B5EF4-FFF2-40B4-BE49-F238E27FC236}">
                <a16:creationId xmlns:a16="http://schemas.microsoft.com/office/drawing/2014/main" id="{D71B503C-20A9-402E-660B-FC855E79040F}"/>
              </a:ext>
            </a:extLst>
          </p:cNvPr>
          <p:cNvSpPr txBox="1"/>
          <p:nvPr/>
        </p:nvSpPr>
        <p:spPr>
          <a:xfrm>
            <a:off x="758536" y="5518298"/>
            <a:ext cx="2358737" cy="369332"/>
          </a:xfrm>
          <a:prstGeom prst="rect">
            <a:avLst/>
          </a:prstGeom>
          <a:noFill/>
        </p:spPr>
        <p:txBody>
          <a:bodyPr wrap="square" rtlCol="0">
            <a:spAutoFit/>
          </a:bodyPr>
          <a:lstStyle/>
          <a:p>
            <a:r>
              <a:rPr lang="en-GB" dirty="0"/>
              <a:t>Sales Department</a:t>
            </a:r>
          </a:p>
        </p:txBody>
      </p:sp>
      <p:sp>
        <p:nvSpPr>
          <p:cNvPr id="3" name="TextBox 2">
            <a:extLst>
              <a:ext uri="{FF2B5EF4-FFF2-40B4-BE49-F238E27FC236}">
                <a16:creationId xmlns:a16="http://schemas.microsoft.com/office/drawing/2014/main" id="{E598A9A4-6D56-B57B-D682-8C81BE23AF7F}"/>
              </a:ext>
            </a:extLst>
          </p:cNvPr>
          <p:cNvSpPr txBox="1"/>
          <p:nvPr/>
        </p:nvSpPr>
        <p:spPr>
          <a:xfrm>
            <a:off x="8458464" y="5387736"/>
            <a:ext cx="2358737" cy="369332"/>
          </a:xfrm>
          <a:prstGeom prst="rect">
            <a:avLst/>
          </a:prstGeom>
          <a:noFill/>
        </p:spPr>
        <p:txBody>
          <a:bodyPr wrap="square" rtlCol="0">
            <a:spAutoFit/>
          </a:bodyPr>
          <a:lstStyle/>
          <a:p>
            <a:r>
              <a:rPr lang="en-GB" dirty="0"/>
              <a:t>Contract Department</a:t>
            </a:r>
          </a:p>
        </p:txBody>
      </p:sp>
      <p:sp>
        <p:nvSpPr>
          <p:cNvPr id="4" name="TextBox 3">
            <a:extLst>
              <a:ext uri="{FF2B5EF4-FFF2-40B4-BE49-F238E27FC236}">
                <a16:creationId xmlns:a16="http://schemas.microsoft.com/office/drawing/2014/main" id="{553C3BFE-BEB6-ABA1-A785-06BB86C97829}"/>
              </a:ext>
            </a:extLst>
          </p:cNvPr>
          <p:cNvSpPr txBox="1"/>
          <p:nvPr/>
        </p:nvSpPr>
        <p:spPr>
          <a:xfrm>
            <a:off x="4544096" y="4817679"/>
            <a:ext cx="2358737" cy="369332"/>
          </a:xfrm>
          <a:prstGeom prst="rect">
            <a:avLst/>
          </a:prstGeom>
          <a:noFill/>
        </p:spPr>
        <p:txBody>
          <a:bodyPr wrap="square" rtlCol="0">
            <a:spAutoFit/>
          </a:bodyPr>
          <a:lstStyle/>
          <a:p>
            <a:r>
              <a:rPr lang="en-GB" dirty="0"/>
              <a:t>Sales Department</a:t>
            </a:r>
          </a:p>
        </p:txBody>
      </p:sp>
    </p:spTree>
    <p:extLst>
      <p:ext uri="{BB962C8B-B14F-4D97-AF65-F5344CB8AC3E}">
        <p14:creationId xmlns:p14="http://schemas.microsoft.com/office/powerpoint/2010/main" val="4847306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10"/>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11"/>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1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P spid="10" grpId="0" animBg="1"/>
      <p:bldP spid="11" grpId="0" animBg="1"/>
      <p:bldP spid="12" grpId="0" animBg="1"/>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4992D3-0644-A0E4-086E-48A065B30BD5}"/>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A870238A-59BD-28A3-9F74-A52CFEEA1404}"/>
              </a:ext>
            </a:extLst>
          </p:cNvPr>
          <p:cNvSpPr>
            <a:spLocks noGrp="1"/>
          </p:cNvSpPr>
          <p:nvPr>
            <p:ph sz="half" idx="1"/>
          </p:nvPr>
        </p:nvSpPr>
        <p:spPr/>
        <p:txBody>
          <a:bodyPr/>
          <a:lstStyle/>
          <a:p>
            <a:pPr marL="0" indent="0">
              <a:buNone/>
            </a:pPr>
            <a:r>
              <a:rPr lang="en-GB"/>
              <a:t>Sales Department</a:t>
            </a:r>
          </a:p>
          <a:p>
            <a:pPr marL="0" indent="0">
              <a:buNone/>
            </a:pPr>
            <a:endParaRPr lang="en-GB" dirty="0"/>
          </a:p>
        </p:txBody>
      </p:sp>
      <p:sp>
        <p:nvSpPr>
          <p:cNvPr id="4" name="Content Placeholder 3">
            <a:extLst>
              <a:ext uri="{FF2B5EF4-FFF2-40B4-BE49-F238E27FC236}">
                <a16:creationId xmlns:a16="http://schemas.microsoft.com/office/drawing/2014/main" id="{E365D16A-3DD7-2600-4806-C6DC85051DC1}"/>
              </a:ext>
            </a:extLst>
          </p:cNvPr>
          <p:cNvSpPr>
            <a:spLocks noGrp="1"/>
          </p:cNvSpPr>
          <p:nvPr>
            <p:ph sz="half" idx="2"/>
          </p:nvPr>
        </p:nvSpPr>
        <p:spPr/>
        <p:txBody>
          <a:bodyPr/>
          <a:lstStyle/>
          <a:p>
            <a:pPr marL="0" indent="0">
              <a:buNone/>
            </a:pPr>
            <a:r>
              <a:rPr lang="en-GB" dirty="0"/>
              <a:t>Contract Department</a:t>
            </a:r>
          </a:p>
          <a:p>
            <a:pPr marL="0" indent="0">
              <a:buNone/>
            </a:pPr>
            <a:endParaRPr lang="en-GB" dirty="0"/>
          </a:p>
          <a:p>
            <a:pPr marL="0" indent="0">
              <a:buNone/>
            </a:pPr>
            <a:endParaRPr lang="en-GB" dirty="0"/>
          </a:p>
        </p:txBody>
      </p:sp>
      <p:graphicFrame>
        <p:nvGraphicFramePr>
          <p:cNvPr id="6" name="Table 5">
            <a:extLst>
              <a:ext uri="{FF2B5EF4-FFF2-40B4-BE49-F238E27FC236}">
                <a16:creationId xmlns:a16="http://schemas.microsoft.com/office/drawing/2014/main" id="{DC17E505-317A-5EC0-20EA-21D69C34F217}"/>
              </a:ext>
            </a:extLst>
          </p:cNvPr>
          <p:cNvGraphicFramePr>
            <a:graphicFrameLocks noGrp="1"/>
          </p:cNvGraphicFramePr>
          <p:nvPr>
            <p:extLst>
              <p:ext uri="{D42A27DB-BD31-4B8C-83A1-F6EECF244321}">
                <p14:modId xmlns:p14="http://schemas.microsoft.com/office/powerpoint/2010/main" val="18156243"/>
              </p:ext>
            </p:extLst>
          </p:nvPr>
        </p:nvGraphicFramePr>
        <p:xfrm>
          <a:off x="1427018" y="2798386"/>
          <a:ext cx="2708564" cy="1004686"/>
        </p:xfrm>
        <a:graphic>
          <a:graphicData uri="http://schemas.openxmlformats.org/drawingml/2006/table">
            <a:tbl>
              <a:tblPr firstRow="1" bandRow="1">
                <a:tableStyleId>{5940675A-B579-460E-94D1-54222C63F5DA}</a:tableStyleId>
              </a:tblPr>
              <a:tblGrid>
                <a:gridCol w="1354282">
                  <a:extLst>
                    <a:ext uri="{9D8B030D-6E8A-4147-A177-3AD203B41FA5}">
                      <a16:colId xmlns:a16="http://schemas.microsoft.com/office/drawing/2014/main" val="2799170190"/>
                    </a:ext>
                  </a:extLst>
                </a:gridCol>
                <a:gridCol w="1354282">
                  <a:extLst>
                    <a:ext uri="{9D8B030D-6E8A-4147-A177-3AD203B41FA5}">
                      <a16:colId xmlns:a16="http://schemas.microsoft.com/office/drawing/2014/main" val="1118435782"/>
                    </a:ext>
                  </a:extLst>
                </a:gridCol>
              </a:tblGrid>
              <a:tr h="502343">
                <a:tc>
                  <a:txBody>
                    <a:bodyPr/>
                    <a:lstStyle/>
                    <a:p>
                      <a:r>
                        <a:rPr lang="en-GB" dirty="0" err="1"/>
                        <a:t>PropertyID</a:t>
                      </a:r>
                      <a:endParaRPr lang="en-GB" dirty="0"/>
                    </a:p>
                  </a:txBody>
                  <a:tcPr/>
                </a:tc>
                <a:tc>
                  <a:txBody>
                    <a:bodyPr/>
                    <a:lstStyle/>
                    <a:p>
                      <a:r>
                        <a:rPr lang="en-GB" dirty="0"/>
                        <a:t>Rent</a:t>
                      </a:r>
                    </a:p>
                  </a:txBody>
                  <a:tcPr/>
                </a:tc>
                <a:extLst>
                  <a:ext uri="{0D108BD9-81ED-4DB2-BD59-A6C34878D82A}">
                    <a16:rowId xmlns:a16="http://schemas.microsoft.com/office/drawing/2014/main" val="267837366"/>
                  </a:ext>
                </a:extLst>
              </a:tr>
              <a:tr h="502343">
                <a:tc>
                  <a:txBody>
                    <a:bodyPr/>
                    <a:lstStyle/>
                    <a:p>
                      <a:r>
                        <a:rPr lang="en-GB" dirty="0"/>
                        <a:t>P101</a:t>
                      </a:r>
                    </a:p>
                  </a:txBody>
                  <a:tcPr/>
                </a:tc>
                <a:tc>
                  <a:txBody>
                    <a:bodyPr/>
                    <a:lstStyle/>
                    <a:p>
                      <a:r>
                        <a:rPr lang="en-GB" dirty="0"/>
                        <a:t>600</a:t>
                      </a:r>
                    </a:p>
                  </a:txBody>
                  <a:tcPr/>
                </a:tc>
                <a:extLst>
                  <a:ext uri="{0D108BD9-81ED-4DB2-BD59-A6C34878D82A}">
                    <a16:rowId xmlns:a16="http://schemas.microsoft.com/office/drawing/2014/main" val="3779422407"/>
                  </a:ext>
                </a:extLst>
              </a:tr>
            </a:tbl>
          </a:graphicData>
        </a:graphic>
      </p:graphicFrame>
      <p:graphicFrame>
        <p:nvGraphicFramePr>
          <p:cNvPr id="9" name="Table 8">
            <a:extLst>
              <a:ext uri="{FF2B5EF4-FFF2-40B4-BE49-F238E27FC236}">
                <a16:creationId xmlns:a16="http://schemas.microsoft.com/office/drawing/2014/main" id="{3CC60926-64A9-E708-21EF-13C36F68D49B}"/>
              </a:ext>
            </a:extLst>
          </p:cNvPr>
          <p:cNvGraphicFramePr>
            <a:graphicFrameLocks noGrp="1"/>
          </p:cNvGraphicFramePr>
          <p:nvPr>
            <p:extLst>
              <p:ext uri="{D42A27DB-BD31-4B8C-83A1-F6EECF244321}">
                <p14:modId xmlns:p14="http://schemas.microsoft.com/office/powerpoint/2010/main" val="1103464473"/>
              </p:ext>
            </p:extLst>
          </p:nvPr>
        </p:nvGraphicFramePr>
        <p:xfrm>
          <a:off x="6473536" y="2701404"/>
          <a:ext cx="2708564" cy="1004686"/>
        </p:xfrm>
        <a:graphic>
          <a:graphicData uri="http://schemas.openxmlformats.org/drawingml/2006/table">
            <a:tbl>
              <a:tblPr firstRow="1" bandRow="1">
                <a:tableStyleId>{5940675A-B579-460E-94D1-54222C63F5DA}</a:tableStyleId>
              </a:tblPr>
              <a:tblGrid>
                <a:gridCol w="1354282">
                  <a:extLst>
                    <a:ext uri="{9D8B030D-6E8A-4147-A177-3AD203B41FA5}">
                      <a16:colId xmlns:a16="http://schemas.microsoft.com/office/drawing/2014/main" val="2799170190"/>
                    </a:ext>
                  </a:extLst>
                </a:gridCol>
                <a:gridCol w="1354282">
                  <a:extLst>
                    <a:ext uri="{9D8B030D-6E8A-4147-A177-3AD203B41FA5}">
                      <a16:colId xmlns:a16="http://schemas.microsoft.com/office/drawing/2014/main" val="1118435782"/>
                    </a:ext>
                  </a:extLst>
                </a:gridCol>
              </a:tblGrid>
              <a:tr h="502343">
                <a:tc>
                  <a:txBody>
                    <a:bodyPr/>
                    <a:lstStyle/>
                    <a:p>
                      <a:r>
                        <a:rPr lang="en-GB" dirty="0" err="1"/>
                        <a:t>PropertyID</a:t>
                      </a:r>
                      <a:endParaRPr lang="en-GB" dirty="0"/>
                    </a:p>
                  </a:txBody>
                  <a:tcPr/>
                </a:tc>
                <a:tc>
                  <a:txBody>
                    <a:bodyPr/>
                    <a:lstStyle/>
                    <a:p>
                      <a:r>
                        <a:rPr lang="en-GB" dirty="0"/>
                        <a:t>Rent</a:t>
                      </a:r>
                    </a:p>
                  </a:txBody>
                  <a:tcPr/>
                </a:tc>
                <a:extLst>
                  <a:ext uri="{0D108BD9-81ED-4DB2-BD59-A6C34878D82A}">
                    <a16:rowId xmlns:a16="http://schemas.microsoft.com/office/drawing/2014/main" val="267837366"/>
                  </a:ext>
                </a:extLst>
              </a:tr>
              <a:tr h="502343">
                <a:tc>
                  <a:txBody>
                    <a:bodyPr/>
                    <a:lstStyle/>
                    <a:p>
                      <a:r>
                        <a:rPr lang="en-GB" dirty="0"/>
                        <a:t>P101</a:t>
                      </a:r>
                    </a:p>
                  </a:txBody>
                  <a:tcPr/>
                </a:tc>
                <a:tc>
                  <a:txBody>
                    <a:bodyPr/>
                    <a:lstStyle/>
                    <a:p>
                      <a:r>
                        <a:rPr lang="en-GB" dirty="0"/>
                        <a:t>650</a:t>
                      </a:r>
                    </a:p>
                  </a:txBody>
                  <a:tcPr/>
                </a:tc>
                <a:extLst>
                  <a:ext uri="{0D108BD9-81ED-4DB2-BD59-A6C34878D82A}">
                    <a16:rowId xmlns:a16="http://schemas.microsoft.com/office/drawing/2014/main" val="3779422407"/>
                  </a:ext>
                </a:extLst>
              </a:tr>
            </a:tbl>
          </a:graphicData>
        </a:graphic>
      </p:graphicFrame>
      <p:sp>
        <p:nvSpPr>
          <p:cNvPr id="10" name="TextBox 9">
            <a:extLst>
              <a:ext uri="{FF2B5EF4-FFF2-40B4-BE49-F238E27FC236}">
                <a16:creationId xmlns:a16="http://schemas.microsoft.com/office/drawing/2014/main" id="{09504B1F-4639-06FF-1654-E17BB066557C}"/>
              </a:ext>
            </a:extLst>
          </p:cNvPr>
          <p:cNvSpPr txBox="1"/>
          <p:nvPr/>
        </p:nvSpPr>
        <p:spPr>
          <a:xfrm>
            <a:off x="3960668" y="4665373"/>
            <a:ext cx="2716068" cy="369332"/>
          </a:xfrm>
          <a:prstGeom prst="rect">
            <a:avLst/>
          </a:prstGeom>
          <a:noFill/>
        </p:spPr>
        <p:txBody>
          <a:bodyPr wrap="square" rtlCol="0">
            <a:spAutoFit/>
          </a:bodyPr>
          <a:lstStyle/>
          <a:p>
            <a:r>
              <a:rPr lang="en-GB" dirty="0"/>
              <a:t>Which rent is correct?</a:t>
            </a:r>
          </a:p>
        </p:txBody>
      </p:sp>
      <p:sp>
        <p:nvSpPr>
          <p:cNvPr id="13" name="TextBox 12">
            <a:extLst>
              <a:ext uri="{FF2B5EF4-FFF2-40B4-BE49-F238E27FC236}">
                <a16:creationId xmlns:a16="http://schemas.microsoft.com/office/drawing/2014/main" id="{F3C8F98A-D785-57B3-E612-54CE1D1BD1C4}"/>
              </a:ext>
            </a:extLst>
          </p:cNvPr>
          <p:cNvSpPr txBox="1"/>
          <p:nvPr/>
        </p:nvSpPr>
        <p:spPr>
          <a:xfrm>
            <a:off x="7827818" y="4187536"/>
            <a:ext cx="2459182" cy="1200329"/>
          </a:xfrm>
          <a:prstGeom prst="rect">
            <a:avLst/>
          </a:prstGeom>
          <a:noFill/>
        </p:spPr>
        <p:txBody>
          <a:bodyPr wrap="square" rtlCol="0">
            <a:spAutoFit/>
          </a:bodyPr>
          <a:lstStyle/>
          <a:p>
            <a:r>
              <a:rPr lang="en-GB" dirty="0"/>
              <a:t>Problems:</a:t>
            </a:r>
          </a:p>
          <a:p>
            <a:endParaRPr lang="en-GB" dirty="0"/>
          </a:p>
          <a:p>
            <a:pPr marL="285750" indent="-285750">
              <a:buFont typeface="Arial" panose="020B0604020202020204" pitchFamily="34" charset="0"/>
              <a:buChar char="•"/>
            </a:pPr>
            <a:r>
              <a:rPr lang="en-GB" dirty="0"/>
              <a:t>Data redundancy</a:t>
            </a:r>
          </a:p>
          <a:p>
            <a:pPr marL="285750" indent="-285750">
              <a:buFont typeface="Arial" panose="020B0604020202020204" pitchFamily="34" charset="0"/>
              <a:buChar char="•"/>
            </a:pPr>
            <a:r>
              <a:rPr lang="en-GB" dirty="0"/>
              <a:t>Data inconsistency</a:t>
            </a:r>
          </a:p>
        </p:txBody>
      </p:sp>
    </p:spTree>
    <p:extLst>
      <p:ext uri="{BB962C8B-B14F-4D97-AF65-F5344CB8AC3E}">
        <p14:creationId xmlns:p14="http://schemas.microsoft.com/office/powerpoint/2010/main" val="18535051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0"/>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p:bldP spid="13"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Quiz time…</a:t>
            </a:r>
          </a:p>
        </p:txBody>
      </p:sp>
      <p:pic>
        <p:nvPicPr>
          <p:cNvPr id="15364" name="Picture 4" descr="160 Ice Breaker Questions for Virtual Team Building">
            <a:extLst>
              <a:ext uri="{FF2B5EF4-FFF2-40B4-BE49-F238E27FC236}">
                <a16:creationId xmlns:a16="http://schemas.microsoft.com/office/drawing/2014/main" id="{F3DD5450-FFE1-64A9-93DE-17999404BB66}"/>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152642" y="1493912"/>
            <a:ext cx="4354842" cy="2903984"/>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7FCDF7B8-4108-E0A3-712E-E88F8367C1E9}"/>
              </a:ext>
            </a:extLst>
          </p:cNvPr>
          <p:cNvSpPr txBox="1"/>
          <p:nvPr/>
        </p:nvSpPr>
        <p:spPr>
          <a:xfrm>
            <a:off x="1052079" y="4735944"/>
            <a:ext cx="6094268" cy="369332"/>
          </a:xfrm>
          <a:prstGeom prst="rect">
            <a:avLst/>
          </a:prstGeom>
          <a:noFill/>
        </p:spPr>
        <p:txBody>
          <a:bodyPr wrap="square">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dirty="0">
                <a:ln>
                  <a:noFill/>
                </a:ln>
                <a:solidFill>
                  <a:schemeClr val="tx1"/>
                </a:solidFill>
                <a:effectLst/>
                <a:latin typeface="Arial" panose="020B0604020202020204" pitchFamily="34" charset="0"/>
                <a:hlinkClick r:id="rId4"/>
              </a:rPr>
              <a:t>Mini Quiz</a:t>
            </a: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pic>
        <p:nvPicPr>
          <p:cNvPr id="1028" name="Picture 4" descr="QR code">
            <a:extLst>
              <a:ext uri="{FF2B5EF4-FFF2-40B4-BE49-F238E27FC236}">
                <a16:creationId xmlns:a16="http://schemas.microsoft.com/office/drawing/2014/main" id="{2F36481F-DD6E-0A5E-F3FB-44537BA18872}"/>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887592" y="1480820"/>
            <a:ext cx="3086100" cy="30861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1554068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1CAF0D-8422-B0D4-926E-3CEAB1317716}"/>
              </a:ext>
            </a:extLst>
          </p:cNvPr>
          <p:cNvSpPr>
            <a:spLocks noGrp="1"/>
          </p:cNvSpPr>
          <p:nvPr>
            <p:ph type="title"/>
          </p:nvPr>
        </p:nvSpPr>
        <p:spPr>
          <a:xfrm>
            <a:off x="838200" y="365126"/>
            <a:ext cx="10515600" cy="1325563"/>
          </a:xfrm>
        </p:spPr>
        <p:txBody>
          <a:bodyPr>
            <a:normAutofit/>
          </a:bodyPr>
          <a:lstStyle/>
          <a:p>
            <a:r>
              <a:rPr lang="en-GB" dirty="0"/>
              <a:t>File-Based Approach</a:t>
            </a:r>
          </a:p>
        </p:txBody>
      </p:sp>
      <p:sp>
        <p:nvSpPr>
          <p:cNvPr id="3" name="Content Placeholder 2">
            <a:extLst>
              <a:ext uri="{FF2B5EF4-FFF2-40B4-BE49-F238E27FC236}">
                <a16:creationId xmlns:a16="http://schemas.microsoft.com/office/drawing/2014/main" id="{4178B1A6-E8A6-318E-DB41-E5FCE3B2C7DF}"/>
              </a:ext>
            </a:extLst>
          </p:cNvPr>
          <p:cNvSpPr>
            <a:spLocks noGrp="1"/>
          </p:cNvSpPr>
          <p:nvPr>
            <p:ph sz="half" idx="1"/>
          </p:nvPr>
        </p:nvSpPr>
        <p:spPr>
          <a:xfrm>
            <a:off x="838200" y="1825625"/>
            <a:ext cx="5156200" cy="4351338"/>
          </a:xfrm>
        </p:spPr>
        <p:txBody>
          <a:bodyPr>
            <a:normAutofit/>
          </a:bodyPr>
          <a:lstStyle/>
          <a:p>
            <a:r>
              <a:rPr lang="en-GB" dirty="0"/>
              <a:t>Early attempt to computerize the manual filing system replacing physical files.</a:t>
            </a:r>
          </a:p>
          <a:p>
            <a:pPr marL="0" indent="0">
              <a:buNone/>
            </a:pPr>
            <a:endParaRPr lang="en-GB" dirty="0"/>
          </a:p>
          <a:p>
            <a:r>
              <a:rPr lang="en-GB" dirty="0"/>
              <a:t>A collection of application programs(reports) that perform services for the end-users</a:t>
            </a:r>
          </a:p>
          <a:p>
            <a:endParaRPr lang="en-GB" dirty="0"/>
          </a:p>
          <a:p>
            <a:pPr marL="0" indent="0">
              <a:buNone/>
            </a:pPr>
            <a:endParaRPr lang="en-GB" dirty="0"/>
          </a:p>
          <a:p>
            <a:endParaRPr lang="en-GB" dirty="0"/>
          </a:p>
          <a:p>
            <a:endParaRPr lang="en-GB" dirty="0"/>
          </a:p>
        </p:txBody>
      </p:sp>
      <p:pic>
        <p:nvPicPr>
          <p:cNvPr id="4" name="Picture 4" descr="Easy Real Estate File Organization for Busy Agents">
            <a:extLst>
              <a:ext uri="{FF2B5EF4-FFF2-40B4-BE49-F238E27FC236}">
                <a16:creationId xmlns:a16="http://schemas.microsoft.com/office/drawing/2014/main" id="{BF721FD2-E6A1-835B-17D9-86CA4A62B8A5}"/>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7209631" y="873125"/>
            <a:ext cx="4351338" cy="4351338"/>
          </a:xfrm>
          <a:prstGeom prst="rect">
            <a:avLst/>
          </a:prstGeom>
          <a:solidFill>
            <a:srgbClr val="FFFFFF"/>
          </a:solidFill>
        </p:spPr>
      </p:pic>
    </p:spTree>
    <p:extLst>
      <p:ext uri="{BB962C8B-B14F-4D97-AF65-F5344CB8AC3E}">
        <p14:creationId xmlns:p14="http://schemas.microsoft.com/office/powerpoint/2010/main" val="37116168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Effect transition="in" filter="fade">
                                      <p:cBhvr>
                                        <p:cTn id="7" dur="1000"/>
                                        <p:tgtEl>
                                          <p:spTgt spid="3">
                                            <p:txEl>
                                              <p:pRg st="2" end="2"/>
                                            </p:txEl>
                                          </p:spTgt>
                                        </p:tgtEl>
                                      </p:cBhvr>
                                    </p:animEffect>
                                    <p:anim calcmode="lin" valueType="num">
                                      <p:cBhvr>
                                        <p:cTn id="8"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File-Based Systems</a:t>
            </a:r>
          </a:p>
        </p:txBody>
      </p:sp>
      <p:pic>
        <p:nvPicPr>
          <p:cNvPr id="4" name="Content Placeholder 9" descr="Custom applications use their own custom data files.">
            <a:extLst>
              <a:ext uri="{FF2B5EF4-FFF2-40B4-BE49-F238E27FC236}">
                <a16:creationId xmlns:a16="http://schemas.microsoft.com/office/drawing/2014/main" id="{504F0223-6CB5-DB1C-5165-E1C474BFA9B7}"/>
              </a:ext>
            </a:extLst>
          </p:cNvPr>
          <p:cNvPicPr>
            <a:picLocks noGrp="1" noChangeAspect="1"/>
          </p:cNvPicPr>
          <p:nvPr>
            <p:ph sz="quarter" idx="1"/>
          </p:nvPr>
        </p:nvPicPr>
        <p:blipFill>
          <a:blip r:embed="rId3">
            <a:extLst>
              <a:ext uri="{28A0092B-C50C-407E-A947-70E740481C1C}">
                <a14:useLocalDpi xmlns:a14="http://schemas.microsoft.com/office/drawing/2010/main" val="0"/>
              </a:ext>
            </a:extLst>
          </a:blip>
          <a:stretch>
            <a:fillRect/>
          </a:stretch>
        </p:blipFill>
        <p:spPr>
          <a:xfrm>
            <a:off x="838200" y="1520788"/>
            <a:ext cx="4156501" cy="3816424"/>
          </a:xfrm>
          <a:prstGeom prst="rect">
            <a:avLst/>
          </a:prstGeom>
          <a:noFill/>
        </p:spPr>
      </p:pic>
      <p:sp>
        <p:nvSpPr>
          <p:cNvPr id="5" name="Content Placeholder 3">
            <a:extLst>
              <a:ext uri="{FF2B5EF4-FFF2-40B4-BE49-F238E27FC236}">
                <a16:creationId xmlns:a16="http://schemas.microsoft.com/office/drawing/2014/main" id="{290FF42D-6B30-24C1-12FE-3C0A8490A40A}"/>
              </a:ext>
            </a:extLst>
          </p:cNvPr>
          <p:cNvSpPr txBox="1">
            <a:spLocks/>
          </p:cNvSpPr>
          <p:nvPr/>
        </p:nvSpPr>
        <p:spPr bwMode="auto">
          <a:xfrm>
            <a:off x="5870864" y="1791753"/>
            <a:ext cx="6057900" cy="3941503"/>
          </a:xfrm>
          <a:prstGeom prst="rect">
            <a:avLst/>
          </a:prstGeom>
          <a:noFill/>
          <a:ln>
            <a:noFill/>
          </a:ln>
        </p:spPr>
        <p:txBody>
          <a:bodyPr wrap="square" anchor="t">
            <a:normAutofit/>
          </a:bodyPr>
          <a:lstStyle>
            <a:lvl1pPr marL="320040" indent="-320040" algn="l" rtl="0" eaLnBrk="1" latinLnBrk="0" hangingPunct="1">
              <a:spcBef>
                <a:spcPts val="700"/>
              </a:spcBef>
              <a:buClr>
                <a:schemeClr val="accent2"/>
              </a:buClr>
              <a:buSzPct val="60000"/>
              <a:buFont typeface="Wingdings"/>
              <a:buChar char=""/>
              <a:defRPr kumimoji="0" sz="2900" kern="1200">
                <a:solidFill>
                  <a:schemeClr val="tx1"/>
                </a:solidFill>
                <a:latin typeface="+mn-lt"/>
                <a:ea typeface="+mn-ea"/>
                <a:cs typeface="+mn-cs"/>
              </a:defRPr>
            </a:lvl1pPr>
            <a:lvl2pPr marL="640080" indent="-274320" algn="l" rtl="0" eaLnBrk="1" latinLnBrk="0" hangingPunct="1">
              <a:spcBef>
                <a:spcPts val="550"/>
              </a:spcBef>
              <a:buClr>
                <a:schemeClr val="accent1"/>
              </a:buClr>
              <a:buSzPct val="70000"/>
              <a:buFont typeface="Wingdings 2"/>
              <a:buChar char=""/>
              <a:defRPr kumimoji="0" sz="2600" kern="1200">
                <a:solidFill>
                  <a:schemeClr val="tx1"/>
                </a:solidFill>
                <a:latin typeface="+mn-lt"/>
                <a:ea typeface="+mn-ea"/>
                <a:cs typeface="+mn-cs"/>
              </a:defRPr>
            </a:lvl2pPr>
            <a:lvl3pPr marL="914400" indent="-228600" algn="l" rtl="0" eaLnBrk="1" latinLnBrk="0" hangingPunct="1">
              <a:spcBef>
                <a:spcPts val="500"/>
              </a:spcBef>
              <a:buClr>
                <a:schemeClr val="accent2"/>
              </a:buClr>
              <a:buSzPct val="75000"/>
              <a:buFont typeface="Wingdings"/>
              <a:buChar char=""/>
              <a:defRPr kumimoji="0" sz="2300" kern="1200">
                <a:solidFill>
                  <a:schemeClr val="tx1"/>
                </a:solidFill>
                <a:latin typeface="+mn-lt"/>
                <a:ea typeface="+mn-ea"/>
                <a:cs typeface="+mn-cs"/>
              </a:defRPr>
            </a:lvl3pPr>
            <a:lvl4pPr marL="1371600" indent="-228600" algn="l" rtl="0" eaLnBrk="1" latinLnBrk="0" hangingPunct="1">
              <a:spcBef>
                <a:spcPts val="400"/>
              </a:spcBef>
              <a:buClr>
                <a:schemeClr val="accent3"/>
              </a:buClr>
              <a:buSzPct val="75000"/>
              <a:buFont typeface="Wingdings"/>
              <a:buChar char=""/>
              <a:defRPr kumimoji="0" sz="2000" kern="1200">
                <a:solidFill>
                  <a:schemeClr val="tx1"/>
                </a:solidFill>
                <a:latin typeface="+mn-lt"/>
                <a:ea typeface="+mn-ea"/>
                <a:cs typeface="+mn-cs"/>
              </a:defRPr>
            </a:lvl4pPr>
            <a:lvl5pPr marL="1828800" indent="-228600" algn="l" rtl="0" eaLnBrk="1" latinLnBrk="0" hangingPunct="1">
              <a:spcBef>
                <a:spcPts val="400"/>
              </a:spcBef>
              <a:buClr>
                <a:schemeClr val="accent4"/>
              </a:buClr>
              <a:buSzPct val="65000"/>
              <a:buFont typeface="Wingdings"/>
              <a:buChar char=""/>
              <a:defRPr kumimoji="0" sz="2000" kern="1200">
                <a:solidFill>
                  <a:schemeClr val="tx1"/>
                </a:solidFill>
                <a:latin typeface="+mn-lt"/>
                <a:ea typeface="+mn-ea"/>
                <a:cs typeface="+mn-cs"/>
              </a:defRPr>
            </a:lvl5pPr>
            <a:lvl6pPr marL="2103120" indent="-228600" algn="l" rtl="0" eaLnBrk="1" latinLnBrk="0" hangingPunct="1">
              <a:spcBef>
                <a:spcPct val="20000"/>
              </a:spcBef>
              <a:buClr>
                <a:schemeClr val="accent1"/>
              </a:buClr>
              <a:buFont typeface="Wingdings"/>
              <a:buChar char="§"/>
              <a:defRPr kumimoji="0" sz="1800" kern="1200" baseline="0">
                <a:solidFill>
                  <a:schemeClr val="tx1"/>
                </a:solidFill>
                <a:latin typeface="+mn-lt"/>
                <a:ea typeface="+mn-ea"/>
                <a:cs typeface="+mn-cs"/>
              </a:defRPr>
            </a:lvl6pPr>
            <a:lvl7pPr marL="2377440" indent="-228600" algn="l" rtl="0" eaLnBrk="1" latinLnBrk="0" hangingPunct="1">
              <a:spcBef>
                <a:spcPct val="20000"/>
              </a:spcBef>
              <a:buClr>
                <a:schemeClr val="accent2"/>
              </a:buClr>
              <a:buFont typeface="Wingdings"/>
              <a:buChar char="§"/>
              <a:defRPr kumimoji="0" sz="1800" kern="1200" baseline="0">
                <a:solidFill>
                  <a:schemeClr val="tx1"/>
                </a:solidFill>
                <a:latin typeface="+mn-lt"/>
                <a:ea typeface="+mn-ea"/>
                <a:cs typeface="+mn-cs"/>
              </a:defRPr>
            </a:lvl7pPr>
            <a:lvl8pPr marL="2651760" indent="-228600" algn="l" rtl="0" eaLnBrk="1" latinLnBrk="0" hangingPunct="1">
              <a:spcBef>
                <a:spcPct val="20000"/>
              </a:spcBef>
              <a:buClr>
                <a:schemeClr val="accent3"/>
              </a:buClr>
              <a:buFont typeface="Wingdings"/>
              <a:buChar char="§"/>
              <a:defRPr kumimoji="0" sz="1800" kern="1200" baseline="0">
                <a:solidFill>
                  <a:schemeClr val="tx1"/>
                </a:solidFill>
                <a:latin typeface="+mn-lt"/>
                <a:ea typeface="+mn-ea"/>
                <a:cs typeface="+mn-cs"/>
              </a:defRPr>
            </a:lvl8pPr>
            <a:lvl9pPr marL="2926080" indent="-228600" algn="l" rtl="0" eaLnBrk="1" latinLnBrk="0" hangingPunct="1">
              <a:spcBef>
                <a:spcPct val="20000"/>
              </a:spcBef>
              <a:buClr>
                <a:schemeClr val="accent4"/>
              </a:buClr>
              <a:buFont typeface="Wingdings"/>
              <a:buChar char="§"/>
              <a:defRPr kumimoji="0" sz="1800" kern="1200" baseline="0">
                <a:solidFill>
                  <a:schemeClr val="tx1"/>
                </a:solidFill>
                <a:latin typeface="+mn-lt"/>
                <a:ea typeface="+mn-ea"/>
                <a:cs typeface="+mn-cs"/>
              </a:defRPr>
            </a:lvl9pPr>
          </a:lstStyle>
          <a:p>
            <a:pPr>
              <a:lnSpc>
                <a:spcPct val="110000"/>
              </a:lnSpc>
              <a:buFont typeface="Arial" panose="020B0604020202020204" pitchFamily="34" charset="0"/>
              <a:buChar char="•"/>
            </a:pPr>
            <a:r>
              <a:rPr lang="en-US" sz="2200" dirty="0"/>
              <a:t>All application was tailor-made</a:t>
            </a:r>
          </a:p>
          <a:p>
            <a:pPr>
              <a:lnSpc>
                <a:spcPct val="110000"/>
              </a:lnSpc>
              <a:buFont typeface="Arial" panose="020B0604020202020204" pitchFamily="34" charset="0"/>
              <a:buChar char="•"/>
            </a:pPr>
            <a:r>
              <a:rPr lang="en-US" sz="2200" dirty="0"/>
              <a:t>Applications store (&amp; persist) their data in files</a:t>
            </a:r>
          </a:p>
          <a:p>
            <a:pPr>
              <a:lnSpc>
                <a:spcPct val="110000"/>
              </a:lnSpc>
              <a:buFont typeface="Arial" panose="020B0604020202020204" pitchFamily="34" charset="0"/>
              <a:buChar char="•"/>
            </a:pPr>
            <a:r>
              <a:rPr lang="en-US" sz="2200" dirty="0"/>
              <a:t>Each file has its own format</a:t>
            </a:r>
          </a:p>
          <a:p>
            <a:pPr marL="355600">
              <a:lnSpc>
                <a:spcPct val="110000"/>
              </a:lnSpc>
              <a:spcBef>
                <a:spcPts val="805"/>
              </a:spcBef>
              <a:buFont typeface="Wingdings"/>
              <a:buChar char="•"/>
              <a:tabLst>
                <a:tab pos="354965" algn="l"/>
                <a:tab pos="355600" algn="l"/>
              </a:tabLst>
            </a:pPr>
            <a:r>
              <a:rPr lang="en-GB" sz="2200" spc="-5" dirty="0"/>
              <a:t>Program </a:t>
            </a:r>
            <a:r>
              <a:rPr lang="en-GB" sz="2200" dirty="0"/>
              <a:t>must</a:t>
            </a:r>
            <a:r>
              <a:rPr lang="en-GB" sz="2200" spc="-10" dirty="0"/>
              <a:t> </a:t>
            </a:r>
            <a:r>
              <a:rPr lang="en-GB" sz="2200" dirty="0"/>
              <a:t>know</a:t>
            </a:r>
            <a:r>
              <a:rPr lang="en-GB" sz="2200" spc="10" dirty="0"/>
              <a:t> </a:t>
            </a:r>
            <a:r>
              <a:rPr lang="en-GB" sz="2200" spc="-5" dirty="0"/>
              <a:t>format</a:t>
            </a:r>
            <a:endParaRPr lang="en-GB" sz="2200" dirty="0"/>
          </a:p>
          <a:p>
            <a:pPr marL="355600">
              <a:lnSpc>
                <a:spcPct val="110000"/>
              </a:lnSpc>
              <a:spcBef>
                <a:spcPts val="805"/>
              </a:spcBef>
              <a:buFont typeface="Wingdings"/>
              <a:buChar char="•"/>
              <a:tabLst>
                <a:tab pos="354965" algn="l"/>
                <a:tab pos="355600" algn="l"/>
              </a:tabLst>
            </a:pPr>
            <a:r>
              <a:rPr lang="en-GB" sz="2200" spc="-5" dirty="0"/>
              <a:t> The physical structure &amp; storage of data files are all defined in the application’s code.</a:t>
            </a:r>
          </a:p>
          <a:p>
            <a:pPr marL="0" indent="0">
              <a:lnSpc>
                <a:spcPct val="110000"/>
              </a:lnSpc>
              <a:buNone/>
            </a:pPr>
            <a:endParaRPr lang="en-US" sz="2200" dirty="0"/>
          </a:p>
        </p:txBody>
      </p:sp>
    </p:spTree>
    <p:extLst>
      <p:ext uri="{BB962C8B-B14F-4D97-AF65-F5344CB8AC3E}">
        <p14:creationId xmlns:p14="http://schemas.microsoft.com/office/powerpoint/2010/main" val="33528879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File-Based Systems</a:t>
            </a:r>
          </a:p>
        </p:txBody>
      </p:sp>
      <p:pic>
        <p:nvPicPr>
          <p:cNvPr id="4" name="Content Placeholder 9" descr="Custom applications use their own custom data files.">
            <a:extLst>
              <a:ext uri="{FF2B5EF4-FFF2-40B4-BE49-F238E27FC236}">
                <a16:creationId xmlns:a16="http://schemas.microsoft.com/office/drawing/2014/main" id="{504F0223-6CB5-DB1C-5165-E1C474BFA9B7}"/>
              </a:ext>
            </a:extLst>
          </p:cNvPr>
          <p:cNvPicPr>
            <a:picLocks noGrp="1" noChangeAspect="1"/>
          </p:cNvPicPr>
          <p:nvPr>
            <p:ph sz="quarter" idx="1"/>
          </p:nvPr>
        </p:nvPicPr>
        <p:blipFill>
          <a:blip r:embed="rId3">
            <a:extLst>
              <a:ext uri="{28A0092B-C50C-407E-A947-70E740481C1C}">
                <a14:useLocalDpi xmlns:a14="http://schemas.microsoft.com/office/drawing/2010/main" val="0"/>
              </a:ext>
            </a:extLst>
          </a:blip>
          <a:stretch>
            <a:fillRect/>
          </a:stretch>
        </p:blipFill>
        <p:spPr>
          <a:xfrm>
            <a:off x="560269" y="1447192"/>
            <a:ext cx="4156501" cy="3816424"/>
          </a:xfrm>
          <a:prstGeom prst="rect">
            <a:avLst/>
          </a:prstGeom>
          <a:noFill/>
        </p:spPr>
      </p:pic>
      <p:sp>
        <p:nvSpPr>
          <p:cNvPr id="5" name="Content Placeholder 3">
            <a:extLst>
              <a:ext uri="{FF2B5EF4-FFF2-40B4-BE49-F238E27FC236}">
                <a16:creationId xmlns:a16="http://schemas.microsoft.com/office/drawing/2014/main" id="{290FF42D-6B30-24C1-12FE-3C0A8490A40A}"/>
              </a:ext>
            </a:extLst>
          </p:cNvPr>
          <p:cNvSpPr txBox="1">
            <a:spLocks/>
          </p:cNvSpPr>
          <p:nvPr/>
        </p:nvSpPr>
        <p:spPr bwMode="auto">
          <a:xfrm>
            <a:off x="6173800" y="685967"/>
            <a:ext cx="4156500" cy="3941503"/>
          </a:xfrm>
          <a:prstGeom prst="rect">
            <a:avLst/>
          </a:prstGeom>
          <a:noFill/>
          <a:ln>
            <a:noFill/>
          </a:ln>
        </p:spPr>
        <p:txBody>
          <a:bodyPr wrap="square" anchor="t">
            <a:normAutofit/>
          </a:bodyPr>
          <a:lstStyle>
            <a:lvl1pPr marL="320040" indent="-320040" algn="l" rtl="0" eaLnBrk="1" latinLnBrk="0" hangingPunct="1">
              <a:spcBef>
                <a:spcPts val="700"/>
              </a:spcBef>
              <a:buClr>
                <a:schemeClr val="accent2"/>
              </a:buClr>
              <a:buSzPct val="60000"/>
              <a:buFont typeface="Wingdings"/>
              <a:buChar char=""/>
              <a:defRPr kumimoji="0" sz="2900" kern="1200">
                <a:solidFill>
                  <a:schemeClr val="tx1"/>
                </a:solidFill>
                <a:latin typeface="+mn-lt"/>
                <a:ea typeface="+mn-ea"/>
                <a:cs typeface="+mn-cs"/>
              </a:defRPr>
            </a:lvl1pPr>
            <a:lvl2pPr marL="640080" indent="-274320" algn="l" rtl="0" eaLnBrk="1" latinLnBrk="0" hangingPunct="1">
              <a:spcBef>
                <a:spcPts val="550"/>
              </a:spcBef>
              <a:buClr>
                <a:schemeClr val="accent1"/>
              </a:buClr>
              <a:buSzPct val="70000"/>
              <a:buFont typeface="Wingdings 2"/>
              <a:buChar char=""/>
              <a:defRPr kumimoji="0" sz="2600" kern="1200">
                <a:solidFill>
                  <a:schemeClr val="tx1"/>
                </a:solidFill>
                <a:latin typeface="+mn-lt"/>
                <a:ea typeface="+mn-ea"/>
                <a:cs typeface="+mn-cs"/>
              </a:defRPr>
            </a:lvl2pPr>
            <a:lvl3pPr marL="914400" indent="-228600" algn="l" rtl="0" eaLnBrk="1" latinLnBrk="0" hangingPunct="1">
              <a:spcBef>
                <a:spcPts val="500"/>
              </a:spcBef>
              <a:buClr>
                <a:schemeClr val="accent2"/>
              </a:buClr>
              <a:buSzPct val="75000"/>
              <a:buFont typeface="Wingdings"/>
              <a:buChar char=""/>
              <a:defRPr kumimoji="0" sz="2300" kern="1200">
                <a:solidFill>
                  <a:schemeClr val="tx1"/>
                </a:solidFill>
                <a:latin typeface="+mn-lt"/>
                <a:ea typeface="+mn-ea"/>
                <a:cs typeface="+mn-cs"/>
              </a:defRPr>
            </a:lvl3pPr>
            <a:lvl4pPr marL="1371600" indent="-228600" algn="l" rtl="0" eaLnBrk="1" latinLnBrk="0" hangingPunct="1">
              <a:spcBef>
                <a:spcPts val="400"/>
              </a:spcBef>
              <a:buClr>
                <a:schemeClr val="accent3"/>
              </a:buClr>
              <a:buSzPct val="75000"/>
              <a:buFont typeface="Wingdings"/>
              <a:buChar char=""/>
              <a:defRPr kumimoji="0" sz="2000" kern="1200">
                <a:solidFill>
                  <a:schemeClr val="tx1"/>
                </a:solidFill>
                <a:latin typeface="+mn-lt"/>
                <a:ea typeface="+mn-ea"/>
                <a:cs typeface="+mn-cs"/>
              </a:defRPr>
            </a:lvl4pPr>
            <a:lvl5pPr marL="1828800" indent="-228600" algn="l" rtl="0" eaLnBrk="1" latinLnBrk="0" hangingPunct="1">
              <a:spcBef>
                <a:spcPts val="400"/>
              </a:spcBef>
              <a:buClr>
                <a:schemeClr val="accent4"/>
              </a:buClr>
              <a:buSzPct val="65000"/>
              <a:buFont typeface="Wingdings"/>
              <a:buChar char=""/>
              <a:defRPr kumimoji="0" sz="2000" kern="1200">
                <a:solidFill>
                  <a:schemeClr val="tx1"/>
                </a:solidFill>
                <a:latin typeface="+mn-lt"/>
                <a:ea typeface="+mn-ea"/>
                <a:cs typeface="+mn-cs"/>
              </a:defRPr>
            </a:lvl5pPr>
            <a:lvl6pPr marL="2103120" indent="-228600" algn="l" rtl="0" eaLnBrk="1" latinLnBrk="0" hangingPunct="1">
              <a:spcBef>
                <a:spcPct val="20000"/>
              </a:spcBef>
              <a:buClr>
                <a:schemeClr val="accent1"/>
              </a:buClr>
              <a:buFont typeface="Wingdings"/>
              <a:buChar char="§"/>
              <a:defRPr kumimoji="0" sz="1800" kern="1200" baseline="0">
                <a:solidFill>
                  <a:schemeClr val="tx1"/>
                </a:solidFill>
                <a:latin typeface="+mn-lt"/>
                <a:ea typeface="+mn-ea"/>
                <a:cs typeface="+mn-cs"/>
              </a:defRPr>
            </a:lvl6pPr>
            <a:lvl7pPr marL="2377440" indent="-228600" algn="l" rtl="0" eaLnBrk="1" latinLnBrk="0" hangingPunct="1">
              <a:spcBef>
                <a:spcPct val="20000"/>
              </a:spcBef>
              <a:buClr>
                <a:schemeClr val="accent2"/>
              </a:buClr>
              <a:buFont typeface="Wingdings"/>
              <a:buChar char="§"/>
              <a:defRPr kumimoji="0" sz="1800" kern="1200" baseline="0">
                <a:solidFill>
                  <a:schemeClr val="tx1"/>
                </a:solidFill>
                <a:latin typeface="+mn-lt"/>
                <a:ea typeface="+mn-ea"/>
                <a:cs typeface="+mn-cs"/>
              </a:defRPr>
            </a:lvl7pPr>
            <a:lvl8pPr marL="2651760" indent="-228600" algn="l" rtl="0" eaLnBrk="1" latinLnBrk="0" hangingPunct="1">
              <a:spcBef>
                <a:spcPct val="20000"/>
              </a:spcBef>
              <a:buClr>
                <a:schemeClr val="accent3"/>
              </a:buClr>
              <a:buFont typeface="Wingdings"/>
              <a:buChar char="§"/>
              <a:defRPr kumimoji="0" sz="1800" kern="1200" baseline="0">
                <a:solidFill>
                  <a:schemeClr val="tx1"/>
                </a:solidFill>
                <a:latin typeface="+mn-lt"/>
                <a:ea typeface="+mn-ea"/>
                <a:cs typeface="+mn-cs"/>
              </a:defRPr>
            </a:lvl8pPr>
            <a:lvl9pPr marL="2926080" indent="-228600" algn="l" rtl="0" eaLnBrk="1" latinLnBrk="0" hangingPunct="1">
              <a:spcBef>
                <a:spcPct val="20000"/>
              </a:spcBef>
              <a:buClr>
                <a:schemeClr val="accent4"/>
              </a:buClr>
              <a:buFont typeface="Wingdings"/>
              <a:buChar char="§"/>
              <a:defRPr kumimoji="0" sz="1800" kern="1200" baseline="0">
                <a:solidFill>
                  <a:schemeClr val="tx1"/>
                </a:solidFill>
                <a:latin typeface="+mn-lt"/>
                <a:ea typeface="+mn-ea"/>
                <a:cs typeface="+mn-cs"/>
              </a:defRPr>
            </a:lvl9pPr>
          </a:lstStyle>
          <a:p>
            <a:pPr>
              <a:lnSpc>
                <a:spcPct val="110000"/>
              </a:lnSpc>
              <a:buFont typeface="Arial" panose="020B0604020202020204" pitchFamily="34" charset="0"/>
              <a:buChar char="•"/>
            </a:pPr>
            <a:r>
              <a:rPr lang="en-US" sz="2200" dirty="0"/>
              <a:t>All application was tailor-made</a:t>
            </a:r>
          </a:p>
          <a:p>
            <a:pPr>
              <a:lnSpc>
                <a:spcPct val="110000"/>
              </a:lnSpc>
              <a:buFont typeface="Arial" panose="020B0604020202020204" pitchFamily="34" charset="0"/>
              <a:buChar char="•"/>
            </a:pPr>
            <a:r>
              <a:rPr lang="en-US" sz="2200" dirty="0"/>
              <a:t>Applications store (&amp; persist) their data in files</a:t>
            </a:r>
          </a:p>
          <a:p>
            <a:pPr>
              <a:lnSpc>
                <a:spcPct val="110000"/>
              </a:lnSpc>
              <a:buFont typeface="Arial" panose="020B0604020202020204" pitchFamily="34" charset="0"/>
              <a:buChar char="•"/>
            </a:pPr>
            <a:r>
              <a:rPr lang="en-US" sz="2200" dirty="0"/>
              <a:t>Each file has its own format</a:t>
            </a:r>
          </a:p>
          <a:p>
            <a:pPr marL="355600">
              <a:lnSpc>
                <a:spcPct val="110000"/>
              </a:lnSpc>
              <a:spcBef>
                <a:spcPts val="805"/>
              </a:spcBef>
              <a:buFont typeface="Wingdings"/>
              <a:buChar char="•"/>
              <a:tabLst>
                <a:tab pos="354965" algn="l"/>
                <a:tab pos="355600" algn="l"/>
              </a:tabLst>
            </a:pPr>
            <a:r>
              <a:rPr lang="en-GB" sz="2200" spc="-5" dirty="0"/>
              <a:t>Program </a:t>
            </a:r>
            <a:r>
              <a:rPr lang="en-GB" sz="2200" dirty="0"/>
              <a:t>must</a:t>
            </a:r>
            <a:r>
              <a:rPr lang="en-GB" sz="2200" spc="-10" dirty="0"/>
              <a:t> </a:t>
            </a:r>
            <a:r>
              <a:rPr lang="en-GB" sz="2200" dirty="0"/>
              <a:t>know</a:t>
            </a:r>
            <a:r>
              <a:rPr lang="en-GB" sz="2200" spc="10" dirty="0"/>
              <a:t> </a:t>
            </a:r>
            <a:r>
              <a:rPr lang="en-GB" sz="2200" spc="-5" dirty="0"/>
              <a:t>format</a:t>
            </a:r>
            <a:endParaRPr lang="en-GB" sz="2200" dirty="0"/>
          </a:p>
          <a:p>
            <a:pPr marL="355600" marR="76835">
              <a:lnSpc>
                <a:spcPct val="110000"/>
              </a:lnSpc>
              <a:spcBef>
                <a:spcPts val="600"/>
              </a:spcBef>
              <a:buFont typeface="Wingdings"/>
              <a:buChar char="•"/>
              <a:tabLst>
                <a:tab pos="354965" algn="l"/>
                <a:tab pos="355600" algn="l"/>
              </a:tabLst>
            </a:pPr>
            <a:r>
              <a:rPr lang="en-GB" sz="2200" spc="-5" dirty="0"/>
              <a:t>Any other </a:t>
            </a:r>
            <a:r>
              <a:rPr lang="en-GB" sz="2200" dirty="0"/>
              <a:t>program using </a:t>
            </a:r>
            <a:r>
              <a:rPr lang="en-GB" sz="2200" spc="-5" dirty="0"/>
              <a:t>file  </a:t>
            </a:r>
            <a:r>
              <a:rPr lang="en-GB" sz="2200" dirty="0"/>
              <a:t>has </a:t>
            </a:r>
            <a:r>
              <a:rPr lang="en-GB" sz="2200" spc="-10" dirty="0"/>
              <a:t>to </a:t>
            </a:r>
            <a:r>
              <a:rPr lang="en-GB" sz="2200" spc="-5" dirty="0"/>
              <a:t>know</a:t>
            </a:r>
            <a:r>
              <a:rPr lang="en-GB" sz="2200" dirty="0"/>
              <a:t> </a:t>
            </a:r>
            <a:r>
              <a:rPr lang="en-GB" sz="2200" spc="-5" dirty="0"/>
              <a:t>format</a:t>
            </a:r>
          </a:p>
          <a:p>
            <a:pPr marL="355600" marR="76835">
              <a:lnSpc>
                <a:spcPct val="110000"/>
              </a:lnSpc>
              <a:spcBef>
                <a:spcPts val="600"/>
              </a:spcBef>
              <a:buFont typeface="Wingdings"/>
              <a:buChar char="•"/>
              <a:tabLst>
                <a:tab pos="354965" algn="l"/>
                <a:tab pos="355600" algn="l"/>
              </a:tabLst>
            </a:pPr>
            <a:r>
              <a:rPr lang="en-GB" sz="2200" spc="-5" dirty="0">
                <a:highlight>
                  <a:srgbClr val="FFFF00"/>
                </a:highlight>
              </a:rPr>
              <a:t>Issues?</a:t>
            </a:r>
            <a:endParaRPr lang="en-GB" sz="2200" dirty="0">
              <a:highlight>
                <a:srgbClr val="FFFF00"/>
              </a:highlight>
            </a:endParaRPr>
          </a:p>
          <a:p>
            <a:pPr>
              <a:lnSpc>
                <a:spcPct val="110000"/>
              </a:lnSpc>
            </a:pPr>
            <a:endParaRPr lang="en-US" sz="2200" dirty="0"/>
          </a:p>
        </p:txBody>
      </p:sp>
      <p:pic>
        <p:nvPicPr>
          <p:cNvPr id="6" name="Picture 5">
            <a:extLst>
              <a:ext uri="{FF2B5EF4-FFF2-40B4-BE49-F238E27FC236}">
                <a16:creationId xmlns:a16="http://schemas.microsoft.com/office/drawing/2014/main" id="{51D8F736-0196-E5A1-841E-66FD5E2ACCAB}"/>
              </a:ext>
            </a:extLst>
          </p:cNvPr>
          <p:cNvPicPr>
            <a:picLocks noChangeAspect="1"/>
          </p:cNvPicPr>
          <p:nvPr/>
        </p:nvPicPr>
        <p:blipFill rotWithShape="1">
          <a:blip r:embed="rId4"/>
          <a:srcRect r="81932"/>
          <a:stretch/>
        </p:blipFill>
        <p:spPr>
          <a:xfrm>
            <a:off x="8917446" y="3355404"/>
            <a:ext cx="3161866" cy="2655539"/>
          </a:xfrm>
          <a:prstGeom prst="rect">
            <a:avLst/>
          </a:prstGeom>
        </p:spPr>
      </p:pic>
    </p:spTree>
    <p:extLst>
      <p:ext uri="{BB962C8B-B14F-4D97-AF65-F5344CB8AC3E}">
        <p14:creationId xmlns:p14="http://schemas.microsoft.com/office/powerpoint/2010/main" val="8821796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Limitations of File-Based Approach</a:t>
            </a:r>
          </a:p>
        </p:txBody>
      </p:sp>
      <p:sp>
        <p:nvSpPr>
          <p:cNvPr id="3" name="Content Placeholder 2"/>
          <p:cNvSpPr>
            <a:spLocks noGrp="1"/>
          </p:cNvSpPr>
          <p:nvPr>
            <p:ph sz="quarter" idx="1"/>
          </p:nvPr>
        </p:nvSpPr>
        <p:spPr/>
        <p:txBody>
          <a:bodyPr>
            <a:normAutofit/>
          </a:bodyPr>
          <a:lstStyle/>
          <a:p>
            <a:r>
              <a:rPr lang="en-GB" b="1" dirty="0"/>
              <a:t>Separation and isolation of data</a:t>
            </a:r>
          </a:p>
          <a:p>
            <a:pPr lvl="1"/>
            <a:r>
              <a:rPr lang="en-GB" dirty="0"/>
              <a:t>Each program maintains its own set of data.</a:t>
            </a:r>
          </a:p>
          <a:p>
            <a:pPr lvl="1"/>
            <a:r>
              <a:rPr lang="en-GB" dirty="0"/>
              <a:t>Thus, users of one program may be unaware of potentially useful data held by other programs.</a:t>
            </a:r>
          </a:p>
          <a:p>
            <a:r>
              <a:rPr lang="en-GB" b="1" dirty="0"/>
              <a:t>Duplication of data</a:t>
            </a:r>
          </a:p>
          <a:p>
            <a:pPr lvl="1"/>
            <a:r>
              <a:rPr lang="en-GB" dirty="0"/>
              <a:t>Same data is held by different programs.</a:t>
            </a:r>
          </a:p>
          <a:p>
            <a:pPr lvl="1"/>
            <a:r>
              <a:rPr lang="en-GB" dirty="0"/>
              <a:t>Wasted space and potentially different values and/or different formats for the same item.</a:t>
            </a:r>
          </a:p>
          <a:p>
            <a:pPr lvl="1"/>
            <a:r>
              <a:rPr lang="en-GB" dirty="0"/>
              <a:t>Duplication can lead to loss of data integrity.</a:t>
            </a:r>
          </a:p>
          <a:p>
            <a:endParaRPr lang="en-GB" dirty="0"/>
          </a:p>
        </p:txBody>
      </p:sp>
    </p:spTree>
    <p:extLst>
      <p:ext uri="{BB962C8B-B14F-4D97-AF65-F5344CB8AC3E}">
        <p14:creationId xmlns:p14="http://schemas.microsoft.com/office/powerpoint/2010/main" val="12165513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14.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Limitations of File-Based Approach</a:t>
            </a:r>
          </a:p>
        </p:txBody>
      </p:sp>
      <p:sp>
        <p:nvSpPr>
          <p:cNvPr id="3" name="Content Placeholder 2"/>
          <p:cNvSpPr>
            <a:spLocks noGrp="1"/>
          </p:cNvSpPr>
          <p:nvPr>
            <p:ph idx="1"/>
          </p:nvPr>
        </p:nvSpPr>
        <p:spPr>
          <a:xfrm>
            <a:off x="618067" y="973058"/>
            <a:ext cx="10515600" cy="4786472"/>
          </a:xfrm>
        </p:spPr>
        <p:txBody>
          <a:bodyPr/>
          <a:lstStyle/>
          <a:p>
            <a:r>
              <a:rPr lang="en-GB" dirty="0"/>
              <a:t>Sales and Contracts each have their own separate data and some of it is duplicated.</a:t>
            </a:r>
          </a:p>
        </p:txBody>
      </p:sp>
      <p:pic>
        <p:nvPicPr>
          <p:cNvPr id="4" name="Picture 3"/>
          <p:cNvPicPr>
            <a:picLocks noChangeAspect="1"/>
          </p:cNvPicPr>
          <p:nvPr/>
        </p:nvPicPr>
        <p:blipFill>
          <a:blip r:embed="rId2"/>
          <a:stretch>
            <a:fillRect/>
          </a:stretch>
        </p:blipFill>
        <p:spPr>
          <a:xfrm>
            <a:off x="2376510" y="3954128"/>
            <a:ext cx="7227315" cy="1408176"/>
          </a:xfrm>
          <a:prstGeom prst="rect">
            <a:avLst/>
          </a:prstGeom>
        </p:spPr>
      </p:pic>
      <p:pic>
        <p:nvPicPr>
          <p:cNvPr id="5" name="Picture 4"/>
          <p:cNvPicPr>
            <a:picLocks noChangeAspect="1"/>
          </p:cNvPicPr>
          <p:nvPr/>
        </p:nvPicPr>
        <p:blipFill>
          <a:blip r:embed="rId3"/>
          <a:stretch>
            <a:fillRect/>
          </a:stretch>
        </p:blipFill>
        <p:spPr>
          <a:xfrm>
            <a:off x="2465874" y="1752721"/>
            <a:ext cx="7048587" cy="1408176"/>
          </a:xfrm>
          <a:prstGeom prst="rect">
            <a:avLst/>
          </a:prstGeom>
        </p:spPr>
      </p:pic>
      <p:sp>
        <p:nvSpPr>
          <p:cNvPr id="6" name="TextBox 5"/>
          <p:cNvSpPr txBox="1"/>
          <p:nvPr/>
        </p:nvSpPr>
        <p:spPr>
          <a:xfrm>
            <a:off x="2082572" y="2944316"/>
            <a:ext cx="6644511" cy="1049518"/>
          </a:xfrm>
          <a:prstGeom prst="rect">
            <a:avLst/>
          </a:prstGeom>
          <a:noFill/>
        </p:spPr>
        <p:txBody>
          <a:bodyPr wrap="none" rtlCol="0">
            <a:spAutoFit/>
          </a:bodyPr>
          <a:lstStyle/>
          <a:p>
            <a:r>
              <a:rPr lang="en-GB" sz="1400" b="1" dirty="0"/>
              <a:t>Sales Files</a:t>
            </a:r>
          </a:p>
          <a:p>
            <a:pPr marL="285750" indent="-285750">
              <a:buFont typeface="Arial" panose="020B0604020202020204" pitchFamily="34" charset="0"/>
              <a:buChar char="•"/>
            </a:pPr>
            <a:r>
              <a:rPr lang="en-GB" sz="1400" dirty="0" err="1"/>
              <a:t>PropertyForRent</a:t>
            </a:r>
            <a:r>
              <a:rPr lang="en-GB" sz="1400" dirty="0"/>
              <a:t> (</a:t>
            </a:r>
            <a:r>
              <a:rPr lang="en-GB" sz="1400" dirty="0" err="1"/>
              <a:t>propertyNo</a:t>
            </a:r>
            <a:r>
              <a:rPr lang="en-GB" sz="1400" dirty="0"/>
              <a:t>, street, city, postcode, type, rooms, rent, </a:t>
            </a:r>
            <a:r>
              <a:rPr lang="en-GB" sz="1400" dirty="0" err="1"/>
              <a:t>ownerNo</a:t>
            </a:r>
            <a:r>
              <a:rPr lang="en-GB" sz="1400" dirty="0"/>
              <a:t>)</a:t>
            </a:r>
          </a:p>
          <a:p>
            <a:pPr marL="285750" indent="-285750">
              <a:buFont typeface="Arial" panose="020B0604020202020204" pitchFamily="34" charset="0"/>
              <a:buChar char="•"/>
            </a:pPr>
            <a:r>
              <a:rPr lang="en-GB" sz="1400" dirty="0" err="1"/>
              <a:t>PrivateOwner</a:t>
            </a:r>
            <a:r>
              <a:rPr lang="en-GB" sz="1400" dirty="0"/>
              <a:t> (</a:t>
            </a:r>
            <a:r>
              <a:rPr lang="en-GB" sz="1400" dirty="0" err="1"/>
              <a:t>ownerNo</a:t>
            </a:r>
            <a:r>
              <a:rPr lang="en-GB" sz="1400" dirty="0"/>
              <a:t>, </a:t>
            </a:r>
            <a:r>
              <a:rPr lang="en-GB" sz="1400" dirty="0" err="1"/>
              <a:t>fName</a:t>
            </a:r>
            <a:r>
              <a:rPr lang="en-GB" sz="1400" dirty="0"/>
              <a:t>, </a:t>
            </a:r>
            <a:r>
              <a:rPr lang="en-GB" sz="1400" dirty="0" err="1"/>
              <a:t>lName</a:t>
            </a:r>
            <a:r>
              <a:rPr lang="en-GB" sz="1400" dirty="0"/>
              <a:t>, address, </a:t>
            </a:r>
            <a:r>
              <a:rPr lang="en-GB" sz="1400" dirty="0" err="1"/>
              <a:t>telNo</a:t>
            </a:r>
            <a:r>
              <a:rPr lang="en-GB" sz="1400" dirty="0"/>
              <a:t>)</a:t>
            </a:r>
          </a:p>
          <a:p>
            <a:pPr marL="285750" indent="-285750">
              <a:buFont typeface="Arial" panose="020B0604020202020204" pitchFamily="34" charset="0"/>
              <a:buChar char="•"/>
            </a:pPr>
            <a:r>
              <a:rPr lang="en-GB" sz="1400" dirty="0"/>
              <a:t>Client (</a:t>
            </a:r>
            <a:r>
              <a:rPr lang="en-GB" sz="1400" dirty="0" err="1"/>
              <a:t>clientNo</a:t>
            </a:r>
            <a:r>
              <a:rPr lang="en-GB" sz="1400" dirty="0"/>
              <a:t>, </a:t>
            </a:r>
            <a:r>
              <a:rPr lang="en-GB" sz="1400" dirty="0" err="1"/>
              <a:t>fName</a:t>
            </a:r>
            <a:r>
              <a:rPr lang="en-GB" sz="1400" dirty="0"/>
              <a:t>, </a:t>
            </a:r>
            <a:r>
              <a:rPr lang="en-GB" sz="1400" dirty="0" err="1"/>
              <a:t>lName</a:t>
            </a:r>
            <a:r>
              <a:rPr lang="en-GB" sz="1400" dirty="0"/>
              <a:t>, address, </a:t>
            </a:r>
            <a:r>
              <a:rPr lang="en-GB" sz="1400" dirty="0" err="1"/>
              <a:t>telNo</a:t>
            </a:r>
            <a:r>
              <a:rPr lang="en-GB" sz="1400" dirty="0"/>
              <a:t>, </a:t>
            </a:r>
            <a:r>
              <a:rPr lang="en-GB" sz="1400" dirty="0" err="1"/>
              <a:t>prefType</a:t>
            </a:r>
            <a:r>
              <a:rPr lang="en-GB" sz="1400" dirty="0"/>
              <a:t>, </a:t>
            </a:r>
            <a:r>
              <a:rPr lang="en-GB" sz="1400" dirty="0" err="1"/>
              <a:t>maxRent</a:t>
            </a:r>
            <a:r>
              <a:rPr lang="en-GB" sz="1400" dirty="0"/>
              <a:t>)</a:t>
            </a:r>
          </a:p>
        </p:txBody>
      </p:sp>
      <p:sp>
        <p:nvSpPr>
          <p:cNvPr id="7" name="TextBox 6"/>
          <p:cNvSpPr txBox="1"/>
          <p:nvPr/>
        </p:nvSpPr>
        <p:spPr>
          <a:xfrm>
            <a:off x="2082572" y="5176564"/>
            <a:ext cx="7111499" cy="1049518"/>
          </a:xfrm>
          <a:prstGeom prst="rect">
            <a:avLst/>
          </a:prstGeom>
          <a:noFill/>
        </p:spPr>
        <p:txBody>
          <a:bodyPr wrap="none" rtlCol="0">
            <a:spAutoFit/>
          </a:bodyPr>
          <a:lstStyle/>
          <a:p>
            <a:r>
              <a:rPr lang="en-GB" sz="1400" b="1" dirty="0"/>
              <a:t>Contracts Files</a:t>
            </a:r>
          </a:p>
          <a:p>
            <a:pPr marL="285750" indent="-285750">
              <a:buFont typeface="Arial" panose="020B0604020202020204" pitchFamily="34" charset="0"/>
              <a:buChar char="•"/>
            </a:pPr>
            <a:r>
              <a:rPr lang="en-GB" sz="1400" dirty="0"/>
              <a:t>Lease (</a:t>
            </a:r>
            <a:r>
              <a:rPr lang="en-GB" sz="1400" dirty="0" err="1"/>
              <a:t>leaseNo</a:t>
            </a:r>
            <a:r>
              <a:rPr lang="en-GB" sz="1400" dirty="0"/>
              <a:t>, </a:t>
            </a:r>
            <a:r>
              <a:rPr lang="en-GB" sz="1400" dirty="0" err="1"/>
              <a:t>propertyNo</a:t>
            </a:r>
            <a:r>
              <a:rPr lang="en-GB" sz="1400" dirty="0"/>
              <a:t>, rent, </a:t>
            </a:r>
            <a:r>
              <a:rPr lang="en-GB" sz="1400" dirty="0" err="1"/>
              <a:t>paymentMethod</a:t>
            </a:r>
            <a:r>
              <a:rPr lang="en-GB" sz="1400" dirty="0"/>
              <a:t>, deposit, paid, </a:t>
            </a:r>
            <a:r>
              <a:rPr lang="en-GB" sz="1400" dirty="0" err="1"/>
              <a:t>rentStart</a:t>
            </a:r>
            <a:r>
              <a:rPr lang="en-GB" sz="1400" dirty="0"/>
              <a:t>, </a:t>
            </a:r>
            <a:r>
              <a:rPr lang="en-GB" sz="1400" dirty="0" err="1"/>
              <a:t>rentFinish</a:t>
            </a:r>
            <a:r>
              <a:rPr lang="en-GB" sz="1400" dirty="0"/>
              <a:t>)</a:t>
            </a:r>
          </a:p>
          <a:p>
            <a:pPr marL="285750" indent="-285750">
              <a:buFont typeface="Arial" panose="020B0604020202020204" pitchFamily="34" charset="0"/>
              <a:buChar char="•"/>
            </a:pPr>
            <a:r>
              <a:rPr lang="en-GB" sz="1400" dirty="0" err="1"/>
              <a:t>PropertyForRent</a:t>
            </a:r>
            <a:r>
              <a:rPr lang="en-GB" sz="1400" dirty="0"/>
              <a:t> (</a:t>
            </a:r>
            <a:r>
              <a:rPr lang="en-GB" sz="1400" dirty="0" err="1"/>
              <a:t>propertyNo</a:t>
            </a:r>
            <a:r>
              <a:rPr lang="en-GB" sz="1400" dirty="0"/>
              <a:t>, street, city, postcode, rent)</a:t>
            </a:r>
          </a:p>
          <a:p>
            <a:pPr marL="285750" indent="-285750">
              <a:buFont typeface="Arial" panose="020B0604020202020204" pitchFamily="34" charset="0"/>
              <a:buChar char="•"/>
            </a:pPr>
            <a:r>
              <a:rPr lang="en-GB" sz="1400" dirty="0"/>
              <a:t>Client (</a:t>
            </a:r>
            <a:r>
              <a:rPr lang="en-GB" sz="1400" dirty="0" err="1"/>
              <a:t>clientNo</a:t>
            </a:r>
            <a:r>
              <a:rPr lang="en-GB" sz="1400" dirty="0"/>
              <a:t>, </a:t>
            </a:r>
            <a:r>
              <a:rPr lang="en-GB" sz="1400" dirty="0" err="1"/>
              <a:t>fName</a:t>
            </a:r>
            <a:r>
              <a:rPr lang="en-GB" sz="1400" dirty="0"/>
              <a:t>, </a:t>
            </a:r>
            <a:r>
              <a:rPr lang="en-GB" sz="1400" dirty="0" err="1"/>
              <a:t>lName</a:t>
            </a:r>
            <a:r>
              <a:rPr lang="en-GB" sz="1400" dirty="0"/>
              <a:t>, address, </a:t>
            </a:r>
            <a:r>
              <a:rPr lang="en-GB" sz="1400" dirty="0" err="1"/>
              <a:t>telNo</a:t>
            </a:r>
            <a:r>
              <a:rPr lang="en-GB" sz="1400" dirty="0"/>
              <a:t>)</a:t>
            </a:r>
          </a:p>
        </p:txBody>
      </p:sp>
      <p:sp>
        <p:nvSpPr>
          <p:cNvPr id="8" name="Rectangle 7"/>
          <p:cNvSpPr/>
          <p:nvPr/>
        </p:nvSpPr>
        <p:spPr>
          <a:xfrm>
            <a:off x="2419484" y="3213448"/>
            <a:ext cx="6307599" cy="277200"/>
          </a:xfrm>
          <a:prstGeom prst="rect">
            <a:avLst/>
          </a:prstGeom>
          <a:noFill/>
        </p:spPr>
        <p:style>
          <a:lnRef idx="2">
            <a:schemeClr val="accent2"/>
          </a:lnRef>
          <a:fillRef idx="1">
            <a:schemeClr val="lt1"/>
          </a:fillRef>
          <a:effectRef idx="0">
            <a:schemeClr val="accent2"/>
          </a:effectRef>
          <a:fontRef idx="minor">
            <a:schemeClr val="dk1"/>
          </a:fontRef>
        </p:style>
        <p:txBody>
          <a:bodyPr rtlCol="0" anchor="ctr"/>
          <a:lstStyle/>
          <a:p>
            <a:pPr algn="ctr"/>
            <a:endParaRPr lang="en-GB"/>
          </a:p>
        </p:txBody>
      </p:sp>
      <p:sp>
        <p:nvSpPr>
          <p:cNvPr id="9" name="Rectangle 8"/>
          <p:cNvSpPr/>
          <p:nvPr/>
        </p:nvSpPr>
        <p:spPr>
          <a:xfrm>
            <a:off x="2419484" y="5661720"/>
            <a:ext cx="6307599" cy="277200"/>
          </a:xfrm>
          <a:prstGeom prst="rect">
            <a:avLst/>
          </a:prstGeom>
          <a:noFill/>
        </p:spPr>
        <p:style>
          <a:lnRef idx="2">
            <a:schemeClr val="accent2"/>
          </a:lnRef>
          <a:fillRef idx="1">
            <a:schemeClr val="lt1"/>
          </a:fillRef>
          <a:effectRef idx="0">
            <a:schemeClr val="accent2"/>
          </a:effectRef>
          <a:fontRef idx="minor">
            <a:schemeClr val="dk1"/>
          </a:fontRef>
        </p:style>
        <p:txBody>
          <a:bodyPr rtlCol="0" anchor="ctr"/>
          <a:lstStyle/>
          <a:p>
            <a:pPr algn="ctr"/>
            <a:endParaRPr lang="en-GB"/>
          </a:p>
        </p:txBody>
      </p:sp>
      <p:sp>
        <p:nvSpPr>
          <p:cNvPr id="10" name="Rectangle 9"/>
          <p:cNvSpPr/>
          <p:nvPr/>
        </p:nvSpPr>
        <p:spPr>
          <a:xfrm>
            <a:off x="2419483" y="3672400"/>
            <a:ext cx="5184576" cy="277200"/>
          </a:xfrm>
          <a:prstGeom prst="rect">
            <a:avLst/>
          </a:prstGeom>
          <a:noFill/>
        </p:spPr>
        <p:style>
          <a:lnRef idx="2">
            <a:schemeClr val="accent1"/>
          </a:lnRef>
          <a:fillRef idx="1">
            <a:schemeClr val="lt1"/>
          </a:fillRef>
          <a:effectRef idx="0">
            <a:schemeClr val="accent1"/>
          </a:effectRef>
          <a:fontRef idx="minor">
            <a:schemeClr val="dk1"/>
          </a:fontRef>
        </p:style>
        <p:txBody>
          <a:bodyPr rtlCol="0" anchor="ctr"/>
          <a:lstStyle/>
          <a:p>
            <a:pPr algn="ctr"/>
            <a:endParaRPr lang="en-GB"/>
          </a:p>
        </p:txBody>
      </p:sp>
      <p:sp>
        <p:nvSpPr>
          <p:cNvPr id="11" name="Rectangle 10"/>
          <p:cNvSpPr/>
          <p:nvPr/>
        </p:nvSpPr>
        <p:spPr>
          <a:xfrm>
            <a:off x="2419483" y="5904400"/>
            <a:ext cx="5184576" cy="277200"/>
          </a:xfrm>
          <a:prstGeom prst="rect">
            <a:avLst/>
          </a:prstGeom>
          <a:noFill/>
        </p:spPr>
        <p:style>
          <a:lnRef idx="2">
            <a:schemeClr val="accent1"/>
          </a:lnRef>
          <a:fillRef idx="1">
            <a:schemeClr val="lt1"/>
          </a:fillRef>
          <a:effectRef idx="0">
            <a:schemeClr val="accent1"/>
          </a:effectRef>
          <a:fontRef idx="minor">
            <a:schemeClr val="dk1"/>
          </a:fontRef>
        </p:style>
        <p:txBody>
          <a:bodyPr rtlCol="0" anchor="ctr"/>
          <a:lstStyle/>
          <a:p>
            <a:pPr algn="ctr"/>
            <a:endParaRPr lang="en-GB"/>
          </a:p>
        </p:txBody>
      </p:sp>
    </p:spTree>
    <p:extLst>
      <p:ext uri="{BB962C8B-B14F-4D97-AF65-F5344CB8AC3E}">
        <p14:creationId xmlns:p14="http://schemas.microsoft.com/office/powerpoint/2010/main" val="191317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subTnLst>
                                    <p:set>
                                      <p:cBhvr override="childStyle">
                                        <p:cTn dur="1" fill="hold" display="0" masterRel="nextClick" afterEffect="1"/>
                                        <p:tgtEl>
                                          <p:spTgt spid="8"/>
                                        </p:tgtEl>
                                        <p:attrNameLst>
                                          <p:attrName>style.visibility</p:attrName>
                                        </p:attrNameLst>
                                      </p:cBhvr>
                                      <p:to>
                                        <p:strVal val="hidden"/>
                                      </p:to>
                                    </p:set>
                                  </p:subTnLst>
                                </p:cTn>
                              </p:par>
                              <p:par>
                                <p:cTn id="7" presetID="1" presetClass="entr" presetSubtype="0" fill="hold" grpId="0" nodeType="withEffect">
                                  <p:stCondLst>
                                    <p:cond delay="0"/>
                                  </p:stCondLst>
                                  <p:childTnLst>
                                    <p:set>
                                      <p:cBhvr>
                                        <p:cTn id="8" dur="1" fill="hold">
                                          <p:stCondLst>
                                            <p:cond delay="0"/>
                                          </p:stCondLst>
                                        </p:cTn>
                                        <p:tgtEl>
                                          <p:spTgt spid="9"/>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10"/>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1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P spid="9" grpId="0" animBg="1"/>
      <p:bldP spid="10" grpId="0" animBg="1"/>
      <p:bldP spid="11" grpId="0" animBg="1"/>
    </p:bldLst>
  </p:timing>
</p:sld>
</file>

<file path=ppt/slides/slide15.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Limitations of File-Based Approach</a:t>
            </a:r>
          </a:p>
        </p:txBody>
      </p:sp>
      <p:sp>
        <p:nvSpPr>
          <p:cNvPr id="3" name="Content Placeholder 2"/>
          <p:cNvSpPr>
            <a:spLocks noGrp="1"/>
          </p:cNvSpPr>
          <p:nvPr>
            <p:ph sz="quarter" idx="1"/>
          </p:nvPr>
        </p:nvSpPr>
        <p:spPr>
          <a:xfrm>
            <a:off x="762001" y="1110444"/>
            <a:ext cx="11133666" cy="5213176"/>
          </a:xfrm>
        </p:spPr>
        <p:txBody>
          <a:bodyPr>
            <a:normAutofit/>
          </a:bodyPr>
          <a:lstStyle/>
          <a:p>
            <a:r>
              <a:rPr lang="en-GB" b="1" dirty="0"/>
              <a:t>Data dependence</a:t>
            </a:r>
          </a:p>
          <a:p>
            <a:pPr lvl="1"/>
            <a:r>
              <a:rPr lang="en-GB" dirty="0"/>
              <a:t>The file structure is defined in the program code, making changes to an existing structure difficult.</a:t>
            </a:r>
          </a:p>
          <a:p>
            <a:endParaRPr lang="en-GB" dirty="0"/>
          </a:p>
          <a:p>
            <a:endParaRPr lang="en-GB" dirty="0"/>
          </a:p>
          <a:p>
            <a:endParaRPr lang="en-GB" dirty="0"/>
          </a:p>
          <a:p>
            <a:endParaRPr lang="en-GB" b="1" dirty="0"/>
          </a:p>
          <a:p>
            <a:r>
              <a:rPr lang="en-GB" b="1" dirty="0"/>
              <a:t>Incompatible file formats</a:t>
            </a:r>
          </a:p>
          <a:p>
            <a:pPr lvl="1"/>
            <a:r>
              <a:rPr lang="en-GB" dirty="0"/>
              <a:t>Structure of files are dependent on the application’s programming language.</a:t>
            </a:r>
          </a:p>
          <a:p>
            <a:pPr lvl="1"/>
            <a:r>
              <a:rPr lang="en-GB" dirty="0"/>
              <a:t>Application programs written in different languages cannot easily access each other’s files.</a:t>
            </a:r>
          </a:p>
          <a:p>
            <a:endParaRPr lang="en-GB" dirty="0"/>
          </a:p>
        </p:txBody>
      </p:sp>
      <p:pic>
        <p:nvPicPr>
          <p:cNvPr id="4" name="Picture 3"/>
          <p:cNvPicPr>
            <a:picLocks noChangeAspect="1"/>
          </p:cNvPicPr>
          <p:nvPr/>
        </p:nvPicPr>
        <p:blipFill>
          <a:blip r:embed="rId3"/>
          <a:stretch>
            <a:fillRect/>
          </a:stretch>
        </p:blipFill>
        <p:spPr>
          <a:xfrm>
            <a:off x="2783632" y="3156952"/>
            <a:ext cx="6407806" cy="1280160"/>
          </a:xfrm>
          <a:prstGeom prst="rect">
            <a:avLst/>
          </a:prstGeom>
        </p:spPr>
      </p:pic>
      <p:sp>
        <p:nvSpPr>
          <p:cNvPr id="5" name="Rectangle 4"/>
          <p:cNvSpPr/>
          <p:nvPr/>
        </p:nvSpPr>
        <p:spPr>
          <a:xfrm>
            <a:off x="4367808" y="2996952"/>
            <a:ext cx="3096344" cy="1440160"/>
          </a:xfrm>
          <a:prstGeom prst="rect">
            <a:avLst/>
          </a:prstGeom>
          <a:noFill/>
          <a:ln w="28575"/>
        </p:spPr>
        <p:style>
          <a:lnRef idx="2">
            <a:schemeClr val="accent2"/>
          </a:lnRef>
          <a:fillRef idx="1">
            <a:schemeClr val="lt1"/>
          </a:fillRef>
          <a:effectRef idx="0">
            <a:schemeClr val="accent2"/>
          </a:effectRef>
          <a:fontRef idx="minor">
            <a:schemeClr val="dk1"/>
          </a:fontRef>
        </p:style>
        <p:txBody>
          <a:bodyPr rtlCol="0" anchor="ctr"/>
          <a:lstStyle/>
          <a:p>
            <a:pPr algn="ctr"/>
            <a:endParaRPr lang="en-GB"/>
          </a:p>
        </p:txBody>
      </p:sp>
      <p:cxnSp>
        <p:nvCxnSpPr>
          <p:cNvPr id="7" name="Straight Arrow Connector 6"/>
          <p:cNvCxnSpPr>
            <a:cxnSpLocks/>
          </p:cNvCxnSpPr>
          <p:nvPr/>
        </p:nvCxnSpPr>
        <p:spPr>
          <a:xfrm>
            <a:off x="5018809" y="1943100"/>
            <a:ext cx="2301327" cy="1053852"/>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09653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gtEl>
                                        <p:attrNameLst>
                                          <p:attrName>style.visibility</p:attrName>
                                        </p:attrNameLst>
                                      </p:cBhvr>
                                      <p:to>
                                        <p:strVal val="visible"/>
                                      </p:to>
                                    </p:set>
                                  </p:childTnLst>
                                  <p:subTnLst>
                                    <p:set>
                                      <p:cBhvr override="childStyle">
                                        <p:cTn dur="1" fill="hold" display="0" masterRel="nextClick" afterEffect="1"/>
                                        <p:tgtEl>
                                          <p:spTgt spid="5"/>
                                        </p:tgtEl>
                                        <p:attrNameLst>
                                          <p:attrName>style.visibility</p:attrName>
                                        </p:attrNameLst>
                                      </p:cBhvr>
                                      <p:to>
                                        <p:strVal val="hidden"/>
                                      </p:to>
                                    </p:set>
                                  </p:subTnLst>
                                </p:cTn>
                              </p:par>
                              <p:par>
                                <p:cTn id="15" presetID="1" presetClass="entr" presetSubtype="0" fill="hold" nodeType="withEffect">
                                  <p:stCondLst>
                                    <p:cond delay="0"/>
                                  </p:stCondLst>
                                  <p:childTnLst>
                                    <p:set>
                                      <p:cBhvr>
                                        <p:cTn id="16" dur="1" fill="hold">
                                          <p:stCondLst>
                                            <p:cond delay="0"/>
                                          </p:stCondLst>
                                        </p:cTn>
                                        <p:tgtEl>
                                          <p:spTgt spid="7"/>
                                        </p:tgtEl>
                                        <p:attrNameLst>
                                          <p:attrName>style.visibility</p:attrName>
                                        </p:attrNameLst>
                                      </p:cBhvr>
                                      <p:to>
                                        <p:strVal val="visible"/>
                                      </p:to>
                                    </p:set>
                                  </p:childTnLst>
                                  <p:subTnLst>
                                    <p:set>
                                      <p:cBhvr override="childStyle">
                                        <p:cTn dur="1" fill="hold" display="0" masterRel="nextClick" afterEffect="1"/>
                                        <p:tgtEl>
                                          <p:spTgt spid="7"/>
                                        </p:tgtEl>
                                        <p:attrNameLst>
                                          <p:attrName>style.visibility</p:attrName>
                                        </p:attrNameLst>
                                      </p:cBhvr>
                                      <p:to>
                                        <p:strVal val="hidden"/>
                                      </p:to>
                                    </p:set>
                                  </p:sub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3">
                                            <p:txEl>
                                              <p:pRg st="6" end="6"/>
                                            </p:txEl>
                                          </p:spTgt>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3">
                                            <p:txEl>
                                              <p:pRg st="7" end="7"/>
                                            </p:txEl>
                                          </p:spTgt>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P spid="5" grpId="0" animBg="1"/>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Limitations of File-Based Approach</a:t>
            </a:r>
          </a:p>
        </p:txBody>
      </p:sp>
      <p:sp>
        <p:nvSpPr>
          <p:cNvPr id="3" name="Content Placeholder 2"/>
          <p:cNvSpPr>
            <a:spLocks noGrp="1"/>
          </p:cNvSpPr>
          <p:nvPr>
            <p:ph sz="quarter" idx="1"/>
          </p:nvPr>
        </p:nvSpPr>
        <p:spPr>
          <a:xfrm>
            <a:off x="838200" y="2265217"/>
            <a:ext cx="8153400" cy="3250023"/>
          </a:xfrm>
        </p:spPr>
        <p:txBody>
          <a:bodyPr>
            <a:normAutofit/>
          </a:bodyPr>
          <a:lstStyle/>
          <a:p>
            <a:pPr marL="0" indent="0">
              <a:buNone/>
            </a:pPr>
            <a:r>
              <a:rPr lang="en-GB" b="1" dirty="0"/>
              <a:t>Fixed queries or proliferation of application code</a:t>
            </a:r>
          </a:p>
          <a:p>
            <a:pPr lvl="1"/>
            <a:r>
              <a:rPr lang="en-GB" dirty="0"/>
              <a:t>Program’s are written for particular functions with fixed reports and queries - no support for ad hoc/dynamic queries.</a:t>
            </a:r>
          </a:p>
          <a:p>
            <a:pPr lvl="1"/>
            <a:r>
              <a:rPr lang="en-GB" dirty="0"/>
              <a:t>New requirements meant </a:t>
            </a:r>
            <a:r>
              <a:rPr lang="en-GB" b="1" i="1" dirty="0"/>
              <a:t>new</a:t>
            </a:r>
            <a:r>
              <a:rPr lang="en-GB" dirty="0"/>
              <a:t> application program code.</a:t>
            </a:r>
          </a:p>
          <a:p>
            <a:endParaRPr lang="en-GB" dirty="0"/>
          </a:p>
        </p:txBody>
      </p:sp>
    </p:spTree>
    <p:extLst>
      <p:ext uri="{BB962C8B-B14F-4D97-AF65-F5344CB8AC3E}">
        <p14:creationId xmlns:p14="http://schemas.microsoft.com/office/powerpoint/2010/main" val="246321069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00C5344-EDFD-90B4-8595-5C37217653CF}"/>
              </a:ext>
            </a:extLst>
          </p:cNvPr>
          <p:cNvSpPr>
            <a:spLocks noGrp="1"/>
          </p:cNvSpPr>
          <p:nvPr>
            <p:ph idx="1"/>
          </p:nvPr>
        </p:nvSpPr>
        <p:spPr>
          <a:xfrm>
            <a:off x="638176" y="454025"/>
            <a:ext cx="10515600" cy="5243390"/>
          </a:xfrm>
        </p:spPr>
        <p:txBody>
          <a:bodyPr/>
          <a:lstStyle/>
          <a:p>
            <a:pPr marL="0" indent="0">
              <a:buNone/>
            </a:pPr>
            <a:r>
              <a:rPr lang="en-GB" dirty="0"/>
              <a:t>					Example: real estate agent’s office</a:t>
            </a:r>
          </a:p>
          <a:p>
            <a:pPr marL="0" indent="0">
              <a:lnSpc>
                <a:spcPct val="100000"/>
              </a:lnSpc>
              <a:buNone/>
            </a:pPr>
            <a:endParaRPr lang="en-GB" dirty="0"/>
          </a:p>
          <a:p>
            <a:pPr marL="0" indent="0">
              <a:lnSpc>
                <a:spcPct val="100000"/>
              </a:lnSpc>
              <a:buNone/>
            </a:pPr>
            <a:r>
              <a:rPr lang="en-GB" dirty="0"/>
              <a:t>			</a:t>
            </a:r>
          </a:p>
          <a:p>
            <a:pPr marL="0" indent="0">
              <a:lnSpc>
                <a:spcPct val="100000"/>
              </a:lnSpc>
              <a:buNone/>
            </a:pPr>
            <a:r>
              <a:rPr lang="en-GB" dirty="0"/>
              <a:t> </a:t>
            </a:r>
          </a:p>
          <a:p>
            <a:pPr marL="0" indent="0">
              <a:buNone/>
            </a:pPr>
            <a:r>
              <a:rPr lang="en-GB" dirty="0"/>
              <a:t>			</a:t>
            </a:r>
          </a:p>
          <a:p>
            <a:pPr marL="0" indent="0">
              <a:buNone/>
            </a:pPr>
            <a:endParaRPr lang="en-GB" dirty="0"/>
          </a:p>
          <a:p>
            <a:pPr marL="0" indent="0">
              <a:buNone/>
            </a:pPr>
            <a:endParaRPr lang="en-GB" dirty="0"/>
          </a:p>
          <a:p>
            <a:pPr marL="0" indent="0">
              <a:buNone/>
            </a:pPr>
            <a:endParaRPr lang="en-GB" dirty="0"/>
          </a:p>
          <a:p>
            <a:pPr marL="0" indent="0">
              <a:buNone/>
            </a:pPr>
            <a:endParaRPr lang="en-GB" dirty="0"/>
          </a:p>
        </p:txBody>
      </p:sp>
      <p:pic>
        <p:nvPicPr>
          <p:cNvPr id="5" name="Picture 2" descr="Office of the Tax Collector | Office of the Tax Collector">
            <a:extLst>
              <a:ext uri="{FF2B5EF4-FFF2-40B4-BE49-F238E27FC236}">
                <a16:creationId xmlns:a16="http://schemas.microsoft.com/office/drawing/2014/main" id="{1531E708-CBE9-398A-2C5C-9E4FF0229DD1}"/>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8634"/>
          <a:stretch/>
        </p:blipFill>
        <p:spPr bwMode="auto">
          <a:xfrm>
            <a:off x="595069" y="1608136"/>
            <a:ext cx="3581400" cy="4351338"/>
          </a:xfrm>
          <a:prstGeom prst="ellipse">
            <a:avLst/>
          </a:prstGeom>
          <a:ln>
            <a:noFill/>
          </a:ln>
          <a:effectLst>
            <a:softEdge rad="112500"/>
          </a:effectLst>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2435372A-4412-92B2-2F2C-654602F4F2DC}"/>
              </a:ext>
            </a:extLst>
          </p:cNvPr>
          <p:cNvSpPr txBox="1"/>
          <p:nvPr/>
        </p:nvSpPr>
        <p:spPr>
          <a:xfrm>
            <a:off x="4497044" y="3522195"/>
            <a:ext cx="7420462" cy="523220"/>
          </a:xfrm>
          <a:prstGeom prst="rect">
            <a:avLst/>
          </a:prstGeom>
          <a:noFill/>
        </p:spPr>
        <p:txBody>
          <a:bodyPr wrap="square">
            <a:spAutoFit/>
          </a:bodyPr>
          <a:lstStyle/>
          <a:p>
            <a:pPr algn="l"/>
            <a:r>
              <a:rPr lang="en-GB" sz="2800" b="0" i="0" u="none" strike="noStrike" baseline="0" dirty="0">
                <a:latin typeface="NewBaskervilleITCbyBT-Roman"/>
              </a:rPr>
              <a:t>What is the annual total for staff salaries?</a:t>
            </a:r>
          </a:p>
        </p:txBody>
      </p:sp>
      <p:sp>
        <p:nvSpPr>
          <p:cNvPr id="9" name="TextBox 8">
            <a:extLst>
              <a:ext uri="{FF2B5EF4-FFF2-40B4-BE49-F238E27FC236}">
                <a16:creationId xmlns:a16="http://schemas.microsoft.com/office/drawing/2014/main" id="{D1D6E8CE-2D65-67D5-BD0D-17FD7CBA1F97}"/>
              </a:ext>
            </a:extLst>
          </p:cNvPr>
          <p:cNvSpPr txBox="1"/>
          <p:nvPr/>
        </p:nvSpPr>
        <p:spPr>
          <a:xfrm>
            <a:off x="4133362" y="1900403"/>
            <a:ext cx="6979872" cy="954107"/>
          </a:xfrm>
          <a:prstGeom prst="rect">
            <a:avLst/>
          </a:prstGeom>
          <a:noFill/>
        </p:spPr>
        <p:txBody>
          <a:bodyPr wrap="square">
            <a:spAutoFit/>
          </a:bodyPr>
          <a:lstStyle/>
          <a:p>
            <a:pPr algn="l"/>
            <a:r>
              <a:rPr lang="en-GB" sz="2800" b="0" i="0" u="none" strike="noStrike" baseline="0" dirty="0">
                <a:latin typeface="NewBaskervilleITCbyBT-Roman"/>
              </a:rPr>
              <a:t>What apartments do you have for rent within three miles from city Centre?</a:t>
            </a:r>
          </a:p>
        </p:txBody>
      </p:sp>
      <p:sp>
        <p:nvSpPr>
          <p:cNvPr id="11" name="TextBox 10">
            <a:extLst>
              <a:ext uri="{FF2B5EF4-FFF2-40B4-BE49-F238E27FC236}">
                <a16:creationId xmlns:a16="http://schemas.microsoft.com/office/drawing/2014/main" id="{612B53E2-4497-FB60-CBDC-A1E492CFCB69}"/>
              </a:ext>
            </a:extLst>
          </p:cNvPr>
          <p:cNvSpPr txBox="1"/>
          <p:nvPr/>
        </p:nvSpPr>
        <p:spPr>
          <a:xfrm>
            <a:off x="3240181" y="5523080"/>
            <a:ext cx="8435352" cy="523220"/>
          </a:xfrm>
          <a:prstGeom prst="rect">
            <a:avLst/>
          </a:prstGeom>
          <a:noFill/>
        </p:spPr>
        <p:txBody>
          <a:bodyPr wrap="square">
            <a:spAutoFit/>
          </a:bodyPr>
          <a:lstStyle/>
          <a:p>
            <a:pPr algn="l"/>
            <a:r>
              <a:rPr lang="en-GB" sz="2800" b="0" i="0" u="none" strike="noStrike" baseline="0" dirty="0">
                <a:latin typeface="NewBaskervilleITCbyBT-Roman"/>
              </a:rPr>
              <a:t>What is the average rent for a two-bedroom apartment?</a:t>
            </a:r>
          </a:p>
        </p:txBody>
      </p:sp>
    </p:spTree>
    <p:extLst>
      <p:ext uri="{BB962C8B-B14F-4D97-AF65-F5344CB8AC3E}">
        <p14:creationId xmlns:p14="http://schemas.microsoft.com/office/powerpoint/2010/main" val="36505698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nodeType="clickEffect">
                                  <p:stCondLst>
                                    <p:cond delay="0"/>
                                  </p:stCondLst>
                                  <p:childTnLst>
                                    <p:set>
                                      <p:cBhvr>
                                        <p:cTn id="6" dur="1" fill="hold">
                                          <p:stCondLst>
                                            <p:cond delay="0"/>
                                          </p:stCondLst>
                                        </p:cTn>
                                        <p:tgtEl>
                                          <p:spTgt spid="9">
                                            <p:txEl>
                                              <p:pRg st="0" end="0"/>
                                            </p:txEl>
                                          </p:spTgt>
                                        </p:tgtEl>
                                        <p:attrNameLst>
                                          <p:attrName>style.visibility</p:attrName>
                                        </p:attrNameLst>
                                      </p:cBhvr>
                                      <p:to>
                                        <p:strVal val="visible"/>
                                      </p:to>
                                    </p:set>
                                    <p:animEffect transition="in" filter="circle(in)">
                                      <p:cBhvr>
                                        <p:cTn id="7" dur="2000"/>
                                        <p:tgtEl>
                                          <p:spTgt spid="9">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grpId="0" nodeType="clickEffect">
                                  <p:stCondLst>
                                    <p:cond delay="0"/>
                                  </p:stCondLst>
                                  <p:childTnLst>
                                    <p:set>
                                      <p:cBhvr>
                                        <p:cTn id="11" dur="1" fill="hold">
                                          <p:stCondLst>
                                            <p:cond delay="0"/>
                                          </p:stCondLst>
                                        </p:cTn>
                                        <p:tgtEl>
                                          <p:spTgt spid="11">
                                            <p:txEl>
                                              <p:pRg st="0" end="0"/>
                                            </p:txEl>
                                          </p:spTgt>
                                        </p:tgtEl>
                                        <p:attrNameLst>
                                          <p:attrName>style.visibility</p:attrName>
                                        </p:attrNameLst>
                                      </p:cBhvr>
                                      <p:to>
                                        <p:strVal val="visible"/>
                                      </p:to>
                                    </p:set>
                                    <p:animEffect transition="in" filter="randombar(horizontal)">
                                      <p:cBhvr>
                                        <p:cTn id="12" dur="500"/>
                                        <p:tgtEl>
                                          <p:spTgt spid="11">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4" presetClass="entr" presetSubtype="10" fill="hold" nodeType="clickEffect">
                                  <p:stCondLst>
                                    <p:cond delay="0"/>
                                  </p:stCondLst>
                                  <p:childTnLst>
                                    <p:set>
                                      <p:cBhvr>
                                        <p:cTn id="16" dur="1" fill="hold">
                                          <p:stCondLst>
                                            <p:cond delay="0"/>
                                          </p:stCondLst>
                                        </p:cTn>
                                        <p:tgtEl>
                                          <p:spTgt spid="7">
                                            <p:txEl>
                                              <p:pRg st="0" end="0"/>
                                            </p:txEl>
                                          </p:spTgt>
                                        </p:tgtEl>
                                        <p:attrNameLst>
                                          <p:attrName>style.visibility</p:attrName>
                                        </p:attrNameLst>
                                      </p:cBhvr>
                                      <p:to>
                                        <p:strVal val="visible"/>
                                      </p:to>
                                    </p:set>
                                    <p:animEffect transition="in" filter="randombar(horizontal)">
                                      <p:cBhvr>
                                        <p:cTn id="17" dur="500"/>
                                        <p:tgtEl>
                                          <p:spTgt spid="7">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build="allAtOnce"/>
    </p:bldLst>
  </p:timing>
</p:sld>
</file>

<file path=ppt/slides/slide18.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1DEB3E4F-EC04-10F9-A70F-C0E2D737644B}"/>
              </a:ext>
            </a:extLst>
          </p:cNvPr>
          <p:cNvSpPr txBox="1"/>
          <p:nvPr/>
        </p:nvSpPr>
        <p:spPr>
          <a:xfrm>
            <a:off x="1182189" y="0"/>
            <a:ext cx="10776857" cy="7109639"/>
          </a:xfrm>
          <a:prstGeom prst="rect">
            <a:avLst/>
          </a:prstGeom>
          <a:noFill/>
        </p:spPr>
        <p:txBody>
          <a:bodyPr wrap="square">
            <a:spAutoFit/>
          </a:bodyPr>
          <a:lstStyle/>
          <a:p>
            <a:r>
              <a:rPr lang="en-GB" sz="2400" dirty="0"/>
              <a:t># Program to read and display all rented properties</a:t>
            </a:r>
          </a:p>
          <a:p>
            <a:endParaRPr lang="en-GB" sz="2400" dirty="0"/>
          </a:p>
          <a:p>
            <a:r>
              <a:rPr lang="en-GB" sz="2400" dirty="0"/>
              <a:t># Open the file</a:t>
            </a:r>
          </a:p>
          <a:p>
            <a:r>
              <a:rPr lang="en-GB" sz="2400" dirty="0"/>
              <a:t>with open("properties.txt", "r") as file:</a:t>
            </a:r>
          </a:p>
          <a:p>
            <a:r>
              <a:rPr lang="en-GB" sz="2400" dirty="0"/>
              <a:t>    # Read all lines</a:t>
            </a:r>
          </a:p>
          <a:p>
            <a:r>
              <a:rPr lang="en-GB" sz="2400" dirty="0"/>
              <a:t>    lines = </a:t>
            </a:r>
            <a:r>
              <a:rPr lang="en-GB" sz="2400" dirty="0" err="1"/>
              <a:t>file.readlines</a:t>
            </a:r>
            <a:r>
              <a:rPr lang="en-GB" sz="2400" dirty="0"/>
              <a:t>()</a:t>
            </a:r>
          </a:p>
          <a:p>
            <a:endParaRPr lang="en-GB" sz="2400" dirty="0"/>
          </a:p>
          <a:p>
            <a:r>
              <a:rPr lang="en-GB" sz="2400" dirty="0"/>
              <a:t>    # Skip the header line</a:t>
            </a:r>
          </a:p>
          <a:p>
            <a:r>
              <a:rPr lang="en-GB" sz="2400" dirty="0"/>
              <a:t>    print("List of Rented Properties:\n")</a:t>
            </a:r>
          </a:p>
          <a:p>
            <a:r>
              <a:rPr lang="en-GB" sz="2400" dirty="0"/>
              <a:t>    for line in lines[1:]:</a:t>
            </a:r>
          </a:p>
          <a:p>
            <a:r>
              <a:rPr lang="en-GB" sz="2400" dirty="0"/>
              <a:t>        # Split each line by comma</a:t>
            </a:r>
          </a:p>
          <a:p>
            <a:r>
              <a:rPr lang="en-GB" sz="2400" dirty="0"/>
              <a:t>        </a:t>
            </a:r>
            <a:r>
              <a:rPr lang="en-GB" sz="2400" dirty="0" err="1"/>
              <a:t>property_data</a:t>
            </a:r>
            <a:r>
              <a:rPr lang="en-GB" sz="2400" dirty="0"/>
              <a:t> = </a:t>
            </a:r>
            <a:r>
              <a:rPr lang="en-GB" sz="2400" dirty="0" err="1"/>
              <a:t>line.strip</a:t>
            </a:r>
            <a:r>
              <a:rPr lang="en-GB" sz="2400" dirty="0"/>
              <a:t>().split(",")</a:t>
            </a:r>
          </a:p>
          <a:p>
            <a:endParaRPr lang="en-GB" sz="2400" dirty="0"/>
          </a:p>
          <a:p>
            <a:r>
              <a:rPr lang="en-GB" sz="2400" dirty="0"/>
              <a:t>        # Check if the status is "Rented"</a:t>
            </a:r>
          </a:p>
          <a:p>
            <a:r>
              <a:rPr lang="en-GB" sz="2400" dirty="0"/>
              <a:t>        if </a:t>
            </a:r>
            <a:r>
              <a:rPr lang="en-GB" sz="2400" dirty="0" err="1"/>
              <a:t>property_data</a:t>
            </a:r>
            <a:r>
              <a:rPr lang="en-GB" sz="2400" dirty="0"/>
              <a:t>[4].strip().lower() == "rented":</a:t>
            </a:r>
          </a:p>
          <a:p>
            <a:r>
              <a:rPr lang="en-GB" sz="2400" dirty="0"/>
              <a:t>            print(</a:t>
            </a:r>
            <a:r>
              <a:rPr lang="en-GB" sz="2400" dirty="0" err="1"/>
              <a:t>f"Property</a:t>
            </a:r>
            <a:r>
              <a:rPr lang="en-GB" sz="2400" dirty="0"/>
              <a:t> ID: {</a:t>
            </a:r>
            <a:r>
              <a:rPr lang="en-GB" sz="2400" dirty="0" err="1"/>
              <a:t>property_data</a:t>
            </a:r>
            <a:r>
              <a:rPr lang="en-GB" sz="2400" dirty="0"/>
              <a:t>[0]}, "</a:t>
            </a:r>
          </a:p>
          <a:p>
            <a:r>
              <a:rPr lang="en-GB" sz="2400" dirty="0"/>
              <a:t>                  </a:t>
            </a:r>
            <a:r>
              <a:rPr lang="en-GB" sz="2400" dirty="0" err="1"/>
              <a:t>f"Type</a:t>
            </a:r>
            <a:r>
              <a:rPr lang="en-GB" sz="2400" dirty="0"/>
              <a:t>: {</a:t>
            </a:r>
            <a:r>
              <a:rPr lang="en-GB" sz="2400" dirty="0" err="1"/>
              <a:t>property_data</a:t>
            </a:r>
            <a:r>
              <a:rPr lang="en-GB" sz="2400" dirty="0"/>
              <a:t>[1]}, "</a:t>
            </a:r>
          </a:p>
          <a:p>
            <a:r>
              <a:rPr lang="en-GB" sz="2400" dirty="0"/>
              <a:t>                  </a:t>
            </a:r>
            <a:r>
              <a:rPr lang="en-GB" sz="2400" dirty="0" err="1"/>
              <a:t>f"Location</a:t>
            </a:r>
            <a:r>
              <a:rPr lang="en-GB" sz="2400" dirty="0"/>
              <a:t>: {</a:t>
            </a:r>
            <a:r>
              <a:rPr lang="en-GB" sz="2400" dirty="0" err="1"/>
              <a:t>property_data</a:t>
            </a:r>
            <a:r>
              <a:rPr lang="en-GB" sz="2400" dirty="0"/>
              <a:t>[2]}, "</a:t>
            </a:r>
          </a:p>
          <a:p>
            <a:r>
              <a:rPr lang="en-GB" sz="2400" dirty="0"/>
              <a:t>                  </a:t>
            </a:r>
            <a:r>
              <a:rPr lang="en-GB" sz="2400" dirty="0" err="1"/>
              <a:t>f"Rent</a:t>
            </a:r>
            <a:r>
              <a:rPr lang="en-GB" sz="2400" dirty="0"/>
              <a:t>: £{</a:t>
            </a:r>
            <a:r>
              <a:rPr lang="en-GB" sz="2400" dirty="0" err="1"/>
              <a:t>property_data</a:t>
            </a:r>
            <a:r>
              <a:rPr lang="en-GB" sz="2400" dirty="0"/>
              <a:t>[3]}")</a:t>
            </a:r>
          </a:p>
        </p:txBody>
      </p:sp>
    </p:spTree>
    <p:extLst>
      <p:ext uri="{BB962C8B-B14F-4D97-AF65-F5344CB8AC3E}">
        <p14:creationId xmlns:p14="http://schemas.microsoft.com/office/powerpoint/2010/main" val="54989825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7F046A-D875-7A42-9E7B-749946D1FB0D}"/>
              </a:ext>
            </a:extLst>
          </p:cNvPr>
          <p:cNvSpPr>
            <a:spLocks noGrp="1"/>
          </p:cNvSpPr>
          <p:nvPr>
            <p:ph type="title"/>
          </p:nvPr>
        </p:nvSpPr>
        <p:spPr bwMode="auto">
          <a:xfrm>
            <a:off x="2711624" y="276475"/>
            <a:ext cx="5829300" cy="400050"/>
          </a:xfrm>
          <a:prstGeom prst="rect">
            <a:avLst/>
          </a:prstGeom>
          <a:noFill/>
          <a:ln>
            <a:noFill/>
          </a:ln>
        </p:spPr>
        <p:txBody>
          <a:bodyPr wrap="square" anchor="t">
            <a:normAutofit fontScale="90000"/>
          </a:bodyPr>
          <a:lstStyle/>
          <a:p>
            <a:r>
              <a:rPr lang="en-US" dirty="0"/>
              <a:t>Database – What is it?</a:t>
            </a:r>
          </a:p>
        </p:txBody>
      </p:sp>
      <p:sp>
        <p:nvSpPr>
          <p:cNvPr id="4" name="Content Placeholder 3">
            <a:extLst>
              <a:ext uri="{FF2B5EF4-FFF2-40B4-BE49-F238E27FC236}">
                <a16:creationId xmlns:a16="http://schemas.microsoft.com/office/drawing/2014/main" id="{8D5D49D5-87D9-0377-8C5E-CA80946A4FE8}"/>
              </a:ext>
            </a:extLst>
          </p:cNvPr>
          <p:cNvSpPr>
            <a:spLocks noGrp="1"/>
          </p:cNvSpPr>
          <p:nvPr>
            <p:ph idx="1"/>
          </p:nvPr>
        </p:nvSpPr>
        <p:spPr>
          <a:xfrm>
            <a:off x="1862194" y="1491230"/>
            <a:ext cx="7886700" cy="728522"/>
          </a:xfrm>
        </p:spPr>
        <p:txBody>
          <a:bodyPr>
            <a:normAutofit fontScale="92500" lnSpcReduction="20000"/>
          </a:bodyPr>
          <a:lstStyle/>
          <a:p>
            <a:pPr marL="0" indent="0">
              <a:buNone/>
            </a:pPr>
            <a:r>
              <a:rPr lang="en-GB" dirty="0"/>
              <a:t>If you had to explain what a database is to someone who has never heard of it before, how would you describe it?</a:t>
            </a:r>
          </a:p>
        </p:txBody>
      </p:sp>
      <p:sp>
        <p:nvSpPr>
          <p:cNvPr id="10" name="TextBox 9">
            <a:extLst>
              <a:ext uri="{FF2B5EF4-FFF2-40B4-BE49-F238E27FC236}">
                <a16:creationId xmlns:a16="http://schemas.microsoft.com/office/drawing/2014/main" id="{BADC1FD4-0F42-08AA-ED6F-FC5DD42C3EE7}"/>
              </a:ext>
            </a:extLst>
          </p:cNvPr>
          <p:cNvSpPr txBox="1"/>
          <p:nvPr/>
        </p:nvSpPr>
        <p:spPr>
          <a:xfrm>
            <a:off x="1889191" y="2385389"/>
            <a:ext cx="7474166" cy="507831"/>
          </a:xfrm>
          <a:prstGeom prst="rect">
            <a:avLst/>
          </a:prstGeom>
          <a:noFill/>
        </p:spPr>
        <p:txBody>
          <a:bodyPr wrap="square">
            <a:spAutoFit/>
          </a:bodyPr>
          <a:lstStyle/>
          <a:p>
            <a:r>
              <a:rPr lang="en-GB" sz="2700" dirty="0"/>
              <a:t>https://padlet.com/dchidambaram1/IntroDB</a:t>
            </a:r>
          </a:p>
        </p:txBody>
      </p:sp>
      <p:pic>
        <p:nvPicPr>
          <p:cNvPr id="12" name="Picture 11">
            <a:extLst>
              <a:ext uri="{FF2B5EF4-FFF2-40B4-BE49-F238E27FC236}">
                <a16:creationId xmlns:a16="http://schemas.microsoft.com/office/drawing/2014/main" id="{D7307847-8194-4EE0-148A-4E3F47EC9864}"/>
              </a:ext>
            </a:extLst>
          </p:cNvPr>
          <p:cNvPicPr>
            <a:picLocks noChangeAspect="1"/>
          </p:cNvPicPr>
          <p:nvPr/>
        </p:nvPicPr>
        <p:blipFill>
          <a:blip r:embed="rId3"/>
          <a:stretch>
            <a:fillRect/>
          </a:stretch>
        </p:blipFill>
        <p:spPr>
          <a:xfrm>
            <a:off x="4327502" y="3069772"/>
            <a:ext cx="2956085" cy="2780724"/>
          </a:xfrm>
          <a:prstGeom prst="rect">
            <a:avLst/>
          </a:prstGeom>
        </p:spPr>
      </p:pic>
    </p:spTree>
    <p:extLst>
      <p:ext uri="{BB962C8B-B14F-4D97-AF65-F5344CB8AC3E}">
        <p14:creationId xmlns:p14="http://schemas.microsoft.com/office/powerpoint/2010/main" val="306698968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Database is</a:t>
            </a:r>
          </a:p>
        </p:txBody>
      </p:sp>
      <p:sp>
        <p:nvSpPr>
          <p:cNvPr id="3" name="Content Placeholder 2"/>
          <p:cNvSpPr>
            <a:spLocks noGrp="1"/>
          </p:cNvSpPr>
          <p:nvPr>
            <p:ph idx="1"/>
          </p:nvPr>
        </p:nvSpPr>
        <p:spPr>
          <a:xfrm>
            <a:off x="694267" y="1253331"/>
            <a:ext cx="10515600" cy="4351338"/>
          </a:xfrm>
        </p:spPr>
        <p:txBody>
          <a:bodyPr/>
          <a:lstStyle/>
          <a:p>
            <a:pPr marL="0" indent="0">
              <a:buNone/>
            </a:pPr>
            <a:r>
              <a:rPr lang="en-US" dirty="0"/>
              <a:t>A collection of related pieces of data</a:t>
            </a:r>
          </a:p>
          <a:p>
            <a:pPr>
              <a:buFont typeface="Arial" panose="020B0604020202020204" pitchFamily="34" charset="0"/>
              <a:buChar char="•"/>
            </a:pPr>
            <a:r>
              <a:rPr lang="en-US" b="1" dirty="0"/>
              <a:t>Representing/capturing the information </a:t>
            </a:r>
            <a:r>
              <a:rPr lang="en-US" dirty="0"/>
              <a:t>about a real-world enterprise or part of an enterprise</a:t>
            </a:r>
          </a:p>
          <a:p>
            <a:pPr>
              <a:buFont typeface="Arial" panose="020B0604020202020204" pitchFamily="34" charset="0"/>
              <a:buChar char="•"/>
            </a:pPr>
            <a:r>
              <a:rPr lang="en-US" b="1" dirty="0"/>
              <a:t>Collected and maintained </a:t>
            </a:r>
            <a:r>
              <a:rPr lang="en-US" dirty="0"/>
              <a:t>to serve specific data management needs of the enterprise</a:t>
            </a:r>
          </a:p>
          <a:p>
            <a:pPr>
              <a:buFont typeface="Arial" panose="020B0604020202020204" pitchFamily="34" charset="0"/>
              <a:buChar char="•"/>
            </a:pPr>
            <a:r>
              <a:rPr lang="en-US" dirty="0"/>
              <a:t>Activities of the enterprise are supported by the database and </a:t>
            </a:r>
            <a:r>
              <a:rPr lang="en-US" b="1" dirty="0"/>
              <a:t>continually update </a:t>
            </a:r>
            <a:r>
              <a:rPr lang="en-US" dirty="0"/>
              <a:t>the database</a:t>
            </a:r>
          </a:p>
          <a:p>
            <a:pPr marL="0" indent="0">
              <a:buNone/>
            </a:pPr>
            <a:endParaRPr lang="en-GB" dirty="0"/>
          </a:p>
        </p:txBody>
      </p:sp>
      <p:pic>
        <p:nvPicPr>
          <p:cNvPr id="3074" name="Picture 2" descr="office database&quot; Icon - Download for free – Iconduck">
            <a:extLst>
              <a:ext uri="{FF2B5EF4-FFF2-40B4-BE49-F238E27FC236}">
                <a16:creationId xmlns:a16="http://schemas.microsoft.com/office/drawing/2014/main" id="{01C1BE59-EBEF-D3C7-16E6-E4A7AAA37D1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569979" y="4191893"/>
            <a:ext cx="1357252" cy="141277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73325648"/>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quarter" idx="1"/>
          </p:nvPr>
        </p:nvSpPr>
        <p:spPr>
          <a:xfrm>
            <a:off x="491067" y="758825"/>
            <a:ext cx="10515600" cy="4351338"/>
          </a:xfrm>
        </p:spPr>
        <p:txBody>
          <a:bodyPr/>
          <a:lstStyle/>
          <a:p>
            <a:pPr marL="0" indent="0">
              <a:buNone/>
            </a:pPr>
            <a:endParaRPr lang="en-GB" dirty="0"/>
          </a:p>
          <a:p>
            <a:pPr marL="0" indent="0">
              <a:buNone/>
            </a:pPr>
            <a:r>
              <a:rPr lang="en-GB" dirty="0"/>
              <a:t>What is a Database Management System (DBMS)?</a:t>
            </a:r>
          </a:p>
          <a:p>
            <a:pPr marL="0" indent="0">
              <a:buNone/>
            </a:pPr>
            <a:endParaRPr lang="en-GB" dirty="0"/>
          </a:p>
        </p:txBody>
      </p:sp>
      <p:pic>
        <p:nvPicPr>
          <p:cNvPr id="14338" name="Picture 2" descr="Pin on Interesting">
            <a:extLst>
              <a:ext uri="{FF2B5EF4-FFF2-40B4-BE49-F238E27FC236}">
                <a16:creationId xmlns:a16="http://schemas.microsoft.com/office/drawing/2014/main" id="{5FD93307-CB28-5D0E-30CD-047868EF6EE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057752" y="1881594"/>
            <a:ext cx="3177428" cy="362226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094082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600" dirty="0"/>
              <a:t>What is Database Management System?</a:t>
            </a:r>
          </a:p>
        </p:txBody>
      </p:sp>
      <p:sp>
        <p:nvSpPr>
          <p:cNvPr id="3" name="Content Placeholder 2"/>
          <p:cNvSpPr>
            <a:spLocks noGrp="1"/>
          </p:cNvSpPr>
          <p:nvPr>
            <p:ph sz="quarter" idx="1"/>
          </p:nvPr>
        </p:nvSpPr>
        <p:spPr/>
        <p:txBody>
          <a:bodyPr/>
          <a:lstStyle/>
          <a:p>
            <a:r>
              <a:rPr lang="en-US" dirty="0"/>
              <a:t>software systems used to store, retrieve, and run queries on data</a:t>
            </a:r>
          </a:p>
          <a:p>
            <a:r>
              <a:rPr lang="en-GB" b="0" i="0" dirty="0">
                <a:solidFill>
                  <a:srgbClr val="202124"/>
                </a:solidFill>
                <a:effectLst/>
              </a:rPr>
              <a:t>serves as an interface between an end-user and a database, allowing users to create, read, update, and delete data in the database.</a:t>
            </a:r>
            <a:endParaRPr lang="en-US" dirty="0"/>
          </a:p>
          <a:p>
            <a:pPr marL="0" indent="0">
              <a:buNone/>
            </a:pPr>
            <a:endParaRPr lang="en-GB" dirty="0"/>
          </a:p>
        </p:txBody>
      </p:sp>
      <p:pic>
        <p:nvPicPr>
          <p:cNvPr id="3074" name="Picture 2" descr="office database&quot; Icon - Download for free – Iconduck">
            <a:extLst>
              <a:ext uri="{FF2B5EF4-FFF2-40B4-BE49-F238E27FC236}">
                <a16:creationId xmlns:a16="http://schemas.microsoft.com/office/drawing/2014/main" id="{01C1BE59-EBEF-D3C7-16E6-E4A7AAA37D1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579866" y="3803445"/>
            <a:ext cx="1492977" cy="1554054"/>
          </a:xfrm>
          <a:prstGeom prst="rect">
            <a:avLst/>
          </a:prstGeom>
          <a:noFill/>
          <a:extLst>
            <a:ext uri="{909E8E84-426E-40DD-AFC4-6F175D3DCCD1}">
              <a14:hiddenFill xmlns:a14="http://schemas.microsoft.com/office/drawing/2010/main">
                <a:solidFill>
                  <a:srgbClr val="FFFFFF"/>
                </a:solidFill>
              </a14:hiddenFill>
            </a:ext>
          </a:extLst>
        </p:spPr>
      </p:pic>
      <p:pic>
        <p:nvPicPr>
          <p:cNvPr id="5122" name="Picture 2" descr="What is Database Management System - DBMS - UseMyNotes">
            <a:extLst>
              <a:ext uri="{FF2B5EF4-FFF2-40B4-BE49-F238E27FC236}">
                <a16:creationId xmlns:a16="http://schemas.microsoft.com/office/drawing/2014/main" id="{DBDCB491-B5AA-93D6-66DD-347B0842E04F}"/>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34940" t="11111" r="5875" b="15350"/>
          <a:stretch/>
        </p:blipFill>
        <p:spPr bwMode="auto">
          <a:xfrm>
            <a:off x="5757563" y="3174577"/>
            <a:ext cx="2693100" cy="2811793"/>
          </a:xfrm>
          <a:prstGeom prst="rect">
            <a:avLst/>
          </a:prstGeom>
          <a:noFill/>
          <a:extLst>
            <a:ext uri="{909E8E84-426E-40DD-AFC4-6F175D3DCCD1}">
              <a14:hiddenFill xmlns:a14="http://schemas.microsoft.com/office/drawing/2010/main">
                <a:solidFill>
                  <a:srgbClr val="FFFFFF"/>
                </a:solidFill>
              </a14:hiddenFill>
            </a:ext>
          </a:extLst>
        </p:spPr>
      </p:pic>
      <p:cxnSp>
        <p:nvCxnSpPr>
          <p:cNvPr id="5" name="Straight Arrow Connector 4">
            <a:extLst>
              <a:ext uri="{FF2B5EF4-FFF2-40B4-BE49-F238E27FC236}">
                <a16:creationId xmlns:a16="http://schemas.microsoft.com/office/drawing/2014/main" id="{E3891663-ED16-30A7-BE88-E7E911207B28}"/>
              </a:ext>
            </a:extLst>
          </p:cNvPr>
          <p:cNvCxnSpPr>
            <a:stCxn id="3074" idx="3"/>
            <a:endCxn id="5122" idx="1"/>
          </p:cNvCxnSpPr>
          <p:nvPr/>
        </p:nvCxnSpPr>
        <p:spPr>
          <a:xfrm>
            <a:off x="5072843" y="4580472"/>
            <a:ext cx="684720" cy="2"/>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6" name="TextBox 5">
            <a:extLst>
              <a:ext uri="{FF2B5EF4-FFF2-40B4-BE49-F238E27FC236}">
                <a16:creationId xmlns:a16="http://schemas.microsoft.com/office/drawing/2014/main" id="{43E7807D-C218-6C7C-9B2C-5A79B2167B96}"/>
              </a:ext>
            </a:extLst>
          </p:cNvPr>
          <p:cNvSpPr txBox="1"/>
          <p:nvPr/>
        </p:nvSpPr>
        <p:spPr>
          <a:xfrm>
            <a:off x="5757563" y="3397180"/>
            <a:ext cx="636084" cy="406265"/>
          </a:xfrm>
          <a:prstGeom prst="rect">
            <a:avLst/>
          </a:prstGeom>
          <a:solidFill>
            <a:schemeClr val="bg1">
              <a:lumMod val="75000"/>
            </a:schemeClr>
          </a:solidFill>
        </p:spPr>
        <p:txBody>
          <a:bodyPr wrap="square" rtlCol="0">
            <a:spAutoFit/>
          </a:bodyPr>
          <a:lstStyle/>
          <a:p>
            <a:endParaRPr lang="en-US" dirty="0"/>
          </a:p>
        </p:txBody>
      </p:sp>
    </p:spTree>
    <p:extLst>
      <p:ext uri="{BB962C8B-B14F-4D97-AF65-F5344CB8AC3E}">
        <p14:creationId xmlns:p14="http://schemas.microsoft.com/office/powerpoint/2010/main" val="3269217871"/>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Why Database Management Systems?</a:t>
            </a:r>
          </a:p>
        </p:txBody>
      </p:sp>
      <p:sp>
        <p:nvSpPr>
          <p:cNvPr id="3" name="Content Placeholder 2"/>
          <p:cNvSpPr>
            <a:spLocks noGrp="1"/>
          </p:cNvSpPr>
          <p:nvPr>
            <p:ph idx="1"/>
          </p:nvPr>
        </p:nvSpPr>
        <p:spPr>
          <a:xfrm>
            <a:off x="2136648" y="1600200"/>
            <a:ext cx="8153400" cy="5257800"/>
          </a:xfrm>
        </p:spPr>
        <p:txBody>
          <a:bodyPr>
            <a:normAutofit/>
          </a:bodyPr>
          <a:lstStyle/>
          <a:p>
            <a:r>
              <a:rPr lang="en-GB" dirty="0"/>
              <a:t>Data is </a:t>
            </a:r>
            <a:r>
              <a:rPr lang="en-GB" u="sng" dirty="0"/>
              <a:t>not</a:t>
            </a:r>
            <a:r>
              <a:rPr lang="en-GB" dirty="0"/>
              <a:t> information!</a:t>
            </a:r>
          </a:p>
          <a:p>
            <a:pPr marL="365760" lvl="1" indent="0">
              <a:buNone/>
            </a:pPr>
            <a:r>
              <a:rPr lang="en-GB" dirty="0"/>
              <a:t>Information is data made meaningful – typically by applications. E.g.:</a:t>
            </a:r>
          </a:p>
          <a:p>
            <a:pPr lvl="2"/>
            <a:endParaRPr lang="en-GB" dirty="0"/>
          </a:p>
          <a:p>
            <a:pPr lvl="1"/>
            <a:endParaRPr lang="en-GB" dirty="0"/>
          </a:p>
          <a:p>
            <a:pPr lvl="1"/>
            <a:endParaRPr lang="en-GB" dirty="0"/>
          </a:p>
          <a:p>
            <a:pPr lvl="1"/>
            <a:endParaRPr lang="en-GB" dirty="0"/>
          </a:p>
          <a:p>
            <a:pPr lvl="1"/>
            <a:endParaRPr lang="en-GB" dirty="0"/>
          </a:p>
          <a:p>
            <a:pPr lvl="1"/>
            <a:endParaRPr lang="en-GB" dirty="0"/>
          </a:p>
          <a:p>
            <a:pPr lvl="1"/>
            <a:endParaRPr lang="en-GB" dirty="0"/>
          </a:p>
          <a:p>
            <a:r>
              <a:rPr lang="en-GB" b="1" i="1" dirty="0"/>
              <a:t>It needs to shared!</a:t>
            </a:r>
          </a:p>
          <a:p>
            <a:pPr lvl="1"/>
            <a:r>
              <a:rPr lang="en-GB" dirty="0"/>
              <a:t>Accessed by applications that can make it meaningful</a:t>
            </a:r>
          </a:p>
          <a:p>
            <a:pPr lvl="1"/>
            <a:r>
              <a:rPr lang="en-GB" dirty="0"/>
              <a:t>Simultaneous, multiple access to it too</a:t>
            </a:r>
          </a:p>
          <a:p>
            <a:endParaRPr lang="en-GB" dirty="0"/>
          </a:p>
        </p:txBody>
      </p:sp>
      <p:graphicFrame>
        <p:nvGraphicFramePr>
          <p:cNvPr id="4" name="Table 3"/>
          <p:cNvGraphicFramePr>
            <a:graphicFrameLocks noGrp="1"/>
          </p:cNvGraphicFramePr>
          <p:nvPr/>
        </p:nvGraphicFramePr>
        <p:xfrm>
          <a:off x="2567608" y="2708920"/>
          <a:ext cx="7794448" cy="2880360"/>
        </p:xfrm>
        <a:graphic>
          <a:graphicData uri="http://schemas.openxmlformats.org/drawingml/2006/table">
            <a:tbl>
              <a:tblPr firstRow="1" bandRow="1">
                <a:tableStyleId>{2D5ABB26-0587-4C30-8999-92F81FD0307C}</a:tableStyleId>
              </a:tblPr>
              <a:tblGrid>
                <a:gridCol w="3897224">
                  <a:extLst>
                    <a:ext uri="{9D8B030D-6E8A-4147-A177-3AD203B41FA5}">
                      <a16:colId xmlns:a16="http://schemas.microsoft.com/office/drawing/2014/main" val="1106366461"/>
                    </a:ext>
                  </a:extLst>
                </a:gridCol>
                <a:gridCol w="3897224">
                  <a:extLst>
                    <a:ext uri="{9D8B030D-6E8A-4147-A177-3AD203B41FA5}">
                      <a16:colId xmlns:a16="http://schemas.microsoft.com/office/drawing/2014/main" val="1140649825"/>
                    </a:ext>
                  </a:extLst>
                </a:gridCol>
              </a:tblGrid>
              <a:tr h="370840">
                <a:tc>
                  <a:txBody>
                    <a:bodyPr/>
                    <a:lstStyle/>
                    <a:p>
                      <a:pPr marL="457200" marR="0" lvl="1" indent="-228600" algn="l" defTabSz="914400" rtl="0" eaLnBrk="1" fontAlgn="auto" latinLnBrk="0" hangingPunct="1">
                        <a:lnSpc>
                          <a:spcPct val="100000"/>
                        </a:lnSpc>
                        <a:spcBef>
                          <a:spcPts val="500"/>
                        </a:spcBef>
                        <a:spcAft>
                          <a:spcPts val="0"/>
                        </a:spcAft>
                        <a:buClr>
                          <a:srgbClr val="DA1F28"/>
                        </a:buClr>
                        <a:buSzPct val="75000"/>
                        <a:buFont typeface="Wingdings"/>
                        <a:buChar char=""/>
                        <a:tabLst/>
                        <a:defRPr/>
                      </a:pPr>
                      <a:r>
                        <a:rPr kumimoji="0" lang="en-GB" sz="2100" b="0" i="0" u="none" strike="noStrike" kern="1200" cap="none" spc="0" normalizeH="0" baseline="0" noProof="0" dirty="0">
                          <a:ln>
                            <a:noFill/>
                          </a:ln>
                          <a:solidFill>
                            <a:prstClr val="black"/>
                          </a:solidFill>
                          <a:effectLst/>
                          <a:uLnTx/>
                          <a:uFillTx/>
                          <a:latin typeface="+mn-lt"/>
                          <a:ea typeface="+mn-ea"/>
                          <a:cs typeface="+mn-cs"/>
                        </a:rPr>
                        <a:t>Consumer applications</a:t>
                      </a:r>
                    </a:p>
                  </a:txBody>
                  <a:tcPr/>
                </a:tc>
                <a:tc>
                  <a:txBody>
                    <a:bodyPr/>
                    <a:lstStyle/>
                    <a:p>
                      <a:pPr marL="0" marR="0" lvl="0" indent="-228600" algn="l" defTabSz="914400" rtl="0" eaLnBrk="1" fontAlgn="auto" latinLnBrk="0" hangingPunct="1">
                        <a:lnSpc>
                          <a:spcPct val="100000"/>
                        </a:lnSpc>
                        <a:spcBef>
                          <a:spcPts val="500"/>
                        </a:spcBef>
                        <a:spcAft>
                          <a:spcPts val="0"/>
                        </a:spcAft>
                        <a:buClr>
                          <a:srgbClr val="DA1F28"/>
                        </a:buClr>
                        <a:buSzPct val="75000"/>
                        <a:buFont typeface="Wingdings"/>
                        <a:buChar char=""/>
                        <a:tabLst/>
                        <a:defRPr/>
                      </a:pPr>
                      <a:r>
                        <a:rPr kumimoji="0" lang="en-GB" sz="2100" b="0" i="0" u="none" strike="noStrike" kern="1200" cap="none" spc="0" normalizeH="0" baseline="0" noProof="0" dirty="0">
                          <a:ln>
                            <a:noFill/>
                          </a:ln>
                          <a:solidFill>
                            <a:prstClr val="black"/>
                          </a:solidFill>
                          <a:effectLst/>
                          <a:uLnTx/>
                          <a:uFillTx/>
                          <a:latin typeface="+mn-lt"/>
                          <a:ea typeface="+mn-ea"/>
                          <a:cs typeface="+mn-cs"/>
                        </a:rPr>
                        <a:t>Registration services</a:t>
                      </a:r>
                    </a:p>
                  </a:txBody>
                  <a:tcPr/>
                </a:tc>
                <a:extLst>
                  <a:ext uri="{0D108BD9-81ED-4DB2-BD59-A6C34878D82A}">
                    <a16:rowId xmlns:a16="http://schemas.microsoft.com/office/drawing/2014/main" val="1191268312"/>
                  </a:ext>
                </a:extLst>
              </a:tr>
              <a:tr h="370840">
                <a:tc>
                  <a:txBody>
                    <a:bodyPr/>
                    <a:lstStyle/>
                    <a:p>
                      <a:pPr marL="457200" marR="0" lvl="1" indent="-228600" algn="l" defTabSz="914400" rtl="0" eaLnBrk="1" fontAlgn="auto" latinLnBrk="0" hangingPunct="1">
                        <a:lnSpc>
                          <a:spcPct val="100000"/>
                        </a:lnSpc>
                        <a:spcBef>
                          <a:spcPts val="500"/>
                        </a:spcBef>
                        <a:spcAft>
                          <a:spcPts val="0"/>
                        </a:spcAft>
                        <a:buClr>
                          <a:srgbClr val="DA1F28"/>
                        </a:buClr>
                        <a:buSzPct val="75000"/>
                        <a:buFont typeface="Wingdings"/>
                        <a:buChar char=""/>
                        <a:tabLst/>
                        <a:defRPr/>
                      </a:pPr>
                      <a:r>
                        <a:rPr kumimoji="0" lang="en-GB" sz="2100" b="0" i="0" u="none" strike="noStrike" kern="1200" cap="none" spc="0" normalizeH="0" baseline="0" noProof="0" dirty="0">
                          <a:ln>
                            <a:noFill/>
                          </a:ln>
                          <a:solidFill>
                            <a:prstClr val="black"/>
                          </a:solidFill>
                          <a:effectLst/>
                          <a:uLnTx/>
                          <a:uFillTx/>
                          <a:latin typeface="+mn-lt"/>
                          <a:ea typeface="+mn-ea"/>
                          <a:cs typeface="+mn-cs"/>
                        </a:rPr>
                        <a:t>Search engines</a:t>
                      </a:r>
                    </a:p>
                  </a:txBody>
                  <a:tcPr/>
                </a:tc>
                <a:tc>
                  <a:txBody>
                    <a:bodyPr/>
                    <a:lstStyle/>
                    <a:p>
                      <a:pPr marL="0" marR="0" lvl="0" indent="-228600" algn="l" defTabSz="914400" rtl="0" eaLnBrk="1" fontAlgn="auto" latinLnBrk="0" hangingPunct="1">
                        <a:lnSpc>
                          <a:spcPct val="100000"/>
                        </a:lnSpc>
                        <a:spcBef>
                          <a:spcPts val="500"/>
                        </a:spcBef>
                        <a:spcAft>
                          <a:spcPts val="0"/>
                        </a:spcAft>
                        <a:buClr>
                          <a:srgbClr val="DA1F28"/>
                        </a:buClr>
                        <a:buSzPct val="75000"/>
                        <a:buFont typeface="Wingdings"/>
                        <a:buChar char=""/>
                        <a:tabLst/>
                        <a:defRPr/>
                      </a:pPr>
                      <a:r>
                        <a:rPr kumimoji="0" lang="en-GB" sz="2100" b="0" i="0" u="none" strike="noStrike" kern="1200" cap="none" spc="0" normalizeH="0" baseline="0" noProof="0" dirty="0">
                          <a:ln>
                            <a:noFill/>
                          </a:ln>
                          <a:solidFill>
                            <a:prstClr val="black"/>
                          </a:solidFill>
                          <a:effectLst/>
                          <a:uLnTx/>
                          <a:uFillTx/>
                          <a:latin typeface="+mn-lt"/>
                          <a:ea typeface="+mn-ea"/>
                          <a:cs typeface="+mn-cs"/>
                        </a:rPr>
                        <a:t>Price comparison sites</a:t>
                      </a:r>
                    </a:p>
                  </a:txBody>
                  <a:tcPr/>
                </a:tc>
                <a:extLst>
                  <a:ext uri="{0D108BD9-81ED-4DB2-BD59-A6C34878D82A}">
                    <a16:rowId xmlns:a16="http://schemas.microsoft.com/office/drawing/2014/main" val="1328678787"/>
                  </a:ext>
                </a:extLst>
              </a:tr>
              <a:tr h="370840">
                <a:tc>
                  <a:txBody>
                    <a:bodyPr/>
                    <a:lstStyle/>
                    <a:p>
                      <a:pPr marL="457200" marR="0" lvl="1" indent="-228600" algn="l" defTabSz="914400" rtl="0" eaLnBrk="1" fontAlgn="auto" latinLnBrk="0" hangingPunct="1">
                        <a:lnSpc>
                          <a:spcPct val="100000"/>
                        </a:lnSpc>
                        <a:spcBef>
                          <a:spcPts val="500"/>
                        </a:spcBef>
                        <a:spcAft>
                          <a:spcPts val="0"/>
                        </a:spcAft>
                        <a:buClr>
                          <a:srgbClr val="DA1F28"/>
                        </a:buClr>
                        <a:buSzPct val="75000"/>
                        <a:buFont typeface="Wingdings"/>
                        <a:buChar char=""/>
                        <a:tabLst/>
                        <a:defRPr/>
                      </a:pPr>
                      <a:r>
                        <a:rPr kumimoji="0" lang="en-GB" sz="2100" b="0" i="0" u="none" strike="noStrike" kern="1200" cap="none" spc="0" normalizeH="0" baseline="0" noProof="0" dirty="0">
                          <a:ln>
                            <a:noFill/>
                          </a:ln>
                          <a:solidFill>
                            <a:prstClr val="black"/>
                          </a:solidFill>
                          <a:effectLst/>
                          <a:uLnTx/>
                          <a:uFillTx/>
                          <a:latin typeface="+mn-lt"/>
                          <a:ea typeface="+mn-ea"/>
                          <a:cs typeface="+mn-cs"/>
                        </a:rPr>
                        <a:t>Online banking</a:t>
                      </a:r>
                    </a:p>
                  </a:txBody>
                  <a:tcPr/>
                </a:tc>
                <a:tc>
                  <a:txBody>
                    <a:bodyPr/>
                    <a:lstStyle/>
                    <a:p>
                      <a:endParaRPr lang="en-GB"/>
                    </a:p>
                  </a:txBody>
                  <a:tcPr/>
                </a:tc>
                <a:extLst>
                  <a:ext uri="{0D108BD9-81ED-4DB2-BD59-A6C34878D82A}">
                    <a16:rowId xmlns:a16="http://schemas.microsoft.com/office/drawing/2014/main" val="1691813695"/>
                  </a:ext>
                </a:extLst>
              </a:tr>
              <a:tr h="370840">
                <a:tc>
                  <a:txBody>
                    <a:bodyPr/>
                    <a:lstStyle/>
                    <a:p>
                      <a:pPr marL="457200" marR="0" lvl="1" indent="-228600" algn="l" defTabSz="914400" rtl="0" eaLnBrk="1" fontAlgn="auto" latinLnBrk="0" hangingPunct="1">
                        <a:lnSpc>
                          <a:spcPct val="100000"/>
                        </a:lnSpc>
                        <a:spcBef>
                          <a:spcPts val="500"/>
                        </a:spcBef>
                        <a:spcAft>
                          <a:spcPts val="0"/>
                        </a:spcAft>
                        <a:buClr>
                          <a:srgbClr val="DA1F28"/>
                        </a:buClr>
                        <a:buSzPct val="75000"/>
                        <a:buFont typeface="Wingdings"/>
                        <a:buChar char=""/>
                        <a:tabLst/>
                        <a:defRPr/>
                      </a:pPr>
                      <a:r>
                        <a:rPr kumimoji="0" lang="en-GB" sz="2100" b="0" i="0" u="none" strike="noStrike" kern="1200" cap="none" spc="0" normalizeH="0" baseline="0" noProof="0" dirty="0">
                          <a:ln>
                            <a:noFill/>
                          </a:ln>
                          <a:solidFill>
                            <a:prstClr val="black"/>
                          </a:solidFill>
                          <a:effectLst/>
                          <a:uLnTx/>
                          <a:uFillTx/>
                          <a:latin typeface="+mn-lt"/>
                          <a:ea typeface="+mn-ea"/>
                          <a:cs typeface="+mn-cs"/>
                        </a:rPr>
                        <a:t>Travel reservation sites</a:t>
                      </a:r>
                    </a:p>
                  </a:txBody>
                  <a:tcPr/>
                </a:tc>
                <a:tc>
                  <a:txBody>
                    <a:bodyPr/>
                    <a:lstStyle/>
                    <a:p>
                      <a:endParaRPr lang="en-GB" dirty="0"/>
                    </a:p>
                  </a:txBody>
                  <a:tcPr/>
                </a:tc>
                <a:extLst>
                  <a:ext uri="{0D108BD9-81ED-4DB2-BD59-A6C34878D82A}">
                    <a16:rowId xmlns:a16="http://schemas.microsoft.com/office/drawing/2014/main" val="4028226462"/>
                  </a:ext>
                </a:extLst>
              </a:tr>
              <a:tr h="370840">
                <a:tc>
                  <a:txBody>
                    <a:bodyPr/>
                    <a:lstStyle/>
                    <a:p>
                      <a:pPr marL="457200" marR="0" lvl="1" indent="-228600" algn="l" defTabSz="914400" rtl="0" eaLnBrk="1" fontAlgn="auto" latinLnBrk="0" hangingPunct="1">
                        <a:lnSpc>
                          <a:spcPct val="100000"/>
                        </a:lnSpc>
                        <a:spcBef>
                          <a:spcPts val="500"/>
                        </a:spcBef>
                        <a:spcAft>
                          <a:spcPts val="0"/>
                        </a:spcAft>
                        <a:buClr>
                          <a:srgbClr val="DA1F28"/>
                        </a:buClr>
                        <a:buSzPct val="75000"/>
                        <a:buFont typeface="Wingdings"/>
                        <a:buChar char=""/>
                        <a:tabLst/>
                        <a:defRPr/>
                      </a:pPr>
                      <a:r>
                        <a:rPr kumimoji="0" lang="en-GB" sz="2100" b="0" i="0" u="none" strike="noStrike" kern="1200" cap="none" spc="0" normalizeH="0" baseline="0" noProof="0" dirty="0">
                          <a:ln>
                            <a:noFill/>
                          </a:ln>
                          <a:solidFill>
                            <a:prstClr val="black"/>
                          </a:solidFill>
                          <a:effectLst/>
                          <a:uLnTx/>
                          <a:uFillTx/>
                          <a:latin typeface="+mn-lt"/>
                          <a:ea typeface="+mn-ea"/>
                          <a:cs typeface="+mn-cs"/>
                        </a:rPr>
                        <a:t>Health care</a:t>
                      </a:r>
                    </a:p>
                  </a:txBody>
                  <a:tcPr/>
                </a:tc>
                <a:tc>
                  <a:txBody>
                    <a:bodyPr/>
                    <a:lstStyle/>
                    <a:p>
                      <a:pPr marL="0" marR="0" lvl="0" indent="-228600" algn="l" defTabSz="914400" rtl="0" eaLnBrk="1" fontAlgn="auto" latinLnBrk="0" hangingPunct="1">
                        <a:lnSpc>
                          <a:spcPct val="100000"/>
                        </a:lnSpc>
                        <a:spcBef>
                          <a:spcPts val="500"/>
                        </a:spcBef>
                        <a:spcAft>
                          <a:spcPts val="0"/>
                        </a:spcAft>
                        <a:buClr>
                          <a:srgbClr val="DA1F28"/>
                        </a:buClr>
                        <a:buSzPct val="75000"/>
                        <a:buFont typeface="Wingdings"/>
                        <a:buChar char=""/>
                        <a:tabLst/>
                        <a:defRPr/>
                      </a:pPr>
                      <a:endParaRPr kumimoji="0" lang="en-GB" sz="2100" b="0" i="0" u="none" strike="noStrike" kern="1200" cap="none" spc="0" normalizeH="0" baseline="0" noProof="0" dirty="0">
                        <a:ln>
                          <a:noFill/>
                        </a:ln>
                        <a:solidFill>
                          <a:prstClr val="black"/>
                        </a:solidFill>
                        <a:effectLst/>
                        <a:uLnTx/>
                        <a:uFillTx/>
                        <a:latin typeface="+mn-lt"/>
                        <a:ea typeface="+mn-ea"/>
                        <a:cs typeface="+mn-cs"/>
                      </a:endParaRPr>
                    </a:p>
                  </a:txBody>
                  <a:tcPr/>
                </a:tc>
                <a:extLst>
                  <a:ext uri="{0D108BD9-81ED-4DB2-BD59-A6C34878D82A}">
                    <a16:rowId xmlns:a16="http://schemas.microsoft.com/office/drawing/2014/main" val="1241757321"/>
                  </a:ext>
                </a:extLst>
              </a:tr>
              <a:tr h="370840">
                <a:tc>
                  <a:txBody>
                    <a:bodyPr/>
                    <a:lstStyle/>
                    <a:p>
                      <a:pPr marL="457200" marR="0" lvl="1" indent="-228600" algn="l" defTabSz="914400" rtl="0" eaLnBrk="1" fontAlgn="auto" latinLnBrk="0" hangingPunct="1">
                        <a:lnSpc>
                          <a:spcPct val="100000"/>
                        </a:lnSpc>
                        <a:spcBef>
                          <a:spcPts val="500"/>
                        </a:spcBef>
                        <a:spcAft>
                          <a:spcPts val="0"/>
                        </a:spcAft>
                        <a:buClr>
                          <a:srgbClr val="DA1F28"/>
                        </a:buClr>
                        <a:buSzPct val="75000"/>
                        <a:buFont typeface="Wingdings"/>
                        <a:buChar char=""/>
                        <a:tabLst/>
                        <a:defRPr/>
                      </a:pPr>
                      <a:r>
                        <a:rPr kumimoji="0" lang="en-GB" sz="2100" b="0" i="0" u="none" strike="noStrike" kern="1200" cap="none" spc="0" normalizeH="0" baseline="0" noProof="0" dirty="0">
                          <a:ln>
                            <a:noFill/>
                          </a:ln>
                          <a:solidFill>
                            <a:prstClr val="black"/>
                          </a:solidFill>
                          <a:effectLst/>
                          <a:uLnTx/>
                          <a:uFillTx/>
                          <a:latin typeface="+mn-lt"/>
                          <a:ea typeface="+mn-ea"/>
                          <a:cs typeface="+mn-cs"/>
                        </a:rPr>
                        <a:t>Libraries</a:t>
                      </a:r>
                    </a:p>
                  </a:txBody>
                  <a:tcPr/>
                </a:tc>
                <a:tc>
                  <a:txBody>
                    <a:bodyPr/>
                    <a:lstStyle/>
                    <a:p>
                      <a:pPr marL="0" marR="0" lvl="0" indent="-228600" algn="l" defTabSz="914400" rtl="0" eaLnBrk="1" fontAlgn="auto" latinLnBrk="0" hangingPunct="1">
                        <a:lnSpc>
                          <a:spcPct val="100000"/>
                        </a:lnSpc>
                        <a:spcBef>
                          <a:spcPts val="500"/>
                        </a:spcBef>
                        <a:spcAft>
                          <a:spcPts val="0"/>
                        </a:spcAft>
                        <a:buClr>
                          <a:srgbClr val="DA1F28"/>
                        </a:buClr>
                        <a:buSzPct val="75000"/>
                        <a:buFont typeface="Wingdings"/>
                        <a:buChar char=""/>
                        <a:tabLst/>
                        <a:defRPr/>
                      </a:pPr>
                      <a:endParaRPr kumimoji="0" lang="en-GB" sz="2100" b="0" i="0" u="none" strike="noStrike" kern="1200" cap="none" spc="0" normalizeH="0" baseline="0" noProof="0" dirty="0">
                        <a:ln>
                          <a:noFill/>
                        </a:ln>
                        <a:solidFill>
                          <a:prstClr val="black"/>
                        </a:solidFill>
                        <a:effectLst/>
                        <a:uLnTx/>
                        <a:uFillTx/>
                        <a:latin typeface="+mn-lt"/>
                        <a:ea typeface="+mn-ea"/>
                        <a:cs typeface="+mn-cs"/>
                      </a:endParaRPr>
                    </a:p>
                  </a:txBody>
                  <a:tcPr/>
                </a:tc>
                <a:extLst>
                  <a:ext uri="{0D108BD9-81ED-4DB2-BD59-A6C34878D82A}">
                    <a16:rowId xmlns:a16="http://schemas.microsoft.com/office/drawing/2014/main" val="2405990594"/>
                  </a:ext>
                </a:extLst>
              </a:tr>
              <a:tr h="370840">
                <a:tc>
                  <a:txBody>
                    <a:bodyPr/>
                    <a:lstStyle/>
                    <a:p>
                      <a:pPr marL="457200" marR="0" lvl="1" indent="-228600" algn="l" defTabSz="914400" rtl="0" eaLnBrk="1" fontAlgn="auto" latinLnBrk="0" hangingPunct="1">
                        <a:lnSpc>
                          <a:spcPct val="100000"/>
                        </a:lnSpc>
                        <a:spcBef>
                          <a:spcPts val="500"/>
                        </a:spcBef>
                        <a:spcAft>
                          <a:spcPts val="0"/>
                        </a:spcAft>
                        <a:buClr>
                          <a:srgbClr val="DA1F28"/>
                        </a:buClr>
                        <a:buSzPct val="75000"/>
                        <a:buFont typeface="Wingdings"/>
                        <a:buChar char=""/>
                        <a:tabLst/>
                        <a:defRPr/>
                      </a:pPr>
                      <a:r>
                        <a:rPr kumimoji="0" lang="en-GB" sz="2100" b="0" i="0" u="none" strike="noStrike" kern="1200" cap="none" spc="0" normalizeH="0" baseline="0" noProof="0" dirty="0">
                          <a:ln>
                            <a:noFill/>
                          </a:ln>
                          <a:solidFill>
                            <a:prstClr val="black"/>
                          </a:solidFill>
                          <a:effectLst/>
                          <a:uLnTx/>
                          <a:uFillTx/>
                          <a:latin typeface="+mn-lt"/>
                          <a:ea typeface="+mn-ea"/>
                          <a:cs typeface="+mn-cs"/>
                        </a:rPr>
                        <a:t>Etc.</a:t>
                      </a:r>
                    </a:p>
                  </a:txBody>
                  <a:tcPr/>
                </a:tc>
                <a:tc>
                  <a:txBody>
                    <a:bodyPr/>
                    <a:lstStyle/>
                    <a:p>
                      <a:pPr marL="0" marR="0" lvl="0" indent="-228600" algn="l" defTabSz="914400" rtl="0" eaLnBrk="1" fontAlgn="auto" latinLnBrk="0" hangingPunct="1">
                        <a:lnSpc>
                          <a:spcPct val="100000"/>
                        </a:lnSpc>
                        <a:spcBef>
                          <a:spcPts val="500"/>
                        </a:spcBef>
                        <a:spcAft>
                          <a:spcPts val="0"/>
                        </a:spcAft>
                        <a:buClr>
                          <a:srgbClr val="DA1F28"/>
                        </a:buClr>
                        <a:buSzPct val="75000"/>
                        <a:buFont typeface="Wingdings"/>
                        <a:buChar char=""/>
                        <a:tabLst/>
                        <a:defRPr/>
                      </a:pPr>
                      <a:endParaRPr kumimoji="0" lang="en-GB" sz="2100" b="0" i="0" u="none" strike="noStrike" kern="1200" cap="none" spc="0" normalizeH="0" baseline="0" noProof="0" dirty="0">
                        <a:ln>
                          <a:noFill/>
                        </a:ln>
                        <a:solidFill>
                          <a:prstClr val="black"/>
                        </a:solidFill>
                        <a:effectLst/>
                        <a:uLnTx/>
                        <a:uFillTx/>
                        <a:latin typeface="+mn-lt"/>
                        <a:ea typeface="+mn-ea"/>
                        <a:cs typeface="+mn-cs"/>
                      </a:endParaRPr>
                    </a:p>
                  </a:txBody>
                  <a:tcPr/>
                </a:tc>
                <a:extLst>
                  <a:ext uri="{0D108BD9-81ED-4DB2-BD59-A6C34878D82A}">
                    <a16:rowId xmlns:a16="http://schemas.microsoft.com/office/drawing/2014/main" val="110117930"/>
                  </a:ext>
                </a:extLst>
              </a:tr>
            </a:tbl>
          </a:graphicData>
        </a:graphic>
      </p:graphicFrame>
      <p:pic>
        <p:nvPicPr>
          <p:cNvPr id="5" name="Picture 4"/>
          <p:cNvPicPr>
            <a:picLocks noChangeAspect="1"/>
          </p:cNvPicPr>
          <p:nvPr/>
        </p:nvPicPr>
        <p:blipFill>
          <a:blip r:embed="rId3"/>
          <a:stretch>
            <a:fillRect/>
          </a:stretch>
        </p:blipFill>
        <p:spPr>
          <a:xfrm>
            <a:off x="6744072" y="3467682"/>
            <a:ext cx="3339560" cy="2502599"/>
          </a:xfrm>
          <a:prstGeom prst="rect">
            <a:avLst/>
          </a:prstGeom>
        </p:spPr>
      </p:pic>
    </p:spTree>
    <p:extLst>
      <p:ext uri="{BB962C8B-B14F-4D97-AF65-F5344CB8AC3E}">
        <p14:creationId xmlns:p14="http://schemas.microsoft.com/office/powerpoint/2010/main" val="40179222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5"/>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4"/>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3">
                                            <p:txEl>
                                              <p:pRg st="9" end="9"/>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3">
                                            <p:txEl>
                                              <p:pRg st="10" end="10"/>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3">
                                            <p:txEl>
                                              <p:pRg st="11" end="1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Database Example</a:t>
            </a:r>
          </a:p>
        </p:txBody>
      </p:sp>
      <p:sp>
        <p:nvSpPr>
          <p:cNvPr id="3" name="Content Placeholder 2"/>
          <p:cNvSpPr>
            <a:spLocks noGrp="1"/>
          </p:cNvSpPr>
          <p:nvPr>
            <p:ph sz="quarter" idx="1"/>
          </p:nvPr>
        </p:nvSpPr>
        <p:spPr>
          <a:xfrm>
            <a:off x="799328" y="1346403"/>
            <a:ext cx="8153400" cy="2260848"/>
          </a:xfrm>
        </p:spPr>
        <p:txBody>
          <a:bodyPr>
            <a:normAutofit/>
          </a:bodyPr>
          <a:lstStyle/>
          <a:p>
            <a:pPr marL="0" indent="0">
              <a:buNone/>
            </a:pPr>
            <a:r>
              <a:rPr lang="en-GB" dirty="0"/>
              <a:t>What is the purpose of having database?</a:t>
            </a:r>
          </a:p>
          <a:p>
            <a:pPr marL="0" indent="0">
              <a:buNone/>
            </a:pPr>
            <a:r>
              <a:rPr lang="en-GB" dirty="0"/>
              <a:t>What data would be stored in this database?</a:t>
            </a:r>
          </a:p>
          <a:p>
            <a:pPr marL="0" indent="0">
              <a:buNone/>
            </a:pPr>
            <a:r>
              <a:rPr lang="en-GB" dirty="0"/>
              <a:t>What will be the repercussions if there’s no database maintained?</a:t>
            </a:r>
          </a:p>
          <a:p>
            <a:endParaRPr lang="en-GB" dirty="0"/>
          </a:p>
          <a:p>
            <a:pPr lvl="2"/>
            <a:endParaRPr lang="en-GB" dirty="0"/>
          </a:p>
          <a:p>
            <a:pPr lvl="1"/>
            <a:endParaRPr lang="en-GB" dirty="0"/>
          </a:p>
          <a:p>
            <a:pPr lvl="1"/>
            <a:endParaRPr lang="en-GB" dirty="0"/>
          </a:p>
          <a:p>
            <a:pPr lvl="1"/>
            <a:endParaRPr lang="en-GB" dirty="0"/>
          </a:p>
          <a:p>
            <a:pPr marL="365760" lvl="1" indent="0">
              <a:buNone/>
            </a:pPr>
            <a:endParaRPr lang="en-GB" dirty="0"/>
          </a:p>
          <a:p>
            <a:pPr lvl="1"/>
            <a:endParaRPr lang="en-GB" dirty="0"/>
          </a:p>
          <a:p>
            <a:pPr lvl="1"/>
            <a:endParaRPr lang="en-GB" dirty="0"/>
          </a:p>
          <a:p>
            <a:endParaRPr lang="en-GB" dirty="0"/>
          </a:p>
        </p:txBody>
      </p:sp>
      <p:pic>
        <p:nvPicPr>
          <p:cNvPr id="8194" name="Picture 2" descr="College vs. University - Usage, Difference, &amp; Meaning">
            <a:extLst>
              <a:ext uri="{FF2B5EF4-FFF2-40B4-BE49-F238E27FC236}">
                <a16:creationId xmlns:a16="http://schemas.microsoft.com/office/drawing/2014/main" id="{2EEDD2AB-743E-464B-5511-959DF6B7E27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999679" y="4168481"/>
            <a:ext cx="3013318" cy="1506659"/>
          </a:xfrm>
          <a:prstGeom prst="rect">
            <a:avLst/>
          </a:prstGeom>
          <a:noFill/>
          <a:extLst>
            <a:ext uri="{909E8E84-426E-40DD-AFC4-6F175D3DCCD1}">
              <a14:hiddenFill xmlns:a14="http://schemas.microsoft.com/office/drawing/2010/main">
                <a:solidFill>
                  <a:srgbClr val="FFFFFF"/>
                </a:solidFill>
              </a14:hiddenFill>
            </a:ext>
          </a:extLst>
        </p:spPr>
      </p:pic>
      <p:pic>
        <p:nvPicPr>
          <p:cNvPr id="8196" name="Picture 4" descr="London Library">
            <a:extLst>
              <a:ext uri="{FF2B5EF4-FFF2-40B4-BE49-F238E27FC236}">
                <a16:creationId xmlns:a16="http://schemas.microsoft.com/office/drawing/2014/main" id="{A842CA1A-1289-6F83-CEA0-F046357CDA94}"/>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015880" y="4274547"/>
            <a:ext cx="2300094" cy="1288053"/>
          </a:xfrm>
          <a:prstGeom prst="rect">
            <a:avLst/>
          </a:prstGeom>
          <a:noFill/>
          <a:extLst>
            <a:ext uri="{909E8E84-426E-40DD-AFC4-6F175D3DCCD1}">
              <a14:hiddenFill xmlns:a14="http://schemas.microsoft.com/office/drawing/2010/main">
                <a:solidFill>
                  <a:srgbClr val="FFFFFF"/>
                </a:solidFill>
              </a14:hiddenFill>
            </a:ext>
          </a:extLst>
        </p:spPr>
      </p:pic>
      <p:pic>
        <p:nvPicPr>
          <p:cNvPr id="8198" name="Picture 6" descr="Why – and where – supermarkets are making range cuts | Analysis and  Features | The Grocer">
            <a:extLst>
              <a:ext uri="{FF2B5EF4-FFF2-40B4-BE49-F238E27FC236}">
                <a16:creationId xmlns:a16="http://schemas.microsoft.com/office/drawing/2014/main" id="{556AED0D-92E1-35D0-2C0C-4001FCD3F675}"/>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455826" y="4013766"/>
            <a:ext cx="2300094" cy="153060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484068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Database Example</a:t>
            </a:r>
          </a:p>
        </p:txBody>
      </p:sp>
      <p:sp>
        <p:nvSpPr>
          <p:cNvPr id="3" name="Content Placeholder 2"/>
          <p:cNvSpPr>
            <a:spLocks noGrp="1"/>
          </p:cNvSpPr>
          <p:nvPr>
            <p:ph sz="quarter" idx="1"/>
          </p:nvPr>
        </p:nvSpPr>
        <p:spPr>
          <a:xfrm>
            <a:off x="799328" y="1346403"/>
            <a:ext cx="8153400" cy="2260848"/>
          </a:xfrm>
        </p:spPr>
        <p:txBody>
          <a:bodyPr>
            <a:normAutofit/>
          </a:bodyPr>
          <a:lstStyle/>
          <a:p>
            <a:pPr marL="0" indent="0">
              <a:buNone/>
            </a:pPr>
            <a:r>
              <a:rPr lang="en-GB" dirty="0"/>
              <a:t>What is the purpose of having database?</a:t>
            </a:r>
          </a:p>
          <a:p>
            <a:pPr marL="0" indent="0">
              <a:buNone/>
            </a:pPr>
            <a:r>
              <a:rPr lang="en-GB" dirty="0"/>
              <a:t>What data would be stored in this database?</a:t>
            </a:r>
          </a:p>
          <a:p>
            <a:pPr marL="0" indent="0">
              <a:buNone/>
            </a:pPr>
            <a:r>
              <a:rPr lang="en-GB" dirty="0"/>
              <a:t>What will be the repercussions if there’s no database maintained?</a:t>
            </a:r>
          </a:p>
          <a:p>
            <a:endParaRPr lang="en-GB" dirty="0"/>
          </a:p>
          <a:p>
            <a:pPr lvl="2"/>
            <a:endParaRPr lang="en-GB" dirty="0"/>
          </a:p>
          <a:p>
            <a:pPr lvl="1"/>
            <a:endParaRPr lang="en-GB" dirty="0"/>
          </a:p>
          <a:p>
            <a:pPr lvl="1"/>
            <a:endParaRPr lang="en-GB" dirty="0"/>
          </a:p>
          <a:p>
            <a:pPr lvl="1"/>
            <a:endParaRPr lang="en-GB" dirty="0"/>
          </a:p>
          <a:p>
            <a:pPr marL="365760" lvl="1" indent="0">
              <a:buNone/>
            </a:pPr>
            <a:endParaRPr lang="en-GB" dirty="0"/>
          </a:p>
          <a:p>
            <a:pPr lvl="1"/>
            <a:endParaRPr lang="en-GB" dirty="0"/>
          </a:p>
          <a:p>
            <a:pPr lvl="1"/>
            <a:endParaRPr lang="en-GB" dirty="0"/>
          </a:p>
          <a:p>
            <a:endParaRPr lang="en-GB" dirty="0"/>
          </a:p>
        </p:txBody>
      </p:sp>
      <p:pic>
        <p:nvPicPr>
          <p:cNvPr id="8194" name="Picture 2" descr="College vs. University - Usage, Difference, &amp; Meaning">
            <a:extLst>
              <a:ext uri="{FF2B5EF4-FFF2-40B4-BE49-F238E27FC236}">
                <a16:creationId xmlns:a16="http://schemas.microsoft.com/office/drawing/2014/main" id="{2EEDD2AB-743E-464B-5511-959DF6B7E27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136648" y="4236965"/>
            <a:ext cx="2739380" cy="1369690"/>
          </a:xfrm>
          <a:prstGeom prst="rect">
            <a:avLst/>
          </a:prstGeom>
          <a:noFill/>
          <a:extLst>
            <a:ext uri="{909E8E84-426E-40DD-AFC4-6F175D3DCCD1}">
              <a14:hiddenFill xmlns:a14="http://schemas.microsoft.com/office/drawing/2010/main">
                <a:solidFill>
                  <a:srgbClr val="FFFFFF"/>
                </a:solidFill>
              </a14:hiddenFill>
            </a:ext>
          </a:extLst>
        </p:spPr>
      </p:pic>
      <p:pic>
        <p:nvPicPr>
          <p:cNvPr id="8196" name="Picture 4" descr="London Library">
            <a:extLst>
              <a:ext uri="{FF2B5EF4-FFF2-40B4-BE49-F238E27FC236}">
                <a16:creationId xmlns:a16="http://schemas.microsoft.com/office/drawing/2014/main" id="{A842CA1A-1289-6F83-CEA0-F046357CDA94}"/>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015880" y="4274547"/>
            <a:ext cx="2300094" cy="1288053"/>
          </a:xfrm>
          <a:prstGeom prst="rect">
            <a:avLst/>
          </a:prstGeom>
          <a:noFill/>
          <a:extLst>
            <a:ext uri="{909E8E84-426E-40DD-AFC4-6F175D3DCCD1}">
              <a14:hiddenFill xmlns:a14="http://schemas.microsoft.com/office/drawing/2010/main">
                <a:solidFill>
                  <a:srgbClr val="FFFFFF"/>
                </a:solidFill>
              </a14:hiddenFill>
            </a:ext>
          </a:extLst>
        </p:spPr>
      </p:pic>
      <p:pic>
        <p:nvPicPr>
          <p:cNvPr id="8198" name="Picture 6" descr="Why – and where – supermarkets are making range cuts | Analysis and  Features | The Grocer">
            <a:extLst>
              <a:ext uri="{FF2B5EF4-FFF2-40B4-BE49-F238E27FC236}">
                <a16:creationId xmlns:a16="http://schemas.microsoft.com/office/drawing/2014/main" id="{556AED0D-92E1-35D0-2C0C-4001FCD3F675}"/>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455826" y="4013766"/>
            <a:ext cx="2300094" cy="1530608"/>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4FA3009F-9481-ECA3-17C4-1F20892B244D}"/>
              </a:ext>
            </a:extLst>
          </p:cNvPr>
          <p:cNvSpPr txBox="1"/>
          <p:nvPr/>
        </p:nvSpPr>
        <p:spPr>
          <a:xfrm>
            <a:off x="3047134" y="3105835"/>
            <a:ext cx="6094268" cy="646331"/>
          </a:xfrm>
          <a:prstGeom prst="rect">
            <a:avLst/>
          </a:prstGeom>
          <a:noFill/>
        </p:spPr>
        <p:txBody>
          <a:bodyPr wrap="square">
            <a:spAutoFit/>
          </a:bodyPr>
          <a:lstStyle/>
          <a:p>
            <a:r>
              <a:rPr lang="en-GB" dirty="0"/>
              <a:t>https://padlet.com/divyachidambaram1/database-qqpq8lhdchtoeeyy</a:t>
            </a:r>
          </a:p>
        </p:txBody>
      </p:sp>
      <p:pic>
        <p:nvPicPr>
          <p:cNvPr id="8" name="Picture 7">
            <a:extLst>
              <a:ext uri="{FF2B5EF4-FFF2-40B4-BE49-F238E27FC236}">
                <a16:creationId xmlns:a16="http://schemas.microsoft.com/office/drawing/2014/main" id="{9D7224FD-F117-BB24-6DC3-ED93227372D3}"/>
              </a:ext>
            </a:extLst>
          </p:cNvPr>
          <p:cNvPicPr>
            <a:picLocks noChangeAspect="1"/>
          </p:cNvPicPr>
          <p:nvPr/>
        </p:nvPicPr>
        <p:blipFill rotWithShape="1">
          <a:blip r:embed="rId6"/>
          <a:srcRect t="8802"/>
          <a:stretch/>
        </p:blipFill>
        <p:spPr>
          <a:xfrm>
            <a:off x="8840113" y="528069"/>
            <a:ext cx="3047087" cy="2954954"/>
          </a:xfrm>
          <a:prstGeom prst="rect">
            <a:avLst/>
          </a:prstGeom>
        </p:spPr>
      </p:pic>
    </p:spTree>
    <p:extLst>
      <p:ext uri="{BB962C8B-B14F-4D97-AF65-F5344CB8AC3E}">
        <p14:creationId xmlns:p14="http://schemas.microsoft.com/office/powerpoint/2010/main" val="14823889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Database Example</a:t>
            </a:r>
          </a:p>
        </p:txBody>
      </p:sp>
      <p:sp>
        <p:nvSpPr>
          <p:cNvPr id="3" name="Content Placeholder 2"/>
          <p:cNvSpPr>
            <a:spLocks noGrp="1"/>
          </p:cNvSpPr>
          <p:nvPr>
            <p:ph sz="quarter" idx="1"/>
          </p:nvPr>
        </p:nvSpPr>
        <p:spPr>
          <a:xfrm>
            <a:off x="1471628" y="1097614"/>
            <a:ext cx="10031107" cy="5029200"/>
          </a:xfrm>
        </p:spPr>
        <p:txBody>
          <a:bodyPr>
            <a:normAutofit fontScale="77500" lnSpcReduction="20000"/>
          </a:bodyPr>
          <a:lstStyle/>
          <a:p>
            <a:pPr marL="0" indent="0">
              <a:buNone/>
            </a:pPr>
            <a:r>
              <a:rPr lang="en-GB" sz="3400" dirty="0"/>
              <a:t>What is the purpose of having University database?</a:t>
            </a:r>
          </a:p>
          <a:p>
            <a:pPr marL="0" indent="0">
              <a:buNone/>
            </a:pPr>
            <a:r>
              <a:rPr lang="en-US" sz="3400" dirty="0"/>
              <a:t>To keep an accurate track of the academic activities of the University.</a:t>
            </a:r>
            <a:endParaRPr lang="en-GB" sz="3400" dirty="0"/>
          </a:p>
          <a:p>
            <a:pPr marL="0" indent="0">
              <a:buNone/>
            </a:pPr>
            <a:r>
              <a:rPr lang="en-GB" sz="3400" dirty="0"/>
              <a:t>What data would be stored in this database?</a:t>
            </a:r>
          </a:p>
          <a:p>
            <a:pPr marL="0" indent="0">
              <a:lnSpc>
                <a:spcPct val="110000"/>
              </a:lnSpc>
              <a:buNone/>
            </a:pPr>
            <a:r>
              <a:rPr lang="en-US" sz="3400" dirty="0"/>
              <a:t>Data about:</a:t>
            </a:r>
          </a:p>
          <a:p>
            <a:pPr marL="457200" indent="-457200">
              <a:lnSpc>
                <a:spcPct val="110000"/>
              </a:lnSpc>
              <a:buAutoNum type="alphaLcPeriod"/>
            </a:pPr>
            <a:r>
              <a:rPr lang="en-US" sz="3400" dirty="0"/>
              <a:t>students,</a:t>
            </a:r>
          </a:p>
          <a:p>
            <a:pPr marL="457200" indent="-457200">
              <a:lnSpc>
                <a:spcPct val="110000"/>
              </a:lnSpc>
              <a:buAutoNum type="alphaLcPeriod"/>
            </a:pPr>
            <a:r>
              <a:rPr lang="en-US" sz="3400" dirty="0"/>
              <a:t>Faculty</a:t>
            </a:r>
          </a:p>
          <a:p>
            <a:pPr marL="457200" indent="-457200">
              <a:lnSpc>
                <a:spcPct val="110000"/>
              </a:lnSpc>
              <a:buAutoNum type="alphaLcPeriod"/>
            </a:pPr>
            <a:r>
              <a:rPr lang="en-US" sz="3400" dirty="0"/>
              <a:t>Courses</a:t>
            </a:r>
          </a:p>
          <a:p>
            <a:pPr marL="457200" indent="-457200">
              <a:lnSpc>
                <a:spcPct val="110000"/>
              </a:lnSpc>
              <a:buAutoNum type="alphaLcPeriod"/>
            </a:pPr>
            <a:r>
              <a:rPr lang="en-US" sz="3400" dirty="0"/>
              <a:t>Research-laboratories,</a:t>
            </a:r>
          </a:p>
          <a:p>
            <a:pPr marL="457200" indent="-457200">
              <a:lnSpc>
                <a:spcPct val="110000"/>
              </a:lnSpc>
              <a:buAutoNum type="alphaLcPeriod"/>
            </a:pPr>
            <a:r>
              <a:rPr lang="en-US" sz="3400" dirty="0"/>
              <a:t>Course registration etc.</a:t>
            </a:r>
            <a:endParaRPr lang="en-GB" sz="3400" dirty="0"/>
          </a:p>
          <a:p>
            <a:pPr marL="0" indent="0">
              <a:buNone/>
            </a:pPr>
            <a:r>
              <a:rPr lang="en-GB" sz="3400" dirty="0"/>
              <a:t>What will be the repercussions if there’s no database?</a:t>
            </a:r>
            <a:endParaRPr lang="en-GB" dirty="0"/>
          </a:p>
          <a:p>
            <a:pPr lvl="1"/>
            <a:endParaRPr lang="en-GB" dirty="0"/>
          </a:p>
          <a:p>
            <a:pPr lvl="1"/>
            <a:endParaRPr lang="en-GB" dirty="0"/>
          </a:p>
          <a:p>
            <a:pPr lvl="1"/>
            <a:endParaRPr lang="en-GB" dirty="0"/>
          </a:p>
          <a:p>
            <a:pPr lvl="1"/>
            <a:endParaRPr lang="en-GB" dirty="0"/>
          </a:p>
          <a:p>
            <a:pPr lvl="1"/>
            <a:endParaRPr lang="en-GB" dirty="0"/>
          </a:p>
          <a:p>
            <a:pPr lvl="1"/>
            <a:endParaRPr lang="en-GB" dirty="0"/>
          </a:p>
          <a:p>
            <a:endParaRPr lang="en-GB" dirty="0"/>
          </a:p>
        </p:txBody>
      </p:sp>
    </p:spTree>
    <p:extLst>
      <p:ext uri="{BB962C8B-B14F-4D97-AF65-F5344CB8AC3E}">
        <p14:creationId xmlns:p14="http://schemas.microsoft.com/office/powerpoint/2010/main" val="143505309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Database Example</a:t>
            </a:r>
          </a:p>
        </p:txBody>
      </p:sp>
      <p:graphicFrame>
        <p:nvGraphicFramePr>
          <p:cNvPr id="6" name="Content Placeholder 5">
            <a:extLst>
              <a:ext uri="{FF2B5EF4-FFF2-40B4-BE49-F238E27FC236}">
                <a16:creationId xmlns:a16="http://schemas.microsoft.com/office/drawing/2014/main" id="{88B7A848-BC73-7162-FACD-E4319969958E}"/>
              </a:ext>
            </a:extLst>
          </p:cNvPr>
          <p:cNvGraphicFramePr>
            <a:graphicFrameLocks noGrp="1"/>
          </p:cNvGraphicFramePr>
          <p:nvPr>
            <p:ph sz="quarter" idx="1"/>
            <p:extLst>
              <p:ext uri="{D42A27DB-BD31-4B8C-83A1-F6EECF244321}">
                <p14:modId xmlns:p14="http://schemas.microsoft.com/office/powerpoint/2010/main" val="2843745756"/>
              </p:ext>
            </p:extLst>
          </p:nvPr>
        </p:nvGraphicFramePr>
        <p:xfrm>
          <a:off x="1701327" y="1276404"/>
          <a:ext cx="8370514" cy="4305191"/>
        </p:xfrm>
        <a:graphic>
          <a:graphicData uri="http://schemas.openxmlformats.org/drawingml/2006/table">
            <a:tbl>
              <a:tblPr>
                <a:tableStyleId>{5C22544A-7EE6-4342-B048-85BDC9FD1C3A}</a:tableStyleId>
              </a:tblPr>
              <a:tblGrid>
                <a:gridCol w="1157766">
                  <a:extLst>
                    <a:ext uri="{9D8B030D-6E8A-4147-A177-3AD203B41FA5}">
                      <a16:colId xmlns:a16="http://schemas.microsoft.com/office/drawing/2014/main" val="2860975243"/>
                    </a:ext>
                  </a:extLst>
                </a:gridCol>
                <a:gridCol w="1157766">
                  <a:extLst>
                    <a:ext uri="{9D8B030D-6E8A-4147-A177-3AD203B41FA5}">
                      <a16:colId xmlns:a16="http://schemas.microsoft.com/office/drawing/2014/main" val="1695028086"/>
                    </a:ext>
                  </a:extLst>
                </a:gridCol>
                <a:gridCol w="1157766">
                  <a:extLst>
                    <a:ext uri="{9D8B030D-6E8A-4147-A177-3AD203B41FA5}">
                      <a16:colId xmlns:a16="http://schemas.microsoft.com/office/drawing/2014/main" val="3302387494"/>
                    </a:ext>
                  </a:extLst>
                </a:gridCol>
                <a:gridCol w="1157766">
                  <a:extLst>
                    <a:ext uri="{9D8B030D-6E8A-4147-A177-3AD203B41FA5}">
                      <a16:colId xmlns:a16="http://schemas.microsoft.com/office/drawing/2014/main" val="2932686596"/>
                    </a:ext>
                  </a:extLst>
                </a:gridCol>
                <a:gridCol w="1157766">
                  <a:extLst>
                    <a:ext uri="{9D8B030D-6E8A-4147-A177-3AD203B41FA5}">
                      <a16:colId xmlns:a16="http://schemas.microsoft.com/office/drawing/2014/main" val="2041357550"/>
                    </a:ext>
                  </a:extLst>
                </a:gridCol>
                <a:gridCol w="1423918">
                  <a:extLst>
                    <a:ext uri="{9D8B030D-6E8A-4147-A177-3AD203B41FA5}">
                      <a16:colId xmlns:a16="http://schemas.microsoft.com/office/drawing/2014/main" val="3275619216"/>
                    </a:ext>
                  </a:extLst>
                </a:gridCol>
                <a:gridCol w="1157766">
                  <a:extLst>
                    <a:ext uri="{9D8B030D-6E8A-4147-A177-3AD203B41FA5}">
                      <a16:colId xmlns:a16="http://schemas.microsoft.com/office/drawing/2014/main" val="3522732631"/>
                    </a:ext>
                  </a:extLst>
                </a:gridCol>
              </a:tblGrid>
              <a:tr h="351708">
                <a:tc>
                  <a:txBody>
                    <a:bodyPr/>
                    <a:lstStyle/>
                    <a:p>
                      <a:pPr algn="ctr" fontAlgn="ctr"/>
                      <a:r>
                        <a:rPr lang="en-GB" sz="1100" b="1" u="none" strike="noStrike">
                          <a:effectLst/>
                        </a:rPr>
                        <a:t>StudentID </a:t>
                      </a:r>
                      <a:endParaRPr lang="en-GB" sz="1100" b="1" i="0" u="none" strike="noStrike">
                        <a:solidFill>
                          <a:srgbClr val="000000"/>
                        </a:solidFill>
                        <a:effectLst/>
                        <a:latin typeface="Calibri" panose="020F0502020204030204" pitchFamily="34" charset="0"/>
                      </a:endParaRPr>
                    </a:p>
                  </a:txBody>
                  <a:tcPr marL="9525" marR="9525" marT="9525" marB="0" anchor="ctr"/>
                </a:tc>
                <a:tc>
                  <a:txBody>
                    <a:bodyPr/>
                    <a:lstStyle/>
                    <a:p>
                      <a:pPr algn="ctr" fontAlgn="ctr"/>
                      <a:r>
                        <a:rPr lang="en-GB" sz="1100" b="1" u="none" strike="noStrike">
                          <a:effectLst/>
                        </a:rPr>
                        <a:t>FirstName </a:t>
                      </a:r>
                      <a:endParaRPr lang="en-GB" sz="1100" b="1" i="0" u="none" strike="noStrike">
                        <a:solidFill>
                          <a:srgbClr val="000000"/>
                        </a:solidFill>
                        <a:effectLst/>
                        <a:latin typeface="Calibri" panose="020F0502020204030204" pitchFamily="34" charset="0"/>
                      </a:endParaRPr>
                    </a:p>
                  </a:txBody>
                  <a:tcPr marL="9525" marR="9525" marT="9525" marB="0" anchor="ctr"/>
                </a:tc>
                <a:tc>
                  <a:txBody>
                    <a:bodyPr/>
                    <a:lstStyle/>
                    <a:p>
                      <a:pPr algn="ctr" fontAlgn="ctr"/>
                      <a:r>
                        <a:rPr lang="en-GB" sz="1100" b="1" u="none" strike="noStrike">
                          <a:effectLst/>
                        </a:rPr>
                        <a:t>LastName </a:t>
                      </a:r>
                      <a:endParaRPr lang="en-GB" sz="1100" b="1" i="0" u="none" strike="noStrike">
                        <a:solidFill>
                          <a:srgbClr val="000000"/>
                        </a:solidFill>
                        <a:effectLst/>
                        <a:latin typeface="Calibri" panose="020F0502020204030204" pitchFamily="34" charset="0"/>
                      </a:endParaRPr>
                    </a:p>
                  </a:txBody>
                  <a:tcPr marL="9525" marR="9525" marT="9525" marB="0" anchor="ctr"/>
                </a:tc>
                <a:tc>
                  <a:txBody>
                    <a:bodyPr/>
                    <a:lstStyle/>
                    <a:p>
                      <a:pPr algn="ctr" fontAlgn="ctr"/>
                      <a:r>
                        <a:rPr lang="en-GB" sz="1100" b="1" u="none" strike="noStrike">
                          <a:effectLst/>
                        </a:rPr>
                        <a:t>Department </a:t>
                      </a:r>
                      <a:endParaRPr lang="en-GB" sz="1100" b="1" i="0" u="none" strike="noStrike">
                        <a:solidFill>
                          <a:srgbClr val="000000"/>
                        </a:solidFill>
                        <a:effectLst/>
                        <a:latin typeface="Calibri" panose="020F0502020204030204" pitchFamily="34" charset="0"/>
                      </a:endParaRPr>
                    </a:p>
                  </a:txBody>
                  <a:tcPr marL="9525" marR="9525" marT="9525" marB="0" anchor="ctr"/>
                </a:tc>
                <a:tc>
                  <a:txBody>
                    <a:bodyPr/>
                    <a:lstStyle/>
                    <a:p>
                      <a:pPr algn="ctr" fontAlgn="ctr"/>
                      <a:r>
                        <a:rPr lang="en-GB" sz="1100" b="1" u="none" strike="noStrike">
                          <a:effectLst/>
                        </a:rPr>
                        <a:t>Course  </a:t>
                      </a:r>
                      <a:endParaRPr lang="en-GB" sz="1100" b="1" i="0" u="none" strike="noStrike">
                        <a:solidFill>
                          <a:srgbClr val="000000"/>
                        </a:solidFill>
                        <a:effectLst/>
                        <a:latin typeface="Calibri" panose="020F0502020204030204" pitchFamily="34" charset="0"/>
                      </a:endParaRPr>
                    </a:p>
                  </a:txBody>
                  <a:tcPr marL="9525" marR="9525" marT="9525" marB="0" anchor="ctr"/>
                </a:tc>
                <a:tc>
                  <a:txBody>
                    <a:bodyPr/>
                    <a:lstStyle/>
                    <a:p>
                      <a:pPr algn="ctr" fontAlgn="ctr"/>
                      <a:r>
                        <a:rPr lang="en-GB" sz="1100" b="1" u="none" strike="noStrike">
                          <a:effectLst/>
                        </a:rPr>
                        <a:t>CourseProfessor</a:t>
                      </a:r>
                      <a:endParaRPr lang="en-GB" sz="1100" b="1" i="0" u="none" strike="noStrike">
                        <a:solidFill>
                          <a:srgbClr val="000000"/>
                        </a:solidFill>
                        <a:effectLst/>
                        <a:latin typeface="Calibri" panose="020F0502020204030204" pitchFamily="34" charset="0"/>
                      </a:endParaRPr>
                    </a:p>
                  </a:txBody>
                  <a:tcPr marL="9525" marR="9525" marT="9525" marB="0" anchor="ctr"/>
                </a:tc>
                <a:tc>
                  <a:txBody>
                    <a:bodyPr/>
                    <a:lstStyle/>
                    <a:p>
                      <a:pPr algn="ctr" fontAlgn="ctr"/>
                      <a:r>
                        <a:rPr lang="en-GB" sz="1100" b="1" u="none" strike="noStrike" dirty="0">
                          <a:effectLst/>
                        </a:rPr>
                        <a:t>GPA </a:t>
                      </a:r>
                      <a:endParaRPr lang="en-GB" sz="1100" b="1" i="0" u="none" strike="noStrike" dirty="0">
                        <a:solidFill>
                          <a:srgbClr val="000000"/>
                        </a:solidFill>
                        <a:effectLst/>
                        <a:latin typeface="Calibri" panose="020F0502020204030204" pitchFamily="34" charset="0"/>
                      </a:endParaRPr>
                    </a:p>
                  </a:txBody>
                  <a:tcPr marL="9525" marR="9525" marT="9525" marB="0" anchor="ctr"/>
                </a:tc>
                <a:extLst>
                  <a:ext uri="{0D108BD9-81ED-4DB2-BD59-A6C34878D82A}">
                    <a16:rowId xmlns:a16="http://schemas.microsoft.com/office/drawing/2014/main" val="2434507720"/>
                  </a:ext>
                </a:extLst>
              </a:tr>
              <a:tr h="351708">
                <a:tc>
                  <a:txBody>
                    <a:bodyPr/>
                    <a:lstStyle/>
                    <a:p>
                      <a:pPr algn="ctr" fontAlgn="ctr"/>
                      <a:r>
                        <a:rPr lang="en-GB" sz="1200" u="none" strike="noStrike">
                          <a:effectLst/>
                        </a:rPr>
                        <a:t>1001</a:t>
                      </a:r>
                      <a:endParaRPr lang="en-GB" sz="1200" b="0" i="0" u="none" strike="noStrike">
                        <a:solidFill>
                          <a:srgbClr val="000000"/>
                        </a:solidFill>
                        <a:effectLst/>
                        <a:latin typeface="Calibri" panose="020F0502020204030204" pitchFamily="34" charset="0"/>
                      </a:endParaRPr>
                    </a:p>
                  </a:txBody>
                  <a:tcPr marL="9525" marR="9525" marT="9525" marB="0" anchor="ctr"/>
                </a:tc>
                <a:tc>
                  <a:txBody>
                    <a:bodyPr/>
                    <a:lstStyle/>
                    <a:p>
                      <a:pPr algn="l" fontAlgn="ctr"/>
                      <a:r>
                        <a:rPr lang="en-GB" sz="1200" u="none" strike="noStrike">
                          <a:effectLst/>
                        </a:rPr>
                        <a:t>John</a:t>
                      </a:r>
                      <a:endParaRPr lang="en-GB" sz="1200" b="0" i="0" u="none" strike="noStrike">
                        <a:solidFill>
                          <a:srgbClr val="000000"/>
                        </a:solidFill>
                        <a:effectLst/>
                        <a:latin typeface="Calibri" panose="020F0502020204030204" pitchFamily="34" charset="0"/>
                      </a:endParaRPr>
                    </a:p>
                  </a:txBody>
                  <a:tcPr marL="9525" marR="9525" marT="9525" marB="0" anchor="ctr"/>
                </a:tc>
                <a:tc>
                  <a:txBody>
                    <a:bodyPr/>
                    <a:lstStyle/>
                    <a:p>
                      <a:pPr algn="l" fontAlgn="ctr"/>
                      <a:r>
                        <a:rPr lang="en-GB" sz="1200" u="none" strike="noStrike">
                          <a:effectLst/>
                        </a:rPr>
                        <a:t>Smith</a:t>
                      </a:r>
                      <a:endParaRPr lang="en-GB" sz="1200" b="0" i="0" u="none" strike="noStrike">
                        <a:solidFill>
                          <a:srgbClr val="000000"/>
                        </a:solidFill>
                        <a:effectLst/>
                        <a:latin typeface="Calibri" panose="020F0502020204030204" pitchFamily="34" charset="0"/>
                      </a:endParaRPr>
                    </a:p>
                  </a:txBody>
                  <a:tcPr marL="9525" marR="9525" marT="9525" marB="0" anchor="ctr"/>
                </a:tc>
                <a:tc>
                  <a:txBody>
                    <a:bodyPr/>
                    <a:lstStyle/>
                    <a:p>
                      <a:pPr algn="l" fontAlgn="ctr"/>
                      <a:r>
                        <a:rPr lang="en-GB" sz="1200" u="none" strike="noStrike">
                          <a:effectLst/>
                        </a:rPr>
                        <a:t>Computer</a:t>
                      </a:r>
                      <a:endParaRPr lang="en-GB" sz="1200" b="0" i="0" u="none" strike="noStrike">
                        <a:solidFill>
                          <a:srgbClr val="000000"/>
                        </a:solidFill>
                        <a:effectLst/>
                        <a:latin typeface="Calibri" panose="020F0502020204030204" pitchFamily="34" charset="0"/>
                      </a:endParaRPr>
                    </a:p>
                  </a:txBody>
                  <a:tcPr marL="9525" marR="9525" marT="9525" marB="0" anchor="ctr"/>
                </a:tc>
                <a:tc>
                  <a:txBody>
                    <a:bodyPr/>
                    <a:lstStyle/>
                    <a:p>
                      <a:pPr algn="l" fontAlgn="ctr"/>
                      <a:r>
                        <a:rPr lang="en-GB" sz="1200" u="none" strike="noStrike">
                          <a:effectLst/>
                        </a:rPr>
                        <a:t>COMP101</a:t>
                      </a:r>
                      <a:endParaRPr lang="en-GB" sz="1200" b="0" i="0" u="none" strike="noStrike">
                        <a:solidFill>
                          <a:srgbClr val="000000"/>
                        </a:solidFill>
                        <a:effectLst/>
                        <a:latin typeface="Calibri" panose="020F0502020204030204" pitchFamily="34" charset="0"/>
                      </a:endParaRPr>
                    </a:p>
                  </a:txBody>
                  <a:tcPr marL="9525" marR="9525" marT="9525" marB="0" anchor="ctr"/>
                </a:tc>
                <a:tc>
                  <a:txBody>
                    <a:bodyPr/>
                    <a:lstStyle/>
                    <a:p>
                      <a:pPr algn="l" fontAlgn="ctr"/>
                      <a:r>
                        <a:rPr lang="en-GB" sz="1200" u="none" strike="noStrike">
                          <a:effectLst/>
                        </a:rPr>
                        <a:t>Dr. Johnson</a:t>
                      </a:r>
                      <a:endParaRPr lang="en-GB" sz="1200" b="0" i="0" u="none" strike="noStrike">
                        <a:solidFill>
                          <a:srgbClr val="000000"/>
                        </a:solidFill>
                        <a:effectLst/>
                        <a:latin typeface="Calibri" panose="020F0502020204030204" pitchFamily="34" charset="0"/>
                      </a:endParaRPr>
                    </a:p>
                  </a:txBody>
                  <a:tcPr marL="9525" marR="9525" marT="9525" marB="0" anchor="ctr"/>
                </a:tc>
                <a:tc>
                  <a:txBody>
                    <a:bodyPr/>
                    <a:lstStyle/>
                    <a:p>
                      <a:pPr algn="ctr" fontAlgn="ctr"/>
                      <a:r>
                        <a:rPr lang="en-GB" sz="1200" u="none" strike="noStrike">
                          <a:effectLst/>
                        </a:rPr>
                        <a:t>3.5</a:t>
                      </a:r>
                      <a:endParaRPr lang="en-GB" sz="1200" b="0" i="0" u="none" strike="noStrike">
                        <a:solidFill>
                          <a:srgbClr val="000000"/>
                        </a:solidFill>
                        <a:effectLst/>
                        <a:latin typeface="Calibri" panose="020F0502020204030204" pitchFamily="34" charset="0"/>
                      </a:endParaRPr>
                    </a:p>
                  </a:txBody>
                  <a:tcPr marL="9525" marR="9525" marT="9525" marB="0" anchor="ctr"/>
                </a:tc>
                <a:extLst>
                  <a:ext uri="{0D108BD9-81ED-4DB2-BD59-A6C34878D82A}">
                    <a16:rowId xmlns:a16="http://schemas.microsoft.com/office/drawing/2014/main" val="1729014729"/>
                  </a:ext>
                </a:extLst>
              </a:tr>
              <a:tr h="351708">
                <a:tc>
                  <a:txBody>
                    <a:bodyPr/>
                    <a:lstStyle/>
                    <a:p>
                      <a:pPr algn="ctr" fontAlgn="ctr"/>
                      <a:r>
                        <a:rPr lang="en-GB" sz="1200" u="none" strike="noStrike">
                          <a:effectLst/>
                        </a:rPr>
                        <a:t>1002</a:t>
                      </a:r>
                      <a:endParaRPr lang="en-GB" sz="1200" b="0" i="0" u="none" strike="noStrike">
                        <a:solidFill>
                          <a:srgbClr val="000000"/>
                        </a:solidFill>
                        <a:effectLst/>
                        <a:latin typeface="Calibri" panose="020F0502020204030204" pitchFamily="34" charset="0"/>
                      </a:endParaRPr>
                    </a:p>
                  </a:txBody>
                  <a:tcPr marL="9525" marR="9525" marT="9525" marB="0" anchor="ctr"/>
                </a:tc>
                <a:tc>
                  <a:txBody>
                    <a:bodyPr/>
                    <a:lstStyle/>
                    <a:p>
                      <a:pPr algn="l" fontAlgn="ctr"/>
                      <a:r>
                        <a:rPr lang="en-GB" sz="1200" u="none" strike="noStrike">
                          <a:effectLst/>
                        </a:rPr>
                        <a:t>Jane</a:t>
                      </a:r>
                      <a:endParaRPr lang="en-GB" sz="1200" b="0" i="0" u="none" strike="noStrike">
                        <a:solidFill>
                          <a:srgbClr val="000000"/>
                        </a:solidFill>
                        <a:effectLst/>
                        <a:latin typeface="Calibri" panose="020F0502020204030204" pitchFamily="34" charset="0"/>
                      </a:endParaRPr>
                    </a:p>
                  </a:txBody>
                  <a:tcPr marL="9525" marR="9525" marT="9525" marB="0" anchor="ctr"/>
                </a:tc>
                <a:tc>
                  <a:txBody>
                    <a:bodyPr/>
                    <a:lstStyle/>
                    <a:p>
                      <a:pPr algn="l" fontAlgn="ctr"/>
                      <a:r>
                        <a:rPr lang="en-GB" sz="1200" u="none" strike="noStrike">
                          <a:effectLst/>
                        </a:rPr>
                        <a:t>Doe</a:t>
                      </a:r>
                      <a:endParaRPr lang="en-GB" sz="1200" b="0" i="0" u="none" strike="noStrike">
                        <a:solidFill>
                          <a:srgbClr val="000000"/>
                        </a:solidFill>
                        <a:effectLst/>
                        <a:latin typeface="Calibri" panose="020F0502020204030204" pitchFamily="34" charset="0"/>
                      </a:endParaRPr>
                    </a:p>
                  </a:txBody>
                  <a:tcPr marL="9525" marR="9525" marT="9525" marB="0" anchor="ctr"/>
                </a:tc>
                <a:tc>
                  <a:txBody>
                    <a:bodyPr/>
                    <a:lstStyle/>
                    <a:p>
                      <a:pPr algn="l" fontAlgn="ctr"/>
                      <a:r>
                        <a:rPr lang="en-GB" sz="1200" u="none" strike="noStrike">
                          <a:effectLst/>
                        </a:rPr>
                        <a:t>Biology</a:t>
                      </a:r>
                      <a:endParaRPr lang="en-GB" sz="1200" b="0" i="0" u="none" strike="noStrike">
                        <a:solidFill>
                          <a:srgbClr val="000000"/>
                        </a:solidFill>
                        <a:effectLst/>
                        <a:latin typeface="Calibri" panose="020F0502020204030204" pitchFamily="34" charset="0"/>
                      </a:endParaRPr>
                    </a:p>
                  </a:txBody>
                  <a:tcPr marL="9525" marR="9525" marT="9525" marB="0" anchor="ctr"/>
                </a:tc>
                <a:tc>
                  <a:txBody>
                    <a:bodyPr/>
                    <a:lstStyle/>
                    <a:p>
                      <a:pPr algn="l" fontAlgn="ctr"/>
                      <a:r>
                        <a:rPr lang="en-GB" sz="1200" u="none" strike="noStrike">
                          <a:effectLst/>
                        </a:rPr>
                        <a:t>BIO201</a:t>
                      </a:r>
                      <a:endParaRPr lang="en-GB" sz="1200" b="0" i="0" u="none" strike="noStrike">
                        <a:solidFill>
                          <a:srgbClr val="000000"/>
                        </a:solidFill>
                        <a:effectLst/>
                        <a:latin typeface="Calibri" panose="020F0502020204030204" pitchFamily="34" charset="0"/>
                      </a:endParaRPr>
                    </a:p>
                  </a:txBody>
                  <a:tcPr marL="9525" marR="9525" marT="9525" marB="0" anchor="ctr"/>
                </a:tc>
                <a:tc>
                  <a:txBody>
                    <a:bodyPr/>
                    <a:lstStyle/>
                    <a:p>
                      <a:pPr algn="l" fontAlgn="ctr"/>
                      <a:r>
                        <a:rPr lang="en-GB" sz="1200" u="none" strike="noStrike">
                          <a:effectLst/>
                        </a:rPr>
                        <a:t>Dr. Davis   </a:t>
                      </a:r>
                      <a:endParaRPr lang="en-GB" sz="1200" b="0" i="0" u="none" strike="noStrike">
                        <a:solidFill>
                          <a:srgbClr val="000000"/>
                        </a:solidFill>
                        <a:effectLst/>
                        <a:latin typeface="Calibri" panose="020F0502020204030204" pitchFamily="34" charset="0"/>
                      </a:endParaRPr>
                    </a:p>
                  </a:txBody>
                  <a:tcPr marL="9525" marR="9525" marT="9525" marB="0" anchor="ctr"/>
                </a:tc>
                <a:tc>
                  <a:txBody>
                    <a:bodyPr/>
                    <a:lstStyle/>
                    <a:p>
                      <a:pPr algn="ctr" fontAlgn="ctr"/>
                      <a:r>
                        <a:rPr lang="en-GB" sz="1200" u="none" strike="noStrike">
                          <a:effectLst/>
                        </a:rPr>
                        <a:t>3.7</a:t>
                      </a:r>
                      <a:endParaRPr lang="en-GB" sz="1200" b="0" i="0" u="none" strike="noStrike">
                        <a:solidFill>
                          <a:srgbClr val="000000"/>
                        </a:solidFill>
                        <a:effectLst/>
                        <a:latin typeface="Calibri" panose="020F0502020204030204" pitchFamily="34" charset="0"/>
                      </a:endParaRPr>
                    </a:p>
                  </a:txBody>
                  <a:tcPr marL="9525" marR="9525" marT="9525" marB="0" anchor="ctr"/>
                </a:tc>
                <a:extLst>
                  <a:ext uri="{0D108BD9-81ED-4DB2-BD59-A6C34878D82A}">
                    <a16:rowId xmlns:a16="http://schemas.microsoft.com/office/drawing/2014/main" val="2400344873"/>
                  </a:ext>
                </a:extLst>
              </a:tr>
              <a:tr h="351708">
                <a:tc>
                  <a:txBody>
                    <a:bodyPr/>
                    <a:lstStyle/>
                    <a:p>
                      <a:pPr algn="ctr" fontAlgn="ctr"/>
                      <a:r>
                        <a:rPr lang="en-GB" sz="1200" u="none" strike="noStrike">
                          <a:effectLst/>
                        </a:rPr>
                        <a:t>1003</a:t>
                      </a:r>
                      <a:endParaRPr lang="en-GB" sz="1200" b="0" i="0" u="none" strike="noStrike">
                        <a:solidFill>
                          <a:srgbClr val="000000"/>
                        </a:solidFill>
                        <a:effectLst/>
                        <a:latin typeface="Calibri" panose="020F0502020204030204" pitchFamily="34" charset="0"/>
                      </a:endParaRPr>
                    </a:p>
                  </a:txBody>
                  <a:tcPr marL="9525" marR="9525" marT="9525" marB="0" anchor="ctr"/>
                </a:tc>
                <a:tc>
                  <a:txBody>
                    <a:bodyPr/>
                    <a:lstStyle/>
                    <a:p>
                      <a:pPr algn="l" fontAlgn="ctr"/>
                      <a:r>
                        <a:rPr lang="en-GB" sz="1200" u="none" strike="noStrike">
                          <a:effectLst/>
                        </a:rPr>
                        <a:t>Michael</a:t>
                      </a:r>
                      <a:endParaRPr lang="en-GB" sz="1200" b="0" i="0" u="none" strike="noStrike">
                        <a:solidFill>
                          <a:srgbClr val="000000"/>
                        </a:solidFill>
                        <a:effectLst/>
                        <a:latin typeface="Calibri" panose="020F0502020204030204" pitchFamily="34" charset="0"/>
                      </a:endParaRPr>
                    </a:p>
                  </a:txBody>
                  <a:tcPr marL="9525" marR="9525" marT="9525" marB="0" anchor="ctr"/>
                </a:tc>
                <a:tc>
                  <a:txBody>
                    <a:bodyPr/>
                    <a:lstStyle/>
                    <a:p>
                      <a:pPr algn="l" fontAlgn="ctr"/>
                      <a:r>
                        <a:rPr lang="en-GB" sz="1200" u="none" strike="noStrike">
                          <a:effectLst/>
                        </a:rPr>
                        <a:t>Johnson</a:t>
                      </a:r>
                      <a:endParaRPr lang="en-GB" sz="1200" b="0" i="0" u="none" strike="noStrike">
                        <a:solidFill>
                          <a:srgbClr val="000000"/>
                        </a:solidFill>
                        <a:effectLst/>
                        <a:latin typeface="Calibri" panose="020F0502020204030204" pitchFamily="34" charset="0"/>
                      </a:endParaRPr>
                    </a:p>
                  </a:txBody>
                  <a:tcPr marL="9525" marR="9525" marT="9525" marB="0" anchor="ctr"/>
                </a:tc>
                <a:tc>
                  <a:txBody>
                    <a:bodyPr/>
                    <a:lstStyle/>
                    <a:p>
                      <a:pPr algn="l" fontAlgn="ctr"/>
                      <a:r>
                        <a:rPr lang="en-GB" sz="1200" u="none" strike="noStrike">
                          <a:effectLst/>
                        </a:rPr>
                        <a:t>Computer</a:t>
                      </a:r>
                      <a:endParaRPr lang="en-GB" sz="1200" b="0" i="0" u="none" strike="noStrike">
                        <a:solidFill>
                          <a:srgbClr val="000000"/>
                        </a:solidFill>
                        <a:effectLst/>
                        <a:latin typeface="Calibri" panose="020F0502020204030204" pitchFamily="34" charset="0"/>
                      </a:endParaRPr>
                    </a:p>
                  </a:txBody>
                  <a:tcPr marL="9525" marR="9525" marT="9525" marB="0" anchor="ctr"/>
                </a:tc>
                <a:tc>
                  <a:txBody>
                    <a:bodyPr/>
                    <a:lstStyle/>
                    <a:p>
                      <a:pPr algn="l" fontAlgn="ctr"/>
                      <a:r>
                        <a:rPr lang="en-GB" sz="1200" u="none" strike="noStrike">
                          <a:effectLst/>
                        </a:rPr>
                        <a:t>COMP101</a:t>
                      </a:r>
                      <a:endParaRPr lang="en-GB" sz="1200" b="0" i="0" u="none" strike="noStrike">
                        <a:solidFill>
                          <a:srgbClr val="000000"/>
                        </a:solidFill>
                        <a:effectLst/>
                        <a:latin typeface="Calibri" panose="020F0502020204030204" pitchFamily="34" charset="0"/>
                      </a:endParaRPr>
                    </a:p>
                  </a:txBody>
                  <a:tcPr marL="9525" marR="9525" marT="9525" marB="0" anchor="ctr"/>
                </a:tc>
                <a:tc>
                  <a:txBody>
                    <a:bodyPr/>
                    <a:lstStyle/>
                    <a:p>
                      <a:pPr algn="l" fontAlgn="ctr"/>
                      <a:r>
                        <a:rPr lang="en-GB" sz="1200" u="none" strike="noStrike">
                          <a:effectLst/>
                        </a:rPr>
                        <a:t>Dr. Johnson</a:t>
                      </a:r>
                      <a:endParaRPr lang="en-GB" sz="1200" b="0" i="0" u="none" strike="noStrike">
                        <a:solidFill>
                          <a:srgbClr val="000000"/>
                        </a:solidFill>
                        <a:effectLst/>
                        <a:latin typeface="Calibri" panose="020F0502020204030204" pitchFamily="34" charset="0"/>
                      </a:endParaRPr>
                    </a:p>
                  </a:txBody>
                  <a:tcPr marL="9525" marR="9525" marT="9525" marB="0" anchor="ctr"/>
                </a:tc>
                <a:tc>
                  <a:txBody>
                    <a:bodyPr/>
                    <a:lstStyle/>
                    <a:p>
                      <a:pPr algn="ctr" fontAlgn="ctr"/>
                      <a:r>
                        <a:rPr lang="en-GB" sz="1200" u="none" strike="noStrike">
                          <a:effectLst/>
                        </a:rPr>
                        <a:t>3.2</a:t>
                      </a:r>
                      <a:endParaRPr lang="en-GB" sz="1200" b="0" i="0" u="none" strike="noStrike">
                        <a:solidFill>
                          <a:srgbClr val="000000"/>
                        </a:solidFill>
                        <a:effectLst/>
                        <a:latin typeface="Calibri" panose="020F0502020204030204" pitchFamily="34" charset="0"/>
                      </a:endParaRPr>
                    </a:p>
                  </a:txBody>
                  <a:tcPr marL="9525" marR="9525" marT="9525" marB="0" anchor="ctr"/>
                </a:tc>
                <a:extLst>
                  <a:ext uri="{0D108BD9-81ED-4DB2-BD59-A6C34878D82A}">
                    <a16:rowId xmlns:a16="http://schemas.microsoft.com/office/drawing/2014/main" val="809462733"/>
                  </a:ext>
                </a:extLst>
              </a:tr>
              <a:tr h="351708">
                <a:tc>
                  <a:txBody>
                    <a:bodyPr/>
                    <a:lstStyle/>
                    <a:p>
                      <a:pPr algn="ctr" fontAlgn="ctr"/>
                      <a:r>
                        <a:rPr lang="en-GB" sz="1200" u="none" strike="noStrike">
                          <a:effectLst/>
                        </a:rPr>
                        <a:t>1004</a:t>
                      </a:r>
                      <a:endParaRPr lang="en-GB" sz="1200" b="0" i="0" u="none" strike="noStrike">
                        <a:solidFill>
                          <a:srgbClr val="000000"/>
                        </a:solidFill>
                        <a:effectLst/>
                        <a:latin typeface="Calibri" panose="020F0502020204030204" pitchFamily="34" charset="0"/>
                      </a:endParaRPr>
                    </a:p>
                  </a:txBody>
                  <a:tcPr marL="9525" marR="9525" marT="9525" marB="0" anchor="ctr"/>
                </a:tc>
                <a:tc>
                  <a:txBody>
                    <a:bodyPr/>
                    <a:lstStyle/>
                    <a:p>
                      <a:pPr algn="l" fontAlgn="ctr"/>
                      <a:r>
                        <a:rPr lang="en-GB" sz="1200" u="none" strike="noStrike">
                          <a:effectLst/>
                        </a:rPr>
                        <a:t>Sarah</a:t>
                      </a:r>
                      <a:endParaRPr lang="en-GB" sz="1200" b="0" i="0" u="none" strike="noStrike">
                        <a:solidFill>
                          <a:srgbClr val="000000"/>
                        </a:solidFill>
                        <a:effectLst/>
                        <a:latin typeface="Calibri" panose="020F0502020204030204" pitchFamily="34" charset="0"/>
                      </a:endParaRPr>
                    </a:p>
                  </a:txBody>
                  <a:tcPr marL="9525" marR="9525" marT="9525" marB="0" anchor="ctr"/>
                </a:tc>
                <a:tc>
                  <a:txBody>
                    <a:bodyPr/>
                    <a:lstStyle/>
                    <a:p>
                      <a:pPr algn="l" fontAlgn="ctr"/>
                      <a:r>
                        <a:rPr lang="en-GB" sz="1200" u="none" strike="noStrike">
                          <a:effectLst/>
                        </a:rPr>
                        <a:t>Davis</a:t>
                      </a:r>
                      <a:endParaRPr lang="en-GB" sz="1200" b="0" i="0" u="none" strike="noStrike">
                        <a:solidFill>
                          <a:srgbClr val="000000"/>
                        </a:solidFill>
                        <a:effectLst/>
                        <a:latin typeface="Calibri" panose="020F0502020204030204" pitchFamily="34" charset="0"/>
                      </a:endParaRPr>
                    </a:p>
                  </a:txBody>
                  <a:tcPr marL="9525" marR="9525" marT="9525" marB="0" anchor="ctr"/>
                </a:tc>
                <a:tc>
                  <a:txBody>
                    <a:bodyPr/>
                    <a:lstStyle/>
                    <a:p>
                      <a:pPr algn="l" fontAlgn="ctr"/>
                      <a:r>
                        <a:rPr lang="en-GB" sz="1200" u="none" strike="noStrike">
                          <a:effectLst/>
                        </a:rPr>
                        <a:t>Biology</a:t>
                      </a:r>
                      <a:endParaRPr lang="en-GB" sz="1200" b="0" i="0" u="none" strike="noStrike">
                        <a:solidFill>
                          <a:srgbClr val="000000"/>
                        </a:solidFill>
                        <a:effectLst/>
                        <a:latin typeface="Calibri" panose="020F0502020204030204" pitchFamily="34" charset="0"/>
                      </a:endParaRPr>
                    </a:p>
                  </a:txBody>
                  <a:tcPr marL="9525" marR="9525" marT="9525" marB="0" anchor="ctr"/>
                </a:tc>
                <a:tc>
                  <a:txBody>
                    <a:bodyPr/>
                    <a:lstStyle/>
                    <a:p>
                      <a:pPr algn="l" fontAlgn="ctr"/>
                      <a:r>
                        <a:rPr lang="en-GB" sz="1200" u="none" strike="noStrike">
                          <a:effectLst/>
                        </a:rPr>
                        <a:t>BIO201</a:t>
                      </a:r>
                      <a:endParaRPr lang="en-GB" sz="1200" b="0" i="0" u="none" strike="noStrike">
                        <a:solidFill>
                          <a:srgbClr val="000000"/>
                        </a:solidFill>
                        <a:effectLst/>
                        <a:latin typeface="Calibri" panose="020F0502020204030204" pitchFamily="34" charset="0"/>
                      </a:endParaRPr>
                    </a:p>
                  </a:txBody>
                  <a:tcPr marL="9525" marR="9525" marT="9525" marB="0" anchor="ctr"/>
                </a:tc>
                <a:tc>
                  <a:txBody>
                    <a:bodyPr/>
                    <a:lstStyle/>
                    <a:p>
                      <a:pPr algn="l" fontAlgn="ctr"/>
                      <a:r>
                        <a:rPr lang="en-GB" sz="1200" u="none" strike="noStrike">
                          <a:effectLst/>
                        </a:rPr>
                        <a:t>Dr. Davis   </a:t>
                      </a:r>
                      <a:endParaRPr lang="en-GB" sz="1200" b="0" i="0" u="none" strike="noStrike">
                        <a:solidFill>
                          <a:srgbClr val="000000"/>
                        </a:solidFill>
                        <a:effectLst/>
                        <a:latin typeface="Calibri" panose="020F0502020204030204" pitchFamily="34" charset="0"/>
                      </a:endParaRPr>
                    </a:p>
                  </a:txBody>
                  <a:tcPr marL="9525" marR="9525" marT="9525" marB="0" anchor="ctr"/>
                </a:tc>
                <a:tc>
                  <a:txBody>
                    <a:bodyPr/>
                    <a:lstStyle/>
                    <a:p>
                      <a:pPr algn="ctr" fontAlgn="ctr"/>
                      <a:r>
                        <a:rPr lang="en-GB" sz="1200" u="none" strike="noStrike">
                          <a:effectLst/>
                        </a:rPr>
                        <a:t>3.9</a:t>
                      </a:r>
                      <a:endParaRPr lang="en-GB" sz="1200" b="0" i="0" u="none" strike="noStrike">
                        <a:solidFill>
                          <a:srgbClr val="000000"/>
                        </a:solidFill>
                        <a:effectLst/>
                        <a:latin typeface="Calibri" panose="020F0502020204030204" pitchFamily="34" charset="0"/>
                      </a:endParaRPr>
                    </a:p>
                  </a:txBody>
                  <a:tcPr marL="9525" marR="9525" marT="9525" marB="0" anchor="ctr"/>
                </a:tc>
                <a:extLst>
                  <a:ext uri="{0D108BD9-81ED-4DB2-BD59-A6C34878D82A}">
                    <a16:rowId xmlns:a16="http://schemas.microsoft.com/office/drawing/2014/main" val="2635462734"/>
                  </a:ext>
                </a:extLst>
              </a:tr>
              <a:tr h="0">
                <a:tc>
                  <a:txBody>
                    <a:bodyPr/>
                    <a:lstStyle/>
                    <a:p>
                      <a:pPr algn="ctr" fontAlgn="ctr"/>
                      <a:r>
                        <a:rPr lang="en-GB" sz="1200" u="none" strike="noStrike">
                          <a:effectLst/>
                        </a:rPr>
                        <a:t>1005</a:t>
                      </a:r>
                      <a:endParaRPr lang="en-GB" sz="1200" b="0" i="0" u="none" strike="noStrike">
                        <a:solidFill>
                          <a:srgbClr val="000000"/>
                        </a:solidFill>
                        <a:effectLst/>
                        <a:latin typeface="Calibri" panose="020F0502020204030204" pitchFamily="34" charset="0"/>
                      </a:endParaRPr>
                    </a:p>
                  </a:txBody>
                  <a:tcPr marL="9525" marR="9525" marT="9525" marB="0" anchor="ctr"/>
                </a:tc>
                <a:tc>
                  <a:txBody>
                    <a:bodyPr/>
                    <a:lstStyle/>
                    <a:p>
                      <a:pPr algn="l" fontAlgn="ctr"/>
                      <a:r>
                        <a:rPr lang="en-GB" sz="1200" u="none" strike="noStrike">
                          <a:effectLst/>
                        </a:rPr>
                        <a:t>David</a:t>
                      </a:r>
                      <a:endParaRPr lang="en-GB" sz="1200" b="0" i="0" u="none" strike="noStrike">
                        <a:solidFill>
                          <a:srgbClr val="000000"/>
                        </a:solidFill>
                        <a:effectLst/>
                        <a:latin typeface="Calibri" panose="020F0502020204030204" pitchFamily="34" charset="0"/>
                      </a:endParaRPr>
                    </a:p>
                  </a:txBody>
                  <a:tcPr marL="9525" marR="9525" marT="9525" marB="0" anchor="ctr"/>
                </a:tc>
                <a:tc>
                  <a:txBody>
                    <a:bodyPr/>
                    <a:lstStyle/>
                    <a:p>
                      <a:pPr algn="l" fontAlgn="ctr"/>
                      <a:r>
                        <a:rPr lang="en-GB" sz="1200" u="none" strike="noStrike">
                          <a:effectLst/>
                        </a:rPr>
                        <a:t>Brown</a:t>
                      </a:r>
                      <a:endParaRPr lang="en-GB" sz="1200" b="0" i="0" u="none" strike="noStrike">
                        <a:solidFill>
                          <a:srgbClr val="000000"/>
                        </a:solidFill>
                        <a:effectLst/>
                        <a:latin typeface="Calibri" panose="020F0502020204030204" pitchFamily="34" charset="0"/>
                      </a:endParaRPr>
                    </a:p>
                  </a:txBody>
                  <a:tcPr marL="9525" marR="9525" marT="9525" marB="0" anchor="ctr"/>
                </a:tc>
                <a:tc>
                  <a:txBody>
                    <a:bodyPr/>
                    <a:lstStyle/>
                    <a:p>
                      <a:pPr algn="l" fontAlgn="ctr"/>
                      <a:r>
                        <a:rPr lang="en-GB" sz="1200" u="none" strike="noStrike">
                          <a:effectLst/>
                        </a:rPr>
                        <a:t>Computer</a:t>
                      </a:r>
                      <a:endParaRPr lang="en-GB" sz="1200" b="0" i="0" u="none" strike="noStrike">
                        <a:solidFill>
                          <a:srgbClr val="000000"/>
                        </a:solidFill>
                        <a:effectLst/>
                        <a:latin typeface="Calibri" panose="020F0502020204030204" pitchFamily="34" charset="0"/>
                      </a:endParaRPr>
                    </a:p>
                  </a:txBody>
                  <a:tcPr marL="9525" marR="9525" marT="9525" marB="0" anchor="ctr"/>
                </a:tc>
                <a:tc>
                  <a:txBody>
                    <a:bodyPr/>
                    <a:lstStyle/>
                    <a:p>
                      <a:pPr algn="l" fontAlgn="ctr"/>
                      <a:r>
                        <a:rPr lang="en-GB" sz="1200" u="none" strike="noStrike">
                          <a:effectLst/>
                        </a:rPr>
                        <a:t>COMP102</a:t>
                      </a:r>
                      <a:endParaRPr lang="en-GB" sz="1200" b="0" i="0" u="none" strike="noStrike">
                        <a:solidFill>
                          <a:srgbClr val="000000"/>
                        </a:solidFill>
                        <a:effectLst/>
                        <a:latin typeface="Calibri" panose="020F0502020204030204" pitchFamily="34" charset="0"/>
                      </a:endParaRPr>
                    </a:p>
                  </a:txBody>
                  <a:tcPr marL="9525" marR="9525" marT="9525" marB="0" anchor="ctr"/>
                </a:tc>
                <a:tc>
                  <a:txBody>
                    <a:bodyPr/>
                    <a:lstStyle/>
                    <a:p>
                      <a:pPr algn="l" fontAlgn="ctr"/>
                      <a:r>
                        <a:rPr lang="en-GB" sz="1200" u="none" strike="noStrike">
                          <a:effectLst/>
                        </a:rPr>
                        <a:t>Dr. Anderson</a:t>
                      </a:r>
                      <a:endParaRPr lang="en-GB" sz="1200" b="0" i="0" u="none" strike="noStrike">
                        <a:solidFill>
                          <a:srgbClr val="000000"/>
                        </a:solidFill>
                        <a:effectLst/>
                        <a:latin typeface="Calibri" panose="020F0502020204030204" pitchFamily="34" charset="0"/>
                      </a:endParaRPr>
                    </a:p>
                  </a:txBody>
                  <a:tcPr marL="9525" marR="9525" marT="9525" marB="0" anchor="ctr"/>
                </a:tc>
                <a:tc>
                  <a:txBody>
                    <a:bodyPr/>
                    <a:lstStyle/>
                    <a:p>
                      <a:pPr algn="ctr" fontAlgn="ctr"/>
                      <a:r>
                        <a:rPr lang="en-GB" sz="1200" u="none" strike="noStrike">
                          <a:effectLst/>
                        </a:rPr>
                        <a:t>3.1</a:t>
                      </a:r>
                      <a:endParaRPr lang="en-GB" sz="1200" b="0" i="0" u="none" strike="noStrike">
                        <a:solidFill>
                          <a:srgbClr val="000000"/>
                        </a:solidFill>
                        <a:effectLst/>
                        <a:latin typeface="Calibri" panose="020F0502020204030204" pitchFamily="34" charset="0"/>
                      </a:endParaRPr>
                    </a:p>
                  </a:txBody>
                  <a:tcPr marL="9525" marR="9525" marT="9525" marB="0" anchor="ctr"/>
                </a:tc>
                <a:extLst>
                  <a:ext uri="{0D108BD9-81ED-4DB2-BD59-A6C34878D82A}">
                    <a16:rowId xmlns:a16="http://schemas.microsoft.com/office/drawing/2014/main" val="1066099468"/>
                  </a:ext>
                </a:extLst>
              </a:tr>
              <a:tr h="351708">
                <a:tc>
                  <a:txBody>
                    <a:bodyPr/>
                    <a:lstStyle/>
                    <a:p>
                      <a:pPr algn="ctr" fontAlgn="ctr"/>
                      <a:r>
                        <a:rPr lang="en-GB" sz="1200" u="none" strike="noStrike">
                          <a:effectLst/>
                        </a:rPr>
                        <a:t>1006</a:t>
                      </a:r>
                      <a:endParaRPr lang="en-GB" sz="1200" b="0" i="0" u="none" strike="noStrike">
                        <a:solidFill>
                          <a:srgbClr val="000000"/>
                        </a:solidFill>
                        <a:effectLst/>
                        <a:latin typeface="Calibri" panose="020F0502020204030204" pitchFamily="34" charset="0"/>
                      </a:endParaRPr>
                    </a:p>
                  </a:txBody>
                  <a:tcPr marL="9525" marR="9525" marT="9525" marB="0" anchor="ctr"/>
                </a:tc>
                <a:tc>
                  <a:txBody>
                    <a:bodyPr/>
                    <a:lstStyle/>
                    <a:p>
                      <a:pPr algn="l" fontAlgn="ctr"/>
                      <a:r>
                        <a:rPr lang="en-GB" sz="1200" u="none" strike="noStrike">
                          <a:effectLst/>
                        </a:rPr>
                        <a:t>Laura</a:t>
                      </a:r>
                      <a:endParaRPr lang="en-GB" sz="1200" b="0" i="0" u="none" strike="noStrike">
                        <a:solidFill>
                          <a:srgbClr val="000000"/>
                        </a:solidFill>
                        <a:effectLst/>
                        <a:latin typeface="Calibri" panose="020F0502020204030204" pitchFamily="34" charset="0"/>
                      </a:endParaRPr>
                    </a:p>
                  </a:txBody>
                  <a:tcPr marL="9525" marR="9525" marT="9525" marB="0" anchor="ctr"/>
                </a:tc>
                <a:tc>
                  <a:txBody>
                    <a:bodyPr/>
                    <a:lstStyle/>
                    <a:p>
                      <a:pPr algn="l" fontAlgn="ctr"/>
                      <a:r>
                        <a:rPr lang="en-GB" sz="1200" u="none" strike="noStrike">
                          <a:effectLst/>
                        </a:rPr>
                        <a:t>Turner</a:t>
                      </a:r>
                      <a:endParaRPr lang="en-GB" sz="1200" b="0" i="0" u="none" strike="noStrike">
                        <a:solidFill>
                          <a:srgbClr val="000000"/>
                        </a:solidFill>
                        <a:effectLst/>
                        <a:latin typeface="Calibri" panose="020F0502020204030204" pitchFamily="34" charset="0"/>
                      </a:endParaRPr>
                    </a:p>
                  </a:txBody>
                  <a:tcPr marL="9525" marR="9525" marT="9525" marB="0" anchor="ctr"/>
                </a:tc>
                <a:tc>
                  <a:txBody>
                    <a:bodyPr/>
                    <a:lstStyle/>
                    <a:p>
                      <a:pPr algn="l" fontAlgn="ctr"/>
                      <a:r>
                        <a:rPr lang="en-GB" sz="1200" u="none" strike="noStrike">
                          <a:effectLst/>
                        </a:rPr>
                        <a:t>Biology</a:t>
                      </a:r>
                      <a:endParaRPr lang="en-GB" sz="1200" b="0" i="0" u="none" strike="noStrike">
                        <a:solidFill>
                          <a:srgbClr val="000000"/>
                        </a:solidFill>
                        <a:effectLst/>
                        <a:latin typeface="Calibri" panose="020F0502020204030204" pitchFamily="34" charset="0"/>
                      </a:endParaRPr>
                    </a:p>
                  </a:txBody>
                  <a:tcPr marL="9525" marR="9525" marT="9525" marB="0" anchor="ctr"/>
                </a:tc>
                <a:tc>
                  <a:txBody>
                    <a:bodyPr/>
                    <a:lstStyle/>
                    <a:p>
                      <a:pPr algn="l" fontAlgn="ctr"/>
                      <a:r>
                        <a:rPr lang="en-GB" sz="1200" u="none" strike="noStrike">
                          <a:effectLst/>
                        </a:rPr>
                        <a:t>BIO202</a:t>
                      </a:r>
                      <a:endParaRPr lang="en-GB" sz="1200" b="0" i="0" u="none" strike="noStrike">
                        <a:solidFill>
                          <a:srgbClr val="000000"/>
                        </a:solidFill>
                        <a:effectLst/>
                        <a:latin typeface="Calibri" panose="020F0502020204030204" pitchFamily="34" charset="0"/>
                      </a:endParaRPr>
                    </a:p>
                  </a:txBody>
                  <a:tcPr marL="9525" marR="9525" marT="9525" marB="0" anchor="ctr"/>
                </a:tc>
                <a:tc>
                  <a:txBody>
                    <a:bodyPr/>
                    <a:lstStyle/>
                    <a:p>
                      <a:pPr algn="l" fontAlgn="ctr"/>
                      <a:r>
                        <a:rPr lang="en-GB" sz="1200" u="none" strike="noStrike">
                          <a:effectLst/>
                        </a:rPr>
                        <a:t>Dr. Williams</a:t>
                      </a:r>
                      <a:endParaRPr lang="en-GB" sz="1200" b="0" i="0" u="none" strike="noStrike">
                        <a:solidFill>
                          <a:srgbClr val="000000"/>
                        </a:solidFill>
                        <a:effectLst/>
                        <a:latin typeface="Calibri" panose="020F0502020204030204" pitchFamily="34" charset="0"/>
                      </a:endParaRPr>
                    </a:p>
                  </a:txBody>
                  <a:tcPr marL="9525" marR="9525" marT="9525" marB="0" anchor="ctr"/>
                </a:tc>
                <a:tc>
                  <a:txBody>
                    <a:bodyPr/>
                    <a:lstStyle/>
                    <a:p>
                      <a:pPr algn="ctr" fontAlgn="ctr"/>
                      <a:r>
                        <a:rPr lang="en-GB" sz="1200" u="none" strike="noStrike">
                          <a:effectLst/>
                        </a:rPr>
                        <a:t>3.8</a:t>
                      </a:r>
                      <a:endParaRPr lang="en-GB" sz="1200" b="0" i="0" u="none" strike="noStrike">
                        <a:solidFill>
                          <a:srgbClr val="000000"/>
                        </a:solidFill>
                        <a:effectLst/>
                        <a:latin typeface="Calibri" panose="020F0502020204030204" pitchFamily="34" charset="0"/>
                      </a:endParaRPr>
                    </a:p>
                  </a:txBody>
                  <a:tcPr marL="9525" marR="9525" marT="9525" marB="0" anchor="ctr"/>
                </a:tc>
                <a:extLst>
                  <a:ext uri="{0D108BD9-81ED-4DB2-BD59-A6C34878D82A}">
                    <a16:rowId xmlns:a16="http://schemas.microsoft.com/office/drawing/2014/main" val="1006085873"/>
                  </a:ext>
                </a:extLst>
              </a:tr>
              <a:tr h="649561">
                <a:tc>
                  <a:txBody>
                    <a:bodyPr/>
                    <a:lstStyle/>
                    <a:p>
                      <a:pPr algn="ctr" fontAlgn="ctr"/>
                      <a:r>
                        <a:rPr lang="en-GB" sz="1200" u="none" strike="noStrike">
                          <a:effectLst/>
                        </a:rPr>
                        <a:t>1007</a:t>
                      </a:r>
                      <a:endParaRPr lang="en-GB" sz="1200" b="0" i="0" u="none" strike="noStrike">
                        <a:solidFill>
                          <a:srgbClr val="000000"/>
                        </a:solidFill>
                        <a:effectLst/>
                        <a:latin typeface="Calibri" panose="020F0502020204030204" pitchFamily="34" charset="0"/>
                      </a:endParaRPr>
                    </a:p>
                  </a:txBody>
                  <a:tcPr marL="9525" marR="9525" marT="9525" marB="0" anchor="ctr"/>
                </a:tc>
                <a:tc>
                  <a:txBody>
                    <a:bodyPr/>
                    <a:lstStyle/>
                    <a:p>
                      <a:pPr algn="l" fontAlgn="ctr"/>
                      <a:r>
                        <a:rPr lang="en-GB" sz="1200" u="none" strike="noStrike">
                          <a:effectLst/>
                        </a:rPr>
                        <a:t>Brian</a:t>
                      </a:r>
                      <a:endParaRPr lang="en-GB" sz="1200" b="0" i="0" u="none" strike="noStrike">
                        <a:solidFill>
                          <a:srgbClr val="000000"/>
                        </a:solidFill>
                        <a:effectLst/>
                        <a:latin typeface="Calibri" panose="020F0502020204030204" pitchFamily="34" charset="0"/>
                      </a:endParaRPr>
                    </a:p>
                  </a:txBody>
                  <a:tcPr marL="9525" marR="9525" marT="9525" marB="0" anchor="ctr"/>
                </a:tc>
                <a:tc>
                  <a:txBody>
                    <a:bodyPr/>
                    <a:lstStyle/>
                    <a:p>
                      <a:pPr algn="l" fontAlgn="ctr"/>
                      <a:r>
                        <a:rPr lang="en-GB" sz="1200" u="none" strike="noStrike">
                          <a:effectLst/>
                        </a:rPr>
                        <a:t>Anderson</a:t>
                      </a:r>
                      <a:endParaRPr lang="en-GB" sz="1200" b="0" i="0" u="none" strike="noStrike">
                        <a:solidFill>
                          <a:srgbClr val="000000"/>
                        </a:solidFill>
                        <a:effectLst/>
                        <a:latin typeface="Calibri" panose="020F0502020204030204" pitchFamily="34" charset="0"/>
                      </a:endParaRPr>
                    </a:p>
                  </a:txBody>
                  <a:tcPr marL="9525" marR="9525" marT="9525" marB="0" anchor="ctr"/>
                </a:tc>
                <a:tc>
                  <a:txBody>
                    <a:bodyPr/>
                    <a:lstStyle/>
                    <a:p>
                      <a:pPr algn="l" fontAlgn="ctr"/>
                      <a:r>
                        <a:rPr lang="en-GB" sz="1200" u="none" strike="noStrike">
                          <a:effectLst/>
                        </a:rPr>
                        <a:t>Mathematics</a:t>
                      </a:r>
                      <a:endParaRPr lang="en-GB" sz="1200" b="0" i="0" u="none" strike="noStrike">
                        <a:solidFill>
                          <a:srgbClr val="000000"/>
                        </a:solidFill>
                        <a:effectLst/>
                        <a:latin typeface="Calibri" panose="020F0502020204030204" pitchFamily="34" charset="0"/>
                      </a:endParaRPr>
                    </a:p>
                  </a:txBody>
                  <a:tcPr marL="9525" marR="9525" marT="9525" marB="0" anchor="ctr"/>
                </a:tc>
                <a:tc>
                  <a:txBody>
                    <a:bodyPr/>
                    <a:lstStyle/>
                    <a:p>
                      <a:pPr algn="l" fontAlgn="ctr"/>
                      <a:r>
                        <a:rPr lang="en-GB" sz="1200" u="none" strike="noStrike">
                          <a:effectLst/>
                        </a:rPr>
                        <a:t>MATH101</a:t>
                      </a:r>
                      <a:endParaRPr lang="en-GB" sz="1200" b="0" i="0" u="none" strike="noStrike">
                        <a:solidFill>
                          <a:srgbClr val="000000"/>
                        </a:solidFill>
                        <a:effectLst/>
                        <a:latin typeface="Calibri" panose="020F0502020204030204" pitchFamily="34" charset="0"/>
                      </a:endParaRPr>
                    </a:p>
                  </a:txBody>
                  <a:tcPr marL="9525" marR="9525" marT="9525" marB="0" anchor="ctr"/>
                </a:tc>
                <a:tc>
                  <a:txBody>
                    <a:bodyPr/>
                    <a:lstStyle/>
                    <a:p>
                      <a:pPr algn="l" fontAlgn="ctr"/>
                      <a:r>
                        <a:rPr lang="en-GB" sz="1200" u="none" strike="noStrike">
                          <a:effectLst/>
                        </a:rPr>
                        <a:t>Prof. Turner</a:t>
                      </a:r>
                      <a:endParaRPr lang="en-GB" sz="1200" b="0" i="0" u="none" strike="noStrike">
                        <a:solidFill>
                          <a:srgbClr val="000000"/>
                        </a:solidFill>
                        <a:effectLst/>
                        <a:latin typeface="Calibri" panose="020F0502020204030204" pitchFamily="34" charset="0"/>
                      </a:endParaRPr>
                    </a:p>
                  </a:txBody>
                  <a:tcPr marL="9525" marR="9525" marT="9525" marB="0" anchor="ctr"/>
                </a:tc>
                <a:tc>
                  <a:txBody>
                    <a:bodyPr/>
                    <a:lstStyle/>
                    <a:p>
                      <a:pPr algn="ctr" fontAlgn="ctr"/>
                      <a:r>
                        <a:rPr lang="en-GB" sz="1200" u="none" strike="noStrike">
                          <a:effectLst/>
                        </a:rPr>
                        <a:t>3.6</a:t>
                      </a:r>
                      <a:endParaRPr lang="en-GB" sz="1200" b="0" i="0" u="none" strike="noStrike">
                        <a:solidFill>
                          <a:srgbClr val="000000"/>
                        </a:solidFill>
                        <a:effectLst/>
                        <a:latin typeface="Calibri" panose="020F0502020204030204" pitchFamily="34" charset="0"/>
                      </a:endParaRPr>
                    </a:p>
                  </a:txBody>
                  <a:tcPr marL="9525" marR="9525" marT="9525" marB="0" anchor="ctr"/>
                </a:tc>
                <a:extLst>
                  <a:ext uri="{0D108BD9-81ED-4DB2-BD59-A6C34878D82A}">
                    <a16:rowId xmlns:a16="http://schemas.microsoft.com/office/drawing/2014/main" val="728941039"/>
                  </a:ext>
                </a:extLst>
              </a:tr>
              <a:tr h="351708">
                <a:tc>
                  <a:txBody>
                    <a:bodyPr/>
                    <a:lstStyle/>
                    <a:p>
                      <a:pPr algn="ctr" fontAlgn="ctr"/>
                      <a:r>
                        <a:rPr lang="en-GB" sz="1200" u="none" strike="noStrike">
                          <a:effectLst/>
                        </a:rPr>
                        <a:t>1008</a:t>
                      </a:r>
                      <a:endParaRPr lang="en-GB" sz="1200" b="0" i="0" u="none" strike="noStrike">
                        <a:solidFill>
                          <a:srgbClr val="000000"/>
                        </a:solidFill>
                        <a:effectLst/>
                        <a:latin typeface="Calibri" panose="020F0502020204030204" pitchFamily="34" charset="0"/>
                      </a:endParaRPr>
                    </a:p>
                  </a:txBody>
                  <a:tcPr marL="9525" marR="9525" marT="9525" marB="0" anchor="ctr"/>
                </a:tc>
                <a:tc>
                  <a:txBody>
                    <a:bodyPr/>
                    <a:lstStyle/>
                    <a:p>
                      <a:pPr algn="l" fontAlgn="ctr"/>
                      <a:r>
                        <a:rPr lang="en-GB" sz="1200" u="none" strike="noStrike">
                          <a:effectLst/>
                        </a:rPr>
                        <a:t>Emma</a:t>
                      </a:r>
                      <a:endParaRPr lang="en-GB" sz="1200" b="0" i="0" u="none" strike="noStrike">
                        <a:solidFill>
                          <a:srgbClr val="000000"/>
                        </a:solidFill>
                        <a:effectLst/>
                        <a:latin typeface="Calibri" panose="020F0502020204030204" pitchFamily="34" charset="0"/>
                      </a:endParaRPr>
                    </a:p>
                  </a:txBody>
                  <a:tcPr marL="9525" marR="9525" marT="9525" marB="0" anchor="ctr"/>
                </a:tc>
                <a:tc>
                  <a:txBody>
                    <a:bodyPr/>
                    <a:lstStyle/>
                    <a:p>
                      <a:pPr algn="l" fontAlgn="ctr"/>
                      <a:r>
                        <a:rPr lang="en-GB" sz="1200" u="none" strike="noStrike">
                          <a:effectLst/>
                        </a:rPr>
                        <a:t>White</a:t>
                      </a:r>
                      <a:endParaRPr lang="en-GB" sz="1200" b="0" i="0" u="none" strike="noStrike">
                        <a:solidFill>
                          <a:srgbClr val="000000"/>
                        </a:solidFill>
                        <a:effectLst/>
                        <a:latin typeface="Calibri" panose="020F0502020204030204" pitchFamily="34" charset="0"/>
                      </a:endParaRPr>
                    </a:p>
                  </a:txBody>
                  <a:tcPr marL="9525" marR="9525" marT="9525" marB="0" anchor="ctr"/>
                </a:tc>
                <a:tc>
                  <a:txBody>
                    <a:bodyPr/>
                    <a:lstStyle/>
                    <a:p>
                      <a:pPr algn="l" fontAlgn="ctr"/>
                      <a:r>
                        <a:rPr lang="en-GB" sz="1200" u="none" strike="noStrike">
                          <a:effectLst/>
                        </a:rPr>
                        <a:t>Computer</a:t>
                      </a:r>
                      <a:endParaRPr lang="en-GB" sz="1200" b="0" i="0" u="none" strike="noStrike">
                        <a:solidFill>
                          <a:srgbClr val="000000"/>
                        </a:solidFill>
                        <a:effectLst/>
                        <a:latin typeface="Calibri" panose="020F0502020204030204" pitchFamily="34" charset="0"/>
                      </a:endParaRPr>
                    </a:p>
                  </a:txBody>
                  <a:tcPr marL="9525" marR="9525" marT="9525" marB="0" anchor="ctr"/>
                </a:tc>
                <a:tc>
                  <a:txBody>
                    <a:bodyPr/>
                    <a:lstStyle/>
                    <a:p>
                      <a:pPr algn="l" fontAlgn="ctr"/>
                      <a:r>
                        <a:rPr lang="en-GB" sz="1200" u="none" strike="noStrike">
                          <a:effectLst/>
                        </a:rPr>
                        <a:t>COMP102</a:t>
                      </a:r>
                      <a:endParaRPr lang="en-GB" sz="1200" b="0" i="0" u="none" strike="noStrike">
                        <a:solidFill>
                          <a:srgbClr val="000000"/>
                        </a:solidFill>
                        <a:effectLst/>
                        <a:latin typeface="Calibri" panose="020F0502020204030204" pitchFamily="34" charset="0"/>
                      </a:endParaRPr>
                    </a:p>
                  </a:txBody>
                  <a:tcPr marL="9525" marR="9525" marT="9525" marB="0" anchor="ctr"/>
                </a:tc>
                <a:tc>
                  <a:txBody>
                    <a:bodyPr/>
                    <a:lstStyle/>
                    <a:p>
                      <a:pPr algn="l" fontAlgn="ctr"/>
                      <a:r>
                        <a:rPr lang="en-GB" sz="1200" u="none" strike="noStrike">
                          <a:effectLst/>
                        </a:rPr>
                        <a:t>Dr. Anderson</a:t>
                      </a:r>
                      <a:endParaRPr lang="en-GB" sz="1200" b="0" i="0" u="none" strike="noStrike">
                        <a:solidFill>
                          <a:srgbClr val="000000"/>
                        </a:solidFill>
                        <a:effectLst/>
                        <a:latin typeface="Calibri" panose="020F0502020204030204" pitchFamily="34" charset="0"/>
                      </a:endParaRPr>
                    </a:p>
                  </a:txBody>
                  <a:tcPr marL="9525" marR="9525" marT="9525" marB="0" anchor="ctr"/>
                </a:tc>
                <a:tc>
                  <a:txBody>
                    <a:bodyPr/>
                    <a:lstStyle/>
                    <a:p>
                      <a:pPr algn="ctr" fontAlgn="ctr"/>
                      <a:r>
                        <a:rPr lang="en-GB" sz="1200" u="none" strike="noStrike">
                          <a:effectLst/>
                        </a:rPr>
                        <a:t>3.4</a:t>
                      </a:r>
                      <a:endParaRPr lang="en-GB" sz="1200" b="0" i="0" u="none" strike="noStrike">
                        <a:solidFill>
                          <a:srgbClr val="000000"/>
                        </a:solidFill>
                        <a:effectLst/>
                        <a:latin typeface="Calibri" panose="020F0502020204030204" pitchFamily="34" charset="0"/>
                      </a:endParaRPr>
                    </a:p>
                  </a:txBody>
                  <a:tcPr marL="9525" marR="9525" marT="9525" marB="0" anchor="ctr"/>
                </a:tc>
                <a:extLst>
                  <a:ext uri="{0D108BD9-81ED-4DB2-BD59-A6C34878D82A}">
                    <a16:rowId xmlns:a16="http://schemas.microsoft.com/office/drawing/2014/main" val="1715085730"/>
                  </a:ext>
                </a:extLst>
              </a:tr>
              <a:tr h="351708">
                <a:tc>
                  <a:txBody>
                    <a:bodyPr/>
                    <a:lstStyle/>
                    <a:p>
                      <a:pPr algn="ctr" fontAlgn="ctr"/>
                      <a:r>
                        <a:rPr lang="en-GB" sz="1200" u="none" strike="noStrike">
                          <a:effectLst/>
                        </a:rPr>
                        <a:t>1009</a:t>
                      </a:r>
                      <a:endParaRPr lang="en-GB" sz="1200" b="0" i="0" u="none" strike="noStrike">
                        <a:solidFill>
                          <a:srgbClr val="000000"/>
                        </a:solidFill>
                        <a:effectLst/>
                        <a:latin typeface="Calibri" panose="020F0502020204030204" pitchFamily="34" charset="0"/>
                      </a:endParaRPr>
                    </a:p>
                  </a:txBody>
                  <a:tcPr marL="9525" marR="9525" marT="9525" marB="0" anchor="ctr"/>
                </a:tc>
                <a:tc>
                  <a:txBody>
                    <a:bodyPr/>
                    <a:lstStyle/>
                    <a:p>
                      <a:pPr algn="l" fontAlgn="ctr"/>
                      <a:r>
                        <a:rPr lang="en-GB" sz="1200" u="none" strike="noStrike">
                          <a:effectLst/>
                        </a:rPr>
                        <a:t>Mark</a:t>
                      </a:r>
                      <a:endParaRPr lang="en-GB" sz="1200" b="0" i="0" u="none" strike="noStrike">
                        <a:solidFill>
                          <a:srgbClr val="000000"/>
                        </a:solidFill>
                        <a:effectLst/>
                        <a:latin typeface="Calibri" panose="020F0502020204030204" pitchFamily="34" charset="0"/>
                      </a:endParaRPr>
                    </a:p>
                  </a:txBody>
                  <a:tcPr marL="9525" marR="9525" marT="9525" marB="0" anchor="ctr"/>
                </a:tc>
                <a:tc>
                  <a:txBody>
                    <a:bodyPr/>
                    <a:lstStyle/>
                    <a:p>
                      <a:pPr algn="l" fontAlgn="ctr"/>
                      <a:r>
                        <a:rPr lang="en-GB" sz="1200" u="none" strike="noStrike">
                          <a:effectLst/>
                        </a:rPr>
                        <a:t>Taylor</a:t>
                      </a:r>
                      <a:endParaRPr lang="en-GB" sz="1200" b="0" i="0" u="none" strike="noStrike">
                        <a:solidFill>
                          <a:srgbClr val="000000"/>
                        </a:solidFill>
                        <a:effectLst/>
                        <a:latin typeface="Calibri" panose="020F0502020204030204" pitchFamily="34" charset="0"/>
                      </a:endParaRPr>
                    </a:p>
                  </a:txBody>
                  <a:tcPr marL="9525" marR="9525" marT="9525" marB="0" anchor="ctr"/>
                </a:tc>
                <a:tc>
                  <a:txBody>
                    <a:bodyPr/>
                    <a:lstStyle/>
                    <a:p>
                      <a:pPr algn="l" fontAlgn="ctr"/>
                      <a:r>
                        <a:rPr lang="en-GB" sz="1200" u="none" strike="noStrike">
                          <a:effectLst/>
                        </a:rPr>
                        <a:t>Physics</a:t>
                      </a:r>
                      <a:endParaRPr lang="en-GB" sz="1200" b="0" i="0" u="none" strike="noStrike">
                        <a:solidFill>
                          <a:srgbClr val="000000"/>
                        </a:solidFill>
                        <a:effectLst/>
                        <a:latin typeface="Calibri" panose="020F0502020204030204" pitchFamily="34" charset="0"/>
                      </a:endParaRPr>
                    </a:p>
                  </a:txBody>
                  <a:tcPr marL="9525" marR="9525" marT="9525" marB="0" anchor="ctr"/>
                </a:tc>
                <a:tc>
                  <a:txBody>
                    <a:bodyPr/>
                    <a:lstStyle/>
                    <a:p>
                      <a:pPr algn="l" fontAlgn="ctr"/>
                      <a:r>
                        <a:rPr lang="en-GB" sz="1200" u="none" strike="noStrike">
                          <a:effectLst/>
                        </a:rPr>
                        <a:t>PHYS101</a:t>
                      </a:r>
                      <a:endParaRPr lang="en-GB" sz="1200" b="0" i="0" u="none" strike="noStrike">
                        <a:solidFill>
                          <a:srgbClr val="000000"/>
                        </a:solidFill>
                        <a:effectLst/>
                        <a:latin typeface="Calibri" panose="020F0502020204030204" pitchFamily="34" charset="0"/>
                      </a:endParaRPr>
                    </a:p>
                  </a:txBody>
                  <a:tcPr marL="9525" marR="9525" marT="9525" marB="0" anchor="ctr"/>
                </a:tc>
                <a:tc>
                  <a:txBody>
                    <a:bodyPr/>
                    <a:lstStyle/>
                    <a:p>
                      <a:pPr algn="l" fontAlgn="ctr"/>
                      <a:r>
                        <a:rPr lang="en-GB" sz="1200" u="none" strike="noStrike">
                          <a:effectLst/>
                        </a:rPr>
                        <a:t>Prof. Davis</a:t>
                      </a:r>
                      <a:endParaRPr lang="en-GB" sz="1200" b="0" i="0" u="none" strike="noStrike">
                        <a:solidFill>
                          <a:srgbClr val="000000"/>
                        </a:solidFill>
                        <a:effectLst/>
                        <a:latin typeface="Calibri" panose="020F0502020204030204" pitchFamily="34" charset="0"/>
                      </a:endParaRPr>
                    </a:p>
                  </a:txBody>
                  <a:tcPr marL="9525" marR="9525" marT="9525" marB="0" anchor="ctr"/>
                </a:tc>
                <a:tc>
                  <a:txBody>
                    <a:bodyPr/>
                    <a:lstStyle/>
                    <a:p>
                      <a:pPr algn="ctr" fontAlgn="ctr"/>
                      <a:r>
                        <a:rPr lang="en-GB" sz="1200" u="none" strike="noStrike">
                          <a:effectLst/>
                        </a:rPr>
                        <a:t>3.2</a:t>
                      </a:r>
                      <a:endParaRPr lang="en-GB" sz="1200" b="0" i="0" u="none" strike="noStrike">
                        <a:solidFill>
                          <a:srgbClr val="000000"/>
                        </a:solidFill>
                        <a:effectLst/>
                        <a:latin typeface="Calibri" panose="020F0502020204030204" pitchFamily="34" charset="0"/>
                      </a:endParaRPr>
                    </a:p>
                  </a:txBody>
                  <a:tcPr marL="9525" marR="9525" marT="9525" marB="0" anchor="ctr"/>
                </a:tc>
                <a:extLst>
                  <a:ext uri="{0D108BD9-81ED-4DB2-BD59-A6C34878D82A}">
                    <a16:rowId xmlns:a16="http://schemas.microsoft.com/office/drawing/2014/main" val="4024817368"/>
                  </a:ext>
                </a:extLst>
              </a:tr>
              <a:tr h="649561">
                <a:tc>
                  <a:txBody>
                    <a:bodyPr/>
                    <a:lstStyle/>
                    <a:p>
                      <a:pPr algn="ctr" fontAlgn="ctr"/>
                      <a:r>
                        <a:rPr lang="en-GB" sz="1200" u="none" strike="noStrike" dirty="0">
                          <a:effectLst/>
                        </a:rPr>
                        <a:t>1010</a:t>
                      </a:r>
                      <a:endParaRPr lang="en-GB" sz="1200" b="0" i="0" u="none" strike="noStrike" dirty="0">
                        <a:solidFill>
                          <a:srgbClr val="000000"/>
                        </a:solidFill>
                        <a:effectLst/>
                        <a:latin typeface="Calibri" panose="020F0502020204030204" pitchFamily="34" charset="0"/>
                      </a:endParaRPr>
                    </a:p>
                  </a:txBody>
                  <a:tcPr marL="9525" marR="9525" marT="9525" marB="0" anchor="ctr"/>
                </a:tc>
                <a:tc>
                  <a:txBody>
                    <a:bodyPr/>
                    <a:lstStyle/>
                    <a:p>
                      <a:pPr algn="l" fontAlgn="ctr"/>
                      <a:r>
                        <a:rPr lang="en-GB" sz="1200" u="none" strike="noStrike">
                          <a:effectLst/>
                        </a:rPr>
                        <a:t>Olivia</a:t>
                      </a:r>
                      <a:endParaRPr lang="en-GB" sz="1200" b="0" i="0" u="none" strike="noStrike">
                        <a:solidFill>
                          <a:srgbClr val="000000"/>
                        </a:solidFill>
                        <a:effectLst/>
                        <a:latin typeface="Calibri" panose="020F0502020204030204" pitchFamily="34" charset="0"/>
                      </a:endParaRPr>
                    </a:p>
                  </a:txBody>
                  <a:tcPr marL="9525" marR="9525" marT="9525" marB="0" anchor="ctr"/>
                </a:tc>
                <a:tc>
                  <a:txBody>
                    <a:bodyPr/>
                    <a:lstStyle/>
                    <a:p>
                      <a:pPr algn="l" fontAlgn="ctr"/>
                      <a:r>
                        <a:rPr lang="en-GB" sz="1200" u="none" strike="noStrike">
                          <a:effectLst/>
                        </a:rPr>
                        <a:t>Clark</a:t>
                      </a:r>
                      <a:endParaRPr lang="en-GB" sz="1200" b="0" i="0" u="none" strike="noStrike">
                        <a:solidFill>
                          <a:srgbClr val="000000"/>
                        </a:solidFill>
                        <a:effectLst/>
                        <a:latin typeface="Calibri" panose="020F0502020204030204" pitchFamily="34" charset="0"/>
                      </a:endParaRPr>
                    </a:p>
                  </a:txBody>
                  <a:tcPr marL="9525" marR="9525" marT="9525" marB="0" anchor="ctr"/>
                </a:tc>
                <a:tc>
                  <a:txBody>
                    <a:bodyPr/>
                    <a:lstStyle/>
                    <a:p>
                      <a:pPr algn="l" fontAlgn="ctr"/>
                      <a:r>
                        <a:rPr lang="en-GB" sz="1200" u="none" strike="noStrike">
                          <a:effectLst/>
                        </a:rPr>
                        <a:t>Mathematics</a:t>
                      </a:r>
                      <a:endParaRPr lang="en-GB" sz="1200" b="0" i="0" u="none" strike="noStrike">
                        <a:solidFill>
                          <a:srgbClr val="000000"/>
                        </a:solidFill>
                        <a:effectLst/>
                        <a:latin typeface="Calibri" panose="020F0502020204030204" pitchFamily="34" charset="0"/>
                      </a:endParaRPr>
                    </a:p>
                  </a:txBody>
                  <a:tcPr marL="9525" marR="9525" marT="9525" marB="0" anchor="ctr"/>
                </a:tc>
                <a:tc>
                  <a:txBody>
                    <a:bodyPr/>
                    <a:lstStyle/>
                    <a:p>
                      <a:pPr algn="l" fontAlgn="ctr"/>
                      <a:r>
                        <a:rPr lang="en-GB" sz="1200" u="none" strike="noStrike">
                          <a:effectLst/>
                        </a:rPr>
                        <a:t>MATH102</a:t>
                      </a:r>
                      <a:endParaRPr lang="en-GB" sz="1200" b="0" i="0" u="none" strike="noStrike">
                        <a:solidFill>
                          <a:srgbClr val="000000"/>
                        </a:solidFill>
                        <a:effectLst/>
                        <a:latin typeface="Calibri" panose="020F0502020204030204" pitchFamily="34" charset="0"/>
                      </a:endParaRPr>
                    </a:p>
                  </a:txBody>
                  <a:tcPr marL="9525" marR="9525" marT="9525" marB="0" anchor="ctr"/>
                </a:tc>
                <a:tc>
                  <a:txBody>
                    <a:bodyPr/>
                    <a:lstStyle/>
                    <a:p>
                      <a:pPr algn="l" fontAlgn="ctr"/>
                      <a:r>
                        <a:rPr lang="en-GB" sz="1200" u="none" strike="noStrike">
                          <a:effectLst/>
                        </a:rPr>
                        <a:t>Prof. Turner</a:t>
                      </a:r>
                      <a:endParaRPr lang="en-GB" sz="1200" b="0" i="0" u="none" strike="noStrike">
                        <a:solidFill>
                          <a:srgbClr val="000000"/>
                        </a:solidFill>
                        <a:effectLst/>
                        <a:latin typeface="Calibri" panose="020F0502020204030204" pitchFamily="34" charset="0"/>
                      </a:endParaRPr>
                    </a:p>
                  </a:txBody>
                  <a:tcPr marL="9525" marR="9525" marT="9525" marB="0" anchor="ctr"/>
                </a:tc>
                <a:tc>
                  <a:txBody>
                    <a:bodyPr/>
                    <a:lstStyle/>
                    <a:p>
                      <a:pPr algn="ctr" fontAlgn="ctr"/>
                      <a:r>
                        <a:rPr lang="en-GB" sz="1200" u="none" strike="noStrike" dirty="0">
                          <a:effectLst/>
                        </a:rPr>
                        <a:t>3.9</a:t>
                      </a:r>
                      <a:endParaRPr lang="en-GB" sz="1200" b="0" i="0" u="none" strike="noStrike" dirty="0">
                        <a:solidFill>
                          <a:srgbClr val="000000"/>
                        </a:solidFill>
                        <a:effectLst/>
                        <a:latin typeface="Calibri" panose="020F0502020204030204" pitchFamily="34" charset="0"/>
                      </a:endParaRPr>
                    </a:p>
                  </a:txBody>
                  <a:tcPr marL="9525" marR="9525" marT="9525" marB="0" anchor="ctr"/>
                </a:tc>
                <a:extLst>
                  <a:ext uri="{0D108BD9-81ED-4DB2-BD59-A6C34878D82A}">
                    <a16:rowId xmlns:a16="http://schemas.microsoft.com/office/drawing/2014/main" val="3784802932"/>
                  </a:ext>
                </a:extLst>
              </a:tr>
            </a:tbl>
          </a:graphicData>
        </a:graphic>
      </p:graphicFrame>
    </p:spTree>
    <p:extLst>
      <p:ext uri="{BB962C8B-B14F-4D97-AF65-F5344CB8AC3E}">
        <p14:creationId xmlns:p14="http://schemas.microsoft.com/office/powerpoint/2010/main" val="67593219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Database Example</a:t>
            </a:r>
          </a:p>
        </p:txBody>
      </p:sp>
      <p:graphicFrame>
        <p:nvGraphicFramePr>
          <p:cNvPr id="9" name="Table 8">
            <a:extLst>
              <a:ext uri="{FF2B5EF4-FFF2-40B4-BE49-F238E27FC236}">
                <a16:creationId xmlns:a16="http://schemas.microsoft.com/office/drawing/2014/main" id="{78A8D0A3-51C7-DEEE-F0B5-E2F5C9F09D51}"/>
              </a:ext>
            </a:extLst>
          </p:cNvPr>
          <p:cNvGraphicFramePr>
            <a:graphicFrameLocks noGrp="1"/>
          </p:cNvGraphicFramePr>
          <p:nvPr>
            <p:extLst>
              <p:ext uri="{D42A27DB-BD31-4B8C-83A1-F6EECF244321}">
                <p14:modId xmlns:p14="http://schemas.microsoft.com/office/powerpoint/2010/main" val="2197486691"/>
              </p:ext>
            </p:extLst>
          </p:nvPr>
        </p:nvGraphicFramePr>
        <p:xfrm>
          <a:off x="1919537" y="1772817"/>
          <a:ext cx="4392489" cy="3816423"/>
        </p:xfrm>
        <a:graphic>
          <a:graphicData uri="http://schemas.openxmlformats.org/drawingml/2006/table">
            <a:tbl>
              <a:tblPr>
                <a:tableStyleId>{5C22544A-7EE6-4342-B048-85BDC9FD1C3A}</a:tableStyleId>
              </a:tblPr>
              <a:tblGrid>
                <a:gridCol w="919358">
                  <a:extLst>
                    <a:ext uri="{9D8B030D-6E8A-4147-A177-3AD203B41FA5}">
                      <a16:colId xmlns:a16="http://schemas.microsoft.com/office/drawing/2014/main" val="610859701"/>
                    </a:ext>
                  </a:extLst>
                </a:gridCol>
                <a:gridCol w="919358">
                  <a:extLst>
                    <a:ext uri="{9D8B030D-6E8A-4147-A177-3AD203B41FA5}">
                      <a16:colId xmlns:a16="http://schemas.microsoft.com/office/drawing/2014/main" val="2311625696"/>
                    </a:ext>
                  </a:extLst>
                </a:gridCol>
                <a:gridCol w="898929">
                  <a:extLst>
                    <a:ext uri="{9D8B030D-6E8A-4147-A177-3AD203B41FA5}">
                      <a16:colId xmlns:a16="http://schemas.microsoft.com/office/drawing/2014/main" val="1182060687"/>
                    </a:ext>
                  </a:extLst>
                </a:gridCol>
                <a:gridCol w="1176778">
                  <a:extLst>
                    <a:ext uri="{9D8B030D-6E8A-4147-A177-3AD203B41FA5}">
                      <a16:colId xmlns:a16="http://schemas.microsoft.com/office/drawing/2014/main" val="2598425908"/>
                    </a:ext>
                  </a:extLst>
                </a:gridCol>
                <a:gridCol w="478066">
                  <a:extLst>
                    <a:ext uri="{9D8B030D-6E8A-4147-A177-3AD203B41FA5}">
                      <a16:colId xmlns:a16="http://schemas.microsoft.com/office/drawing/2014/main" val="2036724569"/>
                    </a:ext>
                  </a:extLst>
                </a:gridCol>
              </a:tblGrid>
              <a:tr h="343049">
                <a:tc>
                  <a:txBody>
                    <a:bodyPr/>
                    <a:lstStyle/>
                    <a:p>
                      <a:pPr algn="ctr" fontAlgn="ctr"/>
                      <a:r>
                        <a:rPr lang="en-GB" sz="1100" b="1" u="none" strike="noStrike">
                          <a:effectLst/>
                        </a:rPr>
                        <a:t>StudentID </a:t>
                      </a:r>
                      <a:endParaRPr lang="en-GB" sz="1100" b="1" i="0" u="none" strike="noStrike">
                        <a:solidFill>
                          <a:srgbClr val="000000"/>
                        </a:solidFill>
                        <a:effectLst/>
                        <a:latin typeface="Calibri" panose="020F0502020204030204" pitchFamily="34" charset="0"/>
                      </a:endParaRPr>
                    </a:p>
                  </a:txBody>
                  <a:tcPr marL="9525" marR="9525" marT="9525" marB="0" anchor="ctr"/>
                </a:tc>
                <a:tc>
                  <a:txBody>
                    <a:bodyPr/>
                    <a:lstStyle/>
                    <a:p>
                      <a:pPr algn="ctr" fontAlgn="ctr"/>
                      <a:r>
                        <a:rPr lang="en-GB" sz="1100" b="1" u="none" strike="noStrike">
                          <a:effectLst/>
                        </a:rPr>
                        <a:t>FirstName </a:t>
                      </a:r>
                      <a:endParaRPr lang="en-GB" sz="1100" b="1" i="0" u="none" strike="noStrike">
                        <a:solidFill>
                          <a:srgbClr val="000000"/>
                        </a:solidFill>
                        <a:effectLst/>
                        <a:latin typeface="Calibri" panose="020F0502020204030204" pitchFamily="34" charset="0"/>
                      </a:endParaRPr>
                    </a:p>
                  </a:txBody>
                  <a:tcPr marL="9525" marR="9525" marT="9525" marB="0" anchor="ctr"/>
                </a:tc>
                <a:tc>
                  <a:txBody>
                    <a:bodyPr/>
                    <a:lstStyle/>
                    <a:p>
                      <a:pPr algn="ctr" fontAlgn="ctr"/>
                      <a:r>
                        <a:rPr lang="en-GB" sz="1100" b="1" u="none" strike="noStrike">
                          <a:effectLst/>
                        </a:rPr>
                        <a:t>LastName </a:t>
                      </a:r>
                      <a:endParaRPr lang="en-GB" sz="1100" b="1" i="0" u="none" strike="noStrike">
                        <a:solidFill>
                          <a:srgbClr val="000000"/>
                        </a:solidFill>
                        <a:effectLst/>
                        <a:latin typeface="Calibri" panose="020F0502020204030204" pitchFamily="34" charset="0"/>
                      </a:endParaRPr>
                    </a:p>
                  </a:txBody>
                  <a:tcPr marL="9525" marR="9525" marT="9525" marB="0" anchor="ctr"/>
                </a:tc>
                <a:tc>
                  <a:txBody>
                    <a:bodyPr/>
                    <a:lstStyle/>
                    <a:p>
                      <a:pPr algn="ctr" fontAlgn="ctr"/>
                      <a:r>
                        <a:rPr lang="en-GB" sz="1100" b="1" u="none" strike="noStrike">
                          <a:effectLst/>
                        </a:rPr>
                        <a:t>Department </a:t>
                      </a:r>
                      <a:endParaRPr lang="en-GB" sz="1100" b="1" i="0" u="none" strike="noStrike">
                        <a:solidFill>
                          <a:srgbClr val="000000"/>
                        </a:solidFill>
                        <a:effectLst/>
                        <a:latin typeface="Calibri" panose="020F0502020204030204" pitchFamily="34" charset="0"/>
                      </a:endParaRPr>
                    </a:p>
                  </a:txBody>
                  <a:tcPr marL="9525" marR="9525" marT="9525" marB="0" anchor="ctr"/>
                </a:tc>
                <a:tc>
                  <a:txBody>
                    <a:bodyPr/>
                    <a:lstStyle/>
                    <a:p>
                      <a:pPr algn="ctr" fontAlgn="ctr"/>
                      <a:r>
                        <a:rPr lang="en-GB" sz="1100" b="1" u="none" strike="noStrike" dirty="0">
                          <a:effectLst/>
                        </a:rPr>
                        <a:t>GPA </a:t>
                      </a:r>
                      <a:endParaRPr lang="en-GB" sz="1100" b="1" i="0" u="none" strike="noStrike" dirty="0">
                        <a:solidFill>
                          <a:srgbClr val="000000"/>
                        </a:solidFill>
                        <a:effectLst/>
                        <a:latin typeface="Calibri" panose="020F0502020204030204" pitchFamily="34" charset="0"/>
                      </a:endParaRPr>
                    </a:p>
                  </a:txBody>
                  <a:tcPr marL="9525" marR="9525" marT="9525" marB="0" anchor="ctr"/>
                </a:tc>
                <a:extLst>
                  <a:ext uri="{0D108BD9-81ED-4DB2-BD59-A6C34878D82A}">
                    <a16:rowId xmlns:a16="http://schemas.microsoft.com/office/drawing/2014/main" val="3931015908"/>
                  </a:ext>
                </a:extLst>
              </a:tr>
              <a:tr h="343049">
                <a:tc>
                  <a:txBody>
                    <a:bodyPr/>
                    <a:lstStyle/>
                    <a:p>
                      <a:pPr algn="ctr" fontAlgn="ctr"/>
                      <a:r>
                        <a:rPr lang="en-GB" sz="1200" u="none" strike="noStrike">
                          <a:effectLst/>
                        </a:rPr>
                        <a:t>1001</a:t>
                      </a:r>
                      <a:endParaRPr lang="en-GB" sz="1200" b="0" i="0" u="none" strike="noStrike">
                        <a:solidFill>
                          <a:srgbClr val="000000"/>
                        </a:solidFill>
                        <a:effectLst/>
                        <a:latin typeface="Calibri" panose="020F0502020204030204" pitchFamily="34" charset="0"/>
                      </a:endParaRPr>
                    </a:p>
                  </a:txBody>
                  <a:tcPr marL="9525" marR="9525" marT="9525" marB="0" anchor="ctr"/>
                </a:tc>
                <a:tc>
                  <a:txBody>
                    <a:bodyPr/>
                    <a:lstStyle/>
                    <a:p>
                      <a:pPr algn="l" fontAlgn="ctr"/>
                      <a:r>
                        <a:rPr lang="en-GB" sz="1200" u="none" strike="noStrike">
                          <a:effectLst/>
                        </a:rPr>
                        <a:t>John</a:t>
                      </a:r>
                      <a:endParaRPr lang="en-GB" sz="1200" b="0" i="0" u="none" strike="noStrike">
                        <a:solidFill>
                          <a:srgbClr val="000000"/>
                        </a:solidFill>
                        <a:effectLst/>
                        <a:latin typeface="Calibri" panose="020F0502020204030204" pitchFamily="34" charset="0"/>
                      </a:endParaRPr>
                    </a:p>
                  </a:txBody>
                  <a:tcPr marL="9525" marR="9525" marT="9525" marB="0" anchor="ctr"/>
                </a:tc>
                <a:tc>
                  <a:txBody>
                    <a:bodyPr/>
                    <a:lstStyle/>
                    <a:p>
                      <a:pPr algn="l" fontAlgn="ctr"/>
                      <a:r>
                        <a:rPr lang="en-GB" sz="1200" u="none" strike="noStrike">
                          <a:effectLst/>
                        </a:rPr>
                        <a:t>Smith</a:t>
                      </a:r>
                      <a:endParaRPr lang="en-GB" sz="1200" b="0" i="0" u="none" strike="noStrike">
                        <a:solidFill>
                          <a:srgbClr val="000000"/>
                        </a:solidFill>
                        <a:effectLst/>
                        <a:latin typeface="Calibri" panose="020F0502020204030204" pitchFamily="34" charset="0"/>
                      </a:endParaRPr>
                    </a:p>
                  </a:txBody>
                  <a:tcPr marL="9525" marR="9525" marT="9525" marB="0" anchor="ctr"/>
                </a:tc>
                <a:tc>
                  <a:txBody>
                    <a:bodyPr/>
                    <a:lstStyle/>
                    <a:p>
                      <a:pPr algn="l" fontAlgn="ctr"/>
                      <a:r>
                        <a:rPr lang="en-GB" sz="1200" u="none" strike="noStrike">
                          <a:effectLst/>
                        </a:rPr>
                        <a:t>Computer</a:t>
                      </a:r>
                      <a:endParaRPr lang="en-GB" sz="1200" b="0" i="0" u="none" strike="noStrike">
                        <a:solidFill>
                          <a:srgbClr val="000000"/>
                        </a:solidFill>
                        <a:effectLst/>
                        <a:latin typeface="Calibri" panose="020F0502020204030204" pitchFamily="34" charset="0"/>
                      </a:endParaRPr>
                    </a:p>
                  </a:txBody>
                  <a:tcPr marL="9525" marR="9525" marT="9525" marB="0" anchor="ctr"/>
                </a:tc>
                <a:tc>
                  <a:txBody>
                    <a:bodyPr/>
                    <a:lstStyle/>
                    <a:p>
                      <a:pPr algn="ctr" fontAlgn="ctr"/>
                      <a:r>
                        <a:rPr lang="en-GB" sz="1200" u="none" strike="noStrike">
                          <a:effectLst/>
                        </a:rPr>
                        <a:t>3.5</a:t>
                      </a:r>
                      <a:endParaRPr lang="en-GB" sz="1200" b="0" i="0" u="none" strike="noStrike">
                        <a:solidFill>
                          <a:srgbClr val="000000"/>
                        </a:solidFill>
                        <a:effectLst/>
                        <a:latin typeface="Calibri" panose="020F0502020204030204" pitchFamily="34" charset="0"/>
                      </a:endParaRPr>
                    </a:p>
                  </a:txBody>
                  <a:tcPr marL="9525" marR="9525" marT="9525" marB="0" anchor="ctr"/>
                </a:tc>
                <a:extLst>
                  <a:ext uri="{0D108BD9-81ED-4DB2-BD59-A6C34878D82A}">
                    <a16:rowId xmlns:a16="http://schemas.microsoft.com/office/drawing/2014/main" val="1893151044"/>
                  </a:ext>
                </a:extLst>
              </a:tr>
              <a:tr h="343049">
                <a:tc>
                  <a:txBody>
                    <a:bodyPr/>
                    <a:lstStyle/>
                    <a:p>
                      <a:pPr algn="ctr" fontAlgn="ctr"/>
                      <a:r>
                        <a:rPr lang="en-GB" sz="1200" u="none" strike="noStrike">
                          <a:effectLst/>
                        </a:rPr>
                        <a:t>1002</a:t>
                      </a:r>
                      <a:endParaRPr lang="en-GB" sz="1200" b="0" i="0" u="none" strike="noStrike">
                        <a:solidFill>
                          <a:srgbClr val="000000"/>
                        </a:solidFill>
                        <a:effectLst/>
                        <a:latin typeface="Calibri" panose="020F0502020204030204" pitchFamily="34" charset="0"/>
                      </a:endParaRPr>
                    </a:p>
                  </a:txBody>
                  <a:tcPr marL="9525" marR="9525" marT="9525" marB="0" anchor="ctr"/>
                </a:tc>
                <a:tc>
                  <a:txBody>
                    <a:bodyPr/>
                    <a:lstStyle/>
                    <a:p>
                      <a:pPr algn="l" fontAlgn="ctr"/>
                      <a:r>
                        <a:rPr lang="en-GB" sz="1200" u="none" strike="noStrike">
                          <a:effectLst/>
                        </a:rPr>
                        <a:t>Jane</a:t>
                      </a:r>
                      <a:endParaRPr lang="en-GB" sz="1200" b="0" i="0" u="none" strike="noStrike">
                        <a:solidFill>
                          <a:srgbClr val="000000"/>
                        </a:solidFill>
                        <a:effectLst/>
                        <a:latin typeface="Calibri" panose="020F0502020204030204" pitchFamily="34" charset="0"/>
                      </a:endParaRPr>
                    </a:p>
                  </a:txBody>
                  <a:tcPr marL="9525" marR="9525" marT="9525" marB="0" anchor="ctr"/>
                </a:tc>
                <a:tc>
                  <a:txBody>
                    <a:bodyPr/>
                    <a:lstStyle/>
                    <a:p>
                      <a:pPr algn="l" fontAlgn="ctr"/>
                      <a:r>
                        <a:rPr lang="en-GB" sz="1200" u="none" strike="noStrike">
                          <a:effectLst/>
                        </a:rPr>
                        <a:t>Doe</a:t>
                      </a:r>
                      <a:endParaRPr lang="en-GB" sz="1200" b="0" i="0" u="none" strike="noStrike">
                        <a:solidFill>
                          <a:srgbClr val="000000"/>
                        </a:solidFill>
                        <a:effectLst/>
                        <a:latin typeface="Calibri" panose="020F0502020204030204" pitchFamily="34" charset="0"/>
                      </a:endParaRPr>
                    </a:p>
                  </a:txBody>
                  <a:tcPr marL="9525" marR="9525" marT="9525" marB="0" anchor="ctr"/>
                </a:tc>
                <a:tc>
                  <a:txBody>
                    <a:bodyPr/>
                    <a:lstStyle/>
                    <a:p>
                      <a:pPr algn="l" fontAlgn="ctr"/>
                      <a:r>
                        <a:rPr lang="en-GB" sz="1200" u="none" strike="noStrike">
                          <a:effectLst/>
                        </a:rPr>
                        <a:t>Biology</a:t>
                      </a:r>
                      <a:endParaRPr lang="en-GB" sz="1200" b="0" i="0" u="none" strike="noStrike">
                        <a:solidFill>
                          <a:srgbClr val="000000"/>
                        </a:solidFill>
                        <a:effectLst/>
                        <a:latin typeface="Calibri" panose="020F0502020204030204" pitchFamily="34" charset="0"/>
                      </a:endParaRPr>
                    </a:p>
                  </a:txBody>
                  <a:tcPr marL="9525" marR="9525" marT="9525" marB="0" anchor="ctr"/>
                </a:tc>
                <a:tc>
                  <a:txBody>
                    <a:bodyPr/>
                    <a:lstStyle/>
                    <a:p>
                      <a:pPr algn="ctr" fontAlgn="ctr"/>
                      <a:r>
                        <a:rPr lang="en-GB" sz="1200" u="none" strike="noStrike">
                          <a:effectLst/>
                        </a:rPr>
                        <a:t>3.7</a:t>
                      </a:r>
                      <a:endParaRPr lang="en-GB" sz="1200" b="0" i="0" u="none" strike="noStrike">
                        <a:solidFill>
                          <a:srgbClr val="000000"/>
                        </a:solidFill>
                        <a:effectLst/>
                        <a:latin typeface="Calibri" panose="020F0502020204030204" pitchFamily="34" charset="0"/>
                      </a:endParaRPr>
                    </a:p>
                  </a:txBody>
                  <a:tcPr marL="9525" marR="9525" marT="9525" marB="0" anchor="ctr"/>
                </a:tc>
                <a:extLst>
                  <a:ext uri="{0D108BD9-81ED-4DB2-BD59-A6C34878D82A}">
                    <a16:rowId xmlns:a16="http://schemas.microsoft.com/office/drawing/2014/main" val="2952198769"/>
                  </a:ext>
                </a:extLst>
              </a:tr>
              <a:tr h="343049">
                <a:tc>
                  <a:txBody>
                    <a:bodyPr/>
                    <a:lstStyle/>
                    <a:p>
                      <a:pPr algn="ctr" fontAlgn="ctr"/>
                      <a:r>
                        <a:rPr lang="en-GB" sz="1200" u="none" strike="noStrike">
                          <a:effectLst/>
                        </a:rPr>
                        <a:t>1003</a:t>
                      </a:r>
                      <a:endParaRPr lang="en-GB" sz="1200" b="0" i="0" u="none" strike="noStrike">
                        <a:solidFill>
                          <a:srgbClr val="000000"/>
                        </a:solidFill>
                        <a:effectLst/>
                        <a:latin typeface="Calibri" panose="020F0502020204030204" pitchFamily="34" charset="0"/>
                      </a:endParaRPr>
                    </a:p>
                  </a:txBody>
                  <a:tcPr marL="9525" marR="9525" marT="9525" marB="0" anchor="ctr"/>
                </a:tc>
                <a:tc>
                  <a:txBody>
                    <a:bodyPr/>
                    <a:lstStyle/>
                    <a:p>
                      <a:pPr algn="l" fontAlgn="ctr"/>
                      <a:r>
                        <a:rPr lang="en-GB" sz="1200" u="none" strike="noStrike">
                          <a:effectLst/>
                        </a:rPr>
                        <a:t>Michael</a:t>
                      </a:r>
                      <a:endParaRPr lang="en-GB" sz="1200" b="0" i="0" u="none" strike="noStrike">
                        <a:solidFill>
                          <a:srgbClr val="000000"/>
                        </a:solidFill>
                        <a:effectLst/>
                        <a:latin typeface="Calibri" panose="020F0502020204030204" pitchFamily="34" charset="0"/>
                      </a:endParaRPr>
                    </a:p>
                  </a:txBody>
                  <a:tcPr marL="9525" marR="9525" marT="9525" marB="0" anchor="ctr"/>
                </a:tc>
                <a:tc>
                  <a:txBody>
                    <a:bodyPr/>
                    <a:lstStyle/>
                    <a:p>
                      <a:pPr algn="l" fontAlgn="ctr"/>
                      <a:r>
                        <a:rPr lang="en-GB" sz="1200" u="none" strike="noStrike">
                          <a:effectLst/>
                        </a:rPr>
                        <a:t>Johnson</a:t>
                      </a:r>
                      <a:endParaRPr lang="en-GB" sz="1200" b="0" i="0" u="none" strike="noStrike">
                        <a:solidFill>
                          <a:srgbClr val="000000"/>
                        </a:solidFill>
                        <a:effectLst/>
                        <a:latin typeface="Calibri" panose="020F0502020204030204" pitchFamily="34" charset="0"/>
                      </a:endParaRPr>
                    </a:p>
                  </a:txBody>
                  <a:tcPr marL="9525" marR="9525" marT="9525" marB="0" anchor="ctr"/>
                </a:tc>
                <a:tc>
                  <a:txBody>
                    <a:bodyPr/>
                    <a:lstStyle/>
                    <a:p>
                      <a:pPr algn="l" fontAlgn="ctr"/>
                      <a:r>
                        <a:rPr lang="en-GB" sz="1200" u="none" strike="noStrike">
                          <a:effectLst/>
                        </a:rPr>
                        <a:t>Computer</a:t>
                      </a:r>
                      <a:endParaRPr lang="en-GB" sz="1200" b="0" i="0" u="none" strike="noStrike">
                        <a:solidFill>
                          <a:srgbClr val="000000"/>
                        </a:solidFill>
                        <a:effectLst/>
                        <a:latin typeface="Calibri" panose="020F0502020204030204" pitchFamily="34" charset="0"/>
                      </a:endParaRPr>
                    </a:p>
                  </a:txBody>
                  <a:tcPr marL="9525" marR="9525" marT="9525" marB="0" anchor="ctr"/>
                </a:tc>
                <a:tc>
                  <a:txBody>
                    <a:bodyPr/>
                    <a:lstStyle/>
                    <a:p>
                      <a:pPr algn="ctr" fontAlgn="ctr"/>
                      <a:r>
                        <a:rPr lang="en-GB" sz="1200" u="none" strike="noStrike">
                          <a:effectLst/>
                        </a:rPr>
                        <a:t>3.2</a:t>
                      </a:r>
                      <a:endParaRPr lang="en-GB" sz="1200" b="0" i="0" u="none" strike="noStrike">
                        <a:solidFill>
                          <a:srgbClr val="000000"/>
                        </a:solidFill>
                        <a:effectLst/>
                        <a:latin typeface="Calibri" panose="020F0502020204030204" pitchFamily="34" charset="0"/>
                      </a:endParaRPr>
                    </a:p>
                  </a:txBody>
                  <a:tcPr marL="9525" marR="9525" marT="9525" marB="0" anchor="ctr"/>
                </a:tc>
                <a:extLst>
                  <a:ext uri="{0D108BD9-81ED-4DB2-BD59-A6C34878D82A}">
                    <a16:rowId xmlns:a16="http://schemas.microsoft.com/office/drawing/2014/main" val="4164819740"/>
                  </a:ext>
                </a:extLst>
              </a:tr>
              <a:tr h="343049">
                <a:tc>
                  <a:txBody>
                    <a:bodyPr/>
                    <a:lstStyle/>
                    <a:p>
                      <a:pPr algn="ctr" fontAlgn="ctr"/>
                      <a:r>
                        <a:rPr lang="en-GB" sz="1200" u="none" strike="noStrike">
                          <a:effectLst/>
                        </a:rPr>
                        <a:t>1004</a:t>
                      </a:r>
                      <a:endParaRPr lang="en-GB" sz="1200" b="0" i="0" u="none" strike="noStrike">
                        <a:solidFill>
                          <a:srgbClr val="000000"/>
                        </a:solidFill>
                        <a:effectLst/>
                        <a:latin typeface="Calibri" panose="020F0502020204030204" pitchFamily="34" charset="0"/>
                      </a:endParaRPr>
                    </a:p>
                  </a:txBody>
                  <a:tcPr marL="9525" marR="9525" marT="9525" marB="0" anchor="ctr"/>
                </a:tc>
                <a:tc>
                  <a:txBody>
                    <a:bodyPr/>
                    <a:lstStyle/>
                    <a:p>
                      <a:pPr algn="l" fontAlgn="ctr"/>
                      <a:r>
                        <a:rPr lang="en-GB" sz="1200" u="none" strike="noStrike">
                          <a:effectLst/>
                        </a:rPr>
                        <a:t>Sarah</a:t>
                      </a:r>
                      <a:endParaRPr lang="en-GB" sz="1200" b="0" i="0" u="none" strike="noStrike">
                        <a:solidFill>
                          <a:srgbClr val="000000"/>
                        </a:solidFill>
                        <a:effectLst/>
                        <a:latin typeface="Calibri" panose="020F0502020204030204" pitchFamily="34" charset="0"/>
                      </a:endParaRPr>
                    </a:p>
                  </a:txBody>
                  <a:tcPr marL="9525" marR="9525" marT="9525" marB="0" anchor="ctr"/>
                </a:tc>
                <a:tc>
                  <a:txBody>
                    <a:bodyPr/>
                    <a:lstStyle/>
                    <a:p>
                      <a:pPr algn="l" fontAlgn="ctr"/>
                      <a:r>
                        <a:rPr lang="en-GB" sz="1200" u="none" strike="noStrike">
                          <a:effectLst/>
                        </a:rPr>
                        <a:t>Davis</a:t>
                      </a:r>
                      <a:endParaRPr lang="en-GB" sz="1200" b="0" i="0" u="none" strike="noStrike">
                        <a:solidFill>
                          <a:srgbClr val="000000"/>
                        </a:solidFill>
                        <a:effectLst/>
                        <a:latin typeface="Calibri" panose="020F0502020204030204" pitchFamily="34" charset="0"/>
                      </a:endParaRPr>
                    </a:p>
                  </a:txBody>
                  <a:tcPr marL="9525" marR="9525" marT="9525" marB="0" anchor="ctr"/>
                </a:tc>
                <a:tc>
                  <a:txBody>
                    <a:bodyPr/>
                    <a:lstStyle/>
                    <a:p>
                      <a:pPr algn="l" fontAlgn="ctr"/>
                      <a:r>
                        <a:rPr lang="en-GB" sz="1200" u="none" strike="noStrike">
                          <a:effectLst/>
                        </a:rPr>
                        <a:t>Biology</a:t>
                      </a:r>
                      <a:endParaRPr lang="en-GB" sz="1200" b="0" i="0" u="none" strike="noStrike">
                        <a:solidFill>
                          <a:srgbClr val="000000"/>
                        </a:solidFill>
                        <a:effectLst/>
                        <a:latin typeface="Calibri" panose="020F0502020204030204" pitchFamily="34" charset="0"/>
                      </a:endParaRPr>
                    </a:p>
                  </a:txBody>
                  <a:tcPr marL="9525" marR="9525" marT="9525" marB="0" anchor="ctr"/>
                </a:tc>
                <a:tc>
                  <a:txBody>
                    <a:bodyPr/>
                    <a:lstStyle/>
                    <a:p>
                      <a:pPr algn="ctr" fontAlgn="ctr"/>
                      <a:r>
                        <a:rPr lang="en-GB" sz="1200" u="none" strike="noStrike">
                          <a:effectLst/>
                        </a:rPr>
                        <a:t>3.9</a:t>
                      </a:r>
                      <a:endParaRPr lang="en-GB" sz="1200" b="0" i="0" u="none" strike="noStrike">
                        <a:solidFill>
                          <a:srgbClr val="000000"/>
                        </a:solidFill>
                        <a:effectLst/>
                        <a:latin typeface="Calibri" panose="020F0502020204030204" pitchFamily="34" charset="0"/>
                      </a:endParaRPr>
                    </a:p>
                  </a:txBody>
                  <a:tcPr marL="9525" marR="9525" marT="9525" marB="0" anchor="ctr"/>
                </a:tc>
                <a:extLst>
                  <a:ext uri="{0D108BD9-81ED-4DB2-BD59-A6C34878D82A}">
                    <a16:rowId xmlns:a16="http://schemas.microsoft.com/office/drawing/2014/main" val="3930544126"/>
                  </a:ext>
                </a:extLst>
              </a:tr>
              <a:tr h="343049">
                <a:tc>
                  <a:txBody>
                    <a:bodyPr/>
                    <a:lstStyle/>
                    <a:p>
                      <a:pPr algn="ctr" fontAlgn="ctr"/>
                      <a:r>
                        <a:rPr lang="en-GB" sz="1200" u="none" strike="noStrike">
                          <a:effectLst/>
                        </a:rPr>
                        <a:t>1005</a:t>
                      </a:r>
                      <a:endParaRPr lang="en-GB" sz="1200" b="0" i="0" u="none" strike="noStrike">
                        <a:solidFill>
                          <a:srgbClr val="000000"/>
                        </a:solidFill>
                        <a:effectLst/>
                        <a:latin typeface="Calibri" panose="020F0502020204030204" pitchFamily="34" charset="0"/>
                      </a:endParaRPr>
                    </a:p>
                  </a:txBody>
                  <a:tcPr marL="9525" marR="9525" marT="9525" marB="0" anchor="ctr"/>
                </a:tc>
                <a:tc>
                  <a:txBody>
                    <a:bodyPr/>
                    <a:lstStyle/>
                    <a:p>
                      <a:pPr algn="l" fontAlgn="ctr"/>
                      <a:r>
                        <a:rPr lang="en-GB" sz="1200" u="none" strike="noStrike">
                          <a:effectLst/>
                        </a:rPr>
                        <a:t>David</a:t>
                      </a:r>
                      <a:endParaRPr lang="en-GB" sz="1200" b="0" i="0" u="none" strike="noStrike">
                        <a:solidFill>
                          <a:srgbClr val="000000"/>
                        </a:solidFill>
                        <a:effectLst/>
                        <a:latin typeface="Calibri" panose="020F0502020204030204" pitchFamily="34" charset="0"/>
                      </a:endParaRPr>
                    </a:p>
                  </a:txBody>
                  <a:tcPr marL="9525" marR="9525" marT="9525" marB="0" anchor="ctr"/>
                </a:tc>
                <a:tc>
                  <a:txBody>
                    <a:bodyPr/>
                    <a:lstStyle/>
                    <a:p>
                      <a:pPr algn="l" fontAlgn="ctr"/>
                      <a:r>
                        <a:rPr lang="en-GB" sz="1200" u="none" strike="noStrike">
                          <a:effectLst/>
                        </a:rPr>
                        <a:t>Brown</a:t>
                      </a:r>
                      <a:endParaRPr lang="en-GB" sz="1200" b="0" i="0" u="none" strike="noStrike">
                        <a:solidFill>
                          <a:srgbClr val="000000"/>
                        </a:solidFill>
                        <a:effectLst/>
                        <a:latin typeface="Calibri" panose="020F0502020204030204" pitchFamily="34" charset="0"/>
                      </a:endParaRPr>
                    </a:p>
                  </a:txBody>
                  <a:tcPr marL="9525" marR="9525" marT="9525" marB="0" anchor="ctr"/>
                </a:tc>
                <a:tc>
                  <a:txBody>
                    <a:bodyPr/>
                    <a:lstStyle/>
                    <a:p>
                      <a:pPr algn="l" fontAlgn="ctr"/>
                      <a:r>
                        <a:rPr lang="en-GB" sz="1200" u="none" strike="noStrike">
                          <a:effectLst/>
                        </a:rPr>
                        <a:t>Computer</a:t>
                      </a:r>
                      <a:endParaRPr lang="en-GB" sz="1200" b="0" i="0" u="none" strike="noStrike">
                        <a:solidFill>
                          <a:srgbClr val="000000"/>
                        </a:solidFill>
                        <a:effectLst/>
                        <a:latin typeface="Calibri" panose="020F0502020204030204" pitchFamily="34" charset="0"/>
                      </a:endParaRPr>
                    </a:p>
                  </a:txBody>
                  <a:tcPr marL="9525" marR="9525" marT="9525" marB="0" anchor="ctr"/>
                </a:tc>
                <a:tc>
                  <a:txBody>
                    <a:bodyPr/>
                    <a:lstStyle/>
                    <a:p>
                      <a:pPr algn="ctr" fontAlgn="ctr"/>
                      <a:r>
                        <a:rPr lang="en-GB" sz="1200" u="none" strike="noStrike">
                          <a:effectLst/>
                        </a:rPr>
                        <a:t>3.1</a:t>
                      </a:r>
                      <a:endParaRPr lang="en-GB" sz="1200" b="0" i="0" u="none" strike="noStrike">
                        <a:solidFill>
                          <a:srgbClr val="000000"/>
                        </a:solidFill>
                        <a:effectLst/>
                        <a:latin typeface="Calibri" panose="020F0502020204030204" pitchFamily="34" charset="0"/>
                      </a:endParaRPr>
                    </a:p>
                  </a:txBody>
                  <a:tcPr marL="9525" marR="9525" marT="9525" marB="0" anchor="ctr"/>
                </a:tc>
                <a:extLst>
                  <a:ext uri="{0D108BD9-81ED-4DB2-BD59-A6C34878D82A}">
                    <a16:rowId xmlns:a16="http://schemas.microsoft.com/office/drawing/2014/main" val="3716285961"/>
                  </a:ext>
                </a:extLst>
              </a:tr>
              <a:tr h="343049">
                <a:tc>
                  <a:txBody>
                    <a:bodyPr/>
                    <a:lstStyle/>
                    <a:p>
                      <a:pPr algn="ctr" fontAlgn="ctr"/>
                      <a:r>
                        <a:rPr lang="en-GB" sz="1200" u="none" strike="noStrike">
                          <a:effectLst/>
                        </a:rPr>
                        <a:t>1006</a:t>
                      </a:r>
                      <a:endParaRPr lang="en-GB" sz="1200" b="0" i="0" u="none" strike="noStrike">
                        <a:solidFill>
                          <a:srgbClr val="000000"/>
                        </a:solidFill>
                        <a:effectLst/>
                        <a:latin typeface="Calibri" panose="020F0502020204030204" pitchFamily="34" charset="0"/>
                      </a:endParaRPr>
                    </a:p>
                  </a:txBody>
                  <a:tcPr marL="9525" marR="9525" marT="9525" marB="0" anchor="ctr"/>
                </a:tc>
                <a:tc>
                  <a:txBody>
                    <a:bodyPr/>
                    <a:lstStyle/>
                    <a:p>
                      <a:pPr algn="l" fontAlgn="ctr"/>
                      <a:r>
                        <a:rPr lang="en-GB" sz="1200" u="none" strike="noStrike">
                          <a:effectLst/>
                        </a:rPr>
                        <a:t>Laura</a:t>
                      </a:r>
                      <a:endParaRPr lang="en-GB" sz="1200" b="0" i="0" u="none" strike="noStrike">
                        <a:solidFill>
                          <a:srgbClr val="000000"/>
                        </a:solidFill>
                        <a:effectLst/>
                        <a:latin typeface="Calibri" panose="020F0502020204030204" pitchFamily="34" charset="0"/>
                      </a:endParaRPr>
                    </a:p>
                  </a:txBody>
                  <a:tcPr marL="9525" marR="9525" marT="9525" marB="0" anchor="ctr"/>
                </a:tc>
                <a:tc>
                  <a:txBody>
                    <a:bodyPr/>
                    <a:lstStyle/>
                    <a:p>
                      <a:pPr algn="l" fontAlgn="ctr"/>
                      <a:r>
                        <a:rPr lang="en-GB" sz="1200" u="none" strike="noStrike">
                          <a:effectLst/>
                        </a:rPr>
                        <a:t>Turner</a:t>
                      </a:r>
                      <a:endParaRPr lang="en-GB" sz="1200" b="0" i="0" u="none" strike="noStrike">
                        <a:solidFill>
                          <a:srgbClr val="000000"/>
                        </a:solidFill>
                        <a:effectLst/>
                        <a:latin typeface="Calibri" panose="020F0502020204030204" pitchFamily="34" charset="0"/>
                      </a:endParaRPr>
                    </a:p>
                  </a:txBody>
                  <a:tcPr marL="9525" marR="9525" marT="9525" marB="0" anchor="ctr"/>
                </a:tc>
                <a:tc>
                  <a:txBody>
                    <a:bodyPr/>
                    <a:lstStyle/>
                    <a:p>
                      <a:pPr algn="l" fontAlgn="ctr"/>
                      <a:r>
                        <a:rPr lang="en-GB" sz="1200" u="none" strike="noStrike">
                          <a:effectLst/>
                        </a:rPr>
                        <a:t>Biology</a:t>
                      </a:r>
                      <a:endParaRPr lang="en-GB" sz="1200" b="0" i="0" u="none" strike="noStrike">
                        <a:solidFill>
                          <a:srgbClr val="000000"/>
                        </a:solidFill>
                        <a:effectLst/>
                        <a:latin typeface="Calibri" panose="020F0502020204030204" pitchFamily="34" charset="0"/>
                      </a:endParaRPr>
                    </a:p>
                  </a:txBody>
                  <a:tcPr marL="9525" marR="9525" marT="9525" marB="0" anchor="ctr"/>
                </a:tc>
                <a:tc>
                  <a:txBody>
                    <a:bodyPr/>
                    <a:lstStyle/>
                    <a:p>
                      <a:pPr algn="ctr" fontAlgn="ctr"/>
                      <a:r>
                        <a:rPr lang="en-GB" sz="1200" u="none" strike="noStrike">
                          <a:effectLst/>
                        </a:rPr>
                        <a:t>3.8</a:t>
                      </a:r>
                      <a:endParaRPr lang="en-GB" sz="1200" b="0" i="0" u="none" strike="noStrike">
                        <a:solidFill>
                          <a:srgbClr val="000000"/>
                        </a:solidFill>
                        <a:effectLst/>
                        <a:latin typeface="Calibri" panose="020F0502020204030204" pitchFamily="34" charset="0"/>
                      </a:endParaRPr>
                    </a:p>
                  </a:txBody>
                  <a:tcPr marL="9525" marR="9525" marT="9525" marB="0" anchor="ctr"/>
                </a:tc>
                <a:extLst>
                  <a:ext uri="{0D108BD9-81ED-4DB2-BD59-A6C34878D82A}">
                    <a16:rowId xmlns:a16="http://schemas.microsoft.com/office/drawing/2014/main" val="2935112681"/>
                  </a:ext>
                </a:extLst>
              </a:tr>
              <a:tr h="364491">
                <a:tc>
                  <a:txBody>
                    <a:bodyPr/>
                    <a:lstStyle/>
                    <a:p>
                      <a:pPr algn="ctr" fontAlgn="ctr"/>
                      <a:r>
                        <a:rPr lang="en-GB" sz="1200" u="none" strike="noStrike">
                          <a:effectLst/>
                        </a:rPr>
                        <a:t>1007</a:t>
                      </a:r>
                      <a:endParaRPr lang="en-GB" sz="1200" b="0" i="0" u="none" strike="noStrike">
                        <a:solidFill>
                          <a:srgbClr val="000000"/>
                        </a:solidFill>
                        <a:effectLst/>
                        <a:latin typeface="Calibri" panose="020F0502020204030204" pitchFamily="34" charset="0"/>
                      </a:endParaRPr>
                    </a:p>
                  </a:txBody>
                  <a:tcPr marL="9525" marR="9525" marT="9525" marB="0" anchor="ctr"/>
                </a:tc>
                <a:tc>
                  <a:txBody>
                    <a:bodyPr/>
                    <a:lstStyle/>
                    <a:p>
                      <a:pPr algn="l" fontAlgn="ctr"/>
                      <a:r>
                        <a:rPr lang="en-GB" sz="1200" u="none" strike="noStrike">
                          <a:effectLst/>
                        </a:rPr>
                        <a:t>Brian</a:t>
                      </a:r>
                      <a:endParaRPr lang="en-GB" sz="1200" b="0" i="0" u="none" strike="noStrike">
                        <a:solidFill>
                          <a:srgbClr val="000000"/>
                        </a:solidFill>
                        <a:effectLst/>
                        <a:latin typeface="Calibri" panose="020F0502020204030204" pitchFamily="34" charset="0"/>
                      </a:endParaRPr>
                    </a:p>
                  </a:txBody>
                  <a:tcPr marL="9525" marR="9525" marT="9525" marB="0" anchor="ctr"/>
                </a:tc>
                <a:tc>
                  <a:txBody>
                    <a:bodyPr/>
                    <a:lstStyle/>
                    <a:p>
                      <a:pPr algn="l" fontAlgn="ctr"/>
                      <a:r>
                        <a:rPr lang="en-GB" sz="1200" u="none" strike="noStrike">
                          <a:effectLst/>
                        </a:rPr>
                        <a:t>Anderson</a:t>
                      </a:r>
                      <a:endParaRPr lang="en-GB" sz="1200" b="0" i="0" u="none" strike="noStrike">
                        <a:solidFill>
                          <a:srgbClr val="000000"/>
                        </a:solidFill>
                        <a:effectLst/>
                        <a:latin typeface="Calibri" panose="020F0502020204030204" pitchFamily="34" charset="0"/>
                      </a:endParaRPr>
                    </a:p>
                  </a:txBody>
                  <a:tcPr marL="9525" marR="9525" marT="9525" marB="0" anchor="ctr"/>
                </a:tc>
                <a:tc>
                  <a:txBody>
                    <a:bodyPr/>
                    <a:lstStyle/>
                    <a:p>
                      <a:pPr algn="l" fontAlgn="ctr"/>
                      <a:r>
                        <a:rPr lang="en-GB" sz="1200" u="none" strike="noStrike">
                          <a:effectLst/>
                        </a:rPr>
                        <a:t>Mathematics</a:t>
                      </a:r>
                      <a:endParaRPr lang="en-GB" sz="1200" b="0" i="0" u="none" strike="noStrike">
                        <a:solidFill>
                          <a:srgbClr val="000000"/>
                        </a:solidFill>
                        <a:effectLst/>
                        <a:latin typeface="Calibri" panose="020F0502020204030204" pitchFamily="34" charset="0"/>
                      </a:endParaRPr>
                    </a:p>
                  </a:txBody>
                  <a:tcPr marL="9525" marR="9525" marT="9525" marB="0" anchor="ctr"/>
                </a:tc>
                <a:tc>
                  <a:txBody>
                    <a:bodyPr/>
                    <a:lstStyle/>
                    <a:p>
                      <a:pPr algn="ctr" fontAlgn="ctr"/>
                      <a:r>
                        <a:rPr lang="en-GB" sz="1200" u="none" strike="noStrike">
                          <a:effectLst/>
                        </a:rPr>
                        <a:t>3.6</a:t>
                      </a:r>
                      <a:endParaRPr lang="en-GB" sz="1200" b="0" i="0" u="none" strike="noStrike">
                        <a:solidFill>
                          <a:srgbClr val="000000"/>
                        </a:solidFill>
                        <a:effectLst/>
                        <a:latin typeface="Calibri" panose="020F0502020204030204" pitchFamily="34" charset="0"/>
                      </a:endParaRPr>
                    </a:p>
                  </a:txBody>
                  <a:tcPr marL="9525" marR="9525" marT="9525" marB="0" anchor="ctr"/>
                </a:tc>
                <a:extLst>
                  <a:ext uri="{0D108BD9-81ED-4DB2-BD59-A6C34878D82A}">
                    <a16:rowId xmlns:a16="http://schemas.microsoft.com/office/drawing/2014/main" val="1989523526"/>
                  </a:ext>
                </a:extLst>
              </a:tr>
              <a:tr h="343049">
                <a:tc>
                  <a:txBody>
                    <a:bodyPr/>
                    <a:lstStyle/>
                    <a:p>
                      <a:pPr algn="ctr" fontAlgn="ctr"/>
                      <a:r>
                        <a:rPr lang="en-GB" sz="1200" u="none" strike="noStrike">
                          <a:effectLst/>
                        </a:rPr>
                        <a:t>1008</a:t>
                      </a:r>
                      <a:endParaRPr lang="en-GB" sz="1200" b="0" i="0" u="none" strike="noStrike">
                        <a:solidFill>
                          <a:srgbClr val="000000"/>
                        </a:solidFill>
                        <a:effectLst/>
                        <a:latin typeface="Calibri" panose="020F0502020204030204" pitchFamily="34" charset="0"/>
                      </a:endParaRPr>
                    </a:p>
                  </a:txBody>
                  <a:tcPr marL="9525" marR="9525" marT="9525" marB="0" anchor="ctr"/>
                </a:tc>
                <a:tc>
                  <a:txBody>
                    <a:bodyPr/>
                    <a:lstStyle/>
                    <a:p>
                      <a:pPr algn="l" fontAlgn="ctr"/>
                      <a:r>
                        <a:rPr lang="en-GB" sz="1200" u="none" strike="noStrike">
                          <a:effectLst/>
                        </a:rPr>
                        <a:t>Emma</a:t>
                      </a:r>
                      <a:endParaRPr lang="en-GB" sz="1200" b="0" i="0" u="none" strike="noStrike">
                        <a:solidFill>
                          <a:srgbClr val="000000"/>
                        </a:solidFill>
                        <a:effectLst/>
                        <a:latin typeface="Calibri" panose="020F0502020204030204" pitchFamily="34" charset="0"/>
                      </a:endParaRPr>
                    </a:p>
                  </a:txBody>
                  <a:tcPr marL="9525" marR="9525" marT="9525" marB="0" anchor="ctr"/>
                </a:tc>
                <a:tc>
                  <a:txBody>
                    <a:bodyPr/>
                    <a:lstStyle/>
                    <a:p>
                      <a:pPr algn="l" fontAlgn="ctr"/>
                      <a:r>
                        <a:rPr lang="en-GB" sz="1200" u="none" strike="noStrike">
                          <a:effectLst/>
                        </a:rPr>
                        <a:t>White</a:t>
                      </a:r>
                      <a:endParaRPr lang="en-GB" sz="1200" b="0" i="0" u="none" strike="noStrike">
                        <a:solidFill>
                          <a:srgbClr val="000000"/>
                        </a:solidFill>
                        <a:effectLst/>
                        <a:latin typeface="Calibri" panose="020F0502020204030204" pitchFamily="34" charset="0"/>
                      </a:endParaRPr>
                    </a:p>
                  </a:txBody>
                  <a:tcPr marL="9525" marR="9525" marT="9525" marB="0" anchor="ctr"/>
                </a:tc>
                <a:tc>
                  <a:txBody>
                    <a:bodyPr/>
                    <a:lstStyle/>
                    <a:p>
                      <a:pPr algn="l" fontAlgn="ctr"/>
                      <a:r>
                        <a:rPr lang="en-GB" sz="1200" u="none" strike="noStrike">
                          <a:effectLst/>
                        </a:rPr>
                        <a:t>Computer</a:t>
                      </a:r>
                      <a:endParaRPr lang="en-GB" sz="1200" b="0" i="0" u="none" strike="noStrike">
                        <a:solidFill>
                          <a:srgbClr val="000000"/>
                        </a:solidFill>
                        <a:effectLst/>
                        <a:latin typeface="Calibri" panose="020F0502020204030204" pitchFamily="34" charset="0"/>
                      </a:endParaRPr>
                    </a:p>
                  </a:txBody>
                  <a:tcPr marL="9525" marR="9525" marT="9525" marB="0" anchor="ctr"/>
                </a:tc>
                <a:tc>
                  <a:txBody>
                    <a:bodyPr/>
                    <a:lstStyle/>
                    <a:p>
                      <a:pPr algn="ctr" fontAlgn="ctr"/>
                      <a:r>
                        <a:rPr lang="en-GB" sz="1200" u="none" strike="noStrike">
                          <a:effectLst/>
                        </a:rPr>
                        <a:t>3.4</a:t>
                      </a:r>
                      <a:endParaRPr lang="en-GB" sz="1200" b="0" i="0" u="none" strike="noStrike">
                        <a:solidFill>
                          <a:srgbClr val="000000"/>
                        </a:solidFill>
                        <a:effectLst/>
                        <a:latin typeface="Calibri" panose="020F0502020204030204" pitchFamily="34" charset="0"/>
                      </a:endParaRPr>
                    </a:p>
                  </a:txBody>
                  <a:tcPr marL="9525" marR="9525" marT="9525" marB="0" anchor="ctr"/>
                </a:tc>
                <a:extLst>
                  <a:ext uri="{0D108BD9-81ED-4DB2-BD59-A6C34878D82A}">
                    <a16:rowId xmlns:a16="http://schemas.microsoft.com/office/drawing/2014/main" val="3604460336"/>
                  </a:ext>
                </a:extLst>
              </a:tr>
              <a:tr h="343049">
                <a:tc>
                  <a:txBody>
                    <a:bodyPr/>
                    <a:lstStyle/>
                    <a:p>
                      <a:pPr algn="ctr" fontAlgn="ctr"/>
                      <a:r>
                        <a:rPr lang="en-GB" sz="1200" u="none" strike="noStrike">
                          <a:effectLst/>
                        </a:rPr>
                        <a:t>1009</a:t>
                      </a:r>
                      <a:endParaRPr lang="en-GB" sz="1200" b="0" i="0" u="none" strike="noStrike">
                        <a:solidFill>
                          <a:srgbClr val="000000"/>
                        </a:solidFill>
                        <a:effectLst/>
                        <a:latin typeface="Calibri" panose="020F0502020204030204" pitchFamily="34" charset="0"/>
                      </a:endParaRPr>
                    </a:p>
                  </a:txBody>
                  <a:tcPr marL="9525" marR="9525" marT="9525" marB="0" anchor="ctr"/>
                </a:tc>
                <a:tc>
                  <a:txBody>
                    <a:bodyPr/>
                    <a:lstStyle/>
                    <a:p>
                      <a:pPr algn="l" fontAlgn="ctr"/>
                      <a:r>
                        <a:rPr lang="en-GB" sz="1200" u="none" strike="noStrike">
                          <a:effectLst/>
                        </a:rPr>
                        <a:t>Mark</a:t>
                      </a:r>
                      <a:endParaRPr lang="en-GB" sz="1200" b="0" i="0" u="none" strike="noStrike">
                        <a:solidFill>
                          <a:srgbClr val="000000"/>
                        </a:solidFill>
                        <a:effectLst/>
                        <a:latin typeface="Calibri" panose="020F0502020204030204" pitchFamily="34" charset="0"/>
                      </a:endParaRPr>
                    </a:p>
                  </a:txBody>
                  <a:tcPr marL="9525" marR="9525" marT="9525" marB="0" anchor="ctr"/>
                </a:tc>
                <a:tc>
                  <a:txBody>
                    <a:bodyPr/>
                    <a:lstStyle/>
                    <a:p>
                      <a:pPr algn="l" fontAlgn="ctr"/>
                      <a:r>
                        <a:rPr lang="en-GB" sz="1200" u="none" strike="noStrike">
                          <a:effectLst/>
                        </a:rPr>
                        <a:t>Taylor</a:t>
                      </a:r>
                      <a:endParaRPr lang="en-GB" sz="1200" b="0" i="0" u="none" strike="noStrike">
                        <a:solidFill>
                          <a:srgbClr val="000000"/>
                        </a:solidFill>
                        <a:effectLst/>
                        <a:latin typeface="Calibri" panose="020F0502020204030204" pitchFamily="34" charset="0"/>
                      </a:endParaRPr>
                    </a:p>
                  </a:txBody>
                  <a:tcPr marL="9525" marR="9525" marT="9525" marB="0" anchor="ctr"/>
                </a:tc>
                <a:tc>
                  <a:txBody>
                    <a:bodyPr/>
                    <a:lstStyle/>
                    <a:p>
                      <a:pPr algn="l" fontAlgn="ctr"/>
                      <a:r>
                        <a:rPr lang="en-GB" sz="1200" u="none" strike="noStrike">
                          <a:effectLst/>
                        </a:rPr>
                        <a:t>Physics</a:t>
                      </a:r>
                      <a:endParaRPr lang="en-GB" sz="1200" b="0" i="0" u="none" strike="noStrike">
                        <a:solidFill>
                          <a:srgbClr val="000000"/>
                        </a:solidFill>
                        <a:effectLst/>
                        <a:latin typeface="Calibri" panose="020F0502020204030204" pitchFamily="34" charset="0"/>
                      </a:endParaRPr>
                    </a:p>
                  </a:txBody>
                  <a:tcPr marL="9525" marR="9525" marT="9525" marB="0" anchor="ctr"/>
                </a:tc>
                <a:tc>
                  <a:txBody>
                    <a:bodyPr/>
                    <a:lstStyle/>
                    <a:p>
                      <a:pPr algn="ctr" fontAlgn="ctr"/>
                      <a:r>
                        <a:rPr lang="en-GB" sz="1200" u="none" strike="noStrike">
                          <a:effectLst/>
                        </a:rPr>
                        <a:t>3.2</a:t>
                      </a:r>
                      <a:endParaRPr lang="en-GB" sz="1200" b="0" i="0" u="none" strike="noStrike">
                        <a:solidFill>
                          <a:srgbClr val="000000"/>
                        </a:solidFill>
                        <a:effectLst/>
                        <a:latin typeface="Calibri" panose="020F0502020204030204" pitchFamily="34" charset="0"/>
                      </a:endParaRPr>
                    </a:p>
                  </a:txBody>
                  <a:tcPr marL="9525" marR="9525" marT="9525" marB="0" anchor="ctr"/>
                </a:tc>
                <a:extLst>
                  <a:ext uri="{0D108BD9-81ED-4DB2-BD59-A6C34878D82A}">
                    <a16:rowId xmlns:a16="http://schemas.microsoft.com/office/drawing/2014/main" val="3239151522"/>
                  </a:ext>
                </a:extLst>
              </a:tr>
              <a:tr h="364491">
                <a:tc>
                  <a:txBody>
                    <a:bodyPr/>
                    <a:lstStyle/>
                    <a:p>
                      <a:pPr algn="ctr" fontAlgn="ctr"/>
                      <a:r>
                        <a:rPr lang="en-GB" sz="1200" u="none" strike="noStrike">
                          <a:effectLst/>
                        </a:rPr>
                        <a:t>1010</a:t>
                      </a:r>
                      <a:endParaRPr lang="en-GB" sz="1200" b="0" i="0" u="none" strike="noStrike">
                        <a:solidFill>
                          <a:srgbClr val="000000"/>
                        </a:solidFill>
                        <a:effectLst/>
                        <a:latin typeface="Calibri" panose="020F0502020204030204" pitchFamily="34" charset="0"/>
                      </a:endParaRPr>
                    </a:p>
                  </a:txBody>
                  <a:tcPr marL="9525" marR="9525" marT="9525" marB="0" anchor="ctr"/>
                </a:tc>
                <a:tc>
                  <a:txBody>
                    <a:bodyPr/>
                    <a:lstStyle/>
                    <a:p>
                      <a:pPr algn="l" fontAlgn="ctr"/>
                      <a:r>
                        <a:rPr lang="en-GB" sz="1200" u="none" strike="noStrike">
                          <a:effectLst/>
                        </a:rPr>
                        <a:t>Olivia</a:t>
                      </a:r>
                      <a:endParaRPr lang="en-GB" sz="1200" b="0" i="0" u="none" strike="noStrike">
                        <a:solidFill>
                          <a:srgbClr val="000000"/>
                        </a:solidFill>
                        <a:effectLst/>
                        <a:latin typeface="Calibri" panose="020F0502020204030204" pitchFamily="34" charset="0"/>
                      </a:endParaRPr>
                    </a:p>
                  </a:txBody>
                  <a:tcPr marL="9525" marR="9525" marT="9525" marB="0" anchor="ctr"/>
                </a:tc>
                <a:tc>
                  <a:txBody>
                    <a:bodyPr/>
                    <a:lstStyle/>
                    <a:p>
                      <a:pPr algn="l" fontAlgn="ctr"/>
                      <a:r>
                        <a:rPr lang="en-GB" sz="1200" u="none" strike="noStrike">
                          <a:effectLst/>
                        </a:rPr>
                        <a:t>Clark</a:t>
                      </a:r>
                      <a:endParaRPr lang="en-GB" sz="1200" b="0" i="0" u="none" strike="noStrike">
                        <a:solidFill>
                          <a:srgbClr val="000000"/>
                        </a:solidFill>
                        <a:effectLst/>
                        <a:latin typeface="Calibri" panose="020F0502020204030204" pitchFamily="34" charset="0"/>
                      </a:endParaRPr>
                    </a:p>
                  </a:txBody>
                  <a:tcPr marL="9525" marR="9525" marT="9525" marB="0" anchor="ctr"/>
                </a:tc>
                <a:tc>
                  <a:txBody>
                    <a:bodyPr/>
                    <a:lstStyle/>
                    <a:p>
                      <a:pPr algn="l" fontAlgn="ctr"/>
                      <a:r>
                        <a:rPr lang="en-GB" sz="1200" u="none" strike="noStrike">
                          <a:effectLst/>
                        </a:rPr>
                        <a:t>Mathematics</a:t>
                      </a:r>
                      <a:endParaRPr lang="en-GB" sz="1200" b="0" i="0" u="none" strike="noStrike">
                        <a:solidFill>
                          <a:srgbClr val="000000"/>
                        </a:solidFill>
                        <a:effectLst/>
                        <a:latin typeface="Calibri" panose="020F0502020204030204" pitchFamily="34" charset="0"/>
                      </a:endParaRPr>
                    </a:p>
                  </a:txBody>
                  <a:tcPr marL="9525" marR="9525" marT="9525" marB="0" anchor="ctr"/>
                </a:tc>
                <a:tc>
                  <a:txBody>
                    <a:bodyPr/>
                    <a:lstStyle/>
                    <a:p>
                      <a:pPr algn="ctr" fontAlgn="ctr"/>
                      <a:r>
                        <a:rPr lang="en-GB" sz="1200" u="none" strike="noStrike" dirty="0">
                          <a:effectLst/>
                        </a:rPr>
                        <a:t>3.9</a:t>
                      </a:r>
                      <a:endParaRPr lang="en-GB" sz="1200" b="0" i="0" u="none" strike="noStrike" dirty="0">
                        <a:solidFill>
                          <a:srgbClr val="000000"/>
                        </a:solidFill>
                        <a:effectLst/>
                        <a:latin typeface="Calibri" panose="020F0502020204030204" pitchFamily="34" charset="0"/>
                      </a:endParaRPr>
                    </a:p>
                  </a:txBody>
                  <a:tcPr marL="9525" marR="9525" marT="9525" marB="0" anchor="ctr"/>
                </a:tc>
                <a:extLst>
                  <a:ext uri="{0D108BD9-81ED-4DB2-BD59-A6C34878D82A}">
                    <a16:rowId xmlns:a16="http://schemas.microsoft.com/office/drawing/2014/main" val="2757058664"/>
                  </a:ext>
                </a:extLst>
              </a:tr>
            </a:tbl>
          </a:graphicData>
        </a:graphic>
      </p:graphicFrame>
      <p:graphicFrame>
        <p:nvGraphicFramePr>
          <p:cNvPr id="10" name="Table 9">
            <a:extLst>
              <a:ext uri="{FF2B5EF4-FFF2-40B4-BE49-F238E27FC236}">
                <a16:creationId xmlns:a16="http://schemas.microsoft.com/office/drawing/2014/main" id="{6B3AC90E-E522-F827-B1EE-F3B34E90DC94}"/>
              </a:ext>
            </a:extLst>
          </p:cNvPr>
          <p:cNvGraphicFramePr>
            <a:graphicFrameLocks noGrp="1"/>
          </p:cNvGraphicFramePr>
          <p:nvPr>
            <p:extLst>
              <p:ext uri="{D42A27DB-BD31-4B8C-83A1-F6EECF244321}">
                <p14:modId xmlns:p14="http://schemas.microsoft.com/office/powerpoint/2010/main" val="667369587"/>
              </p:ext>
            </p:extLst>
          </p:nvPr>
        </p:nvGraphicFramePr>
        <p:xfrm>
          <a:off x="7248128" y="2420888"/>
          <a:ext cx="2880320" cy="2664294"/>
        </p:xfrm>
        <a:graphic>
          <a:graphicData uri="http://schemas.openxmlformats.org/drawingml/2006/table">
            <a:tbl>
              <a:tblPr>
                <a:tableStyleId>{5C22544A-7EE6-4342-B048-85BDC9FD1C3A}</a:tableStyleId>
              </a:tblPr>
              <a:tblGrid>
                <a:gridCol w="1196198">
                  <a:extLst>
                    <a:ext uri="{9D8B030D-6E8A-4147-A177-3AD203B41FA5}">
                      <a16:colId xmlns:a16="http://schemas.microsoft.com/office/drawing/2014/main" val="4289909428"/>
                    </a:ext>
                  </a:extLst>
                </a:gridCol>
                <a:gridCol w="1684122">
                  <a:extLst>
                    <a:ext uri="{9D8B030D-6E8A-4147-A177-3AD203B41FA5}">
                      <a16:colId xmlns:a16="http://schemas.microsoft.com/office/drawing/2014/main" val="2410200395"/>
                    </a:ext>
                  </a:extLst>
                </a:gridCol>
              </a:tblGrid>
              <a:tr h="330455">
                <a:tc>
                  <a:txBody>
                    <a:bodyPr/>
                    <a:lstStyle/>
                    <a:p>
                      <a:pPr algn="ctr" fontAlgn="ctr"/>
                      <a:r>
                        <a:rPr lang="en-GB" sz="1100" b="1" u="none" strike="noStrike">
                          <a:effectLst/>
                        </a:rPr>
                        <a:t>Course  </a:t>
                      </a:r>
                      <a:endParaRPr lang="en-GB" sz="1100" b="1" i="0" u="none" strike="noStrike">
                        <a:solidFill>
                          <a:srgbClr val="000000"/>
                        </a:solidFill>
                        <a:effectLst/>
                        <a:latin typeface="Calibri" panose="020F0502020204030204" pitchFamily="34" charset="0"/>
                      </a:endParaRPr>
                    </a:p>
                  </a:txBody>
                  <a:tcPr marL="9525" marR="9525" marT="9525" marB="0" anchor="ctr"/>
                </a:tc>
                <a:tc>
                  <a:txBody>
                    <a:bodyPr/>
                    <a:lstStyle/>
                    <a:p>
                      <a:pPr algn="ctr" fontAlgn="ctr"/>
                      <a:r>
                        <a:rPr lang="en-GB" sz="1100" b="1" u="none" strike="noStrike" dirty="0" err="1">
                          <a:effectLst/>
                        </a:rPr>
                        <a:t>CourseProfessor</a:t>
                      </a:r>
                      <a:endParaRPr lang="en-GB" sz="1100" b="1" i="0" u="none" strike="noStrike" dirty="0">
                        <a:solidFill>
                          <a:srgbClr val="000000"/>
                        </a:solidFill>
                        <a:effectLst/>
                        <a:latin typeface="Calibri" panose="020F0502020204030204" pitchFamily="34" charset="0"/>
                      </a:endParaRPr>
                    </a:p>
                  </a:txBody>
                  <a:tcPr marL="9525" marR="9525" marT="9525" marB="0" anchor="ctr"/>
                </a:tc>
                <a:extLst>
                  <a:ext uri="{0D108BD9-81ED-4DB2-BD59-A6C34878D82A}">
                    <a16:rowId xmlns:a16="http://schemas.microsoft.com/office/drawing/2014/main" val="1479985151"/>
                  </a:ext>
                </a:extLst>
              </a:tr>
              <a:tr h="330455">
                <a:tc>
                  <a:txBody>
                    <a:bodyPr/>
                    <a:lstStyle/>
                    <a:p>
                      <a:pPr algn="l" fontAlgn="ctr"/>
                      <a:r>
                        <a:rPr lang="en-GB" sz="1200" u="none" strike="noStrike" dirty="0">
                          <a:effectLst/>
                        </a:rPr>
                        <a:t>COMP101</a:t>
                      </a:r>
                      <a:endParaRPr lang="en-GB" sz="1200" b="0" i="0" u="none" strike="noStrike" dirty="0">
                        <a:solidFill>
                          <a:srgbClr val="000000"/>
                        </a:solidFill>
                        <a:effectLst/>
                        <a:latin typeface="Calibri" panose="020F0502020204030204" pitchFamily="34" charset="0"/>
                      </a:endParaRPr>
                    </a:p>
                  </a:txBody>
                  <a:tcPr marL="9525" marR="9525" marT="9525" marB="0" anchor="ctr"/>
                </a:tc>
                <a:tc>
                  <a:txBody>
                    <a:bodyPr/>
                    <a:lstStyle/>
                    <a:p>
                      <a:pPr algn="l" fontAlgn="ctr"/>
                      <a:r>
                        <a:rPr lang="en-GB" sz="1200" u="none" strike="noStrike" dirty="0" err="1">
                          <a:effectLst/>
                        </a:rPr>
                        <a:t>Dr.</a:t>
                      </a:r>
                      <a:r>
                        <a:rPr lang="en-GB" sz="1200" u="none" strike="noStrike" dirty="0">
                          <a:effectLst/>
                        </a:rPr>
                        <a:t> Johnson</a:t>
                      </a:r>
                      <a:endParaRPr lang="en-GB" sz="1200" b="0" i="0" u="none" strike="noStrike" dirty="0">
                        <a:solidFill>
                          <a:srgbClr val="000000"/>
                        </a:solidFill>
                        <a:effectLst/>
                        <a:latin typeface="Calibri" panose="020F0502020204030204" pitchFamily="34" charset="0"/>
                      </a:endParaRPr>
                    </a:p>
                  </a:txBody>
                  <a:tcPr marL="9525" marR="9525" marT="9525" marB="0" anchor="ctr"/>
                </a:tc>
                <a:extLst>
                  <a:ext uri="{0D108BD9-81ED-4DB2-BD59-A6C34878D82A}">
                    <a16:rowId xmlns:a16="http://schemas.microsoft.com/office/drawing/2014/main" val="1266693838"/>
                  </a:ext>
                </a:extLst>
              </a:tr>
              <a:tr h="330455">
                <a:tc>
                  <a:txBody>
                    <a:bodyPr/>
                    <a:lstStyle/>
                    <a:p>
                      <a:pPr algn="l" fontAlgn="ctr"/>
                      <a:r>
                        <a:rPr lang="en-GB" sz="1200" u="none" strike="noStrike">
                          <a:effectLst/>
                        </a:rPr>
                        <a:t>BIO201</a:t>
                      </a:r>
                      <a:endParaRPr lang="en-GB" sz="1200" b="0" i="0" u="none" strike="noStrike">
                        <a:solidFill>
                          <a:srgbClr val="000000"/>
                        </a:solidFill>
                        <a:effectLst/>
                        <a:latin typeface="Calibri" panose="020F0502020204030204" pitchFamily="34" charset="0"/>
                      </a:endParaRPr>
                    </a:p>
                  </a:txBody>
                  <a:tcPr marL="9525" marR="9525" marT="9525" marB="0" anchor="ctr"/>
                </a:tc>
                <a:tc>
                  <a:txBody>
                    <a:bodyPr/>
                    <a:lstStyle/>
                    <a:p>
                      <a:pPr algn="l" fontAlgn="ctr"/>
                      <a:r>
                        <a:rPr lang="en-GB" sz="1200" u="none" strike="noStrike" dirty="0" err="1">
                          <a:effectLst/>
                        </a:rPr>
                        <a:t>Dr.</a:t>
                      </a:r>
                      <a:r>
                        <a:rPr lang="en-GB" sz="1200" u="none" strike="noStrike" dirty="0">
                          <a:effectLst/>
                        </a:rPr>
                        <a:t> Davis   </a:t>
                      </a:r>
                      <a:endParaRPr lang="en-GB" sz="1200" b="0" i="0" u="none" strike="noStrike" dirty="0">
                        <a:solidFill>
                          <a:srgbClr val="000000"/>
                        </a:solidFill>
                        <a:effectLst/>
                        <a:latin typeface="Calibri" panose="020F0502020204030204" pitchFamily="34" charset="0"/>
                      </a:endParaRPr>
                    </a:p>
                  </a:txBody>
                  <a:tcPr marL="9525" marR="9525" marT="9525" marB="0" anchor="ctr"/>
                </a:tc>
                <a:extLst>
                  <a:ext uri="{0D108BD9-81ED-4DB2-BD59-A6C34878D82A}">
                    <a16:rowId xmlns:a16="http://schemas.microsoft.com/office/drawing/2014/main" val="1084939636"/>
                  </a:ext>
                </a:extLst>
              </a:tr>
              <a:tr h="330455">
                <a:tc>
                  <a:txBody>
                    <a:bodyPr/>
                    <a:lstStyle/>
                    <a:p>
                      <a:pPr algn="l" fontAlgn="ctr"/>
                      <a:r>
                        <a:rPr lang="en-GB" sz="1200" u="none" strike="noStrike">
                          <a:effectLst/>
                        </a:rPr>
                        <a:t>COMP102</a:t>
                      </a:r>
                      <a:endParaRPr lang="en-GB" sz="1200" b="0" i="0" u="none" strike="noStrike">
                        <a:solidFill>
                          <a:srgbClr val="000000"/>
                        </a:solidFill>
                        <a:effectLst/>
                        <a:latin typeface="Calibri" panose="020F0502020204030204" pitchFamily="34" charset="0"/>
                      </a:endParaRPr>
                    </a:p>
                  </a:txBody>
                  <a:tcPr marL="9525" marR="9525" marT="9525" marB="0" anchor="ctr"/>
                </a:tc>
                <a:tc>
                  <a:txBody>
                    <a:bodyPr/>
                    <a:lstStyle/>
                    <a:p>
                      <a:pPr algn="l" fontAlgn="ctr"/>
                      <a:r>
                        <a:rPr lang="en-GB" sz="1200" u="none" strike="noStrike">
                          <a:effectLst/>
                        </a:rPr>
                        <a:t>Dr. Anderson</a:t>
                      </a:r>
                      <a:endParaRPr lang="en-GB" sz="1200" b="0" i="0" u="none" strike="noStrike">
                        <a:solidFill>
                          <a:srgbClr val="000000"/>
                        </a:solidFill>
                        <a:effectLst/>
                        <a:latin typeface="Calibri" panose="020F0502020204030204" pitchFamily="34" charset="0"/>
                      </a:endParaRPr>
                    </a:p>
                  </a:txBody>
                  <a:tcPr marL="9525" marR="9525" marT="9525" marB="0" anchor="ctr"/>
                </a:tc>
                <a:extLst>
                  <a:ext uri="{0D108BD9-81ED-4DB2-BD59-A6C34878D82A}">
                    <a16:rowId xmlns:a16="http://schemas.microsoft.com/office/drawing/2014/main" val="739226906"/>
                  </a:ext>
                </a:extLst>
              </a:tr>
              <a:tr h="330455">
                <a:tc>
                  <a:txBody>
                    <a:bodyPr/>
                    <a:lstStyle/>
                    <a:p>
                      <a:pPr algn="l" fontAlgn="ctr"/>
                      <a:r>
                        <a:rPr lang="en-GB" sz="1200" u="none" strike="noStrike">
                          <a:effectLst/>
                        </a:rPr>
                        <a:t>BIO202</a:t>
                      </a:r>
                      <a:endParaRPr lang="en-GB" sz="1200" b="0" i="0" u="none" strike="noStrike">
                        <a:solidFill>
                          <a:srgbClr val="000000"/>
                        </a:solidFill>
                        <a:effectLst/>
                        <a:latin typeface="Calibri" panose="020F0502020204030204" pitchFamily="34" charset="0"/>
                      </a:endParaRPr>
                    </a:p>
                  </a:txBody>
                  <a:tcPr marL="9525" marR="9525" marT="9525" marB="0" anchor="ctr"/>
                </a:tc>
                <a:tc>
                  <a:txBody>
                    <a:bodyPr/>
                    <a:lstStyle/>
                    <a:p>
                      <a:pPr algn="l" fontAlgn="ctr"/>
                      <a:r>
                        <a:rPr lang="en-GB" sz="1200" u="none" strike="noStrike" dirty="0" err="1">
                          <a:effectLst/>
                        </a:rPr>
                        <a:t>Dr.</a:t>
                      </a:r>
                      <a:r>
                        <a:rPr lang="en-GB" sz="1200" u="none" strike="noStrike" dirty="0">
                          <a:effectLst/>
                        </a:rPr>
                        <a:t> Williams</a:t>
                      </a:r>
                      <a:endParaRPr lang="en-GB" sz="1200" b="0" i="0" u="none" strike="noStrike" dirty="0">
                        <a:solidFill>
                          <a:srgbClr val="000000"/>
                        </a:solidFill>
                        <a:effectLst/>
                        <a:latin typeface="Calibri" panose="020F0502020204030204" pitchFamily="34" charset="0"/>
                      </a:endParaRPr>
                    </a:p>
                  </a:txBody>
                  <a:tcPr marL="9525" marR="9525" marT="9525" marB="0" anchor="ctr"/>
                </a:tc>
                <a:extLst>
                  <a:ext uri="{0D108BD9-81ED-4DB2-BD59-A6C34878D82A}">
                    <a16:rowId xmlns:a16="http://schemas.microsoft.com/office/drawing/2014/main" val="2532839054"/>
                  </a:ext>
                </a:extLst>
              </a:tr>
              <a:tr h="330455">
                <a:tc>
                  <a:txBody>
                    <a:bodyPr/>
                    <a:lstStyle/>
                    <a:p>
                      <a:pPr algn="l" fontAlgn="ctr"/>
                      <a:r>
                        <a:rPr lang="en-GB" sz="1200" u="none" strike="noStrike">
                          <a:effectLst/>
                        </a:rPr>
                        <a:t>MATH101</a:t>
                      </a:r>
                      <a:endParaRPr lang="en-GB" sz="1200" b="0" i="0" u="none" strike="noStrike">
                        <a:solidFill>
                          <a:srgbClr val="000000"/>
                        </a:solidFill>
                        <a:effectLst/>
                        <a:latin typeface="Calibri" panose="020F0502020204030204" pitchFamily="34" charset="0"/>
                      </a:endParaRPr>
                    </a:p>
                  </a:txBody>
                  <a:tcPr marL="9525" marR="9525" marT="9525" marB="0" anchor="ctr"/>
                </a:tc>
                <a:tc>
                  <a:txBody>
                    <a:bodyPr/>
                    <a:lstStyle/>
                    <a:p>
                      <a:pPr algn="l" fontAlgn="ctr"/>
                      <a:r>
                        <a:rPr lang="en-GB" sz="1200" u="none" strike="noStrike">
                          <a:effectLst/>
                        </a:rPr>
                        <a:t>Prof. Turner</a:t>
                      </a:r>
                      <a:endParaRPr lang="en-GB" sz="1200" b="0" i="0" u="none" strike="noStrike">
                        <a:solidFill>
                          <a:srgbClr val="000000"/>
                        </a:solidFill>
                        <a:effectLst/>
                        <a:latin typeface="Calibri" panose="020F0502020204030204" pitchFamily="34" charset="0"/>
                      </a:endParaRPr>
                    </a:p>
                  </a:txBody>
                  <a:tcPr marL="9525" marR="9525" marT="9525" marB="0" anchor="ctr"/>
                </a:tc>
                <a:extLst>
                  <a:ext uri="{0D108BD9-81ED-4DB2-BD59-A6C34878D82A}">
                    <a16:rowId xmlns:a16="http://schemas.microsoft.com/office/drawing/2014/main" val="2154501732"/>
                  </a:ext>
                </a:extLst>
              </a:tr>
              <a:tr h="330455">
                <a:tc>
                  <a:txBody>
                    <a:bodyPr/>
                    <a:lstStyle/>
                    <a:p>
                      <a:pPr algn="l" fontAlgn="ctr"/>
                      <a:r>
                        <a:rPr lang="en-GB" sz="1200" u="none" strike="noStrike">
                          <a:effectLst/>
                        </a:rPr>
                        <a:t>PHYS101</a:t>
                      </a:r>
                      <a:endParaRPr lang="en-GB" sz="1200" b="0" i="0" u="none" strike="noStrike">
                        <a:solidFill>
                          <a:srgbClr val="000000"/>
                        </a:solidFill>
                        <a:effectLst/>
                        <a:latin typeface="Calibri" panose="020F0502020204030204" pitchFamily="34" charset="0"/>
                      </a:endParaRPr>
                    </a:p>
                  </a:txBody>
                  <a:tcPr marL="9525" marR="9525" marT="9525" marB="0" anchor="ctr"/>
                </a:tc>
                <a:tc>
                  <a:txBody>
                    <a:bodyPr/>
                    <a:lstStyle/>
                    <a:p>
                      <a:pPr algn="l" fontAlgn="ctr"/>
                      <a:r>
                        <a:rPr lang="en-GB" sz="1200" u="none" strike="noStrike">
                          <a:effectLst/>
                        </a:rPr>
                        <a:t>Prof. Davis</a:t>
                      </a:r>
                      <a:endParaRPr lang="en-GB" sz="1200" b="0" i="0" u="none" strike="noStrike">
                        <a:solidFill>
                          <a:srgbClr val="000000"/>
                        </a:solidFill>
                        <a:effectLst/>
                        <a:latin typeface="Calibri" panose="020F0502020204030204" pitchFamily="34" charset="0"/>
                      </a:endParaRPr>
                    </a:p>
                  </a:txBody>
                  <a:tcPr marL="9525" marR="9525" marT="9525" marB="0" anchor="ctr"/>
                </a:tc>
                <a:extLst>
                  <a:ext uri="{0D108BD9-81ED-4DB2-BD59-A6C34878D82A}">
                    <a16:rowId xmlns:a16="http://schemas.microsoft.com/office/drawing/2014/main" val="2887345962"/>
                  </a:ext>
                </a:extLst>
              </a:tr>
              <a:tr h="351109">
                <a:tc>
                  <a:txBody>
                    <a:bodyPr/>
                    <a:lstStyle/>
                    <a:p>
                      <a:pPr algn="l" fontAlgn="ctr"/>
                      <a:r>
                        <a:rPr lang="en-GB" sz="1200" u="none" strike="noStrike">
                          <a:effectLst/>
                        </a:rPr>
                        <a:t>MATH102</a:t>
                      </a:r>
                      <a:endParaRPr lang="en-GB" sz="1200" b="0" i="0" u="none" strike="noStrike">
                        <a:solidFill>
                          <a:srgbClr val="000000"/>
                        </a:solidFill>
                        <a:effectLst/>
                        <a:latin typeface="Calibri" panose="020F0502020204030204" pitchFamily="34" charset="0"/>
                      </a:endParaRPr>
                    </a:p>
                  </a:txBody>
                  <a:tcPr marL="9525" marR="9525" marT="9525" marB="0" anchor="ctr"/>
                </a:tc>
                <a:tc>
                  <a:txBody>
                    <a:bodyPr/>
                    <a:lstStyle/>
                    <a:p>
                      <a:pPr algn="l" fontAlgn="ctr"/>
                      <a:r>
                        <a:rPr lang="en-GB" sz="1200" u="none" strike="noStrike" dirty="0">
                          <a:effectLst/>
                        </a:rPr>
                        <a:t>Prof. Turner</a:t>
                      </a:r>
                      <a:endParaRPr lang="en-GB" sz="1200" b="0" i="0" u="none" strike="noStrike" dirty="0">
                        <a:solidFill>
                          <a:srgbClr val="000000"/>
                        </a:solidFill>
                        <a:effectLst/>
                        <a:latin typeface="Calibri" panose="020F0502020204030204" pitchFamily="34" charset="0"/>
                      </a:endParaRPr>
                    </a:p>
                  </a:txBody>
                  <a:tcPr marL="9525" marR="9525" marT="9525" marB="0" anchor="ctr"/>
                </a:tc>
                <a:extLst>
                  <a:ext uri="{0D108BD9-81ED-4DB2-BD59-A6C34878D82A}">
                    <a16:rowId xmlns:a16="http://schemas.microsoft.com/office/drawing/2014/main" val="2828060166"/>
                  </a:ext>
                </a:extLst>
              </a:tr>
            </a:tbl>
          </a:graphicData>
        </a:graphic>
      </p:graphicFrame>
    </p:spTree>
    <p:extLst>
      <p:ext uri="{BB962C8B-B14F-4D97-AF65-F5344CB8AC3E}">
        <p14:creationId xmlns:p14="http://schemas.microsoft.com/office/powerpoint/2010/main" val="225191465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5">
            <a:extLst>
              <a:ext uri="{FF2B5EF4-FFF2-40B4-BE49-F238E27FC236}">
                <a16:creationId xmlns:a16="http://schemas.microsoft.com/office/drawing/2014/main" id="{9D025F6C-CD8D-B912-1381-A764258C5518}"/>
              </a:ext>
            </a:extLst>
          </p:cNvPr>
          <p:cNvSpPr>
            <a:spLocks noGrp="1"/>
          </p:cNvSpPr>
          <p:nvPr>
            <p:ph sz="half" idx="1"/>
          </p:nvPr>
        </p:nvSpPr>
        <p:spPr>
          <a:xfrm>
            <a:off x="1543957" y="1402732"/>
            <a:ext cx="6212800" cy="4351338"/>
          </a:xfrm>
        </p:spPr>
        <p:txBody>
          <a:bodyPr>
            <a:normAutofit fontScale="92500" lnSpcReduction="10000"/>
          </a:bodyPr>
          <a:lstStyle/>
          <a:p>
            <a:r>
              <a:rPr lang="en-GB" sz="3600" dirty="0"/>
              <a:t>MySQL</a:t>
            </a:r>
          </a:p>
          <a:p>
            <a:r>
              <a:rPr lang="en-GB" sz="3600" dirty="0"/>
              <a:t>Microsoft Access</a:t>
            </a:r>
          </a:p>
          <a:p>
            <a:r>
              <a:rPr lang="en-GB" sz="3600" dirty="0"/>
              <a:t>Microsoft SQL Server</a:t>
            </a:r>
          </a:p>
          <a:p>
            <a:r>
              <a:rPr lang="en-GB" sz="3600" dirty="0"/>
              <a:t> Oracle Database</a:t>
            </a:r>
          </a:p>
          <a:p>
            <a:r>
              <a:rPr lang="en-GB" sz="3600" dirty="0"/>
              <a:t> MongoDB</a:t>
            </a:r>
          </a:p>
          <a:p>
            <a:r>
              <a:rPr lang="en-GB" sz="3600" dirty="0"/>
              <a:t>PostgreSQL</a:t>
            </a:r>
          </a:p>
          <a:p>
            <a:r>
              <a:rPr lang="en-GB" sz="3600" dirty="0"/>
              <a:t>NOSQL</a:t>
            </a:r>
          </a:p>
          <a:p>
            <a:r>
              <a:rPr lang="en-GB" sz="3600" dirty="0"/>
              <a:t>NEWSQL ….</a:t>
            </a:r>
          </a:p>
          <a:p>
            <a:pPr marL="0" indent="0">
              <a:buNone/>
            </a:pPr>
            <a:endParaRPr lang="en-GB" sz="3600" dirty="0"/>
          </a:p>
        </p:txBody>
      </p:sp>
      <p:sp>
        <p:nvSpPr>
          <p:cNvPr id="5" name="TextBox 4">
            <a:extLst>
              <a:ext uri="{FF2B5EF4-FFF2-40B4-BE49-F238E27FC236}">
                <a16:creationId xmlns:a16="http://schemas.microsoft.com/office/drawing/2014/main" id="{E7FB1939-B2B7-0744-E432-75BB04D031BF}"/>
              </a:ext>
            </a:extLst>
          </p:cNvPr>
          <p:cNvSpPr txBox="1"/>
          <p:nvPr/>
        </p:nvSpPr>
        <p:spPr>
          <a:xfrm>
            <a:off x="2249714" y="365126"/>
            <a:ext cx="6096000" cy="590931"/>
          </a:xfrm>
          <a:prstGeom prst="rect">
            <a:avLst/>
          </a:prstGeom>
          <a:noFill/>
        </p:spPr>
        <p:txBody>
          <a:bodyPr wrap="square">
            <a:spAutoFit/>
          </a:body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3600" b="0" i="0" u="none" strike="noStrike" kern="1200" cap="none" spc="0" normalizeH="0" baseline="0" noProof="0" dirty="0">
                <a:ln>
                  <a:noFill/>
                </a:ln>
                <a:solidFill>
                  <a:prstClr val="black"/>
                </a:solidFill>
                <a:effectLst/>
                <a:uLnTx/>
                <a:uFillTx/>
                <a:latin typeface="Calibri" panose="020F0502020204030204"/>
                <a:ea typeface="+mn-ea"/>
                <a:cs typeface="+mn-cs"/>
              </a:rPr>
              <a:t>Popular DBMS??</a:t>
            </a:r>
          </a:p>
        </p:txBody>
      </p:sp>
      <p:pic>
        <p:nvPicPr>
          <p:cNvPr id="6146" name="Picture 2" descr="Database Management System | What Is DBMS | Types Of DBMS">
            <a:extLst>
              <a:ext uri="{FF2B5EF4-FFF2-40B4-BE49-F238E27FC236}">
                <a16:creationId xmlns:a16="http://schemas.microsoft.com/office/drawing/2014/main" id="{90B794D1-B0C7-84E6-63A5-DC262D1E1939}"/>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9609"/>
          <a:stretch/>
        </p:blipFill>
        <p:spPr bwMode="auto">
          <a:xfrm>
            <a:off x="5681663" y="842962"/>
            <a:ext cx="5534025" cy="5062217"/>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203859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grpId="0"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Effect transition="in" filter="randombar(horizontal)">
                                      <p:cBhvr>
                                        <p:cTn id="7" dur="500"/>
                                        <p:tgtEl>
                                          <p:spTgt spid="6">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grpId="0" nodeType="clickEffect">
                                  <p:stCondLst>
                                    <p:cond delay="0"/>
                                  </p:stCondLst>
                                  <p:childTnLst>
                                    <p:set>
                                      <p:cBhvr>
                                        <p:cTn id="11" dur="1" fill="hold">
                                          <p:stCondLst>
                                            <p:cond delay="0"/>
                                          </p:stCondLst>
                                        </p:cTn>
                                        <p:tgtEl>
                                          <p:spTgt spid="6">
                                            <p:txEl>
                                              <p:pRg st="1" end="1"/>
                                            </p:txEl>
                                          </p:spTgt>
                                        </p:tgtEl>
                                        <p:attrNameLst>
                                          <p:attrName>style.visibility</p:attrName>
                                        </p:attrNameLst>
                                      </p:cBhvr>
                                      <p:to>
                                        <p:strVal val="visible"/>
                                      </p:to>
                                    </p:set>
                                    <p:animEffect transition="in" filter="randombar(horizontal)">
                                      <p:cBhvr>
                                        <p:cTn id="12" dur="500"/>
                                        <p:tgtEl>
                                          <p:spTgt spid="6">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4" presetClass="entr" presetSubtype="10" fill="hold" grpId="0" nodeType="clickEffect">
                                  <p:stCondLst>
                                    <p:cond delay="0"/>
                                  </p:stCondLst>
                                  <p:childTnLst>
                                    <p:set>
                                      <p:cBhvr>
                                        <p:cTn id="16" dur="1" fill="hold">
                                          <p:stCondLst>
                                            <p:cond delay="0"/>
                                          </p:stCondLst>
                                        </p:cTn>
                                        <p:tgtEl>
                                          <p:spTgt spid="6">
                                            <p:txEl>
                                              <p:pRg st="2" end="2"/>
                                            </p:txEl>
                                          </p:spTgt>
                                        </p:tgtEl>
                                        <p:attrNameLst>
                                          <p:attrName>style.visibility</p:attrName>
                                        </p:attrNameLst>
                                      </p:cBhvr>
                                      <p:to>
                                        <p:strVal val="visible"/>
                                      </p:to>
                                    </p:set>
                                    <p:animEffect transition="in" filter="randombar(horizontal)">
                                      <p:cBhvr>
                                        <p:cTn id="17" dur="500"/>
                                        <p:tgtEl>
                                          <p:spTgt spid="6">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4" presetClass="entr" presetSubtype="10" fill="hold" grpId="0" nodeType="clickEffect">
                                  <p:stCondLst>
                                    <p:cond delay="0"/>
                                  </p:stCondLst>
                                  <p:childTnLst>
                                    <p:set>
                                      <p:cBhvr>
                                        <p:cTn id="21" dur="1" fill="hold">
                                          <p:stCondLst>
                                            <p:cond delay="0"/>
                                          </p:stCondLst>
                                        </p:cTn>
                                        <p:tgtEl>
                                          <p:spTgt spid="6">
                                            <p:txEl>
                                              <p:pRg st="3" end="3"/>
                                            </p:txEl>
                                          </p:spTgt>
                                        </p:tgtEl>
                                        <p:attrNameLst>
                                          <p:attrName>style.visibility</p:attrName>
                                        </p:attrNameLst>
                                      </p:cBhvr>
                                      <p:to>
                                        <p:strVal val="visible"/>
                                      </p:to>
                                    </p:set>
                                    <p:animEffect transition="in" filter="randombar(horizontal)">
                                      <p:cBhvr>
                                        <p:cTn id="22" dur="500"/>
                                        <p:tgtEl>
                                          <p:spTgt spid="6">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4" presetClass="entr" presetSubtype="10" fill="hold" grpId="0" nodeType="clickEffect">
                                  <p:stCondLst>
                                    <p:cond delay="0"/>
                                  </p:stCondLst>
                                  <p:childTnLst>
                                    <p:set>
                                      <p:cBhvr>
                                        <p:cTn id="26" dur="1" fill="hold">
                                          <p:stCondLst>
                                            <p:cond delay="0"/>
                                          </p:stCondLst>
                                        </p:cTn>
                                        <p:tgtEl>
                                          <p:spTgt spid="6">
                                            <p:txEl>
                                              <p:pRg st="4" end="4"/>
                                            </p:txEl>
                                          </p:spTgt>
                                        </p:tgtEl>
                                        <p:attrNameLst>
                                          <p:attrName>style.visibility</p:attrName>
                                        </p:attrNameLst>
                                      </p:cBhvr>
                                      <p:to>
                                        <p:strVal val="visible"/>
                                      </p:to>
                                    </p:set>
                                    <p:animEffect transition="in" filter="randombar(horizontal)">
                                      <p:cBhvr>
                                        <p:cTn id="27" dur="500"/>
                                        <p:tgtEl>
                                          <p:spTgt spid="6">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4" presetClass="entr" presetSubtype="10" fill="hold" grpId="0" nodeType="clickEffect">
                                  <p:stCondLst>
                                    <p:cond delay="0"/>
                                  </p:stCondLst>
                                  <p:childTnLst>
                                    <p:set>
                                      <p:cBhvr>
                                        <p:cTn id="31" dur="1" fill="hold">
                                          <p:stCondLst>
                                            <p:cond delay="0"/>
                                          </p:stCondLst>
                                        </p:cTn>
                                        <p:tgtEl>
                                          <p:spTgt spid="6">
                                            <p:txEl>
                                              <p:pRg st="5" end="5"/>
                                            </p:txEl>
                                          </p:spTgt>
                                        </p:tgtEl>
                                        <p:attrNameLst>
                                          <p:attrName>style.visibility</p:attrName>
                                        </p:attrNameLst>
                                      </p:cBhvr>
                                      <p:to>
                                        <p:strVal val="visible"/>
                                      </p:to>
                                    </p:set>
                                    <p:animEffect transition="in" filter="randombar(horizontal)">
                                      <p:cBhvr>
                                        <p:cTn id="32" dur="500"/>
                                        <p:tgtEl>
                                          <p:spTgt spid="6">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4" presetClass="entr" presetSubtype="10" fill="hold" grpId="0" nodeType="clickEffect">
                                  <p:stCondLst>
                                    <p:cond delay="0"/>
                                  </p:stCondLst>
                                  <p:childTnLst>
                                    <p:set>
                                      <p:cBhvr>
                                        <p:cTn id="36" dur="1" fill="hold">
                                          <p:stCondLst>
                                            <p:cond delay="0"/>
                                          </p:stCondLst>
                                        </p:cTn>
                                        <p:tgtEl>
                                          <p:spTgt spid="6">
                                            <p:txEl>
                                              <p:pRg st="6" end="6"/>
                                            </p:txEl>
                                          </p:spTgt>
                                        </p:tgtEl>
                                        <p:attrNameLst>
                                          <p:attrName>style.visibility</p:attrName>
                                        </p:attrNameLst>
                                      </p:cBhvr>
                                      <p:to>
                                        <p:strVal val="visible"/>
                                      </p:to>
                                    </p:set>
                                    <p:animEffect transition="in" filter="randombar(horizontal)">
                                      <p:cBhvr>
                                        <p:cTn id="37" dur="500"/>
                                        <p:tgtEl>
                                          <p:spTgt spid="6">
                                            <p:txEl>
                                              <p:pRg st="6" end="6"/>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4" presetClass="entr" presetSubtype="10" fill="hold" grpId="0" nodeType="clickEffect">
                                  <p:stCondLst>
                                    <p:cond delay="0"/>
                                  </p:stCondLst>
                                  <p:childTnLst>
                                    <p:set>
                                      <p:cBhvr>
                                        <p:cTn id="41" dur="1" fill="hold">
                                          <p:stCondLst>
                                            <p:cond delay="0"/>
                                          </p:stCondLst>
                                        </p:cTn>
                                        <p:tgtEl>
                                          <p:spTgt spid="6">
                                            <p:txEl>
                                              <p:pRg st="7" end="7"/>
                                            </p:txEl>
                                          </p:spTgt>
                                        </p:tgtEl>
                                        <p:attrNameLst>
                                          <p:attrName>style.visibility</p:attrName>
                                        </p:attrNameLst>
                                      </p:cBhvr>
                                      <p:to>
                                        <p:strVal val="visible"/>
                                      </p:to>
                                    </p:set>
                                    <p:animEffect transition="in" filter="randombar(horizontal)">
                                      <p:cBhvr>
                                        <p:cTn id="42" dur="500"/>
                                        <p:tgtEl>
                                          <p:spTgt spid="6">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uild="p"/>
    </p:bldLst>
  </p:timing>
</p:sld>
</file>

<file path=ppt/slides/slide30.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pic>
        <p:nvPicPr>
          <p:cNvPr id="5" name="Picture 4"/>
          <p:cNvPicPr>
            <a:picLocks noChangeAspect="1"/>
          </p:cNvPicPr>
          <p:nvPr/>
        </p:nvPicPr>
        <p:blipFill rotWithShape="1">
          <a:blip r:embed="rId3"/>
          <a:srcRect t="34250"/>
          <a:stretch/>
        </p:blipFill>
        <p:spPr>
          <a:xfrm>
            <a:off x="1928470" y="1056842"/>
            <a:ext cx="8462439" cy="4969831"/>
          </a:xfrm>
          <a:prstGeom prst="rect">
            <a:avLst/>
          </a:prstGeom>
        </p:spPr>
      </p:pic>
      <p:sp>
        <p:nvSpPr>
          <p:cNvPr id="2" name="Title 1"/>
          <p:cNvSpPr>
            <a:spLocks noGrp="1"/>
          </p:cNvSpPr>
          <p:nvPr>
            <p:ph type="title"/>
          </p:nvPr>
        </p:nvSpPr>
        <p:spPr/>
        <p:txBody>
          <a:bodyPr>
            <a:normAutofit/>
          </a:bodyPr>
          <a:lstStyle/>
          <a:p>
            <a:r>
              <a:rPr lang="en-GB" dirty="0"/>
              <a:t>Historical Development </a:t>
            </a:r>
            <a:r>
              <a:rPr lang="en-GB"/>
              <a:t>of Databases</a:t>
            </a:r>
            <a:endParaRPr lang="en-GB" dirty="0"/>
          </a:p>
        </p:txBody>
      </p:sp>
    </p:spTree>
    <p:extLst>
      <p:ext uri="{BB962C8B-B14F-4D97-AF65-F5344CB8AC3E}">
        <p14:creationId xmlns:p14="http://schemas.microsoft.com/office/powerpoint/2010/main" val="339544748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History of Databases Summarised</a:t>
            </a:r>
          </a:p>
        </p:txBody>
      </p:sp>
      <p:pic>
        <p:nvPicPr>
          <p:cNvPr id="4" name="Picture 3" descr="The evolutionary process of database modeling techniques over time from around 1940s through and beyond the turn of the millenium, 50 years later.">
            <a:extLst>
              <a:ext uri="{FF2B5EF4-FFF2-40B4-BE49-F238E27FC236}">
                <a16:creationId xmlns:a16="http://schemas.microsoft.com/office/drawing/2014/main" id="{A2745591-B908-9D11-A165-63DCBCF96666}"/>
              </a:ext>
            </a:extLst>
          </p:cNvPr>
          <p:cNvPicPr>
            <a:picLocks noChangeAspect="1"/>
          </p:cNvPicPr>
          <p:nvPr/>
        </p:nvPicPr>
        <p:blipFill rotWithShape="1">
          <a:blip r:embed="rId3"/>
          <a:srcRect b="3046"/>
          <a:stretch/>
        </p:blipFill>
        <p:spPr>
          <a:xfrm>
            <a:off x="1739188" y="2060848"/>
            <a:ext cx="8624991" cy="3240360"/>
          </a:xfrm>
          <a:prstGeom prst="rect">
            <a:avLst/>
          </a:prstGeom>
          <a:noFill/>
        </p:spPr>
      </p:pic>
    </p:spTree>
    <p:extLst>
      <p:ext uri="{BB962C8B-B14F-4D97-AF65-F5344CB8AC3E}">
        <p14:creationId xmlns:p14="http://schemas.microsoft.com/office/powerpoint/2010/main" val="1799656572"/>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Database Approach</a:t>
            </a:r>
          </a:p>
        </p:txBody>
      </p:sp>
      <p:sp>
        <p:nvSpPr>
          <p:cNvPr id="3" name="Content Placeholder 2"/>
          <p:cNvSpPr>
            <a:spLocks noGrp="1"/>
          </p:cNvSpPr>
          <p:nvPr>
            <p:ph sz="quarter" idx="1"/>
          </p:nvPr>
        </p:nvSpPr>
        <p:spPr/>
        <p:txBody>
          <a:bodyPr/>
          <a:lstStyle/>
          <a:p>
            <a:r>
              <a:rPr lang="en-GB" dirty="0"/>
              <a:t>All the limitations of the file-based approach can be attributed to two factors:</a:t>
            </a:r>
          </a:p>
          <a:p>
            <a:pPr lvl="1"/>
            <a:r>
              <a:rPr lang="en-GB" dirty="0"/>
              <a:t>The definition of the data was embedded in application programs, rather than being stored separately and independently.</a:t>
            </a:r>
          </a:p>
          <a:p>
            <a:pPr lvl="1"/>
            <a:r>
              <a:rPr lang="en-GB" dirty="0"/>
              <a:t>There is no control over access and manipulation of data beyond that imposed by application programs.</a:t>
            </a:r>
          </a:p>
          <a:p>
            <a:r>
              <a:rPr lang="en-GB" dirty="0"/>
              <a:t>As a result, the </a:t>
            </a:r>
            <a:r>
              <a:rPr lang="en-GB" b="1" dirty="0"/>
              <a:t>Database</a:t>
            </a:r>
            <a:r>
              <a:rPr lang="en-GB" dirty="0"/>
              <a:t> </a:t>
            </a:r>
            <a:r>
              <a:rPr lang="en-GB"/>
              <a:t>and the </a:t>
            </a:r>
            <a:r>
              <a:rPr lang="en-GB" b="1" dirty="0"/>
              <a:t>Database Management System</a:t>
            </a:r>
            <a:r>
              <a:rPr lang="en-GB" dirty="0"/>
              <a:t> emerged.</a:t>
            </a:r>
          </a:p>
        </p:txBody>
      </p:sp>
    </p:spTree>
    <p:extLst>
      <p:ext uri="{BB962C8B-B14F-4D97-AF65-F5344CB8AC3E}">
        <p14:creationId xmlns:p14="http://schemas.microsoft.com/office/powerpoint/2010/main" val="4128695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Database(Recap)</a:t>
            </a:r>
          </a:p>
        </p:txBody>
      </p:sp>
      <p:sp>
        <p:nvSpPr>
          <p:cNvPr id="3" name="Content Placeholder 2"/>
          <p:cNvSpPr>
            <a:spLocks noGrp="1"/>
          </p:cNvSpPr>
          <p:nvPr>
            <p:ph sz="quarter" idx="1"/>
          </p:nvPr>
        </p:nvSpPr>
        <p:spPr/>
        <p:txBody>
          <a:bodyPr/>
          <a:lstStyle/>
          <a:p>
            <a:r>
              <a:rPr lang="en-GB" dirty="0"/>
              <a:t>The database is </a:t>
            </a:r>
            <a:r>
              <a:rPr lang="en-GB" i="1" dirty="0"/>
              <a:t>collection of integrated records</a:t>
            </a:r>
            <a:r>
              <a:rPr lang="en-GB" dirty="0"/>
              <a:t> because it stores:</a:t>
            </a:r>
          </a:p>
          <a:p>
            <a:pPr lvl="1"/>
            <a:r>
              <a:rPr lang="en-GB" dirty="0"/>
              <a:t>the organisation’s operational data,</a:t>
            </a:r>
          </a:p>
          <a:p>
            <a:pPr lvl="1"/>
            <a:r>
              <a:rPr lang="en-GB" dirty="0"/>
              <a:t>and also a description of this data.</a:t>
            </a:r>
          </a:p>
          <a:p>
            <a:r>
              <a:rPr lang="en-GB" dirty="0"/>
              <a:t>It is this self-describing nature of databases that provides </a:t>
            </a:r>
            <a:r>
              <a:rPr lang="en-GB" b="1" dirty="0"/>
              <a:t>data independence</a:t>
            </a:r>
            <a:r>
              <a:rPr lang="en-GB" dirty="0"/>
              <a:t>, which file-based systems lacked.</a:t>
            </a:r>
          </a:p>
        </p:txBody>
      </p:sp>
    </p:spTree>
    <p:extLst>
      <p:ext uri="{BB962C8B-B14F-4D97-AF65-F5344CB8AC3E}">
        <p14:creationId xmlns:p14="http://schemas.microsoft.com/office/powerpoint/2010/main" val="24497746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Database Management System (DBMS) Recap</a:t>
            </a:r>
          </a:p>
        </p:txBody>
      </p:sp>
      <p:sp>
        <p:nvSpPr>
          <p:cNvPr id="3" name="Content Placeholder 2"/>
          <p:cNvSpPr>
            <a:spLocks noGrp="1"/>
          </p:cNvSpPr>
          <p:nvPr>
            <p:ph sz="quarter" idx="1"/>
          </p:nvPr>
        </p:nvSpPr>
        <p:spPr/>
        <p:txBody>
          <a:bodyPr>
            <a:normAutofit/>
          </a:bodyPr>
          <a:lstStyle/>
          <a:p>
            <a:pPr marL="0" indent="0">
              <a:buNone/>
            </a:pPr>
            <a:r>
              <a:rPr lang="en-GB" dirty="0"/>
              <a:t>A DBMS is software system that enables users to define, create, maintain and control access to the database.</a:t>
            </a:r>
          </a:p>
          <a:p>
            <a:pPr marL="0" indent="0">
              <a:buNone/>
            </a:pPr>
            <a:r>
              <a:rPr lang="en-GB" dirty="0"/>
              <a:t>Access to the database is through the DBMS.</a:t>
            </a:r>
          </a:p>
          <a:p>
            <a:pPr marL="0" indent="0">
              <a:buNone/>
            </a:pPr>
            <a:r>
              <a:rPr lang="en-GB" dirty="0"/>
              <a:t>The DBMS interacts with users (individuals on workstations and users’ application programs) and the database.</a:t>
            </a:r>
          </a:p>
          <a:p>
            <a:r>
              <a:rPr lang="en-GB" dirty="0"/>
              <a:t>Example DBMSs include PostgreSQL, Access, Oracle, MySQL, MS SQL Server, etc.</a:t>
            </a:r>
          </a:p>
        </p:txBody>
      </p:sp>
    </p:spTree>
    <p:extLst>
      <p:ext uri="{BB962C8B-B14F-4D97-AF65-F5344CB8AC3E}">
        <p14:creationId xmlns:p14="http://schemas.microsoft.com/office/powerpoint/2010/main" val="3390451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35.xml><?xml version="1.0" encoding="utf-8"?>
<p:sld xmlns:a="http://schemas.openxmlformats.org/drawingml/2006/main" xmlns:r="http://schemas.openxmlformats.org/officeDocument/2006/relationships" xmlns:p="http://schemas.openxmlformats.org/presentationml/2006/main" showMasterPhAnim="0" show="0">
  <p:cSld>
    <p:spTree>
      <p:nvGrpSpPr>
        <p:cNvPr id="1" name=""/>
        <p:cNvGrpSpPr/>
        <p:nvPr/>
      </p:nvGrpSpPr>
      <p:grpSpPr>
        <a:xfrm>
          <a:off x="0" y="0"/>
          <a:ext cx="0" cy="0"/>
          <a:chOff x="0" y="0"/>
          <a:chExt cx="0" cy="0"/>
        </a:xfrm>
      </p:grpSpPr>
      <p:sp>
        <p:nvSpPr>
          <p:cNvPr id="44033" name="Rectangle 2"/>
          <p:cNvSpPr>
            <a:spLocks noChangeArrowheads="1"/>
          </p:cNvSpPr>
          <p:nvPr/>
        </p:nvSpPr>
        <p:spPr bwMode="auto">
          <a:xfrm>
            <a:off x="8382000" y="6172200"/>
            <a:ext cx="19050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nchor="ctr"/>
          <a:lstStyle>
            <a:lvl1pPr eaLnBrk="0" hangingPunct="0">
              <a:defRPr sz="2400">
                <a:solidFill>
                  <a:schemeClr val="tx1"/>
                </a:solidFill>
                <a:latin typeface="Tahoma" panose="020B0604030504040204" pitchFamily="34" charset="0"/>
                <a:ea typeface="MS PGothic" panose="020B0600070205080204" pitchFamily="34" charset="-128"/>
              </a:defRPr>
            </a:lvl1pPr>
            <a:lvl2pPr marL="742950" indent="-285750" eaLnBrk="0" hangingPunct="0">
              <a:defRPr sz="2400">
                <a:solidFill>
                  <a:schemeClr val="tx1"/>
                </a:solidFill>
                <a:latin typeface="Tahoma" panose="020B0604030504040204" pitchFamily="34" charset="0"/>
                <a:ea typeface="MS PGothic" panose="020B0600070205080204" pitchFamily="34" charset="-128"/>
              </a:defRPr>
            </a:lvl2pPr>
            <a:lvl3pPr marL="1143000" indent="-228600" eaLnBrk="0" hangingPunct="0">
              <a:defRPr sz="2400">
                <a:solidFill>
                  <a:schemeClr val="tx1"/>
                </a:solidFill>
                <a:latin typeface="Tahoma" panose="020B0604030504040204" pitchFamily="34" charset="0"/>
                <a:ea typeface="MS PGothic" panose="020B0600070205080204" pitchFamily="34" charset="-128"/>
              </a:defRPr>
            </a:lvl3pPr>
            <a:lvl4pPr marL="1600200" indent="-228600" eaLnBrk="0" hangingPunct="0">
              <a:defRPr sz="2400">
                <a:solidFill>
                  <a:schemeClr val="tx1"/>
                </a:solidFill>
                <a:latin typeface="Tahoma" panose="020B0604030504040204" pitchFamily="34" charset="0"/>
                <a:ea typeface="MS PGothic" panose="020B0600070205080204" pitchFamily="34" charset="-128"/>
              </a:defRPr>
            </a:lvl4pPr>
            <a:lvl5pPr marL="2057400" indent="-228600" eaLnBrk="0" hangingPunct="0">
              <a:defRPr sz="2400">
                <a:solidFill>
                  <a:schemeClr val="tx1"/>
                </a:solidFill>
                <a:latin typeface="Tahoma" panose="020B060403050404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9pPr>
          </a:lstStyle>
          <a:p>
            <a:pPr algn="r"/>
            <a:r>
              <a:rPr lang="en-US" altLang="en-US" sz="1400">
                <a:latin typeface="Times New Roman" panose="02020603050405020304" pitchFamily="18" charset="0"/>
              </a:rPr>
              <a:t>15</a:t>
            </a:r>
          </a:p>
        </p:txBody>
      </p:sp>
      <p:sp>
        <p:nvSpPr>
          <p:cNvPr id="44034" name="Rectangle 3"/>
          <p:cNvSpPr>
            <a:spLocks noGrp="1" noChangeArrowheads="1"/>
          </p:cNvSpPr>
          <p:nvPr>
            <p:ph type="title"/>
          </p:nvPr>
        </p:nvSpPr>
        <p:spPr>
          <a:noFill/>
        </p:spPr>
        <p:txBody>
          <a:bodyPr lIns="90488" tIns="44450" rIns="90488" bIns="44450"/>
          <a:lstStyle/>
          <a:p>
            <a:pPr eaLnBrk="1" hangingPunct="1"/>
            <a:r>
              <a:rPr lang="en-US" altLang="en-US" b="1">
                <a:latin typeface="CG Times" pitchFamily="18" charset="0"/>
              </a:rPr>
              <a:t>Database Approach</a:t>
            </a:r>
          </a:p>
        </p:txBody>
      </p:sp>
      <p:sp>
        <p:nvSpPr>
          <p:cNvPr id="32772" name="Rectangle 4"/>
          <p:cNvSpPr>
            <a:spLocks noGrp="1" noChangeArrowheads="1"/>
          </p:cNvSpPr>
          <p:nvPr>
            <p:ph type="body" idx="1"/>
          </p:nvPr>
        </p:nvSpPr>
        <p:spPr>
          <a:xfrm>
            <a:off x="2895600" y="1905000"/>
            <a:ext cx="7772400" cy="4114800"/>
          </a:xfrm>
          <a:noFill/>
        </p:spPr>
        <p:txBody>
          <a:bodyPr lIns="90488" tIns="44450" rIns="90488" bIns="44450"/>
          <a:lstStyle/>
          <a:p>
            <a:pPr eaLnBrk="1" hangingPunct="1">
              <a:lnSpc>
                <a:spcPct val="90000"/>
              </a:lnSpc>
            </a:pPr>
            <a:r>
              <a:rPr lang="en-US" altLang="en-US" b="1" dirty="0">
                <a:latin typeface="CG Times" pitchFamily="18" charset="0"/>
              </a:rPr>
              <a:t>Controlled access to database may include:</a:t>
            </a:r>
          </a:p>
          <a:p>
            <a:pPr lvl="1" eaLnBrk="1" hangingPunct="1">
              <a:lnSpc>
                <a:spcPct val="90000"/>
              </a:lnSpc>
              <a:buSzPct val="75000"/>
            </a:pPr>
            <a:r>
              <a:rPr lang="en-US" altLang="en-US" sz="2600" b="1" dirty="0">
                <a:latin typeface="CG Times" pitchFamily="18" charset="0"/>
              </a:rPr>
              <a:t>A security system.</a:t>
            </a:r>
          </a:p>
          <a:p>
            <a:pPr lvl="1" eaLnBrk="1" hangingPunct="1">
              <a:lnSpc>
                <a:spcPct val="90000"/>
              </a:lnSpc>
              <a:buSzPct val="75000"/>
            </a:pPr>
            <a:r>
              <a:rPr lang="en-US" altLang="en-US" sz="2600" b="1" dirty="0">
                <a:latin typeface="CG Times" pitchFamily="18" charset="0"/>
              </a:rPr>
              <a:t>An integrity system.</a:t>
            </a:r>
          </a:p>
          <a:p>
            <a:pPr lvl="1" eaLnBrk="1" hangingPunct="1">
              <a:lnSpc>
                <a:spcPct val="90000"/>
              </a:lnSpc>
              <a:buSzPct val="75000"/>
            </a:pPr>
            <a:r>
              <a:rPr lang="en-US" altLang="en-US" sz="2600" b="1" dirty="0">
                <a:latin typeface="CG Times" pitchFamily="18" charset="0"/>
              </a:rPr>
              <a:t>A concurrency control system.</a:t>
            </a:r>
          </a:p>
          <a:p>
            <a:pPr lvl="1" eaLnBrk="1" hangingPunct="1">
              <a:lnSpc>
                <a:spcPct val="90000"/>
              </a:lnSpc>
              <a:buSzPct val="75000"/>
            </a:pPr>
            <a:r>
              <a:rPr lang="en-US" altLang="en-US" sz="2600" b="1" dirty="0">
                <a:latin typeface="CG Times" pitchFamily="18" charset="0"/>
              </a:rPr>
              <a:t>A recovery control system.</a:t>
            </a:r>
          </a:p>
          <a:p>
            <a:pPr lvl="1" eaLnBrk="1" hangingPunct="1">
              <a:lnSpc>
                <a:spcPct val="90000"/>
              </a:lnSpc>
              <a:buSzPct val="75000"/>
            </a:pPr>
            <a:r>
              <a:rPr lang="en-US" altLang="en-US" sz="2600" b="1" dirty="0">
                <a:latin typeface="CG Times" pitchFamily="18" charset="0"/>
              </a:rPr>
              <a:t>A user-accessible catalog.</a:t>
            </a:r>
            <a:endParaRPr lang="en-US" altLang="en-US" b="1" dirty="0">
              <a:latin typeface="CG Times" pitchFamily="18" charset="0"/>
            </a:endParaRPr>
          </a:p>
          <a:p>
            <a:pPr eaLnBrk="1" hangingPunct="1">
              <a:lnSpc>
                <a:spcPct val="90000"/>
              </a:lnSpc>
            </a:pPr>
            <a:r>
              <a:rPr lang="en-US" altLang="en-US" b="1" dirty="0">
                <a:latin typeface="CG Times" pitchFamily="18" charset="0"/>
              </a:rPr>
              <a:t>A view mechanism.</a:t>
            </a:r>
          </a:p>
          <a:p>
            <a:pPr lvl="1" eaLnBrk="1" hangingPunct="1">
              <a:lnSpc>
                <a:spcPct val="90000"/>
              </a:lnSpc>
              <a:buSzPct val="75000"/>
            </a:pPr>
            <a:r>
              <a:rPr lang="en-US" altLang="en-US" sz="2600" b="1" dirty="0">
                <a:latin typeface="CG Times" pitchFamily="18" charset="0"/>
              </a:rPr>
              <a:t>Provides users with only the data they want or need to use.</a:t>
            </a:r>
          </a:p>
        </p:txBody>
      </p:sp>
    </p:spTree>
  </p:cSld>
  <p:clrMapOvr>
    <a:masterClrMapping/>
  </p:clrMapOvr>
  <p:transition>
    <p:wipe dir="d"/>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499"/>
                                          </p:stCondLst>
                                        </p:cTn>
                                        <p:tgtEl>
                                          <p:spTgt spid="32772">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499"/>
                                          </p:stCondLst>
                                        </p:cTn>
                                        <p:tgtEl>
                                          <p:spTgt spid="32772">
                                            <p:txEl>
                                              <p:pRg st="1" end="1"/>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499"/>
                                          </p:stCondLst>
                                        </p:cTn>
                                        <p:tgtEl>
                                          <p:spTgt spid="32772">
                                            <p:txEl>
                                              <p:pRg st="2" end="2"/>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499"/>
                                          </p:stCondLst>
                                        </p:cTn>
                                        <p:tgtEl>
                                          <p:spTgt spid="32772">
                                            <p:txEl>
                                              <p:pRg st="3" end="3"/>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499"/>
                                          </p:stCondLst>
                                        </p:cTn>
                                        <p:tgtEl>
                                          <p:spTgt spid="32772">
                                            <p:txEl>
                                              <p:pRg st="4" end="4"/>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499"/>
                                          </p:stCondLst>
                                        </p:cTn>
                                        <p:tgtEl>
                                          <p:spTgt spid="32772">
                                            <p:txEl>
                                              <p:pRg st="5" end="5"/>
                                            </p:txEl>
                                          </p:spTgt>
                                        </p:tgtEl>
                                        <p:attrNameLst>
                                          <p:attrName>style.visibility</p:attrName>
                                        </p:attrNameLst>
                                      </p:cBhvr>
                                      <p:to>
                                        <p:strVal val="visible"/>
                                      </p:to>
                                    </p:set>
                                  </p:childTnLst>
                                </p:cTn>
                              </p:par>
                            </p:childTnLst>
                          </p:cTn>
                        </p:par>
                      </p:childTnLst>
                    </p:cTn>
                  </p:par>
                  <p:par>
                    <p:cTn id="17" fill="hold" nodeType="clickPar">
                      <p:stCondLst>
                        <p:cond delay="indefinite"/>
                      </p:stCondLst>
                      <p:childTnLst>
                        <p:par>
                          <p:cTn id="18" fill="hold" nodeType="withGroup">
                            <p:stCondLst>
                              <p:cond delay="0"/>
                            </p:stCondLst>
                            <p:childTnLst>
                              <p:par>
                                <p:cTn id="19" presetID="1" presetClass="entr" presetSubtype="0" fill="hold" grpId="0" nodeType="clickEffect">
                                  <p:stCondLst>
                                    <p:cond delay="0"/>
                                  </p:stCondLst>
                                  <p:childTnLst>
                                    <p:set>
                                      <p:cBhvr>
                                        <p:cTn id="20" dur="1" fill="hold">
                                          <p:stCondLst>
                                            <p:cond delay="499"/>
                                          </p:stCondLst>
                                        </p:cTn>
                                        <p:tgtEl>
                                          <p:spTgt spid="32772">
                                            <p:txEl>
                                              <p:pRg st="6" end="6"/>
                                            </p:txEl>
                                          </p:spTgt>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499"/>
                                          </p:stCondLst>
                                        </p:cTn>
                                        <p:tgtEl>
                                          <p:spTgt spid="32772">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2772" grpId="0" build="p" autoUpdateAnimBg="0"/>
    </p:bldLst>
  </p:timing>
</p:sld>
</file>

<file path=ppt/slides/slide36.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Advantages and Disadvantages of DBMS</a:t>
            </a:r>
          </a:p>
        </p:txBody>
      </p:sp>
      <p:sp>
        <p:nvSpPr>
          <p:cNvPr id="3" name="Content Placeholder 2"/>
          <p:cNvSpPr>
            <a:spLocks noGrp="1"/>
          </p:cNvSpPr>
          <p:nvPr>
            <p:ph sz="quarter" idx="1"/>
          </p:nvPr>
        </p:nvSpPr>
        <p:spPr/>
        <p:txBody>
          <a:bodyPr>
            <a:normAutofit/>
          </a:bodyPr>
          <a:lstStyle/>
          <a:p>
            <a:r>
              <a:rPr lang="en-GB" dirty="0"/>
              <a:t>The DBMS has many advantages, but also some disadvantages.</a:t>
            </a:r>
          </a:p>
          <a:p>
            <a:r>
              <a:rPr lang="en-GB" dirty="0"/>
              <a:t>The advantages and disadvantages are listed on the following slides.</a:t>
            </a:r>
          </a:p>
          <a:p>
            <a:r>
              <a:rPr lang="en-GB" b="1" dirty="0"/>
              <a:t>Please read </a:t>
            </a:r>
            <a:r>
              <a:rPr lang="en-GB" dirty="0"/>
              <a:t>the accompanying notes for explanations. </a:t>
            </a:r>
          </a:p>
          <a:p>
            <a:pPr lvl="1"/>
            <a:r>
              <a:rPr lang="en-GB" dirty="0"/>
              <a:t>The advantages and disadvantages highlight the differences between the file-based approach and database approach.</a:t>
            </a:r>
          </a:p>
          <a:p>
            <a:pPr lvl="1"/>
            <a:r>
              <a:rPr lang="en-GB" dirty="0"/>
              <a:t>The advantages further highlight why the database approach is better than the file-based approach.</a:t>
            </a:r>
          </a:p>
        </p:txBody>
      </p:sp>
    </p:spTree>
    <p:extLst>
      <p:ext uri="{BB962C8B-B14F-4D97-AF65-F5344CB8AC3E}">
        <p14:creationId xmlns:p14="http://schemas.microsoft.com/office/powerpoint/2010/main" val="7626691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7.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Advantages of DBMS</a:t>
            </a:r>
          </a:p>
        </p:txBody>
      </p:sp>
      <p:sp>
        <p:nvSpPr>
          <p:cNvPr id="3" name="Content Placeholder 2"/>
          <p:cNvSpPr>
            <a:spLocks noGrp="1"/>
          </p:cNvSpPr>
          <p:nvPr>
            <p:ph sz="quarter" idx="1"/>
          </p:nvPr>
        </p:nvSpPr>
        <p:spPr/>
        <p:txBody>
          <a:bodyPr/>
          <a:lstStyle/>
          <a:p>
            <a:r>
              <a:rPr lang="en-GB" dirty="0"/>
              <a:t>Control of data redundancy</a:t>
            </a:r>
          </a:p>
          <a:p>
            <a:r>
              <a:rPr lang="en-GB" dirty="0"/>
              <a:t>Data consistency</a:t>
            </a:r>
          </a:p>
          <a:p>
            <a:r>
              <a:rPr lang="en-GB" dirty="0"/>
              <a:t>More information from the same amount of data</a:t>
            </a:r>
          </a:p>
          <a:p>
            <a:r>
              <a:rPr lang="en-GB" dirty="0"/>
              <a:t>Sharing of data</a:t>
            </a:r>
          </a:p>
          <a:p>
            <a:r>
              <a:rPr lang="en-GB" dirty="0"/>
              <a:t>Improved data integrity</a:t>
            </a:r>
          </a:p>
          <a:p>
            <a:r>
              <a:rPr lang="en-GB" dirty="0"/>
              <a:t>Improved security</a:t>
            </a:r>
          </a:p>
          <a:p>
            <a:r>
              <a:rPr lang="en-GB" dirty="0"/>
              <a:t>Enforcement of standards</a:t>
            </a:r>
          </a:p>
          <a:p>
            <a:r>
              <a:rPr lang="en-GB" dirty="0"/>
              <a:t>Economy of scale</a:t>
            </a:r>
          </a:p>
        </p:txBody>
      </p:sp>
    </p:spTree>
    <p:extLst>
      <p:ext uri="{BB962C8B-B14F-4D97-AF65-F5344CB8AC3E}">
        <p14:creationId xmlns:p14="http://schemas.microsoft.com/office/powerpoint/2010/main" val="4097030835"/>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Advantages of DBMSs</a:t>
            </a:r>
          </a:p>
        </p:txBody>
      </p:sp>
      <p:sp>
        <p:nvSpPr>
          <p:cNvPr id="3" name="Content Placeholder 2"/>
          <p:cNvSpPr>
            <a:spLocks noGrp="1"/>
          </p:cNvSpPr>
          <p:nvPr>
            <p:ph sz="quarter" idx="1"/>
          </p:nvPr>
        </p:nvSpPr>
        <p:spPr/>
        <p:txBody>
          <a:bodyPr/>
          <a:lstStyle/>
          <a:p>
            <a:r>
              <a:rPr lang="en-GB" dirty="0"/>
              <a:t>Balance conflicting requirements</a:t>
            </a:r>
          </a:p>
          <a:p>
            <a:r>
              <a:rPr lang="en-GB" dirty="0"/>
              <a:t>Improved data accessibility and responsiveness</a:t>
            </a:r>
          </a:p>
          <a:p>
            <a:r>
              <a:rPr lang="en-GB" dirty="0"/>
              <a:t>Increased productivity</a:t>
            </a:r>
          </a:p>
          <a:p>
            <a:r>
              <a:rPr lang="en-GB" dirty="0"/>
              <a:t>Improved maintenance through data independence</a:t>
            </a:r>
          </a:p>
          <a:p>
            <a:r>
              <a:rPr lang="en-GB" dirty="0"/>
              <a:t>Increased concurrency</a:t>
            </a:r>
          </a:p>
          <a:p>
            <a:r>
              <a:rPr lang="en-GB" dirty="0"/>
              <a:t>Improved backup and recovery services</a:t>
            </a:r>
          </a:p>
          <a:p>
            <a:endParaRPr lang="en-GB" dirty="0"/>
          </a:p>
        </p:txBody>
      </p:sp>
    </p:spTree>
    <p:extLst>
      <p:ext uri="{BB962C8B-B14F-4D97-AF65-F5344CB8AC3E}">
        <p14:creationId xmlns:p14="http://schemas.microsoft.com/office/powerpoint/2010/main" val="969751493"/>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Disadvantages of DBMSs</a:t>
            </a:r>
          </a:p>
        </p:txBody>
      </p:sp>
      <p:sp>
        <p:nvSpPr>
          <p:cNvPr id="3" name="Content Placeholder 2"/>
          <p:cNvSpPr>
            <a:spLocks noGrp="1"/>
          </p:cNvSpPr>
          <p:nvPr>
            <p:ph sz="quarter" idx="1"/>
          </p:nvPr>
        </p:nvSpPr>
        <p:spPr/>
        <p:txBody>
          <a:bodyPr/>
          <a:lstStyle/>
          <a:p>
            <a:r>
              <a:rPr lang="en-GB" dirty="0"/>
              <a:t>Complexity</a:t>
            </a:r>
          </a:p>
          <a:p>
            <a:r>
              <a:rPr lang="en-GB" dirty="0"/>
              <a:t>Size</a:t>
            </a:r>
          </a:p>
          <a:p>
            <a:r>
              <a:rPr lang="en-GB" dirty="0"/>
              <a:t>Cost of DBMS</a:t>
            </a:r>
          </a:p>
          <a:p>
            <a:r>
              <a:rPr lang="en-GB" dirty="0"/>
              <a:t>Additional hardware costs</a:t>
            </a:r>
          </a:p>
          <a:p>
            <a:r>
              <a:rPr lang="en-GB" dirty="0"/>
              <a:t>Cost of conversion</a:t>
            </a:r>
          </a:p>
          <a:p>
            <a:r>
              <a:rPr lang="en-GB" dirty="0"/>
              <a:t>Performance</a:t>
            </a:r>
          </a:p>
          <a:p>
            <a:r>
              <a:rPr lang="en-GB" dirty="0"/>
              <a:t>Greater impact of a failure</a:t>
            </a:r>
          </a:p>
        </p:txBody>
      </p:sp>
    </p:spTree>
    <p:extLst>
      <p:ext uri="{BB962C8B-B14F-4D97-AF65-F5344CB8AC3E}">
        <p14:creationId xmlns:p14="http://schemas.microsoft.com/office/powerpoint/2010/main" val="2016328622"/>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5" name="Rectangle 2"/>
          <p:cNvSpPr>
            <a:spLocks noChangeArrowheads="1"/>
          </p:cNvSpPr>
          <p:nvPr/>
        </p:nvSpPr>
        <p:spPr bwMode="auto">
          <a:xfrm>
            <a:off x="8382000" y="6172200"/>
            <a:ext cx="19050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nchor="ctr"/>
          <a:lstStyle>
            <a:lvl1pPr eaLnBrk="0" hangingPunct="0">
              <a:defRPr sz="2400">
                <a:solidFill>
                  <a:schemeClr val="tx1"/>
                </a:solidFill>
                <a:latin typeface="Tahoma" panose="020B0604030504040204" pitchFamily="34" charset="0"/>
                <a:ea typeface="MS PGothic" panose="020B0600070205080204" pitchFamily="34" charset="-128"/>
              </a:defRPr>
            </a:lvl1pPr>
            <a:lvl2pPr marL="742950" indent="-285750" eaLnBrk="0" hangingPunct="0">
              <a:defRPr sz="2400">
                <a:solidFill>
                  <a:schemeClr val="tx1"/>
                </a:solidFill>
                <a:latin typeface="Tahoma" panose="020B0604030504040204" pitchFamily="34" charset="0"/>
                <a:ea typeface="MS PGothic" panose="020B0600070205080204" pitchFamily="34" charset="-128"/>
              </a:defRPr>
            </a:lvl2pPr>
            <a:lvl3pPr marL="1143000" indent="-228600" eaLnBrk="0" hangingPunct="0">
              <a:defRPr sz="2400">
                <a:solidFill>
                  <a:schemeClr val="tx1"/>
                </a:solidFill>
                <a:latin typeface="Tahoma" panose="020B0604030504040204" pitchFamily="34" charset="0"/>
                <a:ea typeface="MS PGothic" panose="020B0600070205080204" pitchFamily="34" charset="-128"/>
              </a:defRPr>
            </a:lvl3pPr>
            <a:lvl4pPr marL="1600200" indent="-228600" eaLnBrk="0" hangingPunct="0">
              <a:defRPr sz="2400">
                <a:solidFill>
                  <a:schemeClr val="tx1"/>
                </a:solidFill>
                <a:latin typeface="Tahoma" panose="020B0604030504040204" pitchFamily="34" charset="0"/>
                <a:ea typeface="MS PGothic" panose="020B0600070205080204" pitchFamily="34" charset="-128"/>
              </a:defRPr>
            </a:lvl4pPr>
            <a:lvl5pPr marL="2057400" indent="-228600" eaLnBrk="0" hangingPunct="0">
              <a:defRPr sz="2400">
                <a:solidFill>
                  <a:schemeClr val="tx1"/>
                </a:solidFill>
                <a:latin typeface="Tahoma" panose="020B060403050404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9pPr>
          </a:lstStyle>
          <a:p>
            <a:pPr algn="r"/>
            <a:r>
              <a:rPr lang="en-US" altLang="en-US" sz="1400">
                <a:latin typeface="Times New Roman" panose="02020603050405020304" pitchFamily="18" charset="0"/>
              </a:rPr>
              <a:t>19</a:t>
            </a:r>
          </a:p>
        </p:txBody>
      </p:sp>
      <p:sp>
        <p:nvSpPr>
          <p:cNvPr id="52226" name="Rectangle 3"/>
          <p:cNvSpPr>
            <a:spLocks noGrp="1" noChangeArrowheads="1"/>
          </p:cNvSpPr>
          <p:nvPr>
            <p:ph type="title"/>
          </p:nvPr>
        </p:nvSpPr>
        <p:spPr>
          <a:noFill/>
        </p:spPr>
        <p:txBody>
          <a:bodyPr lIns="90488" tIns="44450" rIns="90488" bIns="44450">
            <a:normAutofit/>
          </a:bodyPr>
          <a:lstStyle/>
          <a:p>
            <a:pPr eaLnBrk="1" hangingPunct="1"/>
            <a:r>
              <a:rPr lang="en-US" altLang="en-US" dirty="0"/>
              <a:t>Roles in the Database Environment</a:t>
            </a:r>
          </a:p>
        </p:txBody>
      </p:sp>
      <p:sp>
        <p:nvSpPr>
          <p:cNvPr id="52227" name="Rectangle 4"/>
          <p:cNvSpPr>
            <a:spLocks noGrp="1" noChangeArrowheads="1"/>
          </p:cNvSpPr>
          <p:nvPr>
            <p:ph type="body" idx="1"/>
          </p:nvPr>
        </p:nvSpPr>
        <p:spPr>
          <a:noFill/>
        </p:spPr>
        <p:txBody>
          <a:bodyPr lIns="90488" tIns="44450" rIns="90488" bIns="44450"/>
          <a:lstStyle/>
          <a:p>
            <a:pPr algn="just" eaLnBrk="1" hangingPunct="1"/>
            <a:r>
              <a:rPr lang="en-US" altLang="en-US" dirty="0"/>
              <a:t>Data Administrator (DA)-</a:t>
            </a:r>
            <a:r>
              <a:rPr lang="en-GB" sz="2400" i="1" dirty="0"/>
              <a:t>What data do we need, and how should it be managed across the organization?</a:t>
            </a:r>
            <a:endParaRPr lang="en-US" altLang="en-US" sz="2400" i="1" dirty="0"/>
          </a:p>
          <a:p>
            <a:r>
              <a:rPr lang="en-US" altLang="en-US" dirty="0"/>
              <a:t>Database Administrator (DBA)-</a:t>
            </a:r>
            <a:r>
              <a:rPr lang="en-GB" sz="2400" i="1" dirty="0" err="1"/>
              <a:t>backup,user</a:t>
            </a:r>
            <a:r>
              <a:rPr lang="en-GB" sz="2400" i="1" dirty="0"/>
              <a:t> </a:t>
            </a:r>
            <a:r>
              <a:rPr lang="en-GB" sz="2400" i="1" dirty="0" err="1"/>
              <a:t>permissions,performance</a:t>
            </a:r>
            <a:r>
              <a:rPr lang="en-GB" sz="2400" i="1" dirty="0"/>
              <a:t> </a:t>
            </a:r>
            <a:r>
              <a:rPr lang="en-GB" sz="2400" i="1" dirty="0" err="1"/>
              <a:t>montiring</a:t>
            </a:r>
            <a:r>
              <a:rPr lang="en-GB" sz="2400" i="1" dirty="0"/>
              <a:t>, </a:t>
            </a:r>
            <a:r>
              <a:rPr lang="en-GB" sz="2400" i="1" dirty="0" err="1"/>
              <a:t>db</a:t>
            </a:r>
            <a:r>
              <a:rPr lang="en-GB" sz="2400" i="1" dirty="0"/>
              <a:t> making available</a:t>
            </a:r>
            <a:endParaRPr lang="en-US" altLang="en-US" sz="2400" i="1" dirty="0"/>
          </a:p>
          <a:p>
            <a:pPr eaLnBrk="1" hangingPunct="1"/>
            <a:r>
              <a:rPr lang="en-US" altLang="en-US" dirty="0"/>
              <a:t>Database Designers (</a:t>
            </a:r>
            <a:r>
              <a:rPr lang="en-US" altLang="en-US" i="1" dirty="0"/>
              <a:t>Logical and Physical</a:t>
            </a:r>
            <a:r>
              <a:rPr lang="en-US" altLang="en-US" dirty="0"/>
              <a:t>)</a:t>
            </a:r>
          </a:p>
          <a:p>
            <a:r>
              <a:rPr lang="en-US" altLang="en-US" dirty="0"/>
              <a:t>Application Programmers-</a:t>
            </a:r>
            <a:r>
              <a:rPr lang="en-GB" sz="2400" i="1" dirty="0"/>
              <a:t>Develop applications to </a:t>
            </a:r>
            <a:r>
              <a:rPr lang="en-GB" sz="2400" b="1" i="1" dirty="0"/>
              <a:t>insert, update, delete, and retrieve</a:t>
            </a:r>
            <a:r>
              <a:rPr lang="en-GB" sz="2400" i="1" dirty="0"/>
              <a:t> data.</a:t>
            </a:r>
            <a:endParaRPr lang="en-US" altLang="en-US" sz="2400" i="1" dirty="0"/>
          </a:p>
          <a:p>
            <a:pPr eaLnBrk="1" hangingPunct="1"/>
            <a:r>
              <a:rPr lang="en-US" altLang="en-US" dirty="0"/>
              <a:t>End Users </a:t>
            </a:r>
          </a:p>
        </p:txBody>
      </p:sp>
    </p:spTree>
  </p:cSld>
  <p:clrMapOvr>
    <a:masterClrMapping/>
  </p:clrMapOvr>
  <p:transition>
    <p:wipe dir="d"/>
  </p:transition>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FBE7E5-7C91-3390-D47F-4F1902DE3573}"/>
              </a:ext>
            </a:extLst>
          </p:cNvPr>
          <p:cNvSpPr>
            <a:spLocks noGrp="1"/>
          </p:cNvSpPr>
          <p:nvPr>
            <p:ph type="title"/>
          </p:nvPr>
        </p:nvSpPr>
        <p:spPr/>
        <p:txBody>
          <a:bodyPr/>
          <a:lstStyle/>
          <a:p>
            <a:endParaRPr lang="en-GB"/>
          </a:p>
        </p:txBody>
      </p:sp>
      <p:sp>
        <p:nvSpPr>
          <p:cNvPr id="4" name="Content Placeholder 3">
            <a:extLst>
              <a:ext uri="{FF2B5EF4-FFF2-40B4-BE49-F238E27FC236}">
                <a16:creationId xmlns:a16="http://schemas.microsoft.com/office/drawing/2014/main" id="{FE9E616E-3ABD-1C57-866D-8DA0DE0B4A59}"/>
              </a:ext>
            </a:extLst>
          </p:cNvPr>
          <p:cNvSpPr txBox="1">
            <a:spLocks noGrp="1"/>
          </p:cNvSpPr>
          <p:nvPr>
            <p:ph sz="quarter" idx="1"/>
          </p:nvPr>
        </p:nvSpPr>
        <p:spPr>
          <a:xfrm>
            <a:off x="2136775" y="1600201"/>
            <a:ext cx="8153400" cy="3247299"/>
          </a:xfrm>
          <a:prstGeom prst="rect">
            <a:avLst/>
          </a:prstGeom>
          <a:noFill/>
        </p:spPr>
        <p:txBody>
          <a:bodyPr wrap="square" rtlCol="0">
            <a:spAutoFit/>
          </a:bodyPr>
          <a:lstStyle/>
          <a:p>
            <a:pPr marL="0" indent="0">
              <a:buNone/>
            </a:pPr>
            <a:r>
              <a:rPr lang="en-GB" b="1" dirty="0"/>
              <a:t>Further Reading :</a:t>
            </a:r>
          </a:p>
          <a:p>
            <a:pPr marL="0" indent="0">
              <a:buNone/>
            </a:pPr>
            <a:endParaRPr lang="en-GB" b="1" dirty="0"/>
          </a:p>
          <a:p>
            <a:pPr marL="0" indent="0">
              <a:buNone/>
            </a:pPr>
            <a:r>
              <a:rPr lang="en-GB" b="1" dirty="0"/>
              <a:t>Chapter 1: Introduction to Databases</a:t>
            </a:r>
          </a:p>
          <a:p>
            <a:pPr marL="0" indent="0">
              <a:buNone/>
            </a:pPr>
            <a:r>
              <a:rPr lang="en-GB"/>
              <a:t>Database </a:t>
            </a:r>
            <a:r>
              <a:rPr lang="en-GB" dirty="0"/>
              <a:t>Systems: A Practical Approach to Design, Implementation, and Management Sixth </a:t>
            </a:r>
            <a:r>
              <a:rPr lang="en-GB"/>
              <a:t>edition by   </a:t>
            </a:r>
          </a:p>
          <a:p>
            <a:pPr marL="0" indent="0">
              <a:buNone/>
            </a:pPr>
            <a:r>
              <a:rPr lang="en-GB"/>
              <a:t>• </a:t>
            </a:r>
            <a:r>
              <a:rPr lang="en-GB" dirty="0"/>
              <a:t>Thomas Connolly • Carolyn </a:t>
            </a:r>
            <a:r>
              <a:rPr lang="en-GB" dirty="0" err="1"/>
              <a:t>Begg</a:t>
            </a:r>
            <a:endParaRPr lang="en-GB" dirty="0"/>
          </a:p>
          <a:p>
            <a:endParaRPr lang="en-GB" sz="1350" dirty="0"/>
          </a:p>
        </p:txBody>
      </p:sp>
    </p:spTree>
    <p:extLst>
      <p:ext uri="{BB962C8B-B14F-4D97-AF65-F5344CB8AC3E}">
        <p14:creationId xmlns:p14="http://schemas.microsoft.com/office/powerpoint/2010/main" val="3672184373"/>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46081" name="Rectangle 2"/>
          <p:cNvSpPr>
            <a:spLocks noChangeArrowheads="1"/>
          </p:cNvSpPr>
          <p:nvPr/>
        </p:nvSpPr>
        <p:spPr bwMode="auto">
          <a:xfrm>
            <a:off x="8382000" y="6172200"/>
            <a:ext cx="19050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nchor="ctr"/>
          <a:lstStyle>
            <a:lvl1pPr eaLnBrk="0" hangingPunct="0">
              <a:defRPr sz="2400">
                <a:solidFill>
                  <a:schemeClr val="tx1"/>
                </a:solidFill>
                <a:latin typeface="Tahoma" panose="020B0604030504040204" pitchFamily="34" charset="0"/>
                <a:ea typeface="MS PGothic" panose="020B0600070205080204" pitchFamily="34" charset="-128"/>
              </a:defRPr>
            </a:lvl1pPr>
            <a:lvl2pPr marL="742950" indent="-285750" eaLnBrk="0" hangingPunct="0">
              <a:defRPr sz="2400">
                <a:solidFill>
                  <a:schemeClr val="tx1"/>
                </a:solidFill>
                <a:latin typeface="Tahoma" panose="020B0604030504040204" pitchFamily="34" charset="0"/>
                <a:ea typeface="MS PGothic" panose="020B0600070205080204" pitchFamily="34" charset="-128"/>
              </a:defRPr>
            </a:lvl2pPr>
            <a:lvl3pPr marL="1143000" indent="-228600" eaLnBrk="0" hangingPunct="0">
              <a:defRPr sz="2400">
                <a:solidFill>
                  <a:schemeClr val="tx1"/>
                </a:solidFill>
                <a:latin typeface="Tahoma" panose="020B0604030504040204" pitchFamily="34" charset="0"/>
                <a:ea typeface="MS PGothic" panose="020B0600070205080204" pitchFamily="34" charset="-128"/>
              </a:defRPr>
            </a:lvl3pPr>
            <a:lvl4pPr marL="1600200" indent="-228600" eaLnBrk="0" hangingPunct="0">
              <a:defRPr sz="2400">
                <a:solidFill>
                  <a:schemeClr val="tx1"/>
                </a:solidFill>
                <a:latin typeface="Tahoma" panose="020B0604030504040204" pitchFamily="34" charset="0"/>
                <a:ea typeface="MS PGothic" panose="020B0600070205080204" pitchFamily="34" charset="-128"/>
              </a:defRPr>
            </a:lvl4pPr>
            <a:lvl5pPr marL="2057400" indent="-228600" eaLnBrk="0" hangingPunct="0">
              <a:defRPr sz="2400">
                <a:solidFill>
                  <a:schemeClr val="tx1"/>
                </a:solidFill>
                <a:latin typeface="Tahoma" panose="020B060403050404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9pPr>
          </a:lstStyle>
          <a:p>
            <a:pPr algn="r"/>
            <a:r>
              <a:rPr lang="en-US" altLang="en-US" sz="1400">
                <a:latin typeface="Times New Roman" panose="02020603050405020304" pitchFamily="18" charset="0"/>
              </a:rPr>
              <a:t>16</a:t>
            </a:r>
          </a:p>
        </p:txBody>
      </p:sp>
      <p:sp>
        <p:nvSpPr>
          <p:cNvPr id="46082" name="Rectangle 3"/>
          <p:cNvSpPr>
            <a:spLocks noGrp="1" noChangeArrowheads="1"/>
          </p:cNvSpPr>
          <p:nvPr>
            <p:ph type="title"/>
          </p:nvPr>
        </p:nvSpPr>
        <p:spPr>
          <a:noFill/>
        </p:spPr>
        <p:txBody>
          <a:bodyPr lIns="90488" tIns="44450" rIns="90488" bIns="44450">
            <a:normAutofit/>
          </a:bodyPr>
          <a:lstStyle/>
          <a:p>
            <a:pPr eaLnBrk="1" hangingPunct="1"/>
            <a:r>
              <a:rPr lang="en-US" altLang="en-US" b="1">
                <a:latin typeface="CG Times" pitchFamily="18" charset="0"/>
              </a:rPr>
              <a:t>Components of DBMS Environment</a:t>
            </a:r>
          </a:p>
        </p:txBody>
      </p:sp>
      <p:pic>
        <p:nvPicPr>
          <p:cNvPr id="46083" name="Picture 4"/>
          <p:cNvPicPr>
            <a:picLocks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2200276" y="1987550"/>
            <a:ext cx="7489825" cy="1790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pic>
      <p:pic>
        <p:nvPicPr>
          <p:cNvPr id="13314" name="Picture 2" descr="components of a database environment">
            <a:extLst>
              <a:ext uri="{FF2B5EF4-FFF2-40B4-BE49-F238E27FC236}">
                <a16:creationId xmlns:a16="http://schemas.microsoft.com/office/drawing/2014/main" id="{4A849B96-49C3-899B-919D-0F0A45117D77}"/>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623028" y="3890764"/>
            <a:ext cx="2644318" cy="2510036"/>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989122CD-730C-C8D2-D0B4-D6444CB12433}"/>
              </a:ext>
            </a:extLst>
          </p:cNvPr>
          <p:cNvSpPr txBox="1"/>
          <p:nvPr/>
        </p:nvSpPr>
        <p:spPr>
          <a:xfrm>
            <a:off x="4205536" y="6420158"/>
            <a:ext cx="4770784" cy="246221"/>
          </a:xfrm>
          <a:prstGeom prst="rect">
            <a:avLst/>
          </a:prstGeom>
          <a:noFill/>
        </p:spPr>
        <p:txBody>
          <a:bodyPr wrap="square">
            <a:spAutoFit/>
          </a:bodyPr>
          <a:lstStyle/>
          <a:p>
            <a:r>
              <a:rPr lang="en-GB" sz="1000" i="1" dirty="0">
                <a:latin typeface="freight-text-pro"/>
              </a:rPr>
              <a:t>Source:</a:t>
            </a:r>
            <a:r>
              <a:rPr lang="en-GB" sz="1000" u="sng" dirty="0">
                <a:solidFill>
                  <a:srgbClr val="FF8119"/>
                </a:solidFill>
                <a:latin typeface="freight-text-pro"/>
                <a:hlinkClick r:id="rId5">
                  <a:extLst>
                    <a:ext uri="{A12FA001-AC4F-418D-AE19-62706E023703}">
                      <ahyp:hlinkClr xmlns:ahyp="http://schemas.microsoft.com/office/drawing/2018/hyperlinkcolor" val="tx"/>
                    </a:ext>
                  </a:extLst>
                </a:hlinkClick>
              </a:rPr>
              <a:t>​</a:t>
            </a:r>
            <a:r>
              <a:rPr lang="en-GB" sz="1000" i="1" u="sng" dirty="0">
                <a:latin typeface="freight-text-pro"/>
                <a:hlinkClick r:id="rId5">
                  <a:extLst>
                    <a:ext uri="{A12FA001-AC4F-418D-AE19-62706E023703}">
                      <ahyp:hlinkClr xmlns:ahyp="http://schemas.microsoft.com/office/drawing/2018/hyperlinkcolor" val="tx"/>
                    </a:ext>
                  </a:extLst>
                </a:hlinkClick>
              </a:rPr>
              <a:t>http://cdn.wagmob.com/subject/G124/html/introduction00to00dbms_1.html</a:t>
            </a:r>
            <a:endParaRPr lang="en-US" sz="1000" dirty="0"/>
          </a:p>
        </p:txBody>
      </p:sp>
    </p:spTree>
  </p:cSld>
  <p:clrMapOvr>
    <a:masterClrMapping/>
  </p:clrMapOvr>
  <p:transition>
    <p:wipe dir="d"/>
  </p:transition>
</p:sld>
</file>

<file path=ppt/slides/slide43.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3F2DBCE-DEA3-3C4B-BDD1-50A076A9C926}"/>
              </a:ext>
            </a:extLst>
          </p:cNvPr>
          <p:cNvSpPr>
            <a:spLocks noGrp="1"/>
          </p:cNvSpPr>
          <p:nvPr>
            <p:ph idx="1"/>
          </p:nvPr>
        </p:nvSpPr>
        <p:spPr>
          <a:xfrm>
            <a:off x="694764" y="313578"/>
            <a:ext cx="10515600" cy="4351338"/>
          </a:xfrm>
        </p:spPr>
        <p:txBody>
          <a:bodyPr/>
          <a:lstStyle/>
          <a:p>
            <a:pPr marL="0" indent="0" algn="ctr">
              <a:buNone/>
            </a:pPr>
            <a:r>
              <a:rPr lang="en-GB" sz="4400" dirty="0"/>
              <a:t>Tutorial 1</a:t>
            </a:r>
          </a:p>
          <a:p>
            <a:pPr marL="457200" indent="-457200">
              <a:lnSpc>
                <a:spcPct val="107000"/>
              </a:lnSpc>
              <a:spcAft>
                <a:spcPts val="800"/>
              </a:spcAft>
              <a:buAutoNum type="arabicPeriod"/>
            </a:pPr>
            <a:r>
              <a:rPr lang="en-GB" sz="2400" dirty="0">
                <a:effectLst/>
                <a:latin typeface="Calibri" panose="020F0502020204030204" pitchFamily="34" charset="0"/>
                <a:ea typeface="DengXian" panose="02010600030101010101" pitchFamily="2" charset="-122"/>
                <a:cs typeface="Arial" panose="020B0604020202020204" pitchFamily="34" charset="0"/>
              </a:rPr>
              <a:t>The scenario for </a:t>
            </a:r>
            <a:r>
              <a:rPr lang="en-GB" sz="2400" dirty="0" err="1">
                <a:effectLst/>
                <a:latin typeface="Calibri" panose="020F0502020204030204" pitchFamily="34" charset="0"/>
                <a:ea typeface="DengXian" panose="02010600030101010101" pitchFamily="2" charset="-122"/>
                <a:cs typeface="Arial" panose="020B0604020202020204" pitchFamily="34" charset="0"/>
              </a:rPr>
              <a:t>DreamHome</a:t>
            </a:r>
            <a:r>
              <a:rPr lang="en-GB" sz="2400" dirty="0">
                <a:effectLst/>
                <a:latin typeface="Calibri" panose="020F0502020204030204" pitchFamily="34" charset="0"/>
                <a:ea typeface="DengXian" panose="02010600030101010101" pitchFamily="2" charset="-122"/>
                <a:cs typeface="Arial" panose="020B0604020202020204" pitchFamily="34" charset="0"/>
              </a:rPr>
              <a:t> case study is available in </a:t>
            </a:r>
            <a:r>
              <a:rPr lang="en-GB" sz="2400" dirty="0">
                <a:latin typeface="Calibri" panose="020F0502020204030204" pitchFamily="34" charset="0"/>
                <a:ea typeface="DengXian" panose="02010600030101010101" pitchFamily="2" charset="-122"/>
                <a:cs typeface="Arial" panose="020B0604020202020204" pitchFamily="34" charset="0"/>
              </a:rPr>
              <a:t>M</a:t>
            </a:r>
            <a:r>
              <a:rPr lang="en-GB" sz="2400" dirty="0">
                <a:effectLst/>
                <a:latin typeface="Calibri" panose="020F0502020204030204" pitchFamily="34" charset="0"/>
                <a:ea typeface="DengXian" panose="02010600030101010101" pitchFamily="2" charset="-122"/>
                <a:cs typeface="Arial" panose="020B0604020202020204" pitchFamily="34" charset="0"/>
              </a:rPr>
              <a:t>oodle (</a:t>
            </a:r>
            <a:r>
              <a:rPr lang="en-GB" sz="2400" dirty="0">
                <a:effectLst/>
                <a:latin typeface="Calibri" panose="020F0502020204030204" pitchFamily="34" charset="0"/>
                <a:ea typeface="DengXian" panose="02010600030101010101" pitchFamily="2" charset="-122"/>
                <a:cs typeface="Arial" panose="020B0604020202020204" pitchFamily="34" charset="0"/>
                <a:hlinkClick r:id="rId2"/>
              </a:rPr>
              <a:t>https://moodle.uwtsd.ac.uk/course/view.php?id=2042#</a:t>
            </a:r>
            <a:r>
              <a:rPr lang="en-GB" sz="2400" dirty="0">
                <a:effectLst/>
                <a:latin typeface="Calibri" panose="020F0502020204030204" pitchFamily="34" charset="0"/>
                <a:ea typeface="DengXian" panose="02010600030101010101" pitchFamily="2" charset="-122"/>
                <a:cs typeface="Arial" panose="020B0604020202020204" pitchFamily="34" charset="0"/>
              </a:rPr>
              <a:t>)</a:t>
            </a:r>
          </a:p>
          <a:p>
            <a:pPr marL="0" indent="0">
              <a:lnSpc>
                <a:spcPct val="107000"/>
              </a:lnSpc>
              <a:spcAft>
                <a:spcPts val="800"/>
              </a:spcAft>
              <a:buNone/>
            </a:pPr>
            <a:r>
              <a:rPr lang="en-GB" sz="2400" dirty="0">
                <a:effectLst/>
                <a:latin typeface="Calibri" panose="020F0502020204030204" pitchFamily="34" charset="0"/>
                <a:ea typeface="DengXian" panose="02010600030101010101" pitchFamily="2" charset="-122"/>
                <a:cs typeface="Arial" panose="020B0604020202020204" pitchFamily="34" charset="0"/>
              </a:rPr>
              <a:t>	(a) In what ways would a DBMS help this organization?</a:t>
            </a:r>
          </a:p>
          <a:p>
            <a:pPr marL="0" indent="0">
              <a:lnSpc>
                <a:spcPct val="107000"/>
              </a:lnSpc>
              <a:spcAft>
                <a:spcPts val="800"/>
              </a:spcAft>
              <a:buNone/>
            </a:pPr>
            <a:r>
              <a:rPr lang="en-GB" sz="2400" dirty="0">
                <a:effectLst/>
                <a:latin typeface="Calibri" panose="020F0502020204030204" pitchFamily="34" charset="0"/>
                <a:ea typeface="DengXian" panose="02010600030101010101" pitchFamily="2" charset="-122"/>
                <a:cs typeface="Arial" panose="020B0604020202020204" pitchFamily="34" charset="0"/>
              </a:rPr>
              <a:t>	(b) How would you describe the connections or associations that you 		      believe exist among these main entities 					       	      (Staff, Branch Offices, Property Owners, Properties, Clients etc.,)</a:t>
            </a:r>
          </a:p>
          <a:p>
            <a:pPr marL="0" indent="0">
              <a:lnSpc>
                <a:spcPct val="107000"/>
              </a:lnSpc>
              <a:spcAft>
                <a:spcPts val="800"/>
              </a:spcAft>
              <a:buNone/>
            </a:pPr>
            <a:r>
              <a:rPr lang="en-GB" sz="2400" dirty="0">
                <a:effectLst/>
                <a:latin typeface="Calibri" panose="020F0502020204030204" pitchFamily="34" charset="0"/>
                <a:ea typeface="DengXian" panose="02010600030101010101" pitchFamily="2" charset="-122"/>
                <a:cs typeface="Arial" panose="020B0604020202020204" pitchFamily="34" charset="0"/>
              </a:rPr>
              <a:t>	(c) what details do you think need to be stored in the database?</a:t>
            </a:r>
          </a:p>
          <a:p>
            <a:pPr marL="0" indent="0">
              <a:lnSpc>
                <a:spcPct val="107000"/>
              </a:lnSpc>
              <a:spcAft>
                <a:spcPts val="800"/>
              </a:spcAft>
              <a:buNone/>
            </a:pPr>
            <a:r>
              <a:rPr lang="en-GB" sz="2400" dirty="0">
                <a:effectLst/>
                <a:latin typeface="Calibri" panose="020F0502020204030204" pitchFamily="34" charset="0"/>
                <a:ea typeface="DengXian" panose="02010600030101010101" pitchFamily="2" charset="-122"/>
                <a:cs typeface="Arial" panose="020B0604020202020204" pitchFamily="34" charset="0"/>
              </a:rPr>
              <a:t>	(d) What queries do you think are required?</a:t>
            </a:r>
          </a:p>
          <a:p>
            <a:pPr marL="0" indent="0">
              <a:lnSpc>
                <a:spcPct val="107000"/>
              </a:lnSpc>
              <a:spcAft>
                <a:spcPts val="800"/>
              </a:spcAft>
              <a:buNone/>
            </a:pPr>
            <a:endParaRPr lang="en-GB" sz="1800" dirty="0">
              <a:effectLst/>
              <a:latin typeface="Calibri" panose="020F0502020204030204" pitchFamily="34" charset="0"/>
              <a:ea typeface="DengXian" panose="02010600030101010101" pitchFamily="2" charset="-122"/>
              <a:cs typeface="Arial" panose="020B0604020202020204" pitchFamily="34" charset="0"/>
            </a:endParaRPr>
          </a:p>
          <a:p>
            <a:pPr marL="0" indent="0" algn="ctr">
              <a:buNone/>
            </a:pPr>
            <a:endParaRPr lang="en-GB" sz="4400" dirty="0"/>
          </a:p>
        </p:txBody>
      </p:sp>
    </p:spTree>
    <p:extLst>
      <p:ext uri="{BB962C8B-B14F-4D97-AF65-F5344CB8AC3E}">
        <p14:creationId xmlns:p14="http://schemas.microsoft.com/office/powerpoint/2010/main" val="1268137005"/>
      </p:ext>
    </p:extLst>
  </p:cSld>
  <p:clrMapOvr>
    <a:masterClrMapping/>
  </p:clrMapOvr>
</p:sld>
</file>

<file path=ppt/theme/theme1.xml><?xml version="1.0" encoding="utf-8"?>
<a:theme xmlns:a="http://schemas.openxmlformats.org/drawingml/2006/main" name="content slide templat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ontent slide template" id="{125065F7-B211-4A5C-A1CF-B50C7211C943}" vid="{B8301DC0-4BAA-4361-B5F2-DD5D06C69812}"/>
    </a:ext>
  </a:extLst>
</a:theme>
</file>

<file path=ppt/theme/theme2.xml><?xml version="1.0" encoding="utf-8"?>
<a:theme xmlns:a="http://schemas.openxmlformats.org/drawingml/2006/main" name="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Logo Only_Image Bkgr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title and content new">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itle and content new" id="{B47FA701-FB60-4F58-990A-23DAFAA0A824}" vid="{E7D14248-1312-4751-828B-7EEC4C836A3D}"/>
    </a:ext>
  </a:extLst>
</a:theme>
</file>

<file path=ppt/theme/theme5.xml><?xml version="1.0" encoding="utf-8"?>
<a:theme xmlns:a="http://schemas.openxmlformats.org/drawingml/2006/main" name="UWTSD 200_Title Pag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content slide template</Template>
  <TotalTime>0</TotalTime>
  <Words>3492</Words>
  <Application>Microsoft Office PowerPoint</Application>
  <PresentationFormat>Widescreen</PresentationFormat>
  <Paragraphs>593</Paragraphs>
  <Slides>43</Slides>
  <Notes>27</Notes>
  <HiddenSlides>16</HiddenSlides>
  <MMClips>0</MMClips>
  <ScaleCrop>false</ScaleCrop>
  <HeadingPairs>
    <vt:vector size="6" baseType="variant">
      <vt:variant>
        <vt:lpstr>Fonts Used</vt:lpstr>
      </vt:variant>
      <vt:variant>
        <vt:i4>15</vt:i4>
      </vt:variant>
      <vt:variant>
        <vt:lpstr>Theme</vt:lpstr>
      </vt:variant>
      <vt:variant>
        <vt:i4>6</vt:i4>
      </vt:variant>
      <vt:variant>
        <vt:lpstr>Slide Titles</vt:lpstr>
      </vt:variant>
      <vt:variant>
        <vt:i4>43</vt:i4>
      </vt:variant>
    </vt:vector>
  </HeadingPairs>
  <TitlesOfParts>
    <vt:vector size="64" baseType="lpstr">
      <vt:lpstr>CG Times</vt:lpstr>
      <vt:lpstr>freight-text-pro</vt:lpstr>
      <vt:lpstr>GillSans-Light</vt:lpstr>
      <vt:lpstr>Google Sans</vt:lpstr>
      <vt:lpstr>NewBaskervilleITCbyBT-Roman</vt:lpstr>
      <vt:lpstr>SF-Body-font</vt:lpstr>
      <vt:lpstr>Söhne</vt:lpstr>
      <vt:lpstr>Söhne Mono</vt:lpstr>
      <vt:lpstr>source-serif-pro</vt:lpstr>
      <vt:lpstr>Arial</vt:lpstr>
      <vt:lpstr>Calibri</vt:lpstr>
      <vt:lpstr>Calibri Light</vt:lpstr>
      <vt:lpstr>Libre Baskerville</vt:lpstr>
      <vt:lpstr>Times New Roman</vt:lpstr>
      <vt:lpstr>Wingdings</vt:lpstr>
      <vt:lpstr>content slide template</vt:lpstr>
      <vt:lpstr>Text 1</vt:lpstr>
      <vt:lpstr>UWTSD Logo Only_Image Bkgrnd</vt:lpstr>
      <vt:lpstr>title and content new</vt:lpstr>
      <vt:lpstr>UWTSD 200_Title Page 2</vt:lpstr>
      <vt:lpstr>Office Theme</vt:lpstr>
      <vt:lpstr>ACCA4023–Introduction to Web and Database Concepts</vt:lpstr>
      <vt:lpstr>Learning Objectives</vt:lpstr>
      <vt:lpstr>Today’s Objectives</vt:lpstr>
      <vt:lpstr>Why Database Management Systems?</vt:lpstr>
      <vt:lpstr>Which one of the below doesn’t use database?</vt:lpstr>
      <vt:lpstr>Scenario:</vt:lpstr>
      <vt:lpstr>Scenario:</vt:lpstr>
      <vt:lpstr>PowerPoint Presentation</vt:lpstr>
      <vt:lpstr>Quiz time…</vt:lpstr>
      <vt:lpstr>File-Based Approach</vt:lpstr>
      <vt:lpstr>File-Based Systems</vt:lpstr>
      <vt:lpstr>File-Based Systems</vt:lpstr>
      <vt:lpstr>Limitations of File-Based Approach</vt:lpstr>
      <vt:lpstr>Limitations of File-Based Approach</vt:lpstr>
      <vt:lpstr>Limitations of File-Based Approach</vt:lpstr>
      <vt:lpstr>Limitations of File-Based Approach</vt:lpstr>
      <vt:lpstr>PowerPoint Presentation</vt:lpstr>
      <vt:lpstr>PowerPoint Presentation</vt:lpstr>
      <vt:lpstr>Database – What is it?</vt:lpstr>
      <vt:lpstr>Database is</vt:lpstr>
      <vt:lpstr>PowerPoint Presentation</vt:lpstr>
      <vt:lpstr>What is Database Management System?</vt:lpstr>
      <vt:lpstr>Why Database Management Systems?</vt:lpstr>
      <vt:lpstr>Database Example</vt:lpstr>
      <vt:lpstr>Database Example</vt:lpstr>
      <vt:lpstr>Database Example</vt:lpstr>
      <vt:lpstr>Database Example</vt:lpstr>
      <vt:lpstr>Database Example</vt:lpstr>
      <vt:lpstr>PowerPoint Presentation</vt:lpstr>
      <vt:lpstr>Historical Development of Databases</vt:lpstr>
      <vt:lpstr>History of Databases Summarised</vt:lpstr>
      <vt:lpstr>Database Approach</vt:lpstr>
      <vt:lpstr>Database(Recap)</vt:lpstr>
      <vt:lpstr>Database Management System (DBMS) Recap</vt:lpstr>
      <vt:lpstr>Database Approach</vt:lpstr>
      <vt:lpstr>Advantages and Disadvantages of DBMS</vt:lpstr>
      <vt:lpstr>Advantages of DBMS</vt:lpstr>
      <vt:lpstr>Advantages of DBMSs</vt:lpstr>
      <vt:lpstr>Disadvantages of DBMSs</vt:lpstr>
      <vt:lpstr>Roles in the Database Environment</vt:lpstr>
      <vt:lpstr>PowerPoint Presentation</vt:lpstr>
      <vt:lpstr>Components of DBMS Environment</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ACCA4023 – Introduction to Web and Database Concepts</dc:title>
  <dc:creator>Divya Chidambaram</dc:creator>
  <cp:lastModifiedBy>Divya Chidambaram</cp:lastModifiedBy>
  <cp:revision>6</cp:revision>
  <dcterms:created xsi:type="dcterms:W3CDTF">2023-01-13T14:32:32Z</dcterms:created>
  <dcterms:modified xsi:type="dcterms:W3CDTF">2026-06-23T09:26:47Z</dcterms:modified>
</cp:coreProperties>
</file>