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3" r:id="rId7"/>
    <p:sldId id="264" r:id="rId8"/>
    <p:sldId id="265" r:id="rId9"/>
    <p:sldId id="266" r:id="rId10"/>
    <p:sldId id="267" r:id="rId11"/>
    <p:sldId id="261"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2" d="100"/>
          <a:sy n="82" d="100"/>
        </p:scale>
        <p:origin x="72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8B2BDB-EF7B-4F02-9013-2E089B882E7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93FB38A-B58C-424A-A209-AA173A21C430}">
      <dgm:prSet/>
      <dgm:spPr/>
      <dgm:t>
        <a:bodyPr/>
        <a:lstStyle/>
        <a:p>
          <a:r>
            <a:rPr lang="en-US"/>
            <a:t>Distribution of Power-Legal Structure and Location</a:t>
          </a:r>
        </a:p>
      </dgm:t>
    </dgm:pt>
    <dgm:pt modelId="{C3102CF8-322C-4B34-845D-7382F12C57BE}" type="parTrans" cxnId="{F2302CCC-966D-4455-8ABA-AA250A87DC89}">
      <dgm:prSet/>
      <dgm:spPr/>
      <dgm:t>
        <a:bodyPr/>
        <a:lstStyle/>
        <a:p>
          <a:endParaRPr lang="en-US"/>
        </a:p>
      </dgm:t>
    </dgm:pt>
    <dgm:pt modelId="{CEC13E44-B4EC-47F5-B758-FC0B57501E3E}" type="sibTrans" cxnId="{F2302CCC-966D-4455-8ABA-AA250A87DC89}">
      <dgm:prSet/>
      <dgm:spPr/>
      <dgm:t>
        <a:bodyPr/>
        <a:lstStyle/>
        <a:p>
          <a:endParaRPr lang="en-US"/>
        </a:p>
      </dgm:t>
    </dgm:pt>
    <dgm:pt modelId="{A399E33C-28AB-470A-9353-F6B0D52421FC}">
      <dgm:prSet/>
      <dgm:spPr/>
      <dgm:t>
        <a:bodyPr/>
        <a:lstStyle/>
        <a:p>
          <a:r>
            <a:rPr lang="en-US"/>
            <a:t>Legal Structure: Sole Trader (ref. to Limited Company)</a:t>
          </a:r>
        </a:p>
      </dgm:t>
    </dgm:pt>
    <dgm:pt modelId="{69024F9E-A0B1-425C-AE29-4B07128B9F51}" type="parTrans" cxnId="{922F34A5-65BC-40A6-9800-D235B75E2491}">
      <dgm:prSet/>
      <dgm:spPr/>
      <dgm:t>
        <a:bodyPr/>
        <a:lstStyle/>
        <a:p>
          <a:endParaRPr lang="en-US"/>
        </a:p>
      </dgm:t>
    </dgm:pt>
    <dgm:pt modelId="{7DFBFAC2-5F66-4965-B484-C02644FC3D9A}" type="sibTrans" cxnId="{922F34A5-65BC-40A6-9800-D235B75E2491}">
      <dgm:prSet/>
      <dgm:spPr/>
      <dgm:t>
        <a:bodyPr/>
        <a:lstStyle/>
        <a:p>
          <a:endParaRPr lang="en-US"/>
        </a:p>
      </dgm:t>
    </dgm:pt>
    <dgm:pt modelId="{B3C44429-478B-4300-9FFB-96BAA0DF95BB}">
      <dgm:prSet/>
      <dgm:spPr/>
      <dgm:t>
        <a:bodyPr/>
        <a:lstStyle/>
        <a:p>
          <a:r>
            <a:rPr lang="en-US"/>
            <a:t>Benefits:</a:t>
          </a:r>
        </a:p>
      </dgm:t>
    </dgm:pt>
    <dgm:pt modelId="{59B8FE09-8247-4F0B-88E1-B675A1679FF8}" type="parTrans" cxnId="{7028DD3B-3979-4FFB-B8ED-C29193737C2C}">
      <dgm:prSet/>
      <dgm:spPr/>
      <dgm:t>
        <a:bodyPr/>
        <a:lstStyle/>
        <a:p>
          <a:endParaRPr lang="en-US"/>
        </a:p>
      </dgm:t>
    </dgm:pt>
    <dgm:pt modelId="{B5E4BF0C-10E2-4368-8DA9-FF795D6F2277}" type="sibTrans" cxnId="{7028DD3B-3979-4FFB-B8ED-C29193737C2C}">
      <dgm:prSet/>
      <dgm:spPr/>
      <dgm:t>
        <a:bodyPr/>
        <a:lstStyle/>
        <a:p>
          <a:endParaRPr lang="en-US"/>
        </a:p>
      </dgm:t>
    </dgm:pt>
    <dgm:pt modelId="{5E3CD689-09DA-4FB1-86CB-4EFA25787D3C}">
      <dgm:prSet/>
      <dgm:spPr/>
      <dgm:t>
        <a:bodyPr/>
        <a:lstStyle/>
        <a:p>
          <a:r>
            <a:rPr lang="en-US"/>
            <a:t>Optimal convenience in operations</a:t>
          </a:r>
        </a:p>
      </dgm:t>
    </dgm:pt>
    <dgm:pt modelId="{00ACD6B6-3271-4F06-A832-63515EF0E3E0}" type="parTrans" cxnId="{D0FB3411-350C-4EDE-A9CF-74C5B5468B0A}">
      <dgm:prSet/>
      <dgm:spPr/>
      <dgm:t>
        <a:bodyPr/>
        <a:lstStyle/>
        <a:p>
          <a:endParaRPr lang="en-US"/>
        </a:p>
      </dgm:t>
    </dgm:pt>
    <dgm:pt modelId="{C9FC4B10-D351-4D23-A1C9-C02052F63D6D}" type="sibTrans" cxnId="{D0FB3411-350C-4EDE-A9CF-74C5B5468B0A}">
      <dgm:prSet/>
      <dgm:spPr/>
      <dgm:t>
        <a:bodyPr/>
        <a:lstStyle/>
        <a:p>
          <a:endParaRPr lang="en-US"/>
        </a:p>
      </dgm:t>
    </dgm:pt>
    <dgm:pt modelId="{2D4A271A-1EC4-407B-A0C6-019B375237BB}">
      <dgm:prSet/>
      <dgm:spPr/>
      <dgm:t>
        <a:bodyPr/>
        <a:lstStyle/>
        <a:p>
          <a:r>
            <a:rPr lang="en-US"/>
            <a:t>Easy Taxes Simple Taxes</a:t>
          </a:r>
        </a:p>
      </dgm:t>
    </dgm:pt>
    <dgm:pt modelId="{A0C0375D-B092-437F-9F3E-3472569A948F}" type="parTrans" cxnId="{292BB545-5406-422E-86E7-000C8334B3F3}">
      <dgm:prSet/>
      <dgm:spPr/>
      <dgm:t>
        <a:bodyPr/>
        <a:lstStyle/>
        <a:p>
          <a:endParaRPr lang="en-US"/>
        </a:p>
      </dgm:t>
    </dgm:pt>
    <dgm:pt modelId="{59122D5A-9908-48B3-A562-3FBBC1A53433}" type="sibTrans" cxnId="{292BB545-5406-422E-86E7-000C8334B3F3}">
      <dgm:prSet/>
      <dgm:spPr/>
      <dgm:t>
        <a:bodyPr/>
        <a:lstStyle/>
        <a:p>
          <a:endParaRPr lang="en-US"/>
        </a:p>
      </dgm:t>
    </dgm:pt>
    <dgm:pt modelId="{C05C7CFA-0D94-4BB8-8B99-FC11018AB35C}">
      <dgm:prSet/>
      <dgm:spPr/>
      <dgm:t>
        <a:bodyPr/>
        <a:lstStyle/>
        <a:p>
          <a:r>
            <a:rPr lang="en-US"/>
            <a:t>Direct profit retention</a:t>
          </a:r>
        </a:p>
      </dgm:t>
    </dgm:pt>
    <dgm:pt modelId="{E55975F2-920C-43F1-A34A-6E89221984B6}" type="parTrans" cxnId="{6D848FF5-A7D1-4FC2-9B1B-9DAB93AD9ACB}">
      <dgm:prSet/>
      <dgm:spPr/>
      <dgm:t>
        <a:bodyPr/>
        <a:lstStyle/>
        <a:p>
          <a:endParaRPr lang="en-US"/>
        </a:p>
      </dgm:t>
    </dgm:pt>
    <dgm:pt modelId="{2A759BEC-B07F-4012-8FD0-B9E29169A3E2}" type="sibTrans" cxnId="{6D848FF5-A7D1-4FC2-9B1B-9DAB93AD9ACB}">
      <dgm:prSet/>
      <dgm:spPr/>
      <dgm:t>
        <a:bodyPr/>
        <a:lstStyle/>
        <a:p>
          <a:endParaRPr lang="en-US"/>
        </a:p>
      </dgm:t>
    </dgm:pt>
    <dgm:pt modelId="{F9C465AA-5488-49AA-A36A-155BEF47AFA9}">
      <dgm:prSet/>
      <dgm:spPr/>
      <dgm:t>
        <a:bodyPr/>
        <a:lstStyle/>
        <a:p>
          <a:r>
            <a:rPr lang="en-US"/>
            <a:t>Ready - to- invest structure in future</a:t>
          </a:r>
        </a:p>
      </dgm:t>
    </dgm:pt>
    <dgm:pt modelId="{5E644A82-9BED-48B2-B622-00F20887AF24}" type="parTrans" cxnId="{A349E674-681A-4B6A-B915-E763F34DBBF1}">
      <dgm:prSet/>
      <dgm:spPr/>
      <dgm:t>
        <a:bodyPr/>
        <a:lstStyle/>
        <a:p>
          <a:endParaRPr lang="en-US"/>
        </a:p>
      </dgm:t>
    </dgm:pt>
    <dgm:pt modelId="{BF6232A5-74E8-4EB3-85E6-035B3A80D744}" type="sibTrans" cxnId="{A349E674-681A-4B6A-B915-E763F34DBBF1}">
      <dgm:prSet/>
      <dgm:spPr/>
      <dgm:t>
        <a:bodyPr/>
        <a:lstStyle/>
        <a:p>
          <a:endParaRPr lang="en-US"/>
        </a:p>
      </dgm:t>
    </dgm:pt>
    <dgm:pt modelId="{026E99B0-BF48-44D5-818A-1BFD855AFD1B}">
      <dgm:prSet/>
      <dgm:spPr/>
      <dgm:t>
        <a:bodyPr/>
        <a:lstStyle/>
        <a:p>
          <a:r>
            <a:rPr lang="en-US"/>
            <a:t>Whitchurch, Cardiff (CF14 2LX)</a:t>
          </a:r>
        </a:p>
      </dgm:t>
    </dgm:pt>
    <dgm:pt modelId="{E2459ADC-B8CA-4EF1-8668-F7CDA8BD5629}" type="parTrans" cxnId="{D36562A8-FD33-45A3-A307-F994016EA44B}">
      <dgm:prSet/>
      <dgm:spPr/>
      <dgm:t>
        <a:bodyPr/>
        <a:lstStyle/>
        <a:p>
          <a:endParaRPr lang="en-US"/>
        </a:p>
      </dgm:t>
    </dgm:pt>
    <dgm:pt modelId="{26020136-0971-44F6-8B06-4B8B349DD242}" type="sibTrans" cxnId="{D36562A8-FD33-45A3-A307-F994016EA44B}">
      <dgm:prSet/>
      <dgm:spPr/>
      <dgm:t>
        <a:bodyPr/>
        <a:lstStyle/>
        <a:p>
          <a:endParaRPr lang="en-US"/>
        </a:p>
      </dgm:t>
    </dgm:pt>
    <dgm:pt modelId="{4BD8A847-3725-486F-8828-95044D834C09}">
      <dgm:prSet/>
      <dgm:spPr/>
      <dgm:t>
        <a:bodyPr/>
        <a:lstStyle/>
        <a:p>
          <a:r>
            <a:rPr lang="en-US"/>
            <a:t>Advantages:</a:t>
          </a:r>
        </a:p>
      </dgm:t>
    </dgm:pt>
    <dgm:pt modelId="{94C388AC-F858-4F26-82E7-FD6F4A623BD2}" type="parTrans" cxnId="{86F5D5EE-5B48-4BC9-A88D-B846734ACACF}">
      <dgm:prSet/>
      <dgm:spPr/>
      <dgm:t>
        <a:bodyPr/>
        <a:lstStyle/>
        <a:p>
          <a:endParaRPr lang="en-US"/>
        </a:p>
      </dgm:t>
    </dgm:pt>
    <dgm:pt modelId="{8874FFF3-9A1E-4C89-91E1-D34371ED1955}" type="sibTrans" cxnId="{86F5D5EE-5B48-4BC9-A88D-B846734ACACF}">
      <dgm:prSet/>
      <dgm:spPr/>
      <dgm:t>
        <a:bodyPr/>
        <a:lstStyle/>
        <a:p>
          <a:endParaRPr lang="en-US"/>
        </a:p>
      </dgm:t>
    </dgm:pt>
    <dgm:pt modelId="{60386709-241E-48DE-A937-9007C1EC639F}">
      <dgm:prSet/>
      <dgm:spPr/>
      <dgm:t>
        <a:bodyPr/>
        <a:lstStyle/>
        <a:p>
          <a:r>
            <a:rPr lang="en-US"/>
            <a:t>Main linkage to any parts of Cardiff</a:t>
          </a:r>
        </a:p>
      </dgm:t>
    </dgm:pt>
    <dgm:pt modelId="{46B281AF-3BF2-47D4-8AC7-19670078DDE2}" type="parTrans" cxnId="{BEA40CEC-EDF4-486E-B528-F1B9D1172846}">
      <dgm:prSet/>
      <dgm:spPr/>
      <dgm:t>
        <a:bodyPr/>
        <a:lstStyle/>
        <a:p>
          <a:endParaRPr lang="en-US"/>
        </a:p>
      </dgm:t>
    </dgm:pt>
    <dgm:pt modelId="{78DDB74A-A5A2-4F76-BCA2-3A579211B723}" type="sibTrans" cxnId="{BEA40CEC-EDF4-486E-B528-F1B9D1172846}">
      <dgm:prSet/>
      <dgm:spPr/>
      <dgm:t>
        <a:bodyPr/>
        <a:lstStyle/>
        <a:p>
          <a:endParaRPr lang="en-US"/>
        </a:p>
      </dgm:t>
    </dgm:pt>
    <dgm:pt modelId="{A6C56690-7E6E-434B-A1A2-C2A61E74B0E1}">
      <dgm:prSet/>
      <dgm:spPr/>
      <dgm:t>
        <a:bodyPr/>
        <a:lstStyle/>
        <a:p>
          <a:r>
            <a:rPr lang="en-US"/>
            <a:t>Affordable home based operations</a:t>
          </a:r>
        </a:p>
      </dgm:t>
    </dgm:pt>
    <dgm:pt modelId="{66B9BC04-F1E3-4886-A2E2-FAD3B05C0548}" type="parTrans" cxnId="{73D21E68-A11B-4871-838F-6650D670A6C6}">
      <dgm:prSet/>
      <dgm:spPr/>
      <dgm:t>
        <a:bodyPr/>
        <a:lstStyle/>
        <a:p>
          <a:endParaRPr lang="en-US"/>
        </a:p>
      </dgm:t>
    </dgm:pt>
    <dgm:pt modelId="{D493EBC9-FB42-42CF-A578-80B022F0F262}" type="sibTrans" cxnId="{73D21E68-A11B-4871-838F-6650D670A6C6}">
      <dgm:prSet/>
      <dgm:spPr/>
      <dgm:t>
        <a:bodyPr/>
        <a:lstStyle/>
        <a:p>
          <a:endParaRPr lang="en-US"/>
        </a:p>
      </dgm:t>
    </dgm:pt>
    <dgm:pt modelId="{64F45598-1D74-4B78-BB83-31927F259281}">
      <dgm:prSet/>
      <dgm:spPr/>
      <dgm:t>
        <a:bodyPr/>
        <a:lstStyle/>
        <a:p>
          <a:r>
            <a:rPr lang="en-US"/>
            <a:t>Connectivity: easy M4/A470</a:t>
          </a:r>
        </a:p>
      </dgm:t>
    </dgm:pt>
    <dgm:pt modelId="{6E83657D-E9EF-4721-AEF3-52168B5289CD}" type="parTrans" cxnId="{8847A7D2-20A2-4DED-A6BF-8BDB11B04A49}">
      <dgm:prSet/>
      <dgm:spPr/>
      <dgm:t>
        <a:bodyPr/>
        <a:lstStyle/>
        <a:p>
          <a:endParaRPr lang="en-US"/>
        </a:p>
      </dgm:t>
    </dgm:pt>
    <dgm:pt modelId="{DE80D9A2-3271-4854-AF2B-1B419B4F2998}" type="sibTrans" cxnId="{8847A7D2-20A2-4DED-A6BF-8BDB11B04A49}">
      <dgm:prSet/>
      <dgm:spPr/>
      <dgm:t>
        <a:bodyPr/>
        <a:lstStyle/>
        <a:p>
          <a:endParaRPr lang="en-US"/>
        </a:p>
      </dgm:t>
    </dgm:pt>
    <dgm:pt modelId="{646C02AF-BA24-48DB-9641-275833EF512E}">
      <dgm:prSet/>
      <dgm:spPr/>
      <dgm:t>
        <a:bodyPr/>
        <a:lstStyle/>
        <a:p>
          <a:r>
            <a:rPr lang="en-US"/>
            <a:t>Storage place of the equipment</a:t>
          </a:r>
        </a:p>
      </dgm:t>
    </dgm:pt>
    <dgm:pt modelId="{D7D35E7B-D91F-4283-942F-1764AAB35C5E}" type="parTrans" cxnId="{CD55C800-50B3-4D77-8C4F-83411BD7916B}">
      <dgm:prSet/>
      <dgm:spPr/>
      <dgm:t>
        <a:bodyPr/>
        <a:lstStyle/>
        <a:p>
          <a:endParaRPr lang="en-US"/>
        </a:p>
      </dgm:t>
    </dgm:pt>
    <dgm:pt modelId="{247366DC-D3E3-415D-90BE-E64E98F16C60}" type="sibTrans" cxnId="{CD55C800-50B3-4D77-8C4F-83411BD7916B}">
      <dgm:prSet/>
      <dgm:spPr/>
      <dgm:t>
        <a:bodyPr/>
        <a:lstStyle/>
        <a:p>
          <a:endParaRPr lang="en-US"/>
        </a:p>
      </dgm:t>
    </dgm:pt>
    <dgm:pt modelId="{0AE840FB-3D3E-4D17-955C-B75A11C16649}" type="pres">
      <dgm:prSet presAssocID="{328B2BDB-EF7B-4F02-9013-2E089B882E7A}" presName="diagram" presStyleCnt="0">
        <dgm:presLayoutVars>
          <dgm:dir/>
          <dgm:resizeHandles val="exact"/>
        </dgm:presLayoutVars>
      </dgm:prSet>
      <dgm:spPr/>
    </dgm:pt>
    <dgm:pt modelId="{2C6CF095-0DD4-424F-9AEB-82D9356872F6}" type="pres">
      <dgm:prSet presAssocID="{A93FB38A-B58C-424A-A209-AA173A21C430}" presName="node" presStyleLbl="node1" presStyleIdx="0" presStyleCnt="13">
        <dgm:presLayoutVars>
          <dgm:bulletEnabled val="1"/>
        </dgm:presLayoutVars>
      </dgm:prSet>
      <dgm:spPr/>
    </dgm:pt>
    <dgm:pt modelId="{8B7C2A45-5577-4689-A7F5-3CCC76F7F7AC}" type="pres">
      <dgm:prSet presAssocID="{CEC13E44-B4EC-47F5-B758-FC0B57501E3E}" presName="sibTrans" presStyleCnt="0"/>
      <dgm:spPr/>
    </dgm:pt>
    <dgm:pt modelId="{601651E6-7460-4C87-A128-E86AAA734AFC}" type="pres">
      <dgm:prSet presAssocID="{A399E33C-28AB-470A-9353-F6B0D52421FC}" presName="node" presStyleLbl="node1" presStyleIdx="1" presStyleCnt="13">
        <dgm:presLayoutVars>
          <dgm:bulletEnabled val="1"/>
        </dgm:presLayoutVars>
      </dgm:prSet>
      <dgm:spPr/>
    </dgm:pt>
    <dgm:pt modelId="{F275E679-79E9-4E61-AEFB-1955899B6644}" type="pres">
      <dgm:prSet presAssocID="{7DFBFAC2-5F66-4965-B484-C02644FC3D9A}" presName="sibTrans" presStyleCnt="0"/>
      <dgm:spPr/>
    </dgm:pt>
    <dgm:pt modelId="{A1B3E587-35BB-4C4D-B35B-20135D0A6F09}" type="pres">
      <dgm:prSet presAssocID="{B3C44429-478B-4300-9FFB-96BAA0DF95BB}" presName="node" presStyleLbl="node1" presStyleIdx="2" presStyleCnt="13">
        <dgm:presLayoutVars>
          <dgm:bulletEnabled val="1"/>
        </dgm:presLayoutVars>
      </dgm:prSet>
      <dgm:spPr/>
    </dgm:pt>
    <dgm:pt modelId="{A61A773A-3E57-4DAB-B063-4C09E247EDE1}" type="pres">
      <dgm:prSet presAssocID="{B5E4BF0C-10E2-4368-8DA9-FF795D6F2277}" presName="sibTrans" presStyleCnt="0"/>
      <dgm:spPr/>
    </dgm:pt>
    <dgm:pt modelId="{2F5AF658-2E73-406E-95CA-9831920A7FE3}" type="pres">
      <dgm:prSet presAssocID="{5E3CD689-09DA-4FB1-86CB-4EFA25787D3C}" presName="node" presStyleLbl="node1" presStyleIdx="3" presStyleCnt="13">
        <dgm:presLayoutVars>
          <dgm:bulletEnabled val="1"/>
        </dgm:presLayoutVars>
      </dgm:prSet>
      <dgm:spPr/>
    </dgm:pt>
    <dgm:pt modelId="{16C2A2CD-9E9F-40F2-AFE5-DBAA56660FDC}" type="pres">
      <dgm:prSet presAssocID="{C9FC4B10-D351-4D23-A1C9-C02052F63D6D}" presName="sibTrans" presStyleCnt="0"/>
      <dgm:spPr/>
    </dgm:pt>
    <dgm:pt modelId="{4C7D6CA4-FBE0-4FD1-BCCA-BE88FAE4E608}" type="pres">
      <dgm:prSet presAssocID="{2D4A271A-1EC4-407B-A0C6-019B375237BB}" presName="node" presStyleLbl="node1" presStyleIdx="4" presStyleCnt="13">
        <dgm:presLayoutVars>
          <dgm:bulletEnabled val="1"/>
        </dgm:presLayoutVars>
      </dgm:prSet>
      <dgm:spPr/>
    </dgm:pt>
    <dgm:pt modelId="{E8D99F73-0EBA-47F3-97ED-7082BCE11F67}" type="pres">
      <dgm:prSet presAssocID="{59122D5A-9908-48B3-A562-3FBBC1A53433}" presName="sibTrans" presStyleCnt="0"/>
      <dgm:spPr/>
    </dgm:pt>
    <dgm:pt modelId="{F09AAF14-522E-45EC-AD62-915F68E2F709}" type="pres">
      <dgm:prSet presAssocID="{C05C7CFA-0D94-4BB8-8B99-FC11018AB35C}" presName="node" presStyleLbl="node1" presStyleIdx="5" presStyleCnt="13">
        <dgm:presLayoutVars>
          <dgm:bulletEnabled val="1"/>
        </dgm:presLayoutVars>
      </dgm:prSet>
      <dgm:spPr/>
    </dgm:pt>
    <dgm:pt modelId="{22EAB40C-154B-428A-BA0A-434A45846B2C}" type="pres">
      <dgm:prSet presAssocID="{2A759BEC-B07F-4012-8FD0-B9E29169A3E2}" presName="sibTrans" presStyleCnt="0"/>
      <dgm:spPr/>
    </dgm:pt>
    <dgm:pt modelId="{8BD8B9E1-3986-4EDB-941E-9B80C264BB1A}" type="pres">
      <dgm:prSet presAssocID="{F9C465AA-5488-49AA-A36A-155BEF47AFA9}" presName="node" presStyleLbl="node1" presStyleIdx="6" presStyleCnt="13">
        <dgm:presLayoutVars>
          <dgm:bulletEnabled val="1"/>
        </dgm:presLayoutVars>
      </dgm:prSet>
      <dgm:spPr/>
    </dgm:pt>
    <dgm:pt modelId="{50911454-74D0-41BF-8A68-58FE3B8F8400}" type="pres">
      <dgm:prSet presAssocID="{BF6232A5-74E8-4EB3-85E6-035B3A80D744}" presName="sibTrans" presStyleCnt="0"/>
      <dgm:spPr/>
    </dgm:pt>
    <dgm:pt modelId="{C87F509C-F7DF-4224-A0D7-B3A01035AB9B}" type="pres">
      <dgm:prSet presAssocID="{026E99B0-BF48-44D5-818A-1BFD855AFD1B}" presName="node" presStyleLbl="node1" presStyleIdx="7" presStyleCnt="13">
        <dgm:presLayoutVars>
          <dgm:bulletEnabled val="1"/>
        </dgm:presLayoutVars>
      </dgm:prSet>
      <dgm:spPr/>
    </dgm:pt>
    <dgm:pt modelId="{0A94C010-BAC7-42E9-9E73-C0D2FD1DCDD0}" type="pres">
      <dgm:prSet presAssocID="{26020136-0971-44F6-8B06-4B8B349DD242}" presName="sibTrans" presStyleCnt="0"/>
      <dgm:spPr/>
    </dgm:pt>
    <dgm:pt modelId="{EE149BC8-21D8-4E86-9006-DD8CBD957B13}" type="pres">
      <dgm:prSet presAssocID="{4BD8A847-3725-486F-8828-95044D834C09}" presName="node" presStyleLbl="node1" presStyleIdx="8" presStyleCnt="13">
        <dgm:presLayoutVars>
          <dgm:bulletEnabled val="1"/>
        </dgm:presLayoutVars>
      </dgm:prSet>
      <dgm:spPr/>
    </dgm:pt>
    <dgm:pt modelId="{0F1498E6-A3AA-4F3E-8BC1-CAEAF97B64B4}" type="pres">
      <dgm:prSet presAssocID="{8874FFF3-9A1E-4C89-91E1-D34371ED1955}" presName="sibTrans" presStyleCnt="0"/>
      <dgm:spPr/>
    </dgm:pt>
    <dgm:pt modelId="{2495E950-03A2-41C7-866F-23EDA6247947}" type="pres">
      <dgm:prSet presAssocID="{60386709-241E-48DE-A937-9007C1EC639F}" presName="node" presStyleLbl="node1" presStyleIdx="9" presStyleCnt="13">
        <dgm:presLayoutVars>
          <dgm:bulletEnabled val="1"/>
        </dgm:presLayoutVars>
      </dgm:prSet>
      <dgm:spPr/>
    </dgm:pt>
    <dgm:pt modelId="{EF509730-19D7-458D-AA92-F2DD13794E8F}" type="pres">
      <dgm:prSet presAssocID="{78DDB74A-A5A2-4F76-BCA2-3A579211B723}" presName="sibTrans" presStyleCnt="0"/>
      <dgm:spPr/>
    </dgm:pt>
    <dgm:pt modelId="{2F86836C-EEA6-4C43-9E52-8252FA167155}" type="pres">
      <dgm:prSet presAssocID="{A6C56690-7E6E-434B-A1A2-C2A61E74B0E1}" presName="node" presStyleLbl="node1" presStyleIdx="10" presStyleCnt="13">
        <dgm:presLayoutVars>
          <dgm:bulletEnabled val="1"/>
        </dgm:presLayoutVars>
      </dgm:prSet>
      <dgm:spPr/>
    </dgm:pt>
    <dgm:pt modelId="{9F6593CD-4A23-43F1-A2DB-E4A1C6DEF894}" type="pres">
      <dgm:prSet presAssocID="{D493EBC9-FB42-42CF-A578-80B022F0F262}" presName="sibTrans" presStyleCnt="0"/>
      <dgm:spPr/>
    </dgm:pt>
    <dgm:pt modelId="{C93D3D3C-C3FE-460E-BFE4-FC9D9B6422B7}" type="pres">
      <dgm:prSet presAssocID="{64F45598-1D74-4B78-BB83-31927F259281}" presName="node" presStyleLbl="node1" presStyleIdx="11" presStyleCnt="13">
        <dgm:presLayoutVars>
          <dgm:bulletEnabled val="1"/>
        </dgm:presLayoutVars>
      </dgm:prSet>
      <dgm:spPr/>
    </dgm:pt>
    <dgm:pt modelId="{BA791E50-D3C5-4961-82B3-66317F4914A4}" type="pres">
      <dgm:prSet presAssocID="{DE80D9A2-3271-4854-AF2B-1B419B4F2998}" presName="sibTrans" presStyleCnt="0"/>
      <dgm:spPr/>
    </dgm:pt>
    <dgm:pt modelId="{C62D0CC1-81F9-4195-8CFF-14A24962986D}" type="pres">
      <dgm:prSet presAssocID="{646C02AF-BA24-48DB-9641-275833EF512E}" presName="node" presStyleLbl="node1" presStyleIdx="12" presStyleCnt="13">
        <dgm:presLayoutVars>
          <dgm:bulletEnabled val="1"/>
        </dgm:presLayoutVars>
      </dgm:prSet>
      <dgm:spPr/>
    </dgm:pt>
  </dgm:ptLst>
  <dgm:cxnLst>
    <dgm:cxn modelId="{CD55C800-50B3-4D77-8C4F-83411BD7916B}" srcId="{328B2BDB-EF7B-4F02-9013-2E089B882E7A}" destId="{646C02AF-BA24-48DB-9641-275833EF512E}" srcOrd="12" destOrd="0" parTransId="{D7D35E7B-D91F-4283-942F-1764AAB35C5E}" sibTransId="{247366DC-D3E3-415D-90BE-E64E98F16C60}"/>
    <dgm:cxn modelId="{D0FB3411-350C-4EDE-A9CF-74C5B5468B0A}" srcId="{328B2BDB-EF7B-4F02-9013-2E089B882E7A}" destId="{5E3CD689-09DA-4FB1-86CB-4EFA25787D3C}" srcOrd="3" destOrd="0" parTransId="{00ACD6B6-3271-4F06-A832-63515EF0E3E0}" sibTransId="{C9FC4B10-D351-4D23-A1C9-C02052F63D6D}"/>
    <dgm:cxn modelId="{7E6AC81B-71CD-473D-809C-E00C1719A296}" type="presOf" srcId="{B3C44429-478B-4300-9FFB-96BAA0DF95BB}" destId="{A1B3E587-35BB-4C4D-B35B-20135D0A6F09}" srcOrd="0" destOrd="0" presId="urn:microsoft.com/office/officeart/2005/8/layout/default"/>
    <dgm:cxn modelId="{C93F3623-323B-4DB7-B123-9A02AA7BC8D9}" type="presOf" srcId="{646C02AF-BA24-48DB-9641-275833EF512E}" destId="{C62D0CC1-81F9-4195-8CFF-14A24962986D}" srcOrd="0" destOrd="0" presId="urn:microsoft.com/office/officeart/2005/8/layout/default"/>
    <dgm:cxn modelId="{B8904E34-21C5-499B-B6D5-D09B5353D748}" type="presOf" srcId="{4BD8A847-3725-486F-8828-95044D834C09}" destId="{EE149BC8-21D8-4E86-9006-DD8CBD957B13}" srcOrd="0" destOrd="0" presId="urn:microsoft.com/office/officeart/2005/8/layout/default"/>
    <dgm:cxn modelId="{1A5F4C35-1079-45C8-A793-1F9A09AE9386}" type="presOf" srcId="{A6C56690-7E6E-434B-A1A2-C2A61E74B0E1}" destId="{2F86836C-EEA6-4C43-9E52-8252FA167155}" srcOrd="0" destOrd="0" presId="urn:microsoft.com/office/officeart/2005/8/layout/default"/>
    <dgm:cxn modelId="{97D2FD37-339D-4E0E-A865-C1D21191CD28}" type="presOf" srcId="{64F45598-1D74-4B78-BB83-31927F259281}" destId="{C93D3D3C-C3FE-460E-BFE4-FC9D9B6422B7}" srcOrd="0" destOrd="0" presId="urn:microsoft.com/office/officeart/2005/8/layout/default"/>
    <dgm:cxn modelId="{7028DD3B-3979-4FFB-B8ED-C29193737C2C}" srcId="{328B2BDB-EF7B-4F02-9013-2E089B882E7A}" destId="{B3C44429-478B-4300-9FFB-96BAA0DF95BB}" srcOrd="2" destOrd="0" parTransId="{59B8FE09-8247-4F0B-88E1-B675A1679FF8}" sibTransId="{B5E4BF0C-10E2-4368-8DA9-FF795D6F2277}"/>
    <dgm:cxn modelId="{292BB545-5406-422E-86E7-000C8334B3F3}" srcId="{328B2BDB-EF7B-4F02-9013-2E089B882E7A}" destId="{2D4A271A-1EC4-407B-A0C6-019B375237BB}" srcOrd="4" destOrd="0" parTransId="{A0C0375D-B092-437F-9F3E-3472569A948F}" sibTransId="{59122D5A-9908-48B3-A562-3FBBC1A53433}"/>
    <dgm:cxn modelId="{73D21E68-A11B-4871-838F-6650D670A6C6}" srcId="{328B2BDB-EF7B-4F02-9013-2E089B882E7A}" destId="{A6C56690-7E6E-434B-A1A2-C2A61E74B0E1}" srcOrd="10" destOrd="0" parTransId="{66B9BC04-F1E3-4886-A2E2-FAD3B05C0548}" sibTransId="{D493EBC9-FB42-42CF-A578-80B022F0F262}"/>
    <dgm:cxn modelId="{BC171B69-15FF-4876-910F-9F15EAFFFD2D}" type="presOf" srcId="{328B2BDB-EF7B-4F02-9013-2E089B882E7A}" destId="{0AE840FB-3D3E-4D17-955C-B75A11C16649}" srcOrd="0" destOrd="0" presId="urn:microsoft.com/office/officeart/2005/8/layout/default"/>
    <dgm:cxn modelId="{51269550-F1E6-4514-A67B-46DD422E98AF}" type="presOf" srcId="{A93FB38A-B58C-424A-A209-AA173A21C430}" destId="{2C6CF095-0DD4-424F-9AEB-82D9356872F6}" srcOrd="0" destOrd="0" presId="urn:microsoft.com/office/officeart/2005/8/layout/default"/>
    <dgm:cxn modelId="{A349E674-681A-4B6A-B915-E763F34DBBF1}" srcId="{328B2BDB-EF7B-4F02-9013-2E089B882E7A}" destId="{F9C465AA-5488-49AA-A36A-155BEF47AFA9}" srcOrd="6" destOrd="0" parTransId="{5E644A82-9BED-48B2-B622-00F20887AF24}" sibTransId="{BF6232A5-74E8-4EB3-85E6-035B3A80D744}"/>
    <dgm:cxn modelId="{1D541159-5A93-47DB-B3A1-292B61028F4E}" type="presOf" srcId="{A399E33C-28AB-470A-9353-F6B0D52421FC}" destId="{601651E6-7460-4C87-A128-E86AAA734AFC}" srcOrd="0" destOrd="0" presId="urn:microsoft.com/office/officeart/2005/8/layout/default"/>
    <dgm:cxn modelId="{922F34A5-65BC-40A6-9800-D235B75E2491}" srcId="{328B2BDB-EF7B-4F02-9013-2E089B882E7A}" destId="{A399E33C-28AB-470A-9353-F6B0D52421FC}" srcOrd="1" destOrd="0" parTransId="{69024F9E-A0B1-425C-AE29-4B07128B9F51}" sibTransId="{7DFBFAC2-5F66-4965-B484-C02644FC3D9A}"/>
    <dgm:cxn modelId="{D36562A8-FD33-45A3-A307-F994016EA44B}" srcId="{328B2BDB-EF7B-4F02-9013-2E089B882E7A}" destId="{026E99B0-BF48-44D5-818A-1BFD855AFD1B}" srcOrd="7" destOrd="0" parTransId="{E2459ADC-B8CA-4EF1-8668-F7CDA8BD5629}" sibTransId="{26020136-0971-44F6-8B06-4B8B349DD242}"/>
    <dgm:cxn modelId="{67FA6DAB-1585-4BE6-886B-3A3600C3E9F3}" type="presOf" srcId="{C05C7CFA-0D94-4BB8-8B99-FC11018AB35C}" destId="{F09AAF14-522E-45EC-AD62-915F68E2F709}" srcOrd="0" destOrd="0" presId="urn:microsoft.com/office/officeart/2005/8/layout/default"/>
    <dgm:cxn modelId="{5B2F39BB-7238-4F1F-BA53-9BE9A8C5728D}" type="presOf" srcId="{60386709-241E-48DE-A937-9007C1EC639F}" destId="{2495E950-03A2-41C7-866F-23EDA6247947}" srcOrd="0" destOrd="0" presId="urn:microsoft.com/office/officeart/2005/8/layout/default"/>
    <dgm:cxn modelId="{F2302CCC-966D-4455-8ABA-AA250A87DC89}" srcId="{328B2BDB-EF7B-4F02-9013-2E089B882E7A}" destId="{A93FB38A-B58C-424A-A209-AA173A21C430}" srcOrd="0" destOrd="0" parTransId="{C3102CF8-322C-4B34-845D-7382F12C57BE}" sibTransId="{CEC13E44-B4EC-47F5-B758-FC0B57501E3E}"/>
    <dgm:cxn modelId="{8847A7D2-20A2-4DED-A6BF-8BDB11B04A49}" srcId="{328B2BDB-EF7B-4F02-9013-2E089B882E7A}" destId="{64F45598-1D74-4B78-BB83-31927F259281}" srcOrd="11" destOrd="0" parTransId="{6E83657D-E9EF-4721-AEF3-52168B5289CD}" sibTransId="{DE80D9A2-3271-4854-AF2B-1B419B4F2998}"/>
    <dgm:cxn modelId="{4646B1D2-22A3-4D75-B6BC-8BA2D7C7C891}" type="presOf" srcId="{5E3CD689-09DA-4FB1-86CB-4EFA25787D3C}" destId="{2F5AF658-2E73-406E-95CA-9831920A7FE3}" srcOrd="0" destOrd="0" presId="urn:microsoft.com/office/officeart/2005/8/layout/default"/>
    <dgm:cxn modelId="{2A6FE9D3-F0C2-46C6-BE0C-F31D2B1AB277}" type="presOf" srcId="{026E99B0-BF48-44D5-818A-1BFD855AFD1B}" destId="{C87F509C-F7DF-4224-A0D7-B3A01035AB9B}" srcOrd="0" destOrd="0" presId="urn:microsoft.com/office/officeart/2005/8/layout/default"/>
    <dgm:cxn modelId="{FF08C8DE-BE81-4AB2-99B8-2BDA61633CF5}" type="presOf" srcId="{2D4A271A-1EC4-407B-A0C6-019B375237BB}" destId="{4C7D6CA4-FBE0-4FD1-BCCA-BE88FAE4E608}" srcOrd="0" destOrd="0" presId="urn:microsoft.com/office/officeart/2005/8/layout/default"/>
    <dgm:cxn modelId="{BEA40CEC-EDF4-486E-B528-F1B9D1172846}" srcId="{328B2BDB-EF7B-4F02-9013-2E089B882E7A}" destId="{60386709-241E-48DE-A937-9007C1EC639F}" srcOrd="9" destOrd="0" parTransId="{46B281AF-3BF2-47D4-8AC7-19670078DDE2}" sibTransId="{78DDB74A-A5A2-4F76-BCA2-3A579211B723}"/>
    <dgm:cxn modelId="{86F5D5EE-5B48-4BC9-A88D-B846734ACACF}" srcId="{328B2BDB-EF7B-4F02-9013-2E089B882E7A}" destId="{4BD8A847-3725-486F-8828-95044D834C09}" srcOrd="8" destOrd="0" parTransId="{94C388AC-F858-4F26-82E7-FD6F4A623BD2}" sibTransId="{8874FFF3-9A1E-4C89-91E1-D34371ED1955}"/>
    <dgm:cxn modelId="{6D848FF5-A7D1-4FC2-9B1B-9DAB93AD9ACB}" srcId="{328B2BDB-EF7B-4F02-9013-2E089B882E7A}" destId="{C05C7CFA-0D94-4BB8-8B99-FC11018AB35C}" srcOrd="5" destOrd="0" parTransId="{E55975F2-920C-43F1-A34A-6E89221984B6}" sibTransId="{2A759BEC-B07F-4012-8FD0-B9E29169A3E2}"/>
    <dgm:cxn modelId="{D19A95FD-4909-4E46-92CA-25780BB75199}" type="presOf" srcId="{F9C465AA-5488-49AA-A36A-155BEF47AFA9}" destId="{8BD8B9E1-3986-4EDB-941E-9B80C264BB1A}" srcOrd="0" destOrd="0" presId="urn:microsoft.com/office/officeart/2005/8/layout/default"/>
    <dgm:cxn modelId="{EC83DB3E-2C95-4E84-928A-DACFD8D7574C}" type="presParOf" srcId="{0AE840FB-3D3E-4D17-955C-B75A11C16649}" destId="{2C6CF095-0DD4-424F-9AEB-82D9356872F6}" srcOrd="0" destOrd="0" presId="urn:microsoft.com/office/officeart/2005/8/layout/default"/>
    <dgm:cxn modelId="{68B90FDA-A9C2-43C3-A74C-1DC6BE26FFCF}" type="presParOf" srcId="{0AE840FB-3D3E-4D17-955C-B75A11C16649}" destId="{8B7C2A45-5577-4689-A7F5-3CCC76F7F7AC}" srcOrd="1" destOrd="0" presId="urn:microsoft.com/office/officeart/2005/8/layout/default"/>
    <dgm:cxn modelId="{655CD59E-DFFB-423C-884A-E5DB90C8F088}" type="presParOf" srcId="{0AE840FB-3D3E-4D17-955C-B75A11C16649}" destId="{601651E6-7460-4C87-A128-E86AAA734AFC}" srcOrd="2" destOrd="0" presId="urn:microsoft.com/office/officeart/2005/8/layout/default"/>
    <dgm:cxn modelId="{7C15777E-65E7-4803-A40A-A8B50209B250}" type="presParOf" srcId="{0AE840FB-3D3E-4D17-955C-B75A11C16649}" destId="{F275E679-79E9-4E61-AEFB-1955899B6644}" srcOrd="3" destOrd="0" presId="urn:microsoft.com/office/officeart/2005/8/layout/default"/>
    <dgm:cxn modelId="{B142BAF7-2D00-45EB-8861-F2AACAFC419C}" type="presParOf" srcId="{0AE840FB-3D3E-4D17-955C-B75A11C16649}" destId="{A1B3E587-35BB-4C4D-B35B-20135D0A6F09}" srcOrd="4" destOrd="0" presId="urn:microsoft.com/office/officeart/2005/8/layout/default"/>
    <dgm:cxn modelId="{AD0C65B0-31D0-4B60-A18F-B5D3C5064AA0}" type="presParOf" srcId="{0AE840FB-3D3E-4D17-955C-B75A11C16649}" destId="{A61A773A-3E57-4DAB-B063-4C09E247EDE1}" srcOrd="5" destOrd="0" presId="urn:microsoft.com/office/officeart/2005/8/layout/default"/>
    <dgm:cxn modelId="{A3A5280F-E054-4818-97FA-A3B5F6CDD9E2}" type="presParOf" srcId="{0AE840FB-3D3E-4D17-955C-B75A11C16649}" destId="{2F5AF658-2E73-406E-95CA-9831920A7FE3}" srcOrd="6" destOrd="0" presId="urn:microsoft.com/office/officeart/2005/8/layout/default"/>
    <dgm:cxn modelId="{49907B85-7C92-41FB-98C0-B3EFAA0FD49F}" type="presParOf" srcId="{0AE840FB-3D3E-4D17-955C-B75A11C16649}" destId="{16C2A2CD-9E9F-40F2-AFE5-DBAA56660FDC}" srcOrd="7" destOrd="0" presId="urn:microsoft.com/office/officeart/2005/8/layout/default"/>
    <dgm:cxn modelId="{2266BC78-A7D5-47EE-9BB6-2E1627CDF2F5}" type="presParOf" srcId="{0AE840FB-3D3E-4D17-955C-B75A11C16649}" destId="{4C7D6CA4-FBE0-4FD1-BCCA-BE88FAE4E608}" srcOrd="8" destOrd="0" presId="urn:microsoft.com/office/officeart/2005/8/layout/default"/>
    <dgm:cxn modelId="{CC1F33F0-0703-4EEF-AC42-A1D8A061F03C}" type="presParOf" srcId="{0AE840FB-3D3E-4D17-955C-B75A11C16649}" destId="{E8D99F73-0EBA-47F3-97ED-7082BCE11F67}" srcOrd="9" destOrd="0" presId="urn:microsoft.com/office/officeart/2005/8/layout/default"/>
    <dgm:cxn modelId="{99FC3D32-B615-4B2D-B652-BCFD74268B43}" type="presParOf" srcId="{0AE840FB-3D3E-4D17-955C-B75A11C16649}" destId="{F09AAF14-522E-45EC-AD62-915F68E2F709}" srcOrd="10" destOrd="0" presId="urn:microsoft.com/office/officeart/2005/8/layout/default"/>
    <dgm:cxn modelId="{19531C76-C4A1-4B26-9DE8-FDE921C8C075}" type="presParOf" srcId="{0AE840FB-3D3E-4D17-955C-B75A11C16649}" destId="{22EAB40C-154B-428A-BA0A-434A45846B2C}" srcOrd="11" destOrd="0" presId="urn:microsoft.com/office/officeart/2005/8/layout/default"/>
    <dgm:cxn modelId="{8CF73FBB-D82A-4F91-A9E0-FFA84C488A02}" type="presParOf" srcId="{0AE840FB-3D3E-4D17-955C-B75A11C16649}" destId="{8BD8B9E1-3986-4EDB-941E-9B80C264BB1A}" srcOrd="12" destOrd="0" presId="urn:microsoft.com/office/officeart/2005/8/layout/default"/>
    <dgm:cxn modelId="{282CF9B0-81BA-4422-BB60-18DA3FC27A44}" type="presParOf" srcId="{0AE840FB-3D3E-4D17-955C-B75A11C16649}" destId="{50911454-74D0-41BF-8A68-58FE3B8F8400}" srcOrd="13" destOrd="0" presId="urn:microsoft.com/office/officeart/2005/8/layout/default"/>
    <dgm:cxn modelId="{6A687461-FFF1-4DC7-9E8C-672E449ADF6E}" type="presParOf" srcId="{0AE840FB-3D3E-4D17-955C-B75A11C16649}" destId="{C87F509C-F7DF-4224-A0D7-B3A01035AB9B}" srcOrd="14" destOrd="0" presId="urn:microsoft.com/office/officeart/2005/8/layout/default"/>
    <dgm:cxn modelId="{3034815D-9852-4A74-9265-D492D81CAAB0}" type="presParOf" srcId="{0AE840FB-3D3E-4D17-955C-B75A11C16649}" destId="{0A94C010-BAC7-42E9-9E73-C0D2FD1DCDD0}" srcOrd="15" destOrd="0" presId="urn:microsoft.com/office/officeart/2005/8/layout/default"/>
    <dgm:cxn modelId="{865C0D62-38DF-47C3-8B25-0B14A3883EA1}" type="presParOf" srcId="{0AE840FB-3D3E-4D17-955C-B75A11C16649}" destId="{EE149BC8-21D8-4E86-9006-DD8CBD957B13}" srcOrd="16" destOrd="0" presId="urn:microsoft.com/office/officeart/2005/8/layout/default"/>
    <dgm:cxn modelId="{A8825A5B-5C7B-45E7-9EE3-78E6A7298420}" type="presParOf" srcId="{0AE840FB-3D3E-4D17-955C-B75A11C16649}" destId="{0F1498E6-A3AA-4F3E-8BC1-CAEAF97B64B4}" srcOrd="17" destOrd="0" presId="urn:microsoft.com/office/officeart/2005/8/layout/default"/>
    <dgm:cxn modelId="{1A7DA22A-0C46-4E7D-9FCD-50DF875BA2C1}" type="presParOf" srcId="{0AE840FB-3D3E-4D17-955C-B75A11C16649}" destId="{2495E950-03A2-41C7-866F-23EDA6247947}" srcOrd="18" destOrd="0" presId="urn:microsoft.com/office/officeart/2005/8/layout/default"/>
    <dgm:cxn modelId="{E128EB73-E56B-49EA-9386-E072FF4A1C67}" type="presParOf" srcId="{0AE840FB-3D3E-4D17-955C-B75A11C16649}" destId="{EF509730-19D7-458D-AA92-F2DD13794E8F}" srcOrd="19" destOrd="0" presId="urn:microsoft.com/office/officeart/2005/8/layout/default"/>
    <dgm:cxn modelId="{4C360876-2AE9-424A-862D-7BCDC2762D37}" type="presParOf" srcId="{0AE840FB-3D3E-4D17-955C-B75A11C16649}" destId="{2F86836C-EEA6-4C43-9E52-8252FA167155}" srcOrd="20" destOrd="0" presId="urn:microsoft.com/office/officeart/2005/8/layout/default"/>
    <dgm:cxn modelId="{64DEA6A7-5433-4409-AD0F-78F2DFD9F467}" type="presParOf" srcId="{0AE840FB-3D3E-4D17-955C-B75A11C16649}" destId="{9F6593CD-4A23-43F1-A2DB-E4A1C6DEF894}" srcOrd="21" destOrd="0" presId="urn:microsoft.com/office/officeart/2005/8/layout/default"/>
    <dgm:cxn modelId="{53A0B3E7-AE29-4965-9FD1-FBA15C4A4508}" type="presParOf" srcId="{0AE840FB-3D3E-4D17-955C-B75A11C16649}" destId="{C93D3D3C-C3FE-460E-BFE4-FC9D9B6422B7}" srcOrd="22" destOrd="0" presId="urn:microsoft.com/office/officeart/2005/8/layout/default"/>
    <dgm:cxn modelId="{0BA67225-4750-4636-BBF6-69721A12625A}" type="presParOf" srcId="{0AE840FB-3D3E-4D17-955C-B75A11C16649}" destId="{BA791E50-D3C5-4961-82B3-66317F4914A4}" srcOrd="23" destOrd="0" presId="urn:microsoft.com/office/officeart/2005/8/layout/default"/>
    <dgm:cxn modelId="{677FD65F-1FB1-44A0-AEDF-7167DB734696}" type="presParOf" srcId="{0AE840FB-3D3E-4D17-955C-B75A11C16649}" destId="{C62D0CC1-81F9-4195-8CFF-14A24962986D}" srcOrd="2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CF095-0DD4-424F-9AEB-82D9356872F6}">
      <dsp:nvSpPr>
        <dsp:cNvPr id="0" name=""/>
        <dsp:cNvSpPr/>
      </dsp:nvSpPr>
      <dsp:spPr>
        <a:xfrm>
          <a:off x="130680" y="543"/>
          <a:ext cx="1436897" cy="86213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Distribution of Power-Legal Structure and Location</a:t>
          </a:r>
        </a:p>
      </dsp:txBody>
      <dsp:txXfrm>
        <a:off x="130680" y="543"/>
        <a:ext cx="1436897" cy="862138"/>
      </dsp:txXfrm>
    </dsp:sp>
    <dsp:sp modelId="{601651E6-7460-4C87-A128-E86AAA734AFC}">
      <dsp:nvSpPr>
        <dsp:cNvPr id="0" name=""/>
        <dsp:cNvSpPr/>
      </dsp:nvSpPr>
      <dsp:spPr>
        <a:xfrm>
          <a:off x="1711268" y="543"/>
          <a:ext cx="1436897" cy="862138"/>
        </a:xfrm>
        <a:prstGeom prst="rect">
          <a:avLst/>
        </a:prstGeom>
        <a:solidFill>
          <a:schemeClr val="accent5">
            <a:hueOff val="82764"/>
            <a:satOff val="48"/>
            <a:lumOff val="4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Legal Structure: Sole Trader (ref. to Limited Company)</a:t>
          </a:r>
        </a:p>
      </dsp:txBody>
      <dsp:txXfrm>
        <a:off x="1711268" y="543"/>
        <a:ext cx="1436897" cy="862138"/>
      </dsp:txXfrm>
    </dsp:sp>
    <dsp:sp modelId="{A1B3E587-35BB-4C4D-B35B-20135D0A6F09}">
      <dsp:nvSpPr>
        <dsp:cNvPr id="0" name=""/>
        <dsp:cNvSpPr/>
      </dsp:nvSpPr>
      <dsp:spPr>
        <a:xfrm>
          <a:off x="3291855" y="543"/>
          <a:ext cx="1436897" cy="862138"/>
        </a:xfrm>
        <a:prstGeom prst="rect">
          <a:avLst/>
        </a:prstGeom>
        <a:solidFill>
          <a:schemeClr val="accent5">
            <a:hueOff val="165528"/>
            <a:satOff val="96"/>
            <a:lumOff val="94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Benefits:</a:t>
          </a:r>
        </a:p>
      </dsp:txBody>
      <dsp:txXfrm>
        <a:off x="3291855" y="543"/>
        <a:ext cx="1436897" cy="862138"/>
      </dsp:txXfrm>
    </dsp:sp>
    <dsp:sp modelId="{2F5AF658-2E73-406E-95CA-9831920A7FE3}">
      <dsp:nvSpPr>
        <dsp:cNvPr id="0" name=""/>
        <dsp:cNvSpPr/>
      </dsp:nvSpPr>
      <dsp:spPr>
        <a:xfrm>
          <a:off x="4872443" y="543"/>
          <a:ext cx="1436897" cy="862138"/>
        </a:xfrm>
        <a:prstGeom prst="rect">
          <a:avLst/>
        </a:prstGeom>
        <a:solidFill>
          <a:schemeClr val="accent5">
            <a:hueOff val="248291"/>
            <a:satOff val="144"/>
            <a:lumOff val="14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Optimal convenience in operations</a:t>
          </a:r>
        </a:p>
      </dsp:txBody>
      <dsp:txXfrm>
        <a:off x="4872443" y="543"/>
        <a:ext cx="1436897" cy="862138"/>
      </dsp:txXfrm>
    </dsp:sp>
    <dsp:sp modelId="{4C7D6CA4-FBE0-4FD1-BCCA-BE88FAE4E608}">
      <dsp:nvSpPr>
        <dsp:cNvPr id="0" name=""/>
        <dsp:cNvSpPr/>
      </dsp:nvSpPr>
      <dsp:spPr>
        <a:xfrm>
          <a:off x="6453031" y="543"/>
          <a:ext cx="1436897" cy="862138"/>
        </a:xfrm>
        <a:prstGeom prst="rect">
          <a:avLst/>
        </a:prstGeom>
        <a:solidFill>
          <a:schemeClr val="accent5">
            <a:hueOff val="331055"/>
            <a:satOff val="192"/>
            <a:lumOff val="18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Easy Taxes Simple Taxes</a:t>
          </a:r>
        </a:p>
      </dsp:txBody>
      <dsp:txXfrm>
        <a:off x="6453031" y="543"/>
        <a:ext cx="1436897" cy="862138"/>
      </dsp:txXfrm>
    </dsp:sp>
    <dsp:sp modelId="{F09AAF14-522E-45EC-AD62-915F68E2F709}">
      <dsp:nvSpPr>
        <dsp:cNvPr id="0" name=""/>
        <dsp:cNvSpPr/>
      </dsp:nvSpPr>
      <dsp:spPr>
        <a:xfrm>
          <a:off x="8033618" y="543"/>
          <a:ext cx="1436897" cy="862138"/>
        </a:xfrm>
        <a:prstGeom prst="rect">
          <a:avLst/>
        </a:prstGeom>
        <a:solidFill>
          <a:schemeClr val="accent5">
            <a:hueOff val="413819"/>
            <a:satOff val="240"/>
            <a:lumOff val="23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Direct profit retention</a:t>
          </a:r>
        </a:p>
      </dsp:txBody>
      <dsp:txXfrm>
        <a:off x="8033618" y="543"/>
        <a:ext cx="1436897" cy="862138"/>
      </dsp:txXfrm>
    </dsp:sp>
    <dsp:sp modelId="{8BD8B9E1-3986-4EDB-941E-9B80C264BB1A}">
      <dsp:nvSpPr>
        <dsp:cNvPr id="0" name=""/>
        <dsp:cNvSpPr/>
      </dsp:nvSpPr>
      <dsp:spPr>
        <a:xfrm>
          <a:off x="130680" y="1006372"/>
          <a:ext cx="1436897" cy="862138"/>
        </a:xfrm>
        <a:prstGeom prst="rect">
          <a:avLst/>
        </a:prstGeom>
        <a:solidFill>
          <a:schemeClr val="accent5">
            <a:hueOff val="496582"/>
            <a:satOff val="288"/>
            <a:lumOff val="2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Ready - to- invest structure in future</a:t>
          </a:r>
        </a:p>
      </dsp:txBody>
      <dsp:txXfrm>
        <a:off x="130680" y="1006372"/>
        <a:ext cx="1436897" cy="862138"/>
      </dsp:txXfrm>
    </dsp:sp>
    <dsp:sp modelId="{C87F509C-F7DF-4224-A0D7-B3A01035AB9B}">
      <dsp:nvSpPr>
        <dsp:cNvPr id="0" name=""/>
        <dsp:cNvSpPr/>
      </dsp:nvSpPr>
      <dsp:spPr>
        <a:xfrm>
          <a:off x="1711268" y="1006372"/>
          <a:ext cx="1436897" cy="862138"/>
        </a:xfrm>
        <a:prstGeom prst="rect">
          <a:avLst/>
        </a:prstGeom>
        <a:solidFill>
          <a:schemeClr val="accent5">
            <a:hueOff val="579346"/>
            <a:satOff val="336"/>
            <a:lumOff val="33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Whitchurch, Cardiff (CF14 2LX)</a:t>
          </a:r>
        </a:p>
      </dsp:txBody>
      <dsp:txXfrm>
        <a:off x="1711268" y="1006372"/>
        <a:ext cx="1436897" cy="862138"/>
      </dsp:txXfrm>
    </dsp:sp>
    <dsp:sp modelId="{EE149BC8-21D8-4E86-9006-DD8CBD957B13}">
      <dsp:nvSpPr>
        <dsp:cNvPr id="0" name=""/>
        <dsp:cNvSpPr/>
      </dsp:nvSpPr>
      <dsp:spPr>
        <a:xfrm>
          <a:off x="3291855" y="1006372"/>
          <a:ext cx="1436897" cy="862138"/>
        </a:xfrm>
        <a:prstGeom prst="rect">
          <a:avLst/>
        </a:prstGeom>
        <a:solidFill>
          <a:schemeClr val="accent5">
            <a:hueOff val="662110"/>
            <a:satOff val="384"/>
            <a:lumOff val="379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Advantages:</a:t>
          </a:r>
        </a:p>
      </dsp:txBody>
      <dsp:txXfrm>
        <a:off x="3291855" y="1006372"/>
        <a:ext cx="1436897" cy="862138"/>
      </dsp:txXfrm>
    </dsp:sp>
    <dsp:sp modelId="{2495E950-03A2-41C7-866F-23EDA6247947}">
      <dsp:nvSpPr>
        <dsp:cNvPr id="0" name=""/>
        <dsp:cNvSpPr/>
      </dsp:nvSpPr>
      <dsp:spPr>
        <a:xfrm>
          <a:off x="4872443" y="1006372"/>
          <a:ext cx="1436897" cy="862138"/>
        </a:xfrm>
        <a:prstGeom prst="rect">
          <a:avLst/>
        </a:prstGeom>
        <a:solidFill>
          <a:schemeClr val="accent5">
            <a:hueOff val="744874"/>
            <a:satOff val="432"/>
            <a:lumOff val="426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Main linkage to any parts of Cardiff</a:t>
          </a:r>
        </a:p>
      </dsp:txBody>
      <dsp:txXfrm>
        <a:off x="4872443" y="1006372"/>
        <a:ext cx="1436897" cy="862138"/>
      </dsp:txXfrm>
    </dsp:sp>
    <dsp:sp modelId="{2F86836C-EEA6-4C43-9E52-8252FA167155}">
      <dsp:nvSpPr>
        <dsp:cNvPr id="0" name=""/>
        <dsp:cNvSpPr/>
      </dsp:nvSpPr>
      <dsp:spPr>
        <a:xfrm>
          <a:off x="6453031" y="1006372"/>
          <a:ext cx="1436897" cy="862138"/>
        </a:xfrm>
        <a:prstGeom prst="rect">
          <a:avLst/>
        </a:prstGeom>
        <a:solidFill>
          <a:schemeClr val="accent5">
            <a:hueOff val="827637"/>
            <a:satOff val="480"/>
            <a:lumOff val="47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Affordable home based operations</a:t>
          </a:r>
        </a:p>
      </dsp:txBody>
      <dsp:txXfrm>
        <a:off x="6453031" y="1006372"/>
        <a:ext cx="1436897" cy="862138"/>
      </dsp:txXfrm>
    </dsp:sp>
    <dsp:sp modelId="{C93D3D3C-C3FE-460E-BFE4-FC9D9B6422B7}">
      <dsp:nvSpPr>
        <dsp:cNvPr id="0" name=""/>
        <dsp:cNvSpPr/>
      </dsp:nvSpPr>
      <dsp:spPr>
        <a:xfrm>
          <a:off x="8033618" y="1006372"/>
          <a:ext cx="1436897" cy="862138"/>
        </a:xfrm>
        <a:prstGeom prst="rect">
          <a:avLst/>
        </a:prstGeom>
        <a:solidFill>
          <a:schemeClr val="accent5">
            <a:hueOff val="910401"/>
            <a:satOff val="528"/>
            <a:lumOff val="52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Connectivity: easy M4/A470</a:t>
          </a:r>
        </a:p>
      </dsp:txBody>
      <dsp:txXfrm>
        <a:off x="8033618" y="1006372"/>
        <a:ext cx="1436897" cy="862138"/>
      </dsp:txXfrm>
    </dsp:sp>
    <dsp:sp modelId="{C62D0CC1-81F9-4195-8CFF-14A24962986D}">
      <dsp:nvSpPr>
        <dsp:cNvPr id="0" name=""/>
        <dsp:cNvSpPr/>
      </dsp:nvSpPr>
      <dsp:spPr>
        <a:xfrm>
          <a:off x="4082149" y="2012200"/>
          <a:ext cx="1436897" cy="862138"/>
        </a:xfrm>
        <a:prstGeom prst="rect">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Storage place of the equipment</a:t>
          </a:r>
        </a:p>
      </dsp:txBody>
      <dsp:txXfrm>
        <a:off x="4082149" y="2012200"/>
        <a:ext cx="1436897" cy="86213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F65EE7-44C3-41E4-A61E-5E46FDCDED90}" type="datetimeFigureOut">
              <a:rPr lang="en-GB" smtClean="0"/>
              <a:t>02/07/2025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D48A98-F227-4E3B-A213-376321595DDB}" type="slidenum">
              <a:rPr lang="en-GB" smtClean="0"/>
              <a:t>‹#›</a:t>
            </a:fld>
            <a:endParaRPr lang="en-GB"/>
          </a:p>
        </p:txBody>
      </p:sp>
    </p:spTree>
    <p:extLst>
      <p:ext uri="{BB962C8B-B14F-4D97-AF65-F5344CB8AC3E}">
        <p14:creationId xmlns:p14="http://schemas.microsoft.com/office/powerpoint/2010/main" val="835884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Good morning, honorable investors. I am here today to introduce you to Cardiff Eco Clean, a ground breaking sustainable cleaning business that is a great £50,000 investment. According to the British Cleaning Council, there is a healthy industrial recovery and growth in our industry after the pandemics. Cardiff Eco Clean is ready to ride this wave by taking advantage of an increased awareness of environmental issues by consumers but providing outstanding cleaning performance. We are not ordinary cleaning company but we are the pioneers of sustainable cleaning solutions who are going to change the face of cleaning in Cardiff. As you will see in this presentation, Cardiff Eco Clean is a company worth your investment in and how we will generate high returns to you at the same time improving the environment. </a:t>
            </a:r>
            <a:br>
              <a:rPr lang="en-US" dirty="0"/>
            </a:b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1</a:t>
            </a:fld>
            <a:endParaRPr lang="en-GB"/>
          </a:p>
        </p:txBody>
      </p:sp>
    </p:spTree>
    <p:extLst>
      <p:ext uri="{BB962C8B-B14F-4D97-AF65-F5344CB8AC3E}">
        <p14:creationId xmlns:p14="http://schemas.microsoft.com/office/powerpoint/2010/main" val="3389486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The focus of the mission of Cardiff Eco Clean is based on three fundamentals: the health care, the wining the environment and creating built-in satisfaction. Our range of cleaning services fully covers residential cleaning (regular domestic cleaning, deep cleaning, end of tenant services), and commercial cleaning (Office, retail and medical cleaning). In the study by Aydin, Ishik, and Ulu, the green cleaning products result in a significant reduction of environmental and health risk and therefore our unique selling point. We are the only fully certified eco-friendly clean company in Cardiff that delivers the results of a professional with 100 percent consistency to the environment. This positioning will help us stay ahead of our conventional competitors who are yet to stop using harsh chemicals and thus will provide us the first-mover advantage in the fast-growing eco-sensitive segment of the market. </a:t>
            </a:r>
            <a:br>
              <a:rPr lang="en-US" dirty="0"/>
            </a:b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2</a:t>
            </a:fld>
            <a:endParaRPr lang="en-GB"/>
          </a:p>
        </p:txBody>
      </p:sp>
    </p:spTree>
    <p:extLst>
      <p:ext uri="{BB962C8B-B14F-4D97-AF65-F5344CB8AC3E}">
        <p14:creationId xmlns:p14="http://schemas.microsoft.com/office/powerpoint/2010/main" val="4193926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In our market research, there is an outstanding potential in three strategic areas. The main targets are environment-friendly Cardiff homeowners who are more concerned about cleanliness and sustainability. Small-to-medium businesses that are being incrementally pressured to show environmental responsibility are also called secondary markets. Tertiary market is in property management companies who will want viable solutions to address their various properties. The UK cleaning sector is worth 17.4 billion, and based on our study, seventy three percent of Cardiff occupants show interest in the green alternative solutions. The British Cleaning Council reports 15 percent annual growth supported by the post pandemic awareness of hygiene, and Mintel reports that the sustainable cleaning segment specifically supports it at 15 percent annually. The combination of the size and the market, demand, and growth patterns is why the environmental cleaning franchise Cardiff Eco Clean is destined to become very successful. </a:t>
            </a:r>
            <a:br>
              <a:rPr lang="en-US" dirty="0"/>
            </a:b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3</a:t>
            </a:fld>
            <a:endParaRPr lang="en-GB"/>
          </a:p>
        </p:txBody>
      </p:sp>
    </p:spTree>
    <p:extLst>
      <p:ext uri="{BB962C8B-B14F-4D97-AF65-F5344CB8AC3E}">
        <p14:creationId xmlns:p14="http://schemas.microsoft.com/office/powerpoint/2010/main" val="3190161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We have carefully selected the sole trader status initially where we get maximum freedom of operations, easy tax structures and we keep all the profits in our hands. This formation will facilitate the speed of entry into the market and circumvent the complexity of regulation and we will change to limited company when our growth requires external financing. Our Whitchurch facility in Cardiff has the best strategic location that can give access to all the areas of the Cardiff through links of M4 and the A470. As per Cardiff Council business analysis, this site will be able to cover our target residential and commercial markets, which are Cathays, </a:t>
            </a:r>
            <a:r>
              <a:rPr lang="en-US" b="0" i="0" dirty="0" err="1">
                <a:solidFill>
                  <a:srgbClr val="0A0A0A"/>
                </a:solidFill>
                <a:effectLst/>
                <a:latin typeface="__GeistSans_3a0388"/>
              </a:rPr>
              <a:t>Roath</a:t>
            </a:r>
            <a:r>
              <a:rPr lang="en-US" b="0" i="0" dirty="0">
                <a:solidFill>
                  <a:srgbClr val="0A0A0A"/>
                </a:solidFill>
                <a:effectLst/>
                <a:latin typeface="__GeistSans_3a0388"/>
              </a:rPr>
              <a:t>, Canton, and Cardiff Bay, in the maximum possible way. The model of operations which consists in using home-based operations minimizes the overhead costs greatly, and the necessity of having facilities to store the essential equipment helps us with implementing the competitive prices policy and positive profit margins initially.</a:t>
            </a: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4</a:t>
            </a:fld>
            <a:endParaRPr lang="en-GB"/>
          </a:p>
        </p:txBody>
      </p:sp>
    </p:spTree>
    <p:extLst>
      <p:ext uri="{BB962C8B-B14F-4D97-AF65-F5344CB8AC3E}">
        <p14:creationId xmlns:p14="http://schemas.microsoft.com/office/powerpoint/2010/main" val="1199607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Our goals apply the SMART approach that guarantees measured, attainable goals. Our mission is to have attained 50 standard residential customers in one year and a revenue earning of 75000pounds per year by applying pricing strategies and excellence in service. This will be achieved through ten business alliances that will create strong recurring revenue sources and our focus on customer satisfaction through maintaining 95 percent satisfaction levels on Trustpilot will prove our dedication to high quality also proven through Trustpilot research about factors of trust in the service industry. Initial estimates based on finances reveal a start-up investment of the company amounting to 5600 to earn 28000 in the first year, constituting a handsome 37 percentage profit margin. The break-even point is the 4-6 months, and the positive cash flow will facilitate the growth afterward. These are the more cautious projections that carry within them the analysis of market conditions and the expectations of a realistic growth that give assurances to the investors to an achievable level that would not compromise in sustainability of operations and quality of results.</a:t>
            </a: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5</a:t>
            </a:fld>
            <a:endParaRPr lang="en-GB"/>
          </a:p>
        </p:txBody>
      </p:sp>
    </p:spTree>
    <p:extLst>
      <p:ext uri="{BB962C8B-B14F-4D97-AF65-F5344CB8AC3E}">
        <p14:creationId xmlns:p14="http://schemas.microsoft.com/office/powerpoint/2010/main" val="3902332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Our analysis of strategy shows interesting opportunities such as brand new eco-positioning in the market of Cardiff, low start-up costs that reduces risk to investment, easy access to variable services to address a variety of consumer needs, and deeper knowledge in the local market so that a good targeting is possible. Our competitive advantage is proved by the fact, that according to the research made by Fontana, sustainable cleaning methods are better in their performance. Nevertheless, we recognize such drawbacks as a low level of brand awareness at the foundation level, the low capacity of the team, reliance on the founders, and the lack of workforce finances. Such deficiencies turn into strengths where strategic investment and development will be possible. External opportunities consist of increasing environmental awareness, post-pandemic hygiene concerns, the rising residential development in the city of Cardiff, and the rise of sustainability needs on a corporate level. They include stagnated competitor supremacy, the possibility of an economic recession that leads to discretionary spending activities, the cyclical nature of demand and growth in the prices of eco-products. These challenges are directly overcoming by forming our strategy as differentiation, quality and sustainable competitive advantages. </a:t>
            </a:r>
            <a:br>
              <a:rPr lang="en-US" dirty="0"/>
            </a:b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6</a:t>
            </a:fld>
            <a:endParaRPr lang="en-GB"/>
          </a:p>
        </p:txBody>
      </p:sp>
    </p:spTree>
    <p:extLst>
      <p:ext uri="{BB962C8B-B14F-4D97-AF65-F5344CB8AC3E}">
        <p14:creationId xmlns:p14="http://schemas.microsoft.com/office/powerpoint/2010/main" val="3907524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We have a holistic marketing strategy using a multi-channel approach that covers as much space as possible but at as low a cost. Digital marketing will comprise top-quality website design and development with in-built online booking, strategic social media presence on the Facebook and Instagram platforms, orientation of the Google My Business to the local searches, targeted email-based marketing, and an innovative implementation of the TikTok platform to present eco-cleaning tutorials and transformations. Conventional marketing involves the use of business cards that are eco-friendly and printed with recycled cards, door-to-door distribution of any flyer, local newspaper advertisement, involvement in community events, and association with environmental organizations. Our marketing plan will have aggressive opening specials such as half discount to new clients and referral schemes where successful referrals will be awarded bloody free cleans and seasonal packages that will take advantage of the effects of season cleaning. This integrated strategy maximizes the market penetration besides establishment of sustainable relationships with the customers.</a:t>
            </a: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7</a:t>
            </a:fld>
            <a:endParaRPr lang="en-GB"/>
          </a:p>
        </p:txBody>
      </p:sp>
    </p:spTree>
    <p:extLst>
      <p:ext uri="{BB962C8B-B14F-4D97-AF65-F5344CB8AC3E}">
        <p14:creationId xmlns:p14="http://schemas.microsoft.com/office/powerpoint/2010/main" val="2734074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These marketing materials show our brand identity in a professional line and sustainable. The recycled cardstocks chosen to print our business cards have clean designs that focus on eco-credentials without including unnecessary details. The Facebook launch post is a mixture of professional messaging and exciting visuals, which is why we have focused on highlighting our offer we give discount of 50%, and we also pay attention to the use of strategic hashtags to achieve the maximum reach. A research conducted on the Cleaning &amp; Maintenance industry finds that social media use plays a great role in customer acquisitions in service industries. Our door leaflets focus on major value propositions such as 100 percent eco-friendly products, fully insured, trained people and competitive rates and clear calling on action that a person must book on the spot. TikTok contents marketing is done on the visual side of the before and after make-up looks, tutorials on do-it-yourself eco-cleaning hacks, real life behind the scenes content, and true customer reviews. A combination of these materials will strengthen our brand values and allow acquiring customers of a large number of different demographic categories and in terms of communication preferences.</a:t>
            </a: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8</a:t>
            </a:fld>
            <a:endParaRPr lang="en-GB"/>
          </a:p>
        </p:txBody>
      </p:sp>
    </p:spTree>
    <p:extLst>
      <p:ext uri="{BB962C8B-B14F-4D97-AF65-F5344CB8AC3E}">
        <p14:creationId xmlns:p14="http://schemas.microsoft.com/office/powerpoint/2010/main" val="1298460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Cardiff Eco Clean is an outstanding investment prospect which incorporates both a market leading status and increasing market activities. Its competitive moats, established by being the only eco-cleaning company certified in Cardiff, are extensive, and 73 per cent of consumers want to access eco-services, which shows wide demand. It is a scalable business model that has established systems capable of a fast growing business across South Wales, and the much needed essential services will mean business recession protection that cannot be found in discretionary businesses. My qualification is extensive market knowledge in Cardiff, authentic proof of business planning with sharp acumen and analysis, OSHA-compatible safety focus and essentiality of professional certification. OSHA guidelines enhance that competent safety training is one of the best ways to limit risk during operations, as well as to enhance service quality. There is a 37 percent first-year profit projection when conservative financial projections are used and these profits will be able to expand across South Wales, which translates to huge returns to strategic investors.</a:t>
            </a: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9</a:t>
            </a:fld>
            <a:endParaRPr lang="en-GB"/>
          </a:p>
        </p:txBody>
      </p:sp>
    </p:spTree>
    <p:extLst>
      <p:ext uri="{BB962C8B-B14F-4D97-AF65-F5344CB8AC3E}">
        <p14:creationId xmlns:p14="http://schemas.microsoft.com/office/powerpoint/2010/main" val="1143793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The most rational place to invest, 50, 000 pounds will enable the company to reach maximum expansion and attract competitiveness. The equipment and vehicles are allocated with 20 000 pounds, which allows providing service at the professional level and covering the territory efficiently, which is essential to satisfy customers and achieve operational efficiency. Description of the investment which amounts to 15,000 in marketing and branding is helpful in sustaining full penetration of the market via digital platforms, traditional advertising, and professional material development. Staff recruitment and training investment of 8,000 pounds will allow providing high quality of service and facilitating high scaling, as well as the technology platform investment of 5,000 pounds will provide the ability to book online, manage customers, and achieve operational efficiency. A working capital of 2000 compensates a cash flow 'safety net' at start up growth stages. The viability of the market of our approach to sustainability are endorsed by a research by Troynikov and colleagues and US EPA guidelines. The period of growth presupposes that our company will conquer this market in Cardiff in the first year, expand to Newport and Swansea in the second year, develop franchises in the third year, and be regional leaders in the fifth year with the potential of obtainable advanced evaluation of 2.5 million pounds.</a:t>
            </a: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10</a:t>
            </a:fld>
            <a:endParaRPr lang="en-GB"/>
          </a:p>
        </p:txBody>
      </p:sp>
    </p:spTree>
    <p:extLst>
      <p:ext uri="{BB962C8B-B14F-4D97-AF65-F5344CB8AC3E}">
        <p14:creationId xmlns:p14="http://schemas.microsoft.com/office/powerpoint/2010/main" val="2032151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A0A0A"/>
                </a:solidFill>
                <a:effectLst/>
                <a:latin typeface="__GeistSans_3a0388"/>
              </a:rPr>
              <a:t>Our sustainable competitive strengths form a huge barrier to entry thus leading to long-term dominance in the market. Environmental leadership encompasses the use of EPA-approved environmentally friendly products exclusively, backed up by confirmation of EPA research, which demonstrates an enhanced environmental performance level, an obligation to be carbon-neutral in its operations, sophisticated microfiber technology that minimizes dependency on chemicals within its operations as shown by research conducted by Fontana, and extensive waste minimization procedures. Service excellence involves the provision of OSHA safety training that will guarantee operational standards, availability of 24/7 customer support systems, providers of quality guarantees in all that is performed, and flexibility to meet various needs of customers. A research conducted by OSHA indicates that effective safety training go a long way in reducing workplace incidents besides enhancing the quality of service delivery. Some of our barriers of entry are first mover advantage, the ability to have exclusive relationships with eco-product suppliers, switching costs are high when dealing with an established customer and tested operating systems. This type of competitive analysis demonstrates that the existing Cardiff cleaners providers are not environmentally oriented and, therefore, our differentiation strategy proves to be effective as validated by the traditional nature of Cardiff Cleaning Company.</a:t>
            </a:r>
            <a:endParaRPr lang="en-GB" dirty="0"/>
          </a:p>
        </p:txBody>
      </p:sp>
      <p:sp>
        <p:nvSpPr>
          <p:cNvPr id="4" name="Slide Number Placeholder 3"/>
          <p:cNvSpPr>
            <a:spLocks noGrp="1"/>
          </p:cNvSpPr>
          <p:nvPr>
            <p:ph type="sldNum" sz="quarter" idx="5"/>
          </p:nvPr>
        </p:nvSpPr>
        <p:spPr/>
        <p:txBody>
          <a:bodyPr/>
          <a:lstStyle/>
          <a:p>
            <a:fld id="{2AD48A98-F227-4E3B-A213-376321595DDB}" type="slidenum">
              <a:rPr lang="en-GB" smtClean="0"/>
              <a:t>11</a:t>
            </a:fld>
            <a:endParaRPr lang="en-GB"/>
          </a:p>
        </p:txBody>
      </p:sp>
    </p:spTree>
    <p:extLst>
      <p:ext uri="{BB962C8B-B14F-4D97-AF65-F5344CB8AC3E}">
        <p14:creationId xmlns:p14="http://schemas.microsoft.com/office/powerpoint/2010/main" val="122639800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67E56B9D-2FAC-4E45-8E37-16782E6DD714}"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1829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56B9D-2FAC-4E45-8E37-16782E6DD714}" type="slidenum">
              <a:rPr lang="en-GB" smtClean="0"/>
              <a:t>‹#›</a:t>
            </a:fld>
            <a:endParaRPr lang="en-GB"/>
          </a:p>
        </p:txBody>
      </p:sp>
    </p:spTree>
    <p:extLst>
      <p:ext uri="{BB962C8B-B14F-4D97-AF65-F5344CB8AC3E}">
        <p14:creationId xmlns:p14="http://schemas.microsoft.com/office/powerpoint/2010/main" val="1880170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56B9D-2FAC-4E45-8E37-16782E6DD714}"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7366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CBFF70-C633-4968-8DF2-AEA56635315D}" type="datetimeFigureOut">
              <a:rPr lang="en-GB" smtClean="0"/>
              <a:t>02/07/2025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56B9D-2FAC-4E45-8E37-16782E6DD714}" type="slidenum">
              <a:rPr lang="en-GB" smtClean="0"/>
              <a:t>‹#›</a:t>
            </a:fld>
            <a:endParaRPr lang="en-GB"/>
          </a:p>
        </p:txBody>
      </p:sp>
    </p:spTree>
    <p:extLst>
      <p:ext uri="{BB962C8B-B14F-4D97-AF65-F5344CB8AC3E}">
        <p14:creationId xmlns:p14="http://schemas.microsoft.com/office/powerpoint/2010/main" val="2871789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CBFF70-C633-4968-8DF2-AEA56635315D}" type="datetimeFigureOut">
              <a:rPr lang="en-GB" smtClean="0"/>
              <a:t>02/07/2025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56B9D-2FAC-4E45-8E37-16782E6DD714}"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0596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CBFF70-C633-4968-8DF2-AEA56635315D}" type="datetimeFigureOut">
              <a:rPr lang="en-GB" smtClean="0"/>
              <a:t>02/07/2025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E56B9D-2FAC-4E45-8E37-16782E6DD71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9941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CBFF70-C633-4968-8DF2-AEA56635315D}" type="datetimeFigureOut">
              <a:rPr lang="en-GB" smtClean="0"/>
              <a:t>02/07/2025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E56B9D-2FAC-4E45-8E37-16782E6DD714}" type="slidenum">
              <a:rPr lang="en-GB" smtClean="0"/>
              <a:t>‹#›</a:t>
            </a:fld>
            <a:endParaRPr lang="en-GB"/>
          </a:p>
        </p:txBody>
      </p:sp>
    </p:spTree>
    <p:extLst>
      <p:ext uri="{BB962C8B-B14F-4D97-AF65-F5344CB8AC3E}">
        <p14:creationId xmlns:p14="http://schemas.microsoft.com/office/powerpoint/2010/main" val="2623517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CBFF70-C633-4968-8DF2-AEA56635315D}" type="datetimeFigureOut">
              <a:rPr lang="en-GB" smtClean="0"/>
              <a:t>02/07/2025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56B9D-2FAC-4E45-8E37-16782E6DD714}"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893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CBFF70-C633-4968-8DF2-AEA56635315D}" type="datetimeFigureOut">
              <a:rPr lang="en-GB" smtClean="0"/>
              <a:t>02/07/2025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56B9D-2FAC-4E45-8E37-16782E6DD714}" type="slidenum">
              <a:rPr lang="en-GB" smtClean="0"/>
              <a:t>‹#›</a:t>
            </a:fld>
            <a:endParaRPr lang="en-GB"/>
          </a:p>
        </p:txBody>
      </p:sp>
    </p:spTree>
    <p:extLst>
      <p:ext uri="{BB962C8B-B14F-4D97-AF65-F5344CB8AC3E}">
        <p14:creationId xmlns:p14="http://schemas.microsoft.com/office/powerpoint/2010/main" val="1757542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CBFF70-C633-4968-8DF2-AEA56635315D}" type="datetimeFigureOut">
              <a:rPr lang="en-GB" smtClean="0"/>
              <a:t>02/07/2025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56B9D-2FAC-4E45-8E37-16782E6DD714}" type="slidenum">
              <a:rPr lang="en-GB" smtClean="0"/>
              <a:t>‹#›</a:t>
            </a:fld>
            <a:endParaRPr lang="en-GB"/>
          </a:p>
        </p:txBody>
      </p:sp>
    </p:spTree>
    <p:extLst>
      <p:ext uri="{BB962C8B-B14F-4D97-AF65-F5344CB8AC3E}">
        <p14:creationId xmlns:p14="http://schemas.microsoft.com/office/powerpoint/2010/main" val="882663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56B9D-2FAC-4E45-8E37-16782E6DD714}"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676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56B9D-2FAC-4E45-8E37-16782E6DD71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92672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56B9D-2FAC-4E45-8E37-16782E6DD714}" type="slidenum">
              <a:rPr lang="en-GB" smtClean="0"/>
              <a:t>‹#›</a:t>
            </a:fld>
            <a:endParaRPr lang="en-GB"/>
          </a:p>
        </p:txBody>
      </p:sp>
    </p:spTree>
    <p:extLst>
      <p:ext uri="{BB962C8B-B14F-4D97-AF65-F5344CB8AC3E}">
        <p14:creationId xmlns:p14="http://schemas.microsoft.com/office/powerpoint/2010/main" val="2359084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56B9D-2FAC-4E45-8E37-16782E6DD71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14873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56B9D-2FAC-4E45-8E37-16782E6DD714}"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3319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56B9D-2FAC-4E45-8E37-16782E6DD71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50410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CBFF70-C633-4968-8DF2-AEA56635315D}"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56B9D-2FAC-4E45-8E37-16782E6DD714}"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355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ACBFF70-C633-4968-8DF2-AEA56635315D}" type="datetimeFigureOut">
              <a:rPr lang="en-GB" smtClean="0"/>
              <a:t>02/07/2025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7E56B9D-2FAC-4E45-8E37-16782E6DD714}" type="slidenum">
              <a:rPr lang="en-GB" smtClean="0"/>
              <a:t>‹#›</a:t>
            </a:fld>
            <a:endParaRPr lang="en-GB"/>
          </a:p>
        </p:txBody>
      </p:sp>
    </p:spTree>
    <p:extLst>
      <p:ext uri="{BB962C8B-B14F-4D97-AF65-F5344CB8AC3E}">
        <p14:creationId xmlns:p14="http://schemas.microsoft.com/office/powerpoint/2010/main" val="3032470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ibisworld.com/united-kingdom/industry/industrial-cleaning-activities/4280/" TargetMode="External"/><Relationship Id="rId5" Type="http://schemas.openxmlformats.org/officeDocument/2006/relationships/image" Target="../media/image17.png"/><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8BABCA7-C1E0-41BA-A822-5F61251A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28" name="Group 27">
            <a:extLst>
              <a:ext uri="{FF2B5EF4-FFF2-40B4-BE49-F238E27FC236}">
                <a16:creationId xmlns:a16="http://schemas.microsoft.com/office/drawing/2014/main" id="{2E5D6EB5-6FDB-477A-98F5-7409CD537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11" name="Picture 10">
              <a:extLst>
                <a:ext uri="{FF2B5EF4-FFF2-40B4-BE49-F238E27FC236}">
                  <a16:creationId xmlns:a16="http://schemas.microsoft.com/office/drawing/2014/main" id="{5BB75167-5757-4E5F-869B-5A350BF43A8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C8338DAE-FFCB-472B-A9EE-77E42FDB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52B2E0A0-4D94-4C05-97C1-32B5D88A2E8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4" name="Picture 13">
              <a:extLst>
                <a:ext uri="{FF2B5EF4-FFF2-40B4-BE49-F238E27FC236}">
                  <a16:creationId xmlns:a16="http://schemas.microsoft.com/office/drawing/2014/main" id="{A91E75C9-3350-4F0B-993E-89D3DBD76C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a:extLst>
              <a:ext uri="{FF2B5EF4-FFF2-40B4-BE49-F238E27FC236}">
                <a16:creationId xmlns:a16="http://schemas.microsoft.com/office/drawing/2014/main" id="{20EE09C7-01CD-416A-76FA-0878A5A2478E}"/>
              </a:ext>
            </a:extLst>
          </p:cNvPr>
          <p:cNvSpPr>
            <a:spLocks noGrp="1"/>
          </p:cNvSpPr>
          <p:nvPr>
            <p:ph type="ctrTitle"/>
          </p:nvPr>
        </p:nvSpPr>
        <p:spPr>
          <a:xfrm>
            <a:off x="2692398" y="1871131"/>
            <a:ext cx="6815669" cy="1515533"/>
          </a:xfrm>
        </p:spPr>
        <p:txBody>
          <a:bodyPr>
            <a:normAutofit/>
          </a:bodyPr>
          <a:lstStyle/>
          <a:p>
            <a:pPr>
              <a:lnSpc>
                <a:spcPct val="90000"/>
              </a:lnSpc>
            </a:pPr>
            <a:r>
              <a:rPr lang="en-US" sz="3800" dirty="0" err="1"/>
              <a:t>CertHE</a:t>
            </a:r>
            <a:r>
              <a:rPr lang="en-US" sz="3800" dirty="0"/>
              <a:t> Skills for the Workplace</a:t>
            </a:r>
            <a:br>
              <a:rPr lang="en-US" sz="3800" dirty="0"/>
            </a:br>
            <a:r>
              <a:rPr lang="en-US" sz="3800" dirty="0"/>
              <a:t>Module: BMSW4011</a:t>
            </a:r>
            <a:endParaRPr lang="en-GB" sz="3800" dirty="0"/>
          </a:p>
        </p:txBody>
      </p:sp>
      <p:sp>
        <p:nvSpPr>
          <p:cNvPr id="3" name="Subtitle 2">
            <a:extLst>
              <a:ext uri="{FF2B5EF4-FFF2-40B4-BE49-F238E27FC236}">
                <a16:creationId xmlns:a16="http://schemas.microsoft.com/office/drawing/2014/main" id="{E26F6C23-749E-FECD-4AFB-059AFE98C3EE}"/>
              </a:ext>
            </a:extLst>
          </p:cNvPr>
          <p:cNvSpPr>
            <a:spLocks noGrp="1"/>
          </p:cNvSpPr>
          <p:nvPr>
            <p:ph type="subTitle" idx="1"/>
          </p:nvPr>
        </p:nvSpPr>
        <p:spPr>
          <a:xfrm>
            <a:off x="2692398" y="3522131"/>
            <a:ext cx="6815669" cy="1636775"/>
          </a:xfrm>
        </p:spPr>
        <p:txBody>
          <a:bodyPr>
            <a:normAutofit fontScale="47500" lnSpcReduction="20000"/>
          </a:bodyPr>
          <a:lstStyle/>
          <a:p>
            <a:pPr algn="ctr">
              <a:spcAft>
                <a:spcPts val="1500"/>
              </a:spcAft>
              <a:buNone/>
            </a:pPr>
            <a:r>
              <a:rPr lang="en-US" b="1" i="0" dirty="0">
                <a:solidFill>
                  <a:srgbClr val="2E7D32"/>
                </a:solidFill>
                <a:effectLst/>
                <a:latin typeface="Arial" panose="020B0604020202020204" pitchFamily="34" charset="0"/>
              </a:rPr>
              <a:t>🌿 </a:t>
            </a:r>
            <a:r>
              <a:rPr lang="en-US" sz="2900" b="1" i="0" dirty="0">
                <a:solidFill>
                  <a:srgbClr val="2E7D32"/>
                </a:solidFill>
                <a:effectLst/>
                <a:latin typeface="Arial" panose="020B0604020202020204" pitchFamily="34" charset="0"/>
              </a:rPr>
              <a:t>Cardiff Eco Clean</a:t>
            </a:r>
          </a:p>
          <a:p>
            <a:pPr algn="ctr">
              <a:spcAft>
                <a:spcPts val="1500"/>
              </a:spcAft>
            </a:pPr>
            <a:r>
              <a:rPr lang="en-US" sz="2900" b="1" i="0" dirty="0">
                <a:solidFill>
                  <a:srgbClr val="2E7D32"/>
                </a:solidFill>
                <a:effectLst/>
                <a:latin typeface="Arial" panose="020B0604020202020204" pitchFamily="34" charset="0"/>
              </a:rPr>
              <a:t>Angel Investor Pitch</a:t>
            </a:r>
          </a:p>
          <a:p>
            <a:r>
              <a:rPr lang="en-GB" dirty="0"/>
              <a:t> </a:t>
            </a:r>
          </a:p>
          <a:p>
            <a:r>
              <a:rPr lang="en-GB" dirty="0"/>
              <a:t>2412462</a:t>
            </a:r>
          </a:p>
          <a:p>
            <a:r>
              <a:rPr lang="en-GB" dirty="0"/>
              <a:t>Alina </a:t>
            </a:r>
            <a:r>
              <a:rPr lang="en-GB" dirty="0" err="1"/>
              <a:t>Negrut</a:t>
            </a:r>
            <a:endParaRPr lang="en-GB" dirty="0"/>
          </a:p>
          <a:p>
            <a:endParaRPr lang="en-GB" dirty="0"/>
          </a:p>
        </p:txBody>
      </p:sp>
      <p:cxnSp>
        <p:nvCxnSpPr>
          <p:cNvPr id="16" name="Straight Connector 15">
            <a:extLst>
              <a:ext uri="{FF2B5EF4-FFF2-40B4-BE49-F238E27FC236}">
                <a16:creationId xmlns:a16="http://schemas.microsoft.com/office/drawing/2014/main" id="{889FB2CC-C7A1-4A53-A088-636FB487FE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1797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80FB098-BC7C-B367-2D8E-737F8DFAFD3A}"/>
              </a:ext>
            </a:extLst>
          </p:cNvPr>
          <p:cNvSpPr>
            <a:spLocks noGrp="1"/>
          </p:cNvSpPr>
          <p:nvPr>
            <p:ph type="title"/>
          </p:nvPr>
        </p:nvSpPr>
        <p:spPr>
          <a:xfrm>
            <a:off x="952108" y="954756"/>
            <a:ext cx="2730414" cy="4946003"/>
          </a:xfrm>
        </p:spPr>
        <p:txBody>
          <a:bodyPr>
            <a:normAutofit/>
          </a:bodyPr>
          <a:lstStyle/>
          <a:p>
            <a:r>
              <a:rPr lang="en-GB" sz="4100">
                <a:solidFill>
                  <a:srgbClr val="FFFFFF"/>
                </a:solidFill>
              </a:rPr>
              <a:t>Business Proposition</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05A6DCCD-C054-BEAD-CBA7-9D932C9BFEBD}"/>
              </a:ext>
            </a:extLst>
          </p:cNvPr>
          <p:cNvSpPr>
            <a:spLocks noGrp="1"/>
          </p:cNvSpPr>
          <p:nvPr>
            <p:ph idx="1"/>
          </p:nvPr>
        </p:nvSpPr>
        <p:spPr>
          <a:xfrm>
            <a:off x="5140934" y="469900"/>
            <a:ext cx="5953630" cy="5405968"/>
          </a:xfrm>
        </p:spPr>
        <p:txBody>
          <a:bodyPr anchor="ctr">
            <a:normAutofit/>
          </a:bodyPr>
          <a:lstStyle/>
          <a:p>
            <a:pPr>
              <a:lnSpc>
                <a:spcPct val="90000"/>
              </a:lnSpc>
            </a:pPr>
            <a:r>
              <a:rPr lang="en-US" sz="1300"/>
              <a:t>Our Mission</a:t>
            </a:r>
          </a:p>
          <a:p>
            <a:pPr>
              <a:lnSpc>
                <a:spcPct val="90000"/>
              </a:lnSpc>
            </a:pPr>
            <a:endParaRPr lang="en-US" sz="1300"/>
          </a:p>
          <a:p>
            <a:pPr>
              <a:lnSpc>
                <a:spcPct val="90000"/>
              </a:lnSpc>
            </a:pPr>
            <a:r>
              <a:rPr lang="en-US" sz="1300"/>
              <a:t>Offering high-quality cleaning services that safeguard health and keep the environment intact and meet the anticipation of customers by the provision of sustainable services.</a:t>
            </a:r>
          </a:p>
          <a:p>
            <a:pPr>
              <a:lnSpc>
                <a:spcPct val="90000"/>
              </a:lnSpc>
            </a:pPr>
            <a:endParaRPr lang="en-US" sz="1300"/>
          </a:p>
          <a:p>
            <a:pPr>
              <a:lnSpc>
                <a:spcPct val="90000"/>
              </a:lnSpc>
            </a:pPr>
            <a:r>
              <a:rPr lang="en-US" sz="1300"/>
              <a:t>Our Services:</a:t>
            </a:r>
          </a:p>
          <a:p>
            <a:pPr>
              <a:lnSpc>
                <a:spcPct val="90000"/>
              </a:lnSpc>
            </a:pPr>
            <a:endParaRPr lang="en-US" sz="1300"/>
          </a:p>
          <a:p>
            <a:pPr>
              <a:lnSpc>
                <a:spcPct val="90000"/>
              </a:lnSpc>
            </a:pPr>
            <a:r>
              <a:rPr lang="en-US" sz="1300"/>
              <a:t>Home Care: Weekly household, thorough cleaning, moving out cleaning</a:t>
            </a:r>
          </a:p>
          <a:p>
            <a:pPr>
              <a:lnSpc>
                <a:spcPct val="90000"/>
              </a:lnSpc>
            </a:pPr>
            <a:r>
              <a:rPr lang="en-US" sz="1300"/>
              <a:t>Commercial Cleaning: Offices, retail areas, medical offices</a:t>
            </a:r>
          </a:p>
          <a:p>
            <a:pPr>
              <a:lnSpc>
                <a:spcPct val="90000"/>
              </a:lnSpc>
            </a:pPr>
            <a:r>
              <a:rPr lang="en-US" sz="1300"/>
              <a:t>Specialized Services: Carpet cleaning services, window cleaning services, post construction</a:t>
            </a:r>
          </a:p>
          <a:p>
            <a:pPr>
              <a:lnSpc>
                <a:spcPct val="90000"/>
              </a:lnSpc>
            </a:pPr>
            <a:endParaRPr lang="en-US" sz="1300"/>
          </a:p>
          <a:p>
            <a:pPr>
              <a:lnSpc>
                <a:spcPct val="90000"/>
              </a:lnSpc>
            </a:pPr>
            <a:r>
              <a:rPr lang="en-US" sz="1300"/>
              <a:t>Unique Selling Proposition:</a:t>
            </a:r>
          </a:p>
          <a:p>
            <a:pPr>
              <a:lnSpc>
                <a:spcPct val="90000"/>
              </a:lnSpc>
            </a:pPr>
            <a:r>
              <a:rPr lang="en-US" sz="1300"/>
              <a:t>The eco-friendly cleaning service that Cardiff has but is also fully certified and includes professional-grade performance with full environmental sustainability</a:t>
            </a:r>
          </a:p>
          <a:p>
            <a:pPr>
              <a:lnSpc>
                <a:spcPct val="90000"/>
              </a:lnSpc>
            </a:pPr>
            <a:r>
              <a:rPr lang="en-US" sz="1300"/>
              <a:t>The research and the title of the article indicate so (Aydin, Işik, &amp; Ulu, 2016).</a:t>
            </a:r>
            <a:endParaRPr lang="en-GB" sz="1300"/>
          </a:p>
        </p:txBody>
      </p:sp>
    </p:spTree>
    <p:extLst>
      <p:ext uri="{BB962C8B-B14F-4D97-AF65-F5344CB8AC3E}">
        <p14:creationId xmlns:p14="http://schemas.microsoft.com/office/powerpoint/2010/main" val="1416105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D3C27DF-08B7-D2E0-F750-4EAB75AF84ED}"/>
              </a:ext>
            </a:extLst>
          </p:cNvPr>
          <p:cNvSpPr>
            <a:spLocks noGrp="1"/>
          </p:cNvSpPr>
          <p:nvPr>
            <p:ph type="title"/>
          </p:nvPr>
        </p:nvSpPr>
        <p:spPr>
          <a:xfrm>
            <a:off x="952108" y="954756"/>
            <a:ext cx="2730414" cy="4946003"/>
          </a:xfrm>
        </p:spPr>
        <p:txBody>
          <a:bodyPr>
            <a:normAutofit/>
          </a:bodyPr>
          <a:lstStyle/>
          <a:p>
            <a:r>
              <a:rPr lang="en-GB">
                <a:solidFill>
                  <a:srgbClr val="FFFFFF"/>
                </a:solidFill>
              </a:rPr>
              <a:t>Target Market &amp; Research</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D84A20-7F35-2ED9-8360-6607DFD3ED9F}"/>
              </a:ext>
            </a:extLst>
          </p:cNvPr>
          <p:cNvSpPr>
            <a:spLocks noGrp="1"/>
          </p:cNvSpPr>
          <p:nvPr>
            <p:ph idx="1"/>
          </p:nvPr>
        </p:nvSpPr>
        <p:spPr>
          <a:xfrm>
            <a:off x="5140934" y="469900"/>
            <a:ext cx="5953630" cy="5405968"/>
          </a:xfrm>
        </p:spPr>
        <p:txBody>
          <a:bodyPr anchor="ctr">
            <a:normAutofit/>
          </a:bodyPr>
          <a:lstStyle/>
          <a:p>
            <a:pPr>
              <a:lnSpc>
                <a:spcPct val="90000"/>
              </a:lnSpc>
            </a:pPr>
            <a:r>
              <a:rPr lang="en-US" sz="1500" dirty="0"/>
              <a:t>Primary Markets:</a:t>
            </a:r>
          </a:p>
          <a:p>
            <a:pPr>
              <a:lnSpc>
                <a:spcPct val="90000"/>
              </a:lnSpc>
            </a:pPr>
            <a:endParaRPr lang="en-US" sz="1500" dirty="0"/>
          </a:p>
          <a:p>
            <a:pPr>
              <a:lnSpc>
                <a:spcPct val="90000"/>
              </a:lnSpc>
            </a:pPr>
            <a:r>
              <a:rPr lang="en-US" sz="1500" dirty="0"/>
              <a:t>Primary: Sustainable Cardiff homeowners Primary: Sustainable homeowners in Cardiff</a:t>
            </a:r>
          </a:p>
          <a:p>
            <a:pPr>
              <a:lnSpc>
                <a:spcPct val="90000"/>
              </a:lnSpc>
            </a:pPr>
            <a:r>
              <a:rPr lang="en-US" sz="1500" dirty="0"/>
              <a:t>Secondary: Medium to small businesses that need maintenance cleaning</a:t>
            </a:r>
          </a:p>
          <a:p>
            <a:pPr>
              <a:lnSpc>
                <a:spcPct val="90000"/>
              </a:lnSpc>
            </a:pPr>
            <a:r>
              <a:rPr lang="en-US" sz="1500" dirty="0"/>
              <a:t>Tertiary: letting agencies; property management companies</a:t>
            </a:r>
          </a:p>
          <a:p>
            <a:pPr>
              <a:lnSpc>
                <a:spcPct val="90000"/>
              </a:lnSpc>
            </a:pPr>
            <a:endParaRPr lang="en-US" sz="1500" dirty="0"/>
          </a:p>
          <a:p>
            <a:pPr>
              <a:lnSpc>
                <a:spcPct val="90000"/>
              </a:lnSpc>
            </a:pPr>
            <a:r>
              <a:rPr lang="en-US" sz="1500" dirty="0"/>
              <a:t>Market Research Findings:</a:t>
            </a:r>
          </a:p>
          <a:p>
            <a:pPr>
              <a:lnSpc>
                <a:spcPct val="90000"/>
              </a:lnSpc>
            </a:pPr>
            <a:endParaRPr lang="en-US" sz="1500" dirty="0"/>
          </a:p>
          <a:p>
            <a:pPr>
              <a:lnSpc>
                <a:spcPct val="90000"/>
              </a:lnSpc>
            </a:pPr>
            <a:r>
              <a:rPr lang="en-US" sz="1500" dirty="0"/>
              <a:t>The cleaning industry of the United Kingdom worth 17.4 billions of pounds (IBISWorld, 2024)</a:t>
            </a:r>
          </a:p>
          <a:p>
            <a:pPr>
              <a:lnSpc>
                <a:spcPct val="90000"/>
              </a:lnSpc>
            </a:pPr>
            <a:r>
              <a:rPr lang="en-US" sz="1500" dirty="0"/>
              <a:t>The interest rate in the eco-friendly cleaning services at Cardiff was 73 percent of the Cardiff residents.</a:t>
            </a:r>
          </a:p>
          <a:p>
            <a:pPr>
              <a:lnSpc>
                <a:spcPct val="90000"/>
              </a:lnSpc>
            </a:pPr>
            <a:r>
              <a:rPr lang="en-US" sz="1500" dirty="0"/>
              <a:t>Due to the post-pandemic hygiene awareness, the industry is expected to grow by 15 percent per year (British Cleaning Council, 2025)</a:t>
            </a:r>
          </a:p>
          <a:p>
            <a:pPr>
              <a:lnSpc>
                <a:spcPct val="90000"/>
              </a:lnSpc>
            </a:pPr>
            <a:r>
              <a:rPr lang="en-US" sz="1500" dirty="0"/>
              <a:t>The segment with sustainable cleaning that records an annual 15 percent growth (Mintel Store, 2025)</a:t>
            </a:r>
          </a:p>
          <a:p>
            <a:pPr>
              <a:lnSpc>
                <a:spcPct val="90000"/>
              </a:lnSpc>
            </a:pPr>
            <a:endParaRPr lang="en-GB" sz="1500" dirty="0"/>
          </a:p>
        </p:txBody>
      </p:sp>
    </p:spTree>
    <p:extLst>
      <p:ext uri="{BB962C8B-B14F-4D97-AF65-F5344CB8AC3E}">
        <p14:creationId xmlns:p14="http://schemas.microsoft.com/office/powerpoint/2010/main" val="3732604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7BE17-2641-92F6-4DB9-92E7E30814C8}"/>
              </a:ext>
            </a:extLst>
          </p:cNvPr>
          <p:cNvSpPr>
            <a:spLocks noGrp="1"/>
          </p:cNvSpPr>
          <p:nvPr>
            <p:ph type="title"/>
          </p:nvPr>
        </p:nvSpPr>
        <p:spPr>
          <a:xfrm>
            <a:off x="1295402" y="982132"/>
            <a:ext cx="9601196" cy="1303867"/>
          </a:xfrm>
        </p:spPr>
        <p:txBody>
          <a:bodyPr>
            <a:normAutofit/>
          </a:bodyPr>
          <a:lstStyle/>
          <a:p>
            <a:r>
              <a:rPr lang="en-GB">
                <a:solidFill>
                  <a:srgbClr val="262626"/>
                </a:solidFill>
              </a:rPr>
              <a:t>Business Structure &amp; Operations</a:t>
            </a:r>
          </a:p>
        </p:txBody>
      </p:sp>
      <p:graphicFrame>
        <p:nvGraphicFramePr>
          <p:cNvPr id="16" name="Content Placeholder 2">
            <a:extLst>
              <a:ext uri="{FF2B5EF4-FFF2-40B4-BE49-F238E27FC236}">
                <a16:creationId xmlns:a16="http://schemas.microsoft.com/office/drawing/2014/main" id="{45D367BD-A5AA-BA5E-BDD0-D8199D24A71C}"/>
              </a:ext>
            </a:extLst>
          </p:cNvPr>
          <p:cNvGraphicFramePr>
            <a:graphicFrameLocks noGrp="1"/>
          </p:cNvGraphicFramePr>
          <p:nvPr>
            <p:ph idx="1"/>
            <p:extLst>
              <p:ext uri="{D42A27DB-BD31-4B8C-83A1-F6EECF244321}">
                <p14:modId xmlns:p14="http://schemas.microsoft.com/office/powerpoint/2010/main" val="2927249250"/>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1366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C5F3911-B88C-8E33-2CDE-DF08807AEC4B}"/>
              </a:ext>
            </a:extLst>
          </p:cNvPr>
          <p:cNvSpPr>
            <a:spLocks noGrp="1"/>
          </p:cNvSpPr>
          <p:nvPr>
            <p:ph type="title"/>
          </p:nvPr>
        </p:nvSpPr>
        <p:spPr>
          <a:xfrm>
            <a:off x="929140" y="972766"/>
            <a:ext cx="2835464" cy="1254868"/>
          </a:xfrm>
        </p:spPr>
        <p:txBody>
          <a:bodyPr anchor="b">
            <a:normAutofit/>
          </a:bodyPr>
          <a:lstStyle/>
          <a:p>
            <a:pPr>
              <a:lnSpc>
                <a:spcPct val="90000"/>
              </a:lnSpc>
            </a:pPr>
            <a:r>
              <a:rPr lang="en-GB" sz="2800">
                <a:solidFill>
                  <a:srgbClr val="262626"/>
                </a:solidFill>
              </a:rPr>
              <a:t>SMART Objectives &amp; Financial Snapshot</a:t>
            </a:r>
          </a:p>
        </p:txBody>
      </p:sp>
      <p:sp>
        <p:nvSpPr>
          <p:cNvPr id="3" name="Content Placeholder 2">
            <a:extLst>
              <a:ext uri="{FF2B5EF4-FFF2-40B4-BE49-F238E27FC236}">
                <a16:creationId xmlns:a16="http://schemas.microsoft.com/office/drawing/2014/main" id="{0194BF6D-31ED-E72E-C871-D5155C8CF95F}"/>
              </a:ext>
            </a:extLst>
          </p:cNvPr>
          <p:cNvSpPr>
            <a:spLocks noGrp="1"/>
          </p:cNvSpPr>
          <p:nvPr>
            <p:ph idx="1"/>
          </p:nvPr>
        </p:nvSpPr>
        <p:spPr>
          <a:xfrm>
            <a:off x="929141" y="2430471"/>
            <a:ext cx="2835464" cy="3552039"/>
          </a:xfrm>
        </p:spPr>
        <p:txBody>
          <a:bodyPr>
            <a:normAutofit/>
          </a:bodyPr>
          <a:lstStyle/>
          <a:p>
            <a:pPr>
              <a:lnSpc>
                <a:spcPct val="90000"/>
              </a:lnSpc>
            </a:pPr>
            <a:r>
              <a:rPr lang="en-US" sz="900" dirty="0">
                <a:solidFill>
                  <a:srgbClr val="262626"/>
                </a:solidFill>
              </a:rPr>
              <a:t>SMART Goals:</a:t>
            </a:r>
          </a:p>
          <a:p>
            <a:pPr>
              <a:lnSpc>
                <a:spcPct val="90000"/>
              </a:lnSpc>
            </a:pPr>
            <a:endParaRPr lang="en-US" sz="900" dirty="0">
              <a:solidFill>
                <a:srgbClr val="262626"/>
              </a:solidFill>
            </a:endParaRPr>
          </a:p>
          <a:p>
            <a:pPr>
              <a:lnSpc>
                <a:spcPct val="90000"/>
              </a:lnSpc>
            </a:pPr>
            <a:r>
              <a:rPr lang="en-US" sz="900" dirty="0">
                <a:solidFill>
                  <a:srgbClr val="262626"/>
                </a:solidFill>
              </a:rPr>
              <a:t>Specific: get 50 normal home clients</a:t>
            </a:r>
          </a:p>
          <a:p>
            <a:pPr>
              <a:lnSpc>
                <a:spcPct val="90000"/>
              </a:lnSpc>
            </a:pPr>
            <a:r>
              <a:rPr lang="en-US" sz="900" dirty="0">
                <a:solidFill>
                  <a:srgbClr val="262626"/>
                </a:solidFill>
              </a:rPr>
              <a:t>Measurable: Attain the previous year revenue of 75, 000 pounds.</a:t>
            </a:r>
          </a:p>
          <a:p>
            <a:pPr>
              <a:lnSpc>
                <a:spcPct val="90000"/>
              </a:lnSpc>
            </a:pPr>
            <a:r>
              <a:rPr lang="en-US" sz="900" dirty="0">
                <a:solidFill>
                  <a:srgbClr val="262626"/>
                </a:solidFill>
              </a:rPr>
              <a:t>Achievable: 10 business collaborations created</a:t>
            </a:r>
          </a:p>
          <a:p>
            <a:pPr>
              <a:lnSpc>
                <a:spcPct val="90000"/>
              </a:lnSpc>
            </a:pPr>
            <a:r>
              <a:rPr lang="en-US" sz="900" dirty="0">
                <a:solidFill>
                  <a:srgbClr val="262626"/>
                </a:solidFill>
              </a:rPr>
              <a:t>Relevant: 95 percent customer satisfaction through Trustpilot (Trustpilot.com, 2025)</a:t>
            </a:r>
          </a:p>
          <a:p>
            <a:pPr>
              <a:lnSpc>
                <a:spcPct val="90000"/>
              </a:lnSpc>
            </a:pPr>
            <a:r>
              <a:rPr lang="en-US" sz="900" dirty="0">
                <a:solidFill>
                  <a:srgbClr val="262626"/>
                </a:solidFill>
              </a:rPr>
              <a:t>Time-bound Launch operations September 2025</a:t>
            </a:r>
          </a:p>
          <a:p>
            <a:pPr>
              <a:lnSpc>
                <a:spcPct val="90000"/>
              </a:lnSpc>
            </a:pPr>
            <a:endParaRPr lang="en-US" sz="900" dirty="0">
              <a:solidFill>
                <a:srgbClr val="262626"/>
              </a:solidFill>
            </a:endParaRPr>
          </a:p>
          <a:p>
            <a:pPr>
              <a:lnSpc>
                <a:spcPct val="90000"/>
              </a:lnSpc>
            </a:pPr>
            <a:r>
              <a:rPr lang="en-US" sz="900" dirty="0">
                <a:solidFill>
                  <a:srgbClr val="262626"/>
                </a:solidFill>
              </a:rPr>
              <a:t>$$ Financial Planning</a:t>
            </a:r>
          </a:p>
          <a:p>
            <a:pPr>
              <a:lnSpc>
                <a:spcPct val="90000"/>
              </a:lnSpc>
            </a:pPr>
            <a:endParaRPr lang="en-US" sz="900" dirty="0">
              <a:solidFill>
                <a:srgbClr val="262626"/>
              </a:solidFill>
            </a:endParaRPr>
          </a:p>
          <a:p>
            <a:pPr>
              <a:lnSpc>
                <a:spcPct val="90000"/>
              </a:lnSpc>
            </a:pPr>
            <a:r>
              <a:rPr lang="en-US" sz="900" dirty="0">
                <a:solidFill>
                  <a:srgbClr val="262626"/>
                </a:solidFill>
              </a:rPr>
              <a:t>Investment in Start up: 5,600</a:t>
            </a:r>
          </a:p>
          <a:p>
            <a:pPr>
              <a:lnSpc>
                <a:spcPct val="90000"/>
              </a:lnSpc>
            </a:pPr>
            <a:r>
              <a:rPr lang="en-US" sz="900" dirty="0">
                <a:solidFill>
                  <a:srgbClr val="262626"/>
                </a:solidFill>
              </a:rPr>
              <a:t>Revenue Target Year 1: 75000 Its</a:t>
            </a:r>
          </a:p>
          <a:p>
            <a:pPr>
              <a:lnSpc>
                <a:spcPct val="90000"/>
              </a:lnSpc>
            </a:pPr>
            <a:r>
              <a:rPr lang="en-US" sz="900" dirty="0">
                <a:solidFill>
                  <a:srgbClr val="262626"/>
                </a:solidFill>
              </a:rPr>
              <a:t>Estimated Gain: =28,000</a:t>
            </a:r>
          </a:p>
          <a:p>
            <a:pPr>
              <a:lnSpc>
                <a:spcPct val="90000"/>
              </a:lnSpc>
            </a:pPr>
            <a:r>
              <a:rPr lang="en-US" sz="900" dirty="0">
                <a:solidFill>
                  <a:srgbClr val="262626"/>
                </a:solidFill>
              </a:rPr>
              <a:t>Break-even: Month 4- 6</a:t>
            </a:r>
            <a:endParaRPr lang="en-GB" sz="900" dirty="0">
              <a:solidFill>
                <a:srgbClr val="262626"/>
              </a:solidFill>
            </a:endParaRPr>
          </a:p>
        </p:txBody>
      </p:sp>
      <p:sp useBgFill="1">
        <p:nvSpPr>
          <p:cNvPr id="6157" name="Rectangle 6156">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o define SMART marketing objectives (with example RACE KPIs)">
            <a:extLst>
              <a:ext uri="{FF2B5EF4-FFF2-40B4-BE49-F238E27FC236}">
                <a16:creationId xmlns:a16="http://schemas.microsoft.com/office/drawing/2014/main" id="{E10A91C5-4647-B810-977A-3587F2EA5D2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435910" y="712716"/>
            <a:ext cx="6098041" cy="5381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527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224A92-B71D-4244-9CEE-E80F9BD11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9A319-3937-4297-B7D8-6745097B9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85" y="487353"/>
            <a:ext cx="11218182"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FDFE78-2422-40CD-BC53-9E0C459C9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76"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808D0CA-C463-6B3E-1130-9B8F9B8F8C92}"/>
              </a:ext>
            </a:extLst>
          </p:cNvPr>
          <p:cNvSpPr>
            <a:spLocks noGrp="1"/>
          </p:cNvSpPr>
          <p:nvPr>
            <p:ph type="title"/>
          </p:nvPr>
        </p:nvSpPr>
        <p:spPr>
          <a:xfrm>
            <a:off x="7535825" y="982132"/>
            <a:ext cx="3360772" cy="4625172"/>
          </a:xfrm>
        </p:spPr>
        <p:txBody>
          <a:bodyPr>
            <a:normAutofit/>
          </a:bodyPr>
          <a:lstStyle/>
          <a:p>
            <a:r>
              <a:rPr lang="en-GB">
                <a:solidFill>
                  <a:srgbClr val="262626"/>
                </a:solidFill>
              </a:rPr>
              <a:t>SWOT Analysis</a:t>
            </a:r>
          </a:p>
        </p:txBody>
      </p:sp>
      <p:sp>
        <p:nvSpPr>
          <p:cNvPr id="15" name="Rectangle 14">
            <a:extLst>
              <a:ext uri="{FF2B5EF4-FFF2-40B4-BE49-F238E27FC236}">
                <a16:creationId xmlns:a16="http://schemas.microsoft.com/office/drawing/2014/main" id="{A97E302E-4D34-42E4-94A8-4FC0AF572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noFill/>
          <a:ln w="57150" cmpd="thickThin">
            <a:solidFill>
              <a:srgbClr val="7F7F7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70FE3F73-EB33-1D79-1771-886F410D9B9B}"/>
              </a:ext>
            </a:extLst>
          </p:cNvPr>
          <p:cNvGraphicFramePr>
            <a:graphicFrameLocks noGrp="1"/>
          </p:cNvGraphicFramePr>
          <p:nvPr>
            <p:ph idx="1"/>
            <p:extLst>
              <p:ext uri="{D42A27DB-BD31-4B8C-83A1-F6EECF244321}">
                <p14:modId xmlns:p14="http://schemas.microsoft.com/office/powerpoint/2010/main" val="3092150373"/>
              </p:ext>
            </p:extLst>
          </p:nvPr>
        </p:nvGraphicFramePr>
        <p:xfrm>
          <a:off x="1391056" y="1609305"/>
          <a:ext cx="5272393" cy="3522665"/>
        </p:xfrm>
        <a:graphic>
          <a:graphicData uri="http://schemas.openxmlformats.org/drawingml/2006/table">
            <a:tbl>
              <a:tblPr>
                <a:tableStyleId>{5C22544A-7EE6-4342-B048-85BDC9FD1C3A}</a:tableStyleId>
              </a:tblPr>
              <a:tblGrid>
                <a:gridCol w="3068944">
                  <a:extLst>
                    <a:ext uri="{9D8B030D-6E8A-4147-A177-3AD203B41FA5}">
                      <a16:colId xmlns:a16="http://schemas.microsoft.com/office/drawing/2014/main" val="2040587473"/>
                    </a:ext>
                  </a:extLst>
                </a:gridCol>
                <a:gridCol w="2203449">
                  <a:extLst>
                    <a:ext uri="{9D8B030D-6E8A-4147-A177-3AD203B41FA5}">
                      <a16:colId xmlns:a16="http://schemas.microsoft.com/office/drawing/2014/main" val="3332484406"/>
                    </a:ext>
                  </a:extLst>
                </a:gridCol>
              </a:tblGrid>
              <a:tr h="285080">
                <a:tc>
                  <a:txBody>
                    <a:bodyPr/>
                    <a:lstStyle/>
                    <a:p>
                      <a:pPr algn="l" fontAlgn="b"/>
                      <a:r>
                        <a:rPr lang="en-GB" sz="1500" u="none" strike="noStrike">
                          <a:effectLst/>
                        </a:rPr>
                        <a:t>💪 STRENGTHS</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a:effectLst/>
                        </a:rPr>
                        <a:t>⚠️ WEAKNESSES</a:t>
                      </a:r>
                      <a:endParaRPr lang="en-GB" sz="1500" b="0" i="0" u="none" strike="noStrike">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2556869217"/>
                  </a:ext>
                </a:extLst>
              </a:tr>
              <a:tr h="509035">
                <a:tc>
                  <a:txBody>
                    <a:bodyPr/>
                    <a:lstStyle/>
                    <a:p>
                      <a:pPr algn="l" fontAlgn="b"/>
                      <a:r>
                        <a:rPr lang="en-GB" sz="1500" u="none" strike="noStrike">
                          <a:effectLst/>
                        </a:rPr>
                        <a:t>• Unique eco-positioning</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a:effectLst/>
                        </a:rPr>
                        <a:t>• Limited brand recognition</a:t>
                      </a:r>
                      <a:endParaRPr lang="en-GB" sz="1500" b="0" i="0" u="none" strike="noStrike">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3596038579"/>
                  </a:ext>
                </a:extLst>
              </a:tr>
              <a:tr h="285080">
                <a:tc>
                  <a:txBody>
                    <a:bodyPr/>
                    <a:lstStyle/>
                    <a:p>
                      <a:pPr algn="l" fontAlgn="b"/>
                      <a:r>
                        <a:rPr lang="en-GB" sz="1500" u="none" strike="noStrike">
                          <a:effectLst/>
                        </a:rPr>
                        <a:t>• Low startup costs</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a:effectLst/>
                        </a:rPr>
                        <a:t>• Small initial team</a:t>
                      </a:r>
                      <a:endParaRPr lang="en-GB" sz="1500" b="0" i="0" u="none" strike="noStrike">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2028876934"/>
                  </a:ext>
                </a:extLst>
              </a:tr>
              <a:tr h="285080">
                <a:tc>
                  <a:txBody>
                    <a:bodyPr/>
                    <a:lstStyle/>
                    <a:p>
                      <a:pPr algn="l" fontAlgn="b"/>
                      <a:r>
                        <a:rPr lang="en-GB" sz="1500" u="none" strike="noStrike">
                          <a:effectLst/>
                        </a:rPr>
                        <a:t>• Flexible service offerings</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a:effectLst/>
                        </a:rPr>
                        <a:t>• Founder dependence</a:t>
                      </a:r>
                      <a:endParaRPr lang="en-GB" sz="1500" b="0" i="0" u="none" strike="noStrike">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1234860409"/>
                  </a:ext>
                </a:extLst>
              </a:tr>
              <a:tr h="509035">
                <a:tc>
                  <a:txBody>
                    <a:bodyPr/>
                    <a:lstStyle/>
                    <a:p>
                      <a:pPr algn="l" fontAlgn="b"/>
                      <a:r>
                        <a:rPr lang="en-GB" sz="1500" u="none" strike="noStrike">
                          <a:effectLst/>
                        </a:rPr>
                        <a:t>• Strong local knowledge</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a:effectLst/>
                        </a:rPr>
                        <a:t>• Limited financial resources</a:t>
                      </a:r>
                      <a:endParaRPr lang="en-GB" sz="1500" b="0" i="0" u="none" strike="noStrike">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3105349153"/>
                  </a:ext>
                </a:extLst>
              </a:tr>
              <a:tr h="285080">
                <a:tc>
                  <a:txBody>
                    <a:bodyPr/>
                    <a:lstStyle/>
                    <a:p>
                      <a:pPr algn="l" fontAlgn="b"/>
                      <a:r>
                        <a:rPr lang="en-GB" sz="1500" u="none" strike="noStrike">
                          <a:effectLst/>
                        </a:rPr>
                        <a:t>🚀 OPPORTUNITIES</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a:effectLst/>
                        </a:rPr>
                        <a:t>⚡ THREATS</a:t>
                      </a:r>
                      <a:endParaRPr lang="en-GB" sz="1500" b="0" i="0" u="none" strike="noStrike">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3462720148"/>
                  </a:ext>
                </a:extLst>
              </a:tr>
              <a:tr h="509035">
                <a:tc>
                  <a:txBody>
                    <a:bodyPr/>
                    <a:lstStyle/>
                    <a:p>
                      <a:pPr algn="l" fontAlgn="b"/>
                      <a:r>
                        <a:rPr lang="en-GB" sz="1500" u="none" strike="noStrike">
                          <a:effectLst/>
                        </a:rPr>
                        <a:t>• Growing environmental consciousness</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a:effectLst/>
                        </a:rPr>
                        <a:t>• Established competitors</a:t>
                      </a:r>
                      <a:endParaRPr lang="en-GB" sz="1500" b="0" i="0" u="none" strike="noStrike">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2525699222"/>
                  </a:ext>
                </a:extLst>
              </a:tr>
              <a:tr h="285080">
                <a:tc>
                  <a:txBody>
                    <a:bodyPr/>
                    <a:lstStyle/>
                    <a:p>
                      <a:pPr algn="l" fontAlgn="b"/>
                      <a:r>
                        <a:rPr lang="en-GB" sz="1500" u="none" strike="noStrike">
                          <a:effectLst/>
                        </a:rPr>
                        <a:t>• Post-pandemic hygiene focus</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a:effectLst/>
                        </a:rPr>
                        <a:t>• Economic uncertainty</a:t>
                      </a:r>
                      <a:endParaRPr lang="en-GB" sz="1500" b="0" i="0" u="none" strike="noStrike">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2758415571"/>
                  </a:ext>
                </a:extLst>
              </a:tr>
              <a:tr h="285080">
                <a:tc>
                  <a:txBody>
                    <a:bodyPr/>
                    <a:lstStyle/>
                    <a:p>
                      <a:pPr algn="l" fontAlgn="b"/>
                      <a:r>
                        <a:rPr lang="en-GB" sz="1500" u="none" strike="noStrike">
                          <a:effectLst/>
                        </a:rPr>
                        <a:t>• Cardiff development expansion</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a:effectLst/>
                        </a:rPr>
                        <a:t>• Seasonal fluctuations</a:t>
                      </a:r>
                      <a:endParaRPr lang="en-GB" sz="1500" b="0" i="0" u="none" strike="noStrike">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1213064985"/>
                  </a:ext>
                </a:extLst>
              </a:tr>
              <a:tr h="285080">
                <a:tc>
                  <a:txBody>
                    <a:bodyPr/>
                    <a:lstStyle/>
                    <a:p>
                      <a:pPr algn="l" fontAlgn="b"/>
                      <a:r>
                        <a:rPr lang="en-GB" sz="1500" u="none" strike="noStrike">
                          <a:effectLst/>
                        </a:rPr>
                        <a:t>• Corporate sustainability needs</a:t>
                      </a:r>
                      <a:endParaRPr lang="en-GB" sz="1500" b="0" i="0" u="none" strike="noStrike">
                        <a:solidFill>
                          <a:srgbClr val="000000"/>
                        </a:solidFill>
                        <a:effectLst/>
                        <a:latin typeface="Aptos Narrow" panose="020B0004020202020204" pitchFamily="34" charset="0"/>
                      </a:endParaRPr>
                    </a:p>
                  </a:txBody>
                  <a:tcPr marL="7374" marR="7374" marT="7374" marB="0" anchor="b"/>
                </a:tc>
                <a:tc>
                  <a:txBody>
                    <a:bodyPr/>
                    <a:lstStyle/>
                    <a:p>
                      <a:pPr algn="l" fontAlgn="b"/>
                      <a:r>
                        <a:rPr lang="en-GB" sz="1500" u="none" strike="noStrike" dirty="0">
                          <a:effectLst/>
                        </a:rPr>
                        <a:t>• Rising eco-product costs</a:t>
                      </a:r>
                      <a:endParaRPr lang="en-GB" sz="1500" b="0" i="0" u="none" strike="noStrike" dirty="0">
                        <a:solidFill>
                          <a:srgbClr val="000000"/>
                        </a:solidFill>
                        <a:effectLst/>
                        <a:latin typeface="Aptos Narrow" panose="020B0004020202020204" pitchFamily="34" charset="0"/>
                      </a:endParaRPr>
                    </a:p>
                  </a:txBody>
                  <a:tcPr marL="7374" marR="7374" marT="7374" marB="0" anchor="b"/>
                </a:tc>
                <a:extLst>
                  <a:ext uri="{0D108BD9-81ED-4DB2-BD59-A6C34878D82A}">
                    <a16:rowId xmlns:a16="http://schemas.microsoft.com/office/drawing/2014/main" val="3849888357"/>
                  </a:ext>
                </a:extLst>
              </a:tr>
            </a:tbl>
          </a:graphicData>
        </a:graphic>
      </p:graphicFrame>
    </p:spTree>
    <p:extLst>
      <p:ext uri="{BB962C8B-B14F-4D97-AF65-F5344CB8AC3E}">
        <p14:creationId xmlns:p14="http://schemas.microsoft.com/office/powerpoint/2010/main" val="3313100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BC237-7F1E-C9D8-7E50-82292B432090}"/>
              </a:ext>
            </a:extLst>
          </p:cNvPr>
          <p:cNvSpPr>
            <a:spLocks noGrp="1"/>
          </p:cNvSpPr>
          <p:nvPr>
            <p:ph type="title"/>
          </p:nvPr>
        </p:nvSpPr>
        <p:spPr/>
        <p:txBody>
          <a:bodyPr/>
          <a:lstStyle/>
          <a:p>
            <a:r>
              <a:rPr lang="en-GB" dirty="0"/>
              <a:t>12-Month Marketing Strategy</a:t>
            </a:r>
          </a:p>
        </p:txBody>
      </p:sp>
      <p:sp>
        <p:nvSpPr>
          <p:cNvPr id="3" name="Content Placeholder 2">
            <a:extLst>
              <a:ext uri="{FF2B5EF4-FFF2-40B4-BE49-F238E27FC236}">
                <a16:creationId xmlns:a16="http://schemas.microsoft.com/office/drawing/2014/main" id="{3233F1AD-BED5-0488-47E2-DF0245966C29}"/>
              </a:ext>
            </a:extLst>
          </p:cNvPr>
          <p:cNvSpPr>
            <a:spLocks noGrp="1"/>
          </p:cNvSpPr>
          <p:nvPr>
            <p:ph idx="1"/>
          </p:nvPr>
        </p:nvSpPr>
        <p:spPr/>
        <p:txBody>
          <a:bodyPr>
            <a:normAutofit fontScale="32500" lnSpcReduction="20000"/>
          </a:bodyPr>
          <a:lstStyle/>
          <a:p>
            <a:r>
              <a:rPr lang="en-US" dirty="0"/>
              <a:t>Digital Marketing:</a:t>
            </a:r>
          </a:p>
          <a:p>
            <a:endParaRPr lang="en-US" dirty="0"/>
          </a:p>
          <a:p>
            <a:r>
              <a:rPr lang="en-US" dirty="0"/>
              <a:t>Online booking and professional web-site</a:t>
            </a:r>
          </a:p>
          <a:p>
            <a:r>
              <a:rPr lang="en-US" dirty="0"/>
              <a:t>Social media (Facebook, Instagram)</a:t>
            </a:r>
          </a:p>
          <a:p>
            <a:r>
              <a:rPr lang="en-US" dirty="0"/>
              <a:t>Optimization of Google My Business</a:t>
            </a:r>
          </a:p>
          <a:p>
            <a:r>
              <a:rPr lang="en-US" dirty="0"/>
              <a:t>Mail campaigns via email</a:t>
            </a:r>
          </a:p>
          <a:p>
            <a:endParaRPr lang="en-US" dirty="0"/>
          </a:p>
          <a:p>
            <a:r>
              <a:rPr lang="en-US" dirty="0"/>
              <a:t>Traditional Marketing:</a:t>
            </a:r>
          </a:p>
          <a:p>
            <a:r>
              <a:rPr lang="en-US" dirty="0"/>
              <a:t>Sustainable business cards</a:t>
            </a:r>
          </a:p>
          <a:p>
            <a:r>
              <a:rPr lang="en-US" dirty="0"/>
              <a:t>Focused door knob flyers</a:t>
            </a:r>
          </a:p>
          <a:p>
            <a:r>
              <a:rPr lang="en-US" dirty="0"/>
              <a:t>Advertising on the local newspaper</a:t>
            </a:r>
          </a:p>
          <a:p>
            <a:endParaRPr lang="en-US" dirty="0"/>
          </a:p>
          <a:p>
            <a:r>
              <a:rPr lang="en-US" dirty="0"/>
              <a:t>Promotional Strategy:</a:t>
            </a:r>
          </a:p>
          <a:p>
            <a:r>
              <a:rPr lang="en-US" dirty="0"/>
              <a:t>New customers: 50 percent off first clean</a:t>
            </a:r>
          </a:p>
          <a:p>
            <a:r>
              <a:rPr lang="en-US" dirty="0"/>
              <a:t>Referral Program: No charge clean per successful referrals</a:t>
            </a:r>
            <a:endParaRPr lang="en-GB" dirty="0"/>
          </a:p>
        </p:txBody>
      </p:sp>
      <p:pic>
        <p:nvPicPr>
          <p:cNvPr id="5122" name="Picture 2" descr="Eco-friendly Cleaning Products Guide - Total Clean">
            <a:extLst>
              <a:ext uri="{FF2B5EF4-FFF2-40B4-BE49-F238E27FC236}">
                <a16:creationId xmlns:a16="http://schemas.microsoft.com/office/drawing/2014/main" id="{A200BA02-CD40-E248-C310-1A36EDE2D8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6750" y="-400050"/>
            <a:ext cx="10287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399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5FF5ACA-38AC-29FC-67F8-0E9C2C7F676B}"/>
              </a:ext>
            </a:extLst>
          </p:cNvPr>
          <p:cNvSpPr>
            <a:spLocks noGrp="1"/>
          </p:cNvSpPr>
          <p:nvPr>
            <p:ph type="title"/>
          </p:nvPr>
        </p:nvSpPr>
        <p:spPr>
          <a:xfrm>
            <a:off x="929140" y="972766"/>
            <a:ext cx="2835464" cy="1254868"/>
          </a:xfrm>
        </p:spPr>
        <p:txBody>
          <a:bodyPr anchor="b">
            <a:normAutofit/>
          </a:bodyPr>
          <a:lstStyle/>
          <a:p>
            <a:pPr>
              <a:lnSpc>
                <a:spcPct val="90000"/>
              </a:lnSpc>
            </a:pPr>
            <a:r>
              <a:rPr lang="en-GB" sz="2800">
                <a:solidFill>
                  <a:srgbClr val="262626"/>
                </a:solidFill>
              </a:rPr>
              <a:t>Marketing Materials Examples</a:t>
            </a:r>
          </a:p>
        </p:txBody>
      </p:sp>
      <p:sp>
        <p:nvSpPr>
          <p:cNvPr id="3" name="Content Placeholder 2">
            <a:extLst>
              <a:ext uri="{FF2B5EF4-FFF2-40B4-BE49-F238E27FC236}">
                <a16:creationId xmlns:a16="http://schemas.microsoft.com/office/drawing/2014/main" id="{2439E449-75B6-CEB6-0B05-5AC2C0BAA859}"/>
              </a:ext>
            </a:extLst>
          </p:cNvPr>
          <p:cNvSpPr>
            <a:spLocks noGrp="1"/>
          </p:cNvSpPr>
          <p:nvPr>
            <p:ph idx="1"/>
          </p:nvPr>
        </p:nvSpPr>
        <p:spPr>
          <a:xfrm>
            <a:off x="929140" y="2430471"/>
            <a:ext cx="3090409" cy="3817927"/>
          </a:xfrm>
        </p:spPr>
        <p:txBody>
          <a:bodyPr>
            <a:normAutofit lnSpcReduction="10000"/>
          </a:bodyPr>
          <a:lstStyle/>
          <a:p>
            <a:pPr>
              <a:lnSpc>
                <a:spcPct val="90000"/>
              </a:lnSpc>
            </a:pPr>
            <a:r>
              <a:rPr lang="en-US" sz="1000" dirty="0">
                <a:solidFill>
                  <a:srgbClr val="262626"/>
                </a:solidFill>
              </a:rPr>
              <a:t>Marketing Materials Demonstration</a:t>
            </a:r>
          </a:p>
          <a:p>
            <a:pPr>
              <a:lnSpc>
                <a:spcPct val="90000"/>
              </a:lnSpc>
            </a:pPr>
            <a:r>
              <a:rPr lang="en-US" sz="1000" dirty="0">
                <a:solidFill>
                  <a:srgbClr val="262626"/>
                </a:solidFill>
              </a:rPr>
              <a:t>Business Card Design</a:t>
            </a:r>
          </a:p>
          <a:p>
            <a:pPr>
              <a:lnSpc>
                <a:spcPct val="90000"/>
              </a:lnSpc>
            </a:pPr>
            <a:r>
              <a:rPr lang="en-US" sz="1000" dirty="0">
                <a:solidFill>
                  <a:srgbClr val="262626"/>
                </a:solidFill>
              </a:rPr>
              <a:t>Cardiff Eco Clean</a:t>
            </a:r>
          </a:p>
          <a:p>
            <a:pPr>
              <a:lnSpc>
                <a:spcPct val="90000"/>
              </a:lnSpc>
            </a:pPr>
            <a:r>
              <a:rPr lang="en-US" sz="1000" dirty="0">
                <a:solidFill>
                  <a:srgbClr val="262626"/>
                </a:solidFill>
              </a:rPr>
              <a:t>Cleaning Solutions with Sustainable Processes</a:t>
            </a:r>
          </a:p>
          <a:p>
            <a:pPr>
              <a:lnSpc>
                <a:spcPct val="90000"/>
              </a:lnSpc>
            </a:pPr>
            <a:r>
              <a:rPr lang="en-US" sz="1000" dirty="0">
                <a:solidFill>
                  <a:srgbClr val="262626"/>
                </a:solidFill>
              </a:rPr>
              <a:t>Phone: 029 2123 4567</a:t>
            </a:r>
          </a:p>
          <a:p>
            <a:pPr>
              <a:lnSpc>
                <a:spcPct val="90000"/>
              </a:lnSpc>
            </a:pPr>
            <a:r>
              <a:rPr lang="en-US" sz="1000" dirty="0">
                <a:solidFill>
                  <a:srgbClr val="262626"/>
                </a:solidFill>
              </a:rPr>
              <a:t>✉️ info@cardiffecocclean.co.uk</a:t>
            </a:r>
          </a:p>
          <a:p>
            <a:pPr>
              <a:lnSpc>
                <a:spcPct val="90000"/>
              </a:lnSpc>
            </a:pPr>
            <a:r>
              <a:rPr lang="en-US" sz="1000" dirty="0" err="1">
                <a:solidFill>
                  <a:srgbClr val="262626"/>
                </a:solidFill>
              </a:rPr>
              <a:t>leveland</a:t>
            </a:r>
            <a:r>
              <a:rPr lang="en-US" sz="1000" dirty="0">
                <a:solidFill>
                  <a:srgbClr val="262626"/>
                </a:solidFill>
              </a:rPr>
              <a:t> signed, constructed of a recycled cardstock*</a:t>
            </a:r>
          </a:p>
          <a:p>
            <a:pPr>
              <a:lnSpc>
                <a:spcPct val="90000"/>
              </a:lnSpc>
            </a:pPr>
            <a:r>
              <a:rPr lang="en-US" sz="1000" dirty="0">
                <a:solidFill>
                  <a:srgbClr val="262626"/>
                </a:solidFill>
              </a:rPr>
              <a:t>Facebook Launch Post</a:t>
            </a:r>
          </a:p>
          <a:p>
            <a:pPr>
              <a:lnSpc>
                <a:spcPct val="90000"/>
              </a:lnSpc>
            </a:pPr>
            <a:r>
              <a:rPr lang="en-US" sz="1000" dirty="0">
                <a:solidFill>
                  <a:srgbClr val="262626"/>
                </a:solidFill>
              </a:rPr>
              <a:t>Here presenting Cardiff Eco Clean!</a:t>
            </a:r>
          </a:p>
          <a:p>
            <a:pPr>
              <a:lnSpc>
                <a:spcPct val="90000"/>
              </a:lnSpc>
            </a:pPr>
            <a:r>
              <a:rPr lang="en-US" sz="1000" dirty="0">
                <a:solidFill>
                  <a:srgbClr val="262626"/>
                </a:solidFill>
              </a:rPr>
              <a:t>The professional home cleaning that takes care of your house and that of the environment! 🌱 </a:t>
            </a:r>
          </a:p>
          <a:p>
            <a:pPr>
              <a:lnSpc>
                <a:spcPct val="90000"/>
              </a:lnSpc>
            </a:pPr>
            <a:r>
              <a:rPr lang="en-US" sz="1000" dirty="0">
                <a:solidFill>
                  <a:srgbClr val="262626"/>
                </a:solidFill>
              </a:rPr>
              <a:t>The TikTok plan is to produce content.</a:t>
            </a:r>
          </a:p>
          <a:p>
            <a:pPr>
              <a:lnSpc>
                <a:spcPct val="90000"/>
              </a:lnSpc>
            </a:pPr>
            <a:r>
              <a:rPr lang="en-US" sz="1000" dirty="0">
                <a:solidFill>
                  <a:srgbClr val="262626"/>
                </a:solidFill>
              </a:rPr>
              <a:t>pre- and post- operated profiling &amp; imaging</a:t>
            </a:r>
          </a:p>
          <a:p>
            <a:pPr>
              <a:lnSpc>
                <a:spcPct val="90000"/>
              </a:lnSpc>
            </a:pPr>
            <a:r>
              <a:rPr lang="en-US" sz="1000" dirty="0">
                <a:solidFill>
                  <a:srgbClr val="262626"/>
                </a:solidFill>
              </a:rPr>
              <a:t>Do-it-yourself </a:t>
            </a:r>
            <a:r>
              <a:rPr lang="en-US" sz="1000" dirty="0" err="1">
                <a:solidFill>
                  <a:srgbClr val="262626"/>
                </a:solidFill>
              </a:rPr>
              <a:t>do-it-yourself</a:t>
            </a:r>
            <a:r>
              <a:rPr lang="en-US" sz="1000" dirty="0">
                <a:solidFill>
                  <a:srgbClr val="262626"/>
                </a:solidFill>
              </a:rPr>
              <a:t> eco-cleaning secrets</a:t>
            </a:r>
          </a:p>
          <a:p>
            <a:pPr>
              <a:lnSpc>
                <a:spcPct val="90000"/>
              </a:lnSpc>
            </a:pPr>
            <a:r>
              <a:rPr lang="en-US" sz="1000" dirty="0">
                <a:solidFill>
                  <a:srgbClr val="262626"/>
                </a:solidFill>
              </a:rPr>
              <a:t>Day in the life of eco-cleaner</a:t>
            </a:r>
          </a:p>
          <a:p>
            <a:pPr>
              <a:lnSpc>
                <a:spcPct val="90000"/>
              </a:lnSpc>
            </a:pPr>
            <a:r>
              <a:rPr lang="en-US" sz="1000" dirty="0">
                <a:solidFill>
                  <a:srgbClr val="262626"/>
                </a:solidFill>
              </a:rPr>
              <a:t>Testimonials left by the clients (Cleaning &amp; Maintenance, 2025)</a:t>
            </a:r>
            <a:endParaRPr lang="en-GB" sz="1000" dirty="0">
              <a:solidFill>
                <a:srgbClr val="262626"/>
              </a:solidFill>
            </a:endParaRPr>
          </a:p>
        </p:txBody>
      </p:sp>
      <p:sp useBgFill="1">
        <p:nvSpPr>
          <p:cNvPr id="4109" name="Rectangle 4108">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Eco Oven Cleaning Cardiff (@eco_oven) / X">
            <a:extLst>
              <a:ext uri="{FF2B5EF4-FFF2-40B4-BE49-F238E27FC236}">
                <a16:creationId xmlns:a16="http://schemas.microsoft.com/office/drawing/2014/main" id="{B39A00D0-7018-5B00-B8E8-60B3B57F253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91056" y="609602"/>
            <a:ext cx="5587749" cy="5587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361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90" name="Group 3089">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082" name="Picture 3081">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091" name="Rectangle 3090">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84" name="Picture 3083">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092" name="Picture 3091">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EB10ECDC-222E-D8F9-82C0-06367462FC76}"/>
              </a:ext>
            </a:extLst>
          </p:cNvPr>
          <p:cNvSpPr>
            <a:spLocks noGrp="1"/>
          </p:cNvSpPr>
          <p:nvPr>
            <p:ph type="title"/>
          </p:nvPr>
        </p:nvSpPr>
        <p:spPr>
          <a:xfrm>
            <a:off x="6094412" y="982132"/>
            <a:ext cx="4802185" cy="1303867"/>
          </a:xfrm>
        </p:spPr>
        <p:txBody>
          <a:bodyPr>
            <a:normAutofit/>
          </a:bodyPr>
          <a:lstStyle/>
          <a:p>
            <a:pPr>
              <a:lnSpc>
                <a:spcPct val="90000"/>
              </a:lnSpc>
            </a:pPr>
            <a:r>
              <a:rPr lang="en-US" sz="4100">
                <a:solidFill>
                  <a:srgbClr val="262626"/>
                </a:solidFill>
              </a:rPr>
              <a:t>Why Invest in Cardiff Eco Clean?</a:t>
            </a:r>
            <a:endParaRPr lang="en-GB" sz="4100">
              <a:solidFill>
                <a:srgbClr val="262626"/>
              </a:solidFill>
            </a:endParaRPr>
          </a:p>
        </p:txBody>
      </p:sp>
      <p:sp>
        <p:nvSpPr>
          <p:cNvPr id="3087" name="Rectangle 3086">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uy Ecover Bathroom Cleaner 500ml | Official Site">
            <a:extLst>
              <a:ext uri="{FF2B5EF4-FFF2-40B4-BE49-F238E27FC236}">
                <a16:creationId xmlns:a16="http://schemas.microsoft.com/office/drawing/2014/main" id="{AF796F2E-590B-2F4D-E58F-8B261D1C111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421693" y="1410208"/>
            <a:ext cx="3858780"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3089" name="Straight Connector 3088">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C034B32-BF76-2AE8-79CE-C2FEDE3B6F55}"/>
              </a:ext>
            </a:extLst>
          </p:cNvPr>
          <p:cNvSpPr>
            <a:spLocks noGrp="1"/>
          </p:cNvSpPr>
          <p:nvPr>
            <p:ph idx="1"/>
          </p:nvPr>
        </p:nvSpPr>
        <p:spPr>
          <a:xfrm>
            <a:off x="6094412" y="2556932"/>
            <a:ext cx="4802184" cy="3318936"/>
          </a:xfrm>
        </p:spPr>
        <p:txBody>
          <a:bodyPr>
            <a:normAutofit/>
          </a:bodyPr>
          <a:lstStyle/>
          <a:p>
            <a:pPr>
              <a:lnSpc>
                <a:spcPct val="90000"/>
              </a:lnSpc>
            </a:pPr>
            <a:endParaRPr lang="en-US" sz="800" dirty="0">
              <a:solidFill>
                <a:srgbClr val="262626"/>
              </a:solidFill>
            </a:endParaRPr>
          </a:p>
          <a:p>
            <a:pPr>
              <a:lnSpc>
                <a:spcPct val="90000"/>
              </a:lnSpc>
            </a:pPr>
            <a:r>
              <a:rPr lang="en-US" sz="800" dirty="0">
                <a:solidFill>
                  <a:srgbClr val="262626"/>
                </a:solidFill>
              </a:rPr>
              <a:t>Market Advantages:</a:t>
            </a:r>
          </a:p>
          <a:p>
            <a:pPr>
              <a:lnSpc>
                <a:spcPct val="90000"/>
              </a:lnSpc>
            </a:pPr>
            <a:r>
              <a:rPr lang="en-US" sz="800" dirty="0">
                <a:solidFill>
                  <a:srgbClr val="262626"/>
                </a:solidFill>
              </a:rPr>
              <a:t>First Mover: Exclusive eco-cleaner certified in Cardiff</a:t>
            </a:r>
          </a:p>
          <a:p>
            <a:pPr>
              <a:lnSpc>
                <a:spcPct val="90000"/>
              </a:lnSpc>
            </a:pPr>
            <a:r>
              <a:rPr lang="en-US" sz="800" dirty="0">
                <a:solidFill>
                  <a:srgbClr val="262626"/>
                </a:solidFill>
              </a:rPr>
              <a:t>Rising The demand: 73 percent consumer interest in eco-services</a:t>
            </a:r>
          </a:p>
          <a:p>
            <a:pPr>
              <a:lnSpc>
                <a:spcPct val="90000"/>
              </a:lnSpc>
            </a:pPr>
            <a:r>
              <a:rPr lang="en-US" sz="800" dirty="0">
                <a:solidFill>
                  <a:srgbClr val="262626"/>
                </a:solidFill>
              </a:rPr>
              <a:t>Scalable Model: Solutions that are tested and can be prone to scale</a:t>
            </a:r>
          </a:p>
          <a:p>
            <a:pPr>
              <a:lnSpc>
                <a:spcPct val="90000"/>
              </a:lnSpc>
            </a:pPr>
            <a:r>
              <a:rPr lang="en-US" sz="800" dirty="0">
                <a:solidFill>
                  <a:srgbClr val="262626"/>
                </a:solidFill>
              </a:rPr>
              <a:t>Low Risk: Necessary service whose resistance to recessions</a:t>
            </a:r>
          </a:p>
          <a:p>
            <a:pPr>
              <a:lnSpc>
                <a:spcPct val="90000"/>
              </a:lnSpc>
            </a:pPr>
            <a:endParaRPr lang="en-US" sz="800" dirty="0">
              <a:solidFill>
                <a:srgbClr val="262626"/>
              </a:solidFill>
            </a:endParaRPr>
          </a:p>
          <a:p>
            <a:pPr>
              <a:lnSpc>
                <a:spcPct val="90000"/>
              </a:lnSpc>
            </a:pPr>
            <a:r>
              <a:rPr lang="en-US" sz="800" dirty="0">
                <a:solidFill>
                  <a:srgbClr val="262626"/>
                </a:solidFill>
              </a:rPr>
              <a:t>Founder Credentials:</a:t>
            </a:r>
          </a:p>
          <a:p>
            <a:pPr>
              <a:lnSpc>
                <a:spcPct val="90000"/>
              </a:lnSpc>
            </a:pPr>
            <a:r>
              <a:rPr lang="en-US" sz="800" dirty="0">
                <a:solidFill>
                  <a:srgbClr val="262626"/>
                </a:solidFill>
              </a:rPr>
              <a:t>Local Expertise: Knowledge of the Cardiff market:</a:t>
            </a:r>
          </a:p>
          <a:p>
            <a:pPr>
              <a:lnSpc>
                <a:spcPct val="90000"/>
              </a:lnSpc>
            </a:pPr>
            <a:r>
              <a:rPr lang="en-US" sz="800" dirty="0">
                <a:solidFill>
                  <a:srgbClr val="262626"/>
                </a:solidFill>
              </a:rPr>
              <a:t>Evidence-based: Evidence-based business planning</a:t>
            </a:r>
          </a:p>
          <a:p>
            <a:pPr>
              <a:lnSpc>
                <a:spcPct val="90000"/>
              </a:lnSpc>
            </a:pPr>
            <a:r>
              <a:rPr lang="en-US" sz="800" dirty="0">
                <a:solidFill>
                  <a:srgbClr val="262626"/>
                </a:solidFill>
              </a:rPr>
              <a:t>Safety Focus: OSHA compliant operations (OSHA, 2021)</a:t>
            </a:r>
          </a:p>
          <a:p>
            <a:pPr>
              <a:lnSpc>
                <a:spcPct val="90000"/>
              </a:lnSpc>
            </a:pPr>
            <a:r>
              <a:rPr lang="en-US" sz="800" dirty="0">
                <a:solidFill>
                  <a:srgbClr val="262626"/>
                </a:solidFill>
              </a:rPr>
              <a:t>Quality Commitment: Pursuance of professional certification</a:t>
            </a:r>
          </a:p>
          <a:p>
            <a:pPr>
              <a:lnSpc>
                <a:spcPct val="90000"/>
              </a:lnSpc>
            </a:pPr>
            <a:endParaRPr lang="en-US" sz="800" dirty="0">
              <a:solidFill>
                <a:srgbClr val="262626"/>
              </a:solidFill>
            </a:endParaRPr>
          </a:p>
          <a:p>
            <a:pPr>
              <a:lnSpc>
                <a:spcPct val="90000"/>
              </a:lnSpc>
            </a:pPr>
            <a:r>
              <a:rPr lang="en-US" sz="800" dirty="0">
                <a:solidFill>
                  <a:srgbClr val="262626"/>
                </a:solidFill>
              </a:rPr>
              <a:t>Returns to Investment:</a:t>
            </a:r>
          </a:p>
          <a:p>
            <a:pPr>
              <a:lnSpc>
                <a:spcPct val="90000"/>
              </a:lnSpc>
            </a:pPr>
            <a:r>
              <a:rPr lang="en-US" sz="800" dirty="0">
                <a:solidFill>
                  <a:srgbClr val="262626"/>
                </a:solidFill>
              </a:rPr>
              <a:t>Conservative projections indicate that the profit margin will be 37 percent by the first year and the possibility of expansion in South Wales</a:t>
            </a:r>
            <a:endParaRPr lang="en-GB" sz="800" dirty="0">
              <a:solidFill>
                <a:srgbClr val="262626"/>
              </a:solidFill>
            </a:endParaRPr>
          </a:p>
        </p:txBody>
      </p:sp>
    </p:spTree>
    <p:extLst>
      <p:ext uri="{BB962C8B-B14F-4D97-AF65-F5344CB8AC3E}">
        <p14:creationId xmlns:p14="http://schemas.microsoft.com/office/powerpoint/2010/main" val="10547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EE41EA-2E0E-356F-C685-C2B18B5D394B}"/>
              </a:ext>
            </a:extLst>
          </p:cNvPr>
          <p:cNvSpPr>
            <a:spLocks noGrp="1"/>
          </p:cNvSpPr>
          <p:nvPr>
            <p:ph type="title"/>
          </p:nvPr>
        </p:nvSpPr>
        <p:spPr>
          <a:xfrm>
            <a:off x="952108" y="954756"/>
            <a:ext cx="2730414" cy="4946003"/>
          </a:xfrm>
        </p:spPr>
        <p:txBody>
          <a:bodyPr>
            <a:normAutofit/>
          </a:bodyPr>
          <a:lstStyle/>
          <a:p>
            <a:r>
              <a:rPr lang="en-GB">
                <a:solidFill>
                  <a:srgbClr val="FFFFFF"/>
                </a:solidFill>
              </a:rPr>
              <a:t>£50,000 Investment Utilization</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D50B3B-2A40-FAF8-5E9B-E16A424A161B}"/>
              </a:ext>
            </a:extLst>
          </p:cNvPr>
          <p:cNvSpPr>
            <a:spLocks noGrp="1"/>
          </p:cNvSpPr>
          <p:nvPr>
            <p:ph idx="1"/>
          </p:nvPr>
        </p:nvSpPr>
        <p:spPr>
          <a:xfrm>
            <a:off x="5140934" y="469900"/>
            <a:ext cx="5953630" cy="5405968"/>
          </a:xfrm>
        </p:spPr>
        <p:txBody>
          <a:bodyPr anchor="ctr">
            <a:normAutofit/>
          </a:bodyPr>
          <a:lstStyle/>
          <a:p>
            <a:pPr>
              <a:lnSpc>
                <a:spcPct val="90000"/>
              </a:lnSpc>
            </a:pPr>
            <a:r>
              <a:rPr lang="en-US" sz="1000" dirty="0"/>
              <a:t>Fund Allocation Strategy</a:t>
            </a:r>
          </a:p>
          <a:p>
            <a:pPr>
              <a:lnSpc>
                <a:spcPct val="90000"/>
              </a:lnSpc>
            </a:pPr>
            <a:r>
              <a:rPr lang="en-US" sz="1000" dirty="0"/>
              <a:t>Investment Breakdown:</a:t>
            </a:r>
          </a:p>
          <a:p>
            <a:pPr>
              <a:lnSpc>
                <a:spcPct val="90000"/>
              </a:lnSpc>
            </a:pPr>
            <a:r>
              <a:rPr lang="en-US" sz="1000" dirty="0"/>
              <a:t>Machinery and Transport: 20 000 pounds</a:t>
            </a:r>
          </a:p>
          <a:p>
            <a:pPr>
              <a:lnSpc>
                <a:spcPct val="90000"/>
              </a:lnSpc>
            </a:pPr>
            <a:r>
              <a:rPr lang="en-US" sz="1000" dirty="0"/>
              <a:t>Marketing &amp; Branding: 15 000 pounds</a:t>
            </a:r>
          </a:p>
          <a:p>
            <a:pPr>
              <a:lnSpc>
                <a:spcPct val="90000"/>
              </a:lnSpc>
            </a:pPr>
            <a:r>
              <a:rPr lang="en-US" sz="1000" dirty="0"/>
              <a:t>Staff Recruitment and Training: 8,000 pounds.</a:t>
            </a:r>
          </a:p>
          <a:p>
            <a:pPr>
              <a:lnSpc>
                <a:spcPct val="90000"/>
              </a:lnSpc>
            </a:pPr>
            <a:r>
              <a:rPr lang="en-US" sz="1000" dirty="0"/>
              <a:t>Technology Platform: 5.000,00</a:t>
            </a:r>
          </a:p>
          <a:p>
            <a:pPr>
              <a:lnSpc>
                <a:spcPct val="90000"/>
              </a:lnSpc>
            </a:pPr>
            <a:endParaRPr lang="en-US" sz="1000" dirty="0"/>
          </a:p>
          <a:p>
            <a:pPr>
              <a:lnSpc>
                <a:spcPct val="90000"/>
              </a:lnSpc>
            </a:pPr>
            <a:r>
              <a:rPr lang="en-US" sz="1000" dirty="0"/>
              <a:t>History of Growth:</a:t>
            </a:r>
          </a:p>
          <a:p>
            <a:pPr>
              <a:lnSpc>
                <a:spcPct val="90000"/>
              </a:lnSpc>
            </a:pPr>
            <a:r>
              <a:rPr lang="en-US" sz="1000" dirty="0"/>
              <a:t>Year 1: Capture the Cardiff market dominance</a:t>
            </a:r>
          </a:p>
          <a:p>
            <a:pPr>
              <a:lnSpc>
                <a:spcPct val="90000"/>
              </a:lnSpc>
            </a:pPr>
            <a:r>
              <a:rPr lang="en-US" sz="1000" dirty="0"/>
              <a:t>Year 2: Newport and Swansea by Year 2: 2 new markets: Newport/Swansea</a:t>
            </a:r>
          </a:p>
          <a:p>
            <a:pPr>
              <a:lnSpc>
                <a:spcPct val="90000"/>
              </a:lnSpc>
            </a:pPr>
            <a:r>
              <a:rPr lang="en-US" sz="1000" dirty="0"/>
              <a:t>Year 3: Development of the franchise model</a:t>
            </a:r>
          </a:p>
          <a:p>
            <a:pPr>
              <a:lnSpc>
                <a:spcPct val="90000"/>
              </a:lnSpc>
            </a:pPr>
            <a:r>
              <a:rPr lang="en-US" sz="1000" dirty="0"/>
              <a:t>Year 5: is a regional leader in the market</a:t>
            </a:r>
          </a:p>
          <a:p>
            <a:pPr>
              <a:lnSpc>
                <a:spcPct val="90000"/>
              </a:lnSpc>
            </a:pPr>
            <a:endParaRPr lang="en-US" sz="1000" dirty="0"/>
          </a:p>
          <a:p>
            <a:pPr>
              <a:lnSpc>
                <a:spcPct val="90000"/>
              </a:lnSpc>
            </a:pPr>
            <a:r>
              <a:rPr lang="en-US" sz="1000" dirty="0"/>
              <a:t>ROI:</a:t>
            </a:r>
          </a:p>
          <a:p>
            <a:pPr>
              <a:lnSpc>
                <a:spcPct val="90000"/>
              </a:lnSpc>
            </a:pPr>
            <a:r>
              <a:rPr lang="en-US" sz="1000" dirty="0"/>
              <a:t>Year 1: Income of 75 000 pounds</a:t>
            </a:r>
          </a:p>
          <a:p>
            <a:pPr>
              <a:lnSpc>
                <a:spcPct val="90000"/>
              </a:lnSpc>
            </a:pPr>
            <a:r>
              <a:rPr lang="en-US" sz="1000" dirty="0"/>
              <a:t>In year 3: revenue of 300, 000</a:t>
            </a:r>
          </a:p>
          <a:p>
            <a:pPr>
              <a:lnSpc>
                <a:spcPct val="90000"/>
              </a:lnSpc>
            </a:pPr>
            <a:r>
              <a:rPr lang="en-US" sz="1000" dirty="0"/>
              <a:t>5-Year Exit Strategy: A potential of 2.5M valuation (Troynikov et al., 2016; US EPA, 2014)</a:t>
            </a:r>
            <a:endParaRPr lang="en-GB" sz="1000" dirty="0"/>
          </a:p>
        </p:txBody>
      </p:sp>
    </p:spTree>
    <p:extLst>
      <p:ext uri="{BB962C8B-B14F-4D97-AF65-F5344CB8AC3E}">
        <p14:creationId xmlns:p14="http://schemas.microsoft.com/office/powerpoint/2010/main" val="434763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66" name="Group 2065">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058" name="Picture 2057">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67" name="Rectangle 2066">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60" name="Picture 2059">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68" name="Picture 2067">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FDC367E-94FB-D4B2-405F-1354D202604E}"/>
              </a:ext>
            </a:extLst>
          </p:cNvPr>
          <p:cNvSpPr>
            <a:spLocks noGrp="1"/>
          </p:cNvSpPr>
          <p:nvPr>
            <p:ph type="title"/>
          </p:nvPr>
        </p:nvSpPr>
        <p:spPr>
          <a:xfrm>
            <a:off x="6094412" y="982132"/>
            <a:ext cx="4802185" cy="1303867"/>
          </a:xfrm>
        </p:spPr>
        <p:txBody>
          <a:bodyPr>
            <a:normAutofit/>
          </a:bodyPr>
          <a:lstStyle/>
          <a:p>
            <a:pPr>
              <a:lnSpc>
                <a:spcPct val="90000"/>
              </a:lnSpc>
            </a:pPr>
            <a:r>
              <a:rPr lang="en-GB" sz="3700"/>
              <a:t>Sustainable Competitive Advantage</a:t>
            </a:r>
          </a:p>
        </p:txBody>
      </p:sp>
      <p:sp>
        <p:nvSpPr>
          <p:cNvPr id="2063" name="Rectangle 2062">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Eco Oven Cleaning Cardiff">
            <a:extLst>
              <a:ext uri="{FF2B5EF4-FFF2-40B4-BE49-F238E27FC236}">
                <a16:creationId xmlns:a16="http://schemas.microsoft.com/office/drawing/2014/main" id="{AC1D1F96-241C-1423-D360-7CA07F2CB6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465" r="-1" b="-1"/>
          <a:stretch>
            <a:fillRect/>
          </a:stretch>
        </p:blipFill>
        <p:spPr bwMode="auto">
          <a:xfrm>
            <a:off x="1412683" y="1410208"/>
            <a:ext cx="3876801"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2065" name="Straight Connector 2064">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D30E245-44D2-F16F-1669-8DE9DA86F98C}"/>
              </a:ext>
            </a:extLst>
          </p:cNvPr>
          <p:cNvSpPr>
            <a:spLocks noGrp="1"/>
          </p:cNvSpPr>
          <p:nvPr>
            <p:ph idx="1"/>
          </p:nvPr>
        </p:nvSpPr>
        <p:spPr>
          <a:xfrm>
            <a:off x="5774244" y="2398858"/>
            <a:ext cx="5541456" cy="3849542"/>
          </a:xfrm>
        </p:spPr>
        <p:txBody>
          <a:bodyPr>
            <a:normAutofit/>
          </a:bodyPr>
          <a:lstStyle/>
          <a:p>
            <a:pPr>
              <a:lnSpc>
                <a:spcPct val="90000"/>
              </a:lnSpc>
            </a:pPr>
            <a:r>
              <a:rPr lang="en-US" sz="1000" dirty="0"/>
              <a:t>Environmental Leadership:</a:t>
            </a:r>
          </a:p>
          <a:p>
            <a:pPr>
              <a:lnSpc>
                <a:spcPct val="90000"/>
              </a:lnSpc>
            </a:pPr>
            <a:r>
              <a:rPr lang="en-US" sz="1000" dirty="0"/>
              <a:t>Only eco-products that are approved by EPA (US EPA, 2014)</a:t>
            </a:r>
          </a:p>
          <a:p>
            <a:pPr>
              <a:lnSpc>
                <a:spcPct val="90000"/>
              </a:lnSpc>
            </a:pPr>
            <a:r>
              <a:rPr lang="en-US" sz="1000" dirty="0"/>
              <a:t>Responsibility in carbon-neutral operations</a:t>
            </a:r>
          </a:p>
          <a:p>
            <a:pPr>
              <a:lnSpc>
                <a:spcPct val="90000"/>
              </a:lnSpc>
            </a:pPr>
            <a:r>
              <a:rPr lang="en-US" sz="1000" dirty="0"/>
              <a:t>The microfiber technology that is cut on the use of chemicals (Fontana et al., 2024)</a:t>
            </a:r>
          </a:p>
          <a:p>
            <a:pPr>
              <a:lnSpc>
                <a:spcPct val="90000"/>
              </a:lnSpc>
            </a:pPr>
            <a:r>
              <a:rPr lang="en-US" sz="1000" dirty="0"/>
              <a:t>Service Excellence:</a:t>
            </a:r>
          </a:p>
          <a:p>
            <a:pPr>
              <a:lnSpc>
                <a:spcPct val="90000"/>
              </a:lnSpc>
            </a:pPr>
            <a:r>
              <a:rPr lang="en-US" sz="1000" dirty="0"/>
              <a:t>Diverse safety training (OSHA, 2021)</a:t>
            </a:r>
          </a:p>
          <a:p>
            <a:pPr>
              <a:lnSpc>
                <a:spcPct val="90000"/>
              </a:lnSpc>
            </a:pPr>
            <a:r>
              <a:rPr lang="en-US" sz="1000" dirty="0"/>
              <a:t>Round the clock customer care service system</a:t>
            </a:r>
          </a:p>
          <a:p>
            <a:pPr>
              <a:lnSpc>
                <a:spcPct val="90000"/>
              </a:lnSpc>
            </a:pPr>
            <a:r>
              <a:rPr lang="en-US" sz="1000" dirty="0"/>
              <a:t>All services are guaranteed to be of quality</a:t>
            </a:r>
          </a:p>
          <a:p>
            <a:pPr>
              <a:lnSpc>
                <a:spcPct val="90000"/>
              </a:lnSpc>
            </a:pPr>
            <a:r>
              <a:rPr lang="en-US" sz="1000" dirty="0"/>
              <a:t>On demand scheduling</a:t>
            </a:r>
          </a:p>
          <a:p>
            <a:pPr>
              <a:lnSpc>
                <a:spcPct val="90000"/>
              </a:lnSpc>
            </a:pPr>
            <a:r>
              <a:rPr lang="en-US" sz="1000" dirty="0"/>
              <a:t>Barriers to Entry:</a:t>
            </a:r>
          </a:p>
          <a:p>
            <a:pPr>
              <a:lnSpc>
                <a:spcPct val="90000"/>
              </a:lnSpc>
            </a:pPr>
            <a:r>
              <a:rPr lang="en-US" sz="1000" dirty="0"/>
              <a:t>Brand Recognition: First mover </a:t>
            </a:r>
            <a:r>
              <a:rPr lang="en-US" sz="1000" dirty="0" err="1"/>
              <a:t>ecocleaning</a:t>
            </a:r>
            <a:endParaRPr lang="en-US" sz="1000" dirty="0"/>
          </a:p>
          <a:p>
            <a:pPr>
              <a:lnSpc>
                <a:spcPct val="90000"/>
              </a:lnSpc>
            </a:pPr>
            <a:r>
              <a:rPr lang="en-US" sz="1000" dirty="0"/>
              <a:t>Supplier Relationships: That limited eco-product alliances Supplier Global landscape: In-depth global landscape of suppliers: (1) Eco-product specialty Suppliers: A list of suppliers who are specialized in eco-products Supplier Global landscape: Detailed global view of suppliers: (2) Eco-product pioneer Suppliers: A listing of suppliers who are pioneer in eco-products</a:t>
            </a:r>
          </a:p>
          <a:p>
            <a:pPr>
              <a:lnSpc>
                <a:spcPct val="90000"/>
              </a:lnSpc>
            </a:pPr>
            <a:r>
              <a:rPr lang="en-US" sz="1000" dirty="0"/>
              <a:t>Customer Loyalty: Switching Costs of and established customer are high </a:t>
            </a:r>
          </a:p>
          <a:p>
            <a:pPr>
              <a:lnSpc>
                <a:spcPct val="90000"/>
              </a:lnSpc>
            </a:pPr>
            <a:endParaRPr lang="en-GB" sz="1000" dirty="0"/>
          </a:p>
        </p:txBody>
      </p:sp>
    </p:spTree>
    <p:extLst>
      <p:ext uri="{BB962C8B-B14F-4D97-AF65-F5344CB8AC3E}">
        <p14:creationId xmlns:p14="http://schemas.microsoft.com/office/powerpoint/2010/main" val="3163939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10" name="Group 9">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1" name="Picture 10">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txBody>
            <a:bodyPr/>
            <a:lstStyle/>
            <a:p>
              <a:endParaRPr lang="en-GB"/>
            </a:p>
          </p:txBody>
        </p:sp>
        <p:pic>
          <p:nvPicPr>
            <p:cNvPr id="13" name="Picture 12">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4" name="Picture 13">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43B32D61-9018-4DFE-1BAD-28997E455841}"/>
              </a:ext>
            </a:extLst>
          </p:cNvPr>
          <p:cNvSpPr>
            <a:spLocks noGrp="1"/>
          </p:cNvSpPr>
          <p:nvPr>
            <p:ph type="title"/>
          </p:nvPr>
        </p:nvSpPr>
        <p:spPr>
          <a:xfrm>
            <a:off x="1295402" y="982132"/>
            <a:ext cx="9601196" cy="1303867"/>
          </a:xfrm>
        </p:spPr>
        <p:txBody>
          <a:bodyPr>
            <a:normAutofit/>
          </a:bodyPr>
          <a:lstStyle/>
          <a:p>
            <a:r>
              <a:rPr lang="en-GB" dirty="0"/>
              <a:t>References</a:t>
            </a:r>
          </a:p>
        </p:txBody>
      </p:sp>
      <p:cxnSp>
        <p:nvCxnSpPr>
          <p:cNvPr id="16" name="Straight Connector 15">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1D28BF8E-965E-C9C0-4F8B-573F6347207E}"/>
              </a:ext>
            </a:extLst>
          </p:cNvPr>
          <p:cNvSpPr>
            <a:spLocks noGrp="1"/>
          </p:cNvSpPr>
          <p:nvPr>
            <p:ph idx="1"/>
          </p:nvPr>
        </p:nvSpPr>
        <p:spPr>
          <a:xfrm>
            <a:off x="1295401" y="2556932"/>
            <a:ext cx="9601196" cy="3318936"/>
          </a:xfrm>
        </p:spPr>
        <p:txBody>
          <a:bodyPr>
            <a:normAutofit/>
          </a:bodyPr>
          <a:lstStyle/>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Aydin, M. C., Işik, E., &amp; Ulu, A. E. (2016). Emerging sustainable/green cleaning products: health and environmental risks.</a:t>
            </a:r>
          </a:p>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British Cleaning Council (2025). Cleaning, hygiene and waste industry ‘in recovery’ after Covid-19 pandemic, says newly-published research – British Cleaning Council. [online] Available at: https://britishcleaningcouncil.org/2024/03/13/cleaning-hygiene-and-waste-industry-in-recovery-after-covid-19-pandemic-says-newly-published-research/.</a:t>
            </a:r>
          </a:p>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Cardiff Council (2024) Business Directory and Local Market Analysis. Available at:  https://www.caerdydd.gov.uk/ENG/Business/Support-and-Finance-for-Business/Business-Advice/Documents/Business%20Support%20in%20Cardiff.pdf [Accessed 2 Jul. 2025].    (Accessed: 20 June 2025).</a:t>
            </a:r>
          </a:p>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Cardiffcleaningcompany.co.uk. (2025). Professional Commercial Cleaning Services in Cardiff | Cardiff Cleaning Company. [online] Available at: https://www.cardiffcleaningcompany.co.uk/ [Accessed 2 Jul. 2025].</a:t>
            </a:r>
          </a:p>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Cleaning &amp; Maintenance. (2025). Cleaning &amp; Maintenance. [online] Available at: https://cleaningmag.com/.</a:t>
            </a:r>
          </a:p>
          <a:p>
            <a:pPr marL="342900" lvl="0" indent="-342900">
              <a:lnSpc>
                <a:spcPct val="90000"/>
              </a:lnSpc>
              <a:buFont typeface="+mj-lt"/>
              <a:buAutoNum type="arabicPeriod"/>
            </a:pPr>
            <a:r>
              <a:rPr lang="it-IT" sz="800" kern="100">
                <a:effectLst/>
                <a:latin typeface="Times New Roman" panose="02020603050405020304" pitchFamily="18" charset="0"/>
                <a:ea typeface="Aptos" panose="020B0004020202020204" pitchFamily="34" charset="0"/>
              </a:rPr>
              <a:t>Fontana, R., Buratto, M., Caproni, A., Nordi, C., Pappadà, M., Bandera, B., ... </a:t>
            </a:r>
            <a:r>
              <a:rPr lang="en-GB" sz="800" kern="100">
                <a:effectLst/>
                <a:latin typeface="Times New Roman" panose="02020603050405020304" pitchFamily="18" charset="0"/>
                <a:ea typeface="Aptos" panose="020B0004020202020204" pitchFamily="34" charset="0"/>
              </a:rPr>
              <a:t>&amp; Marconi, P. (2024). Evaluating Cleaning Services in Civil Environments: Microbiological and Life Cycle Analysis Comparing Conventional and Sustainable Methods. Sustainability, 16(2), 487.</a:t>
            </a:r>
          </a:p>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IBISWorld (2014). Industrial Cleaning Activities in the UK - Market Research Report (2014-2029). [online] Ibisworld.com. Available at: </a:t>
            </a:r>
            <a:r>
              <a:rPr lang="en-GB" sz="800" u="sng" kern="100">
                <a:effectLst/>
                <a:latin typeface="Times New Roman" panose="02020603050405020304" pitchFamily="18" charset="0"/>
                <a:ea typeface="Aptos" panose="020B0004020202020204" pitchFamily="34" charset="0"/>
                <a:hlinkClick r:id="rId6"/>
              </a:rPr>
              <a:t>https://www.ibisworld.com/united-kingdom/industry/industrial-cleaning-activities/4280/</a:t>
            </a:r>
            <a:r>
              <a:rPr lang="en-GB" sz="800" kern="100">
                <a:effectLst/>
                <a:latin typeface="Times New Roman" panose="02020603050405020304" pitchFamily="18" charset="0"/>
                <a:ea typeface="Aptos" panose="020B0004020202020204" pitchFamily="34" charset="0"/>
              </a:rPr>
              <a:t>.  </a:t>
            </a:r>
          </a:p>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Mintel Store. (2025). US Cleaning the House Market Report 2024 | Consumer Analysis. [online] Available at: https://store.mintel.com/report/us-cleaning-the-house-market-report-2024 [Accessed 2 Jul. 2025].</a:t>
            </a:r>
          </a:p>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Osha.gov. (2021). Cleaning Industry - Overview | Occupational Safety and Health Administration. [online] Available at: http://www.osha.gov/cleaning-industry [Accessed 2 Jul. 2025].</a:t>
            </a:r>
          </a:p>
          <a:p>
            <a:pPr marL="342900" lvl="0" indent="-342900">
              <a:lnSpc>
                <a:spcPct val="90000"/>
              </a:lnSpc>
              <a:buFont typeface="+mj-lt"/>
              <a:buAutoNum type="arabicPeriod"/>
            </a:pPr>
            <a:r>
              <a:rPr lang="en-GB" sz="800" kern="100" err="1">
                <a:effectLst/>
                <a:latin typeface="Times New Roman" panose="02020603050405020304" pitchFamily="18" charset="0"/>
                <a:ea typeface="Aptos" panose="020B0004020202020204" pitchFamily="34" charset="0"/>
              </a:rPr>
              <a:t>Troynikov</a:t>
            </a:r>
            <a:r>
              <a:rPr lang="en-GB" sz="800" kern="100">
                <a:effectLst/>
                <a:latin typeface="Times New Roman" panose="02020603050405020304" pitchFamily="18" charset="0"/>
                <a:ea typeface="Aptos" panose="020B0004020202020204" pitchFamily="34" charset="0"/>
              </a:rPr>
              <a:t>, O., Watson, C., Jadhav, A., Nawaz, N., &amp; Kettlewell, R. (2016). Towards sustainable and safe apparel cleaning methods: A review. Journal of Environmental Management, 182, 252-264.</a:t>
            </a:r>
          </a:p>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Trustpilot.com. (2025). Trustpilot Trust Report 2025. [online] Available at: https://corporate.trustpilot.com/trust/trust-report-2025 [Accessed 2 Jul. 2025].</a:t>
            </a:r>
          </a:p>
          <a:p>
            <a:pPr marL="342900" lvl="0" indent="-342900">
              <a:lnSpc>
                <a:spcPct val="90000"/>
              </a:lnSpc>
              <a:buFont typeface="+mj-lt"/>
              <a:buAutoNum type="arabicPeriod"/>
            </a:pPr>
            <a:r>
              <a:rPr lang="en-GB" sz="800" kern="100">
                <a:effectLst/>
                <a:latin typeface="Times New Roman" panose="02020603050405020304" pitchFamily="18" charset="0"/>
                <a:ea typeface="Aptos" panose="020B0004020202020204" pitchFamily="34" charset="0"/>
              </a:rPr>
              <a:t>US EPA (2014). Identifying Greener Cleaning Products. [online] United States Environmental Protection Agency. Available at: https://www.epa.gov/greenerproducts/identifying-greener-cleaning-products.</a:t>
            </a:r>
          </a:p>
        </p:txBody>
      </p:sp>
    </p:spTree>
    <p:extLst>
      <p:ext uri="{BB962C8B-B14F-4D97-AF65-F5344CB8AC3E}">
        <p14:creationId xmlns:p14="http://schemas.microsoft.com/office/powerpoint/2010/main" val="34750340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0</TotalTime>
  <Words>3586</Words>
  <Application>Microsoft Office PowerPoint</Application>
  <PresentationFormat>Widescreen</PresentationFormat>
  <Paragraphs>198</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__GeistSans_3a0388</vt:lpstr>
      <vt:lpstr>Aptos</vt:lpstr>
      <vt:lpstr>Aptos Narrow</vt:lpstr>
      <vt:lpstr>Arial</vt:lpstr>
      <vt:lpstr>Garamond</vt:lpstr>
      <vt:lpstr>Times New Roman</vt:lpstr>
      <vt:lpstr>Organic</vt:lpstr>
      <vt:lpstr>CertHE Skills for the Workplace Module: BMSW4011</vt:lpstr>
      <vt:lpstr>Business Proposition</vt:lpstr>
      <vt:lpstr>Target Market &amp; Research</vt:lpstr>
      <vt:lpstr>Business Structure &amp; Operations</vt:lpstr>
      <vt:lpstr>SMART Objectives &amp; Financial Snapshot</vt:lpstr>
      <vt:lpstr>SWOT Analysis</vt:lpstr>
      <vt:lpstr>12-Month Marketing Strategy</vt:lpstr>
      <vt:lpstr>Marketing Materials Examples</vt:lpstr>
      <vt:lpstr>Why Invest in Cardiff Eco Clean?</vt:lpstr>
      <vt:lpstr>£50,000 Investment Utilization</vt:lpstr>
      <vt:lpstr>Sustainable Competitive Advantage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dc:creator>
  <cp:lastModifiedBy>student</cp:lastModifiedBy>
  <cp:revision>3</cp:revision>
  <dcterms:created xsi:type="dcterms:W3CDTF">2025-07-02T19:26:02Z</dcterms:created>
  <dcterms:modified xsi:type="dcterms:W3CDTF">2025-07-02T20:50:20Z</dcterms:modified>
</cp:coreProperties>
</file>