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303" r:id="rId3"/>
    <p:sldId id="298" r:id="rId4"/>
    <p:sldId id="257" r:id="rId5"/>
    <p:sldId id="302" r:id="rId6"/>
    <p:sldId id="295" r:id="rId7"/>
    <p:sldId id="265" r:id="rId8"/>
    <p:sldId id="266" r:id="rId9"/>
    <p:sldId id="299" r:id="rId10"/>
    <p:sldId id="261" r:id="rId11"/>
    <p:sldId id="289" r:id="rId12"/>
    <p:sldId id="259" r:id="rId13"/>
    <p:sldId id="269" r:id="rId14"/>
    <p:sldId id="271" r:id="rId15"/>
    <p:sldId id="280" r:id="rId16"/>
    <p:sldId id="281" r:id="rId17"/>
    <p:sldId id="282" r:id="rId18"/>
    <p:sldId id="264" r:id="rId19"/>
    <p:sldId id="290" r:id="rId20"/>
    <p:sldId id="267" r:id="rId21"/>
    <p:sldId id="296" r:id="rId22"/>
    <p:sldId id="297" r:id="rId23"/>
    <p:sldId id="287" r:id="rId24"/>
    <p:sldId id="273" r:id="rId25"/>
    <p:sldId id="274" r:id="rId26"/>
    <p:sldId id="277" r:id="rId27"/>
    <p:sldId id="304" r:id="rId28"/>
    <p:sldId id="278" r:id="rId29"/>
    <p:sldId id="294" r:id="rId30"/>
    <p:sldId id="284" r:id="rId31"/>
    <p:sldId id="285" r:id="rId32"/>
    <p:sldId id="286" r:id="rId33"/>
    <p:sldId id="288" r:id="rId34"/>
    <p:sldId id="291"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7101" autoAdjust="0"/>
    <p:restoredTop sz="94660"/>
  </p:normalViewPr>
  <p:slideViewPr>
    <p:cSldViewPr snapToGrid="0">
      <p:cViewPr varScale="1">
        <p:scale>
          <a:sx n="67" d="100"/>
          <a:sy n="67" d="100"/>
        </p:scale>
        <p:origin x="948" y="56"/>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73D00E37-E89E-4C2A-A4B9-625BA790585F}" type="datetimeFigureOut">
              <a:rPr lang="es-ES" smtClean="0"/>
              <a:t>20/10/2021</a:t>
            </a:fld>
            <a:endParaRPr lang="es-E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s-ES"/>
          </a:p>
        </p:txBody>
      </p:sp>
      <p:sp>
        <p:nvSpPr>
          <p:cNvPr id="6" name="Slide Number Placeholder 5"/>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3086475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00E37-E89E-4C2A-A4B9-625BA790585F}" type="datetimeFigureOut">
              <a:rPr lang="es-ES" smtClean="0"/>
              <a:t>20/10/2021</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973794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73D00E37-E89E-4C2A-A4B9-625BA790585F}" type="datetimeFigureOut">
              <a:rPr lang="es-ES" smtClean="0"/>
              <a:t>20/10/2021</a:t>
            </a:fld>
            <a:endParaRPr lang="es-E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s-ES"/>
          </a:p>
        </p:txBody>
      </p:sp>
      <p:sp>
        <p:nvSpPr>
          <p:cNvPr id="6" name="Slide Number Placeholder 5"/>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4002811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73D00E37-E89E-4C2A-A4B9-625BA790585F}" type="datetimeFigureOut">
              <a:rPr lang="es-ES" smtClean="0"/>
              <a:t>20/10/2021</a:t>
            </a:fld>
            <a:endParaRPr lang="es-ES"/>
          </a:p>
        </p:txBody>
      </p:sp>
      <p:sp>
        <p:nvSpPr>
          <p:cNvPr id="6" name="Footer Placeholder 5"/>
          <p:cNvSpPr>
            <a:spLocks noGrp="1"/>
          </p:cNvSpPr>
          <p:nvPr>
            <p:ph type="ftr" sz="quarter" idx="11"/>
          </p:nvPr>
        </p:nvSpPr>
        <p:spPr>
          <a:xfrm>
            <a:off x="804672" y="6227064"/>
            <a:ext cx="10588752" cy="320040"/>
          </a:xfrm>
        </p:spPr>
        <p:txBody>
          <a:bodyPr/>
          <a:lstStyle/>
          <a:p>
            <a:endParaRPr lang="es-ES"/>
          </a:p>
        </p:txBody>
      </p:sp>
      <p:sp>
        <p:nvSpPr>
          <p:cNvPr id="7" name="Slide Number Placeholder 6"/>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502131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73D00E37-E89E-4C2A-A4B9-625BA790585F}" type="datetimeFigureOut">
              <a:rPr lang="es-ES" smtClean="0"/>
              <a:t>20/10/2021</a:t>
            </a:fld>
            <a:endParaRPr lang="es-ES"/>
          </a:p>
        </p:txBody>
      </p:sp>
      <p:sp>
        <p:nvSpPr>
          <p:cNvPr id="8" name="Footer Placeholder 7"/>
          <p:cNvSpPr>
            <a:spLocks noGrp="1"/>
          </p:cNvSpPr>
          <p:nvPr>
            <p:ph type="ftr" sz="quarter" idx="11"/>
          </p:nvPr>
        </p:nvSpPr>
        <p:spPr>
          <a:xfrm>
            <a:off x="804672" y="6227064"/>
            <a:ext cx="10588752" cy="320040"/>
          </a:xfrm>
        </p:spPr>
        <p:txBody>
          <a:bodyPr/>
          <a:lstStyle/>
          <a:p>
            <a:endParaRPr lang="es-ES"/>
          </a:p>
        </p:txBody>
      </p:sp>
      <p:sp>
        <p:nvSpPr>
          <p:cNvPr id="9" name="Slide Number Placeholder 8"/>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2172143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00E37-E89E-4C2A-A4B9-625BA790585F}" type="datetimeFigureOut">
              <a:rPr lang="es-ES" smtClean="0"/>
              <a:t>20/10/2021</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842225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73D00E37-E89E-4C2A-A4B9-625BA790585F}" type="datetimeFigureOut">
              <a:rPr lang="es-ES" smtClean="0"/>
              <a:t>20/10/2021</a:t>
            </a:fld>
            <a:endParaRPr lang="es-ES"/>
          </a:p>
        </p:txBody>
      </p:sp>
      <p:sp>
        <p:nvSpPr>
          <p:cNvPr id="3" name="Footer Placeholder 2"/>
          <p:cNvSpPr>
            <a:spLocks noGrp="1"/>
          </p:cNvSpPr>
          <p:nvPr>
            <p:ph type="ftr" sz="quarter" idx="11"/>
          </p:nvPr>
        </p:nvSpPr>
        <p:spPr>
          <a:xfrm>
            <a:off x="804672" y="6227064"/>
            <a:ext cx="10588752" cy="320040"/>
          </a:xfrm>
        </p:spPr>
        <p:txBody>
          <a:bodyPr/>
          <a:lstStyle/>
          <a:p>
            <a:endParaRPr lang="es-ES"/>
          </a:p>
        </p:txBody>
      </p:sp>
      <p:sp>
        <p:nvSpPr>
          <p:cNvPr id="4" name="Slide Number Placeholder 3"/>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2847008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D00E37-E89E-4C2A-A4B9-625BA790585F}" type="datetimeFigureOut">
              <a:rPr lang="es-ES" smtClean="0"/>
              <a:t>20/10/2021</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4273475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73D00E37-E89E-4C2A-A4B9-625BA790585F}" type="datetimeFigureOut">
              <a:rPr lang="es-ES" smtClean="0"/>
              <a:t>20/10/2021</a:t>
            </a:fld>
            <a:endParaRPr lang="es-ES"/>
          </a:p>
        </p:txBody>
      </p:sp>
      <p:sp>
        <p:nvSpPr>
          <p:cNvPr id="6" name="Footer Placeholder 5"/>
          <p:cNvSpPr>
            <a:spLocks noGrp="1"/>
          </p:cNvSpPr>
          <p:nvPr>
            <p:ph type="ftr" sz="quarter" idx="11"/>
          </p:nvPr>
        </p:nvSpPr>
        <p:spPr>
          <a:xfrm>
            <a:off x="804672" y="6227064"/>
            <a:ext cx="5942203" cy="320040"/>
          </a:xfrm>
        </p:spPr>
        <p:txBody>
          <a:bodyPr/>
          <a:lstStyle/>
          <a:p>
            <a:endParaRPr lang="es-ES"/>
          </a:p>
        </p:txBody>
      </p:sp>
      <p:sp>
        <p:nvSpPr>
          <p:cNvPr id="7" name="Slide Number Placeholder 6"/>
          <p:cNvSpPr>
            <a:spLocks noGrp="1"/>
          </p:cNvSpPr>
          <p:nvPr>
            <p:ph type="sldNum" sz="quarter" idx="12"/>
          </p:nvPr>
        </p:nvSpPr>
        <p:spPr>
          <a:xfrm>
            <a:off x="5828377"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46551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00E37-E89E-4C2A-A4B9-625BA790585F}" type="datetimeFigureOut">
              <a:rPr lang="es-ES" smtClean="0"/>
              <a:t>20/10/2021</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3372573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73D00E37-E89E-4C2A-A4B9-625BA790585F}" type="datetimeFigureOut">
              <a:rPr lang="es-ES" smtClean="0"/>
              <a:t>20/10/2021</a:t>
            </a:fld>
            <a:endParaRPr lang="es-ES"/>
          </a:p>
        </p:txBody>
      </p:sp>
      <p:sp>
        <p:nvSpPr>
          <p:cNvPr id="5" name="Footer Placeholder 4"/>
          <p:cNvSpPr>
            <a:spLocks noGrp="1"/>
          </p:cNvSpPr>
          <p:nvPr>
            <p:ph type="ftr" sz="quarter" idx="11"/>
          </p:nvPr>
        </p:nvSpPr>
        <p:spPr>
          <a:xfrm>
            <a:off x="804672" y="6227064"/>
            <a:ext cx="10588752" cy="320040"/>
          </a:xfrm>
        </p:spPr>
        <p:txBody>
          <a:bodyPr/>
          <a:lstStyle/>
          <a:p>
            <a:endParaRPr lang="es-ES"/>
          </a:p>
        </p:txBody>
      </p:sp>
      <p:sp>
        <p:nvSpPr>
          <p:cNvPr id="6" name="Slide Number Placeholder 5"/>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320091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73D00E37-E89E-4C2A-A4B9-625BA790585F}" type="datetimeFigureOut">
              <a:rPr lang="es-ES" smtClean="0"/>
              <a:t>20/10/2021</a:t>
            </a:fld>
            <a:endParaRPr lang="es-E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s-E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EF9B4548-F5F0-46B2-978E-1E48153AEA88}" type="slidenum">
              <a:rPr lang="es-ES" smtClean="0"/>
              <a:t>‹#›</a:t>
            </a:fld>
            <a:endParaRPr lang="es-ES"/>
          </a:p>
        </p:txBody>
      </p:sp>
    </p:spTree>
    <p:extLst>
      <p:ext uri="{BB962C8B-B14F-4D97-AF65-F5344CB8AC3E}">
        <p14:creationId xmlns:p14="http://schemas.microsoft.com/office/powerpoint/2010/main" val="1391616366"/>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citizensadvice.org.uk/law-and-courts/discrimination/protected-characteristics/what-counts-as-disabilit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MTqfzvbu1bU" TargetMode="External"/><Relationship Id="rId2" Type="http://schemas.openxmlformats.org/officeDocument/2006/relationships/hyperlink" Target="https://www.youtube.com/watch?v=KG-DUJXrr6U" TargetMode="External"/><Relationship Id="rId1" Type="http://schemas.openxmlformats.org/officeDocument/2006/relationships/slideLayout" Target="../slideLayouts/slideLayout2.xml"/><Relationship Id="rId5" Type="http://schemas.openxmlformats.org/officeDocument/2006/relationships/hyperlink" Target="https://www.youtube.com/watch?v=awx8yGJiZJk" TargetMode="External"/><Relationship Id="rId4" Type="http://schemas.openxmlformats.org/officeDocument/2006/relationships/hyperlink" Target="https://www.youtube.com/watch?v=u4gvcS9_F-Y"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ons.gov.uk/employmentandlabourmarket/peopleinwork/employmentandemployeetypes/datasets/labourmarketstatusofdisabledpeoplea08" TargetMode="External"/><Relationship Id="rId2" Type="http://schemas.openxmlformats.org/officeDocument/2006/relationships/hyperlink" Target="https://assets.publishing.service.gov.uk/government/uploads/system/uploads/attachment_data/file/874507/family-resources-survey-2018-19.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scope.org.uk/campaigns/extra-costs/disability-price-tag/"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disabilityunit.blog.gov.uk/2021/07/28/public-services-national-disability-strategy-explained/"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7">
            <a:extLst>
              <a:ext uri="{FF2B5EF4-FFF2-40B4-BE49-F238E27FC236}">
                <a16:creationId xmlns:a16="http://schemas.microsoft.com/office/drawing/2014/main" id="{3F68D903-F26B-46F9-911C-92FEC6A69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9">
            <a:extLst>
              <a:ext uri="{FF2B5EF4-FFF2-40B4-BE49-F238E27FC236}">
                <a16:creationId xmlns:a16="http://schemas.microsoft.com/office/drawing/2014/main" id="{88E6E148-E023-4954-86E3-30141DFB5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11" name="Freeform 5">
              <a:extLst>
                <a:ext uri="{FF2B5EF4-FFF2-40B4-BE49-F238E27FC236}">
                  <a16:creationId xmlns:a16="http://schemas.microsoft.com/office/drawing/2014/main" id="{0D3F982F-CC17-4661-8EAF-7BC5E6735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12" name="Freeform 6">
              <a:extLst>
                <a:ext uri="{FF2B5EF4-FFF2-40B4-BE49-F238E27FC236}">
                  <a16:creationId xmlns:a16="http://schemas.microsoft.com/office/drawing/2014/main" id="{90D37B37-763F-44D7-AEBC-44893638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13" name="Freeform 7">
              <a:extLst>
                <a:ext uri="{FF2B5EF4-FFF2-40B4-BE49-F238E27FC236}">
                  <a16:creationId xmlns:a16="http://schemas.microsoft.com/office/drawing/2014/main" id="{37E4608D-34B6-48E2-8243-67D04B36F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14" name="Freeform 8">
              <a:extLst>
                <a:ext uri="{FF2B5EF4-FFF2-40B4-BE49-F238E27FC236}">
                  <a16:creationId xmlns:a16="http://schemas.microsoft.com/office/drawing/2014/main" id="{F40C4AC8-50E7-49B1-8864-2CE866701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15" name="Freeform 9">
              <a:extLst>
                <a:ext uri="{FF2B5EF4-FFF2-40B4-BE49-F238E27FC236}">
                  <a16:creationId xmlns:a16="http://schemas.microsoft.com/office/drawing/2014/main" id="{8B74515D-097E-4D6D-9614-3EE424776F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16" name="Freeform 10">
              <a:extLst>
                <a:ext uri="{FF2B5EF4-FFF2-40B4-BE49-F238E27FC236}">
                  <a16:creationId xmlns:a16="http://schemas.microsoft.com/office/drawing/2014/main" id="{B01B715E-8AF8-4069-AFF6-C4731F0C3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17" name="Freeform 11">
              <a:extLst>
                <a:ext uri="{FF2B5EF4-FFF2-40B4-BE49-F238E27FC236}">
                  <a16:creationId xmlns:a16="http://schemas.microsoft.com/office/drawing/2014/main" id="{E1E01D11-2228-4016-AD29-65D1C6DB2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37" name="Freeform 12">
              <a:extLst>
                <a:ext uri="{FF2B5EF4-FFF2-40B4-BE49-F238E27FC236}">
                  <a16:creationId xmlns:a16="http://schemas.microsoft.com/office/drawing/2014/main" id="{1459FE25-5A43-4BCE-B99B-4F40DE8A4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38" name="Freeform 13">
              <a:extLst>
                <a:ext uri="{FF2B5EF4-FFF2-40B4-BE49-F238E27FC236}">
                  <a16:creationId xmlns:a16="http://schemas.microsoft.com/office/drawing/2014/main" id="{3B23074C-316F-47BD-8C6B-EC2FF4952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39" name="Freeform 14">
              <a:extLst>
                <a:ext uri="{FF2B5EF4-FFF2-40B4-BE49-F238E27FC236}">
                  <a16:creationId xmlns:a16="http://schemas.microsoft.com/office/drawing/2014/main" id="{A8080108-D92A-4D64-AFA7-DCCBAF669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0" name="Freeform 15">
              <a:extLst>
                <a:ext uri="{FF2B5EF4-FFF2-40B4-BE49-F238E27FC236}">
                  <a16:creationId xmlns:a16="http://schemas.microsoft.com/office/drawing/2014/main" id="{4CDA9133-E392-4602-8F72-342B0F2B1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22" name="Freeform 16">
              <a:extLst>
                <a:ext uri="{FF2B5EF4-FFF2-40B4-BE49-F238E27FC236}">
                  <a16:creationId xmlns:a16="http://schemas.microsoft.com/office/drawing/2014/main" id="{41574FAC-64B1-48BF-9962-5F1D6F293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23" name="Freeform 17">
              <a:extLst>
                <a:ext uri="{FF2B5EF4-FFF2-40B4-BE49-F238E27FC236}">
                  <a16:creationId xmlns:a16="http://schemas.microsoft.com/office/drawing/2014/main" id="{3C0763C8-12E2-42A2-96FE-5731CDF29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24" name="Freeform 18">
              <a:extLst>
                <a:ext uri="{FF2B5EF4-FFF2-40B4-BE49-F238E27FC236}">
                  <a16:creationId xmlns:a16="http://schemas.microsoft.com/office/drawing/2014/main" id="{FA456C9D-7219-467B-B2AD-D5789A7D2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25" name="Freeform 19">
              <a:extLst>
                <a:ext uri="{FF2B5EF4-FFF2-40B4-BE49-F238E27FC236}">
                  <a16:creationId xmlns:a16="http://schemas.microsoft.com/office/drawing/2014/main" id="{77284864-DE74-4A45-AD93-F63035040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26" name="Freeform 20">
              <a:extLst>
                <a:ext uri="{FF2B5EF4-FFF2-40B4-BE49-F238E27FC236}">
                  <a16:creationId xmlns:a16="http://schemas.microsoft.com/office/drawing/2014/main" id="{2ECA1844-43F9-45F6-B52D-4854DBC48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27" name="Freeform 21">
              <a:extLst>
                <a:ext uri="{FF2B5EF4-FFF2-40B4-BE49-F238E27FC236}">
                  <a16:creationId xmlns:a16="http://schemas.microsoft.com/office/drawing/2014/main" id="{F9ECEA64-1836-4323-A0A3-D4F829112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28" name="Freeform 22">
              <a:extLst>
                <a:ext uri="{FF2B5EF4-FFF2-40B4-BE49-F238E27FC236}">
                  <a16:creationId xmlns:a16="http://schemas.microsoft.com/office/drawing/2014/main" id="{950F914B-7F44-4D5A-97BB-4BE453F4A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29" name="Freeform 23">
              <a:extLst>
                <a:ext uri="{FF2B5EF4-FFF2-40B4-BE49-F238E27FC236}">
                  <a16:creationId xmlns:a16="http://schemas.microsoft.com/office/drawing/2014/main" id="{A3EFB651-6736-424B-995D-48C4B0E55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grpSp>
        <p:nvGrpSpPr>
          <p:cNvPr id="41" name="Group 30">
            <a:extLst>
              <a:ext uri="{FF2B5EF4-FFF2-40B4-BE49-F238E27FC236}">
                <a16:creationId xmlns:a16="http://schemas.microsoft.com/office/drawing/2014/main" id="{1FB4E014-64CE-4D11-A129-94A1893FA6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DFBDC1C1-8061-451F-8181-9F040264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Isosceles Triangle 32">
              <a:extLst>
                <a:ext uri="{FF2B5EF4-FFF2-40B4-BE49-F238E27FC236}">
                  <a16:creationId xmlns:a16="http://schemas.microsoft.com/office/drawing/2014/main" id="{C35F105D-10BD-4664-8966-82DC76172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6C9E557E-56E2-4C47-BB57-B5D2A4FB3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CA19A760-905D-4B6A-8CD7-16975192E854}"/>
              </a:ext>
            </a:extLst>
          </p:cNvPr>
          <p:cNvSpPr>
            <a:spLocks noGrp="1"/>
          </p:cNvSpPr>
          <p:nvPr>
            <p:ph type="ctrTitle"/>
          </p:nvPr>
        </p:nvSpPr>
        <p:spPr>
          <a:xfrm>
            <a:off x="1759236" y="2075504"/>
            <a:ext cx="8679915" cy="1748729"/>
          </a:xfrm>
        </p:spPr>
        <p:txBody>
          <a:bodyPr>
            <a:normAutofit/>
          </a:bodyPr>
          <a:lstStyle/>
          <a:p>
            <a:r>
              <a:rPr lang="en-GB" b="1" dirty="0">
                <a:latin typeface="Arial" panose="020B0604020202020204" pitchFamily="34" charset="0"/>
                <a:cs typeface="Arial" panose="020B0604020202020204" pitchFamily="34" charset="0"/>
              </a:rPr>
              <a:t>Disability</a:t>
            </a:r>
            <a:endParaRPr lang="es-ES" b="1" dirty="0">
              <a:latin typeface="Arial" panose="020B0604020202020204" pitchFamily="34" charset="0"/>
              <a:cs typeface="Arial" panose="020B0604020202020204" pitchFamily="34" charset="0"/>
            </a:endParaRPr>
          </a:p>
        </p:txBody>
      </p:sp>
      <p:sp>
        <p:nvSpPr>
          <p:cNvPr id="5" name="Subtitle 4">
            <a:extLst>
              <a:ext uri="{FF2B5EF4-FFF2-40B4-BE49-F238E27FC236}">
                <a16:creationId xmlns:a16="http://schemas.microsoft.com/office/drawing/2014/main" id="{4753D3E3-1D58-9444-B4A1-FB252B72F2A4}"/>
              </a:ext>
            </a:extLst>
          </p:cNvPr>
          <p:cNvSpPr>
            <a:spLocks noGrp="1"/>
          </p:cNvSpPr>
          <p:nvPr>
            <p:ph type="subTitle" idx="1"/>
          </p:nvPr>
        </p:nvSpPr>
        <p:spPr/>
        <p:txBody>
          <a:bodyPr/>
          <a:lstStyle/>
          <a:p>
            <a:r>
              <a:rPr lang="en-US" sz="3200" dirty="0">
                <a:latin typeface="Arial" panose="020B0604020202020204" pitchFamily="34" charset="0"/>
                <a:cs typeface="Arial" panose="020B0604020202020204" pitchFamily="34" charset="0"/>
              </a:rPr>
              <a:t>Week 5</a:t>
            </a:r>
          </a:p>
          <a:p>
            <a:endParaRPr lang="en-US" dirty="0"/>
          </a:p>
        </p:txBody>
      </p:sp>
    </p:spTree>
    <p:extLst>
      <p:ext uri="{BB962C8B-B14F-4D97-AF65-F5344CB8AC3E}">
        <p14:creationId xmlns:p14="http://schemas.microsoft.com/office/powerpoint/2010/main" val="122867526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3786A-05C6-47E0-8CCE-865A81A238C4}"/>
              </a:ext>
            </a:extLst>
          </p:cNvPr>
          <p:cNvSpPr>
            <a:spLocks noGrp="1"/>
          </p:cNvSpPr>
          <p:nvPr>
            <p:ph type="title"/>
          </p:nvPr>
        </p:nvSpPr>
        <p:spPr>
          <a:xfrm>
            <a:off x="860056" y="2321350"/>
            <a:ext cx="3498979" cy="2456442"/>
          </a:xfrm>
        </p:spPr>
        <p:txBody>
          <a:bodyPr>
            <a:normAutofit/>
          </a:bodyPr>
          <a:lstStyle/>
          <a:p>
            <a:r>
              <a:rPr lang="en-GB" sz="4800" b="1" dirty="0">
                <a:latin typeface="Arial" panose="020B0604020202020204" pitchFamily="34" charset="0"/>
                <a:cs typeface="Arial" panose="020B0604020202020204" pitchFamily="34" charset="0"/>
              </a:rPr>
              <a:t>Definitions</a:t>
            </a:r>
          </a:p>
        </p:txBody>
      </p:sp>
      <p:sp>
        <p:nvSpPr>
          <p:cNvPr id="3" name="Content Placeholder 2">
            <a:extLst>
              <a:ext uri="{FF2B5EF4-FFF2-40B4-BE49-F238E27FC236}">
                <a16:creationId xmlns:a16="http://schemas.microsoft.com/office/drawing/2014/main" id="{8FC73CC1-E107-4B38-A343-694233DAE659}"/>
              </a:ext>
            </a:extLst>
          </p:cNvPr>
          <p:cNvSpPr>
            <a:spLocks noGrp="1"/>
          </p:cNvSpPr>
          <p:nvPr>
            <p:ph idx="1"/>
          </p:nvPr>
        </p:nvSpPr>
        <p:spPr/>
        <p:txBody>
          <a:bodyPr/>
          <a:lstStyle/>
          <a:p>
            <a:pPr marL="0" indent="0">
              <a:buNone/>
            </a:pPr>
            <a:r>
              <a:rPr lang="en-US" sz="2400" b="1" dirty="0">
                <a:latin typeface="Arial" panose="020B0604020202020204" pitchFamily="34" charset="0"/>
                <a:cs typeface="Arial" panose="020B0604020202020204" pitchFamily="34" charset="0"/>
              </a:rPr>
              <a:t>Impairment</a:t>
            </a:r>
          </a:p>
          <a:p>
            <a:r>
              <a:rPr lang="en-US" sz="2400" dirty="0">
                <a:latin typeface="Arial" panose="020B0604020202020204" pitchFamily="34" charset="0"/>
                <a:cs typeface="Arial" panose="020B0604020202020204" pitchFamily="34" charset="0"/>
              </a:rPr>
              <a:t>Loss of physiological or psychological function due to an injury. Illness or congenital (inborn) condition.</a:t>
            </a:r>
          </a:p>
          <a:p>
            <a:pPr marL="0" indent="0">
              <a:buNone/>
            </a:pPr>
            <a:r>
              <a:rPr lang="en-US" sz="2400" b="1" dirty="0">
                <a:latin typeface="Arial" panose="020B0604020202020204" pitchFamily="34" charset="0"/>
                <a:cs typeface="Arial" panose="020B0604020202020204" pitchFamily="34" charset="0"/>
              </a:rPr>
              <a:t>Disability</a:t>
            </a:r>
          </a:p>
          <a:p>
            <a:r>
              <a:rPr lang="en-US" sz="2400" dirty="0">
                <a:latin typeface="Arial" panose="020B0604020202020204" pitchFamily="34" charset="0"/>
                <a:cs typeface="Arial" panose="020B0604020202020204" pitchFamily="34" charset="0"/>
              </a:rPr>
              <a:t>Loss or limitation of opportunities to take part in society on an equal level due to social and environmental barriers.</a:t>
            </a:r>
          </a:p>
          <a:p>
            <a:endParaRPr lang="en-GB" dirty="0"/>
          </a:p>
        </p:txBody>
      </p:sp>
    </p:spTree>
    <p:extLst>
      <p:ext uri="{BB962C8B-B14F-4D97-AF65-F5344CB8AC3E}">
        <p14:creationId xmlns:p14="http://schemas.microsoft.com/office/powerpoint/2010/main" val="2518432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5646A-47D6-9B42-98C6-1C141DB5DCB6}"/>
              </a:ext>
            </a:extLst>
          </p:cNvPr>
          <p:cNvSpPr>
            <a:spLocks noGrp="1"/>
          </p:cNvSpPr>
          <p:nvPr>
            <p:ph type="title"/>
          </p:nvPr>
        </p:nvSpPr>
        <p:spPr/>
        <p:txBody>
          <a:bodyPr>
            <a:normAutofit/>
          </a:bodyPr>
          <a:lstStyle/>
          <a:p>
            <a:r>
              <a:rPr lang="en-US" sz="4400" b="1" dirty="0">
                <a:latin typeface="Arial" panose="020B0604020202020204" pitchFamily="34" charset="0"/>
                <a:cs typeface="Arial" panose="020B0604020202020204" pitchFamily="34" charset="0"/>
              </a:rPr>
              <a:t>What is Disability?</a:t>
            </a:r>
          </a:p>
        </p:txBody>
      </p:sp>
      <p:sp>
        <p:nvSpPr>
          <p:cNvPr id="3" name="Content Placeholder 2">
            <a:extLst>
              <a:ext uri="{FF2B5EF4-FFF2-40B4-BE49-F238E27FC236}">
                <a16:creationId xmlns:a16="http://schemas.microsoft.com/office/drawing/2014/main" id="{5123A9DF-0088-8247-A554-1E37AB87D1A3}"/>
              </a:ext>
            </a:extLst>
          </p:cNvPr>
          <p:cNvSpPr>
            <a:spLocks noGrp="1"/>
          </p:cNvSpPr>
          <p:nvPr>
            <p:ph idx="1"/>
          </p:nvPr>
        </p:nvSpPr>
        <p:spPr>
          <a:xfrm>
            <a:off x="4779265" y="182880"/>
            <a:ext cx="6925056" cy="6388608"/>
          </a:xfrm>
        </p:spPr>
        <p:txBody>
          <a:bodyPr>
            <a:normAutofit fontScale="70000" lnSpcReduction="20000"/>
          </a:bodyPr>
          <a:lstStyle/>
          <a:p>
            <a:pPr marL="0" indent="0">
              <a:buNone/>
            </a:pPr>
            <a:r>
              <a:rPr lang="en-GB" sz="4500" dirty="0">
                <a:latin typeface="Arial" panose="020B0604020202020204" pitchFamily="34" charset="0"/>
                <a:cs typeface="Arial" panose="020B0604020202020204" pitchFamily="34" charset="0"/>
              </a:rPr>
              <a:t>“A physical or mental impairment that has a substantial and long-term adverse effect on your ability to carry out normal day-to-day activities.”</a:t>
            </a:r>
          </a:p>
          <a:p>
            <a:pPr marL="0" indent="0" algn="r">
              <a:buNone/>
            </a:pPr>
            <a:r>
              <a:rPr lang="en-GB" sz="4500" dirty="0">
                <a:latin typeface="Arial" panose="020B0604020202020204" pitchFamily="34" charset="0"/>
                <a:cs typeface="Arial" panose="020B0604020202020204" pitchFamily="34" charset="0"/>
              </a:rPr>
              <a:t>Equality Act 2010: Section 6</a:t>
            </a:r>
          </a:p>
          <a:p>
            <a:pPr marL="457200" lvl="1" indent="0">
              <a:buNone/>
            </a:pPr>
            <a:endParaRPr lang="en-GB" sz="3600" dirty="0">
              <a:latin typeface="Arial" panose="020B0604020202020204" pitchFamily="34" charset="0"/>
              <a:cs typeface="Arial" panose="020B0604020202020204" pitchFamily="34" charset="0"/>
            </a:endParaRPr>
          </a:p>
          <a:p>
            <a:pPr marL="457200" lvl="1" indent="0">
              <a:buNone/>
            </a:pPr>
            <a:r>
              <a:rPr lang="en-GB" sz="3600" dirty="0">
                <a:latin typeface="Arial" panose="020B0604020202020204" pitchFamily="34" charset="0"/>
                <a:cs typeface="Arial" panose="020B0604020202020204" pitchFamily="34" charset="0"/>
              </a:rPr>
              <a:t>Including cancer, visual impairment, multiple sclerosis, HIV infection, severe, disfigurement such as facial scarring.</a:t>
            </a:r>
          </a:p>
          <a:p>
            <a:pPr marL="457200" lvl="1" indent="0" algn="r">
              <a:buNone/>
            </a:pPr>
            <a:r>
              <a:rPr lang="en-GB" sz="3200" dirty="0">
                <a:latin typeface="Arial" panose="020B0604020202020204" pitchFamily="34" charset="0"/>
                <a:cs typeface="Arial" panose="020B0604020202020204" pitchFamily="34" charset="0"/>
              </a:rPr>
              <a:t>Equality Act 2010: Schedule 1, Part 1 and Regulation 7</a:t>
            </a:r>
          </a:p>
          <a:p>
            <a:pPr marL="0" indent="0">
              <a:buNone/>
            </a:pPr>
            <a:br>
              <a:rPr lang="en-GB" sz="2900" dirty="0">
                <a:latin typeface="Arial" panose="020B0604020202020204" pitchFamily="34" charset="0"/>
                <a:cs typeface="Arial" panose="020B0604020202020204" pitchFamily="34" charset="0"/>
              </a:rPr>
            </a:br>
            <a:r>
              <a:rPr lang="en-GB" sz="2900" dirty="0">
                <a:latin typeface="Arial" panose="020B0604020202020204" pitchFamily="34" charset="0"/>
                <a:cs typeface="Arial" panose="020B0604020202020204" pitchFamily="34" charset="0"/>
              </a:rPr>
              <a:t>Citizens Advice </a:t>
            </a:r>
            <a:r>
              <a:rPr lang="en-GB" sz="2900" dirty="0">
                <a:latin typeface="Arial" panose="020B0604020202020204" pitchFamily="34" charset="0"/>
                <a:cs typeface="Arial" panose="020B0604020202020204" pitchFamily="34" charset="0"/>
                <a:hlinkClick r:id="rId2"/>
              </a:rPr>
              <a:t>https://www.citizensadvice.org.uk/law-and-courts/discrimination/protected-characteristics/what-counts-as-disability/</a:t>
            </a:r>
            <a:r>
              <a:rPr lang="en-GB" sz="2900" dirty="0">
                <a:latin typeface="Arial" panose="020B0604020202020204" pitchFamily="34" charset="0"/>
                <a:cs typeface="Arial" panose="020B0604020202020204" pitchFamily="34" charset="0"/>
              </a:rPr>
              <a:t> </a:t>
            </a:r>
            <a:endParaRPr lang="en-US" sz="2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3334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C8FC7034-62E7-4BD5-8774-1B733E391896}"/>
              </a:ext>
            </a:extLst>
          </p:cNvPr>
          <p:cNvSpPr>
            <a:spLocks noGrp="1"/>
          </p:cNvSpPr>
          <p:nvPr>
            <p:ph type="title"/>
          </p:nvPr>
        </p:nvSpPr>
        <p:spPr>
          <a:xfrm>
            <a:off x="888631" y="2349925"/>
            <a:ext cx="3498979" cy="2456442"/>
          </a:xfrm>
        </p:spPr>
        <p:txBody>
          <a:bodyPr>
            <a:normAutofit/>
          </a:bodyPr>
          <a:lstStyle/>
          <a:p>
            <a:r>
              <a:rPr lang="en-GB" sz="4400" b="1" dirty="0">
                <a:latin typeface="Arial" panose="020B0604020202020204" pitchFamily="34" charset="0"/>
                <a:cs typeface="Arial" panose="020B0604020202020204" pitchFamily="34" charset="0"/>
              </a:rPr>
              <a:t>Who is Affected?</a:t>
            </a:r>
            <a:endParaRPr lang="es-ES"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91F97B7-AC5E-49E3-97B8-15FB43F82572}"/>
              </a:ext>
            </a:extLst>
          </p:cNvPr>
          <p:cNvSpPr>
            <a:spLocks noGrp="1"/>
          </p:cNvSpPr>
          <p:nvPr>
            <p:ph idx="1"/>
          </p:nvPr>
        </p:nvSpPr>
        <p:spPr>
          <a:xfrm>
            <a:off x="5118447" y="3124200"/>
            <a:ext cx="6281873" cy="2927608"/>
          </a:xfrm>
        </p:spPr>
        <p:txBody>
          <a:bodyPr>
            <a:normAutofit/>
          </a:bodyPr>
          <a:lstStyle/>
          <a:p>
            <a:pPr marL="0" indent="0">
              <a:buNone/>
            </a:pPr>
            <a:endParaRPr lang="es-E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28792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2668E-F096-432D-A48B-733FB2C44822}"/>
              </a:ext>
            </a:extLst>
          </p:cNvPr>
          <p:cNvSpPr>
            <a:spLocks noGrp="1"/>
          </p:cNvSpPr>
          <p:nvPr>
            <p:ph type="title"/>
          </p:nvPr>
        </p:nvSpPr>
        <p:spPr>
          <a:xfrm>
            <a:off x="888631" y="2340400"/>
            <a:ext cx="3498979" cy="2456442"/>
          </a:xfrm>
        </p:spPr>
        <p:txBody>
          <a:bodyPr>
            <a:normAutofit/>
          </a:bodyPr>
          <a:lstStyle/>
          <a:p>
            <a:r>
              <a:rPr lang="en-GB" sz="4400" b="1" dirty="0">
                <a:latin typeface="Arial" panose="020B0604020202020204" pitchFamily="34" charset="0"/>
                <a:cs typeface="Arial" panose="020B0604020202020204" pitchFamily="34" charset="0"/>
              </a:rPr>
              <a:t>Who Is Affected?</a:t>
            </a:r>
          </a:p>
        </p:txBody>
      </p:sp>
      <p:sp>
        <p:nvSpPr>
          <p:cNvPr id="3" name="Content Placeholder 2">
            <a:extLst>
              <a:ext uri="{FF2B5EF4-FFF2-40B4-BE49-F238E27FC236}">
                <a16:creationId xmlns:a16="http://schemas.microsoft.com/office/drawing/2014/main" id="{18517DBA-DE5A-40B1-A844-DCBB4AD557DC}"/>
              </a:ext>
            </a:extLst>
          </p:cNvPr>
          <p:cNvSpPr>
            <a:spLocks noGrp="1"/>
          </p:cNvSpPr>
          <p:nvPr>
            <p:ph idx="1"/>
          </p:nvPr>
        </p:nvSpPr>
        <p:spPr>
          <a:xfrm>
            <a:off x="5297721" y="3108236"/>
            <a:ext cx="6281873" cy="2197189"/>
          </a:xfrm>
        </p:spPr>
        <p:txBody>
          <a:bodyPr>
            <a:normAutofit fontScale="25000" lnSpcReduction="20000"/>
          </a:bodyPr>
          <a:lstStyle/>
          <a:p>
            <a:r>
              <a:rPr lang="en-GB" sz="8000" dirty="0">
                <a:latin typeface="Arial" panose="020B0604020202020204" pitchFamily="34" charset="0"/>
                <a:cs typeface="Arial" panose="020B0604020202020204" pitchFamily="34" charset="0"/>
              </a:rPr>
              <a:t>Approximately 15% of the population have a disability</a:t>
            </a:r>
          </a:p>
          <a:p>
            <a:r>
              <a:rPr lang="en-GB" sz="8000" dirty="0">
                <a:latin typeface="Arial" panose="020B0604020202020204" pitchFamily="34" charset="0"/>
                <a:cs typeface="Arial" panose="020B0604020202020204" pitchFamily="34" charset="0"/>
              </a:rPr>
              <a:t>Most lives are touched by disability in some way</a:t>
            </a:r>
          </a:p>
          <a:p>
            <a:pPr marL="0" indent="0">
              <a:buNone/>
            </a:pPr>
            <a:r>
              <a:rPr lang="en-GB" sz="8000" dirty="0">
                <a:latin typeface="Arial" panose="020B0604020202020204" pitchFamily="34" charset="0"/>
                <a:cs typeface="Arial" panose="020B0604020202020204" pitchFamily="34" charset="0"/>
              </a:rPr>
              <a:t>Think of some examples of disabilities…</a:t>
            </a:r>
          </a:p>
          <a:p>
            <a:pPr>
              <a:lnSpc>
                <a:spcPct val="110000"/>
              </a:lnSpc>
            </a:pPr>
            <a:r>
              <a:rPr lang="en-GB" sz="8000" dirty="0">
                <a:latin typeface="Arial" panose="020B0604020202020204" pitchFamily="34" charset="0"/>
                <a:cs typeface="Arial" panose="020B0604020202020204" pitchFamily="34" charset="0"/>
              </a:rPr>
              <a:t>Look at the diversity</a:t>
            </a:r>
          </a:p>
          <a:p>
            <a:pPr>
              <a:lnSpc>
                <a:spcPct val="110000"/>
              </a:lnSpc>
            </a:pPr>
            <a:r>
              <a:rPr lang="en-GB" sz="8000" dirty="0">
                <a:latin typeface="Arial" panose="020B0604020202020204" pitchFamily="34" charset="0"/>
                <a:cs typeface="Arial" panose="020B0604020202020204" pitchFamily="34" charset="0"/>
              </a:rPr>
              <a:t>For example there are differences in onset – </a:t>
            </a:r>
          </a:p>
          <a:p>
            <a:pPr lvl="1">
              <a:lnSpc>
                <a:spcPct val="110000"/>
              </a:lnSpc>
            </a:pPr>
            <a:r>
              <a:rPr lang="en-GB" sz="8000" dirty="0">
                <a:latin typeface="Arial" panose="020B0604020202020204" pitchFamily="34" charset="0"/>
                <a:cs typeface="Arial" panose="020B0604020202020204" pitchFamily="34" charset="0"/>
              </a:rPr>
              <a:t>congenital (Cerebral palsy), </a:t>
            </a:r>
          </a:p>
          <a:p>
            <a:pPr lvl="1">
              <a:lnSpc>
                <a:spcPct val="110000"/>
              </a:lnSpc>
            </a:pPr>
            <a:r>
              <a:rPr lang="en-GB" sz="8000" dirty="0">
                <a:latin typeface="Arial" panose="020B0604020202020204" pitchFamily="34" charset="0"/>
                <a:cs typeface="Arial" panose="020B0604020202020204" pitchFamily="34" charset="0"/>
              </a:rPr>
              <a:t>developmental during childhood (autistic spectrum),</a:t>
            </a:r>
          </a:p>
          <a:p>
            <a:pPr lvl="1">
              <a:lnSpc>
                <a:spcPct val="110000"/>
              </a:lnSpc>
            </a:pPr>
            <a:r>
              <a:rPr lang="en-GB" sz="8000" dirty="0">
                <a:latin typeface="Arial" panose="020B0604020202020204" pitchFamily="34" charset="0"/>
                <a:cs typeface="Arial" panose="020B0604020202020204" pitchFamily="34" charset="0"/>
              </a:rPr>
              <a:t>trauma induced (head injury), </a:t>
            </a:r>
          </a:p>
          <a:p>
            <a:pPr lvl="1">
              <a:lnSpc>
                <a:spcPct val="110000"/>
              </a:lnSpc>
            </a:pPr>
            <a:r>
              <a:rPr lang="en-GB" sz="8000" dirty="0">
                <a:latin typeface="Arial" panose="020B0604020202020204" pitchFamily="34" charset="0"/>
                <a:cs typeface="Arial" panose="020B0604020202020204" pitchFamily="34" charset="0"/>
              </a:rPr>
              <a:t>episodic (depression), </a:t>
            </a:r>
          </a:p>
          <a:p>
            <a:pPr lvl="1">
              <a:lnSpc>
                <a:spcPct val="110000"/>
              </a:lnSpc>
            </a:pPr>
            <a:r>
              <a:rPr lang="en-GB" sz="8000" dirty="0">
                <a:latin typeface="Arial" panose="020B0604020202020204" pitchFamily="34" charset="0"/>
                <a:cs typeface="Arial" panose="020B0604020202020204" pitchFamily="34" charset="0"/>
              </a:rPr>
              <a:t>degenerative (multiple sclerosis), </a:t>
            </a:r>
          </a:p>
          <a:p>
            <a:pPr lvl="1">
              <a:lnSpc>
                <a:spcPct val="110000"/>
              </a:lnSpc>
            </a:pPr>
            <a:r>
              <a:rPr lang="en-GB" sz="8000" dirty="0">
                <a:latin typeface="Arial" panose="020B0604020202020204" pitchFamily="34" charset="0"/>
                <a:cs typeface="Arial" panose="020B0604020202020204" pitchFamily="34" charset="0"/>
              </a:rPr>
              <a:t>Ageing related (dementia)</a:t>
            </a:r>
          </a:p>
          <a:p>
            <a:pPr>
              <a:lnSpc>
                <a:spcPct val="110000"/>
              </a:lnSpc>
            </a:pPr>
            <a:r>
              <a:rPr lang="en-GB" sz="8000" dirty="0">
                <a:latin typeface="Arial" panose="020B0604020202020204" pitchFamily="34" charset="0"/>
                <a:cs typeface="Arial" panose="020B0604020202020204" pitchFamily="34" charset="0"/>
              </a:rPr>
              <a:t>Some are visible (dwarfism), some invisible (epilepsy)</a:t>
            </a:r>
          </a:p>
          <a:p>
            <a:pPr>
              <a:lnSpc>
                <a:spcPct val="110000"/>
              </a:lnSpc>
            </a:pPr>
            <a:r>
              <a:rPr lang="en-GB" sz="8000" dirty="0">
                <a:latin typeface="Arial" panose="020B0604020202020204" pitchFamily="34" charset="0"/>
                <a:cs typeface="Arial" panose="020B0604020202020204" pitchFamily="34" charset="0"/>
              </a:rPr>
              <a:t>Different levels of severity of impairment</a:t>
            </a:r>
            <a:endParaRPr lang="es-ES" sz="8000" dirty="0">
              <a:latin typeface="Arial" panose="020B0604020202020204" pitchFamily="34" charset="0"/>
              <a:cs typeface="Arial" panose="020B0604020202020204" pitchFamily="34" charset="0"/>
            </a:endParaRPr>
          </a:p>
          <a:p>
            <a:pPr>
              <a:lnSpc>
                <a:spcPct val="110000"/>
              </a:lnSpc>
            </a:pPr>
            <a:endParaRPr lang="en-GB" dirty="0">
              <a:latin typeface="Arial" panose="020B0604020202020204" pitchFamily="34" charset="0"/>
              <a:cs typeface="Arial" panose="020B0604020202020204" pitchFamily="34" charset="0"/>
            </a:endParaRPr>
          </a:p>
          <a:p>
            <a:pPr>
              <a:lnSpc>
                <a:spcPct val="110000"/>
              </a:lnSpc>
            </a:pPr>
            <a:endParaRPr lang="en-GB" dirty="0">
              <a:latin typeface="Arial" panose="020B0604020202020204" pitchFamily="34" charset="0"/>
              <a:cs typeface="Arial" panose="020B0604020202020204" pitchFamily="34" charset="0"/>
            </a:endParaRPr>
          </a:p>
          <a:p>
            <a:pPr>
              <a:lnSpc>
                <a:spcPct val="110000"/>
              </a:lnSpc>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45752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CCB45-4344-49A0-9C0B-A042246F4522}"/>
              </a:ext>
            </a:extLst>
          </p:cNvPr>
          <p:cNvSpPr>
            <a:spLocks noGrp="1"/>
          </p:cNvSpPr>
          <p:nvPr>
            <p:ph type="title"/>
          </p:nvPr>
        </p:nvSpPr>
        <p:spPr>
          <a:xfrm>
            <a:off x="888631" y="2349924"/>
            <a:ext cx="3502394" cy="2507825"/>
          </a:xfrm>
        </p:spPr>
        <p:txBody>
          <a:bodyPr>
            <a:normAutofit fontScale="90000"/>
          </a:bodyPr>
          <a:lstStyle/>
          <a:p>
            <a:r>
              <a:rPr lang="en-GB" b="1" dirty="0">
                <a:latin typeface="Arial" panose="020B0604020202020204" pitchFamily="34" charset="0"/>
                <a:cs typeface="Arial" panose="020B0604020202020204" pitchFamily="34" charset="0"/>
              </a:rPr>
              <a:t>A number of key terms to consider within disability</a:t>
            </a:r>
          </a:p>
        </p:txBody>
      </p:sp>
      <p:sp>
        <p:nvSpPr>
          <p:cNvPr id="3" name="Content Placeholder 2">
            <a:extLst>
              <a:ext uri="{FF2B5EF4-FFF2-40B4-BE49-F238E27FC236}">
                <a16:creationId xmlns:a16="http://schemas.microsoft.com/office/drawing/2014/main" id="{42A8C5AE-D85E-4A6C-AD02-C793CD980172}"/>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Learning disability </a:t>
            </a:r>
          </a:p>
          <a:p>
            <a:r>
              <a:rPr lang="en-GB" sz="2400" dirty="0">
                <a:latin typeface="Arial" panose="020B0604020202020204" pitchFamily="34" charset="0"/>
                <a:cs typeface="Arial" panose="020B0604020202020204" pitchFamily="34" charset="0"/>
              </a:rPr>
              <a:t>Profound and multiple learning disabilities (PMLD) </a:t>
            </a:r>
          </a:p>
          <a:p>
            <a:r>
              <a:rPr lang="en-GB" sz="2400" dirty="0">
                <a:latin typeface="Arial" panose="020B0604020202020204" pitchFamily="34" charset="0"/>
                <a:cs typeface="Arial" panose="020B0604020202020204" pitchFamily="34" charset="0"/>
              </a:rPr>
              <a:t>Language disorders</a:t>
            </a:r>
          </a:p>
          <a:p>
            <a:r>
              <a:rPr lang="en-GB" sz="2400" dirty="0">
                <a:latin typeface="Arial" panose="020B0604020202020204" pitchFamily="34" charset="0"/>
                <a:cs typeface="Arial" panose="020B0604020202020204" pitchFamily="34" charset="0"/>
              </a:rPr>
              <a:t> Dyspraxia/developmental coordination disorders (DCD) </a:t>
            </a:r>
          </a:p>
          <a:p>
            <a:r>
              <a:rPr lang="en-GB" sz="2400" dirty="0">
                <a:latin typeface="Arial" panose="020B0604020202020204" pitchFamily="34" charset="0"/>
                <a:cs typeface="Arial" panose="020B0604020202020204" pitchFamily="34" charset="0"/>
              </a:rPr>
              <a:t>Attention deficit hyperactivity disorder (ADHD)</a:t>
            </a:r>
          </a:p>
          <a:p>
            <a:r>
              <a:rPr lang="en-GB" sz="2400" dirty="0">
                <a:latin typeface="Arial" panose="020B0604020202020204" pitchFamily="34" charset="0"/>
                <a:cs typeface="Arial" panose="020B0604020202020204" pitchFamily="34" charset="0"/>
              </a:rPr>
              <a:t> Autism spectrum disorders (ASD) </a:t>
            </a:r>
          </a:p>
          <a:p>
            <a:r>
              <a:rPr lang="en-GB" sz="2400" dirty="0">
                <a:latin typeface="Arial" panose="020B0604020202020204" pitchFamily="34" charset="0"/>
                <a:cs typeface="Arial" panose="020B0604020202020204" pitchFamily="34" charset="0"/>
              </a:rPr>
              <a:t>Physical disability</a:t>
            </a:r>
          </a:p>
        </p:txBody>
      </p:sp>
    </p:spTree>
    <p:extLst>
      <p:ext uri="{BB962C8B-B14F-4D97-AF65-F5344CB8AC3E}">
        <p14:creationId xmlns:p14="http://schemas.microsoft.com/office/powerpoint/2010/main" val="77133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39"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70810136-FF00-4B21-905E-97318EB66735}"/>
              </a:ext>
            </a:extLst>
          </p:cNvPr>
          <p:cNvSpPr>
            <a:spLocks noGrp="1"/>
          </p:cNvSpPr>
          <p:nvPr>
            <p:ph type="title"/>
          </p:nvPr>
        </p:nvSpPr>
        <p:spPr>
          <a:xfrm>
            <a:off x="888631" y="2349925"/>
            <a:ext cx="3498979" cy="2456442"/>
          </a:xfrm>
        </p:spPr>
        <p:txBody>
          <a:bodyPr>
            <a:noAutofit/>
          </a:bodyPr>
          <a:lstStyle/>
          <a:p>
            <a:r>
              <a:rPr lang="en-GB" b="1" dirty="0">
                <a:latin typeface="Arial" panose="020B0604020202020204" pitchFamily="34" charset="0"/>
                <a:cs typeface="Arial" panose="020B0604020202020204" pitchFamily="34" charset="0"/>
              </a:rPr>
              <a:t>How many people have a disability in the UK?</a:t>
            </a:r>
            <a:endParaRPr lang="es-E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FF5B9F6-A4C2-41C9-96F9-077D1A28707D}"/>
              </a:ext>
            </a:extLst>
          </p:cNvPr>
          <p:cNvSpPr>
            <a:spLocks noGrp="1"/>
          </p:cNvSpPr>
          <p:nvPr>
            <p:ph idx="1"/>
          </p:nvPr>
        </p:nvSpPr>
        <p:spPr>
          <a:xfrm>
            <a:off x="5050883" y="210127"/>
            <a:ext cx="7010942" cy="6633585"/>
          </a:xfrm>
        </p:spPr>
        <p:txBody>
          <a:bodyPr>
            <a:normAutofit fontScale="92500"/>
          </a:bodyPr>
          <a:lstStyle/>
          <a:p>
            <a:r>
              <a:rPr lang="en-GB" dirty="0">
                <a:latin typeface="Arial" panose="020B0604020202020204" pitchFamily="34" charset="0"/>
                <a:cs typeface="Arial" panose="020B0604020202020204" pitchFamily="34" charset="0"/>
              </a:rPr>
              <a:t>In 1969, the UK Office of Population, Census and Surveys (OPCS) conducted a survey which produced the estimate that there were </a:t>
            </a:r>
          </a:p>
          <a:p>
            <a:pPr lvl="1"/>
            <a:r>
              <a:rPr lang="en-GB" dirty="0">
                <a:latin typeface="Arial" panose="020B0604020202020204" pitchFamily="34" charset="0"/>
                <a:cs typeface="Arial" panose="020B0604020202020204" pitchFamily="34" charset="0"/>
              </a:rPr>
              <a:t>1,130,000 who were handicapped, and </a:t>
            </a:r>
          </a:p>
          <a:p>
            <a:pPr lvl="1"/>
            <a:r>
              <a:rPr lang="en-GB" dirty="0">
                <a:latin typeface="Arial" panose="020B0604020202020204" pitchFamily="34" charset="0"/>
                <a:cs typeface="Arial" panose="020B0604020202020204" pitchFamily="34" charset="0"/>
              </a:rPr>
              <a:t>1,942,000 who were impaired but not handicapped, </a:t>
            </a:r>
          </a:p>
          <a:p>
            <a:pPr lvl="1"/>
            <a:r>
              <a:rPr lang="en-GB" dirty="0">
                <a:latin typeface="Arial" panose="020B0604020202020204" pitchFamily="34" charset="0"/>
                <a:cs typeface="Arial" panose="020B0604020202020204" pitchFamily="34" charset="0"/>
              </a:rPr>
              <a:t>a total of 3,071,000. </a:t>
            </a:r>
          </a:p>
          <a:p>
            <a:r>
              <a:rPr lang="en-GB" dirty="0">
                <a:latin typeface="Arial" panose="020B0604020202020204" pitchFamily="34" charset="0"/>
                <a:cs typeface="Arial" panose="020B0604020202020204" pitchFamily="34" charset="0"/>
              </a:rPr>
              <a:t>In 1988, the number was </a:t>
            </a:r>
          </a:p>
          <a:p>
            <a:pPr lvl="1"/>
            <a:r>
              <a:rPr lang="en-GB" dirty="0">
                <a:latin typeface="Arial" panose="020B0604020202020204" pitchFamily="34" charset="0"/>
                <a:cs typeface="Arial" panose="020B0604020202020204" pitchFamily="34" charset="0"/>
              </a:rPr>
              <a:t>5,780,000 adults with one or more disabilities.  </a:t>
            </a:r>
          </a:p>
          <a:p>
            <a:r>
              <a:rPr lang="en-GB" dirty="0">
                <a:latin typeface="Arial" panose="020B0604020202020204" pitchFamily="34" charset="0"/>
                <a:cs typeface="Arial" panose="020B0604020202020204" pitchFamily="34" charset="0"/>
              </a:rPr>
              <a:t>In 2014, the Family Resources Survey</a:t>
            </a:r>
          </a:p>
          <a:p>
            <a:pPr lvl="1"/>
            <a:r>
              <a:rPr lang="en-GB" dirty="0">
                <a:latin typeface="Arial" panose="020B0604020202020204" pitchFamily="34" charset="0"/>
                <a:cs typeface="Arial" panose="020B0604020202020204" pitchFamily="34" charset="0"/>
              </a:rPr>
              <a:t>11 million adults with limiting long term illness, impairment or disability.</a:t>
            </a:r>
          </a:p>
          <a:p>
            <a:pPr algn="l" fontAlgn="base"/>
            <a:r>
              <a:rPr lang="en-GB" dirty="0">
                <a:latin typeface="Arial" panose="020B0604020202020204" pitchFamily="34" charset="0"/>
                <a:cs typeface="Arial" panose="020B0604020202020204" pitchFamily="34" charset="0"/>
              </a:rPr>
              <a:t>In 2020 The Family Resources Survey </a:t>
            </a:r>
          </a:p>
          <a:p>
            <a:pPr algn="l" fontAlgn="base"/>
            <a:r>
              <a:rPr lang="en-GB" b="0" i="0" dirty="0">
                <a:effectLst/>
                <a:latin typeface="Hargreaves"/>
              </a:rPr>
              <a:t> 14.1 million disabled people in the UK. </a:t>
            </a:r>
          </a:p>
          <a:p>
            <a:pPr algn="l" fontAlgn="base">
              <a:buFont typeface="Arial" panose="020B0604020202020204" pitchFamily="34" charset="0"/>
              <a:buChar char="•"/>
            </a:pPr>
            <a:r>
              <a:rPr lang="en-GB" b="0" i="0" dirty="0">
                <a:effectLst/>
                <a:latin typeface="Arial" panose="020B0604020202020204" pitchFamily="34" charset="0"/>
                <a:cs typeface="Arial" panose="020B0604020202020204" pitchFamily="34" charset="0"/>
              </a:rPr>
              <a:t>8% of children are disabled</a:t>
            </a:r>
          </a:p>
          <a:p>
            <a:pPr algn="l" fontAlgn="base">
              <a:buFont typeface="Arial" panose="020B0604020202020204" pitchFamily="34" charset="0"/>
              <a:buChar char="•"/>
            </a:pPr>
            <a:r>
              <a:rPr lang="en-GB" b="0" i="0" dirty="0">
                <a:effectLst/>
                <a:latin typeface="Arial" panose="020B0604020202020204" pitchFamily="34" charset="0"/>
                <a:cs typeface="Arial" panose="020B0604020202020204" pitchFamily="34" charset="0"/>
              </a:rPr>
              <a:t>19% of working age adults are disabled</a:t>
            </a:r>
          </a:p>
          <a:p>
            <a:pPr algn="l" fontAlgn="base">
              <a:buFont typeface="Arial" panose="020B0604020202020204" pitchFamily="34" charset="0"/>
              <a:buChar char="•"/>
            </a:pPr>
            <a:r>
              <a:rPr lang="en-GB" b="0" i="0" dirty="0">
                <a:effectLst/>
                <a:latin typeface="Arial" panose="020B0604020202020204" pitchFamily="34" charset="0"/>
                <a:cs typeface="Arial" panose="020B0604020202020204" pitchFamily="34" charset="0"/>
              </a:rPr>
              <a:t>46% of pension age adults are disabled</a:t>
            </a:r>
            <a:br>
              <a:rPr lang="en-GB" b="0" i="0" dirty="0">
                <a:effectLst/>
                <a:latin typeface="Hargreaves"/>
              </a:rPr>
            </a:br>
            <a:endParaRPr lang="en-GB"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Why are these numbers growing? </a:t>
            </a:r>
            <a:endParaRPr lang="es-ES" sz="2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31135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CABD83A2-C121-4260-8E80-F8D3AEF98323}"/>
              </a:ext>
            </a:extLst>
          </p:cNvPr>
          <p:cNvSpPr>
            <a:spLocks noGrp="1"/>
          </p:cNvSpPr>
          <p:nvPr>
            <p:ph type="title"/>
          </p:nvPr>
        </p:nvSpPr>
        <p:spPr>
          <a:xfrm>
            <a:off x="888631" y="2349925"/>
            <a:ext cx="3498979" cy="2456442"/>
          </a:xfrm>
        </p:spPr>
        <p:txBody>
          <a:bodyPr>
            <a:normAutofit/>
          </a:bodyPr>
          <a:lstStyle/>
          <a:p>
            <a:r>
              <a:rPr lang="en-GB" b="1" dirty="0">
                <a:latin typeface="Arial" panose="020B0604020202020204" pitchFamily="34" charset="0"/>
                <a:cs typeface="Arial" panose="020B0604020202020204" pitchFamily="34" charset="0"/>
              </a:rPr>
              <a:t>. . . ?</a:t>
            </a:r>
            <a:endParaRPr lang="es-E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3E16984-84D3-4D13-8AAC-77CEDC1DDF29}"/>
              </a:ext>
            </a:extLst>
          </p:cNvPr>
          <p:cNvSpPr>
            <a:spLocks noGrp="1"/>
          </p:cNvSpPr>
          <p:nvPr>
            <p:ph idx="1"/>
          </p:nvPr>
        </p:nvSpPr>
        <p:spPr>
          <a:xfrm>
            <a:off x="5118447" y="803186"/>
            <a:ext cx="6281873" cy="5248622"/>
          </a:xfrm>
        </p:spPr>
        <p:txBody>
          <a:bodyPr>
            <a:normAutofit/>
          </a:bodyPr>
          <a:lstStyle/>
          <a:p>
            <a:r>
              <a:rPr lang="en-GB" sz="2800" dirty="0">
                <a:latin typeface="Arial" panose="020B0604020202020204" pitchFamily="34" charset="0"/>
                <a:cs typeface="Arial" panose="020B0604020202020204" pitchFamily="34" charset="0"/>
              </a:rPr>
              <a:t>One reason was that the first survey referred to physical impairments which limited life, and emphasised ability for self-care.  </a:t>
            </a:r>
          </a:p>
          <a:p>
            <a:r>
              <a:rPr lang="en-GB" sz="2800" dirty="0">
                <a:latin typeface="Arial" panose="020B0604020202020204" pitchFamily="34" charset="0"/>
                <a:cs typeface="Arial" panose="020B0604020202020204" pitchFamily="34" charset="0"/>
              </a:rPr>
              <a:t>The second and subsequent surveys were more far-reaching, included all types of impairments and set a lower threshold.</a:t>
            </a:r>
            <a:endParaRPr lang="es-E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550973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48320-F6D6-4A4F-9AF8-94A08075A524}"/>
              </a:ext>
            </a:extLst>
          </p:cNvPr>
          <p:cNvSpPr>
            <a:spLocks noGrp="1"/>
          </p:cNvSpPr>
          <p:nvPr>
            <p:ph type="title"/>
          </p:nvPr>
        </p:nvSpPr>
        <p:spPr/>
        <p:txBody>
          <a:bodyPr>
            <a:normAutofit/>
          </a:bodyPr>
          <a:lstStyle/>
          <a:p>
            <a:r>
              <a:rPr lang="en-US" sz="4400" b="1" dirty="0">
                <a:latin typeface="Arial" panose="020B0604020202020204" pitchFamily="34" charset="0"/>
                <a:cs typeface="Arial" panose="020B0604020202020204" pitchFamily="34" charset="0"/>
              </a:rPr>
              <a:t>This raises 2 issues:</a:t>
            </a:r>
          </a:p>
        </p:txBody>
      </p:sp>
      <p:sp>
        <p:nvSpPr>
          <p:cNvPr id="3" name="Content Placeholder 2">
            <a:extLst>
              <a:ext uri="{FF2B5EF4-FFF2-40B4-BE49-F238E27FC236}">
                <a16:creationId xmlns:a16="http://schemas.microsoft.com/office/drawing/2014/main" id="{47C43A58-BDEE-F347-8DBE-32B328DADDCF}"/>
              </a:ext>
            </a:extLst>
          </p:cNvPr>
          <p:cNvSpPr>
            <a:spLocks noGrp="1"/>
          </p:cNvSpPr>
          <p:nvPr>
            <p:ph sz="half" idx="1"/>
          </p:nvPr>
        </p:nvSpPr>
        <p:spPr>
          <a:xfrm>
            <a:off x="5033409" y="1522515"/>
            <a:ext cx="6510891" cy="2382651"/>
          </a:xfrm>
        </p:spPr>
        <p:txBody>
          <a:bodyPr>
            <a:normAutofit/>
          </a:bodyPr>
          <a:lstStyle/>
          <a:p>
            <a:pPr marL="0" indent="0">
              <a:buNone/>
            </a:pPr>
            <a:r>
              <a:rPr lang="en-US" sz="3200" dirty="0">
                <a:latin typeface="Arial" panose="020B0604020202020204" pitchFamily="34" charset="0"/>
                <a:cs typeface="Arial" panose="020B0604020202020204" pitchFamily="34" charset="0"/>
              </a:rPr>
              <a:t>The definition of disability and the language we use.</a:t>
            </a:r>
          </a:p>
        </p:txBody>
      </p:sp>
      <p:sp>
        <p:nvSpPr>
          <p:cNvPr id="4" name="Content Placeholder 3">
            <a:extLst>
              <a:ext uri="{FF2B5EF4-FFF2-40B4-BE49-F238E27FC236}">
                <a16:creationId xmlns:a16="http://schemas.microsoft.com/office/drawing/2014/main" id="{88426554-002D-0849-B6C1-02DB5611A588}"/>
              </a:ext>
            </a:extLst>
          </p:cNvPr>
          <p:cNvSpPr>
            <a:spLocks noGrp="1"/>
          </p:cNvSpPr>
          <p:nvPr>
            <p:ph sz="half" idx="2"/>
          </p:nvPr>
        </p:nvSpPr>
        <p:spPr>
          <a:xfrm>
            <a:off x="5033409" y="3905166"/>
            <a:ext cx="6939516" cy="2383586"/>
          </a:xfrm>
        </p:spPr>
        <p:txBody>
          <a:bodyPr>
            <a:normAutofit/>
          </a:bodyPr>
          <a:lstStyle/>
          <a:p>
            <a:pPr marL="0" indent="0">
              <a:buNone/>
            </a:pPr>
            <a:r>
              <a:rPr lang="en-US" sz="3200" dirty="0">
                <a:latin typeface="Arial" panose="020B0604020202020204" pitchFamily="34" charset="0"/>
                <a:cs typeface="Arial" panose="020B0604020202020204" pitchFamily="34" charset="0"/>
              </a:rPr>
              <a:t>Society’s perception of disability and acceptance.</a:t>
            </a:r>
          </a:p>
        </p:txBody>
      </p:sp>
    </p:spTree>
    <p:extLst>
      <p:ext uri="{BB962C8B-B14F-4D97-AF65-F5344CB8AC3E}">
        <p14:creationId xmlns:p14="http://schemas.microsoft.com/office/powerpoint/2010/main" val="2136686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1" name="Group 140">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42"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3"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4"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6"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7"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8"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9"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0"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1"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2"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3"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4"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5"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6"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7"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58"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59"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0"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1"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2"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64" name="Group 163">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65" name="Rectangle 164">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66"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 name="Rectangle 166">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5B8208DB-CDDC-4667-8CDD-D5E2AE68F9AA}"/>
              </a:ext>
            </a:extLst>
          </p:cNvPr>
          <p:cNvSpPr>
            <a:spLocks noGrp="1"/>
          </p:cNvSpPr>
          <p:nvPr>
            <p:ph type="title"/>
          </p:nvPr>
        </p:nvSpPr>
        <p:spPr>
          <a:xfrm>
            <a:off x="888631" y="2349925"/>
            <a:ext cx="3498979" cy="2456442"/>
          </a:xfrm>
        </p:spPr>
        <p:txBody>
          <a:bodyPr>
            <a:normAutofit/>
          </a:bodyPr>
          <a:lstStyle/>
          <a:p>
            <a:r>
              <a:rPr lang="en-GB" sz="4400" b="1" dirty="0">
                <a:latin typeface="Arial" panose="020B0604020202020204" pitchFamily="34" charset="0"/>
                <a:cs typeface="Arial" panose="020B0604020202020204" pitchFamily="34" charset="0"/>
              </a:rPr>
              <a:t>Inclusive language</a:t>
            </a:r>
            <a:endParaRPr lang="es-ES"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B50BB8-0452-429A-B687-1D0DDD359AEC}"/>
              </a:ext>
            </a:extLst>
          </p:cNvPr>
          <p:cNvSpPr>
            <a:spLocks noGrp="1"/>
          </p:cNvSpPr>
          <p:nvPr>
            <p:ph idx="1"/>
          </p:nvPr>
        </p:nvSpPr>
        <p:spPr>
          <a:xfrm>
            <a:off x="4523241" y="1539727"/>
            <a:ext cx="7638597" cy="4066529"/>
          </a:xfrm>
        </p:spPr>
        <p:txBody>
          <a:bodyPr>
            <a:noAutofit/>
          </a:bodyPr>
          <a:lstStyle/>
          <a:p>
            <a:r>
              <a:rPr lang="en-GB" sz="2400" dirty="0">
                <a:latin typeface="Arial" panose="020B0604020202020204" pitchFamily="34" charset="0"/>
                <a:cs typeface="Arial" panose="020B0604020202020204" pitchFamily="34" charset="0"/>
              </a:rPr>
              <a:t>People worry about what words to use, as they don’t want to cause offence. There is an implied fear that people with disabilities are very sensitive.</a:t>
            </a:r>
          </a:p>
          <a:p>
            <a:r>
              <a:rPr lang="en-GB" sz="2400" dirty="0">
                <a:latin typeface="Arial" panose="020B0604020202020204" pitchFamily="34" charset="0"/>
                <a:cs typeface="Arial" panose="020B0604020202020204" pitchFamily="34" charset="0"/>
              </a:rPr>
              <a:t>Terminology - see people as individuals first, rather than focusing on their medical conditions. </a:t>
            </a:r>
          </a:p>
          <a:p>
            <a:r>
              <a:rPr lang="en-GB" sz="2400" dirty="0">
                <a:latin typeface="Arial" panose="020B0604020202020204" pitchFamily="34" charset="0"/>
                <a:cs typeface="Arial" panose="020B0604020202020204" pitchFamily="34" charset="0"/>
              </a:rPr>
              <a:t>E.g.  You might say ‘people with epilepsy’ rather than  ‘epileptics’ </a:t>
            </a:r>
          </a:p>
          <a:p>
            <a:endParaRPr lang="en-GB" sz="24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So you see someone sitting in a wheelchair, what do you call them?</a:t>
            </a:r>
          </a:p>
        </p:txBody>
      </p:sp>
    </p:spTree>
    <p:extLst>
      <p:ext uri="{BB962C8B-B14F-4D97-AF65-F5344CB8AC3E}">
        <p14:creationId xmlns:p14="http://schemas.microsoft.com/office/powerpoint/2010/main" val="8543523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0BDE033F-920B-43AB-A217-CD2BD7A2DFC3}"/>
              </a:ext>
            </a:extLst>
          </p:cNvPr>
          <p:cNvSpPr>
            <a:spLocks noGrp="1"/>
          </p:cNvSpPr>
          <p:nvPr>
            <p:ph type="title"/>
          </p:nvPr>
        </p:nvSpPr>
        <p:spPr>
          <a:xfrm>
            <a:off x="888631" y="2349925"/>
            <a:ext cx="3498979" cy="2456442"/>
          </a:xfrm>
        </p:spPr>
        <p:txBody>
          <a:bodyPr>
            <a:normAutofit/>
          </a:bodyPr>
          <a:lstStyle/>
          <a:p>
            <a:r>
              <a:rPr lang="en-GB" sz="4400" b="1" dirty="0">
                <a:latin typeface="Arial" panose="020B0604020202020204" pitchFamily="34" charset="0"/>
                <a:cs typeface="Arial" panose="020B0604020202020204" pitchFamily="34" charset="0"/>
              </a:rPr>
              <a:t>Inclusive language</a:t>
            </a:r>
            <a:endParaRPr lang="es-ES"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A4E565-4DC8-4B38-A023-FC2B4C0F5E26}"/>
              </a:ext>
            </a:extLst>
          </p:cNvPr>
          <p:cNvSpPr>
            <a:spLocks noGrp="1"/>
          </p:cNvSpPr>
          <p:nvPr>
            <p:ph idx="1"/>
          </p:nvPr>
        </p:nvSpPr>
        <p:spPr>
          <a:xfrm>
            <a:off x="5118447" y="803186"/>
            <a:ext cx="6281873" cy="5248622"/>
          </a:xfrm>
        </p:spPr>
        <p:txBody>
          <a:bodyPr>
            <a:normAutofit/>
          </a:bodyPr>
          <a:lstStyle/>
          <a:p>
            <a:r>
              <a:rPr lang="es-ES" sz="2800" dirty="0" err="1">
                <a:latin typeface="Arial" panose="020B0604020202020204" pitchFamily="34" charset="0"/>
                <a:cs typeface="Arial" panose="020B0604020202020204" pitchFamily="34" charset="0"/>
              </a:rPr>
              <a:t>Which</a:t>
            </a:r>
            <a:r>
              <a:rPr lang="es-ES" sz="2800" dirty="0">
                <a:latin typeface="Arial" panose="020B0604020202020204" pitchFamily="34" charset="0"/>
                <a:cs typeface="Arial" panose="020B0604020202020204" pitchFamily="34" charset="0"/>
              </a:rPr>
              <a:t> </a:t>
            </a:r>
            <a:r>
              <a:rPr lang="es-ES" sz="2800" dirty="0" err="1">
                <a:latin typeface="Arial" panose="020B0604020202020204" pitchFamily="34" charset="0"/>
                <a:cs typeface="Arial" panose="020B0604020202020204" pitchFamily="34" charset="0"/>
              </a:rPr>
              <a:t>terms</a:t>
            </a:r>
            <a:r>
              <a:rPr lang="es-ES" sz="2800" dirty="0">
                <a:latin typeface="Arial" panose="020B0604020202020204" pitchFamily="34" charset="0"/>
                <a:cs typeface="Arial" panose="020B0604020202020204" pitchFamily="34" charset="0"/>
              </a:rPr>
              <a:t> are aceptable?</a:t>
            </a:r>
          </a:p>
          <a:p>
            <a:r>
              <a:rPr lang="es-ES" sz="2800" dirty="0">
                <a:latin typeface="Arial" panose="020B0604020202020204" pitchFamily="34" charset="0"/>
                <a:cs typeface="Arial" panose="020B0604020202020204" pitchFamily="34" charset="0"/>
              </a:rPr>
              <a:t>Quiz </a:t>
            </a:r>
            <a:r>
              <a:rPr lang="es-ES" sz="2800" dirty="0" err="1">
                <a:latin typeface="Arial" panose="020B0604020202020204" pitchFamily="34" charset="0"/>
                <a:cs typeface="Arial" panose="020B0604020202020204" pitchFamily="34" charset="0"/>
              </a:rPr>
              <a:t>on</a:t>
            </a:r>
            <a:r>
              <a:rPr lang="es-ES" sz="2800" dirty="0">
                <a:latin typeface="Arial" panose="020B0604020202020204" pitchFamily="34" charset="0"/>
                <a:cs typeface="Arial" panose="020B0604020202020204" pitchFamily="34" charset="0"/>
              </a:rPr>
              <a:t> Moodle </a:t>
            </a:r>
            <a:r>
              <a:rPr lang="es-ES" sz="2800" dirty="0" err="1">
                <a:latin typeface="Arial" panose="020B0604020202020204" pitchFamily="34" charset="0"/>
                <a:cs typeface="Arial" panose="020B0604020202020204" pitchFamily="34" charset="0"/>
              </a:rPr>
              <a:t>week</a:t>
            </a:r>
            <a:r>
              <a:rPr lang="es-ES" sz="2800" dirty="0">
                <a:latin typeface="Arial" panose="020B0604020202020204" pitchFamily="34" charset="0"/>
                <a:cs typeface="Arial" panose="020B0604020202020204" pitchFamily="34" charset="0"/>
              </a:rPr>
              <a:t> 5</a:t>
            </a:r>
          </a:p>
        </p:txBody>
      </p:sp>
    </p:spTree>
    <p:extLst>
      <p:ext uri="{BB962C8B-B14F-4D97-AF65-F5344CB8AC3E}">
        <p14:creationId xmlns:p14="http://schemas.microsoft.com/office/powerpoint/2010/main" val="234492229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81D7A640-1D8E-4133-B33E-A1BBE8619444}"/>
              </a:ext>
            </a:extLst>
          </p:cNvPr>
          <p:cNvSpPr>
            <a:spLocks noGrp="1"/>
          </p:cNvSpPr>
          <p:nvPr>
            <p:ph type="title"/>
          </p:nvPr>
        </p:nvSpPr>
        <p:spPr>
          <a:xfrm>
            <a:off x="888631" y="2349925"/>
            <a:ext cx="3498979" cy="2456442"/>
          </a:xfrm>
        </p:spPr>
        <p:txBody>
          <a:bodyPr>
            <a:normAutofit/>
          </a:bodyPr>
          <a:lstStyle/>
          <a:p>
            <a:r>
              <a:rPr lang="en-GB" sz="4400" b="1" dirty="0">
                <a:latin typeface="Arial" panose="020B0604020202020204" pitchFamily="34" charset="0"/>
                <a:cs typeface="Arial" panose="020B0604020202020204" pitchFamily="34" charset="0"/>
              </a:rPr>
              <a:t>Society’s perception - Beginnings </a:t>
            </a:r>
            <a:endParaRPr lang="es-ES"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B4D70D7-9E97-4536-B51E-BF6C4BBCB6FE}"/>
              </a:ext>
            </a:extLst>
          </p:cNvPr>
          <p:cNvSpPr>
            <a:spLocks noGrp="1"/>
          </p:cNvSpPr>
          <p:nvPr>
            <p:ph idx="1"/>
          </p:nvPr>
        </p:nvSpPr>
        <p:spPr>
          <a:xfrm>
            <a:off x="5118447" y="803186"/>
            <a:ext cx="6281873" cy="5248622"/>
          </a:xfrm>
        </p:spPr>
        <p:txBody>
          <a:bodyPr>
            <a:normAutofit lnSpcReduction="10000"/>
          </a:bodyPr>
          <a:lstStyle/>
          <a:p>
            <a:r>
              <a:rPr lang="en-GB" sz="2000" dirty="0">
                <a:latin typeface="Arial" panose="020B0604020202020204" pitchFamily="34" charset="0"/>
                <a:cs typeface="Arial" panose="020B0604020202020204" pitchFamily="34" charset="0"/>
              </a:rPr>
              <a:t>Historically people with disabilities were hidden away</a:t>
            </a:r>
          </a:p>
          <a:p>
            <a:r>
              <a:rPr lang="en-GB" sz="2000" dirty="0">
                <a:latin typeface="Arial" panose="020B0604020202020204" pitchFamily="34" charset="0"/>
                <a:cs typeface="Arial" panose="020B0604020202020204" pitchFamily="34" charset="0"/>
              </a:rPr>
              <a:t>In the 1960s, people with disabilities often lived in residential institutions, attended segregated schools and did not work. Most public transport and buildings were inaccessible to them. </a:t>
            </a:r>
          </a:p>
          <a:p>
            <a:r>
              <a:rPr lang="en-GB" sz="2000" dirty="0">
                <a:latin typeface="Arial" panose="020B0604020202020204" pitchFamily="34" charset="0"/>
                <a:cs typeface="Arial" panose="020B0604020202020204" pitchFamily="34" charset="0"/>
              </a:rPr>
              <a:t>Society has shifted from a very medicalised understanding of disability, where disabled people were considered people with unfortunate problems, and the duty of non-disabled.</a:t>
            </a:r>
          </a:p>
          <a:p>
            <a:r>
              <a:rPr lang="en-GB" sz="2000" dirty="0">
                <a:latin typeface="Arial" panose="020B0604020202020204" pitchFamily="34" charset="0"/>
                <a:cs typeface="Arial" panose="020B0604020202020204" pitchFamily="34" charset="0"/>
              </a:rPr>
              <a:t>towards an understanding of disability as an equal opportunities issue, where people with disabilities have human rights and can make demands of society, as well as making contributions to it. </a:t>
            </a:r>
            <a:endParaRPr lang="es-ES" sz="2000" dirty="0">
              <a:latin typeface="Arial" panose="020B0604020202020204" pitchFamily="34" charset="0"/>
              <a:cs typeface="Arial" panose="020B0604020202020204" pitchFamily="34" charset="0"/>
            </a:endParaRPr>
          </a:p>
          <a:p>
            <a:endParaRPr lang="en-GB" sz="1700" b="1" dirty="0"/>
          </a:p>
          <a:p>
            <a:endParaRPr lang="es-ES" sz="1700" dirty="0"/>
          </a:p>
        </p:txBody>
      </p:sp>
    </p:spTree>
    <p:extLst>
      <p:ext uri="{BB962C8B-B14F-4D97-AF65-F5344CB8AC3E}">
        <p14:creationId xmlns:p14="http://schemas.microsoft.com/office/powerpoint/2010/main" val="4347827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9">
            <a:extLst>
              <a:ext uri="{FF2B5EF4-FFF2-40B4-BE49-F238E27FC236}">
                <a16:creationId xmlns:a16="http://schemas.microsoft.com/office/drawing/2014/main" id="{9CC40045-3931-4F5B-BFDA-CB5657884F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74300EE0-ECBD-4A99-A182-D65E0E6E6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66F00B75-03DF-4D45-9B0D-64C830BD6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8D3ABB2-C1A2-49A0-A399-DF61B1EF6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DA1AEAE7-4978-4A5B-AAD2-E2E78726F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A9AAEEE-4B18-43DC-B196-17B61CD41F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807703FD-FEEE-4777-846F-8C38F40CEB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883325D-A3A9-46FF-B7CB-EE9275222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009273A-6FB2-45C9-814B-F9F243C59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1456BB4-6CF2-4A71-BE63-1AC03A287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0F94609-6C4C-45C5-B029-0704F4BB6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7532FA0C-81DB-47C4-A39A-77A779E230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F2A2ED01-9837-46A7-B28E-15B6C229D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E52EFEE-3C02-41C5-852D-699079C2E3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4ED1A46-9C33-4642-B4E6-DE8FB6E3F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D8825798-C5AC-4262-B3CA-FAA373172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041EF5B5-A116-4AE7-82D0-A06B0FF58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053245D-DA29-4C13-84C9-74915048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1166F809-C998-47FD-8299-4F9BA65D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C6184C9-DD88-444D-83F9-7E5C128E54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96A02A4D-21A3-44E5-BEFC-1DD2E82620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31F515F-6B6B-48A5-99B1-F9BBCF8F6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62339BC0-48A0-4DFD-BD86-BBE8E178B0A8}"/>
              </a:ext>
            </a:extLst>
          </p:cNvPr>
          <p:cNvSpPr>
            <a:spLocks noGrp="1"/>
          </p:cNvSpPr>
          <p:nvPr>
            <p:ph type="title"/>
          </p:nvPr>
        </p:nvSpPr>
        <p:spPr>
          <a:xfrm>
            <a:off x="419726" y="1617749"/>
            <a:ext cx="3765663" cy="4578943"/>
          </a:xfrm>
        </p:spPr>
        <p:txBody>
          <a:bodyPr anchor="t">
            <a:normAutofit/>
          </a:bodyPr>
          <a:lstStyle/>
          <a:p>
            <a:pPr algn="l"/>
            <a:r>
              <a:rPr lang="en-GB" sz="5400" b="1" dirty="0">
                <a:solidFill>
                  <a:schemeClr val="tx1"/>
                </a:solidFill>
                <a:latin typeface="Arial" panose="020B0604020202020204" pitchFamily="34" charset="0"/>
                <a:cs typeface="Arial" panose="020B0604020202020204" pitchFamily="34" charset="0"/>
              </a:rPr>
              <a:t>Quick history . . . </a:t>
            </a:r>
            <a:endParaRPr lang="es-ES" sz="5400" b="1" dirty="0">
              <a:solidFill>
                <a:schemeClr val="tx1"/>
              </a:solidFill>
              <a:latin typeface="Arial" panose="020B0604020202020204" pitchFamily="34" charset="0"/>
              <a:cs typeface="Arial" panose="020B0604020202020204" pitchFamily="34" charset="0"/>
            </a:endParaRPr>
          </a:p>
        </p:txBody>
      </p:sp>
      <p:sp>
        <p:nvSpPr>
          <p:cNvPr id="39" name="Isosceles Triangle 32">
            <a:extLst>
              <a:ext uri="{FF2B5EF4-FFF2-40B4-BE49-F238E27FC236}">
                <a16:creationId xmlns:a16="http://schemas.microsoft.com/office/drawing/2014/main" id="{B0BC2F97-F3ED-4F01-B461-9A522CD9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3" name="Content Placeholder 2">
            <a:extLst>
              <a:ext uri="{FF2B5EF4-FFF2-40B4-BE49-F238E27FC236}">
                <a16:creationId xmlns:a16="http://schemas.microsoft.com/office/drawing/2014/main" id="{3D990EB9-231D-482A-8808-8AB54025BCBA}"/>
              </a:ext>
            </a:extLst>
          </p:cNvPr>
          <p:cNvSpPr>
            <a:spLocks noGrp="1"/>
          </p:cNvSpPr>
          <p:nvPr>
            <p:ph idx="1"/>
          </p:nvPr>
        </p:nvSpPr>
        <p:spPr>
          <a:xfrm>
            <a:off x="3625747" y="661308"/>
            <a:ext cx="7791554" cy="5919106"/>
          </a:xfrm>
        </p:spPr>
        <p:txBody>
          <a:bodyPr anchor="t">
            <a:normAutofit/>
          </a:bodyPr>
          <a:lstStyle/>
          <a:p>
            <a:pPr>
              <a:lnSpc>
                <a:spcPct val="110000"/>
              </a:lnSpc>
            </a:pPr>
            <a:r>
              <a:rPr lang="en-GB" sz="2000" dirty="0">
                <a:latin typeface="Arial" panose="020B0604020202020204" pitchFamily="34" charset="0"/>
                <a:cs typeface="Arial" panose="020B0604020202020204" pitchFamily="34" charset="0"/>
              </a:rPr>
              <a:t>when did we begin rethinking our basic assumptions about disability?</a:t>
            </a:r>
          </a:p>
          <a:p>
            <a:pPr lvl="1">
              <a:lnSpc>
                <a:spcPct val="110000"/>
              </a:lnSpc>
            </a:pPr>
            <a:r>
              <a:rPr lang="en-GB" sz="2000" dirty="0">
                <a:latin typeface="Arial" panose="020B0604020202020204" pitchFamily="34" charset="0"/>
                <a:cs typeface="Arial" panose="020B0604020202020204" pitchFamily="34" charset="0"/>
              </a:rPr>
              <a:t>Although there had been mass demonstrations as early as the 1930s, the first stirrings of the contemporary disabled people’s movement began in the 1960s</a:t>
            </a:r>
          </a:p>
          <a:p>
            <a:pPr lvl="1">
              <a:lnSpc>
                <a:spcPct val="110000"/>
              </a:lnSpc>
            </a:pPr>
            <a:r>
              <a:rPr lang="en-GB" sz="2000" dirty="0">
                <a:latin typeface="Arial" panose="020B0604020202020204" pitchFamily="34" charset="0"/>
                <a:cs typeface="Arial" panose="020B0604020202020204" pitchFamily="34" charset="0"/>
              </a:rPr>
              <a:t> the Child Poverty Action Group (founded in 1965) </a:t>
            </a:r>
          </a:p>
          <a:p>
            <a:pPr lvl="1">
              <a:lnSpc>
                <a:spcPct val="110000"/>
              </a:lnSpc>
            </a:pPr>
            <a:r>
              <a:rPr lang="en-GB" sz="2000" dirty="0">
                <a:latin typeface="Arial" panose="020B0604020202020204" pitchFamily="34" charset="0"/>
                <a:cs typeface="Arial" panose="020B0604020202020204" pitchFamily="34" charset="0"/>
              </a:rPr>
              <a:t>Shelter the homelessness and housing organisation (founded in 1966).</a:t>
            </a:r>
          </a:p>
          <a:p>
            <a:pPr lvl="1">
              <a:lnSpc>
                <a:spcPct val="110000"/>
              </a:lnSpc>
            </a:pPr>
            <a:r>
              <a:rPr lang="en-GB" sz="2000" dirty="0">
                <a:latin typeface="Arial" panose="020B0604020202020204" pitchFamily="34" charset="0"/>
                <a:cs typeface="Arial" panose="020B0604020202020204" pitchFamily="34" charset="0"/>
              </a:rPr>
              <a:t>Flaws in the post-war welfare state were becoming evident to a population which was becoming more educated. People were seeing the problems in their own lives, realising that these were social issues, not private woes, meeting in groups to discuss them, and becoming activists to protest against them</a:t>
            </a:r>
            <a:r>
              <a:rPr lang="en-GB" sz="20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4603243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9EABEA-A5DA-4D13-85A7-BB35444E5FEC}"/>
              </a:ext>
            </a:extLst>
          </p:cNvPr>
          <p:cNvSpPr>
            <a:spLocks noGrp="1"/>
          </p:cNvSpPr>
          <p:nvPr>
            <p:ph type="title"/>
          </p:nvPr>
        </p:nvSpPr>
        <p:spPr>
          <a:xfrm>
            <a:off x="2880485" y="841375"/>
            <a:ext cx="6230857" cy="1230570"/>
          </a:xfrm>
        </p:spPr>
        <p:txBody>
          <a:bodyPr anchor="t">
            <a:normAutofit/>
          </a:bodyPr>
          <a:lstStyle/>
          <a:p>
            <a:pPr algn="l"/>
            <a:br>
              <a:rPr lang="en-GB" sz="1400" dirty="0">
                <a:solidFill>
                  <a:schemeClr val="accent1"/>
                </a:solidFill>
              </a:rPr>
            </a:br>
            <a:endParaRPr lang="es-ES" sz="1400" dirty="0">
              <a:solidFill>
                <a:schemeClr val="accent1"/>
              </a:solidFill>
            </a:endParaRP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F6311BF6-760D-4290-A81B-CF32FE5C8C1F}"/>
              </a:ext>
            </a:extLst>
          </p:cNvPr>
          <p:cNvSpPr>
            <a:spLocks noGrp="1"/>
          </p:cNvSpPr>
          <p:nvPr>
            <p:ph idx="1"/>
          </p:nvPr>
        </p:nvSpPr>
        <p:spPr>
          <a:xfrm>
            <a:off x="2880487" y="546100"/>
            <a:ext cx="8376476" cy="5486658"/>
          </a:xfrm>
        </p:spPr>
        <p:txBody>
          <a:bodyPr anchor="t">
            <a:noAutofit/>
          </a:bodyPr>
          <a:lstStyle/>
          <a:p>
            <a:r>
              <a:rPr lang="en-GB" dirty="0">
                <a:latin typeface="Arial" panose="020B0604020202020204" pitchFamily="34" charset="0"/>
                <a:cs typeface="Arial" panose="020B0604020202020204" pitchFamily="34" charset="0"/>
              </a:rPr>
              <a:t>In Britain, the fledgling disabled people’s movement coalesced around the British Council of Organisations of Disabled People, founded in 1981.</a:t>
            </a:r>
          </a:p>
          <a:p>
            <a:r>
              <a:rPr lang="en-GB" dirty="0">
                <a:latin typeface="Arial" panose="020B0604020202020204" pitchFamily="34" charset="0"/>
                <a:cs typeface="Arial" panose="020B0604020202020204" pitchFamily="34" charset="0"/>
              </a:rPr>
              <a:t>The British social model has been called ‘the big idea’ of the disability movement, and it has been globally influential.  This big idea has had two major impacts. </a:t>
            </a:r>
          </a:p>
          <a:p>
            <a:pPr lvl="1"/>
            <a:r>
              <a:rPr lang="en-GB" sz="1800" dirty="0">
                <a:latin typeface="Arial" panose="020B0604020202020204" pitchFamily="34" charset="0"/>
                <a:cs typeface="Arial" panose="020B0604020202020204" pitchFamily="34" charset="0"/>
              </a:rPr>
              <a:t>First, it identified a political strategy: barrier removal. If people with impairments are disabled by society, then the priority is to dismantle these disabling barriers, in order to promote the inclusion of people with impairments.</a:t>
            </a:r>
            <a:endParaRPr lang="es-ES" sz="18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lvl="1"/>
            <a:r>
              <a:rPr lang="en-GB" sz="1800" dirty="0">
                <a:latin typeface="Arial" panose="020B0604020202020204" pitchFamily="34" charset="0"/>
                <a:cs typeface="Arial" panose="020B0604020202020204" pitchFamily="34" charset="0"/>
              </a:rPr>
              <a:t>The second impact of the social model was on disabled people themselves. Replacing a traditional ‘deficit’ approach with a ‘social oppression understanding’ was, and remains, very liberating for disabled individuals. </a:t>
            </a:r>
            <a:endParaRPr lang="es-E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097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2F61F-F44D-4859-ACE8-49ECA5449643}"/>
              </a:ext>
            </a:extLst>
          </p:cNvPr>
          <p:cNvSpPr>
            <a:spLocks noGrp="1"/>
          </p:cNvSpPr>
          <p:nvPr>
            <p:ph type="title"/>
          </p:nvPr>
        </p:nvSpPr>
        <p:spPr>
          <a:xfrm>
            <a:off x="791680" y="2349925"/>
            <a:ext cx="3580296" cy="2456442"/>
          </a:xfrm>
        </p:spPr>
        <p:txBody>
          <a:bodyPr>
            <a:normAutofit/>
          </a:bodyPr>
          <a:lstStyle/>
          <a:p>
            <a:r>
              <a:rPr lang="en-GB" sz="3600" b="1" dirty="0">
                <a:latin typeface="Arial" panose="020B0604020202020204" pitchFamily="34" charset="0"/>
                <a:cs typeface="Arial" panose="020B0604020202020204" pitchFamily="34" charset="0"/>
              </a:rPr>
              <a:t>INDEPENDENT LIVING</a:t>
            </a:r>
            <a:endParaRPr lang="es-ES"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13D65A-F238-4B05-8AD1-59CF06324AA2}"/>
              </a:ext>
            </a:extLst>
          </p:cNvPr>
          <p:cNvSpPr>
            <a:spLocks noGrp="1"/>
          </p:cNvSpPr>
          <p:nvPr>
            <p:ph idx="1"/>
          </p:nvPr>
        </p:nvSpPr>
        <p:spPr/>
        <p:txBody>
          <a:bodyPr>
            <a:normAutofit lnSpcReduction="10000"/>
          </a:bodyPr>
          <a:lstStyle/>
          <a:p>
            <a:r>
              <a:rPr lang="en-GB" sz="2800" dirty="0">
                <a:latin typeface="Arial" panose="020B0604020202020204" pitchFamily="34" charset="0"/>
                <a:cs typeface="Arial" panose="020B0604020202020204" pitchFamily="34" charset="0"/>
              </a:rPr>
              <a:t>With community care reforms in the 1980s, many more disabled people left residential institutions to live in the community. </a:t>
            </a:r>
          </a:p>
          <a:p>
            <a:r>
              <a:rPr lang="en-GB" sz="2800" dirty="0">
                <a:latin typeface="Arial" panose="020B0604020202020204" pitchFamily="34" charset="0"/>
                <a:cs typeface="Arial" panose="020B0604020202020204" pitchFamily="34" charset="0"/>
              </a:rPr>
              <a:t>Disabled people’s organisations which had been founded to campaign for inclusion now increasingly took on roles as providers of advice and support services.</a:t>
            </a:r>
            <a:endParaRPr lang="es-E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1173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Onboarding">
            <a:extLst>
              <a:ext uri="{FF2B5EF4-FFF2-40B4-BE49-F238E27FC236}">
                <a16:creationId xmlns:a16="http://schemas.microsoft.com/office/drawing/2014/main" id="{2D3EE900-E817-4014-B174-119EDC1BF3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43337" y="2416047"/>
            <a:ext cx="3346704" cy="3346704"/>
          </a:xfrm>
          <a:prstGeom prst="rect">
            <a:avLst/>
          </a:prstGeom>
          <a:ln w="12700">
            <a:noFill/>
          </a:ln>
        </p:spPr>
      </p:pic>
      <p:sp>
        <p:nvSpPr>
          <p:cNvPr id="3" name="Content Placeholder 2">
            <a:extLst>
              <a:ext uri="{FF2B5EF4-FFF2-40B4-BE49-F238E27FC236}">
                <a16:creationId xmlns:a16="http://schemas.microsoft.com/office/drawing/2014/main" id="{09AFFE74-E036-4C1B-AF17-471659F42AD7}"/>
              </a:ext>
            </a:extLst>
          </p:cNvPr>
          <p:cNvSpPr>
            <a:spLocks noGrp="1"/>
          </p:cNvSpPr>
          <p:nvPr>
            <p:ph idx="1"/>
          </p:nvPr>
        </p:nvSpPr>
        <p:spPr>
          <a:xfrm>
            <a:off x="5162550" y="2228850"/>
            <a:ext cx="6247081" cy="3699669"/>
          </a:xfrm>
        </p:spPr>
        <p:txBody>
          <a:bodyPr>
            <a:noAutofit/>
          </a:bodyPr>
          <a:lstStyle/>
          <a:p>
            <a:pPr algn="just"/>
            <a:r>
              <a:rPr lang="en-GB" sz="2400" dirty="0">
                <a:latin typeface="Arial" panose="020B0604020202020204" pitchFamily="34" charset="0"/>
                <a:cs typeface="Arial" panose="020B0604020202020204" pitchFamily="34" charset="0"/>
              </a:rPr>
              <a:t>Personal assistance is a model of support which was pioneered by the disability rights community in the 1970s. Rather than depending on institutional support, or family support, or waiting at home for local authority carers to come on their rounds, personal assistance means that the individual receives direct payments to employ their own support workers.</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t>
            </a:r>
            <a:r>
              <a:rPr lang="en-GB" sz="2400" b="1" dirty="0">
                <a:latin typeface="Arial" panose="020B0604020202020204" pitchFamily="34" charset="0"/>
                <a:cs typeface="Arial" panose="020B0604020202020204" pitchFamily="34" charset="0"/>
              </a:rPr>
              <a:t>In what ways is this a “life-Changer”?</a:t>
            </a:r>
            <a:endParaRPr lang="es-E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275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C52381-E3CC-4D68-AB82-DC4559DC32A7}"/>
              </a:ext>
            </a:extLst>
          </p:cNvPr>
          <p:cNvSpPr>
            <a:spLocks noGrp="1"/>
          </p:cNvSpPr>
          <p:nvPr>
            <p:ph idx="1"/>
          </p:nvPr>
        </p:nvSpPr>
        <p:spPr>
          <a:xfrm>
            <a:off x="4880737" y="2106171"/>
            <a:ext cx="6123783" cy="3802762"/>
          </a:xfrm>
        </p:spPr>
        <p:txBody>
          <a:bodyPr anchor="t">
            <a:normAutofit/>
          </a:bodyPr>
          <a:lstStyle/>
          <a:p>
            <a:pPr algn="just"/>
            <a:r>
              <a:rPr lang="en-GB" sz="2000" dirty="0">
                <a:latin typeface="Arial" panose="020B0604020202020204" pitchFamily="34" charset="0"/>
                <a:cs typeface="Arial" panose="020B0604020202020204" pitchFamily="34" charset="0"/>
              </a:rPr>
              <a:t> . . . The link between physical dependency and social dependency is broken.  The disabled person no longer has to feel grateful, or to be at the whim of their care provider. Because they are now the employer, they are in control.  They can receive assistance how they want, when they want, from whom they want.</a:t>
            </a:r>
            <a:endParaRPr lang="es-E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042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5D00D437-5FFD-4D41-8AB8-8CE4934EAF08}"/>
              </a:ext>
            </a:extLst>
          </p:cNvPr>
          <p:cNvSpPr>
            <a:spLocks noGrp="1"/>
          </p:cNvSpPr>
          <p:nvPr>
            <p:ph type="title"/>
          </p:nvPr>
        </p:nvSpPr>
        <p:spPr>
          <a:xfrm>
            <a:off x="888631" y="2349925"/>
            <a:ext cx="3498979" cy="2456442"/>
          </a:xfrm>
        </p:spPr>
        <p:txBody>
          <a:bodyPr>
            <a:normAutofit/>
          </a:bodyPr>
          <a:lstStyle/>
          <a:p>
            <a:r>
              <a:rPr lang="en-GB" b="1" dirty="0">
                <a:latin typeface="Arial" panose="020B0604020202020204" pitchFamily="34" charset="0"/>
                <a:cs typeface="Arial" panose="020B0604020202020204" pitchFamily="34" charset="0"/>
              </a:rPr>
              <a:t>Social Stigma</a:t>
            </a:r>
            <a:endParaRPr lang="es-E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DA9086D-E476-4439-88D1-CAB3D875807D}"/>
              </a:ext>
            </a:extLst>
          </p:cNvPr>
          <p:cNvSpPr>
            <a:spLocks noGrp="1"/>
          </p:cNvSpPr>
          <p:nvPr>
            <p:ph idx="1"/>
          </p:nvPr>
        </p:nvSpPr>
        <p:spPr>
          <a:xfrm>
            <a:off x="5118447" y="803186"/>
            <a:ext cx="6281873" cy="5248622"/>
          </a:xfrm>
        </p:spPr>
        <p:txBody>
          <a:bodyPr>
            <a:normAutofit/>
          </a:bodyPr>
          <a:lstStyle/>
          <a:p>
            <a:pPr algn="just"/>
            <a:r>
              <a:rPr lang="en-GB" dirty="0">
                <a:latin typeface="Arial" panose="020B0604020202020204" pitchFamily="34" charset="0"/>
                <a:cs typeface="Arial" panose="020B0604020202020204" pitchFamily="34" charset="0"/>
              </a:rPr>
              <a:t>A government research project in 2003 found that more than half of those who could be defined as disabled, do not think of themselves as disabled.  Apart from the diversity of experiences, the main reason people do not want to be labelled as disabled, is because disability remains a stigmatised identity. Nobody wants to be categorised in a way which seems limiting or negative.  They want to stress their similarity to others, not their differences;</a:t>
            </a:r>
            <a:endParaRPr lang="es-E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585454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40697CA1-D9B2-4407-8845-0117313AE34E}"/>
              </a:ext>
            </a:extLst>
          </p:cNvPr>
          <p:cNvSpPr>
            <a:spLocks noGrp="1"/>
          </p:cNvSpPr>
          <p:nvPr>
            <p:ph type="title"/>
          </p:nvPr>
        </p:nvSpPr>
        <p:spPr>
          <a:xfrm>
            <a:off x="888631" y="2349925"/>
            <a:ext cx="3498979" cy="2456442"/>
          </a:xfrm>
        </p:spPr>
        <p:txBody>
          <a:bodyPr>
            <a:normAutofit/>
          </a:bodyPr>
          <a:lstStyle/>
          <a:p>
            <a:r>
              <a:rPr lang="en-GB" dirty="0"/>
              <a:t>Let’s hear from the source:</a:t>
            </a:r>
            <a:endParaRPr lang="es-ES" dirty="0"/>
          </a:p>
        </p:txBody>
      </p:sp>
      <p:sp>
        <p:nvSpPr>
          <p:cNvPr id="3" name="Content Placeholder 2">
            <a:extLst>
              <a:ext uri="{FF2B5EF4-FFF2-40B4-BE49-F238E27FC236}">
                <a16:creationId xmlns:a16="http://schemas.microsoft.com/office/drawing/2014/main" id="{1B8C6531-9830-4741-930F-025FFC2E6EA4}"/>
              </a:ext>
            </a:extLst>
          </p:cNvPr>
          <p:cNvSpPr>
            <a:spLocks noGrp="1"/>
          </p:cNvSpPr>
          <p:nvPr>
            <p:ph idx="1"/>
          </p:nvPr>
        </p:nvSpPr>
        <p:spPr>
          <a:xfrm>
            <a:off x="5118447" y="803186"/>
            <a:ext cx="6281873" cy="5248622"/>
          </a:xfrm>
        </p:spPr>
        <p:txBody>
          <a:bodyPr>
            <a:normAutofit/>
          </a:bodyPr>
          <a:lstStyle/>
          <a:p>
            <a:r>
              <a:rPr lang="es-ES" dirty="0">
                <a:hlinkClick r:id="rId2"/>
              </a:rPr>
              <a:t>https://www.youtube.com/watch?v=KG-DUJXrr6U</a:t>
            </a:r>
            <a:endParaRPr lang="es-ES" dirty="0"/>
          </a:p>
          <a:p>
            <a:r>
              <a:rPr lang="es-ES" dirty="0"/>
              <a:t>Living </a:t>
            </a:r>
            <a:r>
              <a:rPr lang="es-ES" dirty="0" err="1"/>
              <a:t>with</a:t>
            </a:r>
            <a:r>
              <a:rPr lang="es-ES" dirty="0"/>
              <a:t> Cerebral </a:t>
            </a:r>
            <a:r>
              <a:rPr lang="es-ES" dirty="0" err="1"/>
              <a:t>Palsy</a:t>
            </a:r>
            <a:r>
              <a:rPr lang="es-ES" dirty="0"/>
              <a:t> </a:t>
            </a:r>
          </a:p>
          <a:p>
            <a:r>
              <a:rPr lang="es-ES">
                <a:hlinkClick r:id="rId3"/>
              </a:rPr>
              <a:t>https://www.youtube.com/watch?v=MTqfzvbu1bU</a:t>
            </a:r>
            <a:r>
              <a:rPr lang="es-ES"/>
              <a:t> </a:t>
            </a:r>
            <a:endParaRPr lang="es-ES" dirty="0"/>
          </a:p>
          <a:p>
            <a:r>
              <a:rPr lang="es-ES" dirty="0"/>
              <a:t>25 </a:t>
            </a:r>
            <a:r>
              <a:rPr lang="es-ES" dirty="0" err="1"/>
              <a:t>mins</a:t>
            </a:r>
            <a:r>
              <a:rPr lang="es-ES" dirty="0"/>
              <a:t> </a:t>
            </a:r>
            <a:r>
              <a:rPr lang="es-ES" dirty="0">
                <a:hlinkClick r:id="rId4"/>
              </a:rPr>
              <a:t>https://www.youtube.com/watch?v=u4gvcS9_F-Y</a:t>
            </a:r>
            <a:r>
              <a:rPr lang="es-ES" dirty="0"/>
              <a:t> </a:t>
            </a:r>
          </a:p>
          <a:p>
            <a:r>
              <a:rPr lang="es-ES" dirty="0"/>
              <a:t>12 </a:t>
            </a:r>
            <a:r>
              <a:rPr lang="es-ES" dirty="0" err="1"/>
              <a:t>mins</a:t>
            </a:r>
            <a:endParaRPr lang="es-ES" dirty="0"/>
          </a:p>
          <a:p>
            <a:r>
              <a:rPr lang="es-ES" dirty="0">
                <a:hlinkClick r:id="rId5"/>
              </a:rPr>
              <a:t>https://www.youtube.com/watch?v=awx8yGJiZJk</a:t>
            </a:r>
            <a:r>
              <a:rPr lang="es-ES" dirty="0"/>
              <a:t> </a:t>
            </a:r>
          </a:p>
        </p:txBody>
      </p:sp>
    </p:spTree>
    <p:extLst>
      <p:ext uri="{BB962C8B-B14F-4D97-AF65-F5344CB8AC3E}">
        <p14:creationId xmlns:p14="http://schemas.microsoft.com/office/powerpoint/2010/main" val="240038592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9">
            <a:extLst>
              <a:ext uri="{FF2B5EF4-FFF2-40B4-BE49-F238E27FC236}">
                <a16:creationId xmlns:a16="http://schemas.microsoft.com/office/drawing/2014/main" id="{9CC40045-3931-4F5B-BFDA-CB5657884F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74300EE0-ECBD-4A99-A182-D65E0E6E6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66F00B75-03DF-4D45-9B0D-64C830BD6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8D3ABB2-C1A2-49A0-A399-DF61B1EF6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DA1AEAE7-4978-4A5B-AAD2-E2E78726F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A9AAEEE-4B18-43DC-B196-17B61CD41F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807703FD-FEEE-4777-846F-8C38F40CEB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883325D-A3A9-46FF-B7CB-EE9275222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009273A-6FB2-45C9-814B-F9F243C59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1456BB4-6CF2-4A71-BE63-1AC03A287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0F94609-6C4C-45C5-B029-0704F4BB6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7532FA0C-81DB-47C4-A39A-77A779E230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F2A2ED01-9837-46A7-B28E-15B6C229D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E52EFEE-3C02-41C5-852D-699079C2E3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4ED1A46-9C33-4642-B4E6-DE8FB6E3F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D8825798-C5AC-4262-B3CA-FAA373172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041EF5B5-A116-4AE7-82D0-A06B0FF58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053245D-DA29-4C13-84C9-74915048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1166F809-C998-47FD-8299-4F9BA65D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C6184C9-DD88-444D-83F9-7E5C128E54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96A02A4D-21A3-44E5-BEFC-1DD2E82620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31F515F-6B6B-48A5-99B1-F9BBCF8F6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0" name="Isosceles Triangle 32">
            <a:extLst>
              <a:ext uri="{FF2B5EF4-FFF2-40B4-BE49-F238E27FC236}">
                <a16:creationId xmlns:a16="http://schemas.microsoft.com/office/drawing/2014/main" id="{B0BC2F97-F3ED-4F01-B461-9A522CD9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3" name="Content Placeholder 2">
            <a:extLst>
              <a:ext uri="{FF2B5EF4-FFF2-40B4-BE49-F238E27FC236}">
                <a16:creationId xmlns:a16="http://schemas.microsoft.com/office/drawing/2014/main" id="{A89C2E63-694E-404A-97D7-378397574E9B}"/>
              </a:ext>
            </a:extLst>
          </p:cNvPr>
          <p:cNvSpPr>
            <a:spLocks noGrp="1"/>
          </p:cNvSpPr>
          <p:nvPr>
            <p:ph idx="1"/>
          </p:nvPr>
        </p:nvSpPr>
        <p:spPr>
          <a:xfrm>
            <a:off x="1785938" y="1472864"/>
            <a:ext cx="9614382" cy="4578944"/>
          </a:xfrm>
        </p:spPr>
        <p:txBody>
          <a:bodyPr anchor="t">
            <a:normAutofit/>
          </a:bodyPr>
          <a:lstStyle/>
          <a:p>
            <a:r>
              <a:rPr lang="en-GB" sz="2000" dirty="0">
                <a:latin typeface="Arial" panose="020B0604020202020204" pitchFamily="34" charset="0"/>
                <a:cs typeface="Arial" panose="020B0604020202020204" pitchFamily="34" charset="0"/>
              </a:rPr>
              <a:t>Many people who, objectively, we would define as having an impairment do not want to identify as disabled.  There may also be some people whose disability status we may be sceptical about because they want to own the label. </a:t>
            </a:r>
          </a:p>
          <a:p>
            <a:r>
              <a:rPr lang="en-GB" sz="2000" dirty="0">
                <a:latin typeface="Arial" panose="020B0604020202020204" pitchFamily="34" charset="0"/>
                <a:cs typeface="Arial" panose="020B0604020202020204" pitchFamily="34" charset="0"/>
              </a:rPr>
              <a:t> When it comes to entitlement for a blue disabled parking badge, many people would like to be counted as disabled. </a:t>
            </a:r>
          </a:p>
          <a:p>
            <a:r>
              <a:rPr lang="en-GB" sz="2000" dirty="0">
                <a:latin typeface="Arial" panose="020B0604020202020204" pitchFamily="34" charset="0"/>
                <a:cs typeface="Arial" panose="020B0604020202020204" pitchFamily="34" charset="0"/>
              </a:rPr>
              <a:t>Is a person who is short-sighted disabled? Probably not, because almost everyone who has refractive error has spectacles that correct vision. But think of having a sight or hearing impairment in a country where you could not get glasses or a hearing aid, or batteries for a hearing aid.  You would find it very hard to learn at school, and you would be disadvantaged in the job market</a:t>
            </a:r>
            <a:endParaRPr lang="es-E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07240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EA5FF-CF3E-BB4F-8697-34C66D43ACFA}"/>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Disability facts and figures</a:t>
            </a:r>
          </a:p>
        </p:txBody>
      </p:sp>
      <p:sp>
        <p:nvSpPr>
          <p:cNvPr id="3" name="Content Placeholder 2">
            <a:extLst>
              <a:ext uri="{FF2B5EF4-FFF2-40B4-BE49-F238E27FC236}">
                <a16:creationId xmlns:a16="http://schemas.microsoft.com/office/drawing/2014/main" id="{2DB11F55-E4FA-A54F-9F53-0CFD5B7C165C}"/>
              </a:ext>
            </a:extLst>
          </p:cNvPr>
          <p:cNvSpPr>
            <a:spLocks noGrp="1"/>
          </p:cNvSpPr>
          <p:nvPr>
            <p:ph idx="1"/>
          </p:nvPr>
        </p:nvSpPr>
        <p:spPr/>
        <p:txBody>
          <a:bodyPr/>
          <a:lstStyle/>
          <a:p>
            <a:pPr fontAlgn="base"/>
            <a:r>
              <a:rPr lang="en-GB" dirty="0">
                <a:latin typeface="Arial" panose="020B0604020202020204" pitchFamily="34" charset="0"/>
                <a:cs typeface="Arial" panose="020B0604020202020204" pitchFamily="34" charset="0"/>
              </a:rPr>
              <a:t>There are 14.1 million disabled people in the UK.</a:t>
            </a:r>
          </a:p>
          <a:p>
            <a:pPr fontAlgn="base"/>
            <a:r>
              <a:rPr lang="en-GB" dirty="0">
                <a:latin typeface="Arial" panose="020B0604020202020204" pitchFamily="34" charset="0"/>
                <a:cs typeface="Arial" panose="020B0604020202020204" pitchFamily="34" charset="0"/>
              </a:rPr>
              <a:t>8% of children are disabled</a:t>
            </a:r>
          </a:p>
          <a:p>
            <a:pPr fontAlgn="base"/>
            <a:r>
              <a:rPr lang="en-GB" dirty="0">
                <a:latin typeface="Arial" panose="020B0604020202020204" pitchFamily="34" charset="0"/>
                <a:cs typeface="Arial" panose="020B0604020202020204" pitchFamily="34" charset="0"/>
              </a:rPr>
              <a:t>19% of working age adults are disabled</a:t>
            </a:r>
          </a:p>
          <a:p>
            <a:pPr fontAlgn="base"/>
            <a:r>
              <a:rPr lang="en-GB" dirty="0">
                <a:latin typeface="Arial" panose="020B0604020202020204" pitchFamily="34" charset="0"/>
                <a:cs typeface="Arial" panose="020B0604020202020204" pitchFamily="34" charset="0"/>
              </a:rPr>
              <a:t>44% of pension age adults are disabled</a:t>
            </a:r>
          </a:p>
          <a:p>
            <a:pPr fontAlgn="base"/>
            <a:r>
              <a:rPr lang="en-GB" dirty="0">
                <a:latin typeface="Arial" panose="020B0604020202020204" pitchFamily="34" charset="0"/>
                <a:cs typeface="Arial" panose="020B0604020202020204" pitchFamily="34" charset="0"/>
              </a:rPr>
              <a:t>Source: </a:t>
            </a:r>
            <a:r>
              <a:rPr lang="en-GB" u="sng" dirty="0">
                <a:latin typeface="Arial" panose="020B0604020202020204" pitchFamily="34" charset="0"/>
                <a:cs typeface="Arial" panose="020B0604020202020204" pitchFamily="34" charset="0"/>
                <a:hlinkClick r:id="rId2"/>
              </a:rPr>
              <a:t>Family Resources Survey (2018 to 19)</a:t>
            </a:r>
            <a:endParaRPr lang="en-GB" u="sng" dirty="0">
              <a:latin typeface="Arial" panose="020B0604020202020204" pitchFamily="34" charset="0"/>
              <a:cs typeface="Arial" panose="020B0604020202020204" pitchFamily="34" charset="0"/>
            </a:endParaRPr>
          </a:p>
          <a:p>
            <a:pPr fontAlgn="base"/>
            <a:r>
              <a:rPr lang="en-GB" dirty="0">
                <a:latin typeface="Arial" panose="020B0604020202020204" pitchFamily="34" charset="0"/>
                <a:cs typeface="Arial" panose="020B0604020202020204" pitchFamily="34" charset="0"/>
              </a:rPr>
              <a:t>More than 4.1 million disabled people are in work.</a:t>
            </a:r>
          </a:p>
          <a:p>
            <a:pPr fontAlgn="base"/>
            <a:r>
              <a:rPr lang="en-GB" dirty="0">
                <a:latin typeface="Arial" panose="020B0604020202020204" pitchFamily="34" charset="0"/>
                <a:cs typeface="Arial" panose="020B0604020202020204" pitchFamily="34" charset="0"/>
              </a:rPr>
              <a:t>Disabled people are more than twice as likely to be unemployed as non-disabled people.</a:t>
            </a:r>
          </a:p>
          <a:p>
            <a:pPr fontAlgn="base"/>
            <a:r>
              <a:rPr lang="en-GB" dirty="0">
                <a:latin typeface="Arial" panose="020B0604020202020204" pitchFamily="34" charset="0"/>
                <a:cs typeface="Arial" panose="020B0604020202020204" pitchFamily="34" charset="0"/>
              </a:rPr>
              <a:t>Source: </a:t>
            </a:r>
            <a:r>
              <a:rPr lang="en-GB" u="sng" dirty="0">
                <a:latin typeface="Arial" panose="020B0604020202020204" pitchFamily="34" charset="0"/>
                <a:cs typeface="Arial" panose="020B0604020202020204" pitchFamily="34" charset="0"/>
                <a:hlinkClick r:id="rId3"/>
              </a:rPr>
              <a:t>Labour Force Survey April to June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6002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1E244-C155-C443-B6ED-A835E39FC084}"/>
              </a:ext>
            </a:extLst>
          </p:cNvPr>
          <p:cNvSpPr>
            <a:spLocks noGrp="1"/>
          </p:cNvSpPr>
          <p:nvPr>
            <p:ph type="title"/>
          </p:nvPr>
        </p:nvSpPr>
        <p:spPr/>
        <p:txBody>
          <a:bodyPr/>
          <a:lstStyle/>
          <a:p>
            <a:r>
              <a:rPr lang="en-US" dirty="0"/>
              <a:t>Disability price tag</a:t>
            </a:r>
          </a:p>
        </p:txBody>
      </p:sp>
      <p:sp>
        <p:nvSpPr>
          <p:cNvPr id="3" name="Content Placeholder 2">
            <a:extLst>
              <a:ext uri="{FF2B5EF4-FFF2-40B4-BE49-F238E27FC236}">
                <a16:creationId xmlns:a16="http://schemas.microsoft.com/office/drawing/2014/main" id="{DC637CCD-FF0D-B84F-A128-9869D876F4EE}"/>
              </a:ext>
            </a:extLst>
          </p:cNvPr>
          <p:cNvSpPr>
            <a:spLocks noGrp="1"/>
          </p:cNvSpPr>
          <p:nvPr>
            <p:ph idx="1"/>
          </p:nvPr>
        </p:nvSpPr>
        <p:spPr/>
        <p:txBody>
          <a:bodyPr/>
          <a:lstStyle/>
          <a:p>
            <a:r>
              <a:rPr lang="en-GB" dirty="0">
                <a:solidFill>
                  <a:srgbClr val="444444"/>
                </a:solidFill>
                <a:latin typeface="Hargreaves"/>
              </a:rPr>
              <a:t>Life costs you £583 more on average a month if you're disabled.</a:t>
            </a:r>
            <a:br>
              <a:rPr lang="en-GB" dirty="0"/>
            </a:br>
            <a:br>
              <a:rPr lang="en-GB" dirty="0"/>
            </a:br>
            <a:r>
              <a:rPr lang="en-GB" dirty="0">
                <a:solidFill>
                  <a:srgbClr val="444444"/>
                </a:solidFill>
                <a:latin typeface="Hargreaves"/>
              </a:rPr>
              <a:t>Source: </a:t>
            </a:r>
            <a:r>
              <a:rPr lang="en-GB" u="sng" dirty="0">
                <a:solidFill>
                  <a:srgbClr val="59029F"/>
                </a:solidFill>
                <a:latin typeface="Hargreaves"/>
                <a:hlinkClick r:id="rId2"/>
              </a:rPr>
              <a:t>Scope - The disability price tag (2019)</a:t>
            </a:r>
            <a:endParaRPr lang="en-US" dirty="0"/>
          </a:p>
        </p:txBody>
      </p:sp>
    </p:spTree>
    <p:extLst>
      <p:ext uri="{BB962C8B-B14F-4D97-AF65-F5344CB8AC3E}">
        <p14:creationId xmlns:p14="http://schemas.microsoft.com/office/powerpoint/2010/main" val="31409898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6D76A-1437-4136-A828-A56CA229CB35}"/>
              </a:ext>
            </a:extLst>
          </p:cNvPr>
          <p:cNvSpPr>
            <a:spLocks noGrp="1"/>
          </p:cNvSpPr>
          <p:nvPr>
            <p:ph type="title"/>
          </p:nvPr>
        </p:nvSpPr>
        <p:spPr/>
        <p:txBody>
          <a:bodyPr/>
          <a:lstStyle/>
          <a:p>
            <a:r>
              <a:rPr lang="en-GB" dirty="0"/>
              <a:t>Disabling Barriers:</a:t>
            </a:r>
            <a:endParaRPr lang="es-ES" dirty="0"/>
          </a:p>
        </p:txBody>
      </p:sp>
      <p:sp>
        <p:nvSpPr>
          <p:cNvPr id="3" name="Content Placeholder 2">
            <a:extLst>
              <a:ext uri="{FF2B5EF4-FFF2-40B4-BE49-F238E27FC236}">
                <a16:creationId xmlns:a16="http://schemas.microsoft.com/office/drawing/2014/main" id="{B35E1381-7D2E-486C-BB30-00EF25BDE9A2}"/>
              </a:ext>
            </a:extLst>
          </p:cNvPr>
          <p:cNvSpPr>
            <a:spLocks noGrp="1"/>
          </p:cNvSpPr>
          <p:nvPr>
            <p:ph idx="1"/>
          </p:nvPr>
        </p:nvSpPr>
        <p:spPr/>
        <p:txBody>
          <a:bodyPr>
            <a:normAutofit/>
          </a:bodyPr>
          <a:lstStyle/>
          <a:p>
            <a:r>
              <a:rPr lang="en-GB" b="1" i="0" dirty="0">
                <a:solidFill>
                  <a:srgbClr val="222222"/>
                </a:solidFill>
                <a:effectLst/>
                <a:latin typeface="arial" panose="020B0604020202020204" pitchFamily="34" charset="0"/>
              </a:rPr>
              <a:t>Disabling barriers</a:t>
            </a:r>
            <a:r>
              <a:rPr lang="en-GB" b="0" i="0" dirty="0">
                <a:solidFill>
                  <a:srgbClr val="222222"/>
                </a:solidFill>
                <a:effectLst/>
                <a:latin typeface="arial" panose="020B0604020202020204" pitchFamily="34" charset="0"/>
              </a:rPr>
              <a:t> are circumstances and conditions that prevent </a:t>
            </a:r>
            <a:r>
              <a:rPr lang="en-GB" b="1" i="0" dirty="0">
                <a:solidFill>
                  <a:srgbClr val="222222"/>
                </a:solidFill>
                <a:effectLst/>
                <a:latin typeface="arial" panose="020B0604020202020204" pitchFamily="34" charset="0"/>
              </a:rPr>
              <a:t>disabled</a:t>
            </a:r>
            <a:r>
              <a:rPr lang="en-GB" b="0" i="0" dirty="0">
                <a:solidFill>
                  <a:srgbClr val="222222"/>
                </a:solidFill>
                <a:effectLst/>
                <a:latin typeface="arial" panose="020B0604020202020204" pitchFamily="34" charset="0"/>
              </a:rPr>
              <a:t> people from fully participating in their society.</a:t>
            </a:r>
          </a:p>
          <a:p>
            <a:r>
              <a:rPr lang="en-GB" b="1" dirty="0">
                <a:solidFill>
                  <a:srgbClr val="222222"/>
                </a:solidFill>
                <a:latin typeface="arial" panose="020B0604020202020204" pitchFamily="34" charset="0"/>
              </a:rPr>
              <a:t>Dimensions:</a:t>
            </a:r>
          </a:p>
          <a:p>
            <a:pPr lvl="1"/>
            <a:r>
              <a:rPr lang="en-GB" sz="2200" dirty="0"/>
              <a:t>the physical and information environment;</a:t>
            </a:r>
          </a:p>
          <a:p>
            <a:pPr lvl="1"/>
            <a:r>
              <a:rPr lang="en-GB" sz="2200" dirty="0"/>
              <a:t>the role of negative attitudes; </a:t>
            </a:r>
          </a:p>
          <a:p>
            <a:pPr lvl="1"/>
            <a:r>
              <a:rPr lang="en-GB" sz="2200" dirty="0"/>
              <a:t>the possibilities of equal opportunities in employment</a:t>
            </a:r>
            <a:endParaRPr lang="es-ES" sz="3400" dirty="0"/>
          </a:p>
        </p:txBody>
      </p:sp>
    </p:spTree>
    <p:extLst>
      <p:ext uri="{BB962C8B-B14F-4D97-AF65-F5344CB8AC3E}">
        <p14:creationId xmlns:p14="http://schemas.microsoft.com/office/powerpoint/2010/main" val="7335422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0E15E-CA69-48F3-9BDB-2A09CC739CA8}"/>
              </a:ext>
            </a:extLst>
          </p:cNvPr>
          <p:cNvSpPr>
            <a:spLocks noGrp="1"/>
          </p:cNvSpPr>
          <p:nvPr>
            <p:ph type="title"/>
          </p:nvPr>
        </p:nvSpPr>
        <p:spPr/>
        <p:txBody>
          <a:bodyPr/>
          <a:lstStyle/>
          <a:p>
            <a:r>
              <a:rPr lang="en-GB" dirty="0"/>
              <a:t>A Life Worth Living With Disability</a:t>
            </a:r>
            <a:endParaRPr lang="es-ES" dirty="0"/>
          </a:p>
        </p:txBody>
      </p:sp>
      <p:sp>
        <p:nvSpPr>
          <p:cNvPr id="3" name="Content Placeholder 2">
            <a:extLst>
              <a:ext uri="{FF2B5EF4-FFF2-40B4-BE49-F238E27FC236}">
                <a16:creationId xmlns:a16="http://schemas.microsoft.com/office/drawing/2014/main" id="{31A40681-0522-4C42-8018-24EF67AC4ECB}"/>
              </a:ext>
            </a:extLst>
          </p:cNvPr>
          <p:cNvSpPr>
            <a:spLocks noGrp="1"/>
          </p:cNvSpPr>
          <p:nvPr>
            <p:ph idx="1"/>
          </p:nvPr>
        </p:nvSpPr>
        <p:spPr/>
        <p:txBody>
          <a:bodyPr>
            <a:normAutofit/>
          </a:bodyPr>
          <a:lstStyle/>
          <a:p>
            <a:r>
              <a:rPr lang="en-GB" dirty="0"/>
              <a:t>Depending on the age that disability affects the individual, it is experienced very differently.</a:t>
            </a:r>
            <a:br>
              <a:rPr lang="en-GB" dirty="0"/>
            </a:br>
            <a:br>
              <a:rPr lang="en-GB" dirty="0"/>
            </a:br>
            <a:r>
              <a:rPr lang="en-GB" sz="2800" dirty="0"/>
              <a:t>‘I’d rather be better be dead than disabled’. Disability, in everyday thought, is associated with failure, with dependency and with not being able to do things. We feel sorry for disabled people, because we imagine it must be so miserable to be disabled.</a:t>
            </a:r>
            <a:endParaRPr lang="es-ES" sz="2800" dirty="0"/>
          </a:p>
        </p:txBody>
      </p:sp>
    </p:spTree>
    <p:extLst>
      <p:ext uri="{BB962C8B-B14F-4D97-AF65-F5344CB8AC3E}">
        <p14:creationId xmlns:p14="http://schemas.microsoft.com/office/powerpoint/2010/main" val="1785639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0FE02E45-56DE-4596-8DDA-A31EF9BF9D79}"/>
              </a:ext>
            </a:extLst>
          </p:cNvPr>
          <p:cNvSpPr>
            <a:spLocks noGrp="1"/>
          </p:cNvSpPr>
          <p:nvPr>
            <p:ph idx="1"/>
          </p:nvPr>
        </p:nvSpPr>
        <p:spPr>
          <a:xfrm>
            <a:off x="2959100" y="376237"/>
            <a:ext cx="7426326" cy="5318125"/>
          </a:xfrm>
        </p:spPr>
        <p:txBody>
          <a:bodyPr anchor="t">
            <a:normAutofit fontScale="92500" lnSpcReduction="10000"/>
          </a:bodyPr>
          <a:lstStyle/>
          <a:p>
            <a:r>
              <a:rPr lang="en-GB" sz="2000" dirty="0"/>
              <a:t>Both empirical evidence and anecdotal testimony reveals that for many people with disabilities, life is surprisingly good.  The so-called ‘disability paradox’ refers to the data that reveal how people with disabilities consistently report a quality of life as good as, or sometimes even better than, that of non-disabled people.</a:t>
            </a:r>
            <a:br>
              <a:rPr lang="en-GB" sz="2000" dirty="0"/>
            </a:br>
            <a:br>
              <a:rPr lang="en-GB" sz="2000" dirty="0"/>
            </a:br>
            <a:r>
              <a:rPr lang="en-GB" sz="2000" dirty="0"/>
              <a:t>-Why might this be?</a:t>
            </a:r>
          </a:p>
          <a:p>
            <a:r>
              <a:rPr lang="en-GB" sz="2000" dirty="0"/>
              <a:t>people born with an impairment have nothing with which they can compare their current existence</a:t>
            </a:r>
          </a:p>
          <a:p>
            <a:r>
              <a:rPr lang="en-GB" sz="2000" dirty="0"/>
              <a:t> it appears that human beings are capable of adapting to almost any situation, finding satisfaction in the smaller things they can achieve, and deriving happiness from their relationships with family and friends, even in the absence of other triumphs. </a:t>
            </a:r>
            <a:endParaRPr lang="es-ES" sz="2000" dirty="0"/>
          </a:p>
          <a:p>
            <a:endParaRPr lang="es-ES" sz="1600" dirty="0"/>
          </a:p>
        </p:txBody>
      </p:sp>
    </p:spTree>
    <p:extLst>
      <p:ext uri="{BB962C8B-B14F-4D97-AF65-F5344CB8AC3E}">
        <p14:creationId xmlns:p14="http://schemas.microsoft.com/office/powerpoint/2010/main" val="1539057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F51CB-556F-4C4F-B1EC-E47742C331F1}"/>
              </a:ext>
            </a:extLst>
          </p:cNvPr>
          <p:cNvSpPr>
            <a:spLocks noGrp="1"/>
          </p:cNvSpPr>
          <p:nvPr>
            <p:ph type="title"/>
          </p:nvPr>
        </p:nvSpPr>
        <p:spPr/>
        <p:txBody>
          <a:bodyPr/>
          <a:lstStyle/>
          <a:p>
            <a:r>
              <a:rPr lang="en-GB" dirty="0"/>
              <a:t>Key evidence and policy</a:t>
            </a:r>
            <a:endParaRPr lang="es-ES" dirty="0"/>
          </a:p>
        </p:txBody>
      </p:sp>
      <p:sp>
        <p:nvSpPr>
          <p:cNvPr id="3" name="Content Placeholder 2">
            <a:extLst>
              <a:ext uri="{FF2B5EF4-FFF2-40B4-BE49-F238E27FC236}">
                <a16:creationId xmlns:a16="http://schemas.microsoft.com/office/drawing/2014/main" id="{7B3ABBFD-C677-449A-BB9C-2A09BBECA1E3}"/>
              </a:ext>
            </a:extLst>
          </p:cNvPr>
          <p:cNvSpPr>
            <a:spLocks noGrp="1"/>
          </p:cNvSpPr>
          <p:nvPr>
            <p:ph idx="1"/>
          </p:nvPr>
        </p:nvSpPr>
        <p:spPr/>
        <p:txBody>
          <a:bodyPr>
            <a:normAutofit fontScale="92500" lnSpcReduction="10000"/>
          </a:bodyPr>
          <a:lstStyle/>
          <a:p>
            <a:r>
              <a:rPr lang="en-GB" dirty="0"/>
              <a:t> The Care Act (2014)</a:t>
            </a:r>
          </a:p>
          <a:p>
            <a:r>
              <a:rPr lang="en-GB" dirty="0"/>
              <a:t> The Disability Discrimination Act (2005)</a:t>
            </a:r>
          </a:p>
          <a:p>
            <a:r>
              <a:rPr lang="en-GB" dirty="0"/>
              <a:t>The Children Act (2004)</a:t>
            </a:r>
          </a:p>
          <a:p>
            <a:r>
              <a:rPr lang="en-GB" dirty="0"/>
              <a:t>SEND code of practice: 0 to 25 years (2014)</a:t>
            </a:r>
          </a:p>
          <a:p>
            <a:r>
              <a:rPr lang="en-GB" dirty="0"/>
              <a:t> Equalities Act (2010)</a:t>
            </a:r>
          </a:p>
          <a:p>
            <a:r>
              <a:rPr lang="en-GB" dirty="0"/>
              <a:t> The Children and Young Persons Act: the new short breaks duty (2008)</a:t>
            </a:r>
          </a:p>
          <a:p>
            <a:r>
              <a:rPr lang="en-GB" dirty="0"/>
              <a:t>SEN green paper; Support and aspiration: A new approach to special educational needs and disability (2011)</a:t>
            </a:r>
          </a:p>
          <a:p>
            <a:r>
              <a:rPr lang="en-GB" dirty="0"/>
              <a:t>‘Building the Right Support: A national plan to develop community services and close inpatient facilities for people with a learning disability and / or autism who display behaviour that challenges, including those with a mental health need.’ NHS England 2015.</a:t>
            </a:r>
            <a:endParaRPr lang="es-ES" dirty="0"/>
          </a:p>
        </p:txBody>
      </p:sp>
    </p:spTree>
    <p:extLst>
      <p:ext uri="{BB962C8B-B14F-4D97-AF65-F5344CB8AC3E}">
        <p14:creationId xmlns:p14="http://schemas.microsoft.com/office/powerpoint/2010/main" val="19154236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26561-6C25-4900-99CC-A08D4E489F3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National Disability Strategy</a:t>
            </a:r>
          </a:p>
        </p:txBody>
      </p:sp>
      <p:sp>
        <p:nvSpPr>
          <p:cNvPr id="3" name="Content Placeholder 2">
            <a:extLst>
              <a:ext uri="{FF2B5EF4-FFF2-40B4-BE49-F238E27FC236}">
                <a16:creationId xmlns:a16="http://schemas.microsoft.com/office/drawing/2014/main" id="{910CA821-C714-4651-8E6D-FC24EFC1680C}"/>
              </a:ext>
            </a:extLst>
          </p:cNvPr>
          <p:cNvSpPr>
            <a:spLocks noGrp="1"/>
          </p:cNvSpPr>
          <p:nvPr>
            <p:ph idx="1"/>
          </p:nvPr>
        </p:nvSpPr>
        <p:spPr/>
        <p:txBody>
          <a:bodyPr/>
          <a:lstStyle/>
          <a:p>
            <a:r>
              <a:rPr lang="es-ES" dirty="0">
                <a:latin typeface="Arial" panose="020B0604020202020204" pitchFamily="34" charset="0"/>
                <a:cs typeface="Arial" panose="020B0604020202020204" pitchFamily="34" charset="0"/>
              </a:rPr>
              <a:t>Guide </a:t>
            </a:r>
            <a:r>
              <a:rPr lang="es-ES" dirty="0" err="1">
                <a:latin typeface="Arial" panose="020B0604020202020204" pitchFamily="34" charset="0"/>
                <a:cs typeface="Arial" panose="020B0604020202020204" pitchFamily="34" charset="0"/>
              </a:rPr>
              <a:t>to</a:t>
            </a:r>
            <a:r>
              <a:rPr lang="es-ES" dirty="0">
                <a:latin typeface="Arial" panose="020B0604020202020204" pitchFamily="34" charset="0"/>
                <a:cs typeface="Arial" panose="020B0604020202020204" pitchFamily="34" charset="0"/>
              </a:rPr>
              <a:t> </a:t>
            </a:r>
            <a:r>
              <a:rPr lang="es-ES" dirty="0" err="1">
                <a:latin typeface="Arial" panose="020B0604020202020204" pitchFamily="34" charset="0"/>
                <a:cs typeface="Arial" panose="020B0604020202020204" pitchFamily="34" charset="0"/>
              </a:rPr>
              <a:t>National</a:t>
            </a:r>
            <a:r>
              <a:rPr lang="es-ES" dirty="0">
                <a:latin typeface="Arial" panose="020B0604020202020204" pitchFamily="34" charset="0"/>
                <a:cs typeface="Arial" panose="020B0604020202020204" pitchFamily="34" charset="0"/>
              </a:rPr>
              <a:t> </a:t>
            </a:r>
            <a:r>
              <a:rPr lang="es-ES" dirty="0" err="1">
                <a:latin typeface="Arial" panose="020B0604020202020204" pitchFamily="34" charset="0"/>
                <a:cs typeface="Arial" panose="020B0604020202020204" pitchFamily="34" charset="0"/>
              </a:rPr>
              <a:t>Disability</a:t>
            </a:r>
            <a:r>
              <a:rPr lang="es-ES" dirty="0">
                <a:latin typeface="Arial" panose="020B0604020202020204" pitchFamily="34" charset="0"/>
                <a:cs typeface="Arial" panose="020B0604020202020204" pitchFamily="34" charset="0"/>
              </a:rPr>
              <a:t> </a:t>
            </a:r>
            <a:r>
              <a:rPr lang="es-ES" dirty="0" err="1">
                <a:latin typeface="Arial" panose="020B0604020202020204" pitchFamily="34" charset="0"/>
                <a:cs typeface="Arial" panose="020B0604020202020204" pitchFamily="34" charset="0"/>
              </a:rPr>
              <a:t>Strategy</a:t>
            </a:r>
            <a:endParaRPr lang="es-ES" dirty="0">
              <a:latin typeface="Arial" panose="020B0604020202020204" pitchFamily="34" charset="0"/>
              <a:cs typeface="Arial" panose="020B0604020202020204" pitchFamily="34" charset="0"/>
            </a:endParaRPr>
          </a:p>
          <a:p>
            <a:r>
              <a:rPr lang="es-ES" dirty="0">
                <a:latin typeface="Arial" panose="020B0604020202020204" pitchFamily="34" charset="0"/>
                <a:cs typeface="Arial" panose="020B0604020202020204" pitchFamily="34" charset="0"/>
                <a:hlinkClick r:id="rId2"/>
              </a:rPr>
              <a:t>https://disabilityunit.blog.gov.uk/2021/07/28/public-services-national-disability-strategy-explained/</a:t>
            </a:r>
            <a:r>
              <a:rPr lang="es-ES"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7060756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CC40045-3931-4F5B-BFDA-CB5657884F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74300EE0-ECBD-4A99-A182-D65E0E6E6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66F00B75-03DF-4D45-9B0D-64C830BD6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8D3ABB2-C1A2-49A0-A399-DF61B1EF6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DA1AEAE7-4978-4A5B-AAD2-E2E78726F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A9AAEEE-4B18-43DC-B196-17B61CD41F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807703FD-FEEE-4777-846F-8C38F40CEB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883325D-A3A9-46FF-B7CB-EE9275222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009273A-6FB2-45C9-814B-F9F243C59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1456BB4-6CF2-4A71-BE63-1AC03A287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0F94609-6C4C-45C5-B029-0704F4BB6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7532FA0C-81DB-47C4-A39A-77A779E230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F2A2ED01-9837-46A7-B28E-15B6C229D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E52EFEE-3C02-41C5-852D-699079C2E3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4ED1A46-9C33-4642-B4E6-DE8FB6E3F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D8825798-C5AC-4262-B3CA-FAA373172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041EF5B5-A116-4AE7-82D0-A06B0FF58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053245D-DA29-4C13-84C9-74915048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1166F809-C998-47FD-8299-4F9BA65D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C6184C9-DD88-444D-83F9-7E5C128E54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96A02A4D-21A3-44E5-BEFC-1DD2E82620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31F515F-6B6B-48A5-99B1-F9BBCF8F6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3F1BDF70-E3E8-48C4-9823-12D4E3488899}"/>
              </a:ext>
            </a:extLst>
          </p:cNvPr>
          <p:cNvSpPr>
            <a:spLocks noGrp="1"/>
          </p:cNvSpPr>
          <p:nvPr>
            <p:ph type="title"/>
          </p:nvPr>
        </p:nvSpPr>
        <p:spPr>
          <a:xfrm>
            <a:off x="826617" y="918866"/>
            <a:ext cx="3765663" cy="4578943"/>
          </a:xfrm>
        </p:spPr>
        <p:txBody>
          <a:bodyPr anchor="t">
            <a:normAutofit/>
          </a:bodyPr>
          <a:lstStyle/>
          <a:p>
            <a:br>
              <a:rPr lang="es-ES" sz="5400" dirty="0">
                <a:solidFill>
                  <a:schemeClr val="tx1"/>
                </a:solidFill>
              </a:rPr>
            </a:br>
            <a:br>
              <a:rPr lang="es-ES" sz="5400" dirty="0">
                <a:solidFill>
                  <a:schemeClr val="tx1"/>
                </a:solidFill>
              </a:rPr>
            </a:br>
            <a:r>
              <a:rPr lang="es-ES" sz="5400" dirty="0" err="1">
                <a:solidFill>
                  <a:schemeClr val="tx1"/>
                </a:solidFill>
              </a:rPr>
              <a:t>Adult</a:t>
            </a:r>
            <a:r>
              <a:rPr lang="es-ES" sz="5400" dirty="0">
                <a:solidFill>
                  <a:schemeClr val="tx1"/>
                </a:solidFill>
              </a:rPr>
              <a:t> </a:t>
            </a:r>
            <a:r>
              <a:rPr lang="es-ES" sz="5400" dirty="0" err="1">
                <a:solidFill>
                  <a:schemeClr val="tx1"/>
                </a:solidFill>
              </a:rPr>
              <a:t>with</a:t>
            </a:r>
            <a:r>
              <a:rPr lang="es-ES" sz="5400" dirty="0">
                <a:solidFill>
                  <a:schemeClr val="tx1"/>
                </a:solidFill>
              </a:rPr>
              <a:t>  </a:t>
            </a:r>
            <a:r>
              <a:rPr lang="es-ES" sz="5400" dirty="0" err="1">
                <a:solidFill>
                  <a:schemeClr val="tx1"/>
                </a:solidFill>
              </a:rPr>
              <a:t>disabilities</a:t>
            </a:r>
            <a:endParaRPr lang="es-ES" sz="5400" dirty="0">
              <a:solidFill>
                <a:schemeClr val="tx1"/>
              </a:solidFill>
            </a:endParaRPr>
          </a:p>
        </p:txBody>
      </p:sp>
      <p:sp>
        <p:nvSpPr>
          <p:cNvPr id="33" name="Isosceles Triangle 32">
            <a:extLst>
              <a:ext uri="{FF2B5EF4-FFF2-40B4-BE49-F238E27FC236}">
                <a16:creationId xmlns:a16="http://schemas.microsoft.com/office/drawing/2014/main" id="{B0BC2F97-F3ED-4F01-B461-9A522CD9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3" name="Content Placeholder 2">
            <a:extLst>
              <a:ext uri="{FF2B5EF4-FFF2-40B4-BE49-F238E27FC236}">
                <a16:creationId xmlns:a16="http://schemas.microsoft.com/office/drawing/2014/main" id="{53641C45-D76B-491E-81FF-0E267A60C190}"/>
              </a:ext>
            </a:extLst>
          </p:cNvPr>
          <p:cNvSpPr>
            <a:spLocks noGrp="1"/>
          </p:cNvSpPr>
          <p:nvPr>
            <p:ph idx="1"/>
          </p:nvPr>
        </p:nvSpPr>
        <p:spPr>
          <a:xfrm>
            <a:off x="4554487" y="866112"/>
            <a:ext cx="7297788" cy="4578944"/>
          </a:xfrm>
        </p:spPr>
        <p:txBody>
          <a:bodyPr anchor="t">
            <a:noAutofit/>
          </a:bodyPr>
          <a:lstStyle/>
          <a:p>
            <a:pPr algn="just">
              <a:lnSpc>
                <a:spcPct val="110000"/>
              </a:lnSpc>
            </a:pPr>
            <a:r>
              <a:rPr lang="en-GB" sz="2000" dirty="0">
                <a:latin typeface="Arial" panose="020B0604020202020204" pitchFamily="34" charset="0"/>
                <a:cs typeface="Arial" panose="020B0604020202020204" pitchFamily="34" charset="0"/>
              </a:rPr>
              <a:t>Another important phase is transition from child to adult. Other children may expect to go off to university at age 18 or 19.  This may not be an option for the young person who has complex health needs, particularly learning difficulties. Similarly, they may be less likely to leave home and find a job.  </a:t>
            </a:r>
          </a:p>
          <a:p>
            <a:pPr algn="just">
              <a:lnSpc>
                <a:spcPct val="110000"/>
              </a:lnSpc>
            </a:pPr>
            <a:r>
              <a:rPr lang="en-GB" sz="2000" dirty="0">
                <a:latin typeface="Arial" panose="020B0604020202020204" pitchFamily="34" charset="0"/>
                <a:cs typeface="Arial" panose="020B0604020202020204" pitchFamily="34" charset="0"/>
              </a:rPr>
              <a:t>At this age, disabled young people transition from paediatric services – which may be very personalised and specific to the health issues – to adult services, in which they may feel abandoned and unsupported.  They will have to claim welfare benefits in their own rights, rather than these being claimed by the parents.  Various service interventions have sought to bridge this gap, such as transition assessments, transition plans, transition coordinators. . . </a:t>
            </a:r>
            <a:endParaRPr lang="es-E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16231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B98F5-2D6B-4221-89BF-71723B3B4B8B}"/>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Equality Act 2010</a:t>
            </a:r>
          </a:p>
        </p:txBody>
      </p:sp>
      <p:sp>
        <p:nvSpPr>
          <p:cNvPr id="3" name="Content Placeholder 2">
            <a:extLst>
              <a:ext uri="{FF2B5EF4-FFF2-40B4-BE49-F238E27FC236}">
                <a16:creationId xmlns:a16="http://schemas.microsoft.com/office/drawing/2014/main" id="{F0488A69-88DA-4CCB-9DD1-4763836F4DAA}"/>
              </a:ext>
            </a:extLst>
          </p:cNvPr>
          <p:cNvSpPr>
            <a:spLocks noGrp="1"/>
          </p:cNvSpPr>
          <p:nvPr>
            <p:ph idx="1"/>
          </p:nvPr>
        </p:nvSpPr>
        <p:spPr/>
        <p:txBody>
          <a:bodyPr>
            <a:normAutofit/>
          </a:bodyPr>
          <a:lstStyle/>
          <a:p>
            <a:r>
              <a:rPr lang="en-GB" sz="2400" b="0" i="0" dirty="0">
                <a:solidFill>
                  <a:srgbClr val="0B0C0C"/>
                </a:solidFill>
                <a:effectLst/>
                <a:latin typeface="Arial" panose="020B0604020202020204" pitchFamily="34" charset="0"/>
                <a:cs typeface="Arial" panose="020B0604020202020204" pitchFamily="34" charset="0"/>
              </a:rPr>
              <a:t>The Equality Act 2010 legally protects people from discrimination in the workplace and in wider society.</a:t>
            </a:r>
          </a:p>
          <a:p>
            <a:r>
              <a:rPr lang="en-GB" sz="2400" b="0" i="0" dirty="0">
                <a:solidFill>
                  <a:srgbClr val="000000"/>
                </a:solidFill>
                <a:effectLst/>
                <a:latin typeface="Arial" panose="020B0604020202020204" pitchFamily="34" charset="0"/>
                <a:cs typeface="Arial" panose="020B0604020202020204" pitchFamily="34" charset="0"/>
              </a:rPr>
              <a:t>Under the Act, disabled people should be treated equally and protection from discrimination applies in many situations such as education, employment, exercise of public functions, goods, services, facilities and transport.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538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5EF82-4514-4C3F-990D-3E700C292C2F}"/>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Violence and Abuse</a:t>
            </a:r>
            <a:endParaRPr lang="es-ES"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03A8EB-F3C1-4AC2-8B08-DF7591E03350}"/>
              </a:ext>
            </a:extLst>
          </p:cNvPr>
          <p:cNvSpPr>
            <a:spLocks noGrp="1"/>
          </p:cNvSpPr>
          <p:nvPr>
            <p:ph idx="1"/>
          </p:nvPr>
        </p:nvSpPr>
        <p:spPr>
          <a:xfrm>
            <a:off x="5118447" y="247650"/>
            <a:ext cx="6816378" cy="5804158"/>
          </a:xfrm>
        </p:spPr>
        <p:txBody>
          <a:bodyPr>
            <a:normAutofit/>
          </a:bodyPr>
          <a:lstStyle/>
          <a:p>
            <a:pPr algn="just"/>
            <a:r>
              <a:rPr lang="en-GB" sz="2000" dirty="0">
                <a:latin typeface="Arial" panose="020B0604020202020204" pitchFamily="34" charset="0"/>
                <a:cs typeface="Arial" panose="020B0604020202020204" pitchFamily="34" charset="0"/>
              </a:rPr>
              <a:t>In 2010, David Askew, a 64-year-old man with learning difficulties from Greater Manchester, collapsed and died after years of bullying from local youths, who would prey on him for money and cigarettes. </a:t>
            </a:r>
            <a:br>
              <a:rPr lang="en-GB" dirty="0"/>
            </a:br>
            <a:br>
              <a:rPr lang="en-GB" dirty="0"/>
            </a:br>
            <a:r>
              <a:rPr lang="en-GB" sz="2000" dirty="0">
                <a:latin typeface="Arial" panose="020B0604020202020204" pitchFamily="34" charset="0"/>
                <a:cs typeface="Arial" panose="020B0604020202020204" pitchFamily="34" charset="0"/>
              </a:rPr>
              <a:t>In 2012, an enquiry was set up to investigate the widespread and ongoing abuses of people with learning difficulties at Winterbourne View, after undercover reporting at the private ‘care home’ by the BBC Panorama programme. Six members of staff went to prison as a result of criminal proceedings.</a:t>
            </a:r>
            <a:endParaRPr lang="es-E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166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CB6AE-50CE-4C4A-9E83-48C588A153B0}"/>
              </a:ext>
            </a:extLst>
          </p:cNvPr>
          <p:cNvSpPr>
            <a:spLocks noGrp="1"/>
          </p:cNvSpPr>
          <p:nvPr>
            <p:ph type="title"/>
          </p:nvPr>
        </p:nvSpPr>
        <p:spPr>
          <a:xfrm>
            <a:off x="619125" y="2349925"/>
            <a:ext cx="3768485" cy="2456442"/>
          </a:xfrm>
        </p:spPr>
        <p:txBody>
          <a:bodyPr>
            <a:noAutofit/>
          </a:bodyPr>
          <a:lstStyle/>
          <a:p>
            <a:r>
              <a:rPr lang="en-GB" sz="3200" b="1" dirty="0">
                <a:latin typeface="Arial" panose="020B0604020202020204" pitchFamily="34" charset="0"/>
                <a:cs typeface="Arial" panose="020B0604020202020204" pitchFamily="34" charset="0"/>
              </a:rPr>
              <a:t>Why do disabled people seem to be disproportionately targeted?</a:t>
            </a:r>
            <a:endParaRPr lang="es-ES"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CE0BE5-057C-45DC-B355-1200AF0F5D40}"/>
              </a:ext>
            </a:extLst>
          </p:cNvPr>
          <p:cNvSpPr>
            <a:spLocks noGrp="1"/>
          </p:cNvSpPr>
          <p:nvPr>
            <p:ph idx="1"/>
          </p:nvPr>
        </p:nvSpPr>
        <p:spPr/>
        <p:txBody>
          <a:bodyPr>
            <a:normAutofit fontScale="92500" lnSpcReduction="20000"/>
          </a:bodyPr>
          <a:lstStyle/>
          <a:p>
            <a:r>
              <a:rPr lang="en-GB" sz="2400" dirty="0">
                <a:latin typeface="Arial" panose="020B0604020202020204" pitchFamily="34" charset="0"/>
                <a:cs typeface="Arial" panose="020B0604020202020204" pitchFamily="34" charset="0"/>
              </a:rPr>
              <a:t>Disabled people may have vulnerabilities arising from impairment.  </a:t>
            </a:r>
          </a:p>
          <a:p>
            <a:r>
              <a:rPr lang="en-GB" sz="2400" dirty="0">
                <a:latin typeface="Arial" panose="020B0604020202020204" pitchFamily="34" charset="0"/>
                <a:cs typeface="Arial" panose="020B0604020202020204" pitchFamily="34" charset="0"/>
              </a:rPr>
              <a:t>The person with mobility impairment cannot run away; </a:t>
            </a:r>
          </a:p>
          <a:p>
            <a:r>
              <a:rPr lang="en-GB" sz="2400" dirty="0">
                <a:latin typeface="Arial" panose="020B0604020202020204" pitchFamily="34" charset="0"/>
                <a:cs typeface="Arial" panose="020B0604020202020204" pitchFamily="34" charset="0"/>
              </a:rPr>
              <a:t>the blind or deaf person can less easily perceive danger; </a:t>
            </a:r>
          </a:p>
          <a:p>
            <a:r>
              <a:rPr lang="en-GB" sz="2400" dirty="0">
                <a:latin typeface="Arial" panose="020B0604020202020204" pitchFamily="34" charset="0"/>
                <a:cs typeface="Arial" panose="020B0604020202020204" pitchFamily="34" charset="0"/>
              </a:rPr>
              <a:t>someone with a speech or language impairment cannot communicate what has happened to them; </a:t>
            </a:r>
          </a:p>
          <a:p>
            <a:r>
              <a:rPr lang="en-GB" sz="2400" dirty="0">
                <a:latin typeface="Arial" panose="020B0604020202020204" pitchFamily="34" charset="0"/>
                <a:cs typeface="Arial" panose="020B0604020202020204" pitchFamily="34" charset="0"/>
              </a:rPr>
              <a:t>the physically frail person cannot defend themselves; a person with learning difficulties may be naïve and trusting or too open with information. </a:t>
            </a:r>
            <a:br>
              <a:rPr lang="en-GB" dirty="0"/>
            </a:br>
            <a:endParaRPr lang="es-ES" dirty="0"/>
          </a:p>
        </p:txBody>
      </p:sp>
    </p:spTree>
    <p:extLst>
      <p:ext uri="{BB962C8B-B14F-4D97-AF65-F5344CB8AC3E}">
        <p14:creationId xmlns:p14="http://schemas.microsoft.com/office/powerpoint/2010/main" val="759792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3B5E1-35E3-471E-BBB9-2C80F06B3208}"/>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Which disability is the most vulnerable to abuse?</a:t>
            </a:r>
            <a:endParaRPr lang="es-E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C819FD-39B2-4426-93DF-4E7425CB04D9}"/>
              </a:ext>
            </a:extLst>
          </p:cNvPr>
          <p:cNvSpPr>
            <a:spLocks noGrp="1"/>
          </p:cNvSpPr>
          <p:nvPr>
            <p:ph idx="1"/>
          </p:nvPr>
        </p:nvSpPr>
        <p:spPr/>
        <p:txBody>
          <a:bodyPr/>
          <a:lstStyle/>
          <a:p>
            <a:pPr algn="just"/>
            <a:r>
              <a:rPr lang="en-GB" dirty="0"/>
              <a:t> -</a:t>
            </a:r>
            <a:r>
              <a:rPr lang="en-GB" sz="3200" dirty="0">
                <a:latin typeface="Arial" panose="020B0604020202020204" pitchFamily="34" charset="0"/>
                <a:cs typeface="Arial" panose="020B0604020202020204" pitchFamily="34" charset="0"/>
              </a:rPr>
              <a:t>People with learning difficulties, of all disabled people, seem the most likely to become victims of violence and abuse.</a:t>
            </a:r>
            <a:endParaRPr lang="es-E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0412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B41D6-51F7-4DD9-A38B-FE2A6B04E74B}"/>
              </a:ext>
            </a:extLst>
          </p:cNvPr>
          <p:cNvSpPr>
            <a:spLocks noGrp="1"/>
          </p:cNvSpPr>
          <p:nvPr>
            <p:ph type="title"/>
          </p:nvPr>
        </p:nvSpPr>
        <p:spPr>
          <a:xfrm>
            <a:off x="2880485" y="841375"/>
            <a:ext cx="6230857" cy="1230570"/>
          </a:xfrm>
        </p:spPr>
        <p:txBody>
          <a:bodyPr anchor="t">
            <a:normAutofit/>
          </a:bodyPr>
          <a:lstStyle/>
          <a:p>
            <a:pPr algn="l"/>
            <a:r>
              <a:rPr lang="en-GB" sz="3600">
                <a:solidFill>
                  <a:schemeClr val="accent1"/>
                </a:solidFill>
              </a:rPr>
              <a:t>Further Reading</a:t>
            </a:r>
            <a:endParaRPr lang="es-ES" sz="3600">
              <a:solidFill>
                <a:schemeClr val="accent1"/>
              </a:solidFill>
            </a:endParaRP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49A46889-008E-4B79-B4CF-1FF6A72D5F79}"/>
              </a:ext>
            </a:extLst>
          </p:cNvPr>
          <p:cNvSpPr>
            <a:spLocks noGrp="1"/>
          </p:cNvSpPr>
          <p:nvPr>
            <p:ph idx="1"/>
          </p:nvPr>
        </p:nvSpPr>
        <p:spPr>
          <a:xfrm>
            <a:off x="2880487" y="2249046"/>
            <a:ext cx="6123783" cy="3802762"/>
          </a:xfrm>
        </p:spPr>
        <p:txBody>
          <a:bodyPr anchor="t">
            <a:normAutofit/>
          </a:bodyPr>
          <a:lstStyle/>
          <a:p>
            <a:pPr>
              <a:lnSpc>
                <a:spcPct val="110000"/>
              </a:lnSpc>
            </a:pPr>
            <a:r>
              <a:rPr lang="en-GB" sz="1100"/>
              <a:t>-Jane Campbell and Michael Oliver. 1996. Disability Politics: understanding our past, changing our future. London: Routledge. </a:t>
            </a:r>
            <a:br>
              <a:rPr lang="en-GB" sz="1100"/>
            </a:br>
            <a:r>
              <a:rPr lang="en-GB" sz="1100"/>
              <a:t>-James Charlton. 1998. Nothing About Us, Without Us: disability oppression and empowerment. Berkeley, CA: University of California Press. </a:t>
            </a:r>
            <a:br>
              <a:rPr lang="en-GB" sz="1100"/>
            </a:br>
            <a:r>
              <a:rPr lang="en-GB" sz="1100"/>
              <a:t>-Roddy Slorach. 2016. A Very Capitalist Condition: a history and politics of disability. London: Bookmarks Publications. </a:t>
            </a:r>
            <a:br>
              <a:rPr lang="en-GB" sz="1100"/>
            </a:br>
            <a:r>
              <a:rPr lang="en-GB" sz="1100"/>
              <a:t>-World Health Organization and World Bank. 2011. World Report on Disability. Geneva:  World Health Organization.</a:t>
            </a:r>
            <a:br>
              <a:rPr lang="en-GB" sz="1100"/>
            </a:br>
            <a:r>
              <a:rPr lang="en-GB" sz="1100"/>
              <a:t>-Robert Bogdan. 2007. Freak Show: presenting human oddities for amusement and profit. Chicago, IL: University of Chicago Press. </a:t>
            </a:r>
            <a:br>
              <a:rPr lang="en-GB" sz="1100"/>
            </a:br>
            <a:r>
              <a:rPr lang="en-GB" sz="1100"/>
              <a:t>-Anne Borsay. 2005. Disability and Social Policy in Britain since 1750. Basingstoke: Palgrave Macmillan. </a:t>
            </a:r>
            <a:br>
              <a:rPr lang="en-GB" sz="1100"/>
            </a:br>
            <a:r>
              <a:rPr lang="en-GB" sz="1100"/>
              <a:t>-Susan Burch and Michael Rembis, editors. 2014. Disability Histories. Urbana, IL: University of Illinois Press. </a:t>
            </a:r>
            <a:br>
              <a:rPr lang="en-GB" sz="1100"/>
            </a:br>
            <a:r>
              <a:rPr lang="en-GB" sz="1100"/>
              <a:t>-Lennard Davis. 1995. Enforcing Normalcy: disability, deafness and the body. London: Verso. </a:t>
            </a:r>
            <a:br>
              <a:rPr lang="en-GB" sz="1100"/>
            </a:br>
            <a:r>
              <a:rPr lang="en-GB" sz="1100"/>
              <a:t>-Anne Kerr and Tom Shakespeare. 2002. Genetic Politics: from eugenics to genome. Cheltenham: New Clarion Press. </a:t>
            </a:r>
            <a:br>
              <a:rPr lang="en-GB" sz="1100"/>
            </a:br>
            <a:r>
              <a:rPr lang="en-GB" sz="1100"/>
              <a:t>-Paul Longmore and Lauri Umansky, editors. 2001. The New Disability History: American perspectives. New York: New York University Press.</a:t>
            </a:r>
          </a:p>
          <a:p>
            <a:pPr>
              <a:lnSpc>
                <a:spcPct val="110000"/>
              </a:lnSpc>
            </a:pPr>
            <a:endParaRPr lang="en-GB" sz="1100"/>
          </a:p>
          <a:p>
            <a:pPr>
              <a:lnSpc>
                <a:spcPct val="110000"/>
              </a:lnSpc>
            </a:pPr>
            <a:endParaRPr lang="es-ES" sz="1100"/>
          </a:p>
        </p:txBody>
      </p:sp>
    </p:spTree>
    <p:extLst>
      <p:ext uri="{BB962C8B-B14F-4D97-AF65-F5344CB8AC3E}">
        <p14:creationId xmlns:p14="http://schemas.microsoft.com/office/powerpoint/2010/main" val="11746566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B4298B-514D-4087-BFCF-5E0B7C9A9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4250D78-05C1-41CC-8744-FF36129625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88B658F-163C-450C-B32C-2385E374B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5AE85F6C-45F9-4F00-8AA8-52BD51059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4B0E90C3-F098-46CE-B1D9-44EDE9C6E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F59D4E-9109-4D0A-8064-9C534CCFB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4B8AAA4-1840-48B9-A1E7-8CE75F873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5A87B14D-183F-429F-849A-A6DC957B0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C261938-CF78-4843-9295-A20FD159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70557A9F-9800-4BDA-8EA5-312FBB05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5443555-50A7-490F-A7BD-C3761876B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0E25D709-0236-44C4-9AD0-23C27FFB6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2D3488E-C376-4058-9B14-3E67ECCF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29C0577D-AE94-4E3E-AFE9-87D6F505C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28A3D14-A3AE-415B-81C0-10DABBD63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7722035-1059-41F4-801E-F6C3F4383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8275878-64ED-413C-B1B9-654EE17C5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6BE90BD7-1A14-43A3-8CD4-8D181EE63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609B6EC-0BA4-4C45-B9CA-311B34B83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A3962A2-D76B-4346-9535-356648073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8CBAD67-783A-4EFF-852A-40CD9D5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780BC275-9329-40AA-849F-7B258245E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55DA4B63-E5E4-49C5-BC03-E5A312146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4B119DD9-4CA2-48E1-887C-791C8A73D145}"/>
              </a:ext>
            </a:extLst>
          </p:cNvPr>
          <p:cNvSpPr>
            <a:spLocks noGrp="1"/>
          </p:cNvSpPr>
          <p:nvPr>
            <p:ph type="title"/>
          </p:nvPr>
        </p:nvSpPr>
        <p:spPr>
          <a:xfrm>
            <a:off x="4067177" y="630936"/>
            <a:ext cx="6677553" cy="1353310"/>
          </a:xfrm>
        </p:spPr>
        <p:txBody>
          <a:bodyPr anchor="b">
            <a:normAutofit/>
          </a:bodyPr>
          <a:lstStyle/>
          <a:p>
            <a:pPr algn="l"/>
            <a:r>
              <a:rPr lang="en-GB" sz="3600">
                <a:solidFill>
                  <a:schemeClr val="tx1"/>
                </a:solidFill>
              </a:rPr>
              <a:t>Cont’d. . . .</a:t>
            </a:r>
            <a:endParaRPr lang="es-ES" sz="3600">
              <a:solidFill>
                <a:schemeClr val="tx1"/>
              </a:solidFill>
            </a:endParaRPr>
          </a:p>
        </p:txBody>
      </p:sp>
      <p:sp>
        <p:nvSpPr>
          <p:cNvPr id="3" name="Content Placeholder 2">
            <a:extLst>
              <a:ext uri="{FF2B5EF4-FFF2-40B4-BE49-F238E27FC236}">
                <a16:creationId xmlns:a16="http://schemas.microsoft.com/office/drawing/2014/main" id="{4E04CBAB-9BE7-4283-8094-F49536986F53}"/>
              </a:ext>
            </a:extLst>
          </p:cNvPr>
          <p:cNvSpPr>
            <a:spLocks noGrp="1"/>
          </p:cNvSpPr>
          <p:nvPr>
            <p:ph idx="1"/>
          </p:nvPr>
        </p:nvSpPr>
        <p:spPr>
          <a:xfrm>
            <a:off x="4067177" y="2161348"/>
            <a:ext cx="6677551" cy="3890460"/>
          </a:xfrm>
        </p:spPr>
        <p:txBody>
          <a:bodyPr anchor="ctr">
            <a:normAutofit/>
          </a:bodyPr>
          <a:lstStyle/>
          <a:p>
            <a:r>
              <a:rPr lang="en-GB" sz="1600"/>
              <a:t>-Jody Heymann, Michael Ashley Stein and Gonzalo Moreno, editors. 2014. Disability and Equity at Work. Oxford: Oxford University Press. </a:t>
            </a:r>
            <a:br>
              <a:rPr lang="en-GB" sz="1600"/>
            </a:br>
            <a:r>
              <a:rPr lang="en-GB" sz="1600"/>
              <a:t>-Higher Education Funding Council for England. 2015. Differences in Employment Outcomes: equality and diversity characteristics. Bristol: Higher Education Funding Council for England. </a:t>
            </a:r>
            <a:br>
              <a:rPr lang="en-GB" sz="1600"/>
            </a:br>
            <a:r>
              <a:rPr lang="en-GB" sz="1600"/>
              <a:t>-Alan Roulstone and Colin Barnes, editors. 2005. Working Futures? Disabled people, policy and social inclusion. Bristol: Policy Press. </a:t>
            </a:r>
            <a:br>
              <a:rPr lang="en-GB" sz="1600"/>
            </a:br>
            <a:r>
              <a:rPr lang="en-GB" sz="1600"/>
              <a:t>-World Health Organization and World Bank. 2011. World Report on Disability. Geneva:  World Health Organization.</a:t>
            </a:r>
          </a:p>
          <a:p>
            <a:endParaRPr lang="es-ES" sz="1600"/>
          </a:p>
        </p:txBody>
      </p:sp>
    </p:spTree>
    <p:extLst>
      <p:ext uri="{BB962C8B-B14F-4D97-AF65-F5344CB8AC3E}">
        <p14:creationId xmlns:p14="http://schemas.microsoft.com/office/powerpoint/2010/main" val="176086763"/>
      </p:ext>
    </p:extLst>
  </p:cSld>
  <p:clrMapOvr>
    <a:masterClrMapping/>
  </p:clrMapOvr>
</p:sld>
</file>

<file path=ppt/theme/theme1.xml><?xml version="1.0" encoding="utf-8"?>
<a:theme xmlns:a="http://schemas.openxmlformats.org/drawingml/2006/main" name="Atlas">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otalTime>1260</TotalTime>
  <Words>2657</Words>
  <Application>Microsoft Office PowerPoint</Application>
  <PresentationFormat>Widescreen</PresentationFormat>
  <Paragraphs>160</Paragraphs>
  <Slides>34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Arial</vt:lpstr>
      <vt:lpstr>Calibri Light</vt:lpstr>
      <vt:lpstr>Hargreaves</vt:lpstr>
      <vt:lpstr>Rockwell</vt:lpstr>
      <vt:lpstr>Wingdings</vt:lpstr>
      <vt:lpstr>Atlas</vt:lpstr>
      <vt:lpstr>Disability</vt:lpstr>
      <vt:lpstr>Definitions</vt:lpstr>
      <vt:lpstr>What is Disability?</vt:lpstr>
      <vt:lpstr>Who is Affected?</vt:lpstr>
      <vt:lpstr>Who Is Affected?</vt:lpstr>
      <vt:lpstr>A number of key terms to consider within disability</vt:lpstr>
      <vt:lpstr>How many people have a disability in the UK?</vt:lpstr>
      <vt:lpstr>. . . ?</vt:lpstr>
      <vt:lpstr>This raises 2 issues:</vt:lpstr>
      <vt:lpstr>Inclusive language</vt:lpstr>
      <vt:lpstr>Inclusive language</vt:lpstr>
      <vt:lpstr>Society’s perception - Beginnings </vt:lpstr>
      <vt:lpstr>Quick history . . . </vt:lpstr>
      <vt:lpstr> </vt:lpstr>
      <vt:lpstr>INDEPENDENT LIVING</vt:lpstr>
      <vt:lpstr>PowerPoint Presentation</vt:lpstr>
      <vt:lpstr>PowerPoint Presentation</vt:lpstr>
      <vt:lpstr>Social Stigma</vt:lpstr>
      <vt:lpstr>Let’s hear from the source:</vt:lpstr>
      <vt:lpstr>PowerPoint Presentation</vt:lpstr>
      <vt:lpstr>Disability facts and figures</vt:lpstr>
      <vt:lpstr>Disability price tag</vt:lpstr>
      <vt:lpstr>Disabling Barriers:</vt:lpstr>
      <vt:lpstr>A Life Worth Living With Disability</vt:lpstr>
      <vt:lpstr>PowerPoint Presentation</vt:lpstr>
      <vt:lpstr>Key evidence and policy</vt:lpstr>
      <vt:lpstr>National Disability Strategy</vt:lpstr>
      <vt:lpstr>  Adult with  disabilities</vt:lpstr>
      <vt:lpstr>Equality Act 2010</vt:lpstr>
      <vt:lpstr>Violence and Abuse</vt:lpstr>
      <vt:lpstr>Why do disabled people seem to be disproportionately targeted?</vt:lpstr>
      <vt:lpstr>Which disability is the most vulnerable to abuse?</vt:lpstr>
      <vt:lpstr>Further Reading</vt:lpstr>
      <vt:lpstr>Cont’d. .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dc:title>
  <dc:creator>Besty Jose</dc:creator>
  <cp:lastModifiedBy>Joanne Davies</cp:lastModifiedBy>
  <cp:revision>25</cp:revision>
  <dcterms:created xsi:type="dcterms:W3CDTF">2020-05-27T11:46:42Z</dcterms:created>
  <dcterms:modified xsi:type="dcterms:W3CDTF">2021-10-21T06:47:06Z</dcterms:modified>
</cp:coreProperties>
</file>