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2" r:id="rId5"/>
  </p:sldMasterIdLst>
  <p:notesMasterIdLst>
    <p:notesMasterId r:id="rId55"/>
  </p:notesMasterIdLst>
  <p:sldIdLst>
    <p:sldId id="256" r:id="rId6"/>
    <p:sldId id="335" r:id="rId7"/>
    <p:sldId id="313" r:id="rId8"/>
    <p:sldId id="828" r:id="rId9"/>
    <p:sldId id="829" r:id="rId10"/>
    <p:sldId id="830" r:id="rId11"/>
    <p:sldId id="831" r:id="rId12"/>
    <p:sldId id="832" r:id="rId13"/>
    <p:sldId id="833" r:id="rId14"/>
    <p:sldId id="834" r:id="rId15"/>
    <p:sldId id="835" r:id="rId16"/>
    <p:sldId id="840" r:id="rId17"/>
    <p:sldId id="795" r:id="rId18"/>
    <p:sldId id="837" r:id="rId19"/>
    <p:sldId id="838" r:id="rId20"/>
    <p:sldId id="797" r:id="rId21"/>
    <p:sldId id="798" r:id="rId22"/>
    <p:sldId id="799" r:id="rId23"/>
    <p:sldId id="800" r:id="rId24"/>
    <p:sldId id="801" r:id="rId25"/>
    <p:sldId id="802" r:id="rId26"/>
    <p:sldId id="803" r:id="rId27"/>
    <p:sldId id="804" r:id="rId28"/>
    <p:sldId id="805" r:id="rId29"/>
    <p:sldId id="811" r:id="rId30"/>
    <p:sldId id="812" r:id="rId31"/>
    <p:sldId id="793" r:id="rId32"/>
    <p:sldId id="794" r:id="rId33"/>
    <p:sldId id="827" r:id="rId34"/>
    <p:sldId id="817" r:id="rId35"/>
    <p:sldId id="819" r:id="rId36"/>
    <p:sldId id="820" r:id="rId37"/>
    <p:sldId id="821" r:id="rId38"/>
    <p:sldId id="822" r:id="rId39"/>
    <p:sldId id="813" r:id="rId40"/>
    <p:sldId id="826" r:id="rId41"/>
    <p:sldId id="814" r:id="rId42"/>
    <p:sldId id="824" r:id="rId43"/>
    <p:sldId id="815" r:id="rId44"/>
    <p:sldId id="825" r:id="rId45"/>
    <p:sldId id="816" r:id="rId46"/>
    <p:sldId id="818" r:id="rId47"/>
    <p:sldId id="810" r:id="rId48"/>
    <p:sldId id="294" r:id="rId49"/>
    <p:sldId id="806" r:id="rId50"/>
    <p:sldId id="809" r:id="rId51"/>
    <p:sldId id="807" r:id="rId52"/>
    <p:sldId id="278" r:id="rId53"/>
    <p:sldId id="83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5DA3A7-F433-4F14-AB8E-2504C10D9D73}" v="38" dt="2024-09-23T13:57:35.4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8418" autoAdjust="0"/>
  </p:normalViewPr>
  <p:slideViewPr>
    <p:cSldViewPr snapToGrid="0">
      <p:cViewPr varScale="1">
        <p:scale>
          <a:sx n="64" d="100"/>
          <a:sy n="64" d="100"/>
        </p:scale>
        <p:origin x="6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6EB6AE-7530-4882-8E45-04B30C06678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2883964-42DC-4453-8ED1-E767885AC9CF}">
      <dgm:prSet/>
      <dgm:spPr/>
      <dgm:t>
        <a:bodyPr/>
        <a:lstStyle/>
        <a:p>
          <a:r>
            <a:rPr lang="en-GB"/>
            <a:t>1960s: Management seen as an applied discipline</a:t>
          </a:r>
          <a:endParaRPr lang="en-US"/>
        </a:p>
      </dgm:t>
    </dgm:pt>
    <dgm:pt modelId="{002D8DE1-529C-4EC7-ABED-E6C0217968D8}" type="parTrans" cxnId="{D7BF8CFF-B5F2-4730-B881-07B66AD7F063}">
      <dgm:prSet/>
      <dgm:spPr/>
      <dgm:t>
        <a:bodyPr/>
        <a:lstStyle/>
        <a:p>
          <a:endParaRPr lang="en-US"/>
        </a:p>
      </dgm:t>
    </dgm:pt>
    <dgm:pt modelId="{FB8E3220-1798-4582-ACB6-E71DF9DCBA10}" type="sibTrans" cxnId="{D7BF8CFF-B5F2-4730-B881-07B66AD7F063}">
      <dgm:prSet/>
      <dgm:spPr/>
      <dgm:t>
        <a:bodyPr/>
        <a:lstStyle/>
        <a:p>
          <a:endParaRPr lang="en-US"/>
        </a:p>
      </dgm:t>
    </dgm:pt>
    <dgm:pt modelId="{99CEA168-E3F1-4C43-B67B-9BDC9C3B7BF9}">
      <dgm:prSet/>
      <dgm:spPr/>
      <dgm:t>
        <a:bodyPr/>
        <a:lstStyle/>
        <a:p>
          <a:r>
            <a:rPr lang="en-GB"/>
            <a:t>Shift: Management departments enter traditional universities </a:t>
          </a:r>
          <a:endParaRPr lang="en-US"/>
        </a:p>
      </dgm:t>
    </dgm:pt>
    <dgm:pt modelId="{BC30509B-1427-4CB1-8E88-63B992F9CB31}" type="parTrans" cxnId="{EF39A04A-A5A0-4D3D-8E42-0C8BEE7DD1BC}">
      <dgm:prSet/>
      <dgm:spPr/>
      <dgm:t>
        <a:bodyPr/>
        <a:lstStyle/>
        <a:p>
          <a:endParaRPr lang="en-US"/>
        </a:p>
      </dgm:t>
    </dgm:pt>
    <dgm:pt modelId="{E5B7CA78-2E19-4415-81FC-887EC324A74C}" type="sibTrans" cxnId="{EF39A04A-A5A0-4D3D-8E42-0C8BEE7DD1BC}">
      <dgm:prSet/>
      <dgm:spPr/>
      <dgm:t>
        <a:bodyPr/>
        <a:lstStyle/>
        <a:p>
          <a:endParaRPr lang="en-US"/>
        </a:p>
      </dgm:t>
    </dgm:pt>
    <dgm:pt modelId="{29214F94-99F2-47D0-9C61-F08612AD1FB5}">
      <dgm:prSet/>
      <dgm:spPr/>
      <dgm:t>
        <a:bodyPr/>
        <a:lstStyle/>
        <a:p>
          <a:r>
            <a:rPr lang="en-GB"/>
            <a:t>Research focus moves towards academic impact</a:t>
          </a:r>
          <a:endParaRPr lang="en-US"/>
        </a:p>
      </dgm:t>
    </dgm:pt>
    <dgm:pt modelId="{B8BA4F92-A3AA-4C65-9A64-339C122D486B}" type="parTrans" cxnId="{7F1A09BB-D5F9-4455-BA1A-F66CD7E936BC}">
      <dgm:prSet/>
      <dgm:spPr/>
      <dgm:t>
        <a:bodyPr/>
        <a:lstStyle/>
        <a:p>
          <a:endParaRPr lang="en-US"/>
        </a:p>
      </dgm:t>
    </dgm:pt>
    <dgm:pt modelId="{A565A191-8FBB-4B32-B54D-0A5CC6AD09B9}" type="sibTrans" cxnId="{7F1A09BB-D5F9-4455-BA1A-F66CD7E936BC}">
      <dgm:prSet/>
      <dgm:spPr/>
      <dgm:t>
        <a:bodyPr/>
        <a:lstStyle/>
        <a:p>
          <a:endParaRPr lang="en-US"/>
        </a:p>
      </dgm:t>
    </dgm:pt>
    <dgm:pt modelId="{F548A575-F8BF-4272-8238-B7F100B6F679}">
      <dgm:prSet/>
      <dgm:spPr/>
      <dgm:t>
        <a:bodyPr/>
        <a:lstStyle/>
        <a:p>
          <a:r>
            <a:rPr lang="en-GB"/>
            <a:t>'Rigorous research' becomes synonymous with high-impact journal publications</a:t>
          </a:r>
          <a:endParaRPr lang="en-US"/>
        </a:p>
      </dgm:t>
    </dgm:pt>
    <dgm:pt modelId="{C19A8F77-C066-4D8F-A8B3-AD8462665610}" type="parTrans" cxnId="{1EBC1E64-257B-4953-8A51-6F6FB0EE2A98}">
      <dgm:prSet/>
      <dgm:spPr/>
      <dgm:t>
        <a:bodyPr/>
        <a:lstStyle/>
        <a:p>
          <a:endParaRPr lang="en-US"/>
        </a:p>
      </dgm:t>
    </dgm:pt>
    <dgm:pt modelId="{50F68294-614B-4A2D-BC5C-B586C8100305}" type="sibTrans" cxnId="{1EBC1E64-257B-4953-8A51-6F6FB0EE2A98}">
      <dgm:prSet/>
      <dgm:spPr/>
      <dgm:t>
        <a:bodyPr/>
        <a:lstStyle/>
        <a:p>
          <a:endParaRPr lang="en-US"/>
        </a:p>
      </dgm:t>
    </dgm:pt>
    <dgm:pt modelId="{6CD5CDD8-699B-4907-B699-99C0B4127767}">
      <dgm:prSet/>
      <dgm:spPr/>
      <dgm:t>
        <a:bodyPr/>
        <a:lstStyle/>
        <a:p>
          <a:r>
            <a:rPr lang="en-GB"/>
            <a:t>Recent trend: Pendulum swings back towards practical impact </a:t>
          </a:r>
          <a:endParaRPr lang="en-US"/>
        </a:p>
      </dgm:t>
    </dgm:pt>
    <dgm:pt modelId="{7291F2D9-D1D1-4E77-9ADD-1AAC87A50724}" type="parTrans" cxnId="{A7764373-2F91-48C7-9EFA-5FF5B147D1A6}">
      <dgm:prSet/>
      <dgm:spPr/>
      <dgm:t>
        <a:bodyPr/>
        <a:lstStyle/>
        <a:p>
          <a:endParaRPr lang="en-US"/>
        </a:p>
      </dgm:t>
    </dgm:pt>
    <dgm:pt modelId="{0A3F1B26-D4CC-49AD-8626-08372FC0CB45}" type="sibTrans" cxnId="{A7764373-2F91-48C7-9EFA-5FF5B147D1A6}">
      <dgm:prSet/>
      <dgm:spPr/>
      <dgm:t>
        <a:bodyPr/>
        <a:lstStyle/>
        <a:p>
          <a:endParaRPr lang="en-US"/>
        </a:p>
      </dgm:t>
    </dgm:pt>
    <dgm:pt modelId="{7EBFA26E-C6E5-4A92-A48C-1978ED45A876}">
      <dgm:prSet/>
      <dgm:spPr/>
      <dgm:t>
        <a:bodyPr/>
        <a:lstStyle/>
        <a:p>
          <a:r>
            <a:rPr lang="en-GB"/>
            <a:t>Research funding allocation now considers contribution to management practice</a:t>
          </a:r>
          <a:endParaRPr lang="en-US"/>
        </a:p>
      </dgm:t>
    </dgm:pt>
    <dgm:pt modelId="{3A8961EC-D6CD-46CE-A047-8551D2F9896C}" type="parTrans" cxnId="{E25CAF8F-21EA-4315-A1A3-4469B98C2B2B}">
      <dgm:prSet/>
      <dgm:spPr/>
      <dgm:t>
        <a:bodyPr/>
        <a:lstStyle/>
        <a:p>
          <a:endParaRPr lang="en-US"/>
        </a:p>
      </dgm:t>
    </dgm:pt>
    <dgm:pt modelId="{146C4DC8-D131-4B63-81FE-164DA3AD3965}" type="sibTrans" cxnId="{E25CAF8F-21EA-4315-A1A3-4469B98C2B2B}">
      <dgm:prSet/>
      <dgm:spPr/>
      <dgm:t>
        <a:bodyPr/>
        <a:lstStyle/>
        <a:p>
          <a:endParaRPr lang="en-US"/>
        </a:p>
      </dgm:t>
    </dgm:pt>
    <dgm:pt modelId="{59235109-6414-4CC9-8026-1CB62120FE76}">
      <dgm:prSet/>
      <dgm:spPr/>
      <dgm:t>
        <a:bodyPr/>
        <a:lstStyle/>
        <a:p>
          <a:r>
            <a:rPr lang="en-GB"/>
            <a:t>THE REF emphasises demonstrable societal impact</a:t>
          </a:r>
          <a:endParaRPr lang="en-US"/>
        </a:p>
      </dgm:t>
    </dgm:pt>
    <dgm:pt modelId="{D87BB805-02C4-44AE-B285-4070AE3BA7D0}" type="parTrans" cxnId="{9F50756A-7186-400C-A645-30DDC837FDE6}">
      <dgm:prSet/>
      <dgm:spPr/>
      <dgm:t>
        <a:bodyPr/>
        <a:lstStyle/>
        <a:p>
          <a:endParaRPr lang="en-US"/>
        </a:p>
      </dgm:t>
    </dgm:pt>
    <dgm:pt modelId="{CC98935A-E557-459D-81B5-1D37C30E229C}" type="sibTrans" cxnId="{9F50756A-7186-400C-A645-30DDC837FDE6}">
      <dgm:prSet/>
      <dgm:spPr/>
      <dgm:t>
        <a:bodyPr/>
        <a:lstStyle/>
        <a:p>
          <a:endParaRPr lang="en-US"/>
        </a:p>
      </dgm:t>
    </dgm:pt>
    <dgm:pt modelId="{5897F029-EFBC-4662-BEE6-97F42B98AA17}" type="pres">
      <dgm:prSet presAssocID="{EE6EB6AE-7530-4882-8E45-04B30C06678F}" presName="linear" presStyleCnt="0">
        <dgm:presLayoutVars>
          <dgm:dir/>
          <dgm:animLvl val="lvl"/>
          <dgm:resizeHandles val="exact"/>
        </dgm:presLayoutVars>
      </dgm:prSet>
      <dgm:spPr/>
    </dgm:pt>
    <dgm:pt modelId="{B0531D35-163F-43E2-A7D1-782CBA9388AA}" type="pres">
      <dgm:prSet presAssocID="{12883964-42DC-4453-8ED1-E767885AC9CF}" presName="parentLin" presStyleCnt="0"/>
      <dgm:spPr/>
    </dgm:pt>
    <dgm:pt modelId="{7043764E-C505-42F0-9F73-E9AF19A900E8}" type="pres">
      <dgm:prSet presAssocID="{12883964-42DC-4453-8ED1-E767885AC9CF}" presName="parentLeftMargin" presStyleLbl="node1" presStyleIdx="0" presStyleCnt="3"/>
      <dgm:spPr/>
    </dgm:pt>
    <dgm:pt modelId="{4D1358F8-2D55-4F3F-8593-73F369430742}" type="pres">
      <dgm:prSet presAssocID="{12883964-42DC-4453-8ED1-E767885AC9C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8DFAE4B-0E10-49D0-B2D9-FFA603E99598}" type="pres">
      <dgm:prSet presAssocID="{12883964-42DC-4453-8ED1-E767885AC9CF}" presName="negativeSpace" presStyleCnt="0"/>
      <dgm:spPr/>
    </dgm:pt>
    <dgm:pt modelId="{142F6CC3-AB9F-4852-AD52-B2DE8EE9FBFC}" type="pres">
      <dgm:prSet presAssocID="{12883964-42DC-4453-8ED1-E767885AC9CF}" presName="childText" presStyleLbl="conFgAcc1" presStyleIdx="0" presStyleCnt="3">
        <dgm:presLayoutVars>
          <dgm:bulletEnabled val="1"/>
        </dgm:presLayoutVars>
      </dgm:prSet>
      <dgm:spPr/>
    </dgm:pt>
    <dgm:pt modelId="{85AA9856-E3DB-4460-AEE2-1898A7BAC2DE}" type="pres">
      <dgm:prSet presAssocID="{FB8E3220-1798-4582-ACB6-E71DF9DCBA10}" presName="spaceBetweenRectangles" presStyleCnt="0"/>
      <dgm:spPr/>
    </dgm:pt>
    <dgm:pt modelId="{E6007384-10B1-4057-AC9D-2BC9C6964445}" type="pres">
      <dgm:prSet presAssocID="{99CEA168-E3F1-4C43-B67B-9BDC9C3B7BF9}" presName="parentLin" presStyleCnt="0"/>
      <dgm:spPr/>
    </dgm:pt>
    <dgm:pt modelId="{1CB128EC-EF96-48D7-AEB4-65ED48E32948}" type="pres">
      <dgm:prSet presAssocID="{99CEA168-E3F1-4C43-B67B-9BDC9C3B7BF9}" presName="parentLeftMargin" presStyleLbl="node1" presStyleIdx="0" presStyleCnt="3"/>
      <dgm:spPr/>
    </dgm:pt>
    <dgm:pt modelId="{7C79205D-8DD8-48F1-9DBC-5CC7CD842474}" type="pres">
      <dgm:prSet presAssocID="{99CEA168-E3F1-4C43-B67B-9BDC9C3B7BF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6F4965B-B099-42DD-A5B2-8AF56335F57C}" type="pres">
      <dgm:prSet presAssocID="{99CEA168-E3F1-4C43-B67B-9BDC9C3B7BF9}" presName="negativeSpace" presStyleCnt="0"/>
      <dgm:spPr/>
    </dgm:pt>
    <dgm:pt modelId="{AECFB4CA-6484-47B7-B8A4-E313441B7815}" type="pres">
      <dgm:prSet presAssocID="{99CEA168-E3F1-4C43-B67B-9BDC9C3B7BF9}" presName="childText" presStyleLbl="conFgAcc1" presStyleIdx="1" presStyleCnt="3">
        <dgm:presLayoutVars>
          <dgm:bulletEnabled val="1"/>
        </dgm:presLayoutVars>
      </dgm:prSet>
      <dgm:spPr/>
    </dgm:pt>
    <dgm:pt modelId="{89933386-615C-4D1E-9BBA-991143EE7A1B}" type="pres">
      <dgm:prSet presAssocID="{E5B7CA78-2E19-4415-81FC-887EC324A74C}" presName="spaceBetweenRectangles" presStyleCnt="0"/>
      <dgm:spPr/>
    </dgm:pt>
    <dgm:pt modelId="{EEF6F0B6-1A6E-4748-8AAE-56D2A90F313E}" type="pres">
      <dgm:prSet presAssocID="{6CD5CDD8-699B-4907-B699-99C0B4127767}" presName="parentLin" presStyleCnt="0"/>
      <dgm:spPr/>
    </dgm:pt>
    <dgm:pt modelId="{CFC47E13-5A34-4F7D-B3CB-3FFC5C928BF4}" type="pres">
      <dgm:prSet presAssocID="{6CD5CDD8-699B-4907-B699-99C0B4127767}" presName="parentLeftMargin" presStyleLbl="node1" presStyleIdx="1" presStyleCnt="3"/>
      <dgm:spPr/>
    </dgm:pt>
    <dgm:pt modelId="{3AF6F764-5539-4D6B-8F89-A17228BF43EA}" type="pres">
      <dgm:prSet presAssocID="{6CD5CDD8-699B-4907-B699-99C0B412776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9F2994AB-4022-487A-98D8-75C29FAA54AA}" type="pres">
      <dgm:prSet presAssocID="{6CD5CDD8-699B-4907-B699-99C0B4127767}" presName="negativeSpace" presStyleCnt="0"/>
      <dgm:spPr/>
    </dgm:pt>
    <dgm:pt modelId="{0B401AE8-69FB-4A49-851F-7482E8A232B1}" type="pres">
      <dgm:prSet presAssocID="{6CD5CDD8-699B-4907-B699-99C0B412776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A063500-73D3-4DFA-A7AA-0C74C907E6EF}" type="presOf" srcId="{12883964-42DC-4453-8ED1-E767885AC9CF}" destId="{7043764E-C505-42F0-9F73-E9AF19A900E8}" srcOrd="0" destOrd="0" presId="urn:microsoft.com/office/officeart/2005/8/layout/list1"/>
    <dgm:cxn modelId="{C39B0E06-7D8F-497E-9691-D361E98CABE7}" type="presOf" srcId="{6CD5CDD8-699B-4907-B699-99C0B4127767}" destId="{CFC47E13-5A34-4F7D-B3CB-3FFC5C928BF4}" srcOrd="0" destOrd="0" presId="urn:microsoft.com/office/officeart/2005/8/layout/list1"/>
    <dgm:cxn modelId="{84021C1E-0756-4556-9647-BC26DA1DF5BA}" type="presOf" srcId="{6CD5CDD8-699B-4907-B699-99C0B4127767}" destId="{3AF6F764-5539-4D6B-8F89-A17228BF43EA}" srcOrd="1" destOrd="0" presId="urn:microsoft.com/office/officeart/2005/8/layout/list1"/>
    <dgm:cxn modelId="{6CA7B439-F29D-4192-816D-043ADD32CF39}" type="presOf" srcId="{99CEA168-E3F1-4C43-B67B-9BDC9C3B7BF9}" destId="{7C79205D-8DD8-48F1-9DBC-5CC7CD842474}" srcOrd="1" destOrd="0" presId="urn:microsoft.com/office/officeart/2005/8/layout/list1"/>
    <dgm:cxn modelId="{5F65ED3A-3FA7-4F2A-BE85-EE890F55DD62}" type="presOf" srcId="{12883964-42DC-4453-8ED1-E767885AC9CF}" destId="{4D1358F8-2D55-4F3F-8593-73F369430742}" srcOrd="1" destOrd="0" presId="urn:microsoft.com/office/officeart/2005/8/layout/list1"/>
    <dgm:cxn modelId="{1EBC1E64-257B-4953-8A51-6F6FB0EE2A98}" srcId="{99CEA168-E3F1-4C43-B67B-9BDC9C3B7BF9}" destId="{F548A575-F8BF-4272-8238-B7F100B6F679}" srcOrd="1" destOrd="0" parTransId="{C19A8F77-C066-4D8F-A8B3-AD8462665610}" sibTransId="{50F68294-614B-4A2D-BC5C-B586C8100305}"/>
    <dgm:cxn modelId="{9F50756A-7186-400C-A645-30DDC837FDE6}" srcId="{6CD5CDD8-699B-4907-B699-99C0B4127767}" destId="{59235109-6414-4CC9-8026-1CB62120FE76}" srcOrd="1" destOrd="0" parTransId="{D87BB805-02C4-44AE-B285-4070AE3BA7D0}" sibTransId="{CC98935A-E557-459D-81B5-1D37C30E229C}"/>
    <dgm:cxn modelId="{EF39A04A-A5A0-4D3D-8E42-0C8BEE7DD1BC}" srcId="{EE6EB6AE-7530-4882-8E45-04B30C06678F}" destId="{99CEA168-E3F1-4C43-B67B-9BDC9C3B7BF9}" srcOrd="1" destOrd="0" parTransId="{BC30509B-1427-4CB1-8E88-63B992F9CB31}" sibTransId="{E5B7CA78-2E19-4415-81FC-887EC324A74C}"/>
    <dgm:cxn modelId="{A7764373-2F91-48C7-9EFA-5FF5B147D1A6}" srcId="{EE6EB6AE-7530-4882-8E45-04B30C06678F}" destId="{6CD5CDD8-699B-4907-B699-99C0B4127767}" srcOrd="2" destOrd="0" parTransId="{7291F2D9-D1D1-4E77-9ADD-1AAC87A50724}" sibTransId="{0A3F1B26-D4CC-49AD-8626-08372FC0CB45}"/>
    <dgm:cxn modelId="{9BC23674-5730-42F5-A427-F6D3CFF4D85F}" type="presOf" srcId="{F548A575-F8BF-4272-8238-B7F100B6F679}" destId="{AECFB4CA-6484-47B7-B8A4-E313441B7815}" srcOrd="0" destOrd="1" presId="urn:microsoft.com/office/officeart/2005/8/layout/list1"/>
    <dgm:cxn modelId="{F6201676-5C5B-4F01-980B-8AB6B46DDA9D}" type="presOf" srcId="{99CEA168-E3F1-4C43-B67B-9BDC9C3B7BF9}" destId="{1CB128EC-EF96-48D7-AEB4-65ED48E32948}" srcOrd="0" destOrd="0" presId="urn:microsoft.com/office/officeart/2005/8/layout/list1"/>
    <dgm:cxn modelId="{E25CAF8F-21EA-4315-A1A3-4469B98C2B2B}" srcId="{6CD5CDD8-699B-4907-B699-99C0B4127767}" destId="{7EBFA26E-C6E5-4A92-A48C-1978ED45A876}" srcOrd="0" destOrd="0" parTransId="{3A8961EC-D6CD-46CE-A047-8551D2F9896C}" sibTransId="{146C4DC8-D131-4B63-81FE-164DA3AD3965}"/>
    <dgm:cxn modelId="{EF3D6392-0EFD-42D9-9366-3E96CE4C0087}" type="presOf" srcId="{7EBFA26E-C6E5-4A92-A48C-1978ED45A876}" destId="{0B401AE8-69FB-4A49-851F-7482E8A232B1}" srcOrd="0" destOrd="0" presId="urn:microsoft.com/office/officeart/2005/8/layout/list1"/>
    <dgm:cxn modelId="{7F1A09BB-D5F9-4455-BA1A-F66CD7E936BC}" srcId="{99CEA168-E3F1-4C43-B67B-9BDC9C3B7BF9}" destId="{29214F94-99F2-47D0-9C61-F08612AD1FB5}" srcOrd="0" destOrd="0" parTransId="{B8BA4F92-A3AA-4C65-9A64-339C122D486B}" sibTransId="{A565A191-8FBB-4B32-B54D-0A5CC6AD09B9}"/>
    <dgm:cxn modelId="{2FD349CE-8424-4A50-86A3-0A1ABD4A6144}" type="presOf" srcId="{29214F94-99F2-47D0-9C61-F08612AD1FB5}" destId="{AECFB4CA-6484-47B7-B8A4-E313441B7815}" srcOrd="0" destOrd="0" presId="urn:microsoft.com/office/officeart/2005/8/layout/list1"/>
    <dgm:cxn modelId="{DC4B04DC-5304-471B-A70D-0C730EEDD9D5}" type="presOf" srcId="{EE6EB6AE-7530-4882-8E45-04B30C06678F}" destId="{5897F029-EFBC-4662-BEE6-97F42B98AA17}" srcOrd="0" destOrd="0" presId="urn:microsoft.com/office/officeart/2005/8/layout/list1"/>
    <dgm:cxn modelId="{CE3390F3-0837-41E1-961C-75A0C5954777}" type="presOf" srcId="{59235109-6414-4CC9-8026-1CB62120FE76}" destId="{0B401AE8-69FB-4A49-851F-7482E8A232B1}" srcOrd="0" destOrd="1" presId="urn:microsoft.com/office/officeart/2005/8/layout/list1"/>
    <dgm:cxn modelId="{D7BF8CFF-B5F2-4730-B881-07B66AD7F063}" srcId="{EE6EB6AE-7530-4882-8E45-04B30C06678F}" destId="{12883964-42DC-4453-8ED1-E767885AC9CF}" srcOrd="0" destOrd="0" parTransId="{002D8DE1-529C-4EC7-ABED-E6C0217968D8}" sibTransId="{FB8E3220-1798-4582-ACB6-E71DF9DCBA10}"/>
    <dgm:cxn modelId="{E4A61A40-985C-407A-9D9A-12D0331D2941}" type="presParOf" srcId="{5897F029-EFBC-4662-BEE6-97F42B98AA17}" destId="{B0531D35-163F-43E2-A7D1-782CBA9388AA}" srcOrd="0" destOrd="0" presId="urn:microsoft.com/office/officeart/2005/8/layout/list1"/>
    <dgm:cxn modelId="{263B5808-3E5E-4091-9BB0-F0479609224E}" type="presParOf" srcId="{B0531D35-163F-43E2-A7D1-782CBA9388AA}" destId="{7043764E-C505-42F0-9F73-E9AF19A900E8}" srcOrd="0" destOrd="0" presId="urn:microsoft.com/office/officeart/2005/8/layout/list1"/>
    <dgm:cxn modelId="{A34683D4-0FAF-468B-B3BE-CFFE5C8E86A9}" type="presParOf" srcId="{B0531D35-163F-43E2-A7D1-782CBA9388AA}" destId="{4D1358F8-2D55-4F3F-8593-73F369430742}" srcOrd="1" destOrd="0" presId="urn:microsoft.com/office/officeart/2005/8/layout/list1"/>
    <dgm:cxn modelId="{7D9F54B1-553C-47A7-AB75-DCEFBD625337}" type="presParOf" srcId="{5897F029-EFBC-4662-BEE6-97F42B98AA17}" destId="{38DFAE4B-0E10-49D0-B2D9-FFA603E99598}" srcOrd="1" destOrd="0" presId="urn:microsoft.com/office/officeart/2005/8/layout/list1"/>
    <dgm:cxn modelId="{7158C8E7-1437-4E83-87BF-3084AC422F9C}" type="presParOf" srcId="{5897F029-EFBC-4662-BEE6-97F42B98AA17}" destId="{142F6CC3-AB9F-4852-AD52-B2DE8EE9FBFC}" srcOrd="2" destOrd="0" presId="urn:microsoft.com/office/officeart/2005/8/layout/list1"/>
    <dgm:cxn modelId="{4F10097F-98A2-4EC5-BB98-786CBA7F5B68}" type="presParOf" srcId="{5897F029-EFBC-4662-BEE6-97F42B98AA17}" destId="{85AA9856-E3DB-4460-AEE2-1898A7BAC2DE}" srcOrd="3" destOrd="0" presId="urn:microsoft.com/office/officeart/2005/8/layout/list1"/>
    <dgm:cxn modelId="{A411C093-8AE1-42D8-9579-6E2755450A63}" type="presParOf" srcId="{5897F029-EFBC-4662-BEE6-97F42B98AA17}" destId="{E6007384-10B1-4057-AC9D-2BC9C6964445}" srcOrd="4" destOrd="0" presId="urn:microsoft.com/office/officeart/2005/8/layout/list1"/>
    <dgm:cxn modelId="{53782253-8AE5-414D-AA2C-D888C17F8E28}" type="presParOf" srcId="{E6007384-10B1-4057-AC9D-2BC9C6964445}" destId="{1CB128EC-EF96-48D7-AEB4-65ED48E32948}" srcOrd="0" destOrd="0" presId="urn:microsoft.com/office/officeart/2005/8/layout/list1"/>
    <dgm:cxn modelId="{64B73FE6-E86D-4FD1-AC6D-D0DD134A97A9}" type="presParOf" srcId="{E6007384-10B1-4057-AC9D-2BC9C6964445}" destId="{7C79205D-8DD8-48F1-9DBC-5CC7CD842474}" srcOrd="1" destOrd="0" presId="urn:microsoft.com/office/officeart/2005/8/layout/list1"/>
    <dgm:cxn modelId="{B5DC9DA3-7297-463A-81DC-2B369072E7C5}" type="presParOf" srcId="{5897F029-EFBC-4662-BEE6-97F42B98AA17}" destId="{76F4965B-B099-42DD-A5B2-8AF56335F57C}" srcOrd="5" destOrd="0" presId="urn:microsoft.com/office/officeart/2005/8/layout/list1"/>
    <dgm:cxn modelId="{15971DA8-4ADA-4CD0-A32C-604D15348308}" type="presParOf" srcId="{5897F029-EFBC-4662-BEE6-97F42B98AA17}" destId="{AECFB4CA-6484-47B7-B8A4-E313441B7815}" srcOrd="6" destOrd="0" presId="urn:microsoft.com/office/officeart/2005/8/layout/list1"/>
    <dgm:cxn modelId="{7557CDDC-3E11-4B99-8247-5030B044D520}" type="presParOf" srcId="{5897F029-EFBC-4662-BEE6-97F42B98AA17}" destId="{89933386-615C-4D1E-9BBA-991143EE7A1B}" srcOrd="7" destOrd="0" presId="urn:microsoft.com/office/officeart/2005/8/layout/list1"/>
    <dgm:cxn modelId="{2AFC323F-A55A-4FE5-BA3E-05901A21CA7C}" type="presParOf" srcId="{5897F029-EFBC-4662-BEE6-97F42B98AA17}" destId="{EEF6F0B6-1A6E-4748-8AAE-56D2A90F313E}" srcOrd="8" destOrd="0" presId="urn:microsoft.com/office/officeart/2005/8/layout/list1"/>
    <dgm:cxn modelId="{0543387B-54D9-422F-8ED6-DFF9F37ECFFE}" type="presParOf" srcId="{EEF6F0B6-1A6E-4748-8AAE-56D2A90F313E}" destId="{CFC47E13-5A34-4F7D-B3CB-3FFC5C928BF4}" srcOrd="0" destOrd="0" presId="urn:microsoft.com/office/officeart/2005/8/layout/list1"/>
    <dgm:cxn modelId="{7B1BF899-3014-4D1B-93F0-2A0B53775AD4}" type="presParOf" srcId="{EEF6F0B6-1A6E-4748-8AAE-56D2A90F313E}" destId="{3AF6F764-5539-4D6B-8F89-A17228BF43EA}" srcOrd="1" destOrd="0" presId="urn:microsoft.com/office/officeart/2005/8/layout/list1"/>
    <dgm:cxn modelId="{3F40A8C2-E6F6-49E4-B05C-D12B34DAFA7D}" type="presParOf" srcId="{5897F029-EFBC-4662-BEE6-97F42B98AA17}" destId="{9F2994AB-4022-487A-98D8-75C29FAA54AA}" srcOrd="9" destOrd="0" presId="urn:microsoft.com/office/officeart/2005/8/layout/list1"/>
    <dgm:cxn modelId="{B2781305-675D-4300-8A2F-3738C0980049}" type="presParOf" srcId="{5897F029-EFBC-4662-BEE6-97F42B98AA17}" destId="{0B401AE8-69FB-4A49-851F-7482E8A232B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ED4D5F-D1E7-4368-A315-4A1A337E9496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6DAF76B-82F6-4FB6-88F2-1FD8E4001581}">
      <dgm:prSet/>
      <dgm:spPr/>
      <dgm:t>
        <a:bodyPr/>
        <a:lstStyle/>
        <a:p>
          <a:r>
            <a:rPr lang="en-GB"/>
            <a:t>Academic research is not less useful or rigorous</a:t>
          </a:r>
          <a:endParaRPr lang="en-US"/>
        </a:p>
      </dgm:t>
    </dgm:pt>
    <dgm:pt modelId="{F27F1BA3-B9B2-430B-A884-3D720B1D7CDA}" type="parTrans" cxnId="{4B721BAB-888D-489D-BDDB-B890A1952597}">
      <dgm:prSet/>
      <dgm:spPr/>
      <dgm:t>
        <a:bodyPr/>
        <a:lstStyle/>
        <a:p>
          <a:endParaRPr lang="en-US"/>
        </a:p>
      </dgm:t>
    </dgm:pt>
    <dgm:pt modelId="{725C94F8-C9F8-430E-999A-28BFD3DF65C7}" type="sibTrans" cxnId="{4B721BAB-888D-489D-BDDB-B890A1952597}">
      <dgm:prSet/>
      <dgm:spPr/>
      <dgm:t>
        <a:bodyPr/>
        <a:lstStyle/>
        <a:p>
          <a:endParaRPr lang="en-US"/>
        </a:p>
      </dgm:t>
    </dgm:pt>
    <dgm:pt modelId="{A1F2D82A-1D82-4F9E-BD24-092E3B67257B}">
      <dgm:prSet/>
      <dgm:spPr/>
      <dgm:t>
        <a:bodyPr/>
        <a:lstStyle/>
        <a:p>
          <a:r>
            <a:rPr lang="en-GB"/>
            <a:t>Practitioner research is not less useful or rigorous</a:t>
          </a:r>
          <a:endParaRPr lang="en-US"/>
        </a:p>
      </dgm:t>
    </dgm:pt>
    <dgm:pt modelId="{F4FE8BF6-DFF1-4184-9304-3194A1C12F9D}" type="parTrans" cxnId="{98B569B2-05C6-4F87-B49D-B7D57B364FB2}">
      <dgm:prSet/>
      <dgm:spPr/>
      <dgm:t>
        <a:bodyPr/>
        <a:lstStyle/>
        <a:p>
          <a:endParaRPr lang="en-US"/>
        </a:p>
      </dgm:t>
    </dgm:pt>
    <dgm:pt modelId="{C3D9F37E-09AE-4EBE-BA94-F8C3CC96A378}" type="sibTrans" cxnId="{98B569B2-05C6-4F87-B49D-B7D57B364FB2}">
      <dgm:prSet/>
      <dgm:spPr/>
      <dgm:t>
        <a:bodyPr/>
        <a:lstStyle/>
        <a:p>
          <a:endParaRPr lang="en-US"/>
        </a:p>
      </dgm:t>
    </dgm:pt>
    <dgm:pt modelId="{779D9514-AA47-47E5-874B-962E30E1B019}">
      <dgm:prSet/>
      <dgm:spPr/>
      <dgm:t>
        <a:bodyPr/>
        <a:lstStyle/>
        <a:p>
          <a:r>
            <a:rPr lang="en-GB"/>
            <a:t>Quality depends on: </a:t>
          </a:r>
          <a:endParaRPr lang="en-US"/>
        </a:p>
      </dgm:t>
    </dgm:pt>
    <dgm:pt modelId="{96642482-A18B-414F-8A1D-138F86D7BA79}" type="parTrans" cxnId="{7D7545B3-20D2-45F6-93D0-1CC98EA1526F}">
      <dgm:prSet/>
      <dgm:spPr/>
      <dgm:t>
        <a:bodyPr/>
        <a:lstStyle/>
        <a:p>
          <a:endParaRPr lang="en-US"/>
        </a:p>
      </dgm:t>
    </dgm:pt>
    <dgm:pt modelId="{81496F7A-40A0-4C65-AB36-B02A3F2AAB94}" type="sibTrans" cxnId="{7D7545B3-20D2-45F6-93D0-1CC98EA1526F}">
      <dgm:prSet/>
      <dgm:spPr/>
      <dgm:t>
        <a:bodyPr/>
        <a:lstStyle/>
        <a:p>
          <a:endParaRPr lang="en-US"/>
        </a:p>
      </dgm:t>
    </dgm:pt>
    <dgm:pt modelId="{66289513-EF62-4BBA-994F-A333041D5DF7}">
      <dgm:prSet/>
      <dgm:spPr/>
      <dgm:t>
        <a:bodyPr/>
        <a:lstStyle/>
        <a:p>
          <a:r>
            <a:rPr lang="en-GB"/>
            <a:t>Asking the right questions</a:t>
          </a:r>
          <a:endParaRPr lang="en-US"/>
        </a:p>
      </dgm:t>
    </dgm:pt>
    <dgm:pt modelId="{825893B4-4040-4A5E-8003-24AF8B7D0D6A}" type="parTrans" cxnId="{A00EC54D-37C1-48AA-AA82-51D76F0B8975}">
      <dgm:prSet/>
      <dgm:spPr/>
      <dgm:t>
        <a:bodyPr/>
        <a:lstStyle/>
        <a:p>
          <a:endParaRPr lang="en-US"/>
        </a:p>
      </dgm:t>
    </dgm:pt>
    <dgm:pt modelId="{F4F8957D-9978-4D37-AB99-E6F380031515}" type="sibTrans" cxnId="{A00EC54D-37C1-48AA-AA82-51D76F0B8975}">
      <dgm:prSet/>
      <dgm:spPr/>
      <dgm:t>
        <a:bodyPr/>
        <a:lstStyle/>
        <a:p>
          <a:endParaRPr lang="en-US"/>
        </a:p>
      </dgm:t>
    </dgm:pt>
    <dgm:pt modelId="{683F782C-E660-4582-BFC6-ADBF84CDBC6E}">
      <dgm:prSet/>
      <dgm:spPr/>
      <dgm:t>
        <a:bodyPr/>
        <a:lstStyle/>
        <a:p>
          <a:r>
            <a:rPr lang="en-GB"/>
            <a:t>Using appropriate methods</a:t>
          </a:r>
          <a:endParaRPr lang="en-US"/>
        </a:p>
      </dgm:t>
    </dgm:pt>
    <dgm:pt modelId="{984A7157-D528-4F89-B4EB-876FA08EB7CF}" type="parTrans" cxnId="{8BA5D905-9D07-4C02-8EA0-F731C1C772E9}">
      <dgm:prSet/>
      <dgm:spPr/>
      <dgm:t>
        <a:bodyPr/>
        <a:lstStyle/>
        <a:p>
          <a:endParaRPr lang="en-US"/>
        </a:p>
      </dgm:t>
    </dgm:pt>
    <dgm:pt modelId="{C7EE2E2B-E286-4852-9D5F-8303BF19A4A9}" type="sibTrans" cxnId="{8BA5D905-9D07-4C02-8EA0-F731C1C772E9}">
      <dgm:prSet/>
      <dgm:spPr/>
      <dgm:t>
        <a:bodyPr/>
        <a:lstStyle/>
        <a:p>
          <a:endParaRPr lang="en-US"/>
        </a:p>
      </dgm:t>
    </dgm:pt>
    <dgm:pt modelId="{D698ADB4-E4A5-467C-9BD5-E82D5462F42C}">
      <dgm:prSet/>
      <dgm:spPr/>
      <dgm:t>
        <a:bodyPr/>
        <a:lstStyle/>
        <a:p>
          <a:r>
            <a:rPr lang="en-GB"/>
            <a:t>Following a systematic and rigorous research process</a:t>
          </a:r>
          <a:endParaRPr lang="en-US"/>
        </a:p>
      </dgm:t>
    </dgm:pt>
    <dgm:pt modelId="{DF447141-D8F2-4E96-96F9-056DF2E68C78}" type="parTrans" cxnId="{DEE8D1DC-2946-469A-8E03-13B67DB8E365}">
      <dgm:prSet/>
      <dgm:spPr/>
      <dgm:t>
        <a:bodyPr/>
        <a:lstStyle/>
        <a:p>
          <a:endParaRPr lang="en-US"/>
        </a:p>
      </dgm:t>
    </dgm:pt>
    <dgm:pt modelId="{E88A199D-7003-4952-AD8C-C9647ECF3209}" type="sibTrans" cxnId="{DEE8D1DC-2946-469A-8E03-13B67DB8E365}">
      <dgm:prSet/>
      <dgm:spPr/>
      <dgm:t>
        <a:bodyPr/>
        <a:lstStyle/>
        <a:p>
          <a:endParaRPr lang="en-US"/>
        </a:p>
      </dgm:t>
    </dgm:pt>
    <dgm:pt modelId="{CBD56D1D-5DAF-40D1-B31B-3A9A5FC89BD0}" type="pres">
      <dgm:prSet presAssocID="{C0ED4D5F-D1E7-4368-A315-4A1A337E9496}" presName="linear" presStyleCnt="0">
        <dgm:presLayoutVars>
          <dgm:animLvl val="lvl"/>
          <dgm:resizeHandles val="exact"/>
        </dgm:presLayoutVars>
      </dgm:prSet>
      <dgm:spPr/>
    </dgm:pt>
    <dgm:pt modelId="{A36984D5-A1E1-405F-8A1B-816CE736FBF4}" type="pres">
      <dgm:prSet presAssocID="{66DAF76B-82F6-4FB6-88F2-1FD8E400158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F3CC2EE-82B4-4C33-BC81-A88EC531331A}" type="pres">
      <dgm:prSet presAssocID="{725C94F8-C9F8-430E-999A-28BFD3DF65C7}" presName="spacer" presStyleCnt="0"/>
      <dgm:spPr/>
    </dgm:pt>
    <dgm:pt modelId="{C6DF894C-E9E9-46E5-8EAE-02C2111297D9}" type="pres">
      <dgm:prSet presAssocID="{A1F2D82A-1D82-4F9E-BD24-092E3B67257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82E6F79-B344-4F3A-B896-AA958E813D90}" type="pres">
      <dgm:prSet presAssocID="{C3D9F37E-09AE-4EBE-BA94-F8C3CC96A378}" presName="spacer" presStyleCnt="0"/>
      <dgm:spPr/>
    </dgm:pt>
    <dgm:pt modelId="{3709A507-00AB-4CB1-B30D-B192336FFE89}" type="pres">
      <dgm:prSet presAssocID="{779D9514-AA47-47E5-874B-962E30E1B01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C440643-2032-4793-B185-2CC584496A94}" type="pres">
      <dgm:prSet presAssocID="{779D9514-AA47-47E5-874B-962E30E1B01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724D4603-5C1A-4CFF-AC80-EFFD55F7FC81}" type="presOf" srcId="{A1F2D82A-1D82-4F9E-BD24-092E3B67257B}" destId="{C6DF894C-E9E9-46E5-8EAE-02C2111297D9}" srcOrd="0" destOrd="0" presId="urn:microsoft.com/office/officeart/2005/8/layout/vList2"/>
    <dgm:cxn modelId="{8BA5D905-9D07-4C02-8EA0-F731C1C772E9}" srcId="{779D9514-AA47-47E5-874B-962E30E1B019}" destId="{683F782C-E660-4582-BFC6-ADBF84CDBC6E}" srcOrd="1" destOrd="0" parTransId="{984A7157-D528-4F89-B4EB-876FA08EB7CF}" sibTransId="{C7EE2E2B-E286-4852-9D5F-8303BF19A4A9}"/>
    <dgm:cxn modelId="{279B3B43-EEC1-4384-BCF9-5439DD601A1D}" type="presOf" srcId="{C0ED4D5F-D1E7-4368-A315-4A1A337E9496}" destId="{CBD56D1D-5DAF-40D1-B31B-3A9A5FC89BD0}" srcOrd="0" destOrd="0" presId="urn:microsoft.com/office/officeart/2005/8/layout/vList2"/>
    <dgm:cxn modelId="{9E724645-0265-4CE3-A218-33DD97D75146}" type="presOf" srcId="{66DAF76B-82F6-4FB6-88F2-1FD8E4001581}" destId="{A36984D5-A1E1-405F-8A1B-816CE736FBF4}" srcOrd="0" destOrd="0" presId="urn:microsoft.com/office/officeart/2005/8/layout/vList2"/>
    <dgm:cxn modelId="{A00EC54D-37C1-48AA-AA82-51D76F0B8975}" srcId="{779D9514-AA47-47E5-874B-962E30E1B019}" destId="{66289513-EF62-4BBA-994F-A333041D5DF7}" srcOrd="0" destOrd="0" parTransId="{825893B4-4040-4A5E-8003-24AF8B7D0D6A}" sibTransId="{F4F8957D-9978-4D37-AB99-E6F380031515}"/>
    <dgm:cxn modelId="{FC0E757C-3D44-44CD-9F68-FAB53CC3201C}" type="presOf" srcId="{683F782C-E660-4582-BFC6-ADBF84CDBC6E}" destId="{7C440643-2032-4793-B185-2CC584496A94}" srcOrd="0" destOrd="1" presId="urn:microsoft.com/office/officeart/2005/8/layout/vList2"/>
    <dgm:cxn modelId="{0A26A293-6A92-448E-ADEC-16765D7954CE}" type="presOf" srcId="{D698ADB4-E4A5-467C-9BD5-E82D5462F42C}" destId="{7C440643-2032-4793-B185-2CC584496A94}" srcOrd="0" destOrd="2" presId="urn:microsoft.com/office/officeart/2005/8/layout/vList2"/>
    <dgm:cxn modelId="{FEED3DA7-C092-4795-8E43-7629EC3CE694}" type="presOf" srcId="{66289513-EF62-4BBA-994F-A333041D5DF7}" destId="{7C440643-2032-4793-B185-2CC584496A94}" srcOrd="0" destOrd="0" presId="urn:microsoft.com/office/officeart/2005/8/layout/vList2"/>
    <dgm:cxn modelId="{4B721BAB-888D-489D-BDDB-B890A1952597}" srcId="{C0ED4D5F-D1E7-4368-A315-4A1A337E9496}" destId="{66DAF76B-82F6-4FB6-88F2-1FD8E4001581}" srcOrd="0" destOrd="0" parTransId="{F27F1BA3-B9B2-430B-A884-3D720B1D7CDA}" sibTransId="{725C94F8-C9F8-430E-999A-28BFD3DF65C7}"/>
    <dgm:cxn modelId="{98B569B2-05C6-4F87-B49D-B7D57B364FB2}" srcId="{C0ED4D5F-D1E7-4368-A315-4A1A337E9496}" destId="{A1F2D82A-1D82-4F9E-BD24-092E3B67257B}" srcOrd="1" destOrd="0" parTransId="{F4FE8BF6-DFF1-4184-9304-3194A1C12F9D}" sibTransId="{C3D9F37E-09AE-4EBE-BA94-F8C3CC96A378}"/>
    <dgm:cxn modelId="{7D7545B3-20D2-45F6-93D0-1CC98EA1526F}" srcId="{C0ED4D5F-D1E7-4368-A315-4A1A337E9496}" destId="{779D9514-AA47-47E5-874B-962E30E1B019}" srcOrd="2" destOrd="0" parTransId="{96642482-A18B-414F-8A1D-138F86D7BA79}" sibTransId="{81496F7A-40A0-4C65-AB36-B02A3F2AAB94}"/>
    <dgm:cxn modelId="{03A2FBB4-BA52-4F4C-8205-FF349201B721}" type="presOf" srcId="{779D9514-AA47-47E5-874B-962E30E1B019}" destId="{3709A507-00AB-4CB1-B30D-B192336FFE89}" srcOrd="0" destOrd="0" presId="urn:microsoft.com/office/officeart/2005/8/layout/vList2"/>
    <dgm:cxn modelId="{DEE8D1DC-2946-469A-8E03-13B67DB8E365}" srcId="{779D9514-AA47-47E5-874B-962E30E1B019}" destId="{D698ADB4-E4A5-467C-9BD5-E82D5462F42C}" srcOrd="2" destOrd="0" parTransId="{DF447141-D8F2-4E96-96F9-056DF2E68C78}" sibTransId="{E88A199D-7003-4952-AD8C-C9647ECF3209}"/>
    <dgm:cxn modelId="{409C83EF-F764-4AA3-AC69-601420DF78A6}" type="presParOf" srcId="{CBD56D1D-5DAF-40D1-B31B-3A9A5FC89BD0}" destId="{A36984D5-A1E1-405F-8A1B-816CE736FBF4}" srcOrd="0" destOrd="0" presId="urn:microsoft.com/office/officeart/2005/8/layout/vList2"/>
    <dgm:cxn modelId="{47AA2C2A-AC6A-402C-894B-34396676FB1F}" type="presParOf" srcId="{CBD56D1D-5DAF-40D1-B31B-3A9A5FC89BD0}" destId="{EF3CC2EE-82B4-4C33-BC81-A88EC531331A}" srcOrd="1" destOrd="0" presId="urn:microsoft.com/office/officeart/2005/8/layout/vList2"/>
    <dgm:cxn modelId="{C82883CB-4480-4F5F-9BC6-CF6316A510D9}" type="presParOf" srcId="{CBD56D1D-5DAF-40D1-B31B-3A9A5FC89BD0}" destId="{C6DF894C-E9E9-46E5-8EAE-02C2111297D9}" srcOrd="2" destOrd="0" presId="urn:microsoft.com/office/officeart/2005/8/layout/vList2"/>
    <dgm:cxn modelId="{8F34BBF8-A032-4211-8F2C-5D1F1051E4BB}" type="presParOf" srcId="{CBD56D1D-5DAF-40D1-B31B-3A9A5FC89BD0}" destId="{A82E6F79-B344-4F3A-B896-AA958E813D90}" srcOrd="3" destOrd="0" presId="urn:microsoft.com/office/officeart/2005/8/layout/vList2"/>
    <dgm:cxn modelId="{B4CEB3C5-41BB-42F3-97D4-8F3A8F016756}" type="presParOf" srcId="{CBD56D1D-5DAF-40D1-B31B-3A9A5FC89BD0}" destId="{3709A507-00AB-4CB1-B30D-B192336FFE89}" srcOrd="4" destOrd="0" presId="urn:microsoft.com/office/officeart/2005/8/layout/vList2"/>
    <dgm:cxn modelId="{1A8D12FC-7A4B-4890-B552-4C633F5763B6}" type="presParOf" srcId="{CBD56D1D-5DAF-40D1-B31B-3A9A5FC89BD0}" destId="{7C440643-2032-4793-B185-2CC584496A9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4C1113-B08D-4A37-8A45-A977916B831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1AF7A84-2BF5-4182-AFB9-D0351ACCC343}">
      <dgm:prSet/>
      <dgm:spPr/>
      <dgm:t>
        <a:bodyPr/>
        <a:lstStyle/>
        <a:p>
          <a:r>
            <a:rPr lang="en-GB"/>
            <a:t>Methods introduced in doctoral programmes are applicable to both PhD and DBA research</a:t>
          </a:r>
          <a:endParaRPr lang="en-US"/>
        </a:p>
      </dgm:t>
    </dgm:pt>
    <dgm:pt modelId="{A2CA5BD7-CDCD-4336-8B85-36A1EBC6A817}" type="parTrans" cxnId="{03B2AF8C-4C84-4FCA-B7DB-67BE70976CD4}">
      <dgm:prSet/>
      <dgm:spPr/>
      <dgm:t>
        <a:bodyPr/>
        <a:lstStyle/>
        <a:p>
          <a:endParaRPr lang="en-US"/>
        </a:p>
      </dgm:t>
    </dgm:pt>
    <dgm:pt modelId="{27422FBA-5E33-4E26-AE26-3F02EF11064B}" type="sibTrans" cxnId="{03B2AF8C-4C84-4FCA-B7DB-67BE70976CD4}">
      <dgm:prSet/>
      <dgm:spPr/>
      <dgm:t>
        <a:bodyPr/>
        <a:lstStyle/>
        <a:p>
          <a:endParaRPr lang="en-US"/>
        </a:p>
      </dgm:t>
    </dgm:pt>
    <dgm:pt modelId="{7ADD2290-71A4-4DDF-A8EF-2B089EDD982D}">
      <dgm:prSet/>
      <dgm:spPr/>
      <dgm:t>
        <a:bodyPr/>
        <a:lstStyle/>
        <a:p>
          <a:r>
            <a:rPr lang="en-GB"/>
            <a:t>Both require: </a:t>
          </a:r>
          <a:endParaRPr lang="en-US"/>
        </a:p>
      </dgm:t>
    </dgm:pt>
    <dgm:pt modelId="{A072A522-2CD0-4367-B0D3-672538C1BFE7}" type="parTrans" cxnId="{1271D8DA-94B8-4FFF-BAF5-42BD1D216E65}">
      <dgm:prSet/>
      <dgm:spPr/>
      <dgm:t>
        <a:bodyPr/>
        <a:lstStyle/>
        <a:p>
          <a:endParaRPr lang="en-US"/>
        </a:p>
      </dgm:t>
    </dgm:pt>
    <dgm:pt modelId="{8104A82C-BD16-4739-9120-3DEF5AD897B0}" type="sibTrans" cxnId="{1271D8DA-94B8-4FFF-BAF5-42BD1D216E65}">
      <dgm:prSet/>
      <dgm:spPr/>
      <dgm:t>
        <a:bodyPr/>
        <a:lstStyle/>
        <a:p>
          <a:endParaRPr lang="en-US"/>
        </a:p>
      </dgm:t>
    </dgm:pt>
    <dgm:pt modelId="{73EE9A27-FCAF-47FF-B9FD-9270636E060C}">
      <dgm:prSet/>
      <dgm:spPr/>
      <dgm:t>
        <a:bodyPr/>
        <a:lstStyle/>
        <a:p>
          <a:r>
            <a:rPr lang="en-GB"/>
            <a:t>Systematic approach</a:t>
          </a:r>
          <a:endParaRPr lang="en-US"/>
        </a:p>
      </dgm:t>
    </dgm:pt>
    <dgm:pt modelId="{E2EB00C6-E3DF-428E-9D1D-DBACFE5CC996}" type="parTrans" cxnId="{D5B76880-7F51-457B-B17E-5F01D3145E08}">
      <dgm:prSet/>
      <dgm:spPr/>
      <dgm:t>
        <a:bodyPr/>
        <a:lstStyle/>
        <a:p>
          <a:endParaRPr lang="en-US"/>
        </a:p>
      </dgm:t>
    </dgm:pt>
    <dgm:pt modelId="{251466EB-26D7-43A1-849D-AAE8E40FE387}" type="sibTrans" cxnId="{D5B76880-7F51-457B-B17E-5F01D3145E08}">
      <dgm:prSet/>
      <dgm:spPr/>
      <dgm:t>
        <a:bodyPr/>
        <a:lstStyle/>
        <a:p>
          <a:endParaRPr lang="en-US"/>
        </a:p>
      </dgm:t>
    </dgm:pt>
    <dgm:pt modelId="{2185A7CC-166A-406A-934E-3CE5D64D3FEC}">
      <dgm:prSet/>
      <dgm:spPr/>
      <dgm:t>
        <a:bodyPr/>
        <a:lstStyle/>
        <a:p>
          <a:r>
            <a:rPr lang="en-GB"/>
            <a:t>Rigorous methodology</a:t>
          </a:r>
          <a:endParaRPr lang="en-US"/>
        </a:p>
      </dgm:t>
    </dgm:pt>
    <dgm:pt modelId="{19F894D5-6339-42C4-A2E1-7D5C0BD1D03C}" type="parTrans" cxnId="{08E9C299-B744-4A24-8617-50DB38BD3606}">
      <dgm:prSet/>
      <dgm:spPr/>
      <dgm:t>
        <a:bodyPr/>
        <a:lstStyle/>
        <a:p>
          <a:endParaRPr lang="en-US"/>
        </a:p>
      </dgm:t>
    </dgm:pt>
    <dgm:pt modelId="{39C114CC-8FDC-4744-ACB3-857B18EBDE03}" type="sibTrans" cxnId="{08E9C299-B744-4A24-8617-50DB38BD3606}">
      <dgm:prSet/>
      <dgm:spPr/>
      <dgm:t>
        <a:bodyPr/>
        <a:lstStyle/>
        <a:p>
          <a:endParaRPr lang="en-US"/>
        </a:p>
      </dgm:t>
    </dgm:pt>
    <dgm:pt modelId="{2FCAEF13-5DEC-4619-AFE2-382DE7D357E3}">
      <dgm:prSet/>
      <dgm:spPr/>
      <dgm:t>
        <a:bodyPr/>
        <a:lstStyle/>
        <a:p>
          <a:r>
            <a:rPr lang="en-GB"/>
            <a:t>Critical analysis</a:t>
          </a:r>
          <a:endParaRPr lang="en-US"/>
        </a:p>
      </dgm:t>
    </dgm:pt>
    <dgm:pt modelId="{0C39E810-C7D7-4FAF-A388-2469509418AE}" type="parTrans" cxnId="{4AAF519A-B404-4FB7-BB94-A89A8399D399}">
      <dgm:prSet/>
      <dgm:spPr/>
      <dgm:t>
        <a:bodyPr/>
        <a:lstStyle/>
        <a:p>
          <a:endParaRPr lang="en-US"/>
        </a:p>
      </dgm:t>
    </dgm:pt>
    <dgm:pt modelId="{1586ED5B-AD5E-4F6F-BF88-CBA463F11C7D}" type="sibTrans" cxnId="{4AAF519A-B404-4FB7-BB94-A89A8399D399}">
      <dgm:prSet/>
      <dgm:spPr/>
      <dgm:t>
        <a:bodyPr/>
        <a:lstStyle/>
        <a:p>
          <a:endParaRPr lang="en-US"/>
        </a:p>
      </dgm:t>
    </dgm:pt>
    <dgm:pt modelId="{1382DFC4-A9DE-431D-B198-7A8F4C442F6C}">
      <dgm:prSet/>
      <dgm:spPr/>
      <dgm:t>
        <a:bodyPr/>
        <a:lstStyle/>
        <a:p>
          <a:r>
            <a:rPr lang="en-GB"/>
            <a:t>Contribution to knowledge or practice</a:t>
          </a:r>
          <a:endParaRPr lang="en-US"/>
        </a:p>
      </dgm:t>
    </dgm:pt>
    <dgm:pt modelId="{96C60C16-B8C7-41C0-84CF-4E4866AB611E}" type="parTrans" cxnId="{D74EE9BC-CDF8-4573-9A26-A0F404E35059}">
      <dgm:prSet/>
      <dgm:spPr/>
      <dgm:t>
        <a:bodyPr/>
        <a:lstStyle/>
        <a:p>
          <a:endParaRPr lang="en-US"/>
        </a:p>
      </dgm:t>
    </dgm:pt>
    <dgm:pt modelId="{1F30DDEA-4D16-4BD4-A709-E2642F8F1DE1}" type="sibTrans" cxnId="{D74EE9BC-CDF8-4573-9A26-A0F404E35059}">
      <dgm:prSet/>
      <dgm:spPr/>
      <dgm:t>
        <a:bodyPr/>
        <a:lstStyle/>
        <a:p>
          <a:endParaRPr lang="en-US"/>
        </a:p>
      </dgm:t>
    </dgm:pt>
    <dgm:pt modelId="{49EDBEEA-957F-45F5-A705-F4CA02B96C45}" type="pres">
      <dgm:prSet presAssocID="{714C1113-B08D-4A37-8A45-A977916B8316}" presName="linear" presStyleCnt="0">
        <dgm:presLayoutVars>
          <dgm:animLvl val="lvl"/>
          <dgm:resizeHandles val="exact"/>
        </dgm:presLayoutVars>
      </dgm:prSet>
      <dgm:spPr/>
    </dgm:pt>
    <dgm:pt modelId="{DDD67375-F86E-42A0-8884-AAF4438EC9E2}" type="pres">
      <dgm:prSet presAssocID="{C1AF7A84-2BF5-4182-AFB9-D0351ACCC34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26DABCB-E8F8-47D9-8686-070568DB1FE6}" type="pres">
      <dgm:prSet presAssocID="{27422FBA-5E33-4E26-AE26-3F02EF11064B}" presName="spacer" presStyleCnt="0"/>
      <dgm:spPr/>
    </dgm:pt>
    <dgm:pt modelId="{8BBA7F82-49E9-4781-AD34-D630E77E784B}" type="pres">
      <dgm:prSet presAssocID="{7ADD2290-71A4-4DDF-A8EF-2B089EDD982D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A0F93CFE-2375-4DB3-BFAD-76E7E5E62AB2}" type="pres">
      <dgm:prSet presAssocID="{7ADD2290-71A4-4DDF-A8EF-2B089EDD982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A59902D-60DE-4543-BFD6-30D1FA000290}" type="presOf" srcId="{714C1113-B08D-4A37-8A45-A977916B8316}" destId="{49EDBEEA-957F-45F5-A705-F4CA02B96C45}" srcOrd="0" destOrd="0" presId="urn:microsoft.com/office/officeart/2005/8/layout/vList2"/>
    <dgm:cxn modelId="{C9C8803A-C96D-48E1-BD2E-D3C6748F7F1C}" type="presOf" srcId="{7ADD2290-71A4-4DDF-A8EF-2B089EDD982D}" destId="{8BBA7F82-49E9-4781-AD34-D630E77E784B}" srcOrd="0" destOrd="0" presId="urn:microsoft.com/office/officeart/2005/8/layout/vList2"/>
    <dgm:cxn modelId="{594AB744-A9EF-438F-A3DA-49BD438FCFBD}" type="presOf" srcId="{C1AF7A84-2BF5-4182-AFB9-D0351ACCC343}" destId="{DDD67375-F86E-42A0-8884-AAF4438EC9E2}" srcOrd="0" destOrd="0" presId="urn:microsoft.com/office/officeart/2005/8/layout/vList2"/>
    <dgm:cxn modelId="{E33CB765-929D-4DEF-9733-62CA2748EAF3}" type="presOf" srcId="{2FCAEF13-5DEC-4619-AFE2-382DE7D357E3}" destId="{A0F93CFE-2375-4DB3-BFAD-76E7E5E62AB2}" srcOrd="0" destOrd="2" presId="urn:microsoft.com/office/officeart/2005/8/layout/vList2"/>
    <dgm:cxn modelId="{9836F752-E183-4863-AA7B-16A45F5808AA}" type="presOf" srcId="{73EE9A27-FCAF-47FF-B9FD-9270636E060C}" destId="{A0F93CFE-2375-4DB3-BFAD-76E7E5E62AB2}" srcOrd="0" destOrd="0" presId="urn:microsoft.com/office/officeart/2005/8/layout/vList2"/>
    <dgm:cxn modelId="{D5B76880-7F51-457B-B17E-5F01D3145E08}" srcId="{7ADD2290-71A4-4DDF-A8EF-2B089EDD982D}" destId="{73EE9A27-FCAF-47FF-B9FD-9270636E060C}" srcOrd="0" destOrd="0" parTransId="{E2EB00C6-E3DF-428E-9D1D-DBACFE5CC996}" sibTransId="{251466EB-26D7-43A1-849D-AAE8E40FE387}"/>
    <dgm:cxn modelId="{C8FAA883-3C28-4602-B30D-B6A449AB091B}" type="presOf" srcId="{1382DFC4-A9DE-431D-B198-7A8F4C442F6C}" destId="{A0F93CFE-2375-4DB3-BFAD-76E7E5E62AB2}" srcOrd="0" destOrd="3" presId="urn:microsoft.com/office/officeart/2005/8/layout/vList2"/>
    <dgm:cxn modelId="{03B2AF8C-4C84-4FCA-B7DB-67BE70976CD4}" srcId="{714C1113-B08D-4A37-8A45-A977916B8316}" destId="{C1AF7A84-2BF5-4182-AFB9-D0351ACCC343}" srcOrd="0" destOrd="0" parTransId="{A2CA5BD7-CDCD-4336-8B85-36A1EBC6A817}" sibTransId="{27422FBA-5E33-4E26-AE26-3F02EF11064B}"/>
    <dgm:cxn modelId="{30999C95-3ACD-49AF-8A7D-D5A4F78CF823}" type="presOf" srcId="{2185A7CC-166A-406A-934E-3CE5D64D3FEC}" destId="{A0F93CFE-2375-4DB3-BFAD-76E7E5E62AB2}" srcOrd="0" destOrd="1" presId="urn:microsoft.com/office/officeart/2005/8/layout/vList2"/>
    <dgm:cxn modelId="{08E9C299-B744-4A24-8617-50DB38BD3606}" srcId="{7ADD2290-71A4-4DDF-A8EF-2B089EDD982D}" destId="{2185A7CC-166A-406A-934E-3CE5D64D3FEC}" srcOrd="1" destOrd="0" parTransId="{19F894D5-6339-42C4-A2E1-7D5C0BD1D03C}" sibTransId="{39C114CC-8FDC-4744-ACB3-857B18EBDE03}"/>
    <dgm:cxn modelId="{4AAF519A-B404-4FB7-BB94-A89A8399D399}" srcId="{7ADD2290-71A4-4DDF-A8EF-2B089EDD982D}" destId="{2FCAEF13-5DEC-4619-AFE2-382DE7D357E3}" srcOrd="2" destOrd="0" parTransId="{0C39E810-C7D7-4FAF-A388-2469509418AE}" sibTransId="{1586ED5B-AD5E-4F6F-BF88-CBA463F11C7D}"/>
    <dgm:cxn modelId="{D74EE9BC-CDF8-4573-9A26-A0F404E35059}" srcId="{7ADD2290-71A4-4DDF-A8EF-2B089EDD982D}" destId="{1382DFC4-A9DE-431D-B198-7A8F4C442F6C}" srcOrd="3" destOrd="0" parTransId="{96C60C16-B8C7-41C0-84CF-4E4866AB611E}" sibTransId="{1F30DDEA-4D16-4BD4-A709-E2642F8F1DE1}"/>
    <dgm:cxn modelId="{1271D8DA-94B8-4FFF-BAF5-42BD1D216E65}" srcId="{714C1113-B08D-4A37-8A45-A977916B8316}" destId="{7ADD2290-71A4-4DDF-A8EF-2B089EDD982D}" srcOrd="1" destOrd="0" parTransId="{A072A522-2CD0-4367-B0D3-672538C1BFE7}" sibTransId="{8104A82C-BD16-4739-9120-3DEF5AD897B0}"/>
    <dgm:cxn modelId="{109215B9-2E4F-4434-AB85-AFA0DB46CC0F}" type="presParOf" srcId="{49EDBEEA-957F-45F5-A705-F4CA02B96C45}" destId="{DDD67375-F86E-42A0-8884-AAF4438EC9E2}" srcOrd="0" destOrd="0" presId="urn:microsoft.com/office/officeart/2005/8/layout/vList2"/>
    <dgm:cxn modelId="{CBF6E915-A34B-4D43-B57E-48C347F1DA1A}" type="presParOf" srcId="{49EDBEEA-957F-45F5-A705-F4CA02B96C45}" destId="{026DABCB-E8F8-47D9-8686-070568DB1FE6}" srcOrd="1" destOrd="0" presId="urn:microsoft.com/office/officeart/2005/8/layout/vList2"/>
    <dgm:cxn modelId="{F2456C8B-F977-4EE4-8AA2-6BB9E5981970}" type="presParOf" srcId="{49EDBEEA-957F-45F5-A705-F4CA02B96C45}" destId="{8BBA7F82-49E9-4781-AD34-D630E77E784B}" srcOrd="2" destOrd="0" presId="urn:microsoft.com/office/officeart/2005/8/layout/vList2"/>
    <dgm:cxn modelId="{BB09DA98-2577-47EB-A375-DE987BC3C03A}" type="presParOf" srcId="{49EDBEEA-957F-45F5-A705-F4CA02B96C45}" destId="{A0F93CFE-2375-4DB3-BFAD-76E7E5E62AB2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DFA2A6A-EF21-4F5B-9551-3A06155CC084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0E1CBFB-C31D-4B04-8BCF-9CB1AADED00F}">
      <dgm:prSet/>
      <dgm:spPr/>
      <dgm:t>
        <a:bodyPr/>
        <a:lstStyle/>
        <a:p>
          <a:r>
            <a:rPr lang="en-GB"/>
            <a:t>Unique position to bridge academic rigour and practical relevance</a:t>
          </a:r>
          <a:endParaRPr lang="en-US"/>
        </a:p>
      </dgm:t>
    </dgm:pt>
    <dgm:pt modelId="{255B8D1A-8264-4635-B916-3BD65272DC31}" type="parTrans" cxnId="{E1728200-66B2-4CA9-896B-849BEC84F67D}">
      <dgm:prSet/>
      <dgm:spPr/>
      <dgm:t>
        <a:bodyPr/>
        <a:lstStyle/>
        <a:p>
          <a:endParaRPr lang="en-US"/>
        </a:p>
      </dgm:t>
    </dgm:pt>
    <dgm:pt modelId="{97C59D39-6779-4D6F-A37F-147201759BA5}" type="sibTrans" cxnId="{E1728200-66B2-4CA9-896B-849BEC84F67D}">
      <dgm:prSet/>
      <dgm:spPr/>
      <dgm:t>
        <a:bodyPr/>
        <a:lstStyle/>
        <a:p>
          <a:endParaRPr lang="en-US"/>
        </a:p>
      </dgm:t>
    </dgm:pt>
    <dgm:pt modelId="{410690F9-DE00-4B8A-9550-F53D3500B7A0}">
      <dgm:prSet/>
      <dgm:spPr/>
      <dgm:t>
        <a:bodyPr/>
        <a:lstStyle/>
        <a:p>
          <a:r>
            <a:rPr lang="en-GB"/>
            <a:t>Ability to translate complex research into actionable insights</a:t>
          </a:r>
          <a:endParaRPr lang="en-US"/>
        </a:p>
      </dgm:t>
    </dgm:pt>
    <dgm:pt modelId="{730CDC4D-EE5D-4E42-A02C-8C69B1238794}" type="parTrans" cxnId="{7390C1F2-B9FB-4946-9E47-DFD1FD10D3B5}">
      <dgm:prSet/>
      <dgm:spPr/>
      <dgm:t>
        <a:bodyPr/>
        <a:lstStyle/>
        <a:p>
          <a:endParaRPr lang="en-US"/>
        </a:p>
      </dgm:t>
    </dgm:pt>
    <dgm:pt modelId="{F3335589-03AF-4652-9C5C-60BDAB7AB138}" type="sibTrans" cxnId="{7390C1F2-B9FB-4946-9E47-DFD1FD10D3B5}">
      <dgm:prSet/>
      <dgm:spPr/>
      <dgm:t>
        <a:bodyPr/>
        <a:lstStyle/>
        <a:p>
          <a:endParaRPr lang="en-US"/>
        </a:p>
      </dgm:t>
    </dgm:pt>
    <dgm:pt modelId="{9779FE33-9566-4A70-B049-246801797AF1}">
      <dgm:prSet/>
      <dgm:spPr/>
      <dgm:t>
        <a:bodyPr/>
        <a:lstStyle/>
        <a:p>
          <a:r>
            <a:rPr lang="en-GB"/>
            <a:t>Direct impact on organisational and professional practice</a:t>
          </a:r>
          <a:endParaRPr lang="en-US"/>
        </a:p>
      </dgm:t>
    </dgm:pt>
    <dgm:pt modelId="{FF13E65F-ED28-49DB-91E6-D25236988217}" type="parTrans" cxnId="{50BA5E91-F142-4BFE-A39E-792E7C9CBE12}">
      <dgm:prSet/>
      <dgm:spPr/>
      <dgm:t>
        <a:bodyPr/>
        <a:lstStyle/>
        <a:p>
          <a:endParaRPr lang="en-US"/>
        </a:p>
      </dgm:t>
    </dgm:pt>
    <dgm:pt modelId="{4F27AF39-0AF0-4177-ABC7-27A301036851}" type="sibTrans" cxnId="{50BA5E91-F142-4BFE-A39E-792E7C9CBE12}">
      <dgm:prSet/>
      <dgm:spPr/>
      <dgm:t>
        <a:bodyPr/>
        <a:lstStyle/>
        <a:p>
          <a:endParaRPr lang="en-US"/>
        </a:p>
      </dgm:t>
    </dgm:pt>
    <dgm:pt modelId="{732F41B0-951C-4DB5-AD44-8E6B838A0A24}">
      <dgm:prSet/>
      <dgm:spPr/>
      <dgm:t>
        <a:bodyPr/>
        <a:lstStyle/>
        <a:p>
          <a:r>
            <a:rPr lang="en-GB"/>
            <a:t>Potential to influence policy and drive industry-wide innovations</a:t>
          </a:r>
          <a:endParaRPr lang="en-US"/>
        </a:p>
      </dgm:t>
    </dgm:pt>
    <dgm:pt modelId="{515CB7A5-C4C9-4F9B-B3E4-F540E7CCFFA2}" type="parTrans" cxnId="{3DC34EE7-44F4-4DC1-BB5C-BF0655D44E89}">
      <dgm:prSet/>
      <dgm:spPr/>
      <dgm:t>
        <a:bodyPr/>
        <a:lstStyle/>
        <a:p>
          <a:endParaRPr lang="en-US"/>
        </a:p>
      </dgm:t>
    </dgm:pt>
    <dgm:pt modelId="{F81671EA-8D44-4EFE-82CA-623F4006E36F}" type="sibTrans" cxnId="{3DC34EE7-44F4-4DC1-BB5C-BF0655D44E89}">
      <dgm:prSet/>
      <dgm:spPr/>
      <dgm:t>
        <a:bodyPr/>
        <a:lstStyle/>
        <a:p>
          <a:endParaRPr lang="en-US"/>
        </a:p>
      </dgm:t>
    </dgm:pt>
    <dgm:pt modelId="{588CB812-24DC-4631-A83E-8E35ECC37A8B}" type="pres">
      <dgm:prSet presAssocID="{FDFA2A6A-EF21-4F5B-9551-3A06155CC084}" presName="linear" presStyleCnt="0">
        <dgm:presLayoutVars>
          <dgm:animLvl val="lvl"/>
          <dgm:resizeHandles val="exact"/>
        </dgm:presLayoutVars>
      </dgm:prSet>
      <dgm:spPr/>
    </dgm:pt>
    <dgm:pt modelId="{E7AF1552-19AC-4642-A650-1BCAA9075E01}" type="pres">
      <dgm:prSet presAssocID="{E0E1CBFB-C31D-4B04-8BCF-9CB1AADED00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AA9115C-982B-4275-BD5A-59B5E96975EF}" type="pres">
      <dgm:prSet presAssocID="{97C59D39-6779-4D6F-A37F-147201759BA5}" presName="spacer" presStyleCnt="0"/>
      <dgm:spPr/>
    </dgm:pt>
    <dgm:pt modelId="{BCC46C22-B022-48FA-B0F0-D8677888717E}" type="pres">
      <dgm:prSet presAssocID="{410690F9-DE00-4B8A-9550-F53D3500B7A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F6D7589-3990-4CC8-8B83-E90EE38F7F19}" type="pres">
      <dgm:prSet presAssocID="{F3335589-03AF-4652-9C5C-60BDAB7AB138}" presName="spacer" presStyleCnt="0"/>
      <dgm:spPr/>
    </dgm:pt>
    <dgm:pt modelId="{89E2D376-F77F-4871-8CFF-3E5EC72539F5}" type="pres">
      <dgm:prSet presAssocID="{9779FE33-9566-4A70-B049-246801797AF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5CA1FA4-9419-4E65-B18C-07D457D79232}" type="pres">
      <dgm:prSet presAssocID="{4F27AF39-0AF0-4177-ABC7-27A301036851}" presName="spacer" presStyleCnt="0"/>
      <dgm:spPr/>
    </dgm:pt>
    <dgm:pt modelId="{418C5E95-88A9-4B04-A5DF-D29058893D83}" type="pres">
      <dgm:prSet presAssocID="{732F41B0-951C-4DB5-AD44-8E6B838A0A2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1728200-66B2-4CA9-896B-849BEC84F67D}" srcId="{FDFA2A6A-EF21-4F5B-9551-3A06155CC084}" destId="{E0E1CBFB-C31D-4B04-8BCF-9CB1AADED00F}" srcOrd="0" destOrd="0" parTransId="{255B8D1A-8264-4635-B916-3BD65272DC31}" sibTransId="{97C59D39-6779-4D6F-A37F-147201759BA5}"/>
    <dgm:cxn modelId="{29BD0B30-3A99-48AC-BB4C-99148630F956}" type="presOf" srcId="{732F41B0-951C-4DB5-AD44-8E6B838A0A24}" destId="{418C5E95-88A9-4B04-A5DF-D29058893D83}" srcOrd="0" destOrd="0" presId="urn:microsoft.com/office/officeart/2005/8/layout/vList2"/>
    <dgm:cxn modelId="{F1328137-3BF0-41DF-BACF-3C5FAC529C90}" type="presOf" srcId="{410690F9-DE00-4B8A-9550-F53D3500B7A0}" destId="{BCC46C22-B022-48FA-B0F0-D8677888717E}" srcOrd="0" destOrd="0" presId="urn:microsoft.com/office/officeart/2005/8/layout/vList2"/>
    <dgm:cxn modelId="{50BA5E91-F142-4BFE-A39E-792E7C9CBE12}" srcId="{FDFA2A6A-EF21-4F5B-9551-3A06155CC084}" destId="{9779FE33-9566-4A70-B049-246801797AF1}" srcOrd="2" destOrd="0" parTransId="{FF13E65F-ED28-49DB-91E6-D25236988217}" sibTransId="{4F27AF39-0AF0-4177-ABC7-27A301036851}"/>
    <dgm:cxn modelId="{0106B19F-D7AE-4950-AE50-8D5FEE7EF8A4}" type="presOf" srcId="{FDFA2A6A-EF21-4F5B-9551-3A06155CC084}" destId="{588CB812-24DC-4631-A83E-8E35ECC37A8B}" srcOrd="0" destOrd="0" presId="urn:microsoft.com/office/officeart/2005/8/layout/vList2"/>
    <dgm:cxn modelId="{ED82F3B5-12BB-443D-A0E9-5EA1583BBBBD}" type="presOf" srcId="{9779FE33-9566-4A70-B049-246801797AF1}" destId="{89E2D376-F77F-4871-8CFF-3E5EC72539F5}" srcOrd="0" destOrd="0" presId="urn:microsoft.com/office/officeart/2005/8/layout/vList2"/>
    <dgm:cxn modelId="{3DC34EE7-44F4-4DC1-BB5C-BF0655D44E89}" srcId="{FDFA2A6A-EF21-4F5B-9551-3A06155CC084}" destId="{732F41B0-951C-4DB5-AD44-8E6B838A0A24}" srcOrd="3" destOrd="0" parTransId="{515CB7A5-C4C9-4F9B-B3E4-F540E7CCFFA2}" sibTransId="{F81671EA-8D44-4EFE-82CA-623F4006E36F}"/>
    <dgm:cxn modelId="{7390C1F2-B9FB-4946-9E47-DFD1FD10D3B5}" srcId="{FDFA2A6A-EF21-4F5B-9551-3A06155CC084}" destId="{410690F9-DE00-4B8A-9550-F53D3500B7A0}" srcOrd="1" destOrd="0" parTransId="{730CDC4D-EE5D-4E42-A02C-8C69B1238794}" sibTransId="{F3335589-03AF-4652-9C5C-60BDAB7AB138}"/>
    <dgm:cxn modelId="{6AC2A8F8-1998-433F-B8B6-F373C55E0AEC}" type="presOf" srcId="{E0E1CBFB-C31D-4B04-8BCF-9CB1AADED00F}" destId="{E7AF1552-19AC-4642-A650-1BCAA9075E01}" srcOrd="0" destOrd="0" presId="urn:microsoft.com/office/officeart/2005/8/layout/vList2"/>
    <dgm:cxn modelId="{8524BBE4-111D-4F54-A72E-00E6B2CB11E3}" type="presParOf" srcId="{588CB812-24DC-4631-A83E-8E35ECC37A8B}" destId="{E7AF1552-19AC-4642-A650-1BCAA9075E01}" srcOrd="0" destOrd="0" presId="urn:microsoft.com/office/officeart/2005/8/layout/vList2"/>
    <dgm:cxn modelId="{D04B3205-63A1-4D7D-9CC9-CFEF7D14F622}" type="presParOf" srcId="{588CB812-24DC-4631-A83E-8E35ECC37A8B}" destId="{EAA9115C-982B-4275-BD5A-59B5E96975EF}" srcOrd="1" destOrd="0" presId="urn:microsoft.com/office/officeart/2005/8/layout/vList2"/>
    <dgm:cxn modelId="{A357389F-C236-492C-B7CA-5011588D70E3}" type="presParOf" srcId="{588CB812-24DC-4631-A83E-8E35ECC37A8B}" destId="{BCC46C22-B022-48FA-B0F0-D8677888717E}" srcOrd="2" destOrd="0" presId="urn:microsoft.com/office/officeart/2005/8/layout/vList2"/>
    <dgm:cxn modelId="{4C1DD83D-398C-411F-9E45-A5AFDC8A7E01}" type="presParOf" srcId="{588CB812-24DC-4631-A83E-8E35ECC37A8B}" destId="{6F6D7589-3990-4CC8-8B83-E90EE38F7F19}" srcOrd="3" destOrd="0" presId="urn:microsoft.com/office/officeart/2005/8/layout/vList2"/>
    <dgm:cxn modelId="{DAC5664F-438C-4B5D-B9AE-E88697FDD0A7}" type="presParOf" srcId="{588CB812-24DC-4631-A83E-8E35ECC37A8B}" destId="{89E2D376-F77F-4871-8CFF-3E5EC72539F5}" srcOrd="4" destOrd="0" presId="urn:microsoft.com/office/officeart/2005/8/layout/vList2"/>
    <dgm:cxn modelId="{C3062264-B882-4CC3-8201-017FB92D3E86}" type="presParOf" srcId="{588CB812-24DC-4631-A83E-8E35ECC37A8B}" destId="{75CA1FA4-9419-4E65-B18C-07D457D79232}" srcOrd="5" destOrd="0" presId="urn:microsoft.com/office/officeart/2005/8/layout/vList2"/>
    <dgm:cxn modelId="{D5D98EEE-0D82-4626-956A-FD61CCAECAB9}" type="presParOf" srcId="{588CB812-24DC-4631-A83E-8E35ECC37A8B}" destId="{418C5E95-88A9-4B04-A5DF-D29058893D8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DD6A06-4979-401B-B61C-606DD40191FB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A14A35B-35A3-4A43-88CF-C90F9F5EB973}">
      <dgm:prSet/>
      <dgm:spPr/>
      <dgm:t>
        <a:bodyPr/>
        <a:lstStyle/>
        <a:p>
          <a:r>
            <a:rPr lang="en-GB"/>
            <a:t>Both pathways demand high standards of research, critical thinking, and contribution to knowledge. </a:t>
          </a:r>
          <a:endParaRPr lang="en-US"/>
        </a:p>
      </dgm:t>
    </dgm:pt>
    <dgm:pt modelId="{17590A6B-DF18-46D2-8643-AE2C9CBB2BBB}" type="parTrans" cxnId="{3A1A258E-58D8-486D-85FD-F72904B49C46}">
      <dgm:prSet/>
      <dgm:spPr/>
      <dgm:t>
        <a:bodyPr/>
        <a:lstStyle/>
        <a:p>
          <a:endParaRPr lang="en-US"/>
        </a:p>
      </dgm:t>
    </dgm:pt>
    <dgm:pt modelId="{7EDC2A8E-C19C-4F57-BD2F-6BF0AFBAC323}" type="sibTrans" cxnId="{3A1A258E-58D8-486D-85FD-F72904B49C46}">
      <dgm:prSet/>
      <dgm:spPr/>
      <dgm:t>
        <a:bodyPr/>
        <a:lstStyle/>
        <a:p>
          <a:endParaRPr lang="en-US"/>
        </a:p>
      </dgm:t>
    </dgm:pt>
    <dgm:pt modelId="{868032F0-7E10-4C05-B428-FC537D717FF1}">
      <dgm:prSet/>
      <dgm:spPr/>
      <dgm:t>
        <a:bodyPr/>
        <a:lstStyle/>
        <a:p>
          <a:r>
            <a:rPr lang="en-GB"/>
            <a:t>The professional doctorate stands as an equal to the traditional PhD, offering a unique and valuable perspective that bridges the gap between academic theory and professional practice. </a:t>
          </a:r>
          <a:endParaRPr lang="en-US"/>
        </a:p>
      </dgm:t>
    </dgm:pt>
    <dgm:pt modelId="{264DB82B-0187-4B72-8955-DAEADCD49532}" type="parTrans" cxnId="{8678CAF5-192A-43C6-8756-7874CCDFEF9A}">
      <dgm:prSet/>
      <dgm:spPr/>
      <dgm:t>
        <a:bodyPr/>
        <a:lstStyle/>
        <a:p>
          <a:endParaRPr lang="en-US"/>
        </a:p>
      </dgm:t>
    </dgm:pt>
    <dgm:pt modelId="{22BAB598-2DC2-40E3-933F-C7004C746237}" type="sibTrans" cxnId="{8678CAF5-192A-43C6-8756-7874CCDFEF9A}">
      <dgm:prSet/>
      <dgm:spPr/>
      <dgm:t>
        <a:bodyPr/>
        <a:lstStyle/>
        <a:p>
          <a:endParaRPr lang="en-US"/>
        </a:p>
      </dgm:t>
    </dgm:pt>
    <dgm:pt modelId="{8BAF2709-EBDB-49F9-977B-E805AFB51132}">
      <dgm:prSet/>
      <dgm:spPr/>
      <dgm:t>
        <a:bodyPr/>
        <a:lstStyle/>
        <a:p>
          <a:r>
            <a:rPr lang="en-GB"/>
            <a:t>In today's complex business environment, the insights and skills developed through a DBA are increasingly recognised as essential for driving innovation and solving real-world challenges</a:t>
          </a:r>
          <a:endParaRPr lang="en-US"/>
        </a:p>
      </dgm:t>
    </dgm:pt>
    <dgm:pt modelId="{AEC05138-EA4F-4F18-98E7-4661EE965ACD}" type="parTrans" cxnId="{7B7A67D0-3126-4E0C-886C-4DBEECA0A1BC}">
      <dgm:prSet/>
      <dgm:spPr/>
      <dgm:t>
        <a:bodyPr/>
        <a:lstStyle/>
        <a:p>
          <a:endParaRPr lang="en-US"/>
        </a:p>
      </dgm:t>
    </dgm:pt>
    <dgm:pt modelId="{2812D751-402A-4659-80C9-CD5D1E43DDD6}" type="sibTrans" cxnId="{7B7A67D0-3126-4E0C-886C-4DBEECA0A1BC}">
      <dgm:prSet/>
      <dgm:spPr/>
      <dgm:t>
        <a:bodyPr/>
        <a:lstStyle/>
        <a:p>
          <a:endParaRPr lang="en-US"/>
        </a:p>
      </dgm:t>
    </dgm:pt>
    <dgm:pt modelId="{8C9A67E4-E53F-49F5-9C19-2FAE2B6227A7}" type="pres">
      <dgm:prSet presAssocID="{45DD6A06-4979-401B-B61C-606DD40191FB}" presName="vert0" presStyleCnt="0">
        <dgm:presLayoutVars>
          <dgm:dir/>
          <dgm:animOne val="branch"/>
          <dgm:animLvl val="lvl"/>
        </dgm:presLayoutVars>
      </dgm:prSet>
      <dgm:spPr/>
    </dgm:pt>
    <dgm:pt modelId="{3DDC1E62-1B18-41C5-871D-A8D3A7586487}" type="pres">
      <dgm:prSet presAssocID="{4A14A35B-35A3-4A43-88CF-C90F9F5EB973}" presName="thickLine" presStyleLbl="alignNode1" presStyleIdx="0" presStyleCnt="3"/>
      <dgm:spPr/>
    </dgm:pt>
    <dgm:pt modelId="{F870193C-92F0-430F-B2EC-F5B2F679EDEC}" type="pres">
      <dgm:prSet presAssocID="{4A14A35B-35A3-4A43-88CF-C90F9F5EB973}" presName="horz1" presStyleCnt="0"/>
      <dgm:spPr/>
    </dgm:pt>
    <dgm:pt modelId="{0EB5FEA3-F38C-4EE8-AC8F-A405AE13E376}" type="pres">
      <dgm:prSet presAssocID="{4A14A35B-35A3-4A43-88CF-C90F9F5EB973}" presName="tx1" presStyleLbl="revTx" presStyleIdx="0" presStyleCnt="3"/>
      <dgm:spPr/>
    </dgm:pt>
    <dgm:pt modelId="{914F95D3-095E-435A-AE4D-9E8B5D9EDB72}" type="pres">
      <dgm:prSet presAssocID="{4A14A35B-35A3-4A43-88CF-C90F9F5EB973}" presName="vert1" presStyleCnt="0"/>
      <dgm:spPr/>
    </dgm:pt>
    <dgm:pt modelId="{3926D440-E917-401B-8639-78CBDB1DA756}" type="pres">
      <dgm:prSet presAssocID="{868032F0-7E10-4C05-B428-FC537D717FF1}" presName="thickLine" presStyleLbl="alignNode1" presStyleIdx="1" presStyleCnt="3"/>
      <dgm:spPr/>
    </dgm:pt>
    <dgm:pt modelId="{C069B2CA-020B-42F6-B48B-93C6BEE1BACF}" type="pres">
      <dgm:prSet presAssocID="{868032F0-7E10-4C05-B428-FC537D717FF1}" presName="horz1" presStyleCnt="0"/>
      <dgm:spPr/>
    </dgm:pt>
    <dgm:pt modelId="{CFDB1571-7D28-42A8-B493-1F03BC578371}" type="pres">
      <dgm:prSet presAssocID="{868032F0-7E10-4C05-B428-FC537D717FF1}" presName="tx1" presStyleLbl="revTx" presStyleIdx="1" presStyleCnt="3"/>
      <dgm:spPr/>
    </dgm:pt>
    <dgm:pt modelId="{F0F4A60F-B5BE-46C0-8269-6B418CF7EDE3}" type="pres">
      <dgm:prSet presAssocID="{868032F0-7E10-4C05-B428-FC537D717FF1}" presName="vert1" presStyleCnt="0"/>
      <dgm:spPr/>
    </dgm:pt>
    <dgm:pt modelId="{B4AE09D8-C4F3-452E-A810-F3C7A0C46CD0}" type="pres">
      <dgm:prSet presAssocID="{8BAF2709-EBDB-49F9-977B-E805AFB51132}" presName="thickLine" presStyleLbl="alignNode1" presStyleIdx="2" presStyleCnt="3"/>
      <dgm:spPr/>
    </dgm:pt>
    <dgm:pt modelId="{3ECCEB1C-8DA8-47F4-99E9-0CEB1C97C043}" type="pres">
      <dgm:prSet presAssocID="{8BAF2709-EBDB-49F9-977B-E805AFB51132}" presName="horz1" presStyleCnt="0"/>
      <dgm:spPr/>
    </dgm:pt>
    <dgm:pt modelId="{FDF76A9C-870E-4330-9676-9E633530B044}" type="pres">
      <dgm:prSet presAssocID="{8BAF2709-EBDB-49F9-977B-E805AFB51132}" presName="tx1" presStyleLbl="revTx" presStyleIdx="2" presStyleCnt="3"/>
      <dgm:spPr/>
    </dgm:pt>
    <dgm:pt modelId="{D124ED1B-0DBF-436E-B3BE-B28264481754}" type="pres">
      <dgm:prSet presAssocID="{8BAF2709-EBDB-49F9-977B-E805AFB51132}" presName="vert1" presStyleCnt="0"/>
      <dgm:spPr/>
    </dgm:pt>
  </dgm:ptLst>
  <dgm:cxnLst>
    <dgm:cxn modelId="{436DE90D-CB29-49FE-9083-D8ABE558321D}" type="presOf" srcId="{4A14A35B-35A3-4A43-88CF-C90F9F5EB973}" destId="{0EB5FEA3-F38C-4EE8-AC8F-A405AE13E376}" srcOrd="0" destOrd="0" presId="urn:microsoft.com/office/officeart/2008/layout/LinedList"/>
    <dgm:cxn modelId="{9A463A5F-34EF-425A-8358-652100B3EB15}" type="presOf" srcId="{45DD6A06-4979-401B-B61C-606DD40191FB}" destId="{8C9A67E4-E53F-49F5-9C19-2FAE2B6227A7}" srcOrd="0" destOrd="0" presId="urn:microsoft.com/office/officeart/2008/layout/LinedList"/>
    <dgm:cxn modelId="{E443F787-F5AE-4AB3-8ABE-587728D16A5B}" type="presOf" srcId="{8BAF2709-EBDB-49F9-977B-E805AFB51132}" destId="{FDF76A9C-870E-4330-9676-9E633530B044}" srcOrd="0" destOrd="0" presId="urn:microsoft.com/office/officeart/2008/layout/LinedList"/>
    <dgm:cxn modelId="{3A1A258E-58D8-486D-85FD-F72904B49C46}" srcId="{45DD6A06-4979-401B-B61C-606DD40191FB}" destId="{4A14A35B-35A3-4A43-88CF-C90F9F5EB973}" srcOrd="0" destOrd="0" parTransId="{17590A6B-DF18-46D2-8643-AE2C9CBB2BBB}" sibTransId="{7EDC2A8E-C19C-4F57-BD2F-6BF0AFBAC323}"/>
    <dgm:cxn modelId="{7B7A67D0-3126-4E0C-886C-4DBEECA0A1BC}" srcId="{45DD6A06-4979-401B-B61C-606DD40191FB}" destId="{8BAF2709-EBDB-49F9-977B-E805AFB51132}" srcOrd="2" destOrd="0" parTransId="{AEC05138-EA4F-4F18-98E7-4661EE965ACD}" sibTransId="{2812D751-402A-4659-80C9-CD5D1E43DDD6}"/>
    <dgm:cxn modelId="{BF928BD4-3168-438F-BC5C-9B4921BDBB21}" type="presOf" srcId="{868032F0-7E10-4C05-B428-FC537D717FF1}" destId="{CFDB1571-7D28-42A8-B493-1F03BC578371}" srcOrd="0" destOrd="0" presId="urn:microsoft.com/office/officeart/2008/layout/LinedList"/>
    <dgm:cxn modelId="{8678CAF5-192A-43C6-8756-7874CCDFEF9A}" srcId="{45DD6A06-4979-401B-B61C-606DD40191FB}" destId="{868032F0-7E10-4C05-B428-FC537D717FF1}" srcOrd="1" destOrd="0" parTransId="{264DB82B-0187-4B72-8955-DAEADCD49532}" sibTransId="{22BAB598-2DC2-40E3-933F-C7004C746237}"/>
    <dgm:cxn modelId="{EB227ED5-2F9D-4916-855F-29E8BA2F184A}" type="presParOf" srcId="{8C9A67E4-E53F-49F5-9C19-2FAE2B6227A7}" destId="{3DDC1E62-1B18-41C5-871D-A8D3A7586487}" srcOrd="0" destOrd="0" presId="urn:microsoft.com/office/officeart/2008/layout/LinedList"/>
    <dgm:cxn modelId="{23D85929-C29D-4A9F-B503-7AB633B5A990}" type="presParOf" srcId="{8C9A67E4-E53F-49F5-9C19-2FAE2B6227A7}" destId="{F870193C-92F0-430F-B2EC-F5B2F679EDEC}" srcOrd="1" destOrd="0" presId="urn:microsoft.com/office/officeart/2008/layout/LinedList"/>
    <dgm:cxn modelId="{BA4B889E-7763-4A91-84C5-A34CDB322DDA}" type="presParOf" srcId="{F870193C-92F0-430F-B2EC-F5B2F679EDEC}" destId="{0EB5FEA3-F38C-4EE8-AC8F-A405AE13E376}" srcOrd="0" destOrd="0" presId="urn:microsoft.com/office/officeart/2008/layout/LinedList"/>
    <dgm:cxn modelId="{2E2040B6-934F-4CF2-AB7B-3A799033EFFA}" type="presParOf" srcId="{F870193C-92F0-430F-B2EC-F5B2F679EDEC}" destId="{914F95D3-095E-435A-AE4D-9E8B5D9EDB72}" srcOrd="1" destOrd="0" presId="urn:microsoft.com/office/officeart/2008/layout/LinedList"/>
    <dgm:cxn modelId="{84BFB87C-E3C7-43E7-9113-3CC067BE76FD}" type="presParOf" srcId="{8C9A67E4-E53F-49F5-9C19-2FAE2B6227A7}" destId="{3926D440-E917-401B-8639-78CBDB1DA756}" srcOrd="2" destOrd="0" presId="urn:microsoft.com/office/officeart/2008/layout/LinedList"/>
    <dgm:cxn modelId="{ACFDB873-96AF-4D84-9A26-7C1345B0F5EE}" type="presParOf" srcId="{8C9A67E4-E53F-49F5-9C19-2FAE2B6227A7}" destId="{C069B2CA-020B-42F6-B48B-93C6BEE1BACF}" srcOrd="3" destOrd="0" presId="urn:microsoft.com/office/officeart/2008/layout/LinedList"/>
    <dgm:cxn modelId="{E63E9169-9EB3-4C0B-AD6E-62FFA071E940}" type="presParOf" srcId="{C069B2CA-020B-42F6-B48B-93C6BEE1BACF}" destId="{CFDB1571-7D28-42A8-B493-1F03BC578371}" srcOrd="0" destOrd="0" presId="urn:microsoft.com/office/officeart/2008/layout/LinedList"/>
    <dgm:cxn modelId="{FA0AABA4-BAF1-47BB-9B46-E64BC3AEAFCF}" type="presParOf" srcId="{C069B2CA-020B-42F6-B48B-93C6BEE1BACF}" destId="{F0F4A60F-B5BE-46C0-8269-6B418CF7EDE3}" srcOrd="1" destOrd="0" presId="urn:microsoft.com/office/officeart/2008/layout/LinedList"/>
    <dgm:cxn modelId="{3530B788-6D51-4838-ADD8-0C440422B141}" type="presParOf" srcId="{8C9A67E4-E53F-49F5-9C19-2FAE2B6227A7}" destId="{B4AE09D8-C4F3-452E-A810-F3C7A0C46CD0}" srcOrd="4" destOrd="0" presId="urn:microsoft.com/office/officeart/2008/layout/LinedList"/>
    <dgm:cxn modelId="{F750E7AC-DD82-4A58-B21E-C1859C345783}" type="presParOf" srcId="{8C9A67E4-E53F-49F5-9C19-2FAE2B6227A7}" destId="{3ECCEB1C-8DA8-47F4-99E9-0CEB1C97C043}" srcOrd="5" destOrd="0" presId="urn:microsoft.com/office/officeart/2008/layout/LinedList"/>
    <dgm:cxn modelId="{136689F0-7612-4636-92ED-3A9335F1C76C}" type="presParOf" srcId="{3ECCEB1C-8DA8-47F4-99E9-0CEB1C97C043}" destId="{FDF76A9C-870E-4330-9676-9E633530B044}" srcOrd="0" destOrd="0" presId="urn:microsoft.com/office/officeart/2008/layout/LinedList"/>
    <dgm:cxn modelId="{BDF27367-0704-4773-A8E6-96EE802CE634}" type="presParOf" srcId="{3ECCEB1C-8DA8-47F4-99E9-0CEB1C97C043}" destId="{D124ED1B-0DBF-436E-B3BE-B2826448175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5BB983-4430-471F-851F-2FA36DA54ABC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FB35AB1-C094-4E95-A219-45276BCC5B67}">
      <dgm:prSet/>
      <dgm:spPr/>
      <dgm:t>
        <a:bodyPr/>
        <a:lstStyle/>
        <a:p>
          <a:r>
            <a:rPr lang="en-US"/>
            <a:t>Framing</a:t>
          </a:r>
        </a:p>
      </dgm:t>
    </dgm:pt>
    <dgm:pt modelId="{F16D2D30-3B6B-4544-89DB-25EB650BD153}" type="parTrans" cxnId="{7BA0A3AB-CCF6-4ED4-B0EB-67250BF4AE2E}">
      <dgm:prSet/>
      <dgm:spPr/>
      <dgm:t>
        <a:bodyPr/>
        <a:lstStyle/>
        <a:p>
          <a:endParaRPr lang="en-US"/>
        </a:p>
      </dgm:t>
    </dgm:pt>
    <dgm:pt modelId="{79C93713-6A39-4B54-8CAA-8FFBA0C6EAA1}" type="sibTrans" cxnId="{7BA0A3AB-CCF6-4ED4-B0EB-67250BF4AE2E}">
      <dgm:prSet/>
      <dgm:spPr/>
      <dgm:t>
        <a:bodyPr/>
        <a:lstStyle/>
        <a:p>
          <a:endParaRPr lang="en-US"/>
        </a:p>
      </dgm:t>
    </dgm:pt>
    <dgm:pt modelId="{F542DB1A-810D-4130-BB6B-586FDC4EBA15}">
      <dgm:prSet/>
      <dgm:spPr/>
      <dgm:t>
        <a:bodyPr/>
        <a:lstStyle/>
        <a:p>
          <a:r>
            <a:rPr lang="en-US"/>
            <a:t>Framing it as a hallmark of academic integrity </a:t>
          </a:r>
        </a:p>
      </dgm:t>
    </dgm:pt>
    <dgm:pt modelId="{6E12C620-CF30-4D77-A55F-F5F4C3617E93}" type="parTrans" cxnId="{85703583-A327-41D6-B390-5F955FBA3AF4}">
      <dgm:prSet/>
      <dgm:spPr/>
      <dgm:t>
        <a:bodyPr/>
        <a:lstStyle/>
        <a:p>
          <a:endParaRPr lang="en-US"/>
        </a:p>
      </dgm:t>
    </dgm:pt>
    <dgm:pt modelId="{D814B378-ACCB-456A-B6CA-38340A60CEDE}" type="sibTrans" cxnId="{85703583-A327-41D6-B390-5F955FBA3AF4}">
      <dgm:prSet/>
      <dgm:spPr/>
      <dgm:t>
        <a:bodyPr/>
        <a:lstStyle/>
        <a:p>
          <a:endParaRPr lang="en-US"/>
        </a:p>
      </dgm:t>
    </dgm:pt>
    <dgm:pt modelId="{66F4EEE0-4A01-4567-9AF8-BB8FB876B7B1}">
      <dgm:prSet/>
      <dgm:spPr/>
      <dgm:t>
        <a:bodyPr/>
        <a:lstStyle/>
        <a:p>
          <a:r>
            <a:rPr lang="en-US"/>
            <a:t>Linking</a:t>
          </a:r>
        </a:p>
      </dgm:t>
    </dgm:pt>
    <dgm:pt modelId="{A8ADD7D8-6E80-4A06-9B6F-305A7DB3E5E8}" type="parTrans" cxnId="{35AB51D1-5E93-47B9-B37C-AA844CD8303F}">
      <dgm:prSet/>
      <dgm:spPr/>
      <dgm:t>
        <a:bodyPr/>
        <a:lstStyle/>
        <a:p>
          <a:endParaRPr lang="en-US"/>
        </a:p>
      </dgm:t>
    </dgm:pt>
    <dgm:pt modelId="{79C99A95-F361-4FC0-807F-F3096B8D7D0A}" type="sibTrans" cxnId="{35AB51D1-5E93-47B9-B37C-AA844CD8303F}">
      <dgm:prSet/>
      <dgm:spPr/>
      <dgm:t>
        <a:bodyPr/>
        <a:lstStyle/>
        <a:p>
          <a:endParaRPr lang="en-US"/>
        </a:p>
      </dgm:t>
    </dgm:pt>
    <dgm:pt modelId="{99964622-03F8-4D33-9185-B1CBB22D23C8}">
      <dgm:prSet/>
      <dgm:spPr/>
      <dgm:t>
        <a:bodyPr/>
        <a:lstStyle/>
        <a:p>
          <a:r>
            <a:rPr lang="en-US"/>
            <a:t>Linking it to overall scholarly rigour </a:t>
          </a:r>
        </a:p>
      </dgm:t>
    </dgm:pt>
    <dgm:pt modelId="{EA41EE97-C750-401E-BED1-E3B228E87F5A}" type="parTrans" cxnId="{33D0C06B-8F20-4A5D-A4DB-2067F57032AD}">
      <dgm:prSet/>
      <dgm:spPr/>
      <dgm:t>
        <a:bodyPr/>
        <a:lstStyle/>
        <a:p>
          <a:endParaRPr lang="en-US"/>
        </a:p>
      </dgm:t>
    </dgm:pt>
    <dgm:pt modelId="{70F8D4D8-ABA5-4C9C-B4A1-A2CE3CB19E73}" type="sibTrans" cxnId="{33D0C06B-8F20-4A5D-A4DB-2067F57032AD}">
      <dgm:prSet/>
      <dgm:spPr/>
      <dgm:t>
        <a:bodyPr/>
        <a:lstStyle/>
        <a:p>
          <a:endParaRPr lang="en-US"/>
        </a:p>
      </dgm:t>
    </dgm:pt>
    <dgm:pt modelId="{3755CB61-9B21-4639-95C1-ED2975535589}">
      <dgm:prSet/>
      <dgm:spPr/>
      <dgm:t>
        <a:bodyPr/>
        <a:lstStyle/>
        <a:p>
          <a:r>
            <a:rPr lang="en-US"/>
            <a:t>Highlighting</a:t>
          </a:r>
        </a:p>
      </dgm:t>
    </dgm:pt>
    <dgm:pt modelId="{D333486A-6622-40C5-94A4-17CFF16D8F74}" type="parTrans" cxnId="{82B0F720-B14D-4C46-A9B1-D16DB6017C57}">
      <dgm:prSet/>
      <dgm:spPr/>
      <dgm:t>
        <a:bodyPr/>
        <a:lstStyle/>
        <a:p>
          <a:endParaRPr lang="en-US"/>
        </a:p>
      </dgm:t>
    </dgm:pt>
    <dgm:pt modelId="{1C94D290-0623-46BA-9947-C396771D2269}" type="sibTrans" cxnId="{82B0F720-B14D-4C46-A9B1-D16DB6017C57}">
      <dgm:prSet/>
      <dgm:spPr/>
      <dgm:t>
        <a:bodyPr/>
        <a:lstStyle/>
        <a:p>
          <a:endParaRPr lang="en-US"/>
        </a:p>
      </dgm:t>
    </dgm:pt>
    <dgm:pt modelId="{ABD9E3E2-62F0-4E00-B682-07D1A75331A3}">
      <dgm:prSet/>
      <dgm:spPr/>
      <dgm:t>
        <a:bodyPr/>
        <a:lstStyle/>
        <a:p>
          <a:r>
            <a:rPr lang="en-US"/>
            <a:t>Highlighting its role in enhancing credibility and impact </a:t>
          </a:r>
        </a:p>
      </dgm:t>
    </dgm:pt>
    <dgm:pt modelId="{24B66E22-9EA5-4A9D-A01C-68F7C3A000EB}" type="parTrans" cxnId="{B94C3DC7-457B-4925-9B88-DC3F1EB734F2}">
      <dgm:prSet/>
      <dgm:spPr/>
      <dgm:t>
        <a:bodyPr/>
        <a:lstStyle/>
        <a:p>
          <a:endParaRPr lang="en-US"/>
        </a:p>
      </dgm:t>
    </dgm:pt>
    <dgm:pt modelId="{7162419C-3FCA-4810-94D2-13FE1AEF2DD9}" type="sibTrans" cxnId="{B94C3DC7-457B-4925-9B88-DC3F1EB734F2}">
      <dgm:prSet/>
      <dgm:spPr/>
      <dgm:t>
        <a:bodyPr/>
        <a:lstStyle/>
        <a:p>
          <a:endParaRPr lang="en-US"/>
        </a:p>
      </dgm:t>
    </dgm:pt>
    <dgm:pt modelId="{6FB120A8-48ED-4E66-854A-DFF434AAA951}">
      <dgm:prSet/>
      <dgm:spPr/>
      <dgm:t>
        <a:bodyPr/>
        <a:lstStyle/>
        <a:p>
          <a:r>
            <a:rPr lang="en-US"/>
            <a:t>Explaining</a:t>
          </a:r>
        </a:p>
      </dgm:t>
    </dgm:pt>
    <dgm:pt modelId="{E6F4985C-A24F-434A-A0FC-779A37A4730C}" type="parTrans" cxnId="{6DF21BF0-8D93-402B-A094-34F280922FF3}">
      <dgm:prSet/>
      <dgm:spPr/>
      <dgm:t>
        <a:bodyPr/>
        <a:lstStyle/>
        <a:p>
          <a:endParaRPr lang="en-US"/>
        </a:p>
      </dgm:t>
    </dgm:pt>
    <dgm:pt modelId="{E42FD532-4CB0-48B6-8A4D-B950117FAE92}" type="sibTrans" cxnId="{6DF21BF0-8D93-402B-A094-34F280922FF3}">
      <dgm:prSet/>
      <dgm:spPr/>
      <dgm:t>
        <a:bodyPr/>
        <a:lstStyle/>
        <a:p>
          <a:endParaRPr lang="en-US"/>
        </a:p>
      </dgm:t>
    </dgm:pt>
    <dgm:pt modelId="{F4FBEFD9-1F91-4187-A928-4544676099FB}">
      <dgm:prSet/>
      <dgm:spPr/>
      <dgm:t>
        <a:bodyPr/>
        <a:lstStyle/>
        <a:p>
          <a:r>
            <a:rPr lang="en-US"/>
            <a:t>Explaining how it fosters scientific thought </a:t>
          </a:r>
        </a:p>
      </dgm:t>
    </dgm:pt>
    <dgm:pt modelId="{A7386C4C-DBB5-4E0A-BD00-77EEA1FB9C0E}" type="parTrans" cxnId="{7BBDE044-0145-4372-886F-5FC4E09C3A6E}">
      <dgm:prSet/>
      <dgm:spPr/>
      <dgm:t>
        <a:bodyPr/>
        <a:lstStyle/>
        <a:p>
          <a:endParaRPr lang="en-US"/>
        </a:p>
      </dgm:t>
    </dgm:pt>
    <dgm:pt modelId="{166CA0E0-A9FF-46C3-8AA3-9C7CEE85A50C}" type="sibTrans" cxnId="{7BBDE044-0145-4372-886F-5FC4E09C3A6E}">
      <dgm:prSet/>
      <dgm:spPr/>
      <dgm:t>
        <a:bodyPr/>
        <a:lstStyle/>
        <a:p>
          <a:endParaRPr lang="en-US"/>
        </a:p>
      </dgm:t>
    </dgm:pt>
    <dgm:pt modelId="{56A8E5F4-14B5-4C56-8F1F-DF19AC64A37D}">
      <dgm:prSet/>
      <dgm:spPr/>
      <dgm:t>
        <a:bodyPr/>
        <a:lstStyle/>
        <a:p>
          <a:r>
            <a:rPr lang="en-US"/>
            <a:t>Stressing</a:t>
          </a:r>
        </a:p>
      </dgm:t>
    </dgm:pt>
    <dgm:pt modelId="{7901E0BD-D6A0-4DAB-816E-B1C85E3631BB}" type="parTrans" cxnId="{56AE4C51-3F99-4B67-8B3A-4D6D943E1BD2}">
      <dgm:prSet/>
      <dgm:spPr/>
      <dgm:t>
        <a:bodyPr/>
        <a:lstStyle/>
        <a:p>
          <a:endParaRPr lang="en-US"/>
        </a:p>
      </dgm:t>
    </dgm:pt>
    <dgm:pt modelId="{2D935DAA-9CDB-4E7E-B78F-D29B5153409B}" type="sibTrans" cxnId="{56AE4C51-3F99-4B67-8B3A-4D6D943E1BD2}">
      <dgm:prSet/>
      <dgm:spPr/>
      <dgm:t>
        <a:bodyPr/>
        <a:lstStyle/>
        <a:p>
          <a:endParaRPr lang="en-US"/>
        </a:p>
      </dgm:t>
    </dgm:pt>
    <dgm:pt modelId="{237EA7F1-E1EC-4F07-844A-17258524BF30}">
      <dgm:prSet/>
      <dgm:spPr/>
      <dgm:t>
        <a:bodyPr/>
        <a:lstStyle/>
        <a:p>
          <a:r>
            <a:rPr lang="en-US"/>
            <a:t>Stressing the importance of attention to detail </a:t>
          </a:r>
        </a:p>
      </dgm:t>
    </dgm:pt>
    <dgm:pt modelId="{A23716FB-4F7F-411D-91AA-E97C9A38BF3D}" type="parTrans" cxnId="{2C8026F2-CA73-4CC1-A4F1-CFE79B39C8BE}">
      <dgm:prSet/>
      <dgm:spPr/>
      <dgm:t>
        <a:bodyPr/>
        <a:lstStyle/>
        <a:p>
          <a:endParaRPr lang="en-US"/>
        </a:p>
      </dgm:t>
    </dgm:pt>
    <dgm:pt modelId="{405068E9-FF05-4D36-9852-795F6742182D}" type="sibTrans" cxnId="{2C8026F2-CA73-4CC1-A4F1-CFE79B39C8BE}">
      <dgm:prSet/>
      <dgm:spPr/>
      <dgm:t>
        <a:bodyPr/>
        <a:lstStyle/>
        <a:p>
          <a:endParaRPr lang="en-US"/>
        </a:p>
      </dgm:t>
    </dgm:pt>
    <dgm:pt modelId="{AD2472A3-81E0-4692-9E55-ECA69BECD427}">
      <dgm:prSet/>
      <dgm:spPr/>
      <dgm:t>
        <a:bodyPr/>
        <a:lstStyle/>
        <a:p>
          <a:r>
            <a:rPr lang="en-US"/>
            <a:t>Positioning</a:t>
          </a:r>
        </a:p>
      </dgm:t>
    </dgm:pt>
    <dgm:pt modelId="{22E4D7B2-C87A-4979-8B11-9C8109CD463B}" type="parTrans" cxnId="{F081D43C-F7A9-4E8E-9946-003639DE9F59}">
      <dgm:prSet/>
      <dgm:spPr/>
      <dgm:t>
        <a:bodyPr/>
        <a:lstStyle/>
        <a:p>
          <a:endParaRPr lang="en-US"/>
        </a:p>
      </dgm:t>
    </dgm:pt>
    <dgm:pt modelId="{31CCE964-03B0-4CF7-94CA-39B65811672B}" type="sibTrans" cxnId="{F081D43C-F7A9-4E8E-9946-003639DE9F59}">
      <dgm:prSet/>
      <dgm:spPr/>
      <dgm:t>
        <a:bodyPr/>
        <a:lstStyle/>
        <a:p>
          <a:endParaRPr lang="en-US"/>
        </a:p>
      </dgm:t>
    </dgm:pt>
    <dgm:pt modelId="{77DDBEFB-0631-4508-B615-BBB8ADD1F41D}">
      <dgm:prSet/>
      <dgm:spPr/>
      <dgm:t>
        <a:bodyPr/>
        <a:lstStyle/>
        <a:p>
          <a:r>
            <a:rPr lang="en-US"/>
            <a:t>Positioning it as more than just avoiding plagiarism </a:t>
          </a:r>
        </a:p>
      </dgm:t>
    </dgm:pt>
    <dgm:pt modelId="{09937828-6915-4214-8B85-C819FE8E16FA}" type="parTrans" cxnId="{A0DC9B21-ECEF-4510-8AAD-C02FD9E84066}">
      <dgm:prSet/>
      <dgm:spPr/>
      <dgm:t>
        <a:bodyPr/>
        <a:lstStyle/>
        <a:p>
          <a:endParaRPr lang="en-US"/>
        </a:p>
      </dgm:t>
    </dgm:pt>
    <dgm:pt modelId="{3A026C5E-C928-4F8F-9DB8-244EC032AEFA}" type="sibTrans" cxnId="{A0DC9B21-ECEF-4510-8AAD-C02FD9E84066}">
      <dgm:prSet/>
      <dgm:spPr/>
      <dgm:t>
        <a:bodyPr/>
        <a:lstStyle/>
        <a:p>
          <a:endParaRPr lang="en-US"/>
        </a:p>
      </dgm:t>
    </dgm:pt>
    <dgm:pt modelId="{8DF3573B-29E8-47EA-8E62-EB762A04297F}" type="pres">
      <dgm:prSet presAssocID="{F95BB983-4430-471F-851F-2FA36DA54ABC}" presName="Name0" presStyleCnt="0">
        <dgm:presLayoutVars>
          <dgm:dir/>
          <dgm:animLvl val="lvl"/>
          <dgm:resizeHandles val="exact"/>
        </dgm:presLayoutVars>
      </dgm:prSet>
      <dgm:spPr/>
    </dgm:pt>
    <dgm:pt modelId="{4FF07A62-44BA-4226-908A-162D4E63DAF3}" type="pres">
      <dgm:prSet presAssocID="{AFB35AB1-C094-4E95-A219-45276BCC5B67}" presName="linNode" presStyleCnt="0"/>
      <dgm:spPr/>
    </dgm:pt>
    <dgm:pt modelId="{A5D6E48B-11F4-418E-8D79-B60510EF760C}" type="pres">
      <dgm:prSet presAssocID="{AFB35AB1-C094-4E95-A219-45276BCC5B67}" presName="parentText" presStyleLbl="solidFgAcc1" presStyleIdx="0" presStyleCnt="6">
        <dgm:presLayoutVars>
          <dgm:chMax val="1"/>
          <dgm:bulletEnabled/>
        </dgm:presLayoutVars>
      </dgm:prSet>
      <dgm:spPr/>
    </dgm:pt>
    <dgm:pt modelId="{3203BFE6-40B5-4BD6-8451-F366AEBC169A}" type="pres">
      <dgm:prSet presAssocID="{AFB35AB1-C094-4E95-A219-45276BCC5B67}" presName="descendantText" presStyleLbl="alignNode1" presStyleIdx="0" presStyleCnt="6">
        <dgm:presLayoutVars>
          <dgm:bulletEnabled/>
        </dgm:presLayoutVars>
      </dgm:prSet>
      <dgm:spPr/>
    </dgm:pt>
    <dgm:pt modelId="{F24D441A-4608-4CB7-BE64-78C551B50EBB}" type="pres">
      <dgm:prSet presAssocID="{79C93713-6A39-4B54-8CAA-8FFBA0C6EAA1}" presName="sp" presStyleCnt="0"/>
      <dgm:spPr/>
    </dgm:pt>
    <dgm:pt modelId="{13150DF4-AA0F-4535-B33A-9DBBF7A47361}" type="pres">
      <dgm:prSet presAssocID="{66F4EEE0-4A01-4567-9AF8-BB8FB876B7B1}" presName="linNode" presStyleCnt="0"/>
      <dgm:spPr/>
    </dgm:pt>
    <dgm:pt modelId="{2D453A9B-A218-4AC7-855A-6176ADC1AF19}" type="pres">
      <dgm:prSet presAssocID="{66F4EEE0-4A01-4567-9AF8-BB8FB876B7B1}" presName="parentText" presStyleLbl="solidFgAcc1" presStyleIdx="1" presStyleCnt="6">
        <dgm:presLayoutVars>
          <dgm:chMax val="1"/>
          <dgm:bulletEnabled/>
        </dgm:presLayoutVars>
      </dgm:prSet>
      <dgm:spPr/>
    </dgm:pt>
    <dgm:pt modelId="{B9524BFB-0171-4852-B82D-5D2B0250084B}" type="pres">
      <dgm:prSet presAssocID="{66F4EEE0-4A01-4567-9AF8-BB8FB876B7B1}" presName="descendantText" presStyleLbl="alignNode1" presStyleIdx="1" presStyleCnt="6">
        <dgm:presLayoutVars>
          <dgm:bulletEnabled/>
        </dgm:presLayoutVars>
      </dgm:prSet>
      <dgm:spPr/>
    </dgm:pt>
    <dgm:pt modelId="{7AC01284-B723-4F70-8101-23C20CDB4ECC}" type="pres">
      <dgm:prSet presAssocID="{79C99A95-F361-4FC0-807F-F3096B8D7D0A}" presName="sp" presStyleCnt="0"/>
      <dgm:spPr/>
    </dgm:pt>
    <dgm:pt modelId="{3297EA2F-B241-414D-BF6F-0BFE4C3C90F9}" type="pres">
      <dgm:prSet presAssocID="{3755CB61-9B21-4639-95C1-ED2975535589}" presName="linNode" presStyleCnt="0"/>
      <dgm:spPr/>
    </dgm:pt>
    <dgm:pt modelId="{5150CD87-DCFB-4E85-985E-DA1ADFCCCE2F}" type="pres">
      <dgm:prSet presAssocID="{3755CB61-9B21-4639-95C1-ED2975535589}" presName="parentText" presStyleLbl="solidFgAcc1" presStyleIdx="2" presStyleCnt="6">
        <dgm:presLayoutVars>
          <dgm:chMax val="1"/>
          <dgm:bulletEnabled/>
        </dgm:presLayoutVars>
      </dgm:prSet>
      <dgm:spPr/>
    </dgm:pt>
    <dgm:pt modelId="{3FE9E579-3CDB-40CE-B85A-DDDFBF266691}" type="pres">
      <dgm:prSet presAssocID="{3755CB61-9B21-4639-95C1-ED2975535589}" presName="descendantText" presStyleLbl="alignNode1" presStyleIdx="2" presStyleCnt="6">
        <dgm:presLayoutVars>
          <dgm:bulletEnabled/>
        </dgm:presLayoutVars>
      </dgm:prSet>
      <dgm:spPr/>
    </dgm:pt>
    <dgm:pt modelId="{2E423D36-6335-446B-B4EB-5B0E8653B35E}" type="pres">
      <dgm:prSet presAssocID="{1C94D290-0623-46BA-9947-C396771D2269}" presName="sp" presStyleCnt="0"/>
      <dgm:spPr/>
    </dgm:pt>
    <dgm:pt modelId="{4C3CCC6E-E4CB-425C-9ED6-2E0F0C586F70}" type="pres">
      <dgm:prSet presAssocID="{6FB120A8-48ED-4E66-854A-DFF434AAA951}" presName="linNode" presStyleCnt="0"/>
      <dgm:spPr/>
    </dgm:pt>
    <dgm:pt modelId="{7C4BDFE3-62A7-41E5-BB48-B63540D2AB23}" type="pres">
      <dgm:prSet presAssocID="{6FB120A8-48ED-4E66-854A-DFF434AAA951}" presName="parentText" presStyleLbl="solidFgAcc1" presStyleIdx="3" presStyleCnt="6">
        <dgm:presLayoutVars>
          <dgm:chMax val="1"/>
          <dgm:bulletEnabled/>
        </dgm:presLayoutVars>
      </dgm:prSet>
      <dgm:spPr/>
    </dgm:pt>
    <dgm:pt modelId="{CD743430-1D3C-43AA-89C7-8D9C64D4B5FF}" type="pres">
      <dgm:prSet presAssocID="{6FB120A8-48ED-4E66-854A-DFF434AAA951}" presName="descendantText" presStyleLbl="alignNode1" presStyleIdx="3" presStyleCnt="6">
        <dgm:presLayoutVars>
          <dgm:bulletEnabled/>
        </dgm:presLayoutVars>
      </dgm:prSet>
      <dgm:spPr/>
    </dgm:pt>
    <dgm:pt modelId="{BB776D22-8CBB-4793-B6FE-14104356ACB2}" type="pres">
      <dgm:prSet presAssocID="{E42FD532-4CB0-48B6-8A4D-B950117FAE92}" presName="sp" presStyleCnt="0"/>
      <dgm:spPr/>
    </dgm:pt>
    <dgm:pt modelId="{4D6405AD-FCDD-4208-ADC9-359E3599A991}" type="pres">
      <dgm:prSet presAssocID="{56A8E5F4-14B5-4C56-8F1F-DF19AC64A37D}" presName="linNode" presStyleCnt="0"/>
      <dgm:spPr/>
    </dgm:pt>
    <dgm:pt modelId="{DF2A0BA5-91CA-4B62-89C0-2B1B404C6067}" type="pres">
      <dgm:prSet presAssocID="{56A8E5F4-14B5-4C56-8F1F-DF19AC64A37D}" presName="parentText" presStyleLbl="solidFgAcc1" presStyleIdx="4" presStyleCnt="6">
        <dgm:presLayoutVars>
          <dgm:chMax val="1"/>
          <dgm:bulletEnabled/>
        </dgm:presLayoutVars>
      </dgm:prSet>
      <dgm:spPr/>
    </dgm:pt>
    <dgm:pt modelId="{FE405D20-FA2B-46FC-A714-EB6B84023849}" type="pres">
      <dgm:prSet presAssocID="{56A8E5F4-14B5-4C56-8F1F-DF19AC64A37D}" presName="descendantText" presStyleLbl="alignNode1" presStyleIdx="4" presStyleCnt="6">
        <dgm:presLayoutVars>
          <dgm:bulletEnabled/>
        </dgm:presLayoutVars>
      </dgm:prSet>
      <dgm:spPr/>
    </dgm:pt>
    <dgm:pt modelId="{570D2DEF-61C5-49C7-905C-DEECB8FFCB58}" type="pres">
      <dgm:prSet presAssocID="{2D935DAA-9CDB-4E7E-B78F-D29B5153409B}" presName="sp" presStyleCnt="0"/>
      <dgm:spPr/>
    </dgm:pt>
    <dgm:pt modelId="{B83D7AA5-E4C6-4363-AD64-322960C40353}" type="pres">
      <dgm:prSet presAssocID="{AD2472A3-81E0-4692-9E55-ECA69BECD427}" presName="linNode" presStyleCnt="0"/>
      <dgm:spPr/>
    </dgm:pt>
    <dgm:pt modelId="{9056BA57-8650-4A6F-9354-8BB3E00BFE99}" type="pres">
      <dgm:prSet presAssocID="{AD2472A3-81E0-4692-9E55-ECA69BECD427}" presName="parentText" presStyleLbl="solidFgAcc1" presStyleIdx="5" presStyleCnt="6">
        <dgm:presLayoutVars>
          <dgm:chMax val="1"/>
          <dgm:bulletEnabled/>
        </dgm:presLayoutVars>
      </dgm:prSet>
      <dgm:spPr/>
    </dgm:pt>
    <dgm:pt modelId="{4423C7DA-A230-4DAE-92F5-ABD3D434A715}" type="pres">
      <dgm:prSet presAssocID="{AD2472A3-81E0-4692-9E55-ECA69BECD427}" presName="descendantText" presStyleLbl="alignNode1" presStyleIdx="5" presStyleCnt="6">
        <dgm:presLayoutVars>
          <dgm:bulletEnabled/>
        </dgm:presLayoutVars>
      </dgm:prSet>
      <dgm:spPr/>
    </dgm:pt>
  </dgm:ptLst>
  <dgm:cxnLst>
    <dgm:cxn modelId="{82B0F720-B14D-4C46-A9B1-D16DB6017C57}" srcId="{F95BB983-4430-471F-851F-2FA36DA54ABC}" destId="{3755CB61-9B21-4639-95C1-ED2975535589}" srcOrd="2" destOrd="0" parTransId="{D333486A-6622-40C5-94A4-17CFF16D8F74}" sibTransId="{1C94D290-0623-46BA-9947-C396771D2269}"/>
    <dgm:cxn modelId="{A0DC9B21-ECEF-4510-8AAD-C02FD9E84066}" srcId="{AD2472A3-81E0-4692-9E55-ECA69BECD427}" destId="{77DDBEFB-0631-4508-B615-BBB8ADD1F41D}" srcOrd="0" destOrd="0" parTransId="{09937828-6915-4214-8B85-C819FE8E16FA}" sibTransId="{3A026C5E-C928-4F8F-9DB8-244EC032AEFA}"/>
    <dgm:cxn modelId="{0C79BB3C-332F-46FA-B9BE-AAA9EA23411A}" type="presOf" srcId="{F4FBEFD9-1F91-4187-A928-4544676099FB}" destId="{CD743430-1D3C-43AA-89C7-8D9C64D4B5FF}" srcOrd="0" destOrd="0" presId="urn:microsoft.com/office/officeart/2016/7/layout/VerticalHollowActionList"/>
    <dgm:cxn modelId="{F081D43C-F7A9-4E8E-9946-003639DE9F59}" srcId="{F95BB983-4430-471F-851F-2FA36DA54ABC}" destId="{AD2472A3-81E0-4692-9E55-ECA69BECD427}" srcOrd="5" destOrd="0" parTransId="{22E4D7B2-C87A-4979-8B11-9C8109CD463B}" sibTransId="{31CCE964-03B0-4CF7-94CA-39B65811672B}"/>
    <dgm:cxn modelId="{7BBDE044-0145-4372-886F-5FC4E09C3A6E}" srcId="{6FB120A8-48ED-4E66-854A-DFF434AAA951}" destId="{F4FBEFD9-1F91-4187-A928-4544676099FB}" srcOrd="0" destOrd="0" parTransId="{A7386C4C-DBB5-4E0A-BD00-77EEA1FB9C0E}" sibTransId="{166CA0E0-A9FF-46C3-8AA3-9C7CEE85A50C}"/>
    <dgm:cxn modelId="{33D0C06B-8F20-4A5D-A4DB-2067F57032AD}" srcId="{66F4EEE0-4A01-4567-9AF8-BB8FB876B7B1}" destId="{99964622-03F8-4D33-9185-B1CBB22D23C8}" srcOrd="0" destOrd="0" parTransId="{EA41EE97-C750-401E-BED1-E3B228E87F5A}" sibTransId="{70F8D4D8-ABA5-4C9C-B4A1-A2CE3CB19E73}"/>
    <dgm:cxn modelId="{26201150-A582-43EE-844F-8292DA77847A}" type="presOf" srcId="{237EA7F1-E1EC-4F07-844A-17258524BF30}" destId="{FE405D20-FA2B-46FC-A714-EB6B84023849}" srcOrd="0" destOrd="0" presId="urn:microsoft.com/office/officeart/2016/7/layout/VerticalHollowActionList"/>
    <dgm:cxn modelId="{0CBB9270-0709-4E96-9BE5-0A7E77A28665}" type="presOf" srcId="{AFB35AB1-C094-4E95-A219-45276BCC5B67}" destId="{A5D6E48B-11F4-418E-8D79-B60510EF760C}" srcOrd="0" destOrd="0" presId="urn:microsoft.com/office/officeart/2016/7/layout/VerticalHollowActionList"/>
    <dgm:cxn modelId="{56AE4C51-3F99-4B67-8B3A-4D6D943E1BD2}" srcId="{F95BB983-4430-471F-851F-2FA36DA54ABC}" destId="{56A8E5F4-14B5-4C56-8F1F-DF19AC64A37D}" srcOrd="4" destOrd="0" parTransId="{7901E0BD-D6A0-4DAB-816E-B1C85E3631BB}" sibTransId="{2D935DAA-9CDB-4E7E-B78F-D29B5153409B}"/>
    <dgm:cxn modelId="{25F58571-85CC-44FD-9346-D9B8DEE2D301}" type="presOf" srcId="{3755CB61-9B21-4639-95C1-ED2975535589}" destId="{5150CD87-DCFB-4E85-985E-DA1ADFCCCE2F}" srcOrd="0" destOrd="0" presId="urn:microsoft.com/office/officeart/2016/7/layout/VerticalHollowActionList"/>
    <dgm:cxn modelId="{37ED767C-40BC-4CC3-9EA0-6B23401F01DF}" type="presOf" srcId="{77DDBEFB-0631-4508-B615-BBB8ADD1F41D}" destId="{4423C7DA-A230-4DAE-92F5-ABD3D434A715}" srcOrd="0" destOrd="0" presId="urn:microsoft.com/office/officeart/2016/7/layout/VerticalHollowActionList"/>
    <dgm:cxn modelId="{85703583-A327-41D6-B390-5F955FBA3AF4}" srcId="{AFB35AB1-C094-4E95-A219-45276BCC5B67}" destId="{F542DB1A-810D-4130-BB6B-586FDC4EBA15}" srcOrd="0" destOrd="0" parTransId="{6E12C620-CF30-4D77-A55F-F5F4C3617E93}" sibTransId="{D814B378-ACCB-456A-B6CA-38340A60CEDE}"/>
    <dgm:cxn modelId="{DB4EAA89-22A6-4E01-BC93-DF519E26093E}" type="presOf" srcId="{6FB120A8-48ED-4E66-854A-DFF434AAA951}" destId="{7C4BDFE3-62A7-41E5-BB48-B63540D2AB23}" srcOrd="0" destOrd="0" presId="urn:microsoft.com/office/officeart/2016/7/layout/VerticalHollowActionList"/>
    <dgm:cxn modelId="{0287938A-A639-4AA6-B019-184AD5A4A8A1}" type="presOf" srcId="{AD2472A3-81E0-4692-9E55-ECA69BECD427}" destId="{9056BA57-8650-4A6F-9354-8BB3E00BFE99}" srcOrd="0" destOrd="0" presId="urn:microsoft.com/office/officeart/2016/7/layout/VerticalHollowActionList"/>
    <dgm:cxn modelId="{3901778E-6A2E-4258-B56D-97DCFF80B1CE}" type="presOf" srcId="{ABD9E3E2-62F0-4E00-B682-07D1A75331A3}" destId="{3FE9E579-3CDB-40CE-B85A-DDDFBF266691}" srcOrd="0" destOrd="0" presId="urn:microsoft.com/office/officeart/2016/7/layout/VerticalHollowActionList"/>
    <dgm:cxn modelId="{BCC4B78E-9090-472E-AFE7-2B4EFB97EDFA}" type="presOf" srcId="{66F4EEE0-4A01-4567-9AF8-BB8FB876B7B1}" destId="{2D453A9B-A218-4AC7-855A-6176ADC1AF19}" srcOrd="0" destOrd="0" presId="urn:microsoft.com/office/officeart/2016/7/layout/VerticalHollowActionList"/>
    <dgm:cxn modelId="{839F06A8-E308-4882-A83D-4078C3CCFE27}" type="presOf" srcId="{F95BB983-4430-471F-851F-2FA36DA54ABC}" destId="{8DF3573B-29E8-47EA-8E62-EB762A04297F}" srcOrd="0" destOrd="0" presId="urn:microsoft.com/office/officeart/2016/7/layout/VerticalHollowActionList"/>
    <dgm:cxn modelId="{7BA0A3AB-CCF6-4ED4-B0EB-67250BF4AE2E}" srcId="{F95BB983-4430-471F-851F-2FA36DA54ABC}" destId="{AFB35AB1-C094-4E95-A219-45276BCC5B67}" srcOrd="0" destOrd="0" parTransId="{F16D2D30-3B6B-4544-89DB-25EB650BD153}" sibTransId="{79C93713-6A39-4B54-8CAA-8FFBA0C6EAA1}"/>
    <dgm:cxn modelId="{5CF1CDBA-09BF-464F-AD5A-3E43B462BB06}" type="presOf" srcId="{99964622-03F8-4D33-9185-B1CBB22D23C8}" destId="{B9524BFB-0171-4852-B82D-5D2B0250084B}" srcOrd="0" destOrd="0" presId="urn:microsoft.com/office/officeart/2016/7/layout/VerticalHollowActionList"/>
    <dgm:cxn modelId="{A9109CBB-063A-4EA0-A352-C15FD856A0FF}" type="presOf" srcId="{56A8E5F4-14B5-4C56-8F1F-DF19AC64A37D}" destId="{DF2A0BA5-91CA-4B62-89C0-2B1B404C6067}" srcOrd="0" destOrd="0" presId="urn:microsoft.com/office/officeart/2016/7/layout/VerticalHollowActionList"/>
    <dgm:cxn modelId="{B94C3DC7-457B-4925-9B88-DC3F1EB734F2}" srcId="{3755CB61-9B21-4639-95C1-ED2975535589}" destId="{ABD9E3E2-62F0-4E00-B682-07D1A75331A3}" srcOrd="0" destOrd="0" parTransId="{24B66E22-9EA5-4A9D-A01C-68F7C3A000EB}" sibTransId="{7162419C-3FCA-4810-94D2-13FE1AEF2DD9}"/>
    <dgm:cxn modelId="{5ED4E1C9-5040-44C2-BA76-4340DE1EBFF5}" type="presOf" srcId="{F542DB1A-810D-4130-BB6B-586FDC4EBA15}" destId="{3203BFE6-40B5-4BD6-8451-F366AEBC169A}" srcOrd="0" destOrd="0" presId="urn:microsoft.com/office/officeart/2016/7/layout/VerticalHollowActionList"/>
    <dgm:cxn modelId="{35AB51D1-5E93-47B9-B37C-AA844CD8303F}" srcId="{F95BB983-4430-471F-851F-2FA36DA54ABC}" destId="{66F4EEE0-4A01-4567-9AF8-BB8FB876B7B1}" srcOrd="1" destOrd="0" parTransId="{A8ADD7D8-6E80-4A06-9B6F-305A7DB3E5E8}" sibTransId="{79C99A95-F361-4FC0-807F-F3096B8D7D0A}"/>
    <dgm:cxn modelId="{6DF21BF0-8D93-402B-A094-34F280922FF3}" srcId="{F95BB983-4430-471F-851F-2FA36DA54ABC}" destId="{6FB120A8-48ED-4E66-854A-DFF434AAA951}" srcOrd="3" destOrd="0" parTransId="{E6F4985C-A24F-434A-A0FC-779A37A4730C}" sibTransId="{E42FD532-4CB0-48B6-8A4D-B950117FAE92}"/>
    <dgm:cxn modelId="{2C8026F2-CA73-4CC1-A4F1-CFE79B39C8BE}" srcId="{56A8E5F4-14B5-4C56-8F1F-DF19AC64A37D}" destId="{237EA7F1-E1EC-4F07-844A-17258524BF30}" srcOrd="0" destOrd="0" parTransId="{A23716FB-4F7F-411D-91AA-E97C9A38BF3D}" sibTransId="{405068E9-FF05-4D36-9852-795F6742182D}"/>
    <dgm:cxn modelId="{CD3595BB-B33B-4D10-8511-BFBFBB5016F0}" type="presParOf" srcId="{8DF3573B-29E8-47EA-8E62-EB762A04297F}" destId="{4FF07A62-44BA-4226-908A-162D4E63DAF3}" srcOrd="0" destOrd="0" presId="urn:microsoft.com/office/officeart/2016/7/layout/VerticalHollowActionList"/>
    <dgm:cxn modelId="{0D268E07-EC06-438D-84D9-807CBED9C704}" type="presParOf" srcId="{4FF07A62-44BA-4226-908A-162D4E63DAF3}" destId="{A5D6E48B-11F4-418E-8D79-B60510EF760C}" srcOrd="0" destOrd="0" presId="urn:microsoft.com/office/officeart/2016/7/layout/VerticalHollowActionList"/>
    <dgm:cxn modelId="{6B824434-CDBA-4B91-82AD-6D0976007B74}" type="presParOf" srcId="{4FF07A62-44BA-4226-908A-162D4E63DAF3}" destId="{3203BFE6-40B5-4BD6-8451-F366AEBC169A}" srcOrd="1" destOrd="0" presId="urn:microsoft.com/office/officeart/2016/7/layout/VerticalHollowActionList"/>
    <dgm:cxn modelId="{87834CFB-51BC-40A3-B642-CF27E2C6CE28}" type="presParOf" srcId="{8DF3573B-29E8-47EA-8E62-EB762A04297F}" destId="{F24D441A-4608-4CB7-BE64-78C551B50EBB}" srcOrd="1" destOrd="0" presId="urn:microsoft.com/office/officeart/2016/7/layout/VerticalHollowActionList"/>
    <dgm:cxn modelId="{BEA589C2-64C8-4644-98C1-E7A2016E27EF}" type="presParOf" srcId="{8DF3573B-29E8-47EA-8E62-EB762A04297F}" destId="{13150DF4-AA0F-4535-B33A-9DBBF7A47361}" srcOrd="2" destOrd="0" presId="urn:microsoft.com/office/officeart/2016/7/layout/VerticalHollowActionList"/>
    <dgm:cxn modelId="{B02C20FD-9127-4E59-B9EB-72FF3DBB9BB1}" type="presParOf" srcId="{13150DF4-AA0F-4535-B33A-9DBBF7A47361}" destId="{2D453A9B-A218-4AC7-855A-6176ADC1AF19}" srcOrd="0" destOrd="0" presId="urn:microsoft.com/office/officeart/2016/7/layout/VerticalHollowActionList"/>
    <dgm:cxn modelId="{8117C641-CC04-4D55-A022-C6F4C457FC5D}" type="presParOf" srcId="{13150DF4-AA0F-4535-B33A-9DBBF7A47361}" destId="{B9524BFB-0171-4852-B82D-5D2B0250084B}" srcOrd="1" destOrd="0" presId="urn:microsoft.com/office/officeart/2016/7/layout/VerticalHollowActionList"/>
    <dgm:cxn modelId="{A2024DD6-C49F-4791-890A-D5FA6956F0EC}" type="presParOf" srcId="{8DF3573B-29E8-47EA-8E62-EB762A04297F}" destId="{7AC01284-B723-4F70-8101-23C20CDB4ECC}" srcOrd="3" destOrd="0" presId="urn:microsoft.com/office/officeart/2016/7/layout/VerticalHollowActionList"/>
    <dgm:cxn modelId="{9559133D-030D-4B7A-90B2-7618963210AC}" type="presParOf" srcId="{8DF3573B-29E8-47EA-8E62-EB762A04297F}" destId="{3297EA2F-B241-414D-BF6F-0BFE4C3C90F9}" srcOrd="4" destOrd="0" presId="urn:microsoft.com/office/officeart/2016/7/layout/VerticalHollowActionList"/>
    <dgm:cxn modelId="{74A7C488-1BB9-4FB6-8559-10C1373A051D}" type="presParOf" srcId="{3297EA2F-B241-414D-BF6F-0BFE4C3C90F9}" destId="{5150CD87-DCFB-4E85-985E-DA1ADFCCCE2F}" srcOrd="0" destOrd="0" presId="urn:microsoft.com/office/officeart/2016/7/layout/VerticalHollowActionList"/>
    <dgm:cxn modelId="{4768FE43-C63C-4F1E-9A41-92C411665BBF}" type="presParOf" srcId="{3297EA2F-B241-414D-BF6F-0BFE4C3C90F9}" destId="{3FE9E579-3CDB-40CE-B85A-DDDFBF266691}" srcOrd="1" destOrd="0" presId="urn:microsoft.com/office/officeart/2016/7/layout/VerticalHollowActionList"/>
    <dgm:cxn modelId="{F64D1508-C8ED-4DFF-AD70-B10454DFFF29}" type="presParOf" srcId="{8DF3573B-29E8-47EA-8E62-EB762A04297F}" destId="{2E423D36-6335-446B-B4EB-5B0E8653B35E}" srcOrd="5" destOrd="0" presId="urn:microsoft.com/office/officeart/2016/7/layout/VerticalHollowActionList"/>
    <dgm:cxn modelId="{7B509966-B9C2-44B1-BB82-F2703B8A9552}" type="presParOf" srcId="{8DF3573B-29E8-47EA-8E62-EB762A04297F}" destId="{4C3CCC6E-E4CB-425C-9ED6-2E0F0C586F70}" srcOrd="6" destOrd="0" presId="urn:microsoft.com/office/officeart/2016/7/layout/VerticalHollowActionList"/>
    <dgm:cxn modelId="{683ECB62-8AEF-43CC-A2C4-BD8E29DB83E0}" type="presParOf" srcId="{4C3CCC6E-E4CB-425C-9ED6-2E0F0C586F70}" destId="{7C4BDFE3-62A7-41E5-BB48-B63540D2AB23}" srcOrd="0" destOrd="0" presId="urn:microsoft.com/office/officeart/2016/7/layout/VerticalHollowActionList"/>
    <dgm:cxn modelId="{9750C6D7-F744-4E59-A036-505462BDD607}" type="presParOf" srcId="{4C3CCC6E-E4CB-425C-9ED6-2E0F0C586F70}" destId="{CD743430-1D3C-43AA-89C7-8D9C64D4B5FF}" srcOrd="1" destOrd="0" presId="urn:microsoft.com/office/officeart/2016/7/layout/VerticalHollowActionList"/>
    <dgm:cxn modelId="{B6687877-D60A-4C69-A255-C53A0E930223}" type="presParOf" srcId="{8DF3573B-29E8-47EA-8E62-EB762A04297F}" destId="{BB776D22-8CBB-4793-B6FE-14104356ACB2}" srcOrd="7" destOrd="0" presId="urn:microsoft.com/office/officeart/2016/7/layout/VerticalHollowActionList"/>
    <dgm:cxn modelId="{D3A5D170-0EFD-4766-8D9F-EA99EB840380}" type="presParOf" srcId="{8DF3573B-29E8-47EA-8E62-EB762A04297F}" destId="{4D6405AD-FCDD-4208-ADC9-359E3599A991}" srcOrd="8" destOrd="0" presId="urn:microsoft.com/office/officeart/2016/7/layout/VerticalHollowActionList"/>
    <dgm:cxn modelId="{496649CC-41F0-4718-BA50-763212554655}" type="presParOf" srcId="{4D6405AD-FCDD-4208-ADC9-359E3599A991}" destId="{DF2A0BA5-91CA-4B62-89C0-2B1B404C6067}" srcOrd="0" destOrd="0" presId="urn:microsoft.com/office/officeart/2016/7/layout/VerticalHollowActionList"/>
    <dgm:cxn modelId="{BD329913-33A3-45C1-9931-2C857F3D4847}" type="presParOf" srcId="{4D6405AD-FCDD-4208-ADC9-359E3599A991}" destId="{FE405D20-FA2B-46FC-A714-EB6B84023849}" srcOrd="1" destOrd="0" presId="urn:microsoft.com/office/officeart/2016/7/layout/VerticalHollowActionList"/>
    <dgm:cxn modelId="{B50420E9-0720-400F-8ED0-51691F900F54}" type="presParOf" srcId="{8DF3573B-29E8-47EA-8E62-EB762A04297F}" destId="{570D2DEF-61C5-49C7-905C-DEECB8FFCB58}" srcOrd="9" destOrd="0" presId="urn:microsoft.com/office/officeart/2016/7/layout/VerticalHollowActionList"/>
    <dgm:cxn modelId="{4C19035B-5F6C-42B1-A2EC-9661AF77F463}" type="presParOf" srcId="{8DF3573B-29E8-47EA-8E62-EB762A04297F}" destId="{B83D7AA5-E4C6-4363-AD64-322960C40353}" srcOrd="10" destOrd="0" presId="urn:microsoft.com/office/officeart/2016/7/layout/VerticalHollowActionList"/>
    <dgm:cxn modelId="{9AC0F2E0-9864-4552-B292-6BD57E35E69C}" type="presParOf" srcId="{B83D7AA5-E4C6-4363-AD64-322960C40353}" destId="{9056BA57-8650-4A6F-9354-8BB3E00BFE99}" srcOrd="0" destOrd="0" presId="urn:microsoft.com/office/officeart/2016/7/layout/VerticalHollowActionList"/>
    <dgm:cxn modelId="{0ABCE764-001B-4DC1-A504-1D91CC8590DE}" type="presParOf" srcId="{B83D7AA5-E4C6-4363-AD64-322960C40353}" destId="{4423C7DA-A230-4DAE-92F5-ABD3D434A715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F6CC3-AB9F-4852-AD52-B2DE8EE9FBFC}">
      <dsp:nvSpPr>
        <dsp:cNvPr id="0" name=""/>
        <dsp:cNvSpPr/>
      </dsp:nvSpPr>
      <dsp:spPr>
        <a:xfrm>
          <a:off x="0" y="502568"/>
          <a:ext cx="10515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1358F8-2D55-4F3F-8593-73F369430742}">
      <dsp:nvSpPr>
        <dsp:cNvPr id="0" name=""/>
        <dsp:cNvSpPr/>
      </dsp:nvSpPr>
      <dsp:spPr>
        <a:xfrm>
          <a:off x="525780" y="207368"/>
          <a:ext cx="736092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1960s: Management seen as an applied discipline</a:t>
          </a:r>
          <a:endParaRPr lang="en-US" sz="2000" kern="1200"/>
        </a:p>
      </dsp:txBody>
      <dsp:txXfrm>
        <a:off x="554601" y="236189"/>
        <a:ext cx="7303278" cy="532758"/>
      </dsp:txXfrm>
    </dsp:sp>
    <dsp:sp modelId="{AECFB4CA-6484-47B7-B8A4-E313441B7815}">
      <dsp:nvSpPr>
        <dsp:cNvPr id="0" name=""/>
        <dsp:cNvSpPr/>
      </dsp:nvSpPr>
      <dsp:spPr>
        <a:xfrm>
          <a:off x="0" y="1409769"/>
          <a:ext cx="10515600" cy="1165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416560" rIns="816127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Research focus moves towards academic impact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'Rigorous research' becomes synonymous with high-impact journal publications</a:t>
          </a:r>
          <a:endParaRPr lang="en-US" sz="2000" kern="1200"/>
        </a:p>
      </dsp:txBody>
      <dsp:txXfrm>
        <a:off x="0" y="1409769"/>
        <a:ext cx="10515600" cy="1165500"/>
      </dsp:txXfrm>
    </dsp:sp>
    <dsp:sp modelId="{7C79205D-8DD8-48F1-9DBC-5CC7CD842474}">
      <dsp:nvSpPr>
        <dsp:cNvPr id="0" name=""/>
        <dsp:cNvSpPr/>
      </dsp:nvSpPr>
      <dsp:spPr>
        <a:xfrm>
          <a:off x="525780" y="1114569"/>
          <a:ext cx="736092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Shift: Management departments enter traditional universities </a:t>
          </a:r>
          <a:endParaRPr lang="en-US" sz="2000" kern="1200"/>
        </a:p>
      </dsp:txBody>
      <dsp:txXfrm>
        <a:off x="554601" y="1143390"/>
        <a:ext cx="7303278" cy="532758"/>
      </dsp:txXfrm>
    </dsp:sp>
    <dsp:sp modelId="{0B401AE8-69FB-4A49-851F-7482E8A232B1}">
      <dsp:nvSpPr>
        <dsp:cNvPr id="0" name=""/>
        <dsp:cNvSpPr/>
      </dsp:nvSpPr>
      <dsp:spPr>
        <a:xfrm>
          <a:off x="0" y="2978469"/>
          <a:ext cx="10515600" cy="1165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416560" rIns="816127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Research funding allocation now considers contribution to management practice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THE REF emphasises demonstrable societal impact</a:t>
          </a:r>
          <a:endParaRPr lang="en-US" sz="2000" kern="1200"/>
        </a:p>
      </dsp:txBody>
      <dsp:txXfrm>
        <a:off x="0" y="2978469"/>
        <a:ext cx="10515600" cy="1165500"/>
      </dsp:txXfrm>
    </dsp:sp>
    <dsp:sp modelId="{3AF6F764-5539-4D6B-8F89-A17228BF43EA}">
      <dsp:nvSpPr>
        <dsp:cNvPr id="0" name=""/>
        <dsp:cNvSpPr/>
      </dsp:nvSpPr>
      <dsp:spPr>
        <a:xfrm>
          <a:off x="525780" y="2683268"/>
          <a:ext cx="7360920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Recent trend: Pendulum swings back towards practical impact </a:t>
          </a:r>
          <a:endParaRPr lang="en-US" sz="2000" kern="1200"/>
        </a:p>
      </dsp:txBody>
      <dsp:txXfrm>
        <a:off x="554601" y="2712089"/>
        <a:ext cx="7303278" cy="53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6984D5-A1E1-405F-8A1B-816CE736FBF4}">
      <dsp:nvSpPr>
        <dsp:cNvPr id="0" name=""/>
        <dsp:cNvSpPr/>
      </dsp:nvSpPr>
      <dsp:spPr>
        <a:xfrm>
          <a:off x="0" y="1827"/>
          <a:ext cx="6666833" cy="123317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Academic research is not less useful or rigorous</a:t>
          </a:r>
          <a:endParaRPr lang="en-US" sz="3100" kern="1200"/>
        </a:p>
      </dsp:txBody>
      <dsp:txXfrm>
        <a:off x="60199" y="62026"/>
        <a:ext cx="6546435" cy="1112781"/>
      </dsp:txXfrm>
    </dsp:sp>
    <dsp:sp modelId="{C6DF894C-E9E9-46E5-8EAE-02C2111297D9}">
      <dsp:nvSpPr>
        <dsp:cNvPr id="0" name=""/>
        <dsp:cNvSpPr/>
      </dsp:nvSpPr>
      <dsp:spPr>
        <a:xfrm>
          <a:off x="0" y="1324287"/>
          <a:ext cx="6666833" cy="1233179"/>
        </a:xfrm>
        <a:prstGeom prst="roundRect">
          <a:avLst/>
        </a:prstGeom>
        <a:gradFill rotWithShape="0">
          <a:gsLst>
            <a:gs pos="0">
              <a:schemeClr val="accent2">
                <a:hueOff val="419388"/>
                <a:satOff val="-3962"/>
                <a:lumOff val="-411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19388"/>
                <a:satOff val="-3962"/>
                <a:lumOff val="-411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19388"/>
                <a:satOff val="-3962"/>
                <a:lumOff val="-411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Practitioner research is not less useful or rigorous</a:t>
          </a:r>
          <a:endParaRPr lang="en-US" sz="3100" kern="1200"/>
        </a:p>
      </dsp:txBody>
      <dsp:txXfrm>
        <a:off x="60199" y="1384486"/>
        <a:ext cx="6546435" cy="1112781"/>
      </dsp:txXfrm>
    </dsp:sp>
    <dsp:sp modelId="{3709A507-00AB-4CB1-B30D-B192336FFE89}">
      <dsp:nvSpPr>
        <dsp:cNvPr id="0" name=""/>
        <dsp:cNvSpPr/>
      </dsp:nvSpPr>
      <dsp:spPr>
        <a:xfrm>
          <a:off x="0" y="2646747"/>
          <a:ext cx="6666833" cy="1233179"/>
        </a:xfrm>
        <a:prstGeom prst="roundRect">
          <a:avLst/>
        </a:prstGeom>
        <a:gradFill rotWithShape="0">
          <a:gsLst>
            <a:gs pos="0">
              <a:schemeClr val="accent2">
                <a:hueOff val="838775"/>
                <a:satOff val="-7923"/>
                <a:lumOff val="-823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838775"/>
                <a:satOff val="-7923"/>
                <a:lumOff val="-823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838775"/>
                <a:satOff val="-7923"/>
                <a:lumOff val="-823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Quality depends on: </a:t>
          </a:r>
          <a:endParaRPr lang="en-US" sz="3100" kern="1200"/>
        </a:p>
      </dsp:txBody>
      <dsp:txXfrm>
        <a:off x="60199" y="2706946"/>
        <a:ext cx="6546435" cy="1112781"/>
      </dsp:txXfrm>
    </dsp:sp>
    <dsp:sp modelId="{7C440643-2032-4793-B185-2CC584496A94}">
      <dsp:nvSpPr>
        <dsp:cNvPr id="0" name=""/>
        <dsp:cNvSpPr/>
      </dsp:nvSpPr>
      <dsp:spPr>
        <a:xfrm>
          <a:off x="0" y="3879927"/>
          <a:ext cx="6666833" cy="157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1672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Asking the right questions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Using appropriate methods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Following a systematic and rigorous research process</a:t>
          </a:r>
          <a:endParaRPr lang="en-US" sz="2400" kern="1200"/>
        </a:p>
      </dsp:txBody>
      <dsp:txXfrm>
        <a:off x="0" y="3879927"/>
        <a:ext cx="6666833" cy="15721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D67375-F86E-42A0-8884-AAF4438EC9E2}">
      <dsp:nvSpPr>
        <dsp:cNvPr id="0" name=""/>
        <dsp:cNvSpPr/>
      </dsp:nvSpPr>
      <dsp:spPr>
        <a:xfrm>
          <a:off x="0" y="13098"/>
          <a:ext cx="6798539" cy="10740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Methods introduced in doctoral programmes are applicable to both PhD and DBA research</a:t>
          </a:r>
          <a:endParaRPr lang="en-US" sz="2700" kern="1200"/>
        </a:p>
      </dsp:txBody>
      <dsp:txXfrm>
        <a:off x="52431" y="65529"/>
        <a:ext cx="6693677" cy="969198"/>
      </dsp:txXfrm>
    </dsp:sp>
    <dsp:sp modelId="{8BBA7F82-49E9-4781-AD34-D630E77E784B}">
      <dsp:nvSpPr>
        <dsp:cNvPr id="0" name=""/>
        <dsp:cNvSpPr/>
      </dsp:nvSpPr>
      <dsp:spPr>
        <a:xfrm>
          <a:off x="0" y="1164918"/>
          <a:ext cx="6798539" cy="1074060"/>
        </a:xfrm>
        <a:prstGeom prst="roundRect">
          <a:avLst/>
        </a:prstGeom>
        <a:solidFill>
          <a:schemeClr val="accent2">
            <a:hueOff val="838775"/>
            <a:satOff val="-7923"/>
            <a:lumOff val="-82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Both require: </a:t>
          </a:r>
          <a:endParaRPr lang="en-US" sz="2700" kern="1200"/>
        </a:p>
      </dsp:txBody>
      <dsp:txXfrm>
        <a:off x="52431" y="1217349"/>
        <a:ext cx="6693677" cy="969198"/>
      </dsp:txXfrm>
    </dsp:sp>
    <dsp:sp modelId="{A0F93CFE-2375-4DB3-BFAD-76E7E5E62AB2}">
      <dsp:nvSpPr>
        <dsp:cNvPr id="0" name=""/>
        <dsp:cNvSpPr/>
      </dsp:nvSpPr>
      <dsp:spPr>
        <a:xfrm>
          <a:off x="0" y="2238978"/>
          <a:ext cx="6798539" cy="1453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854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Systematic approach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Rigorous methodology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Critical analysis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Contribution to knowledge or practice</a:t>
          </a:r>
          <a:endParaRPr lang="en-US" sz="2100" kern="1200"/>
        </a:p>
      </dsp:txBody>
      <dsp:txXfrm>
        <a:off x="0" y="2238978"/>
        <a:ext cx="6798539" cy="14531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AF1552-19AC-4642-A650-1BCAA9075E01}">
      <dsp:nvSpPr>
        <dsp:cNvPr id="0" name=""/>
        <dsp:cNvSpPr/>
      </dsp:nvSpPr>
      <dsp:spPr>
        <a:xfrm>
          <a:off x="0" y="42799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Unique position to bridge academic rigour and practical relevance</a:t>
          </a:r>
          <a:endParaRPr lang="en-US" sz="3200" kern="1200"/>
        </a:p>
      </dsp:txBody>
      <dsp:txXfrm>
        <a:off x="62141" y="104940"/>
        <a:ext cx="6542551" cy="1148678"/>
      </dsp:txXfrm>
    </dsp:sp>
    <dsp:sp modelId="{BCC46C22-B022-48FA-B0F0-D8677888717E}">
      <dsp:nvSpPr>
        <dsp:cNvPr id="0" name=""/>
        <dsp:cNvSpPr/>
      </dsp:nvSpPr>
      <dsp:spPr>
        <a:xfrm>
          <a:off x="0" y="1407919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279592"/>
                <a:satOff val="-2641"/>
                <a:lumOff val="-27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79592"/>
                <a:satOff val="-2641"/>
                <a:lumOff val="-27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79592"/>
                <a:satOff val="-2641"/>
                <a:lumOff val="-27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Ability to translate complex research into actionable insights</a:t>
          </a:r>
          <a:endParaRPr lang="en-US" sz="3200" kern="1200"/>
        </a:p>
      </dsp:txBody>
      <dsp:txXfrm>
        <a:off x="62141" y="1470060"/>
        <a:ext cx="6542551" cy="1148678"/>
      </dsp:txXfrm>
    </dsp:sp>
    <dsp:sp modelId="{89E2D376-F77F-4871-8CFF-3E5EC72539F5}">
      <dsp:nvSpPr>
        <dsp:cNvPr id="0" name=""/>
        <dsp:cNvSpPr/>
      </dsp:nvSpPr>
      <dsp:spPr>
        <a:xfrm>
          <a:off x="0" y="2773040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559183"/>
                <a:satOff val="-5282"/>
                <a:lumOff val="-549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559183"/>
                <a:satOff val="-5282"/>
                <a:lumOff val="-549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559183"/>
                <a:satOff val="-5282"/>
                <a:lumOff val="-549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Direct impact on organisational and professional practice</a:t>
          </a:r>
          <a:endParaRPr lang="en-US" sz="3200" kern="1200"/>
        </a:p>
      </dsp:txBody>
      <dsp:txXfrm>
        <a:off x="62141" y="2835181"/>
        <a:ext cx="6542551" cy="1148678"/>
      </dsp:txXfrm>
    </dsp:sp>
    <dsp:sp modelId="{418C5E95-88A9-4B04-A5DF-D29058893D83}">
      <dsp:nvSpPr>
        <dsp:cNvPr id="0" name=""/>
        <dsp:cNvSpPr/>
      </dsp:nvSpPr>
      <dsp:spPr>
        <a:xfrm>
          <a:off x="0" y="4138160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838775"/>
                <a:satOff val="-7923"/>
                <a:lumOff val="-823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838775"/>
                <a:satOff val="-7923"/>
                <a:lumOff val="-823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838775"/>
                <a:satOff val="-7923"/>
                <a:lumOff val="-823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Potential to influence policy and drive industry-wide innovations</a:t>
          </a:r>
          <a:endParaRPr lang="en-US" sz="3200" kern="1200"/>
        </a:p>
      </dsp:txBody>
      <dsp:txXfrm>
        <a:off x="62141" y="4200301"/>
        <a:ext cx="6542551" cy="11486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C1E62-1B18-41C5-871D-A8D3A7586487}">
      <dsp:nvSpPr>
        <dsp:cNvPr id="0" name=""/>
        <dsp:cNvSpPr/>
      </dsp:nvSpPr>
      <dsp:spPr>
        <a:xfrm>
          <a:off x="0" y="2663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B5FEA3-F38C-4EE8-AC8F-A405AE13E376}">
      <dsp:nvSpPr>
        <dsp:cNvPr id="0" name=""/>
        <dsp:cNvSpPr/>
      </dsp:nvSpPr>
      <dsp:spPr>
        <a:xfrm>
          <a:off x="0" y="2663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Both pathways demand high standards of research, critical thinking, and contribution to knowledge. </a:t>
          </a:r>
          <a:endParaRPr lang="en-US" sz="2400" kern="1200"/>
        </a:p>
      </dsp:txBody>
      <dsp:txXfrm>
        <a:off x="0" y="2663"/>
        <a:ext cx="6666833" cy="1816197"/>
      </dsp:txXfrm>
    </dsp:sp>
    <dsp:sp modelId="{3926D440-E917-401B-8639-78CBDB1DA756}">
      <dsp:nvSpPr>
        <dsp:cNvPr id="0" name=""/>
        <dsp:cNvSpPr/>
      </dsp:nvSpPr>
      <dsp:spPr>
        <a:xfrm>
          <a:off x="0" y="1818861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FDB1571-7D28-42A8-B493-1F03BC578371}">
      <dsp:nvSpPr>
        <dsp:cNvPr id="0" name=""/>
        <dsp:cNvSpPr/>
      </dsp:nvSpPr>
      <dsp:spPr>
        <a:xfrm>
          <a:off x="0" y="1818861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professional doctorate stands as an equal to the traditional PhD, offering a unique and valuable perspective that bridges the gap between academic theory and professional practice. </a:t>
          </a:r>
          <a:endParaRPr lang="en-US" sz="2400" kern="1200"/>
        </a:p>
      </dsp:txBody>
      <dsp:txXfrm>
        <a:off x="0" y="1818861"/>
        <a:ext cx="6666833" cy="1816197"/>
      </dsp:txXfrm>
    </dsp:sp>
    <dsp:sp modelId="{B4AE09D8-C4F3-452E-A810-F3C7A0C46CD0}">
      <dsp:nvSpPr>
        <dsp:cNvPr id="0" name=""/>
        <dsp:cNvSpPr/>
      </dsp:nvSpPr>
      <dsp:spPr>
        <a:xfrm>
          <a:off x="0" y="3635058"/>
          <a:ext cx="666683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F76A9C-870E-4330-9676-9E633530B044}">
      <dsp:nvSpPr>
        <dsp:cNvPr id="0" name=""/>
        <dsp:cNvSpPr/>
      </dsp:nvSpPr>
      <dsp:spPr>
        <a:xfrm>
          <a:off x="0" y="3635058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 today's complex business environment, the insights and skills developed through a DBA are increasingly recognised as essential for driving innovation and solving real-world challenges</a:t>
          </a:r>
          <a:endParaRPr lang="en-US" sz="2400" kern="1200"/>
        </a:p>
      </dsp:txBody>
      <dsp:txXfrm>
        <a:off x="0" y="3635058"/>
        <a:ext cx="6666833" cy="181619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3BFE6-40B5-4BD6-8451-F366AEBC169A}">
      <dsp:nvSpPr>
        <dsp:cNvPr id="0" name=""/>
        <dsp:cNvSpPr/>
      </dsp:nvSpPr>
      <dsp:spPr>
        <a:xfrm>
          <a:off x="2185565" y="450"/>
          <a:ext cx="8742263" cy="58547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624" tIns="148711" rIns="169624" bIns="14871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Framing it as a hallmark of academic integrity </a:t>
          </a:r>
        </a:p>
      </dsp:txBody>
      <dsp:txXfrm>
        <a:off x="2185565" y="450"/>
        <a:ext cx="8742263" cy="585476"/>
      </dsp:txXfrm>
    </dsp:sp>
    <dsp:sp modelId="{A5D6E48B-11F4-418E-8D79-B60510EF760C}">
      <dsp:nvSpPr>
        <dsp:cNvPr id="0" name=""/>
        <dsp:cNvSpPr/>
      </dsp:nvSpPr>
      <dsp:spPr>
        <a:xfrm>
          <a:off x="0" y="450"/>
          <a:ext cx="2185565" cy="585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653" tIns="57832" rIns="115653" bIns="57832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Framing</a:t>
          </a:r>
        </a:p>
      </dsp:txBody>
      <dsp:txXfrm>
        <a:off x="0" y="450"/>
        <a:ext cx="2185565" cy="585476"/>
      </dsp:txXfrm>
    </dsp:sp>
    <dsp:sp modelId="{B9524BFB-0171-4852-B82D-5D2B0250084B}">
      <dsp:nvSpPr>
        <dsp:cNvPr id="0" name=""/>
        <dsp:cNvSpPr/>
      </dsp:nvSpPr>
      <dsp:spPr>
        <a:xfrm>
          <a:off x="2185565" y="621055"/>
          <a:ext cx="8742263" cy="585476"/>
        </a:xfrm>
        <a:prstGeom prst="rect">
          <a:avLst/>
        </a:prstGeom>
        <a:solidFill>
          <a:schemeClr val="accent2">
            <a:hueOff val="167755"/>
            <a:satOff val="-1585"/>
            <a:lumOff val="-1647"/>
            <a:alphaOff val="0"/>
          </a:schemeClr>
        </a:solidFill>
        <a:ln w="12700" cap="flat" cmpd="sng" algn="ctr">
          <a:solidFill>
            <a:schemeClr val="accent2">
              <a:hueOff val="167755"/>
              <a:satOff val="-1585"/>
              <a:lumOff val="-16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624" tIns="148711" rIns="169624" bIns="14871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Linking it to overall scholarly rigour </a:t>
          </a:r>
        </a:p>
      </dsp:txBody>
      <dsp:txXfrm>
        <a:off x="2185565" y="621055"/>
        <a:ext cx="8742263" cy="585476"/>
      </dsp:txXfrm>
    </dsp:sp>
    <dsp:sp modelId="{2D453A9B-A218-4AC7-855A-6176ADC1AF19}">
      <dsp:nvSpPr>
        <dsp:cNvPr id="0" name=""/>
        <dsp:cNvSpPr/>
      </dsp:nvSpPr>
      <dsp:spPr>
        <a:xfrm>
          <a:off x="0" y="621055"/>
          <a:ext cx="2185565" cy="585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67755"/>
              <a:satOff val="-1585"/>
              <a:lumOff val="-16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653" tIns="57832" rIns="115653" bIns="57832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Linking</a:t>
          </a:r>
        </a:p>
      </dsp:txBody>
      <dsp:txXfrm>
        <a:off x="0" y="621055"/>
        <a:ext cx="2185565" cy="585476"/>
      </dsp:txXfrm>
    </dsp:sp>
    <dsp:sp modelId="{3FE9E579-3CDB-40CE-B85A-DDDFBF266691}">
      <dsp:nvSpPr>
        <dsp:cNvPr id="0" name=""/>
        <dsp:cNvSpPr/>
      </dsp:nvSpPr>
      <dsp:spPr>
        <a:xfrm>
          <a:off x="2185565" y="1241661"/>
          <a:ext cx="8742263" cy="585476"/>
        </a:xfrm>
        <a:prstGeom prst="rect">
          <a:avLst/>
        </a:prstGeom>
        <a:solidFill>
          <a:schemeClr val="accent2">
            <a:hueOff val="335510"/>
            <a:satOff val="-3169"/>
            <a:lumOff val="-3295"/>
            <a:alphaOff val="0"/>
          </a:schemeClr>
        </a:solidFill>
        <a:ln w="12700" cap="flat" cmpd="sng" algn="ctr">
          <a:solidFill>
            <a:schemeClr val="accent2">
              <a:hueOff val="335510"/>
              <a:satOff val="-3169"/>
              <a:lumOff val="-32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624" tIns="148711" rIns="169624" bIns="14871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Highlighting its role in enhancing credibility and impact </a:t>
          </a:r>
        </a:p>
      </dsp:txBody>
      <dsp:txXfrm>
        <a:off x="2185565" y="1241661"/>
        <a:ext cx="8742263" cy="585476"/>
      </dsp:txXfrm>
    </dsp:sp>
    <dsp:sp modelId="{5150CD87-DCFB-4E85-985E-DA1ADFCCCE2F}">
      <dsp:nvSpPr>
        <dsp:cNvPr id="0" name=""/>
        <dsp:cNvSpPr/>
      </dsp:nvSpPr>
      <dsp:spPr>
        <a:xfrm>
          <a:off x="0" y="1241661"/>
          <a:ext cx="2185565" cy="585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335510"/>
              <a:satOff val="-3169"/>
              <a:lumOff val="-32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653" tIns="57832" rIns="115653" bIns="57832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Highlighting</a:t>
          </a:r>
        </a:p>
      </dsp:txBody>
      <dsp:txXfrm>
        <a:off x="0" y="1241661"/>
        <a:ext cx="2185565" cy="585476"/>
      </dsp:txXfrm>
    </dsp:sp>
    <dsp:sp modelId="{CD743430-1D3C-43AA-89C7-8D9C64D4B5FF}">
      <dsp:nvSpPr>
        <dsp:cNvPr id="0" name=""/>
        <dsp:cNvSpPr/>
      </dsp:nvSpPr>
      <dsp:spPr>
        <a:xfrm>
          <a:off x="2185565" y="1862266"/>
          <a:ext cx="8742263" cy="585476"/>
        </a:xfrm>
        <a:prstGeom prst="rect">
          <a:avLst/>
        </a:prstGeom>
        <a:solidFill>
          <a:schemeClr val="accent2">
            <a:hueOff val="503265"/>
            <a:satOff val="-4754"/>
            <a:lumOff val="-4942"/>
            <a:alphaOff val="0"/>
          </a:schemeClr>
        </a:solidFill>
        <a:ln w="12700" cap="flat" cmpd="sng" algn="ctr">
          <a:solidFill>
            <a:schemeClr val="accent2">
              <a:hueOff val="503265"/>
              <a:satOff val="-4754"/>
              <a:lumOff val="-49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624" tIns="148711" rIns="169624" bIns="14871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Explaining how it fosters scientific thought </a:t>
          </a:r>
        </a:p>
      </dsp:txBody>
      <dsp:txXfrm>
        <a:off x="2185565" y="1862266"/>
        <a:ext cx="8742263" cy="585476"/>
      </dsp:txXfrm>
    </dsp:sp>
    <dsp:sp modelId="{7C4BDFE3-62A7-41E5-BB48-B63540D2AB23}">
      <dsp:nvSpPr>
        <dsp:cNvPr id="0" name=""/>
        <dsp:cNvSpPr/>
      </dsp:nvSpPr>
      <dsp:spPr>
        <a:xfrm>
          <a:off x="0" y="1862266"/>
          <a:ext cx="2185565" cy="585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503265"/>
              <a:satOff val="-4754"/>
              <a:lumOff val="-49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653" tIns="57832" rIns="115653" bIns="57832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Explaining</a:t>
          </a:r>
        </a:p>
      </dsp:txBody>
      <dsp:txXfrm>
        <a:off x="0" y="1862266"/>
        <a:ext cx="2185565" cy="585476"/>
      </dsp:txXfrm>
    </dsp:sp>
    <dsp:sp modelId="{FE405D20-FA2B-46FC-A714-EB6B84023849}">
      <dsp:nvSpPr>
        <dsp:cNvPr id="0" name=""/>
        <dsp:cNvSpPr/>
      </dsp:nvSpPr>
      <dsp:spPr>
        <a:xfrm>
          <a:off x="2185565" y="2482872"/>
          <a:ext cx="8742263" cy="585476"/>
        </a:xfrm>
        <a:prstGeom prst="rect">
          <a:avLst/>
        </a:prstGeom>
        <a:solidFill>
          <a:schemeClr val="accent2">
            <a:hueOff val="671020"/>
            <a:satOff val="-6338"/>
            <a:lumOff val="-6590"/>
            <a:alphaOff val="0"/>
          </a:schemeClr>
        </a:solidFill>
        <a:ln w="12700" cap="flat" cmpd="sng" algn="ctr">
          <a:solidFill>
            <a:schemeClr val="accent2">
              <a:hueOff val="671020"/>
              <a:satOff val="-6338"/>
              <a:lumOff val="-65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624" tIns="148711" rIns="169624" bIns="14871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Stressing the importance of attention to detail </a:t>
          </a:r>
        </a:p>
      </dsp:txBody>
      <dsp:txXfrm>
        <a:off x="2185565" y="2482872"/>
        <a:ext cx="8742263" cy="585476"/>
      </dsp:txXfrm>
    </dsp:sp>
    <dsp:sp modelId="{DF2A0BA5-91CA-4B62-89C0-2B1B404C6067}">
      <dsp:nvSpPr>
        <dsp:cNvPr id="0" name=""/>
        <dsp:cNvSpPr/>
      </dsp:nvSpPr>
      <dsp:spPr>
        <a:xfrm>
          <a:off x="0" y="2482872"/>
          <a:ext cx="2185565" cy="585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671020"/>
              <a:satOff val="-6338"/>
              <a:lumOff val="-65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653" tIns="57832" rIns="115653" bIns="57832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Stressing</a:t>
          </a:r>
        </a:p>
      </dsp:txBody>
      <dsp:txXfrm>
        <a:off x="0" y="2482872"/>
        <a:ext cx="2185565" cy="585476"/>
      </dsp:txXfrm>
    </dsp:sp>
    <dsp:sp modelId="{4423C7DA-A230-4DAE-92F5-ABD3D434A715}">
      <dsp:nvSpPr>
        <dsp:cNvPr id="0" name=""/>
        <dsp:cNvSpPr/>
      </dsp:nvSpPr>
      <dsp:spPr>
        <a:xfrm>
          <a:off x="2185565" y="3103477"/>
          <a:ext cx="8742263" cy="585476"/>
        </a:xfrm>
        <a:prstGeom prst="rect">
          <a:avLst/>
        </a:prstGeom>
        <a:solidFill>
          <a:schemeClr val="accent2">
            <a:hueOff val="838775"/>
            <a:satOff val="-7923"/>
            <a:lumOff val="-8237"/>
            <a:alphaOff val="0"/>
          </a:schemeClr>
        </a:solidFill>
        <a:ln w="12700" cap="flat" cmpd="sng" algn="ctr">
          <a:solidFill>
            <a:schemeClr val="accent2">
              <a:hueOff val="838775"/>
              <a:satOff val="-7923"/>
              <a:lumOff val="-82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624" tIns="148711" rIns="169624" bIns="14871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Positioning it as more than just avoiding plagiarism </a:t>
          </a:r>
        </a:p>
      </dsp:txBody>
      <dsp:txXfrm>
        <a:off x="2185565" y="3103477"/>
        <a:ext cx="8742263" cy="585476"/>
      </dsp:txXfrm>
    </dsp:sp>
    <dsp:sp modelId="{9056BA57-8650-4A6F-9354-8BB3E00BFE99}">
      <dsp:nvSpPr>
        <dsp:cNvPr id="0" name=""/>
        <dsp:cNvSpPr/>
      </dsp:nvSpPr>
      <dsp:spPr>
        <a:xfrm>
          <a:off x="0" y="3103477"/>
          <a:ext cx="2185565" cy="5854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838775"/>
              <a:satOff val="-7923"/>
              <a:lumOff val="-82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653" tIns="57832" rIns="115653" bIns="57832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Positioning</a:t>
          </a:r>
        </a:p>
      </dsp:txBody>
      <dsp:txXfrm>
        <a:off x="0" y="3103477"/>
        <a:ext cx="2185565" cy="585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AACDB-1FFD-4566-A705-6638A5592734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CCBAA-E20C-423B-96FA-896E240939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438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Available on Teams – contains information on:</a:t>
            </a:r>
          </a:p>
          <a:p>
            <a:r>
              <a:rPr lang="en-GB" dirty="0"/>
              <a:t>Student Records</a:t>
            </a:r>
          </a:p>
          <a:p>
            <a:r>
              <a:rPr lang="en-GB" dirty="0"/>
              <a:t>Assessments</a:t>
            </a:r>
          </a:p>
          <a:p>
            <a:r>
              <a:rPr lang="en-GB" dirty="0"/>
              <a:t>Extenuating Circumstances</a:t>
            </a:r>
          </a:p>
          <a:p>
            <a:r>
              <a:rPr lang="en-GB" dirty="0"/>
              <a:t>Academic Appeal</a:t>
            </a:r>
          </a:p>
          <a:p>
            <a:r>
              <a:rPr lang="en-GB" dirty="0"/>
              <a:t>Assessment Regulations</a:t>
            </a:r>
          </a:p>
          <a:p>
            <a:r>
              <a:rPr lang="en-GB" dirty="0"/>
              <a:t>VLE</a:t>
            </a:r>
          </a:p>
          <a:p>
            <a:r>
              <a:rPr lang="en-GB" dirty="0"/>
              <a:t>Attendance Policy</a:t>
            </a:r>
          </a:p>
          <a:p>
            <a:r>
              <a:rPr lang="en-GB" dirty="0"/>
              <a:t>Codes of Conduct</a:t>
            </a:r>
          </a:p>
          <a:p>
            <a:r>
              <a:rPr lang="en-GB" dirty="0"/>
              <a:t>Academic Misconduct</a:t>
            </a:r>
          </a:p>
          <a:p>
            <a:r>
              <a:rPr lang="en-GB" dirty="0"/>
              <a:t>Plagiarism</a:t>
            </a:r>
          </a:p>
          <a:p>
            <a:r>
              <a:rPr lang="en-GB" dirty="0"/>
              <a:t>Library</a:t>
            </a:r>
          </a:p>
          <a:p>
            <a:r>
              <a:rPr lang="en-GB" dirty="0"/>
              <a:t>Student Services</a:t>
            </a:r>
          </a:p>
          <a:p>
            <a:r>
              <a:rPr lang="en-GB" dirty="0"/>
              <a:t>Study Skills</a:t>
            </a:r>
          </a:p>
          <a:p>
            <a:r>
              <a:rPr lang="en-GB" dirty="0"/>
              <a:t>Complaints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3DCDCC-ABE8-4DFF-9B16-C8E122CB0607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0698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ECCBAA-E20C-423B-96FA-896E24093900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382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DF492-8F04-476A-8EC1-4D3BF9C72C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E86585-DAAE-4BFA-8211-E54C6C8AF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C1C23-DB14-4198-8598-634323778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F86C7-8C47-48E4-9567-8C2D15BBB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43ACA2-C3ED-472E-940D-6D8556078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70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59F50-33F2-4F32-94AC-FF6CFBDDA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6F118-CFA2-403E-AFAF-09C4514D86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BCC33-0A9B-4F80-AA16-49107B90E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E9D456-6F8E-4A8C-9A2A-D0216981C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C727E-93BD-463D-91FA-CD40C4118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217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9F81F-9C9C-4268-89ED-4D417A505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65F337-061F-406C-B12F-D1FFF981F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A19A6-F0F9-4852-A5AB-EE234FC92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66ABE-F229-40C6-98D7-FE709CEF2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FFA2DF-2339-43BE-B643-9E4398C9A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522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00EB8-00BD-4328-979A-40BF69E70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CF721-FB17-435B-B58A-EE9B004D9B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B74241-FACD-4870-BEC3-DD723B1A3E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A56DAE-8C6F-46BB-B062-2268EB2ED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738ED6-617B-4CA8-8E70-0306C450D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6F84B7-9496-477F-AFFD-BFE37EF84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237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9A0DB-0D51-431C-A458-FF0FAFC53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2AD3BB-FB75-4831-AD27-1A18E1058B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D25B50-818E-4C68-BE23-36CE6FEDAB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5295DA-30C9-4A1A-9892-A177733CD4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061CE0-4763-4A08-B814-0E16F21D8D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AD1D29-9343-4DEB-AD51-98F5044BA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C7F141-97D5-48B5-894B-615956D22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0016CB-D4CE-4EDF-8347-E2CB21279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740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1E2B9-14EE-4249-A2BE-BAB414D5A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FFD166-B6C9-424D-9B67-FE9908C20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920492-0140-4F77-B6F4-718DAEB31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D3C5B8-C05A-46F7-AB76-4132ACC98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380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DA54A3-DE54-458D-8465-F39EA5E97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A9744B-AE34-4A93-9214-3E1EBF9A1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E76F4-01A0-43C2-A095-A58F6E00F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80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11D44-655A-4DD0-87EA-0532192D7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858113-27ED-4074-88AA-73D07F2CA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FB445-6371-4088-932F-22357B7AD7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04E5D5-2082-435B-9986-F18FFE39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67844A-3076-48DC-BE2F-F20DB838E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1CD78B-608B-4175-8F32-F3FDC5195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334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0E4D4-9F72-4BCA-9FEF-2717162B8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166F67-DB2C-4973-8707-6516D19DD4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43D18A-B4FD-4165-B8B5-06C183C65E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4EE3EE-2B7E-45C3-A68C-0140CA6FF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C908D7-A81D-4CD7-92F0-C4B6CDE18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67FD8-694A-4BF5-9FB6-2BB30C203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462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DFD4F-B0DF-4C36-BD6B-A8C9AFA54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C50341-1A61-4E62-9D3A-4F65A61DD1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E3FD90-9A26-40FA-8FE6-B6536BE96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AE7BE-6CF7-4F93-819E-6F3FFFD8C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02FB8F-549A-43B7-9CD5-F77BE81A0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472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7E8915-0609-435F-8FEA-3653EFDB3B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ADC0D3-47BA-4C32-8C1D-D6E28DC226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F3153-393E-4B6A-B044-998AF272A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B92D8-711E-49F7-95A2-8F063E85A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F3F428-E6AC-4F30-9F1F-4A1FB58B4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042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E078F-4063-E777-3530-FFE8D9B5F1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D0C7A-0654-B762-2173-167FC22315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963F4-C6F2-7037-88E7-E1AFB664E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7796C-272F-3371-0044-4834E8989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25EDF-C695-5E68-662E-8A4A4C649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584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66871-1F6A-8890-E91F-E6CCE36D5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02270-CEC3-F4F0-E718-C3F27BD675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73334-7DF2-EC49-F0AC-D7FF75687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F4038E-114E-972E-5972-E0D771075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21AC7-D171-8386-A866-94CBD517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034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77217-AFAE-93FE-CA09-8FCF167D2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610F36-9B15-F46D-C77B-27C68A6E1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09378-A268-9602-3531-EDDCC8BCF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FC7D02-2212-4C6E-AE61-946B99BD0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2557-2ACB-4239-D96A-0D791C4E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188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FA195-9F1B-B6EC-9ABC-98872C93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40237-758E-8995-F9BE-64A2CCAA5F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70B564-E533-A57C-F639-391577AA50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174B01-ED15-56F8-EF10-D7ED6DCA8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05445-6E61-2FA1-B729-7BEAA5F27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AC501-DAAC-E369-ACB5-B842353D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144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C0078-1E55-8758-7ACD-5E34414F7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9403D7-F706-FE6E-00D4-D8DCF15E79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3F6085-C44B-4FF6-5699-4256292B0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DAF62A-9830-49C6-05AD-83536449F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3E39C6-6C8F-7366-F8A9-FA3E5C8964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C66E6A-C757-A08E-395C-BAC2803EC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FCF3F9-36A2-3EAA-626C-99747EEB1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A43D27-B8E6-BC02-1277-D88845C21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430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AE31E-BFC5-83E4-2DFD-67593E80F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FD1A0B-D170-5031-DABE-A765439CA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063D8B-7156-F4A6-BE4D-236BE13E2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76C25F-491D-A3D2-C7B1-5EAE475E5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4836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2C2DEF-00DE-4CE1-EAC2-DFCF99AFB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7DEAE4-2C08-D976-8A6A-846170F6D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ACA644-2E6F-D73D-42C6-62EC0C1CD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73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1D19B-5162-4DC0-F716-596C1EC48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218E97-C3E2-E942-0D2F-A2B382998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149FD7-B0E3-101E-2302-1E18E64FB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C3CAC-3399-36D6-0470-8F08F2880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9E70A-EE38-A3CA-D953-A72966F85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F369EF-6B92-6579-B732-4EAB50B1E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4534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E35C7-0BA7-65CC-586B-0948499D0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22D93A-897E-9B73-5C08-585CDE36E2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615803-81EF-7866-C1EC-E622D78B80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7EAF40-F0FE-9D53-C081-91CEC6CF5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1C4AF2-8354-C396-1858-7F5A710FC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5E45D9-A643-E1D7-2843-07C7AE556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764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EB250-C0CE-1BA8-D46F-3D88B3C2A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538142-5A5F-2D18-9E9B-436F3AE8C2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DDAE7-790B-DD65-6132-62787B5C8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951B60-A623-3B57-D3A6-4494A99D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45FE8-D19C-B4BC-5086-B5778A153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157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0EED37-F0EE-A806-1A3A-E1DBE6AFFA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1E805B-4110-60B8-FAE2-21A455C14F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28F7A4-047B-588A-89F5-4D53A4A71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7FFC85-0EC9-10EB-2407-E1DD9EFC1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0790D-C0DF-DE05-BC46-D54C9E104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817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113CF2-C60D-4AF3-AECB-062DAA2C5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1E936-208B-4087-96C4-4F7E88089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29304-8908-4DD4-B1B6-062FBBD625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35DEC-9A73-4ADC-85ED-BFA0403A5FED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13092-9B1E-47B8-95ED-A71D2FB807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F527-1E04-49CE-836B-EAE8FF6F8E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D83F8-CA8E-4092-85A8-395586C3F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29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A76688-1A4E-B9A7-DBBD-9D3CDB28C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B55D7-39D8-4F80-B529-74F8F8C95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77A7CA-1005-3587-7786-325819F76E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4F1E2-E412-49CA-BFC9-0DECE77A7246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7F25A5-A58B-E861-1FD4-C8510175C9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F45411-F2D5-79E6-6C76-8940625AE0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8EF90-9F6D-4E5C-A934-F159A885B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529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epository.uwtsd.ac.uk/" TargetMode="External"/><Relationship Id="rId2" Type="http://schemas.openxmlformats.org/officeDocument/2006/relationships/hyperlink" Target="https://digitalskills.uwtsd.ac.uk/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uowtsd.sharepoint.com/academic-office/SitePages/Academic%20Misconduct.aspx" TargetMode="External"/><Relationship Id="rId2" Type="http://schemas.openxmlformats.org/officeDocument/2006/relationships/hyperlink" Target="https://youtu.be/gZ0lbvTsvnI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PgG6tINads8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6E4D8-8BA0-4677-BD82-D73ED338F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6301" y="1617785"/>
            <a:ext cx="5555067" cy="2405574"/>
          </a:xfrm>
        </p:spPr>
        <p:txBody>
          <a:bodyPr anchor="t">
            <a:normAutofit/>
          </a:bodyPr>
          <a:lstStyle/>
          <a:p>
            <a:pPr algn="l"/>
            <a:r>
              <a:rPr lang="en-GB" sz="4800"/>
              <a:t>Doctor of Business Administration </a:t>
            </a:r>
            <a:br>
              <a:rPr lang="en-GB" sz="4800"/>
            </a:br>
            <a:r>
              <a:rPr lang="en-GB" sz="4800"/>
              <a:t>INDUCTION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1087CF-E015-4946-83B8-27B728EEC4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6301" y="4635305"/>
            <a:ext cx="5555065" cy="1172346"/>
          </a:xfrm>
        </p:spPr>
        <p:txBody>
          <a:bodyPr anchor="ctr">
            <a:normAutofit/>
          </a:bodyPr>
          <a:lstStyle/>
          <a:p>
            <a:pPr algn="l"/>
            <a:r>
              <a:rPr lang="en-GB" sz="2000"/>
              <a:t>Dr Caroline Jawad </a:t>
            </a:r>
          </a:p>
          <a:p>
            <a:pPr algn="l"/>
            <a:endParaRPr lang="en-GB" sz="2000"/>
          </a:p>
        </p:txBody>
      </p:sp>
      <p:pic>
        <p:nvPicPr>
          <p:cNvPr id="6" name="Picture 5" descr="Innovation Matrix | Kier Group plc (LSE: KIE)">
            <a:extLst>
              <a:ext uri="{FF2B5EF4-FFF2-40B4-BE49-F238E27FC236}">
                <a16:creationId xmlns:a16="http://schemas.microsoft.com/office/drawing/2014/main" id="{B1554D72-75C7-4AE7-C1FB-0B57BEB88F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87"/>
          <a:stretch>
            <a:fillRect/>
          </a:stretch>
        </p:blipFill>
        <p:spPr>
          <a:xfrm>
            <a:off x="-2383" y="-5"/>
            <a:ext cx="4069946" cy="2287380"/>
          </a:xfrm>
          <a:prstGeom prst="rect">
            <a:avLst/>
          </a:prstGeom>
        </p:spPr>
      </p:pic>
      <p:pic>
        <p:nvPicPr>
          <p:cNvPr id="5" name="Picture 4" descr="Swansea Open Day (SA1 Swansea Waterfront) UWTSD | University of Wales  Trinity Saint David">
            <a:extLst>
              <a:ext uri="{FF2B5EF4-FFF2-40B4-BE49-F238E27FC236}">
                <a16:creationId xmlns:a16="http://schemas.microsoft.com/office/drawing/2014/main" id="{F568DB4C-FC86-4CC0-E283-1CE4D056F7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87" r="-3" b="-3"/>
          <a:stretch>
            <a:fillRect/>
          </a:stretch>
        </p:blipFill>
        <p:spPr>
          <a:xfrm>
            <a:off x="-2376" y="2287381"/>
            <a:ext cx="4069942" cy="2287380"/>
          </a:xfrm>
          <a:prstGeom prst="rect">
            <a:avLst/>
          </a:prstGeom>
        </p:spPr>
      </p:pic>
      <p:pic>
        <p:nvPicPr>
          <p:cNvPr id="4" name="Picture 3" descr="Innovation Matrix | University of Wales Trinity Saint David">
            <a:extLst>
              <a:ext uri="{FF2B5EF4-FFF2-40B4-BE49-F238E27FC236}">
                <a16:creationId xmlns:a16="http://schemas.microsoft.com/office/drawing/2014/main" id="{61CE9BA1-9581-BE49-E244-5E50D19D2A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200" r="1" b="1"/>
          <a:stretch>
            <a:fillRect/>
          </a:stretch>
        </p:blipFill>
        <p:spPr>
          <a:xfrm>
            <a:off x="-2374" y="4574766"/>
            <a:ext cx="4069943" cy="2283239"/>
          </a:xfrm>
          <a:prstGeom prst="rect">
            <a:avLst/>
          </a:prstGeom>
        </p:spPr>
      </p:pic>
      <p:grpSp>
        <p:nvGrpSpPr>
          <p:cNvPr id="3089" name="Group 3088">
            <a:extLst>
              <a:ext uri="{FF2B5EF4-FFF2-40B4-BE49-F238E27FC236}">
                <a16:creationId xmlns:a16="http://schemas.microsoft.com/office/drawing/2014/main" id="{0AC42CFC-76C1-EBA6-76FB-883BA341E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05883" y="0"/>
            <a:ext cx="123362" cy="6858000"/>
            <a:chOff x="12068638" y="0"/>
            <a:chExt cx="123362" cy="6858000"/>
          </a:xfrm>
        </p:grpSpPr>
        <p:sp>
          <p:nvSpPr>
            <p:cNvPr id="3090" name="Rectangle 3089">
              <a:extLst>
                <a:ext uri="{FF2B5EF4-FFF2-40B4-BE49-F238E27FC236}">
                  <a16:creationId xmlns:a16="http://schemas.microsoft.com/office/drawing/2014/main" id="{1D0652C1-1E26-271F-D39E-931A90FB8E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91" name="Rectangle 3090">
              <a:extLst>
                <a:ext uri="{FF2B5EF4-FFF2-40B4-BE49-F238E27FC236}">
                  <a16:creationId xmlns:a16="http://schemas.microsoft.com/office/drawing/2014/main" id="{65514D91-C0D5-1B26-7384-B24E31799E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27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8997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A7D84F-4CF2-4A35-BE1B-1E700E8F4E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46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elcome | University of Wales Trinity Saint David">
            <a:extLst>
              <a:ext uri="{FF2B5EF4-FFF2-40B4-BE49-F238E27FC236}">
                <a16:creationId xmlns:a16="http://schemas.microsoft.com/office/drawing/2014/main" id="{0EF81633-7B30-432C-5D32-C41ACA75D8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682" b="9318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353" name="Rectangle 1435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Title 1">
            <a:extLst>
              <a:ext uri="{FF2B5EF4-FFF2-40B4-BE49-F238E27FC236}">
                <a16:creationId xmlns:a16="http://schemas.microsoft.com/office/drawing/2014/main" id="{EBCF11BD-2CC3-444A-95D4-D4ADDBF686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Welcome</a:t>
            </a:r>
          </a:p>
        </p:txBody>
      </p:sp>
      <p:cxnSp>
        <p:nvCxnSpPr>
          <p:cNvPr id="14355" name="Straight Connector 1435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57" name="Straight Connector 1435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Today's Induction</a:t>
            </a:r>
          </a:p>
        </p:txBody>
      </p:sp>
      <p:sp>
        <p:nvSpPr>
          <p:cNvPr id="101" name="Number 101"/>
          <p:cNvSpPr/>
          <p:nvPr/>
        </p:nvSpPr>
        <p:spPr>
          <a:xfrm>
            <a:off x="685800" y="1874519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1</a:t>
            </a:r>
          </a:p>
        </p:txBody>
      </p:sp>
      <p:sp>
        <p:nvSpPr>
          <p:cNvPr id="102" name="Agenda item 102"/>
          <p:cNvSpPr txBox="1"/>
          <p:nvPr/>
        </p:nvSpPr>
        <p:spPr>
          <a:xfrm>
            <a:off x="1600200" y="1828799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Cohort icebreaker</a:t>
            </a:r>
          </a:p>
        </p:txBody>
      </p:sp>
      <p:sp>
        <p:nvSpPr>
          <p:cNvPr id="103" name="Number 103"/>
          <p:cNvSpPr/>
          <p:nvPr/>
        </p:nvSpPr>
        <p:spPr>
          <a:xfrm>
            <a:off x="685800" y="2788920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2</a:t>
            </a:r>
          </a:p>
        </p:txBody>
      </p:sp>
      <p:sp>
        <p:nvSpPr>
          <p:cNvPr id="104" name="Agenda item 104"/>
          <p:cNvSpPr txBox="1"/>
          <p:nvPr/>
        </p:nvSpPr>
        <p:spPr>
          <a:xfrm>
            <a:off x="1600200" y="2743200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Meet the programme team</a:t>
            </a:r>
          </a:p>
        </p:txBody>
      </p:sp>
      <p:sp>
        <p:nvSpPr>
          <p:cNvPr id="105" name="Number 105"/>
          <p:cNvSpPr/>
          <p:nvPr/>
        </p:nvSpPr>
        <p:spPr>
          <a:xfrm>
            <a:off x="685800" y="3703320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3</a:t>
            </a:r>
          </a:p>
        </p:txBody>
      </p:sp>
      <p:sp>
        <p:nvSpPr>
          <p:cNvPr id="106" name="Agenda item 106"/>
          <p:cNvSpPr txBox="1"/>
          <p:nvPr/>
        </p:nvSpPr>
        <p:spPr>
          <a:xfrm>
            <a:off x="1600200" y="3657600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Programme overview and your 2026-2027 timetable</a:t>
            </a:r>
          </a:p>
        </p:txBody>
      </p:sp>
      <p:sp>
        <p:nvSpPr>
          <p:cNvPr id="107" name="Number 107"/>
          <p:cNvSpPr/>
          <p:nvPr/>
        </p:nvSpPr>
        <p:spPr>
          <a:xfrm>
            <a:off x="685800" y="4617720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4</a:t>
            </a:r>
          </a:p>
        </p:txBody>
      </p:sp>
      <p:sp>
        <p:nvSpPr>
          <p:cNvPr id="108" name="Agenda item 108"/>
          <p:cNvSpPr txBox="1"/>
          <p:nvPr/>
        </p:nvSpPr>
        <p:spPr>
          <a:xfrm>
            <a:off x="1600200" y="4572000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Accessing your timetable, Moodle and online resources</a:t>
            </a:r>
          </a:p>
        </p:txBody>
      </p:sp>
      <p:sp>
        <p:nvSpPr>
          <p:cNvPr id="109" name="Number 109"/>
          <p:cNvSpPr/>
          <p:nvPr/>
        </p:nvSpPr>
        <p:spPr>
          <a:xfrm>
            <a:off x="685800" y="5532120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5</a:t>
            </a:r>
          </a:p>
        </p:txBody>
      </p:sp>
      <p:sp>
        <p:nvSpPr>
          <p:cNvPr id="110" name="Agenda item 110"/>
          <p:cNvSpPr txBox="1"/>
          <p:nvPr/>
        </p:nvSpPr>
        <p:spPr>
          <a:xfrm>
            <a:off x="1600200" y="5486400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Programme of Study Handbook</a:t>
            </a:r>
          </a:p>
        </p:txBody>
      </p:sp>
      <p:sp>
        <p:nvSpPr>
          <p:cNvPr id="111" name="Number 111"/>
          <p:cNvSpPr/>
          <p:nvPr/>
        </p:nvSpPr>
        <p:spPr>
          <a:xfrm>
            <a:off x="6263640" y="1874519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6</a:t>
            </a:r>
          </a:p>
        </p:txBody>
      </p:sp>
      <p:sp>
        <p:nvSpPr>
          <p:cNvPr id="112" name="Agenda item 112"/>
          <p:cNvSpPr txBox="1"/>
          <p:nvPr/>
        </p:nvSpPr>
        <p:spPr>
          <a:xfrm>
            <a:off x="7178040" y="1828799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Support: your Academic Support Tutor and extenuating circumstances</a:t>
            </a:r>
          </a:p>
        </p:txBody>
      </p:sp>
      <p:sp>
        <p:nvSpPr>
          <p:cNvPr id="113" name="Number 113"/>
          <p:cNvSpPr/>
          <p:nvPr/>
        </p:nvSpPr>
        <p:spPr>
          <a:xfrm>
            <a:off x="6263640" y="2788920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7</a:t>
            </a:r>
          </a:p>
        </p:txBody>
      </p:sp>
      <p:sp>
        <p:nvSpPr>
          <p:cNvPr id="114" name="Agenda item 114"/>
          <p:cNvSpPr txBox="1"/>
          <p:nvPr/>
        </p:nvSpPr>
        <p:spPr>
          <a:xfrm>
            <a:off x="7178040" y="2743200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What is a DBA? Types of doctorate</a:t>
            </a:r>
          </a:p>
        </p:txBody>
      </p:sp>
      <p:sp>
        <p:nvSpPr>
          <p:cNvPr id="115" name="Number 115"/>
          <p:cNvSpPr/>
          <p:nvPr/>
        </p:nvSpPr>
        <p:spPr>
          <a:xfrm>
            <a:off x="6263640" y="3703320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8</a:t>
            </a:r>
          </a:p>
        </p:txBody>
      </p:sp>
      <p:sp>
        <p:nvSpPr>
          <p:cNvPr id="116" name="Agenda item 116"/>
          <p:cNvSpPr txBox="1"/>
          <p:nvPr/>
        </p:nvSpPr>
        <p:spPr>
          <a:xfrm>
            <a:off x="7178040" y="3657600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Academic integrity, AI and referencing</a:t>
            </a:r>
          </a:p>
        </p:txBody>
      </p:sp>
      <p:sp>
        <p:nvSpPr>
          <p:cNvPr id="117" name="Number 117"/>
          <p:cNvSpPr/>
          <p:nvPr/>
        </p:nvSpPr>
        <p:spPr>
          <a:xfrm>
            <a:off x="6263640" y="4617720"/>
            <a:ext cx="731520" cy="731520"/>
          </a:xfrm>
          <a:prstGeom prst="ellipse">
            <a:avLst/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9</a:t>
            </a:r>
          </a:p>
        </p:txBody>
      </p:sp>
      <p:sp>
        <p:nvSpPr>
          <p:cNvPr id="118" name="Agenda item 118"/>
          <p:cNvSpPr txBox="1"/>
          <p:nvPr/>
        </p:nvSpPr>
        <p:spPr>
          <a:xfrm>
            <a:off x="7178040" y="4572000"/>
            <a:ext cx="4526280" cy="822960"/>
          </a:xfrm>
          <a:prstGeom prst="rect">
            <a:avLst/>
          </a:prstGeom>
          <a:noFill/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What happens next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67D3AA-245D-0923-4CF9-181E7C59A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600" b="1" dirty="0">
                <a:solidFill>
                  <a:srgbClr val="FFFFFF"/>
                </a:solidFill>
              </a:rPr>
              <a:t>Icebreaker: Two Truths and a 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BB188-D3A7-103C-CA9B-8BA7487F6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Give your name, where you are joining from and your role. Then share three statements:</a:t>
            </a:r>
          </a:p>
          <a:p>
            <a:pPr marL="0" indent="0" algn="l"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B36B12"/>
                </a:solidFill>
                <a:latin typeface="Calibri"/>
                <a:cs typeface="Calibri"/>
              </a:rPr>
              <a:t>1.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A true fact about your career</a:t>
            </a:r>
          </a:p>
          <a:p>
            <a:pPr marL="0" indent="0" algn="l"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B36B12"/>
                </a:solidFill>
                <a:latin typeface="Calibri"/>
                <a:cs typeface="Calibri"/>
              </a:rPr>
              <a:t>2.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Another true fact about your career</a:t>
            </a:r>
          </a:p>
          <a:p>
            <a:pPr marL="0" indent="0" algn="l"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B36B12"/>
                </a:solidFill>
                <a:latin typeface="Calibri"/>
                <a:cs typeface="Calibri"/>
              </a:rPr>
              <a:t>3.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A research topic you would never actually study</a:t>
            </a:r>
          </a:p>
          <a:p>
            <a:pPr marL="0" indent="0" algn="l">
              <a:spcAft>
                <a:spcPts val="1400"/>
              </a:spcAft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The group guesses which one is the fake thesis.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1700" b="0" i="1" dirty="0">
                <a:solidFill>
                  <a:srgbClr val="262626"/>
                </a:solidFill>
                <a:latin typeface="Calibri"/>
                <a:cs typeface="Calibri"/>
              </a:rPr>
              <a:t>For example: I started my career as a hotel receptionist. I once negotiated a contract in three languages. My thesis examines the impact of office plants on quarterly profits.</a:t>
            </a:r>
          </a:p>
          <a:p>
            <a:pPr marL="0" indent="0" algn="l"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Make the truths surprising and the fake believable.</a:t>
            </a:r>
          </a:p>
        </p:txBody>
      </p:sp>
    </p:spTree>
    <p:extLst>
      <p:ext uri="{BB962C8B-B14F-4D97-AF65-F5344CB8AC3E}">
        <p14:creationId xmlns:p14="http://schemas.microsoft.com/office/powerpoint/2010/main" val="179869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Your Programme Team</a:t>
            </a:r>
          </a:p>
        </p:txBody>
      </p:sp>
      <p:sp>
        <p:nvSpPr>
          <p:cNvPr id="119" name="Team card 119"/>
          <p:cNvSpPr/>
          <p:nvPr/>
        </p:nvSpPr>
        <p:spPr>
          <a:xfrm>
            <a:off x="685800" y="1828800"/>
            <a:ext cx="3474720" cy="19659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64592" tIns="164592" rIns="164592" bIns="164592" rtlCol="0" anchor="t">
            <a:noAutofit/>
          </a:bodyPr>
          <a:lstStyle/>
          <a:p>
            <a:pPr marL="0" indent="0" algn="l">
              <a:spcAft>
                <a:spcPts val="8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Professor Gareth Davies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Dean</a:t>
            </a:r>
          </a:p>
        </p:txBody>
      </p:sp>
      <p:sp>
        <p:nvSpPr>
          <p:cNvPr id="120" name="Team card 120"/>
          <p:cNvSpPr/>
          <p:nvPr/>
        </p:nvSpPr>
        <p:spPr>
          <a:xfrm>
            <a:off x="4361688" y="1828800"/>
            <a:ext cx="3474720" cy="19659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64592" tIns="164592" rIns="164592" bIns="164592" rtlCol="0" anchor="t">
            <a:noAutofit/>
          </a:bodyPr>
          <a:lstStyle/>
          <a:p>
            <a:pPr marL="0" indent="0" algn="l">
              <a:spcAft>
                <a:spcPts val="8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Dr Gareth Hughes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Academic Director</a:t>
            </a:r>
          </a:p>
        </p:txBody>
      </p:sp>
      <p:sp>
        <p:nvSpPr>
          <p:cNvPr id="121" name="Team card 121"/>
          <p:cNvSpPr/>
          <p:nvPr/>
        </p:nvSpPr>
        <p:spPr>
          <a:xfrm>
            <a:off x="8037575" y="1828800"/>
            <a:ext cx="3474720" cy="19659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64592" tIns="164592" rIns="164592" bIns="164592" rtlCol="0" anchor="t">
            <a:noAutofit/>
          </a:bodyPr>
          <a:lstStyle/>
          <a:p>
            <a:pPr marL="0" indent="0" algn="l">
              <a:spcAft>
                <a:spcPts val="8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Dr Caroline Jawad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Course Leader and Head of Part 1</a:t>
            </a:r>
          </a:p>
          <a:p>
            <a:pPr marL="0" indent="0" algn="l"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Module tutor: LCDB7007, LCDB7010, LCDB7012</a:t>
            </a:r>
          </a:p>
        </p:txBody>
      </p:sp>
      <p:sp>
        <p:nvSpPr>
          <p:cNvPr id="122" name="Team card 122"/>
          <p:cNvSpPr/>
          <p:nvPr/>
        </p:nvSpPr>
        <p:spPr>
          <a:xfrm>
            <a:off x="685800" y="3977639"/>
            <a:ext cx="2560320" cy="19659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64592" tIns="164592" rIns="164592" bIns="164592" rtlCol="0" anchor="t">
            <a:noAutofit/>
          </a:bodyPr>
          <a:lstStyle/>
          <a:p>
            <a:pPr marL="0" indent="0" algn="l">
              <a:spcAft>
                <a:spcPts val="8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Dr Helen Lee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Module tutor</a:t>
            </a:r>
          </a:p>
          <a:p>
            <a:pPr marL="0" indent="0" algn="l"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LCDB7008, LCDB7009, LCDB7011</a:t>
            </a:r>
          </a:p>
        </p:txBody>
      </p:sp>
      <p:sp>
        <p:nvSpPr>
          <p:cNvPr id="123" name="Team card 123"/>
          <p:cNvSpPr/>
          <p:nvPr/>
        </p:nvSpPr>
        <p:spPr>
          <a:xfrm>
            <a:off x="3440887" y="3977639"/>
            <a:ext cx="2560320" cy="19659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64592" tIns="164592" rIns="164592" bIns="164592" rtlCol="0" anchor="t">
            <a:noAutofit/>
          </a:bodyPr>
          <a:lstStyle/>
          <a:p>
            <a:pPr marL="0" indent="0" algn="l">
              <a:spcAft>
                <a:spcPts val="8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Dr Badir Miftah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Module tutor and supervisor</a:t>
            </a:r>
          </a:p>
        </p:txBody>
      </p:sp>
      <p:sp>
        <p:nvSpPr>
          <p:cNvPr id="124" name="Team card 124"/>
          <p:cNvSpPr/>
          <p:nvPr/>
        </p:nvSpPr>
        <p:spPr>
          <a:xfrm>
            <a:off x="6195974" y="3977639"/>
            <a:ext cx="2560320" cy="19659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64592" tIns="164592" rIns="164592" bIns="164592" rtlCol="0" anchor="t">
            <a:noAutofit/>
          </a:bodyPr>
          <a:lstStyle/>
          <a:p>
            <a:pPr marL="0" indent="0" algn="l">
              <a:spcAft>
                <a:spcPts val="8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Dr Lan Zhang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Module tutor and supervisor</a:t>
            </a:r>
          </a:p>
        </p:txBody>
      </p:sp>
      <p:sp>
        <p:nvSpPr>
          <p:cNvPr id="125" name="Team card 125"/>
          <p:cNvSpPr/>
          <p:nvPr/>
        </p:nvSpPr>
        <p:spPr>
          <a:xfrm>
            <a:off x="8951061" y="3977639"/>
            <a:ext cx="2560320" cy="19659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64592" tIns="164592" rIns="164592" bIns="164592" rtlCol="0" anchor="t">
            <a:noAutofit/>
          </a:bodyPr>
          <a:lstStyle/>
          <a:p>
            <a:pPr marL="0" indent="0" algn="l">
              <a:spcAft>
                <a:spcPts val="8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Dr Ernest Wavei</a:t>
            </a:r>
          </a:p>
          <a:p>
            <a:pPr marL="0" indent="0" algn="l">
              <a:spcAft>
                <a:spcPts val="600"/>
              </a:spcAft>
              <a:buNone/>
            </a:pPr>
            <a:r>
              <a:rPr lang="en-GB" sz="1700" b="1" dirty="0">
                <a:solidFill>
                  <a:srgbClr val="262626"/>
                </a:solidFill>
                <a:latin typeface="Calibri"/>
                <a:cs typeface="Calibri"/>
              </a:rPr>
              <a:t>Module tutor and supervisor</a:t>
            </a:r>
          </a:p>
        </p:txBody>
      </p:sp>
      <p:sp>
        <p:nvSpPr>
          <p:cNvPr id="126" name="Note 126"/>
          <p:cNvSpPr txBox="1"/>
          <p:nvPr/>
        </p:nvSpPr>
        <p:spPr>
          <a:xfrm>
            <a:off x="685800" y="6172200"/>
            <a:ext cx="10826496" cy="36576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400" b="0" i="1" dirty="0">
                <a:solidFill>
                  <a:srgbClr val="262626"/>
                </a:solidFill>
                <a:latin typeface="Calibri"/>
                <a:cs typeface="Calibri"/>
              </a:rPr>
              <a:t>Staff email addresses are listed in your Programme of Study Handbook.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Programme Overview</a:t>
            </a:r>
          </a:p>
        </p:txBody>
      </p:sp>
      <p:sp>
        <p:nvSpPr>
          <p:cNvPr id="127" name="Label 127"/>
          <p:cNvSpPr txBox="1"/>
          <p:nvPr/>
        </p:nvSpPr>
        <p:spPr>
          <a:xfrm>
            <a:off x="685800" y="1737360"/>
            <a:ext cx="8138160" cy="457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Part 1: six taught modules across three semesters</a:t>
            </a:r>
          </a:p>
        </p:txBody>
      </p:sp>
      <p:sp>
        <p:nvSpPr>
          <p:cNvPr id="128" name="Label 128"/>
          <p:cNvSpPr txBox="1"/>
          <p:nvPr/>
        </p:nvSpPr>
        <p:spPr>
          <a:xfrm>
            <a:off x="9052560" y="1737360"/>
            <a:ext cx="2468880" cy="457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Part II</a:t>
            </a:r>
          </a:p>
        </p:txBody>
      </p:sp>
      <p:sp>
        <p:nvSpPr>
          <p:cNvPr id="129" name="Semester 129"/>
          <p:cNvSpPr/>
          <p:nvPr/>
        </p:nvSpPr>
        <p:spPr>
          <a:xfrm>
            <a:off x="685800" y="2286000"/>
            <a:ext cx="2560320" cy="914400"/>
          </a:xfrm>
          <a:prstGeom prst="rect">
            <a:avLst/>
          </a:prstGeom>
          <a:solidFill>
            <a:srgbClr val="4F5B42"/>
          </a:solidFill>
          <a:ln>
            <a:noFill/>
          </a:ln>
        </p:spPr>
        <p:txBody>
          <a:bodyPr wrap="square" lIns="137160" tIns="137160" rIns="137160" bIns="137160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FFFFFF"/>
                </a:solidFill>
                <a:latin typeface="Calibri"/>
                <a:cs typeface="Calibri"/>
              </a:rPr>
              <a:t>Semester 1</a:t>
            </a:r>
          </a:p>
          <a:p>
            <a:pPr marL="0" indent="0" algn="l">
              <a:buNone/>
            </a:pPr>
            <a:r>
              <a:rPr lang="en-GB" sz="1500" b="0" dirty="0">
                <a:solidFill>
                  <a:srgbClr val="FFFFFF"/>
                </a:solidFill>
                <a:latin typeface="Calibri"/>
                <a:cs typeface="Calibri"/>
              </a:rPr>
              <a:t>October 2026 - January 2027</a:t>
            </a:r>
          </a:p>
        </p:txBody>
      </p:sp>
      <p:sp>
        <p:nvSpPr>
          <p:cNvPr id="130" name="Modules 130"/>
          <p:cNvSpPr/>
          <p:nvPr/>
        </p:nvSpPr>
        <p:spPr>
          <a:xfrm>
            <a:off x="685800" y="3200400"/>
            <a:ext cx="2560320" cy="2468880"/>
          </a:xfrm>
          <a:prstGeom prst="rect">
            <a:avLst/>
          </a:prstGeom>
          <a:solidFill>
            <a:srgbClr val="EEF1E8"/>
          </a:solidFill>
          <a:ln>
            <a:noFill/>
          </a:ln>
        </p:spPr>
        <p:txBody>
          <a:bodyPr wrap="square" lIns="137160" tIns="137160" rIns="137160" bIns="137160" rtlCol="0" anchor="t">
            <a:noAutofit/>
          </a:bodyPr>
          <a:lstStyle/>
          <a:p>
            <a:pPr marL="0" indent="0" algn="l">
              <a:buNone/>
            </a:pPr>
            <a:r>
              <a:rPr lang="en-GB" sz="1700" b="1" dirty="0">
                <a:solidFill>
                  <a:srgbClr val="8A4F08"/>
                </a:solidFill>
                <a:latin typeface="Calibri"/>
                <a:cs typeface="Calibri"/>
              </a:rPr>
              <a:t>LCDB7007</a:t>
            </a:r>
          </a:p>
          <a:p>
            <a:pPr marL="0" indent="0" algn="l">
              <a:spcAft>
                <a:spcPts val="1400"/>
              </a:spcAft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Research Principles and Philosophy</a:t>
            </a:r>
          </a:p>
          <a:p>
            <a:pPr marL="0" indent="0" algn="l">
              <a:buNone/>
            </a:pPr>
            <a:r>
              <a:rPr lang="en-GB" sz="1700" b="1" dirty="0">
                <a:solidFill>
                  <a:srgbClr val="8A4F08"/>
                </a:solidFill>
                <a:latin typeface="Calibri"/>
                <a:cs typeface="Calibri"/>
              </a:rPr>
              <a:t>LCDB7008</a:t>
            </a:r>
          </a:p>
          <a:p>
            <a:pPr marL="0" indent="0" algn="l">
              <a:spcAft>
                <a:spcPts val="1400"/>
              </a:spcAft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Visions for the Future</a:t>
            </a:r>
          </a:p>
        </p:txBody>
      </p:sp>
      <p:sp>
        <p:nvSpPr>
          <p:cNvPr id="131" name="Semester 131"/>
          <p:cNvSpPr/>
          <p:nvPr/>
        </p:nvSpPr>
        <p:spPr>
          <a:xfrm>
            <a:off x="3474720" y="2286000"/>
            <a:ext cx="2560320" cy="914400"/>
          </a:xfrm>
          <a:prstGeom prst="rect">
            <a:avLst/>
          </a:prstGeom>
          <a:solidFill>
            <a:srgbClr val="4F5B42"/>
          </a:solidFill>
          <a:ln>
            <a:noFill/>
          </a:ln>
        </p:spPr>
        <p:txBody>
          <a:bodyPr wrap="square" lIns="137160" tIns="137160" rIns="137160" bIns="137160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FFFFFF"/>
                </a:solidFill>
                <a:latin typeface="Calibri"/>
                <a:cs typeface="Calibri"/>
              </a:rPr>
              <a:t>Semester 2</a:t>
            </a:r>
          </a:p>
          <a:p>
            <a:pPr marL="0" indent="0" algn="l">
              <a:buNone/>
            </a:pPr>
            <a:r>
              <a:rPr lang="en-GB" sz="1500" b="0" dirty="0">
                <a:solidFill>
                  <a:srgbClr val="FFFFFF"/>
                </a:solidFill>
                <a:latin typeface="Calibri"/>
                <a:cs typeface="Calibri"/>
              </a:rPr>
              <a:t>February - May 2027</a:t>
            </a:r>
          </a:p>
        </p:txBody>
      </p:sp>
      <p:sp>
        <p:nvSpPr>
          <p:cNvPr id="132" name="Modules 132"/>
          <p:cNvSpPr/>
          <p:nvPr/>
        </p:nvSpPr>
        <p:spPr>
          <a:xfrm>
            <a:off x="3474720" y="3200400"/>
            <a:ext cx="2560320" cy="2468880"/>
          </a:xfrm>
          <a:prstGeom prst="rect">
            <a:avLst/>
          </a:prstGeom>
          <a:solidFill>
            <a:srgbClr val="EEF1E8"/>
          </a:solidFill>
          <a:ln>
            <a:noFill/>
          </a:ln>
        </p:spPr>
        <p:txBody>
          <a:bodyPr wrap="square" lIns="137160" tIns="137160" rIns="137160" bIns="137160" rtlCol="0" anchor="t">
            <a:noAutofit/>
          </a:bodyPr>
          <a:lstStyle/>
          <a:p>
            <a:pPr marL="0" indent="0" algn="l">
              <a:buNone/>
            </a:pPr>
            <a:r>
              <a:rPr lang="en-GB" sz="1700" b="1" dirty="0">
                <a:solidFill>
                  <a:srgbClr val="8A4F08"/>
                </a:solidFill>
                <a:latin typeface="Calibri"/>
                <a:cs typeface="Calibri"/>
              </a:rPr>
              <a:t>LCDB7009</a:t>
            </a:r>
          </a:p>
          <a:p>
            <a:pPr marL="0" indent="0" algn="l">
              <a:spcAft>
                <a:spcPts val="1400"/>
              </a:spcAft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Critical Literature Review for Doctoral Research</a:t>
            </a:r>
          </a:p>
          <a:p>
            <a:pPr marL="0" indent="0" algn="l">
              <a:buNone/>
            </a:pPr>
            <a:r>
              <a:rPr lang="en-GB" sz="1700" b="1" dirty="0">
                <a:solidFill>
                  <a:srgbClr val="8A4F08"/>
                </a:solidFill>
                <a:latin typeface="Calibri"/>
                <a:cs typeface="Calibri"/>
              </a:rPr>
              <a:t>LCDB7011</a:t>
            </a:r>
          </a:p>
          <a:p>
            <a:pPr marL="0" indent="0" algn="l">
              <a:spcAft>
                <a:spcPts val="1400"/>
              </a:spcAft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Quantitative Research Methods</a:t>
            </a:r>
          </a:p>
        </p:txBody>
      </p:sp>
      <p:sp>
        <p:nvSpPr>
          <p:cNvPr id="133" name="Semester 133"/>
          <p:cNvSpPr/>
          <p:nvPr/>
        </p:nvSpPr>
        <p:spPr>
          <a:xfrm>
            <a:off x="6263640" y="2286000"/>
            <a:ext cx="2560320" cy="914400"/>
          </a:xfrm>
          <a:prstGeom prst="rect">
            <a:avLst/>
          </a:prstGeom>
          <a:solidFill>
            <a:srgbClr val="4F5B42"/>
          </a:solidFill>
          <a:ln>
            <a:noFill/>
          </a:ln>
        </p:spPr>
        <p:txBody>
          <a:bodyPr wrap="square" lIns="137160" tIns="137160" rIns="137160" bIns="137160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FFFFFF"/>
                </a:solidFill>
                <a:latin typeface="Calibri"/>
                <a:cs typeface="Calibri"/>
              </a:rPr>
              <a:t>Semester 3</a:t>
            </a:r>
          </a:p>
          <a:p>
            <a:pPr marL="0" indent="0" algn="l">
              <a:buNone/>
            </a:pPr>
            <a:r>
              <a:rPr lang="en-GB" sz="1500" b="0" dirty="0">
                <a:solidFill>
                  <a:srgbClr val="FFFFFF"/>
                </a:solidFill>
                <a:latin typeface="Calibri"/>
                <a:cs typeface="Calibri"/>
              </a:rPr>
              <a:t>June - September 2027</a:t>
            </a:r>
          </a:p>
        </p:txBody>
      </p:sp>
      <p:sp>
        <p:nvSpPr>
          <p:cNvPr id="134" name="Modules 134"/>
          <p:cNvSpPr/>
          <p:nvPr/>
        </p:nvSpPr>
        <p:spPr>
          <a:xfrm>
            <a:off x="6263640" y="3200400"/>
            <a:ext cx="2560320" cy="2468880"/>
          </a:xfrm>
          <a:prstGeom prst="rect">
            <a:avLst/>
          </a:prstGeom>
          <a:solidFill>
            <a:srgbClr val="EEF1E8"/>
          </a:solidFill>
          <a:ln>
            <a:noFill/>
          </a:ln>
        </p:spPr>
        <p:txBody>
          <a:bodyPr wrap="square" lIns="137160" tIns="137160" rIns="137160" bIns="137160" rtlCol="0" anchor="t">
            <a:noAutofit/>
          </a:bodyPr>
          <a:lstStyle/>
          <a:p>
            <a:pPr marL="0" indent="0" algn="l">
              <a:buNone/>
            </a:pPr>
            <a:r>
              <a:rPr lang="en-GB" sz="1700" b="1" dirty="0">
                <a:solidFill>
                  <a:srgbClr val="8A4F08"/>
                </a:solidFill>
                <a:latin typeface="Calibri"/>
                <a:cs typeface="Calibri"/>
              </a:rPr>
              <a:t>LCDB7010</a:t>
            </a:r>
          </a:p>
          <a:p>
            <a:pPr marL="0" indent="0" algn="l">
              <a:spcAft>
                <a:spcPts val="1400"/>
              </a:spcAft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Converting Research into Practice</a:t>
            </a:r>
          </a:p>
          <a:p>
            <a:pPr marL="0" indent="0" algn="l">
              <a:buNone/>
            </a:pPr>
            <a:r>
              <a:rPr lang="en-GB" sz="1700" b="1" dirty="0">
                <a:solidFill>
                  <a:srgbClr val="8A4F08"/>
                </a:solidFill>
                <a:latin typeface="Calibri"/>
                <a:cs typeface="Calibri"/>
              </a:rPr>
              <a:t>LCDB7012</a:t>
            </a:r>
          </a:p>
          <a:p>
            <a:pPr marL="0" indent="0" algn="l">
              <a:spcAft>
                <a:spcPts val="1400"/>
              </a:spcAft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Advancing to Doctoral Research Stage</a:t>
            </a:r>
          </a:p>
        </p:txBody>
      </p:sp>
      <p:sp>
        <p:nvSpPr>
          <p:cNvPr id="135" name="Part II 135"/>
          <p:cNvSpPr/>
          <p:nvPr/>
        </p:nvSpPr>
        <p:spPr>
          <a:xfrm>
            <a:off x="9052559" y="2286000"/>
            <a:ext cx="2459736" cy="3383280"/>
          </a:xfrm>
          <a:prstGeom prst="rect">
            <a:avLst/>
          </a:prstGeom>
          <a:solidFill>
            <a:srgbClr val="F3A447"/>
          </a:solidFill>
          <a:ln>
            <a:noFill/>
          </a:ln>
        </p:spPr>
        <p:txBody>
          <a:bodyPr wrap="square" lIns="164592" tIns="164592" rIns="164592" bIns="164592" rtlCol="0" anchor="ctr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Doctoral research stage</a:t>
            </a:r>
          </a:p>
          <a:p>
            <a:pPr marL="0" indent="0" algn="l"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Your own practice-based research project, supervised through to your thesis and viva</a:t>
            </a:r>
          </a:p>
        </p:txBody>
      </p:sp>
      <p:sp>
        <p:nvSpPr>
          <p:cNvPr id="136" name="Note 136"/>
          <p:cNvSpPr txBox="1"/>
          <p:nvPr/>
        </p:nvSpPr>
        <p:spPr>
          <a:xfrm>
            <a:off x="685800" y="5852160"/>
            <a:ext cx="10826496" cy="73152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Each module is taught on a set weekday in weekly 5-hour sessions. You move into Part II once you have completed Part 1.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2026-2027 Timetable: Semester 1</a:t>
            </a:r>
          </a:p>
        </p:txBody>
      </p:sp>
      <p:sp>
        <p:nvSpPr>
          <p:cNvPr id="137" name="Dates 137"/>
          <p:cNvSpPr txBox="1"/>
          <p:nvPr/>
        </p:nvSpPr>
        <p:spPr>
          <a:xfrm>
            <a:off x="685800" y="1691640"/>
            <a:ext cx="10826496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October 2026 - January 2027</a:t>
            </a:r>
          </a:p>
        </p:txBody>
      </p:sp>
      <p:sp>
        <p:nvSpPr>
          <p:cNvPr id="138" name="Module card 138"/>
          <p:cNvSpPr/>
          <p:nvPr/>
        </p:nvSpPr>
        <p:spPr>
          <a:xfrm>
            <a:off x="685800" y="2194560"/>
            <a:ext cx="5303520" cy="352044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39" name="Code 139"/>
          <p:cNvSpPr/>
          <p:nvPr/>
        </p:nvSpPr>
        <p:spPr>
          <a:xfrm>
            <a:off x="914400" y="2377440"/>
            <a:ext cx="1463040" cy="41148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LCDB7007</a:t>
            </a:r>
          </a:p>
        </p:txBody>
      </p:sp>
      <p:sp>
        <p:nvSpPr>
          <p:cNvPr id="140" name="Title 140"/>
          <p:cNvSpPr txBox="1"/>
          <p:nvPr/>
        </p:nvSpPr>
        <p:spPr>
          <a:xfrm>
            <a:off x="914400" y="2834640"/>
            <a:ext cx="4846320" cy="77724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Research Principles and Philosophy</a:t>
            </a:r>
          </a:p>
        </p:txBody>
      </p:sp>
      <p:sp>
        <p:nvSpPr>
          <p:cNvPr id="141" name="Day 141"/>
          <p:cNvSpPr txBox="1"/>
          <p:nvPr/>
        </p:nvSpPr>
        <p:spPr>
          <a:xfrm>
            <a:off x="914400" y="3611880"/>
            <a:ext cx="4846320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Mondays  |  Dr Caroline Jawad</a:t>
            </a:r>
          </a:p>
        </p:txBody>
      </p:sp>
      <p:sp>
        <p:nvSpPr>
          <p:cNvPr id="142" name="Session dates 142"/>
          <p:cNvSpPr txBox="1"/>
          <p:nvPr/>
        </p:nvSpPr>
        <p:spPr>
          <a:xfrm>
            <a:off x="914400" y="4069080"/>
            <a:ext cx="4846320" cy="1600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October 2026: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5, 12, 19, 26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November 2026: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2, 9, 16, 23, 30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January 2027: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11, 18, 25</a:t>
            </a:r>
          </a:p>
        </p:txBody>
      </p:sp>
      <p:sp>
        <p:nvSpPr>
          <p:cNvPr id="143" name="Module card 143"/>
          <p:cNvSpPr/>
          <p:nvPr/>
        </p:nvSpPr>
        <p:spPr>
          <a:xfrm>
            <a:off x="6208776" y="2194560"/>
            <a:ext cx="5303520" cy="352044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44" name="Code 144"/>
          <p:cNvSpPr/>
          <p:nvPr/>
        </p:nvSpPr>
        <p:spPr>
          <a:xfrm>
            <a:off x="6437376" y="2377440"/>
            <a:ext cx="1463040" cy="41148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LCDB7008</a:t>
            </a:r>
          </a:p>
        </p:txBody>
      </p:sp>
      <p:sp>
        <p:nvSpPr>
          <p:cNvPr id="145" name="Title 145"/>
          <p:cNvSpPr txBox="1"/>
          <p:nvPr/>
        </p:nvSpPr>
        <p:spPr>
          <a:xfrm>
            <a:off x="6437376" y="2834640"/>
            <a:ext cx="4846320" cy="77724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Visions for the Future</a:t>
            </a:r>
          </a:p>
        </p:txBody>
      </p:sp>
      <p:sp>
        <p:nvSpPr>
          <p:cNvPr id="146" name="Day 146"/>
          <p:cNvSpPr txBox="1"/>
          <p:nvPr/>
        </p:nvSpPr>
        <p:spPr>
          <a:xfrm>
            <a:off x="6437376" y="3611880"/>
            <a:ext cx="4846320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Wednesdays  |  Dr Helen Lee</a:t>
            </a:r>
          </a:p>
        </p:txBody>
      </p:sp>
      <p:sp>
        <p:nvSpPr>
          <p:cNvPr id="147" name="Session dates 147"/>
          <p:cNvSpPr txBox="1"/>
          <p:nvPr/>
        </p:nvSpPr>
        <p:spPr>
          <a:xfrm>
            <a:off x="6437376" y="4069080"/>
            <a:ext cx="4846320" cy="1600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October 2026: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7, 14, 21, 28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November 2026: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4, 11, 18, 25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December 2026: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2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January 2027: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13, 20, 27</a:t>
            </a:r>
          </a:p>
        </p:txBody>
      </p:sp>
      <p:sp>
        <p:nvSpPr>
          <p:cNvPr id="148" name="Holiday 148"/>
          <p:cNvSpPr/>
          <p:nvPr/>
        </p:nvSpPr>
        <p:spPr>
          <a:xfrm>
            <a:off x="685800" y="5897880"/>
            <a:ext cx="10826496" cy="594360"/>
          </a:xfrm>
          <a:prstGeom prst="roundRect">
            <a:avLst>
              <a:gd name="adj" fmla="val 8000"/>
            </a:avLst>
          </a:prstGeom>
          <a:solidFill>
            <a:srgbClr val="4F5B42"/>
          </a:solidFill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F5E4A9"/>
                </a:solidFill>
                <a:latin typeface="Calibri"/>
                <a:cs typeface="Calibri"/>
              </a:rPr>
              <a:t>Holiday:  </a:t>
            </a:r>
            <a:r>
              <a:rPr lang="en-GB" sz="2000" b="0" dirty="0">
                <a:solidFill>
                  <a:srgbClr val="FFFFFF"/>
                </a:solidFill>
                <a:latin typeface="Calibri"/>
                <a:cs typeface="Calibri"/>
              </a:rPr>
              <a:t>15 December 2026 - 4 January 2027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2026-2027 Timetable: Semester 2</a:t>
            </a:r>
          </a:p>
        </p:txBody>
      </p:sp>
      <p:sp>
        <p:nvSpPr>
          <p:cNvPr id="149" name="Dates 149"/>
          <p:cNvSpPr txBox="1"/>
          <p:nvPr/>
        </p:nvSpPr>
        <p:spPr>
          <a:xfrm>
            <a:off x="685800" y="1691640"/>
            <a:ext cx="10826496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February 2027 - May 2027</a:t>
            </a:r>
          </a:p>
        </p:txBody>
      </p:sp>
      <p:sp>
        <p:nvSpPr>
          <p:cNvPr id="150" name="Module card 150"/>
          <p:cNvSpPr/>
          <p:nvPr/>
        </p:nvSpPr>
        <p:spPr>
          <a:xfrm>
            <a:off x="685800" y="2194560"/>
            <a:ext cx="5303520" cy="352044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51" name="Code 151"/>
          <p:cNvSpPr/>
          <p:nvPr/>
        </p:nvSpPr>
        <p:spPr>
          <a:xfrm>
            <a:off x="914400" y="2377440"/>
            <a:ext cx="1463040" cy="41148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LCDB7009</a:t>
            </a:r>
          </a:p>
        </p:txBody>
      </p:sp>
      <p:sp>
        <p:nvSpPr>
          <p:cNvPr id="152" name="Title 152"/>
          <p:cNvSpPr txBox="1"/>
          <p:nvPr/>
        </p:nvSpPr>
        <p:spPr>
          <a:xfrm>
            <a:off x="914400" y="2834640"/>
            <a:ext cx="4846320" cy="77724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Critical Literature Review for Doctoral Research</a:t>
            </a:r>
          </a:p>
        </p:txBody>
      </p:sp>
      <p:sp>
        <p:nvSpPr>
          <p:cNvPr id="153" name="Day 153"/>
          <p:cNvSpPr txBox="1"/>
          <p:nvPr/>
        </p:nvSpPr>
        <p:spPr>
          <a:xfrm>
            <a:off x="914400" y="3611880"/>
            <a:ext cx="4846320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Wednesdays  |  Dr Helen Lee</a:t>
            </a:r>
          </a:p>
        </p:txBody>
      </p:sp>
      <p:sp>
        <p:nvSpPr>
          <p:cNvPr id="154" name="Session dates 154"/>
          <p:cNvSpPr txBox="1"/>
          <p:nvPr/>
        </p:nvSpPr>
        <p:spPr>
          <a:xfrm>
            <a:off x="914400" y="4069080"/>
            <a:ext cx="4846320" cy="1600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February: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3, 10, 17, 24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March: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3, 10, 17, 24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April: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21, 28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May: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5, 12</a:t>
            </a:r>
          </a:p>
        </p:txBody>
      </p:sp>
      <p:sp>
        <p:nvSpPr>
          <p:cNvPr id="155" name="Module card 155"/>
          <p:cNvSpPr/>
          <p:nvPr/>
        </p:nvSpPr>
        <p:spPr>
          <a:xfrm>
            <a:off x="6208776" y="2194560"/>
            <a:ext cx="5303520" cy="352044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56" name="Code 156"/>
          <p:cNvSpPr/>
          <p:nvPr/>
        </p:nvSpPr>
        <p:spPr>
          <a:xfrm>
            <a:off x="6437376" y="2377440"/>
            <a:ext cx="1463040" cy="41148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LCDB7011</a:t>
            </a:r>
          </a:p>
        </p:txBody>
      </p:sp>
      <p:sp>
        <p:nvSpPr>
          <p:cNvPr id="157" name="Title 157"/>
          <p:cNvSpPr txBox="1"/>
          <p:nvPr/>
        </p:nvSpPr>
        <p:spPr>
          <a:xfrm>
            <a:off x="6437376" y="2834640"/>
            <a:ext cx="4846320" cy="77724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Quantitative Research Methods</a:t>
            </a:r>
          </a:p>
        </p:txBody>
      </p:sp>
      <p:sp>
        <p:nvSpPr>
          <p:cNvPr id="158" name="Day 158"/>
          <p:cNvSpPr txBox="1"/>
          <p:nvPr/>
        </p:nvSpPr>
        <p:spPr>
          <a:xfrm>
            <a:off x="6437376" y="3611880"/>
            <a:ext cx="4846320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Tuesdays  |  Dr Helen Lee</a:t>
            </a:r>
          </a:p>
        </p:txBody>
      </p:sp>
      <p:sp>
        <p:nvSpPr>
          <p:cNvPr id="159" name="Session dates 159"/>
          <p:cNvSpPr txBox="1"/>
          <p:nvPr/>
        </p:nvSpPr>
        <p:spPr>
          <a:xfrm>
            <a:off x="6437376" y="4069080"/>
            <a:ext cx="4846320" cy="1600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February: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2, 9, 16, 23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March: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2, 9, 16, 23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April: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20, 27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May: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4, 11</a:t>
            </a:r>
          </a:p>
          <a:p>
            <a:pPr marL="0" indent="0" algn="l">
              <a:buNone/>
            </a:pPr>
            <a:r>
              <a:rPr lang="en-GB" sz="1600" b="0" i="1" dirty="0">
                <a:solidFill>
                  <a:srgbClr val="262626"/>
                </a:solidFill>
                <a:latin typeface="Calibri"/>
                <a:cs typeface="Calibri"/>
              </a:rPr>
              <a:t>Taught together with the February 2027 cohort</a:t>
            </a:r>
          </a:p>
        </p:txBody>
      </p:sp>
      <p:sp>
        <p:nvSpPr>
          <p:cNvPr id="160" name="Holiday 160"/>
          <p:cNvSpPr/>
          <p:nvPr/>
        </p:nvSpPr>
        <p:spPr>
          <a:xfrm>
            <a:off x="685800" y="5897880"/>
            <a:ext cx="10826496" cy="594360"/>
          </a:xfrm>
          <a:prstGeom prst="roundRect">
            <a:avLst>
              <a:gd name="adj" fmla="val 8000"/>
            </a:avLst>
          </a:prstGeom>
          <a:solidFill>
            <a:srgbClr val="4F5B42"/>
          </a:solidFill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F5E4A9"/>
                </a:solidFill>
                <a:latin typeface="Calibri"/>
                <a:cs typeface="Calibri"/>
              </a:rPr>
              <a:t>Holiday:  </a:t>
            </a:r>
            <a:r>
              <a:rPr lang="en-GB" sz="2000" b="0" dirty="0">
                <a:solidFill>
                  <a:srgbClr val="FFFFFF"/>
                </a:solidFill>
                <a:latin typeface="Calibri"/>
                <a:cs typeface="Calibri"/>
              </a:rPr>
              <a:t>28 March 2027 - 18 April 2027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2026-2027 Timetable: Semester 3</a:t>
            </a:r>
          </a:p>
        </p:txBody>
      </p:sp>
      <p:sp>
        <p:nvSpPr>
          <p:cNvPr id="161" name="Dates 161"/>
          <p:cNvSpPr txBox="1"/>
          <p:nvPr/>
        </p:nvSpPr>
        <p:spPr>
          <a:xfrm>
            <a:off x="685800" y="1691640"/>
            <a:ext cx="10826496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June 2027 - September 2027</a:t>
            </a:r>
          </a:p>
        </p:txBody>
      </p:sp>
      <p:sp>
        <p:nvSpPr>
          <p:cNvPr id="162" name="Module card 162"/>
          <p:cNvSpPr/>
          <p:nvPr/>
        </p:nvSpPr>
        <p:spPr>
          <a:xfrm>
            <a:off x="685800" y="2194560"/>
            <a:ext cx="5303520" cy="352044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63" name="Code 163"/>
          <p:cNvSpPr/>
          <p:nvPr/>
        </p:nvSpPr>
        <p:spPr>
          <a:xfrm>
            <a:off x="914400" y="2377440"/>
            <a:ext cx="1463040" cy="41148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LCDB7010</a:t>
            </a:r>
          </a:p>
        </p:txBody>
      </p:sp>
      <p:sp>
        <p:nvSpPr>
          <p:cNvPr id="164" name="Title 164"/>
          <p:cNvSpPr txBox="1"/>
          <p:nvPr/>
        </p:nvSpPr>
        <p:spPr>
          <a:xfrm>
            <a:off x="914400" y="2834640"/>
            <a:ext cx="4846320" cy="77724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Converting Research into Practice</a:t>
            </a:r>
          </a:p>
        </p:txBody>
      </p:sp>
      <p:sp>
        <p:nvSpPr>
          <p:cNvPr id="165" name="Day 165"/>
          <p:cNvSpPr txBox="1"/>
          <p:nvPr/>
        </p:nvSpPr>
        <p:spPr>
          <a:xfrm>
            <a:off x="914400" y="3611880"/>
            <a:ext cx="4846320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Tuesdays  |  Dr Caroline Jawad</a:t>
            </a:r>
          </a:p>
        </p:txBody>
      </p:sp>
      <p:sp>
        <p:nvSpPr>
          <p:cNvPr id="166" name="Session dates 166"/>
          <p:cNvSpPr txBox="1"/>
          <p:nvPr/>
        </p:nvSpPr>
        <p:spPr>
          <a:xfrm>
            <a:off x="914400" y="4069080"/>
            <a:ext cx="4846320" cy="1600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June: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1, 8, 15, 22, 29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July: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6, 13, 20, 27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September: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7, 14, 21</a:t>
            </a:r>
          </a:p>
          <a:p>
            <a:pPr marL="0" indent="0" algn="l">
              <a:buNone/>
            </a:pPr>
            <a:r>
              <a:rPr lang="en-GB" sz="1600" b="0" i="1" dirty="0">
                <a:solidFill>
                  <a:srgbClr val="262626"/>
                </a:solidFill>
                <a:latin typeface="Calibri"/>
                <a:cs typeface="Calibri"/>
              </a:rPr>
              <a:t>Taught together with the February 2027 cohort</a:t>
            </a:r>
          </a:p>
        </p:txBody>
      </p:sp>
      <p:sp>
        <p:nvSpPr>
          <p:cNvPr id="167" name="Module card 167"/>
          <p:cNvSpPr/>
          <p:nvPr/>
        </p:nvSpPr>
        <p:spPr>
          <a:xfrm>
            <a:off x="6208776" y="2194560"/>
            <a:ext cx="5303520" cy="352044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68" name="Code 168"/>
          <p:cNvSpPr/>
          <p:nvPr/>
        </p:nvSpPr>
        <p:spPr>
          <a:xfrm>
            <a:off x="6437376" y="2377440"/>
            <a:ext cx="1463040" cy="41148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LCDB7012</a:t>
            </a:r>
          </a:p>
        </p:txBody>
      </p:sp>
      <p:sp>
        <p:nvSpPr>
          <p:cNvPr id="169" name="Title 169"/>
          <p:cNvSpPr txBox="1"/>
          <p:nvPr/>
        </p:nvSpPr>
        <p:spPr>
          <a:xfrm>
            <a:off x="6437376" y="2834640"/>
            <a:ext cx="4846320" cy="77724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Advancing to Doctoral Research Stage</a:t>
            </a:r>
          </a:p>
        </p:txBody>
      </p:sp>
      <p:sp>
        <p:nvSpPr>
          <p:cNvPr id="170" name="Day 170"/>
          <p:cNvSpPr txBox="1"/>
          <p:nvPr/>
        </p:nvSpPr>
        <p:spPr>
          <a:xfrm>
            <a:off x="6437376" y="3611880"/>
            <a:ext cx="4846320" cy="4114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Mondays  |  Dr Caroline Jawad</a:t>
            </a:r>
          </a:p>
        </p:txBody>
      </p:sp>
      <p:sp>
        <p:nvSpPr>
          <p:cNvPr id="171" name="Session dates 171"/>
          <p:cNvSpPr txBox="1"/>
          <p:nvPr/>
        </p:nvSpPr>
        <p:spPr>
          <a:xfrm>
            <a:off x="6437376" y="4069080"/>
            <a:ext cx="4846320" cy="1600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June: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7, 14, 21, 28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July: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5, 12, 19, 26</a:t>
            </a:r>
          </a:p>
          <a:p>
            <a:pPr marL="0" indent="0" algn="l">
              <a:spcAft>
                <a:spcPts val="300"/>
              </a:spcAft>
              <a:buNone/>
            </a:pPr>
            <a:r>
              <a:rPr lang="en-GB" sz="1800" b="1" dirty="0">
                <a:solidFill>
                  <a:srgbClr val="262626"/>
                </a:solidFill>
                <a:latin typeface="Calibri"/>
                <a:cs typeface="Calibri"/>
              </a:rPr>
              <a:t>September:  </a:t>
            </a: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6, 13, 20, 27</a:t>
            </a:r>
          </a:p>
          <a:p>
            <a:pPr marL="0" indent="0" algn="l">
              <a:buNone/>
            </a:pPr>
            <a:r>
              <a:rPr lang="en-GB" sz="1600" b="0" i="1" dirty="0">
                <a:solidFill>
                  <a:srgbClr val="262626"/>
                </a:solidFill>
                <a:latin typeface="Calibri"/>
                <a:cs typeface="Calibri"/>
              </a:rPr>
              <a:t>Your final Part 1 module</a:t>
            </a:r>
          </a:p>
        </p:txBody>
      </p:sp>
      <p:sp>
        <p:nvSpPr>
          <p:cNvPr id="172" name="Holiday 172"/>
          <p:cNvSpPr/>
          <p:nvPr/>
        </p:nvSpPr>
        <p:spPr>
          <a:xfrm>
            <a:off x="685800" y="5897880"/>
            <a:ext cx="10826496" cy="594360"/>
          </a:xfrm>
          <a:prstGeom prst="roundRect">
            <a:avLst>
              <a:gd name="adj" fmla="val 8000"/>
            </a:avLst>
          </a:prstGeom>
          <a:solidFill>
            <a:srgbClr val="4F5B42"/>
          </a:solidFill>
          <a:ln>
            <a:noFill/>
          </a:ln>
        </p:spPr>
        <p:txBody>
          <a:bodyPr wrap="square" lIns="45720" tIns="45720" rIns="45720" bIns="45720" rtlCol="0" anchor="ctr">
            <a:no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rgbClr val="F5E4A9"/>
                </a:solidFill>
                <a:latin typeface="Calibri"/>
                <a:cs typeface="Calibri"/>
              </a:rPr>
              <a:t>Holiday:  </a:t>
            </a:r>
            <a:r>
              <a:rPr lang="en-GB" sz="2000" b="0" dirty="0">
                <a:solidFill>
                  <a:srgbClr val="FFFFFF"/>
                </a:solidFill>
                <a:latin typeface="Calibri"/>
                <a:cs typeface="Calibri"/>
              </a:rPr>
              <a:t>1 August 2027 - 31 August 2027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FFFFFF"/>
                </a:solidFill>
              </a:rPr>
              <a:t>Accessing Your Timetable and Moodle</a:t>
            </a:r>
          </a:p>
        </p:txBody>
      </p:sp>
      <p:sp>
        <p:nvSpPr>
          <p:cNvPr id="173" name="Panel 173"/>
          <p:cNvSpPr/>
          <p:nvPr/>
        </p:nvSpPr>
        <p:spPr>
          <a:xfrm>
            <a:off x="685800" y="1737360"/>
            <a:ext cx="5303520" cy="388620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228600" tIns="228600" rIns="228600" bIns="228600" rtlCol="0" anchor="t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Moodle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1.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Log in with your UWTSD student username and password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2.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Open My courses to find each of your module pages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3.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Find session materials, reading and assessment briefs there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4.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Submit your assignments through the module page</a:t>
            </a:r>
          </a:p>
        </p:txBody>
      </p:sp>
      <p:sp>
        <p:nvSpPr>
          <p:cNvPr id="174" name="Panel 174"/>
          <p:cNvSpPr/>
          <p:nvPr/>
        </p:nvSpPr>
        <p:spPr>
          <a:xfrm>
            <a:off x="6208776" y="1737360"/>
            <a:ext cx="5303520" cy="388620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228600" tIns="228600" rIns="228600" bIns="228600" rtlCol="0" anchor="t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262626"/>
                </a:solidFill>
                <a:latin typeface="Calibri"/>
                <a:cs typeface="Calibri"/>
              </a:rPr>
              <a:t>Your timetable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1.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Your module dates are in this presentation and on Moodle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2.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Check your online timetable for rooms and any changes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3.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Add every session date to your work calendar now</a:t>
            </a:r>
          </a:p>
          <a:p>
            <a:pPr marL="0" indent="0" algn="l">
              <a:spcAft>
                <a:spcPts val="1000"/>
              </a:spcAft>
              <a:buNone/>
            </a:pPr>
            <a:r>
              <a:rPr lang="en-GB" sz="2000" b="1" dirty="0">
                <a:solidFill>
                  <a:srgbClr val="8A4F08"/>
                </a:solidFill>
                <a:latin typeface="Calibri"/>
                <a:cs typeface="Calibri"/>
              </a:rPr>
              <a:t>4. 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Tell us early if a work commitment clashes with a session</a:t>
            </a:r>
          </a:p>
        </p:txBody>
      </p:sp>
      <p:sp>
        <p:nvSpPr>
          <p:cNvPr id="175" name="Activity 175"/>
          <p:cNvSpPr/>
          <p:nvPr/>
        </p:nvSpPr>
        <p:spPr>
          <a:xfrm>
            <a:off x="685800" y="5760720"/>
            <a:ext cx="10826496" cy="77724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201168" tIns="201168" rIns="201168" bIns="20116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Let us do this together now: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log in on your own device and check you can see both your Moodle modules and your timetable.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Useful Online Resources</a:t>
            </a:r>
          </a:p>
        </p:txBody>
      </p:sp>
      <p:sp>
        <p:nvSpPr>
          <p:cNvPr id="202" name="Resource 202"/>
          <p:cNvSpPr/>
          <p:nvPr/>
        </p:nvSpPr>
        <p:spPr>
          <a:xfrm>
            <a:off x="685800" y="1783080"/>
            <a:ext cx="5303520" cy="3749039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274320" tIns="274320" rIns="274320" bIns="274320" rtlCol="0" anchor="t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600" b="1" dirty="0">
                <a:solidFill>
                  <a:srgbClr val="262626"/>
                </a:solidFill>
                <a:latin typeface="Calibri"/>
                <a:cs typeface="Calibri"/>
              </a:rPr>
              <a:t>DigiCentre</a:t>
            </a:r>
          </a:p>
          <a:p>
            <a:pPr marL="0" indent="0" algn="l">
              <a:spcAft>
                <a:spcPts val="1600"/>
              </a:spcAft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Your one-stop shop for digital skills: guides for students and researchers, training events, LinkedIn Learning courses, digital badges and one-to-one help from Digital Skills Advisors. This is also where you will find the JISC Discovery Tool.</a:t>
            </a:r>
          </a:p>
          <a:p>
            <a:pPr marL="0" indent="0" algn="l">
              <a:buNone/>
            </a:pPr>
            <a:r>
              <a:rPr lang="en-GB" sz="1800" b="1" u="sng" dirty="0">
                <a:solidFill>
                  <a:srgbClr val="1F4E79"/>
                </a:solidFill>
                <a:latin typeface="Calibri"/>
                <a:cs typeface="Calibri"/>
                <a:hlinkClick r:id="rId2"/>
              </a:rPr>
              <a:t>digitalskills.uwtsd.ac.uk</a:t>
            </a:r>
          </a:p>
        </p:txBody>
      </p:sp>
      <p:sp>
        <p:nvSpPr>
          <p:cNvPr id="203" name="Resource 203"/>
          <p:cNvSpPr/>
          <p:nvPr/>
        </p:nvSpPr>
        <p:spPr>
          <a:xfrm>
            <a:off x="6208776" y="1783080"/>
            <a:ext cx="5303520" cy="3749039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274320" tIns="274320" rIns="274320" bIns="274320" rtlCol="0" anchor="t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600" b="1" dirty="0">
                <a:solidFill>
                  <a:srgbClr val="262626"/>
                </a:solidFill>
                <a:latin typeface="Calibri"/>
                <a:cs typeface="Calibri"/>
              </a:rPr>
              <a:t>Research Repository</a:t>
            </a:r>
          </a:p>
          <a:p>
            <a:pPr marL="0" indent="0" algn="l">
              <a:spcAft>
                <a:spcPts val="1600"/>
              </a:spcAft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Open-access research papers, journal articles, book chapters and theses by UWTSD staff and students, free to download. Look at completed doctoral theses to see what a finished thesis looks like.</a:t>
            </a:r>
          </a:p>
          <a:p>
            <a:pPr marL="0" indent="0" algn="l">
              <a:buNone/>
            </a:pPr>
            <a:r>
              <a:rPr lang="en-GB" sz="1800" b="1" u="sng" dirty="0">
                <a:solidFill>
                  <a:srgbClr val="1F4E79"/>
                </a:solidFill>
                <a:latin typeface="Calibri"/>
                <a:cs typeface="Calibri"/>
                <a:hlinkClick r:id="rId3"/>
              </a:rPr>
              <a:t>repository.uwtsd.ac.uk</a:t>
            </a:r>
          </a:p>
        </p:txBody>
      </p:sp>
      <p:sp>
        <p:nvSpPr>
          <p:cNvPr id="204" name="Tip 204"/>
          <p:cNvSpPr/>
          <p:nvPr/>
        </p:nvSpPr>
        <p:spPr>
          <a:xfrm>
            <a:off x="685800" y="5760720"/>
            <a:ext cx="10826496" cy="73152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201168" tIns="201168" rIns="201168" bIns="20116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Bookmark both sites now: </a:t>
            </a: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you will use them throughout your DBA.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le of books with an apple on top">
            <a:extLst>
              <a:ext uri="{FF2B5EF4-FFF2-40B4-BE49-F238E27FC236}">
                <a16:creationId xmlns:a16="http://schemas.microsoft.com/office/drawing/2014/main" id="{01DACD14-6674-4C52-8263-88235B19A9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3" b="12587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1629C70-0FF1-49DA-A7BF-F6E23F936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br>
              <a:rPr lang="en-US" sz="52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52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Programme of Study Handbook</a:t>
            </a:r>
          </a:p>
        </p:txBody>
      </p:sp>
    </p:spTree>
    <p:extLst>
      <p:ext uri="{BB962C8B-B14F-4D97-AF65-F5344CB8AC3E}">
        <p14:creationId xmlns:p14="http://schemas.microsoft.com/office/powerpoint/2010/main" val="2116164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Your Academic Support Tutor</a:t>
            </a:r>
          </a:p>
        </p:txBody>
      </p:sp>
      <p:sp>
        <p:nvSpPr>
          <p:cNvPr id="176" name="Intro 176"/>
          <p:cNvSpPr txBox="1"/>
          <p:nvPr/>
        </p:nvSpPr>
        <p:spPr>
          <a:xfrm>
            <a:off x="685800" y="1828800"/>
            <a:ext cx="10826496" cy="86868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2000" b="0" dirty="0">
                <a:solidFill>
                  <a:srgbClr val="262626"/>
                </a:solidFill>
                <a:latin typeface="Calibri"/>
                <a:cs typeface="Calibri"/>
              </a:rPr>
              <a:t>Your Academic Support Tutor is your first point of contact for anything that affects your studies, alongside your module tutors.</a:t>
            </a:r>
          </a:p>
        </p:txBody>
      </p:sp>
      <p:sp>
        <p:nvSpPr>
          <p:cNvPr id="177" name="Card 177"/>
          <p:cNvSpPr/>
          <p:nvPr/>
        </p:nvSpPr>
        <p:spPr>
          <a:xfrm>
            <a:off x="685800" y="2788920"/>
            <a:ext cx="2560320" cy="228600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82880" tIns="182880" rIns="182880" bIns="182880" rtlCol="0" anchor="t">
            <a:noAutofit/>
          </a:bodyPr>
          <a:lstStyle/>
          <a:p>
            <a:pPr marL="0" indent="0" algn="l">
              <a:spcAft>
                <a:spcPts val="10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Settling in</a:t>
            </a:r>
          </a:p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Adjusting to doctoral study and balancing it with work and home</a:t>
            </a:r>
          </a:p>
        </p:txBody>
      </p:sp>
      <p:sp>
        <p:nvSpPr>
          <p:cNvPr id="178" name="Card 178"/>
          <p:cNvSpPr/>
          <p:nvPr/>
        </p:nvSpPr>
        <p:spPr>
          <a:xfrm>
            <a:off x="3429000" y="2788920"/>
            <a:ext cx="2560320" cy="228600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82880" tIns="182880" rIns="182880" bIns="182880" rtlCol="0" anchor="t">
            <a:noAutofit/>
          </a:bodyPr>
          <a:lstStyle/>
          <a:p>
            <a:pPr marL="0" indent="0" algn="l">
              <a:spcAft>
                <a:spcPts val="10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Study skills</a:t>
            </a:r>
          </a:p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Academic writing, reading critically and referencing</a:t>
            </a:r>
          </a:p>
        </p:txBody>
      </p:sp>
      <p:sp>
        <p:nvSpPr>
          <p:cNvPr id="179" name="Card 179"/>
          <p:cNvSpPr/>
          <p:nvPr/>
        </p:nvSpPr>
        <p:spPr>
          <a:xfrm>
            <a:off x="6172200" y="2788920"/>
            <a:ext cx="2560320" cy="228600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82880" tIns="182880" rIns="182880" bIns="182880" rtlCol="0" anchor="t">
            <a:noAutofit/>
          </a:bodyPr>
          <a:lstStyle/>
          <a:p>
            <a:pPr marL="0" indent="0" algn="l">
              <a:spcAft>
                <a:spcPts val="10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Wellbeing</a:t>
            </a:r>
          </a:p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Signposting you to Student Services and specialist support</a:t>
            </a:r>
          </a:p>
        </p:txBody>
      </p:sp>
      <p:sp>
        <p:nvSpPr>
          <p:cNvPr id="180" name="Card 180"/>
          <p:cNvSpPr/>
          <p:nvPr/>
        </p:nvSpPr>
        <p:spPr>
          <a:xfrm>
            <a:off x="8915400" y="2788920"/>
            <a:ext cx="2560320" cy="228600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182880" tIns="182880" rIns="182880" bIns="182880" rtlCol="0" anchor="t">
            <a:noAutofit/>
          </a:bodyPr>
          <a:lstStyle/>
          <a:p>
            <a:pPr marL="0" indent="0" algn="l">
              <a:spcAft>
                <a:spcPts val="10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Progress</a:t>
            </a:r>
          </a:p>
          <a:p>
            <a:pPr marL="0" indent="0" algn="l">
              <a:buNone/>
            </a:pPr>
            <a:r>
              <a:rPr lang="en-GB" sz="1800" b="0" dirty="0">
                <a:solidFill>
                  <a:srgbClr val="262626"/>
                </a:solidFill>
                <a:latin typeface="Calibri"/>
                <a:cs typeface="Calibri"/>
              </a:rPr>
              <a:t>Attendance, keeping on track and extenuating circumstances</a:t>
            </a:r>
          </a:p>
        </p:txBody>
      </p:sp>
      <p:sp>
        <p:nvSpPr>
          <p:cNvPr id="181" name="Contact 181"/>
          <p:cNvSpPr/>
          <p:nvPr/>
        </p:nvSpPr>
        <p:spPr>
          <a:xfrm>
            <a:off x="685800" y="5303520"/>
            <a:ext cx="10826496" cy="1097280"/>
          </a:xfrm>
          <a:prstGeom prst="roundRect">
            <a:avLst>
              <a:gd name="adj" fmla="val 8000"/>
            </a:avLst>
          </a:prstGeom>
          <a:solidFill>
            <a:srgbClr val="4F5B42"/>
          </a:solidFill>
          <a:ln>
            <a:noFill/>
          </a:ln>
        </p:spPr>
        <p:txBody>
          <a:bodyPr wrap="square" lIns="228600" tIns="228600" rIns="228600" bIns="228600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FFFFFF"/>
                </a:solidFill>
                <a:latin typeface="Calibri"/>
                <a:cs typeface="Calibri"/>
              </a:rPr>
              <a:t>Your Academic Support Tutor:  </a:t>
            </a:r>
            <a:r>
              <a:rPr lang="en-GB" sz="2200" b="0" dirty="0">
                <a:solidFill>
                  <a:srgbClr val="F5E4A9"/>
                </a:solidFill>
                <a:latin typeface="Calibri"/>
                <a:cs typeface="Calibri"/>
              </a:rPr>
              <a:t>[add name and email]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FFFFFF"/>
                </a:solidFill>
              </a:rPr>
              <a:t>Basics of Regulations: Extenuating Circumstances</a:t>
            </a:r>
          </a:p>
        </p:txBody>
      </p:sp>
      <p:sp>
        <p:nvSpPr>
          <p:cNvPr id="182" name="Card 182"/>
          <p:cNvSpPr/>
          <p:nvPr/>
        </p:nvSpPr>
        <p:spPr>
          <a:xfrm>
            <a:off x="685800" y="1828800"/>
            <a:ext cx="3474720" cy="35661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228600" tIns="228600" rIns="228600" bIns="228600" rtlCol="0" anchor="t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What they are</a:t>
            </a:r>
          </a:p>
          <a:p>
            <a:pPr marL="0" indent="0" algn="l">
              <a:buNone/>
            </a:pPr>
            <a:r>
              <a:rPr lang="en-GB" sz="1900" b="0" dirty="0">
                <a:solidFill>
                  <a:srgbClr val="262626"/>
                </a:solidFill>
                <a:latin typeface="Calibri"/>
                <a:cs typeface="Calibri"/>
              </a:rPr>
              <a:t>Serious, unexpected circumstances outside your control that affect your ability to complete or submit an assessment, such as serious illness, bereavement or a major personal crisis.</a:t>
            </a:r>
          </a:p>
        </p:txBody>
      </p:sp>
      <p:sp>
        <p:nvSpPr>
          <p:cNvPr id="183" name="Card 183"/>
          <p:cNvSpPr/>
          <p:nvPr/>
        </p:nvSpPr>
        <p:spPr>
          <a:xfrm>
            <a:off x="4361688" y="1828800"/>
            <a:ext cx="3474720" cy="35661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228600" tIns="228600" rIns="228600" bIns="228600" rtlCol="0" anchor="t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What is not normally accepted</a:t>
            </a:r>
          </a:p>
          <a:p>
            <a:pPr marL="0" indent="0" algn="l">
              <a:buNone/>
            </a:pPr>
            <a:r>
              <a:rPr lang="en-GB" sz="1900" b="0" dirty="0">
                <a:solidFill>
                  <a:srgbClr val="262626"/>
                </a:solidFill>
                <a:latin typeface="Calibri"/>
                <a:cs typeface="Calibri"/>
              </a:rPr>
              <a:t>Routine work pressure, holidays, computer or printer failure and anything you could reasonably have planned for.</a:t>
            </a:r>
          </a:p>
        </p:txBody>
      </p:sp>
      <p:sp>
        <p:nvSpPr>
          <p:cNvPr id="184" name="Card 184"/>
          <p:cNvSpPr/>
          <p:nvPr/>
        </p:nvSpPr>
        <p:spPr>
          <a:xfrm>
            <a:off x="8037575" y="1828800"/>
            <a:ext cx="3474720" cy="3566160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228600" tIns="228600" rIns="228600" bIns="228600" rtlCol="0" anchor="t">
            <a:noAutofit/>
          </a:bodyPr>
          <a:lstStyle/>
          <a:p>
            <a:pPr marL="0" indent="0" algn="l">
              <a:spcAft>
                <a:spcPts val="1200"/>
              </a:spcAft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How to apply</a:t>
            </a:r>
          </a:p>
          <a:p>
            <a:pPr marL="0" indent="0" algn="l">
              <a:buNone/>
            </a:pPr>
            <a:r>
              <a:rPr lang="en-GB" sz="1900" b="0" dirty="0">
                <a:solidFill>
                  <a:srgbClr val="262626"/>
                </a:solidFill>
                <a:latin typeface="Calibri"/>
                <a:cs typeface="Calibri"/>
              </a:rPr>
              <a:t>Submit a claim with independent supporting evidence, normally before the assessment deadline. Talk to your module tutor or Academic Support Tutor as early as possible.</a:t>
            </a:r>
          </a:p>
        </p:txBody>
      </p:sp>
      <p:sp>
        <p:nvSpPr>
          <p:cNvPr id="185" name="Note 185"/>
          <p:cNvSpPr txBox="1"/>
          <p:nvPr/>
        </p:nvSpPr>
        <p:spPr>
          <a:xfrm>
            <a:off x="685800" y="5623560"/>
            <a:ext cx="10826496" cy="82296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000" b="1" dirty="0">
                <a:solidFill>
                  <a:srgbClr val="262626"/>
                </a:solidFill>
                <a:latin typeface="Calibri"/>
                <a:cs typeface="Calibri"/>
              </a:rPr>
              <a:t>The full regulations are in your Programme of Study Handbook. If in doubt, ask before the deadline, not after.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omplex maths formulae on a blackboard">
            <a:extLst>
              <a:ext uri="{FF2B5EF4-FFF2-40B4-BE49-F238E27FC236}">
                <a16:creationId xmlns:a16="http://schemas.microsoft.com/office/drawing/2014/main" id="{42E5720F-7855-FF56-1CF5-D4F96D9B95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208" b="4737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529FA-B865-D7E9-EF60-F8A375D8D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Types of doctorate</a:t>
            </a:r>
          </a:p>
        </p:txBody>
      </p:sp>
    </p:spTree>
    <p:extLst>
      <p:ext uri="{BB962C8B-B14F-4D97-AF65-F5344CB8AC3E}">
        <p14:creationId xmlns:p14="http://schemas.microsoft.com/office/powerpoint/2010/main" val="291916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D8E7FA-F25B-C5D9-0004-DE462C509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PhD vs DBA: Defining the Characteristics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61F6EE-0AEE-076B-292B-68E5BE5A60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PhD (Doctor of Philosophy)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F1155A-47A1-F2F7-7438-CBFF2CAC117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Academic research degree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Focus: Contribution to scholastic knowledge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Traditional pathway to academia and professional research</a:t>
            </a:r>
          </a:p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D845E98-4243-14EE-0AFF-974C86061C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DBA (Doctor of Business Administration)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91F5556-F4A4-E2A2-EF1A-8B90D529589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Professional research degree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Focus: Contribution to profession or practice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Designed for professionals seeking to develop advanced analytical and problem-solving skills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5581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13F4FB4-78D8-17B1-FA8E-519FA947B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b="1"/>
              <a:t>Historical Context and Evolution</a:t>
            </a:r>
            <a:endParaRPr lang="en-GB" sz="5200"/>
          </a:p>
        </p:txBody>
      </p:sp>
      <p:graphicFrame>
        <p:nvGraphicFramePr>
          <p:cNvPr id="21" name="Content Placeholder 7">
            <a:extLst>
              <a:ext uri="{FF2B5EF4-FFF2-40B4-BE49-F238E27FC236}">
                <a16:creationId xmlns:a16="http://schemas.microsoft.com/office/drawing/2014/main" id="{BC41D774-14BB-9479-2B90-7DB001F882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255128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98564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770D07-AD71-C63E-1DA1-E3C1DCAB4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1" indent="-285750"/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PhD vs DBA: Equity in Research Value</a:t>
            </a:r>
            <a:br>
              <a:rPr lang="en-GB" b="1" dirty="0"/>
            </a:b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D86D1-6AC7-59E4-BD07-BCE400D03C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GB" b="1" dirty="0"/>
          </a:p>
          <a:p>
            <a:r>
              <a:rPr lang="en-GB" b="1" dirty="0"/>
              <a:t>Academic Research (PhD)</a:t>
            </a:r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0FD10F-DBD9-E815-602A-4512916276C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Often theory-driven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Aims to contribute across organisations or entire industries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Evaluated through academic publications and citations</a:t>
            </a:r>
          </a:p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F86571-148F-E536-5509-D9A984F9C3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Practitioner Research (DBA)</a:t>
            </a:r>
          </a:p>
          <a:p>
            <a:endParaRPr lang="en-GB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019DE79-2BAA-1943-2B01-4E233599A3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More problem-oriented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Aims to improve practice within specific organisational contexts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Evaluated through practical applications and solutions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27177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AD07E5-9195-8A84-82CF-F6F5493B8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>
                <a:solidFill>
                  <a:srgbClr val="FFFFFF"/>
                </a:solidFill>
              </a:rPr>
              <a:t>Key Point: Both Are Equally Valuable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CC0ADD-D726-6A3E-18DB-168664385C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230303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07720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E6A3E-5435-15B2-5861-7DFA0B142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Bridging Theory and Practice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9108F-A34A-C1CF-7535-FF281FCC3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Some researchers successfully inspire both academics and practitioners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Academics: Through new theories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Practitioners: Through innovative solutions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recognition of the value of both theoretical and practical contributions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8069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D37E27-13D4-A6E4-1B95-00E060C6F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GB" sz="4000" b="1"/>
              <a:t>Research Methods and Rigour</a:t>
            </a:r>
            <a:endParaRPr lang="en-GB" sz="4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17C1C8-7527-E506-6E0F-719FA2E4D1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460" r="28694" b="-1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2EA6BD-DDF5-D703-F8A3-59EDEA428C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85345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60723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3ABC3A-F901-A634-5545-FA9E46D93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>
                <a:solidFill>
                  <a:srgbClr val="FFFFFF"/>
                </a:solidFill>
              </a:rPr>
              <a:t>The Strength of Professional Doctorates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E68B2E-6F8A-4C63-4D2F-496F030DA6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9469635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63015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9EA066-CFE2-5E9C-181E-E37EC206A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The distinction between PhDs and DBA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C46599-10BE-F9E2-C080-02F1AE45EF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6938199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81526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3C1E3B-8761-817C-554A-414C7DA4F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>
                <a:solidFill>
                  <a:schemeClr val="bg1">
                    <a:lumMod val="95000"/>
                    <a:lumOff val="5000"/>
                  </a:schemeClr>
                </a:solidFill>
              </a:rPr>
              <a:t>How do you want to feel on graduation day ?</a:t>
            </a:r>
          </a:p>
        </p:txBody>
      </p:sp>
    </p:spTree>
    <p:extLst>
      <p:ext uri="{BB962C8B-B14F-4D97-AF65-F5344CB8AC3E}">
        <p14:creationId xmlns:p14="http://schemas.microsoft.com/office/powerpoint/2010/main" val="11250586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D9562B-5C35-FAEF-3DAA-037896BBC6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117" b="19897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6555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3C8E67-DF03-D00B-3A91-E781664017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131508"/>
              </p:ext>
            </p:extLst>
          </p:nvPr>
        </p:nvGraphicFramePr>
        <p:xfrm>
          <a:off x="643467" y="830694"/>
          <a:ext cx="10905067" cy="51966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61870">
                  <a:extLst>
                    <a:ext uri="{9D8B030D-6E8A-4147-A177-3AD203B41FA5}">
                      <a16:colId xmlns:a16="http://schemas.microsoft.com/office/drawing/2014/main" val="3350796881"/>
                    </a:ext>
                  </a:extLst>
                </a:gridCol>
                <a:gridCol w="1077900">
                  <a:extLst>
                    <a:ext uri="{9D8B030D-6E8A-4147-A177-3AD203B41FA5}">
                      <a16:colId xmlns:a16="http://schemas.microsoft.com/office/drawing/2014/main" val="619055910"/>
                    </a:ext>
                  </a:extLst>
                </a:gridCol>
                <a:gridCol w="6465297">
                  <a:extLst>
                    <a:ext uri="{9D8B030D-6E8A-4147-A177-3AD203B41FA5}">
                      <a16:colId xmlns:a16="http://schemas.microsoft.com/office/drawing/2014/main" val="375875049"/>
                    </a:ext>
                  </a:extLst>
                </a:gridCol>
              </a:tblGrid>
              <a:tr h="499238">
                <a:tc>
                  <a:txBody>
                    <a:bodyPr/>
                    <a:lstStyle/>
                    <a:p>
                      <a:r>
                        <a:rPr lang="en-GB" sz="2200" b="1">
                          <a:effectLst/>
                        </a:rPr>
                        <a:t>What</a:t>
                      </a:r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r>
                        <a:rPr lang="en-GB" sz="2200" b="1">
                          <a:effectLst/>
                        </a:rPr>
                        <a:t>Access / Materials</a:t>
                      </a:r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extLst>
                  <a:ext uri="{0D108BD9-81ED-4DB2-BD59-A6C34878D82A}">
                    <a16:rowId xmlns:a16="http://schemas.microsoft.com/office/drawing/2014/main" val="2922069997"/>
                  </a:ext>
                </a:extLst>
              </a:tr>
              <a:tr h="839628"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What is Academic Misconduct</a:t>
                      </a: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r>
                        <a:rPr lang="en-GB" sz="2200" u="sng">
                          <a:solidFill>
                            <a:srgbClr val="0000FF"/>
                          </a:solidFill>
                          <a:effectLst/>
                          <a:hlinkClick r:id="rId2" tooltip="What is Academic Misconduct"/>
                        </a:rPr>
                        <a:t>Animated Video</a:t>
                      </a:r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extLst>
                  <a:ext uri="{0D108BD9-81ED-4DB2-BD59-A6C34878D82A}">
                    <a16:rowId xmlns:a16="http://schemas.microsoft.com/office/drawing/2014/main" val="819265365"/>
                  </a:ext>
                </a:extLst>
              </a:tr>
              <a:tr h="839628">
                <a:tc>
                  <a:txBody>
                    <a:bodyPr/>
                    <a:lstStyle/>
                    <a:p>
                      <a:r>
                        <a:rPr lang="en-GB" sz="2200" dirty="0" err="1">
                          <a:effectLst/>
                        </a:rPr>
                        <a:t>InfoSkills</a:t>
                      </a:r>
                      <a:r>
                        <a:rPr lang="en-GB" sz="2200" dirty="0">
                          <a:effectLst/>
                        </a:rPr>
                        <a:t> – Academic Integrity &amp; Plagiarism</a:t>
                      </a: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Online Module</a:t>
                      </a:r>
                    </a:p>
                  </a:txBody>
                  <a:tcPr marL="113463" marR="113463" marT="56732" marB="56732" anchor="ctr"/>
                </a:tc>
                <a:extLst>
                  <a:ext uri="{0D108BD9-81ED-4DB2-BD59-A6C34878D82A}">
                    <a16:rowId xmlns:a16="http://schemas.microsoft.com/office/drawing/2014/main" val="4179020600"/>
                  </a:ext>
                </a:extLst>
              </a:tr>
              <a:tr h="839628"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Academic Integrity Activities</a:t>
                      </a: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Group games available in </a:t>
                      </a:r>
                      <a:r>
                        <a:rPr lang="en-GB" sz="2200" u="sng">
                          <a:solidFill>
                            <a:srgbClr val="0000FF"/>
                          </a:solidFill>
                          <a:effectLst/>
                          <a:hlinkClick r:id="rId3" tooltip="Academic Misconduct Hwb space"/>
                        </a:rPr>
                        <a:t>Academic Misconduct Hwb space</a:t>
                      </a:r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extLst>
                  <a:ext uri="{0D108BD9-81ED-4DB2-BD59-A6C34878D82A}">
                    <a16:rowId xmlns:a16="http://schemas.microsoft.com/office/drawing/2014/main" val="1184616158"/>
                  </a:ext>
                </a:extLst>
              </a:tr>
              <a:tr h="839628"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InfoSkills – Referencing: The Basics</a:t>
                      </a: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Online Module</a:t>
                      </a:r>
                    </a:p>
                  </a:txBody>
                  <a:tcPr marL="113463" marR="113463" marT="56732" marB="56732" anchor="ctr"/>
                </a:tc>
                <a:extLst>
                  <a:ext uri="{0D108BD9-81ED-4DB2-BD59-A6C34878D82A}">
                    <a16:rowId xmlns:a16="http://schemas.microsoft.com/office/drawing/2014/main" val="1311288846"/>
                  </a:ext>
                </a:extLst>
              </a:tr>
              <a:tr h="499238"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Contract Cheating</a:t>
                      </a: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r>
                        <a:rPr lang="en-GB" sz="2200" u="sng">
                          <a:solidFill>
                            <a:srgbClr val="0000FF"/>
                          </a:solidFill>
                          <a:effectLst/>
                          <a:hlinkClick r:id="rId4"/>
                        </a:rPr>
                        <a:t>SU Video</a:t>
                      </a:r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extLst>
                  <a:ext uri="{0D108BD9-81ED-4DB2-BD59-A6C34878D82A}">
                    <a16:rowId xmlns:a16="http://schemas.microsoft.com/office/drawing/2014/main" val="1040576670"/>
                  </a:ext>
                </a:extLst>
              </a:tr>
              <a:tr h="839628">
                <a:tc>
                  <a:txBody>
                    <a:bodyPr/>
                    <a:lstStyle/>
                    <a:p>
                      <a:r>
                        <a:rPr lang="en-GB" sz="2200">
                          <a:effectLst/>
                        </a:rPr>
                        <a:t>InfoSkills - Referencing: The Mechanics</a:t>
                      </a: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endParaRPr lang="en-GB" sz="2200">
                        <a:effectLst/>
                      </a:endParaRPr>
                    </a:p>
                  </a:txBody>
                  <a:tcPr marL="113463" marR="113463" marT="56732" marB="56732" anchor="ctr"/>
                </a:tc>
                <a:tc>
                  <a:txBody>
                    <a:bodyPr/>
                    <a:lstStyle/>
                    <a:p>
                      <a:r>
                        <a:rPr lang="en-GB" sz="2200" dirty="0">
                          <a:effectLst/>
                        </a:rPr>
                        <a:t>Ongoing </a:t>
                      </a:r>
                    </a:p>
                  </a:txBody>
                  <a:tcPr marL="113463" marR="113463" marT="56732" marB="56732" anchor="ctr"/>
                </a:tc>
                <a:extLst>
                  <a:ext uri="{0D108BD9-81ED-4DB2-BD59-A6C34878D82A}">
                    <a16:rowId xmlns:a16="http://schemas.microsoft.com/office/drawing/2014/main" val="20050343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97210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6083447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4A3536E-C0E7-615F-0DB0-4805E7AEE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5558" y="637762"/>
            <a:ext cx="4284397" cy="55767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Link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0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67AFE9-A284-9EDB-5814-CE3C656F9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39464" y="637762"/>
            <a:ext cx="4305881" cy="58609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https://uowtsd.sharepoint.com/academic-office/SitePages/Academic%20Misconduct.aspx</a:t>
            </a:r>
          </a:p>
        </p:txBody>
      </p:sp>
    </p:spTree>
    <p:extLst>
      <p:ext uri="{BB962C8B-B14F-4D97-AF65-F5344CB8AC3E}">
        <p14:creationId xmlns:p14="http://schemas.microsoft.com/office/powerpoint/2010/main" val="21620149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D34271-BB1A-FB35-D112-6E304A9843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24" t="16380" r="23164" b="6668"/>
          <a:stretch>
            <a:fillRect/>
          </a:stretch>
        </p:blipFill>
        <p:spPr>
          <a:xfrm>
            <a:off x="1108697" y="36516"/>
            <a:ext cx="9829269" cy="688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897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Video 5" descr="Graduates Throwing Hats">
            <a:extLst>
              <a:ext uri="{FF2B5EF4-FFF2-40B4-BE49-F238E27FC236}">
                <a16:creationId xmlns:a16="http://schemas.microsoft.com/office/drawing/2014/main" id="{09F93493-D229-8883-B350-CF6350FE8DC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1" b="285"/>
          <a:stretch>
            <a:fillRect/>
          </a:stretch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A2F986-5B5D-91F3-F9FE-17EE6629C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Why Doctoral Students Should Not Use AI to Do Their Work</a:t>
            </a:r>
          </a:p>
        </p:txBody>
      </p:sp>
    </p:spTree>
    <p:extLst>
      <p:ext uri="{BB962C8B-B14F-4D97-AF65-F5344CB8AC3E}">
        <p14:creationId xmlns:p14="http://schemas.microsoft.com/office/powerpoint/2010/main" val="162760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 descr="A collage of posters with people sitting at a desk&#10;&#10;AI-generated content may be incorrect.">
            <a:extLst>
              <a:ext uri="{FF2B5EF4-FFF2-40B4-BE49-F238E27FC236}">
                <a16:creationId xmlns:a16="http://schemas.microsoft.com/office/drawing/2014/main" id="{BFCD01F4-ECA0-5CA9-2EE5-F9B91C2CE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7" b="757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2252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DF27F3-6531-E87B-3A42-F4E91568B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>
            <a:normAutofit/>
          </a:bodyPr>
          <a:lstStyle/>
          <a:p>
            <a:pPr algn="ctr"/>
            <a:r>
              <a:rPr lang="en-GB" sz="5400">
                <a:solidFill>
                  <a:schemeClr val="bg1">
                    <a:lumMod val="95000"/>
                    <a:lumOff val="5000"/>
                  </a:schemeClr>
                </a:solidFill>
              </a:rPr>
              <a:t>Guess what ?</a:t>
            </a:r>
          </a:p>
        </p:txBody>
      </p:sp>
    </p:spTree>
    <p:extLst>
      <p:ext uri="{BB962C8B-B14F-4D97-AF65-F5344CB8AC3E}">
        <p14:creationId xmlns:p14="http://schemas.microsoft.com/office/powerpoint/2010/main" val="3895081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A1FDEC-1FD4-6F26-360E-C190FE9823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091" r="23298"/>
          <a:stretch>
            <a:fillRect/>
          </a:stretch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DF0A48-2C44-192C-7F50-6EDF27B86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I have nothing to lose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634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erson writing in a book&#10;&#10;AI-generated content may be incorrect.">
            <a:extLst>
              <a:ext uri="{FF2B5EF4-FFF2-40B4-BE49-F238E27FC236}">
                <a16:creationId xmlns:a16="http://schemas.microsoft.com/office/drawing/2014/main" id="{1EF0CE5F-68F8-982C-18E6-E27D1CCDF9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6" b="-1"/>
          <a:stretch>
            <a:fillRect/>
          </a:stretch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891952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Academic Integrity and Ethical Concerns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F3A94E0-D7C4-6582-8FCF-81EDAFD7B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GB" sz="2000" b="1"/>
              <a:t>The Foundation of Scholarly Work</a:t>
            </a:r>
            <a:endParaRPr lang="en-GB" sz="2000"/>
          </a:p>
          <a:p>
            <a:r>
              <a:rPr lang="en-GB" sz="2000" b="1"/>
              <a:t>Plagiarism and misrepresentation</a:t>
            </a:r>
            <a:r>
              <a:rPr lang="en-GB" sz="2000"/>
              <a:t>: Using AI to generate content without proper attribution constitutes academic dishonesty and violates fundamental principles of scholarly integrity</a:t>
            </a:r>
          </a:p>
          <a:p>
            <a:r>
              <a:rPr lang="en-GB" sz="2000" b="1"/>
              <a:t>Breach of trust</a:t>
            </a:r>
            <a:r>
              <a:rPr lang="en-GB" sz="2000"/>
              <a:t>: Doctoral programs are built on the expectation that students produce original, independent work that reflects their own thinking and capabilities</a:t>
            </a:r>
          </a:p>
          <a:p>
            <a:r>
              <a:rPr lang="en-GB" sz="2000" b="1"/>
              <a:t>Institutional violations</a:t>
            </a:r>
            <a:r>
              <a:rPr lang="en-GB" sz="2000"/>
              <a:t>: Most universities have explicit policies against using AI for academic work without disclosure, with consequences ranging from failing grades to dismissal</a:t>
            </a:r>
          </a:p>
          <a:p>
            <a:r>
              <a:rPr lang="en-GB" sz="2000" b="1"/>
              <a:t>Professional ethics</a:t>
            </a:r>
            <a:r>
              <a:rPr lang="en-GB" sz="2000"/>
              <a:t>: Future scholars must model ethical behavior and transparency in research—habits formed during doctoral studies carry into professional careers</a:t>
            </a: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6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with her hand on her head&#10;&#10;AI-generated content may be incorrect.">
            <a:extLst>
              <a:ext uri="{FF2B5EF4-FFF2-40B4-BE49-F238E27FC236}">
                <a16:creationId xmlns:a16="http://schemas.microsoft.com/office/drawing/2014/main" id="{84AD7BA6-4CC6-57A8-449C-414B2E8EC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657" y="643467"/>
            <a:ext cx="371868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7979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DBABF0-B094-F5B2-DD87-933975AAC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Undermining Core Learning and Development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54C7B-C919-372B-C9BE-B7409036F2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GB" sz="1900" b="1"/>
              <a:t>Missing Critical Skill Development</a:t>
            </a:r>
            <a:endParaRPr lang="en-GB" sz="1900"/>
          </a:p>
          <a:p>
            <a:r>
              <a:rPr lang="en-GB" sz="1900" b="1"/>
              <a:t>Research skills atrophy</a:t>
            </a:r>
            <a:r>
              <a:rPr lang="en-GB" sz="1900"/>
              <a:t>: AI shortcuts prevent students from developing essential abilities in literature review, source evaluation, and methodological reasoning</a:t>
            </a:r>
          </a:p>
          <a:p>
            <a:r>
              <a:rPr lang="en-GB" sz="1900" b="1"/>
              <a:t>Critical thinking erosion</a:t>
            </a:r>
            <a:r>
              <a:rPr lang="en-GB" sz="1900"/>
              <a:t>: Relying on AI for analysis and interpretation prevents the deep cognitive engagement necessary for scholarly expertise</a:t>
            </a:r>
          </a:p>
          <a:p>
            <a:r>
              <a:rPr lang="en-GB" sz="1900" b="1"/>
              <a:t>Writing development</a:t>
            </a:r>
            <a:r>
              <a:rPr lang="en-GB" sz="1900"/>
              <a:t>: Academic writing is thinking made visible—outsourcing this process stunts intellectual growth and communication skills</a:t>
            </a:r>
          </a:p>
          <a:p>
            <a:r>
              <a:rPr lang="en-GB" sz="1900" b="1"/>
              <a:t>Problem-solving capacity</a:t>
            </a:r>
            <a:r>
              <a:rPr lang="en-GB" sz="1900"/>
              <a:t>: Doctoral education trains students to wrestle with complex problems independently—AI dependency weakens this crucial capability</a:t>
            </a:r>
          </a:p>
          <a:p>
            <a:r>
              <a:rPr lang="en-GB" sz="1900" b="1"/>
              <a:t>Loss of disciplinary expertise</a:t>
            </a:r>
            <a:r>
              <a:rPr lang="en-GB" sz="1900"/>
              <a:t>: Deep engagement with content through personal effort is how students become true experts in their fields</a:t>
            </a:r>
          </a:p>
          <a:p>
            <a:endParaRPr lang="en-GB" sz="1900"/>
          </a:p>
        </p:txBody>
      </p:sp>
    </p:spTree>
    <p:extLst>
      <p:ext uri="{BB962C8B-B14F-4D97-AF65-F5344CB8AC3E}">
        <p14:creationId xmlns:p14="http://schemas.microsoft.com/office/powerpoint/2010/main" val="22876413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cartoon of a person using a computer&#10;&#10;AI-generated content may be incorrect.">
            <a:extLst>
              <a:ext uri="{FF2B5EF4-FFF2-40B4-BE49-F238E27FC236}">
                <a16:creationId xmlns:a16="http://schemas.microsoft.com/office/drawing/2014/main" id="{0449C055-CF8B-4B35-7B0E-71E01F2F1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6" b="-1"/>
          <a:stretch>
            <a:fillRect/>
          </a:stretch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514456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3B8614-1F36-E9EE-448D-0F8DDE1A1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Compromising Research Quality and Originality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1553E-B8D6-2F12-F063-55ABB44B5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GB" sz="1900" b="1"/>
              <a:t>Threats to Scholarly Excellence</a:t>
            </a:r>
            <a:endParaRPr lang="en-GB" sz="1900"/>
          </a:p>
          <a:p>
            <a:r>
              <a:rPr lang="en-GB" sz="1900" b="1"/>
              <a:t>Generic and superficial output</a:t>
            </a:r>
            <a:r>
              <a:rPr lang="en-GB" sz="1900"/>
              <a:t>: AI generates content based on existing patterns, leading to predictable, surface-level work that lacks the nuanced insights expected in doctoral research</a:t>
            </a:r>
          </a:p>
          <a:p>
            <a:r>
              <a:rPr lang="en-GB" sz="1900" b="1"/>
              <a:t>Factual unreliability</a:t>
            </a:r>
            <a:r>
              <a:rPr lang="en-GB" sz="1900"/>
              <a:t>: AI systems can produce plausible-sounding but incorrect information, citations to non-existent sources, and flawed methodological approaches</a:t>
            </a:r>
          </a:p>
          <a:p>
            <a:r>
              <a:rPr lang="en-GB" sz="1900" b="1"/>
              <a:t>Lack of genuine contribution</a:t>
            </a:r>
            <a:r>
              <a:rPr lang="en-GB" sz="1900"/>
              <a:t>: Doctoral work should advance knowledge in meaningful ways—AI-generated content typically rehashes existing ideas without true innovation</a:t>
            </a:r>
          </a:p>
          <a:p>
            <a:r>
              <a:rPr lang="en-GB" sz="1900" b="1"/>
              <a:t>Methodological concerns</a:t>
            </a:r>
            <a:r>
              <a:rPr lang="en-GB" sz="1900"/>
              <a:t>: AI cannot understand the specific context, constraints, and nuances of individual research projects that are crucial for valid scholarly work</a:t>
            </a:r>
          </a:p>
          <a:p>
            <a:r>
              <a:rPr lang="en-GB" sz="1900" b="1"/>
              <a:t>Peer review vulnerability</a:t>
            </a:r>
            <a:r>
              <a:rPr lang="en-GB" sz="1900"/>
              <a:t>: Experienced academics can often identify AI-generated content, potentially damaging a student's reputation and career prospects</a:t>
            </a:r>
          </a:p>
          <a:p>
            <a:endParaRPr lang="en-GB" sz="1900"/>
          </a:p>
        </p:txBody>
      </p:sp>
    </p:spTree>
    <p:extLst>
      <p:ext uri="{BB962C8B-B14F-4D97-AF65-F5344CB8AC3E}">
        <p14:creationId xmlns:p14="http://schemas.microsoft.com/office/powerpoint/2010/main" val="38865357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6B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in a suit with his arms crossed&#10;&#10;AI-generated content may be incorrect.">
            <a:extLst>
              <a:ext uri="{FF2B5EF4-FFF2-40B4-BE49-F238E27FC236}">
                <a16:creationId xmlns:a16="http://schemas.microsoft.com/office/drawing/2014/main" id="{355898C7-0DFA-5EEB-4CD4-0A0174644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657" y="643467"/>
            <a:ext cx="371868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D5D36A-510D-E791-0426-A19697BBF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3400" b="1">
                <a:solidFill>
                  <a:srgbClr val="FFFFFF"/>
                </a:solidFill>
              </a:rPr>
              <a:t>Long-term Career and Professional Consequences</a:t>
            </a:r>
            <a:br>
              <a:rPr lang="en-GB" sz="3400" b="1">
                <a:solidFill>
                  <a:srgbClr val="FFFFFF"/>
                </a:solidFill>
              </a:rPr>
            </a:br>
            <a:endParaRPr lang="en-GB" sz="34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AC5B1-491E-B791-31CD-C4F07D89A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GB" sz="1700" b="1" dirty="0"/>
              <a:t>Preparing for Scholarly Success</a:t>
            </a:r>
            <a:endParaRPr lang="en-GB" sz="1700" dirty="0"/>
          </a:p>
          <a:p>
            <a:r>
              <a:rPr lang="en-GB" sz="1700" b="1" dirty="0"/>
              <a:t>Interview and </a:t>
            </a:r>
            <a:r>
              <a:rPr lang="en-GB" sz="1700" b="1" dirty="0" err="1"/>
              <a:t>defense</a:t>
            </a:r>
            <a:r>
              <a:rPr lang="en-GB" sz="1700" b="1" dirty="0"/>
              <a:t> challenges</a:t>
            </a:r>
            <a:r>
              <a:rPr lang="en-GB" sz="1700" dirty="0"/>
              <a:t>: Students who rely on AI will struggle when asked to explain, defend, or expand upon their work in oral examinations and job interviews</a:t>
            </a:r>
          </a:p>
          <a:p>
            <a:r>
              <a:rPr lang="en-GB" sz="1700" b="1" dirty="0"/>
              <a:t>Imposter syndrome intensification</a:t>
            </a:r>
            <a:r>
              <a:rPr lang="en-GB" sz="1700" dirty="0"/>
              <a:t>: Success achieved through AI assistance creates deep insecurity and self-doubt about one's actual capabilities</a:t>
            </a:r>
          </a:p>
          <a:p>
            <a:r>
              <a:rPr lang="en-GB" sz="1700" b="1" dirty="0"/>
              <a:t>Career readiness gaps</a:t>
            </a:r>
            <a:r>
              <a:rPr lang="en-GB" sz="1700" dirty="0"/>
              <a:t>: Academic and industry positions require the authentic skills and knowledge that only come through genuine engagement with challenging work</a:t>
            </a:r>
          </a:p>
          <a:p>
            <a:r>
              <a:rPr lang="en-GB" sz="1700" b="1" dirty="0"/>
              <a:t>Professional reputation risks</a:t>
            </a:r>
            <a:r>
              <a:rPr lang="en-GB" sz="1700" dirty="0"/>
              <a:t>: Discovery of AI use can permanently damage credibility within academic communities and professional networks</a:t>
            </a:r>
          </a:p>
          <a:p>
            <a:r>
              <a:rPr lang="en-GB" sz="1700" b="1" dirty="0"/>
              <a:t>Missed networking opportunities</a:t>
            </a:r>
            <a:r>
              <a:rPr lang="en-GB" sz="1700" dirty="0"/>
              <a:t>: The collaborative process of receiving feedback, working with advisors, and engaging with peers—which AI bypasses—is essential for building professional relationship</a:t>
            </a:r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42388933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67D3AA-245D-0923-4CF9-181E7C59A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 dirty="0">
                <a:solidFill>
                  <a:srgbClr val="FFFFFF"/>
                </a:solidFill>
              </a:rPr>
              <a:t>Bottom Line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BB188-D3A7-103C-CA9B-8BA7487F6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GB" sz="2000"/>
              <a:t>Doctoral education is transformative precisely because it requires students to push beyond their comfort zones and develop genuine expertise through sustained intellectual effort.</a:t>
            </a:r>
          </a:p>
        </p:txBody>
      </p:sp>
    </p:spTree>
    <p:extLst>
      <p:ext uri="{BB962C8B-B14F-4D97-AF65-F5344CB8AC3E}">
        <p14:creationId xmlns:p14="http://schemas.microsoft.com/office/powerpoint/2010/main" val="1798693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F6CAFC-B97D-8528-D5E4-21160377F3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595" b="215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9106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integrity">
            <a:extLst>
              <a:ext uri="{FF2B5EF4-FFF2-40B4-BE49-F238E27FC236}">
                <a16:creationId xmlns:a16="http://schemas.microsoft.com/office/drawing/2014/main" id="{8F779E5D-D455-49B2-8A2B-C4A56CA46D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6332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43AB42-CAF7-2BF5-0817-31B51F268D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218" b="1207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498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ADFC6-CE22-214B-4E0B-2E36E3AF3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Rigorous referencing is the bedrock of credible doctoral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FA213-597B-D671-44AA-59E38853DF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goes beyond mere citation – it's a reflection of a researcher's meticulous approach, respect for academic tradition, and commitment to advancing knowledge. </a:t>
            </a:r>
          </a:p>
          <a:p>
            <a:r>
              <a:rPr lang="en-GB" dirty="0"/>
              <a:t>In the realm of doctoral studies, where original contribution is paramount, the way you acknowledge and build upon existing work is as crucial as the new insights you bring. </a:t>
            </a:r>
          </a:p>
          <a:p>
            <a:r>
              <a:rPr lang="en-GB" dirty="0"/>
              <a:t>Remember: your referencing practice is not just a technical requirement; it's a powerful demonstration of your scholarly maturity and readiness to join the ranks of leading academics in your field.</a:t>
            </a:r>
          </a:p>
        </p:txBody>
      </p:sp>
    </p:spTree>
    <p:extLst>
      <p:ext uri="{BB962C8B-B14F-4D97-AF65-F5344CB8AC3E}">
        <p14:creationId xmlns:p14="http://schemas.microsoft.com/office/powerpoint/2010/main" val="3952194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C76461-4E2B-92A6-1886-9A4DA34C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Referencing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BAC5A8D-E7D6-8780-F3E8-CE36EB2E2C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1291546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95365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CD7D9B-245C-4498-973E-DCAB2607D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TURNITIN</a:t>
            </a:r>
          </a:p>
        </p:txBody>
      </p:sp>
    </p:spTree>
    <p:extLst>
      <p:ext uri="{BB962C8B-B14F-4D97-AF65-F5344CB8AC3E}">
        <p14:creationId xmlns:p14="http://schemas.microsoft.com/office/powerpoint/2010/main" val="83074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6F1A0D3-97CE-C674-5AB2-75C0D5C3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FFFF"/>
                </a:solidFill>
              </a:rPr>
              <a:t>What Happens Next</a:t>
            </a:r>
          </a:p>
        </p:txBody>
      </p:sp>
      <p:sp>
        <p:nvSpPr>
          <p:cNvPr id="186" name="Card 186"/>
          <p:cNvSpPr/>
          <p:nvPr/>
        </p:nvSpPr>
        <p:spPr>
          <a:xfrm>
            <a:off x="685800" y="1828800"/>
            <a:ext cx="5303520" cy="21945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87" name="Heading 187"/>
          <p:cNvSpPr txBox="1"/>
          <p:nvPr/>
        </p:nvSpPr>
        <p:spPr>
          <a:xfrm>
            <a:off x="914400" y="2011680"/>
            <a:ext cx="4846320" cy="457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Meet Part II and Level 8 students</a:t>
            </a:r>
          </a:p>
        </p:txBody>
      </p:sp>
      <p:sp>
        <p:nvSpPr>
          <p:cNvPr id="188" name="When 188"/>
          <p:cNvSpPr/>
          <p:nvPr/>
        </p:nvSpPr>
        <p:spPr>
          <a:xfrm>
            <a:off x="914400" y="2542032"/>
            <a:ext cx="2377440" cy="384048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600" b="1" dirty="0">
                <a:solidFill>
                  <a:srgbClr val="262626"/>
                </a:solidFill>
                <a:latin typeface="Calibri"/>
                <a:cs typeface="Calibri"/>
              </a:rPr>
              <a:t>In two weeks</a:t>
            </a:r>
          </a:p>
        </p:txBody>
      </p:sp>
      <p:sp>
        <p:nvSpPr>
          <p:cNvPr id="189" name="Text 189"/>
          <p:cNvSpPr txBox="1"/>
          <p:nvPr/>
        </p:nvSpPr>
        <p:spPr>
          <a:xfrm>
            <a:off x="914400" y="3017520"/>
            <a:ext cx="4846320" cy="9144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An informal session with DBA students in the research stage and other doctoral researchers. Bring your questions.</a:t>
            </a:r>
          </a:p>
        </p:txBody>
      </p:sp>
      <p:sp>
        <p:nvSpPr>
          <p:cNvPr id="190" name="Card 190"/>
          <p:cNvSpPr/>
          <p:nvPr/>
        </p:nvSpPr>
        <p:spPr>
          <a:xfrm>
            <a:off x="6208776" y="1828800"/>
            <a:ext cx="5303520" cy="21945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91" name="Heading 191"/>
          <p:cNvSpPr txBox="1"/>
          <p:nvPr/>
        </p:nvSpPr>
        <p:spPr>
          <a:xfrm>
            <a:off x="6437376" y="2011680"/>
            <a:ext cx="4846320" cy="457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Library tour</a:t>
            </a:r>
          </a:p>
        </p:txBody>
      </p:sp>
      <p:sp>
        <p:nvSpPr>
          <p:cNvPr id="192" name="When 192"/>
          <p:cNvSpPr/>
          <p:nvPr/>
        </p:nvSpPr>
        <p:spPr>
          <a:xfrm>
            <a:off x="6437376" y="2542032"/>
            <a:ext cx="2377440" cy="384048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600" b="1" dirty="0">
                <a:solidFill>
                  <a:srgbClr val="262626"/>
                </a:solidFill>
                <a:latin typeface="Calibri"/>
                <a:cs typeface="Calibri"/>
              </a:rPr>
              <a:t>Date to be confirmed</a:t>
            </a:r>
          </a:p>
        </p:txBody>
      </p:sp>
      <p:sp>
        <p:nvSpPr>
          <p:cNvPr id="193" name="Text 193"/>
          <p:cNvSpPr txBox="1"/>
          <p:nvPr/>
        </p:nvSpPr>
        <p:spPr>
          <a:xfrm>
            <a:off x="6437376" y="3017520"/>
            <a:ext cx="4846320" cy="9144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How to find and access e-journals, databases and the specialist resources you will rely on.</a:t>
            </a:r>
          </a:p>
        </p:txBody>
      </p:sp>
      <p:sp>
        <p:nvSpPr>
          <p:cNvPr id="194" name="Card 194"/>
          <p:cNvSpPr/>
          <p:nvPr/>
        </p:nvSpPr>
        <p:spPr>
          <a:xfrm>
            <a:off x="685800" y="4206240"/>
            <a:ext cx="5303520" cy="21945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95" name="Heading 195"/>
          <p:cNvSpPr txBox="1"/>
          <p:nvPr/>
        </p:nvSpPr>
        <p:spPr>
          <a:xfrm>
            <a:off x="914400" y="4389120"/>
            <a:ext cx="4846320" cy="457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Students' Union induction</a:t>
            </a:r>
          </a:p>
        </p:txBody>
      </p:sp>
      <p:sp>
        <p:nvSpPr>
          <p:cNvPr id="196" name="When 196"/>
          <p:cNvSpPr/>
          <p:nvPr/>
        </p:nvSpPr>
        <p:spPr>
          <a:xfrm>
            <a:off x="914400" y="4919472"/>
            <a:ext cx="2377440" cy="384048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600" b="1" dirty="0">
                <a:solidFill>
                  <a:srgbClr val="262626"/>
                </a:solidFill>
                <a:latin typeface="Calibri"/>
                <a:cs typeface="Calibri"/>
              </a:rPr>
              <a:t>Date to be confirmed</a:t>
            </a:r>
          </a:p>
        </p:txBody>
      </p:sp>
      <p:sp>
        <p:nvSpPr>
          <p:cNvPr id="197" name="Text 197"/>
          <p:cNvSpPr txBox="1"/>
          <p:nvPr/>
        </p:nvSpPr>
        <p:spPr>
          <a:xfrm>
            <a:off x="914400" y="5394959"/>
            <a:ext cx="4846320" cy="9144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A presentation from the SU on representation, advice and what they offer doctoral students.</a:t>
            </a:r>
          </a:p>
        </p:txBody>
      </p:sp>
      <p:sp>
        <p:nvSpPr>
          <p:cNvPr id="198" name="Card 198"/>
          <p:cNvSpPr/>
          <p:nvPr/>
        </p:nvSpPr>
        <p:spPr>
          <a:xfrm>
            <a:off x="6208776" y="4206240"/>
            <a:ext cx="5303520" cy="2194560"/>
          </a:xfrm>
          <a:prstGeom prst="roundRect">
            <a:avLst>
              <a:gd name="adj" fmla="val 8000"/>
            </a:avLst>
          </a:prstGeom>
          <a:solidFill>
            <a:srgbClr val="EEF1E8"/>
          </a:solidFill>
          <a:ln>
            <a:noFill/>
          </a:ln>
        </p:spPr>
        <p:txBody>
          <a:bodyPr wrap="square" lIns="91440" tIns="91440" rIns="91440" bIns="91440" rtlCol="0" anchor="t">
            <a:noAutofit/>
          </a:bodyPr>
          <a:lstStyle/>
          <a:p>
            <a:endParaRPr lang="en-GB"/>
          </a:p>
        </p:txBody>
      </p:sp>
      <p:sp>
        <p:nvSpPr>
          <p:cNvPr id="199" name="Heading 199"/>
          <p:cNvSpPr txBox="1"/>
          <p:nvPr/>
        </p:nvSpPr>
        <p:spPr>
          <a:xfrm>
            <a:off x="6437376" y="4389120"/>
            <a:ext cx="4846320" cy="4572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l">
              <a:buNone/>
            </a:pPr>
            <a:r>
              <a:rPr lang="en-GB" sz="2200" b="1" dirty="0">
                <a:solidFill>
                  <a:srgbClr val="262626"/>
                </a:solidFill>
                <a:latin typeface="Calibri"/>
                <a:cs typeface="Calibri"/>
              </a:rPr>
              <a:t>JISC Discovery Tool</a:t>
            </a:r>
          </a:p>
        </p:txBody>
      </p:sp>
      <p:sp>
        <p:nvSpPr>
          <p:cNvPr id="200" name="When 200"/>
          <p:cNvSpPr/>
          <p:nvPr/>
        </p:nvSpPr>
        <p:spPr>
          <a:xfrm>
            <a:off x="6437376" y="4919472"/>
            <a:ext cx="2377440" cy="384048"/>
          </a:xfrm>
          <a:prstGeom prst="roundRect">
            <a:avLst>
              <a:gd name="adj" fmla="val 8000"/>
            </a:avLst>
          </a:prstGeom>
          <a:solidFill>
            <a:srgbClr val="F3A447"/>
          </a:solidFill>
          <a:ln>
            <a:noFill/>
          </a:ln>
        </p:spPr>
        <p:txBody>
          <a:bodyPr wrap="square" lIns="18288" tIns="18288" rIns="18288" bIns="18288" rtlCol="0" anchor="ctr">
            <a:noAutofit/>
          </a:bodyPr>
          <a:lstStyle/>
          <a:p>
            <a:pPr marL="0" indent="0" algn="ctr">
              <a:buNone/>
            </a:pPr>
            <a:r>
              <a:rPr lang="en-GB" sz="1600" b="1" dirty="0">
                <a:solidFill>
                  <a:srgbClr val="262626"/>
                </a:solidFill>
                <a:latin typeface="Calibri"/>
                <a:cs typeface="Calibri"/>
              </a:rPr>
              <a:t>Online: start today</a:t>
            </a:r>
          </a:p>
        </p:txBody>
      </p:sp>
      <p:sp>
        <p:nvSpPr>
          <p:cNvPr id="201" name="Text 201"/>
          <p:cNvSpPr txBox="1"/>
          <p:nvPr/>
        </p:nvSpPr>
        <p:spPr>
          <a:xfrm>
            <a:off x="6437376" y="5394959"/>
            <a:ext cx="4846320" cy="914400"/>
          </a:xfrm>
          <a:prstGeom prst="rect">
            <a:avLst/>
          </a:prstGeom>
          <a:noFill/>
          <a:ln>
            <a:noFill/>
          </a:ln>
        </p:spPr>
        <p:txBody>
          <a:bodyPr wrap="square" lIns="18288" tIns="18288" rIns="18288" bIns="18288" rtlCol="0" anchor="t">
            <a:noAutofit/>
          </a:bodyPr>
          <a:lstStyle/>
          <a:p>
            <a:pPr marL="0" indent="0" algn="l">
              <a:buNone/>
            </a:pPr>
            <a:r>
              <a:rPr lang="en-GB" sz="1700" b="0" dirty="0">
                <a:solidFill>
                  <a:srgbClr val="262626"/>
                </a:solidFill>
                <a:latin typeface="Calibri"/>
                <a:cs typeface="Calibri"/>
              </a:rPr>
              <a:t>Complete the digital capabilities self-assessment for new students on the DigiCentre. You do not need to finish it today.</a:t>
            </a:r>
          </a:p>
        </p:txBody>
      </p:sp>
    </p:spTree>
    <p:extLst>
      <p:ext uri="{BB962C8B-B14F-4D97-AF65-F5344CB8AC3E}">
        <p14:creationId xmlns:p14="http://schemas.microsoft.com/office/powerpoint/2010/main" val="871723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F5E4A9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Custom 5">
      <a:dk1>
        <a:sysClr val="windowText" lastClr="000000"/>
      </a:dk1>
      <a:lt1>
        <a:sysClr val="window" lastClr="FFFFFF"/>
      </a:lt1>
      <a:dk2>
        <a:srgbClr val="F5E4A9"/>
      </a:dk2>
      <a:lt2>
        <a:srgbClr val="7C9263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F0D67E"/>
      </a:accent5>
      <a:accent6>
        <a:srgbClr val="7C9263"/>
      </a:accent6>
      <a:hlink>
        <a:srgbClr val="536142"/>
      </a:hlink>
      <a:folHlink>
        <a:srgbClr val="B7921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BEBE1B5A18CA4D82AA3EC25D86BF17" ma:contentTypeVersion="13" ma:contentTypeDescription="Create a new document." ma:contentTypeScope="" ma:versionID="ee0779e7325908ee6b23f490a7a86e4c">
  <xsd:schema xmlns:xsd="http://www.w3.org/2001/XMLSchema" xmlns:xs="http://www.w3.org/2001/XMLSchema" xmlns:p="http://schemas.microsoft.com/office/2006/metadata/properties" xmlns:ns3="175a304c-2342-45ef-8dc6-82622f85b28d" xmlns:ns4="30bab34e-cbd2-460d-9227-52c21590b64b" targetNamespace="http://schemas.microsoft.com/office/2006/metadata/properties" ma:root="true" ma:fieldsID="74b8224a884fd72eef46864c0283a950" ns3:_="" ns4:_="">
    <xsd:import namespace="175a304c-2342-45ef-8dc6-82622f85b28d"/>
    <xsd:import namespace="30bab34e-cbd2-460d-9227-52c21590b64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5a304c-2342-45ef-8dc6-82622f85b2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bab34e-cbd2-460d-9227-52c21590b64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A7F74C1-EF04-4650-8FE7-7F7DF14472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5a304c-2342-45ef-8dc6-82622f85b28d"/>
    <ds:schemaRef ds:uri="30bab34e-cbd2-460d-9227-52c21590b6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98E1993-B04B-44C1-9373-4554EF9AE61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64F4C58-C260-47EC-9A40-B8FAA546AA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2367</Words>
  <Application>Microsoft Office PowerPoint</Application>
  <PresentationFormat>Widescreen</PresentationFormat>
  <Paragraphs>316</Paragraphs>
  <Slides>49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2_Office Theme</vt:lpstr>
      <vt:lpstr>Doctor of Business Administration  INDUCTION</vt:lpstr>
      <vt:lpstr>PowerPoint Presentation</vt:lpstr>
      <vt:lpstr>Welcome</vt:lpstr>
      <vt:lpstr>Today's Induction</vt:lpstr>
      <vt:lpstr>Icebreaker: Two Truths and a Thesis</vt:lpstr>
      <vt:lpstr>Your Programme Team</vt:lpstr>
      <vt:lpstr>Programme Overview</vt:lpstr>
      <vt:lpstr>2026-2027 Timetable: Semester 1</vt:lpstr>
      <vt:lpstr>2026-2027 Timetable: Semester 2</vt:lpstr>
      <vt:lpstr>2026-2027 Timetable: Semester 3</vt:lpstr>
      <vt:lpstr>Accessing Your Timetable and Moodle</vt:lpstr>
      <vt:lpstr>Useful Online Resources</vt:lpstr>
      <vt:lpstr> Programme of Study Handbook</vt:lpstr>
      <vt:lpstr>Your Academic Support Tutor</vt:lpstr>
      <vt:lpstr>Basics of Regulations: Extenuating Circumstances</vt:lpstr>
      <vt:lpstr>Types of doctorate</vt:lpstr>
      <vt:lpstr>PhD vs DBA: Defining the Characteristics</vt:lpstr>
      <vt:lpstr>Historical Context and Evolution</vt:lpstr>
      <vt:lpstr>PhD vs DBA: Equity in Research Value </vt:lpstr>
      <vt:lpstr>Key Point: Both Are Equally Valuable</vt:lpstr>
      <vt:lpstr>Bridging Theory and Practice</vt:lpstr>
      <vt:lpstr>Research Methods and Rigour</vt:lpstr>
      <vt:lpstr>The Strength of Professional Doctorates</vt:lpstr>
      <vt:lpstr>The distinction between PhDs and DBA</vt:lpstr>
      <vt:lpstr>How do you want to feel on graduation day ?</vt:lpstr>
      <vt:lpstr>PowerPoint Presentation</vt:lpstr>
      <vt:lpstr>PowerPoint Presentation</vt:lpstr>
      <vt:lpstr>Link</vt:lpstr>
      <vt:lpstr>PowerPoint Presentation</vt:lpstr>
      <vt:lpstr>Why Doctoral Students Should Not Use AI to Do Their Work</vt:lpstr>
      <vt:lpstr>PowerPoint Presentation</vt:lpstr>
      <vt:lpstr>Guess what ?</vt:lpstr>
      <vt:lpstr>I have nothing to lose</vt:lpstr>
      <vt:lpstr>PowerPoint Presentation</vt:lpstr>
      <vt:lpstr>Academic Integrity and Ethical Concerns</vt:lpstr>
      <vt:lpstr>PowerPoint Presentation</vt:lpstr>
      <vt:lpstr>Undermining Core Learning and Development</vt:lpstr>
      <vt:lpstr>PowerPoint Presentation</vt:lpstr>
      <vt:lpstr>Compromising Research Quality and Originality</vt:lpstr>
      <vt:lpstr>PowerPoint Presentation</vt:lpstr>
      <vt:lpstr>Long-term Career and Professional Consequences </vt:lpstr>
      <vt:lpstr>Bottom Line</vt:lpstr>
      <vt:lpstr>PowerPoint Presentation</vt:lpstr>
      <vt:lpstr>PowerPoint Presentation</vt:lpstr>
      <vt:lpstr>PowerPoint Presentation</vt:lpstr>
      <vt:lpstr>Rigorous referencing is the bedrock of credible doctoral research</vt:lpstr>
      <vt:lpstr>Referencing</vt:lpstr>
      <vt:lpstr>TURNITIN</vt:lpstr>
      <vt:lpstr>What Happens Next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Blogs</dc:title>
  <dc:creator>Caroline Jawad</dc:creator>
  <cp:lastModifiedBy>Caroline Jawad</cp:lastModifiedBy>
  <cp:revision>8</cp:revision>
  <dcterms:created xsi:type="dcterms:W3CDTF">2021-02-15T12:11:42Z</dcterms:created>
  <dcterms:modified xsi:type="dcterms:W3CDTF">2026-09-27T14:39:41Z</dcterms:modified>
</cp:coreProperties>
</file>