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34" r:id="rId1"/>
  </p:sldMasterIdLst>
  <p:notesMasterIdLst>
    <p:notesMasterId r:id="rId48"/>
  </p:notesMasterIdLst>
  <p:handoutMasterIdLst>
    <p:handoutMasterId r:id="rId49"/>
  </p:handoutMasterIdLst>
  <p:sldIdLst>
    <p:sldId id="1233" r:id="rId2"/>
    <p:sldId id="1291" r:id="rId3"/>
    <p:sldId id="1257" r:id="rId4"/>
    <p:sldId id="516" r:id="rId5"/>
    <p:sldId id="643" r:id="rId6"/>
    <p:sldId id="1236" r:id="rId7"/>
    <p:sldId id="1384" r:id="rId8"/>
    <p:sldId id="830" r:id="rId9"/>
    <p:sldId id="1318" r:id="rId10"/>
    <p:sldId id="1319" r:id="rId11"/>
    <p:sldId id="1320" r:id="rId12"/>
    <p:sldId id="1321" r:id="rId13"/>
    <p:sldId id="1322" r:id="rId14"/>
    <p:sldId id="1323" r:id="rId15"/>
    <p:sldId id="1324" r:id="rId16"/>
    <p:sldId id="864" r:id="rId17"/>
    <p:sldId id="1317" r:id="rId18"/>
    <p:sldId id="1325" r:id="rId19"/>
    <p:sldId id="1326" r:id="rId20"/>
    <p:sldId id="1327" r:id="rId21"/>
    <p:sldId id="1328" r:id="rId22"/>
    <p:sldId id="1329" r:id="rId23"/>
    <p:sldId id="1330" r:id="rId24"/>
    <p:sldId id="1331" r:id="rId25"/>
    <p:sldId id="1348" r:id="rId26"/>
    <p:sldId id="1349" r:id="rId27"/>
    <p:sldId id="1350" r:id="rId28"/>
    <p:sldId id="1351" r:id="rId29"/>
    <p:sldId id="1332" r:id="rId30"/>
    <p:sldId id="1333" r:id="rId31"/>
    <p:sldId id="1334" r:id="rId32"/>
    <p:sldId id="1335" r:id="rId33"/>
    <p:sldId id="1336" r:id="rId34"/>
    <p:sldId id="1337" r:id="rId35"/>
    <p:sldId id="1338" r:id="rId36"/>
    <p:sldId id="1339" r:id="rId37"/>
    <p:sldId id="1340" r:id="rId38"/>
    <p:sldId id="1300" r:id="rId39"/>
    <p:sldId id="1341" r:id="rId40"/>
    <p:sldId id="1342" r:id="rId41"/>
    <p:sldId id="1343" r:id="rId42"/>
    <p:sldId id="1344" r:id="rId43"/>
    <p:sldId id="1345" r:id="rId44"/>
    <p:sldId id="1346" r:id="rId45"/>
    <p:sldId id="1347" r:id="rId46"/>
    <p:sldId id="1392" r:id="rId4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092"/>
    <p:restoredTop sz="74045"/>
  </p:normalViewPr>
  <p:slideViewPr>
    <p:cSldViewPr snapToGrid="0">
      <p:cViewPr varScale="1">
        <p:scale>
          <a:sx n="71" d="100"/>
          <a:sy n="71" d="100"/>
        </p:scale>
        <p:origin x="1096" y="1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commentAuthors" Target="comment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4B73C9-79E7-7148-8C3F-EDA37B559F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E1CAB1-F2AA-174E-AB4B-403B13E92B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9B458-96B2-1243-8B2A-2682BE4633DE}" type="datetimeFigureOut">
              <a:rPr lang="en-US" smtClean="0"/>
              <a:t>10/18/21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77D05-8A03-8446-9500-E9DC7729A5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433D3-5795-0742-9869-1D321BE835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FE604-775E-C048-9AE3-D98FFA096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9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D2087-CAD2-9A49-8085-48271BA328E0}" type="datetimeFigureOut">
              <a:rPr lang="en-US" smtClean="0"/>
              <a:t>10/18/21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3D2A-5AB6-B146-ADD0-F24AA7B5D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2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8011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10/18/21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56183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259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10/18/21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302292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10/18/21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83537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10/18/21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7635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10/18/21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515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10/18/21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143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10/18/21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0343447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10/18/21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67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240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991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193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10/18/21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7176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5" r:id="rId1"/>
    <p:sldLayoutId id="2147484136" r:id="rId2"/>
    <p:sldLayoutId id="2147484137" r:id="rId3"/>
    <p:sldLayoutId id="2147484138" r:id="rId4"/>
    <p:sldLayoutId id="2147484139" r:id="rId5"/>
    <p:sldLayoutId id="2147484140" r:id="rId6"/>
    <p:sldLayoutId id="2147484141" r:id="rId7"/>
    <p:sldLayoutId id="2147484142" r:id="rId8"/>
    <p:sldLayoutId id="2147484143" r:id="rId9"/>
    <p:sldLayoutId id="2147484144" r:id="rId10"/>
    <p:sldLayoutId id="2147484145" r:id="rId11"/>
    <p:sldLayoutId id="214748414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tiff"/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tOyfub5kIYA" TargetMode="External"/><Relationship Id="rId2" Type="http://schemas.openxmlformats.org/officeDocument/2006/relationships/hyperlink" Target="https://youtu.be/mFWbUtnG6VE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hyperlink" Target="https://youtu.be/2DvoGZMcYOM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pZHsSIUs9_I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tif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pZHsSIUs9_I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tif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pZHsSIUs9_I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tif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pZHsSIUs9_I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tif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Llwybr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Gymraeg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Welsh Pathway</a:t>
            </a: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BA2C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01206"/>
            <a:ext cx="2062554" cy="81741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E24E6B9-8EF9-B84F-93F8-49DBA6A0ABF4}"/>
              </a:ext>
            </a:extLst>
          </p:cNvPr>
          <p:cNvSpPr txBox="1">
            <a:spLocks/>
          </p:cNvSpPr>
          <p:nvPr/>
        </p:nvSpPr>
        <p:spPr>
          <a:xfrm>
            <a:off x="4343400" y="5534425"/>
            <a:ext cx="3782292" cy="8754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1: 19.10.21</a:t>
            </a:r>
            <a:endParaRPr lang="en-GB" sz="1600" b="1" dirty="0">
              <a:solidFill>
                <a:srgbClr val="00206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8772041" y="6040583"/>
            <a:ext cx="3121644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nia.evans@pcydds.ac.uk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820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743199" y="357087"/>
            <a:ext cx="6959599" cy="224676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Rhan</a:t>
            </a:r>
            <a:r>
              <a:rPr lang="en-US" sz="2800" b="1" u="sng" dirty="0"/>
              <a:t> 1:</a:t>
            </a:r>
          </a:p>
          <a:p>
            <a:pPr algn="ctr"/>
            <a:r>
              <a:rPr lang="en-US" sz="2800" dirty="0"/>
              <a:t>Mae </a:t>
            </a:r>
            <a:r>
              <a:rPr lang="en-US" sz="2800" dirty="0" err="1"/>
              <a:t>hi’n</a:t>
            </a:r>
            <a:r>
              <a:rPr lang="en-US" sz="2800" dirty="0"/>
              <a:t> </a:t>
            </a:r>
            <a:r>
              <a:rPr lang="en-US" sz="2800" dirty="0" err="1"/>
              <a:t>amser</a:t>
            </a:r>
            <a:r>
              <a:rPr lang="en-US" sz="2800" dirty="0"/>
              <a:t> </a:t>
            </a:r>
            <a:r>
              <a:rPr lang="en-US" sz="2800" dirty="0" err="1"/>
              <a:t>cofrestru</a:t>
            </a:r>
            <a:r>
              <a:rPr lang="en-US" sz="2800" dirty="0"/>
              <a:t>!</a:t>
            </a:r>
          </a:p>
          <a:p>
            <a:pPr algn="ctr"/>
            <a:endParaRPr lang="en-US" sz="2800" dirty="0"/>
          </a:p>
          <a:p>
            <a:pPr algn="ctr"/>
            <a:r>
              <a:rPr lang="en-US" sz="2800" b="1" i="1" u="sng" dirty="0"/>
              <a:t>Part 1:</a:t>
            </a:r>
          </a:p>
          <a:p>
            <a:pPr algn="ctr"/>
            <a:r>
              <a:rPr lang="en-US" sz="2800" i="1" dirty="0"/>
              <a:t>It’s registration time!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D9611A-59B9-FE4A-854C-70294E00631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03" t="8962" r="10510" b="8255"/>
          <a:stretch/>
        </p:blipFill>
        <p:spPr>
          <a:xfrm>
            <a:off x="1586566" y="3258773"/>
            <a:ext cx="2313265" cy="2461823"/>
          </a:xfrm>
          <a:prstGeom prst="rect">
            <a:avLst/>
          </a:prstGeom>
        </p:spPr>
      </p:pic>
      <p:sp>
        <p:nvSpPr>
          <p:cNvPr id="8" name="Cloud Callout 7">
            <a:extLst>
              <a:ext uri="{FF2B5EF4-FFF2-40B4-BE49-F238E27FC236}">
                <a16:creationId xmlns:a16="http://schemas.microsoft.com/office/drawing/2014/main" id="{C7DD00D4-AF04-5842-8B51-44E52C8D7A2B}"/>
              </a:ext>
            </a:extLst>
          </p:cNvPr>
          <p:cNvSpPr/>
          <p:nvPr/>
        </p:nvSpPr>
        <p:spPr>
          <a:xfrm>
            <a:off x="4749801" y="2886998"/>
            <a:ext cx="6019800" cy="2904202"/>
          </a:xfrm>
          <a:prstGeom prst="cloudCallout">
            <a:avLst>
              <a:gd name="adj1" fmla="val -68633"/>
              <a:gd name="adj2" fmla="val 1439"/>
            </a:avLst>
          </a:prstGeom>
          <a:solidFill>
            <a:schemeClr val="accent1">
              <a:lumMod val="20000"/>
              <a:lumOff val="8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  <a:p>
            <a:pPr algn="ctr"/>
            <a:r>
              <a:rPr lang="en-US" sz="2800" b="1" dirty="0">
                <a:solidFill>
                  <a:schemeClr val="tx2"/>
                </a:solidFill>
              </a:rPr>
              <a:t>Faint o </a:t>
            </a:r>
            <a:r>
              <a:rPr lang="en-US" sz="2800" b="1" dirty="0" err="1">
                <a:solidFill>
                  <a:schemeClr val="tx2"/>
                </a:solidFill>
              </a:rPr>
              <a:t>ymadroddion</a:t>
            </a:r>
            <a:r>
              <a:rPr lang="en-US" sz="2800" b="1" dirty="0">
                <a:solidFill>
                  <a:schemeClr val="tx2"/>
                </a:solidFill>
              </a:rPr>
              <a:t> </a:t>
            </a:r>
            <a:r>
              <a:rPr lang="en-US" sz="2800" b="1" dirty="0" err="1">
                <a:solidFill>
                  <a:schemeClr val="tx2"/>
                </a:solidFill>
              </a:rPr>
              <a:t>rydych</a:t>
            </a:r>
            <a:r>
              <a:rPr lang="en-US" sz="2800" b="1" dirty="0">
                <a:solidFill>
                  <a:schemeClr val="tx2"/>
                </a:solidFill>
              </a:rPr>
              <a:t> </a:t>
            </a:r>
            <a:r>
              <a:rPr lang="en-US" sz="2800" b="1" dirty="0" err="1">
                <a:solidFill>
                  <a:schemeClr val="tx2"/>
                </a:solidFill>
              </a:rPr>
              <a:t>chi’n</a:t>
            </a:r>
            <a:r>
              <a:rPr lang="en-US" sz="2800" b="1" dirty="0">
                <a:solidFill>
                  <a:schemeClr val="tx2"/>
                </a:solidFill>
              </a:rPr>
              <a:t> </a:t>
            </a:r>
            <a:r>
              <a:rPr lang="en-US" sz="2800" b="1" dirty="0" err="1">
                <a:solidFill>
                  <a:schemeClr val="tx2"/>
                </a:solidFill>
              </a:rPr>
              <a:t>eu</a:t>
            </a:r>
            <a:r>
              <a:rPr lang="en-US" sz="2800" b="1" dirty="0">
                <a:solidFill>
                  <a:schemeClr val="tx2"/>
                </a:solidFill>
              </a:rPr>
              <a:t> </a:t>
            </a:r>
            <a:r>
              <a:rPr lang="en-US" sz="2800" b="1" dirty="0" err="1">
                <a:solidFill>
                  <a:schemeClr val="tx2"/>
                </a:solidFill>
              </a:rPr>
              <a:t>cofio</a:t>
            </a:r>
            <a:r>
              <a:rPr lang="en-US" sz="2800" b="1" dirty="0">
                <a:solidFill>
                  <a:schemeClr val="tx2"/>
                </a:solidFill>
              </a:rPr>
              <a:t>?</a:t>
            </a:r>
          </a:p>
          <a:p>
            <a:pPr algn="ctr"/>
            <a:endParaRPr lang="en-US" b="1" dirty="0">
              <a:solidFill>
                <a:schemeClr val="tx2"/>
              </a:solidFill>
            </a:endParaRPr>
          </a:p>
          <a:p>
            <a:pPr algn="ctr"/>
            <a:r>
              <a:rPr lang="en-US" sz="2800" b="1" i="1" dirty="0">
                <a:solidFill>
                  <a:schemeClr val="tx2"/>
                </a:solidFill>
              </a:rPr>
              <a:t>How many phrases do you remember?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828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407859" y="1100036"/>
            <a:ext cx="8903286" cy="58477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5424" y="1970041"/>
            <a:ext cx="2583129" cy="258312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787564" y="3012548"/>
            <a:ext cx="3080825" cy="954107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morning, class!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960896" y="4112316"/>
            <a:ext cx="3428612" cy="954107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afternnon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, boys!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390688" y="1885544"/>
            <a:ext cx="3910669" cy="954107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It’s registration time!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5854333" y="5267461"/>
            <a:ext cx="3080825" cy="523220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Here.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2540628" y="5267461"/>
            <a:ext cx="3080825" cy="523220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Absent.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44223DE-C58E-4644-B5EF-0DE03E78D1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32510"/>
            <a:ext cx="12192000" cy="8542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D3FF69F-CF00-1840-8152-5CB22EEF24C9}"/>
              </a:ext>
            </a:extLst>
          </p:cNvPr>
          <p:cNvSpPr txBox="1"/>
          <p:nvPr/>
        </p:nvSpPr>
        <p:spPr>
          <a:xfrm>
            <a:off x="2729988" y="205569"/>
            <a:ext cx="6259028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</a:rPr>
              <a:t>Mae </a:t>
            </a:r>
            <a:r>
              <a:rPr lang="en-US" sz="3600" dirty="0" err="1">
                <a:solidFill>
                  <a:schemeClr val="bg1"/>
                </a:solidFill>
              </a:rPr>
              <a:t>hi’n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amser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cofrestru</a:t>
            </a:r>
            <a:r>
              <a:rPr lang="en-US" sz="3600" dirty="0">
                <a:solidFill>
                  <a:schemeClr val="bg1"/>
                </a:solidFill>
              </a:rPr>
              <a:t> …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DAC3C4-90A9-1840-AE45-7E296CFCDC82}"/>
              </a:ext>
            </a:extLst>
          </p:cNvPr>
          <p:cNvSpPr txBox="1"/>
          <p:nvPr/>
        </p:nvSpPr>
        <p:spPr>
          <a:xfrm>
            <a:off x="7332620" y="4045475"/>
            <a:ext cx="3080825" cy="954107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Is … here today?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D4B865-5FC0-B041-9A4E-D81E7D0D9D0C}"/>
              </a:ext>
            </a:extLst>
          </p:cNvPr>
          <p:cNvSpPr txBox="1"/>
          <p:nvPr/>
        </p:nvSpPr>
        <p:spPr>
          <a:xfrm>
            <a:off x="7908377" y="2957428"/>
            <a:ext cx="3080825" cy="954107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How are you today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sgl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973D2A-C936-7F49-A40D-2ABF75B43477}"/>
              </a:ext>
            </a:extLst>
          </p:cNvPr>
          <p:cNvSpPr txBox="1"/>
          <p:nvPr/>
        </p:nvSpPr>
        <p:spPr>
          <a:xfrm>
            <a:off x="8605801" y="1791191"/>
            <a:ext cx="3080825" cy="954107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How are you today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)?</a:t>
            </a:r>
          </a:p>
        </p:txBody>
      </p:sp>
    </p:spTree>
    <p:extLst>
      <p:ext uri="{BB962C8B-B14F-4D97-AF65-F5344CB8AC3E}">
        <p14:creationId xmlns:p14="http://schemas.microsoft.com/office/powerpoint/2010/main" val="315404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1" grpId="0" animBg="1"/>
      <p:bldP spid="12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407859" y="1100036"/>
            <a:ext cx="8903286" cy="58477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5424" y="1970041"/>
            <a:ext cx="2583129" cy="258312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787564" y="3012548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Bore da,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ddosbarth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1308682" y="4112316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Prynhawn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da,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fechgyn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390688" y="1885544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Mae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hi’n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amser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cofrestru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5854333" y="5267461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Yma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2540628" y="5267461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Absennol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44223DE-C58E-4644-B5EF-0DE03E78D1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32510"/>
            <a:ext cx="12192000" cy="8542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D3FF69F-CF00-1840-8152-5CB22EEF24C9}"/>
              </a:ext>
            </a:extLst>
          </p:cNvPr>
          <p:cNvSpPr txBox="1"/>
          <p:nvPr/>
        </p:nvSpPr>
        <p:spPr>
          <a:xfrm>
            <a:off x="2729988" y="205569"/>
            <a:ext cx="6259028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</a:rPr>
              <a:t>Mae </a:t>
            </a:r>
            <a:r>
              <a:rPr lang="en-US" sz="3600" dirty="0" err="1">
                <a:solidFill>
                  <a:schemeClr val="bg1"/>
                </a:solidFill>
              </a:rPr>
              <a:t>hi’n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amser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cofrestru</a:t>
            </a:r>
            <a:r>
              <a:rPr lang="en-US" sz="3600" dirty="0">
                <a:solidFill>
                  <a:schemeClr val="bg1"/>
                </a:solidFill>
              </a:rPr>
              <a:t> …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DAC3C4-90A9-1840-AE45-7E296CFCDC82}"/>
              </a:ext>
            </a:extLst>
          </p:cNvPr>
          <p:cNvSpPr txBox="1"/>
          <p:nvPr/>
        </p:nvSpPr>
        <p:spPr>
          <a:xfrm>
            <a:off x="7332620" y="4045475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Ydy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….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yma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heddiw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D4B865-5FC0-B041-9A4E-D81E7D0D9D0C}"/>
              </a:ext>
            </a:extLst>
          </p:cNvPr>
          <p:cNvSpPr txBox="1"/>
          <p:nvPr/>
        </p:nvSpPr>
        <p:spPr>
          <a:xfrm>
            <a:off x="7908377" y="2957428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Sut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wyt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ti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heddiw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973D2A-C936-7F49-A40D-2ABF75B43477}"/>
              </a:ext>
            </a:extLst>
          </p:cNvPr>
          <p:cNvSpPr txBox="1"/>
          <p:nvPr/>
        </p:nvSpPr>
        <p:spPr>
          <a:xfrm>
            <a:off x="8605801" y="1791191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Sut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ydych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chi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heddiw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32442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1" grpId="0" animBg="1"/>
      <p:bldP spid="12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47638" y="3266405"/>
            <a:ext cx="5684036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Ydy</a:t>
            </a:r>
            <a:r>
              <a:rPr lang="en-US" sz="3600" b="1" dirty="0">
                <a:solidFill>
                  <a:schemeClr val="bg1"/>
                </a:solidFill>
              </a:rPr>
              <a:t>  ….....  </a:t>
            </a:r>
            <a:r>
              <a:rPr lang="en-US" sz="3600" b="1" dirty="0" err="1">
                <a:solidFill>
                  <a:schemeClr val="bg1"/>
                </a:solidFill>
              </a:rPr>
              <a:t>yma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7029025" y="2673907"/>
            <a:ext cx="1864398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Yma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029025" y="3358737"/>
            <a:ext cx="364445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ydy</a:t>
            </a:r>
            <a:r>
              <a:rPr lang="en-US" sz="2400" b="1" dirty="0"/>
              <a:t>. </a:t>
            </a:r>
            <a:r>
              <a:rPr lang="en-US" sz="2400" b="1" dirty="0" err="1"/>
              <a:t>Absennol</a:t>
            </a:r>
            <a:r>
              <a:rPr lang="en-US" sz="2400" b="1" dirty="0"/>
              <a:t>.</a:t>
            </a: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4142C76D-8809-8B4E-A007-59A272EDD121}"/>
              </a:ext>
            </a:extLst>
          </p:cNvPr>
          <p:cNvSpPr/>
          <p:nvPr/>
        </p:nvSpPr>
        <p:spPr>
          <a:xfrm>
            <a:off x="301149" y="437335"/>
            <a:ext cx="2115890" cy="1092595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b</a:t>
            </a:r>
            <a:r>
              <a:rPr lang="en-US" sz="2400" b="1" dirty="0" err="1"/>
              <a:t>lant</a:t>
            </a:r>
            <a:r>
              <a:rPr lang="en-US" sz="2400" b="1" dirty="0"/>
              <a:t>!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06FBB433-07C6-CA43-A4F2-F2A93C820C8F}"/>
              </a:ext>
            </a:extLst>
          </p:cNvPr>
          <p:cNvSpPr/>
          <p:nvPr/>
        </p:nvSpPr>
        <p:spPr>
          <a:xfrm>
            <a:off x="2560116" y="845646"/>
            <a:ext cx="2050380" cy="1092594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b</a:t>
            </a:r>
            <a:r>
              <a:rPr lang="en-US" sz="2400" b="1" dirty="0" err="1"/>
              <a:t>awb</a:t>
            </a:r>
            <a:r>
              <a:rPr lang="en-US" sz="2400" b="1" dirty="0"/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0DB3BA9-18AA-344C-B4E2-035778640068}"/>
              </a:ext>
            </a:extLst>
          </p:cNvPr>
          <p:cNvSpPr/>
          <p:nvPr/>
        </p:nvSpPr>
        <p:spPr>
          <a:xfrm>
            <a:off x="6081562" y="935451"/>
            <a:ext cx="2515089" cy="108448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dd</a:t>
            </a:r>
            <a:r>
              <a:rPr lang="en-US" sz="2400" b="1" dirty="0" err="1"/>
              <a:t>osbarth</a:t>
            </a:r>
            <a:r>
              <a:rPr lang="en-US" sz="2400" b="1" dirty="0"/>
              <a:t>!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E7791EEC-B773-1348-947A-09EC4FC3E4A3}"/>
              </a:ext>
            </a:extLst>
          </p:cNvPr>
          <p:cNvSpPr/>
          <p:nvPr/>
        </p:nvSpPr>
        <p:spPr>
          <a:xfrm>
            <a:off x="9034614" y="437335"/>
            <a:ext cx="2744093" cy="108448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f</a:t>
            </a:r>
            <a:r>
              <a:rPr lang="en-US" sz="2400" b="1" dirty="0" err="1"/>
              <a:t>lwyddyn</a:t>
            </a:r>
            <a:r>
              <a:rPr lang="en-US" sz="2400" b="1" dirty="0"/>
              <a:t> 3!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520090-5F1A-E44E-8C99-D530A61956C4}"/>
              </a:ext>
            </a:extLst>
          </p:cNvPr>
          <p:cNvSpPr txBox="1"/>
          <p:nvPr/>
        </p:nvSpPr>
        <p:spPr>
          <a:xfrm>
            <a:off x="237339" y="4240549"/>
            <a:ext cx="5684036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sgl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/>
          <p:nvPr/>
        </p:nvCxnSpPr>
        <p:spPr>
          <a:xfrm flipV="1">
            <a:off x="6143907" y="3105179"/>
            <a:ext cx="715057" cy="24938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122821" y="3566625"/>
            <a:ext cx="736143" cy="151753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F2BA3D3-32C3-C046-929A-6A37B8E694C6}"/>
              </a:ext>
            </a:extLst>
          </p:cNvPr>
          <p:cNvSpPr txBox="1"/>
          <p:nvPr/>
        </p:nvSpPr>
        <p:spPr>
          <a:xfrm>
            <a:off x="7029025" y="4128084"/>
            <a:ext cx="3644450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….., </a:t>
            </a:r>
            <a:r>
              <a:rPr lang="en-US" sz="2400" b="1" dirty="0" err="1"/>
              <a:t>diolch</a:t>
            </a:r>
            <a:endParaRPr lang="en-US" sz="2400" b="1" dirty="0"/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EE91235-18D0-E64A-BA62-3772D15C9E0A}"/>
              </a:ext>
            </a:extLst>
          </p:cNvPr>
          <p:cNvCxnSpPr>
            <a:cxnSpLocks/>
          </p:cNvCxnSpPr>
          <p:nvPr/>
        </p:nvCxnSpPr>
        <p:spPr>
          <a:xfrm>
            <a:off x="6084344" y="4532936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0270739-6E04-7149-908C-C2830B3BA86A}"/>
              </a:ext>
            </a:extLst>
          </p:cNvPr>
          <p:cNvSpPr txBox="1"/>
          <p:nvPr/>
        </p:nvSpPr>
        <p:spPr>
          <a:xfrm>
            <a:off x="237339" y="5083918"/>
            <a:ext cx="6093850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chi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pl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BA8ACDC-FE32-EA49-A16B-4C2CC166C5B2}"/>
              </a:ext>
            </a:extLst>
          </p:cNvPr>
          <p:cNvSpPr txBox="1"/>
          <p:nvPr/>
        </p:nvSpPr>
        <p:spPr>
          <a:xfrm>
            <a:off x="7029025" y="5109726"/>
            <a:ext cx="4572661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49FA662-1BDB-E044-A46E-B96C1683FBD3}"/>
              </a:ext>
            </a:extLst>
          </p:cNvPr>
          <p:cNvCxnSpPr>
            <a:cxnSpLocks/>
          </p:cNvCxnSpPr>
          <p:nvPr/>
        </p:nvCxnSpPr>
        <p:spPr>
          <a:xfrm>
            <a:off x="6235272" y="5361342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5BED94F5-E889-BA4B-ABCB-5ECE3B129603}"/>
              </a:ext>
            </a:extLst>
          </p:cNvPr>
          <p:cNvSpPr txBox="1"/>
          <p:nvPr/>
        </p:nvSpPr>
        <p:spPr>
          <a:xfrm>
            <a:off x="2046501" y="2557416"/>
            <a:ext cx="1620981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US" sz="1400" b="1" dirty="0" err="1"/>
              <a:t>Treiglad</a:t>
            </a:r>
            <a:r>
              <a:rPr lang="en-US" sz="1400" b="1" dirty="0"/>
              <a:t> </a:t>
            </a:r>
            <a:r>
              <a:rPr lang="en-US" sz="1400" b="1" dirty="0" err="1"/>
              <a:t>meddal</a:t>
            </a:r>
            <a:r>
              <a:rPr lang="en-US" sz="1400" b="1" dirty="0"/>
              <a:t> / soft mutation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F047643-A22B-DF40-9F5D-73DD9D4A4D6B}"/>
              </a:ext>
            </a:extLst>
          </p:cNvPr>
          <p:cNvCxnSpPr>
            <a:cxnSpLocks/>
          </p:cNvCxnSpPr>
          <p:nvPr/>
        </p:nvCxnSpPr>
        <p:spPr>
          <a:xfrm flipH="1" flipV="1">
            <a:off x="1089050" y="1634981"/>
            <a:ext cx="951241" cy="1038926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BED1C6-46FA-E14B-AC8E-1F48AADB42DD}"/>
              </a:ext>
            </a:extLst>
          </p:cNvPr>
          <p:cNvCxnSpPr>
            <a:cxnSpLocks/>
          </p:cNvCxnSpPr>
          <p:nvPr/>
        </p:nvCxnSpPr>
        <p:spPr>
          <a:xfrm flipV="1">
            <a:off x="3079357" y="1787987"/>
            <a:ext cx="204907" cy="782928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1C768923-6DB4-1D43-B4C3-141BD2AA7EE4}"/>
              </a:ext>
            </a:extLst>
          </p:cNvPr>
          <p:cNvSpPr txBox="1"/>
          <p:nvPr/>
        </p:nvSpPr>
        <p:spPr>
          <a:xfrm>
            <a:off x="2676567" y="114170"/>
            <a:ext cx="6259028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</a:rPr>
              <a:t>Mae </a:t>
            </a:r>
            <a:r>
              <a:rPr lang="en-US" sz="3600" dirty="0" err="1">
                <a:solidFill>
                  <a:schemeClr val="bg1"/>
                </a:solidFill>
              </a:rPr>
              <a:t>hi’n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amser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cofrestru</a:t>
            </a:r>
            <a:r>
              <a:rPr lang="en-US" sz="3600" dirty="0">
                <a:solidFill>
                  <a:schemeClr val="bg1"/>
                </a:solidFill>
              </a:rPr>
              <a:t> …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83E0233B-884B-3345-A410-0989719029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32510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77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79837" y="129304"/>
            <a:ext cx="6777079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1026" name="Picture 2" descr="Image result for happy emoji">
            <a:extLst>
              <a:ext uri="{FF2B5EF4-FFF2-40B4-BE49-F238E27FC236}">
                <a16:creationId xmlns:a16="http://schemas.microsoft.com/office/drawing/2014/main" id="{DD64512F-B9AF-364C-98C3-30719D383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27" y="2204739"/>
            <a:ext cx="2266637" cy="169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ad emoji">
            <a:extLst>
              <a:ext uri="{FF2B5EF4-FFF2-40B4-BE49-F238E27FC236}">
                <a16:creationId xmlns:a16="http://schemas.microsoft.com/office/drawing/2014/main" id="{FBA468D8-9AE3-834D-AFE0-9374A7882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04" y="2204739"/>
            <a:ext cx="1683323" cy="1683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tired emoji">
            <a:extLst>
              <a:ext uri="{FF2B5EF4-FFF2-40B4-BE49-F238E27FC236}">
                <a16:creationId xmlns:a16="http://schemas.microsoft.com/office/drawing/2014/main" id="{A8715FD2-6B6F-0E45-8DB4-347AE906B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10"/>
          <a:stretch/>
        </p:blipFill>
        <p:spPr bwMode="auto">
          <a:xfrm>
            <a:off x="6300013" y="2179207"/>
            <a:ext cx="1753382" cy="1712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sick emoji">
            <a:extLst>
              <a:ext uri="{FF2B5EF4-FFF2-40B4-BE49-F238E27FC236}">
                <a16:creationId xmlns:a16="http://schemas.microsoft.com/office/drawing/2014/main" id="{B67AEAA2-505A-C04B-BD58-354297015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5821" y="2179208"/>
            <a:ext cx="1727976" cy="1660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nervous emoji">
            <a:extLst>
              <a:ext uri="{FF2B5EF4-FFF2-40B4-BE49-F238E27FC236}">
                <a16:creationId xmlns:a16="http://schemas.microsoft.com/office/drawing/2014/main" id="{AD5D5C16-A6D8-8C4B-A44F-56327517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9" t="14196" r="4896" b="8316"/>
          <a:stretch/>
        </p:blipFill>
        <p:spPr bwMode="auto">
          <a:xfrm>
            <a:off x="1859155" y="4187640"/>
            <a:ext cx="1963835" cy="17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excitied emoji">
            <a:extLst>
              <a:ext uri="{FF2B5EF4-FFF2-40B4-BE49-F238E27FC236}">
                <a16:creationId xmlns:a16="http://schemas.microsoft.com/office/drawing/2014/main" id="{30A85BC2-213F-B04A-AD10-F8DB36D12F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11256" r="6727" b="11256"/>
          <a:stretch/>
        </p:blipFill>
        <p:spPr bwMode="auto">
          <a:xfrm>
            <a:off x="4827769" y="4251144"/>
            <a:ext cx="1908454" cy="1736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9564E0-3C0E-7143-9EAA-67B2D5A83214}"/>
              </a:ext>
            </a:extLst>
          </p:cNvPr>
          <p:cNvSpPr txBox="1"/>
          <p:nvPr/>
        </p:nvSpPr>
        <p:spPr>
          <a:xfrm rot="20738117">
            <a:off x="1309651" y="3525222"/>
            <a:ext cx="1728762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hapus</a:t>
            </a:r>
            <a:endParaRPr lang="en-US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94ED5E-8986-8342-B3EE-E58F9677AEB0}"/>
              </a:ext>
            </a:extLst>
          </p:cNvPr>
          <p:cNvSpPr txBox="1"/>
          <p:nvPr/>
        </p:nvSpPr>
        <p:spPr>
          <a:xfrm rot="20738117">
            <a:off x="3336364" y="5394691"/>
            <a:ext cx="1313731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nerfus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C98FC1-A9C8-B645-A3DD-B72F73DA4615}"/>
              </a:ext>
            </a:extLst>
          </p:cNvPr>
          <p:cNvSpPr txBox="1"/>
          <p:nvPr/>
        </p:nvSpPr>
        <p:spPr>
          <a:xfrm rot="20738117">
            <a:off x="4377917" y="3554092"/>
            <a:ext cx="172102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d</a:t>
            </a:r>
            <a:r>
              <a:rPr lang="en-US" sz="2400" b="1" dirty="0" err="1"/>
              <a:t>rist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02F139-7E0C-5341-91F1-764D2F8E1457}"/>
              </a:ext>
            </a:extLst>
          </p:cNvPr>
          <p:cNvSpPr txBox="1"/>
          <p:nvPr/>
        </p:nvSpPr>
        <p:spPr>
          <a:xfrm rot="20738117">
            <a:off x="6978834" y="3498642"/>
            <a:ext cx="1890815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</a:t>
            </a:r>
            <a:r>
              <a:rPr lang="en-US" sz="2400" b="1" dirty="0" err="1"/>
              <a:t>linedig</a:t>
            </a:r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3E53A1-6EDD-034A-9AAE-ED094F5ABE07}"/>
              </a:ext>
            </a:extLst>
          </p:cNvPr>
          <p:cNvSpPr txBox="1"/>
          <p:nvPr/>
        </p:nvSpPr>
        <p:spPr>
          <a:xfrm rot="20738117">
            <a:off x="9922995" y="3554091"/>
            <a:ext cx="1645635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sâl</a:t>
            </a:r>
            <a:endParaRPr lang="en-U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C14031-46E5-2546-9246-732A6280D190}"/>
              </a:ext>
            </a:extLst>
          </p:cNvPr>
          <p:cNvSpPr txBox="1"/>
          <p:nvPr/>
        </p:nvSpPr>
        <p:spPr>
          <a:xfrm rot="20738117">
            <a:off x="5943255" y="5437666"/>
            <a:ext cx="203734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</a:t>
            </a:r>
            <a:r>
              <a:rPr lang="en-US" sz="2400" b="1" dirty="0" err="1"/>
              <a:t>endigedig</a:t>
            </a:r>
            <a:endParaRPr lang="en-US"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50D4DD-B2F6-A147-BAC7-35639FBD8F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16450" y="4276385"/>
            <a:ext cx="1561820" cy="156182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F539411-8060-4943-853B-8B0815BD2F6B}"/>
              </a:ext>
            </a:extLst>
          </p:cNvPr>
          <p:cNvSpPr txBox="1"/>
          <p:nvPr/>
        </p:nvSpPr>
        <p:spPr>
          <a:xfrm rot="20738117">
            <a:off x="9240850" y="5342710"/>
            <a:ext cx="173276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iawn</a:t>
            </a:r>
            <a:endParaRPr lang="en-US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824B069-9617-4144-B73B-EB25FE897793}"/>
              </a:ext>
            </a:extLst>
          </p:cNvPr>
          <p:cNvSpPr txBox="1"/>
          <p:nvPr/>
        </p:nvSpPr>
        <p:spPr>
          <a:xfrm>
            <a:off x="2679836" y="1141490"/>
            <a:ext cx="6777079" cy="646331"/>
          </a:xfrm>
          <a:prstGeom prst="rect">
            <a:avLst/>
          </a:prstGeom>
          <a:solidFill>
            <a:schemeClr val="accent5"/>
          </a:solidFill>
          <a:ln w="76200">
            <a:solidFill>
              <a:schemeClr val="accent5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/>
              <a:t>Ry</a:t>
            </a:r>
            <a:r>
              <a:rPr lang="en-US" sz="3600" b="1" dirty="0" err="1">
                <a:solidFill>
                  <a:schemeClr val="bg1"/>
                </a:solidFill>
              </a:rPr>
              <a:t>dw</a:t>
            </a:r>
            <a:r>
              <a:rPr lang="en-US" sz="3600" b="1" dirty="0"/>
              <a:t> </a:t>
            </a:r>
            <a:r>
              <a:rPr lang="en-US" sz="3600" b="1" dirty="0" err="1"/>
              <a:t>i’n</a:t>
            </a:r>
            <a:r>
              <a:rPr lang="en-US" sz="3600" b="1" dirty="0"/>
              <a:t> ….    /   </a:t>
            </a:r>
            <a:r>
              <a:rPr lang="en-US" sz="3600" b="1" dirty="0" err="1">
                <a:solidFill>
                  <a:schemeClr val="bg1"/>
                </a:solidFill>
              </a:rPr>
              <a:t>Dw</a:t>
            </a:r>
            <a:r>
              <a:rPr lang="en-US" sz="3600" b="1" dirty="0"/>
              <a:t> </a:t>
            </a:r>
            <a:r>
              <a:rPr lang="en-US" sz="3600" b="1" dirty="0" err="1"/>
              <a:t>i’n</a:t>
            </a:r>
            <a:r>
              <a:rPr lang="en-US" sz="3600" b="1" dirty="0"/>
              <a:t> ….  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95BC63-60F5-6C44-8B16-7A856C5E3C88}"/>
              </a:ext>
            </a:extLst>
          </p:cNvPr>
          <p:cNvSpPr txBox="1"/>
          <p:nvPr/>
        </p:nvSpPr>
        <p:spPr>
          <a:xfrm>
            <a:off x="271227" y="789432"/>
            <a:ext cx="2118646" cy="523220"/>
          </a:xfrm>
          <a:prstGeom prst="rect">
            <a:avLst/>
          </a:prstGeom>
          <a:solidFill>
            <a:srgbClr val="FFC000"/>
          </a:solidFill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 + </a:t>
            </a:r>
            <a:r>
              <a:rPr lang="en-US" sz="2800" b="1" dirty="0" err="1"/>
              <a:t>yn</a:t>
            </a:r>
            <a:r>
              <a:rPr lang="en-US" sz="2800" b="1" dirty="0"/>
              <a:t> = </a:t>
            </a:r>
            <a:r>
              <a:rPr lang="en-US" sz="2800" b="1" dirty="0" err="1"/>
              <a:t>i’n</a:t>
            </a:r>
            <a:endParaRPr lang="en-US" sz="2800" b="1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83588EC-AC24-E94D-ADAC-E14D8FCA28E3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6497" b="12147"/>
          <a:stretch/>
        </p:blipFill>
        <p:spPr>
          <a:xfrm>
            <a:off x="0" y="6032510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92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630223" y="932672"/>
            <a:ext cx="4944595" cy="961802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chemeClr val="bg1"/>
                </a:solidFill>
              </a:rPr>
              <a:t>Ydy</a:t>
            </a:r>
            <a:r>
              <a:rPr lang="en-US" sz="2800" b="1" dirty="0">
                <a:solidFill>
                  <a:schemeClr val="bg1"/>
                </a:solidFill>
              </a:rPr>
              <a:t>  ….....  </a:t>
            </a:r>
            <a:r>
              <a:rPr lang="en-US" sz="2800" b="1" dirty="0" err="1">
                <a:solidFill>
                  <a:schemeClr val="bg1"/>
                </a:solidFill>
              </a:rPr>
              <a:t>yma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heddiw</a:t>
            </a:r>
            <a:r>
              <a:rPr lang="en-US" sz="28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050" b="1" dirty="0">
              <a:solidFill>
                <a:schemeClr val="bg1"/>
              </a:solidFill>
            </a:endParaRPr>
          </a:p>
          <a:p>
            <a:pPr algn="ctr"/>
            <a:r>
              <a:rPr lang="en-US" b="1" i="1" dirty="0">
                <a:solidFill>
                  <a:schemeClr val="bg1"/>
                </a:solidFill>
              </a:rPr>
              <a:t>Is …… here today?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CE3C58E-2EDE-BC40-ADE5-98B8C72759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7731087"/>
              </p:ext>
            </p:extLst>
          </p:nvPr>
        </p:nvGraphicFramePr>
        <p:xfrm>
          <a:off x="1153677" y="2094906"/>
          <a:ext cx="3838566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485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90371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0984554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D37CF4F-0FBF-1648-989C-65B93D8F38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7365169"/>
              </p:ext>
            </p:extLst>
          </p:nvPr>
        </p:nvGraphicFramePr>
        <p:xfrm>
          <a:off x="6968274" y="1974511"/>
          <a:ext cx="3905294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110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954190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40854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39480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28635342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9602AD11-8007-5347-BE8B-D9D3DF21A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5013" y="2194097"/>
            <a:ext cx="1690490" cy="13523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7213295" y="864171"/>
            <a:ext cx="4296508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038A701-CE71-EA43-83B7-12537C8F76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43D6E0C-A031-3C4B-A816-BB834DD34E34}"/>
              </a:ext>
            </a:extLst>
          </p:cNvPr>
          <p:cNvSpPr txBox="1"/>
          <p:nvPr/>
        </p:nvSpPr>
        <p:spPr>
          <a:xfrm>
            <a:off x="3102521" y="169330"/>
            <a:ext cx="6259028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</a:rPr>
              <a:t>Mae </a:t>
            </a:r>
            <a:r>
              <a:rPr lang="en-US" sz="3600" dirty="0" err="1">
                <a:solidFill>
                  <a:schemeClr val="bg1"/>
                </a:solidFill>
              </a:rPr>
              <a:t>hi’n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amser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cofrestru</a:t>
            </a:r>
            <a:r>
              <a:rPr lang="en-US" sz="3600" dirty="0">
                <a:solidFill>
                  <a:schemeClr val="bg1"/>
                </a:solidFill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3697960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-Point Star 1">
            <a:extLst>
              <a:ext uri="{FF2B5EF4-FFF2-40B4-BE49-F238E27FC236}">
                <a16:creationId xmlns:a16="http://schemas.microsoft.com/office/drawing/2014/main" id="{405FF77B-E782-204A-B254-EF41014060FE}"/>
              </a:ext>
            </a:extLst>
          </p:cNvPr>
          <p:cNvSpPr/>
          <p:nvPr/>
        </p:nvSpPr>
        <p:spPr>
          <a:xfrm>
            <a:off x="7130416" y="2101043"/>
            <a:ext cx="3664176" cy="1863436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Mercher</a:t>
            </a:r>
            <a:endParaRPr lang="en-US" sz="3200" b="1" dirty="0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D80E4F4B-0C5C-884E-B540-A6822B0A76A8}"/>
              </a:ext>
            </a:extLst>
          </p:cNvPr>
          <p:cNvSpPr/>
          <p:nvPr/>
        </p:nvSpPr>
        <p:spPr>
          <a:xfrm>
            <a:off x="4374276" y="3344802"/>
            <a:ext cx="3605543" cy="1987813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Gwener</a:t>
            </a:r>
            <a:endParaRPr lang="en-US" sz="32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D48911FE-809E-ED48-AA71-E7593AFFFD8B}"/>
              </a:ext>
            </a:extLst>
          </p:cNvPr>
          <p:cNvSpPr/>
          <p:nvPr/>
        </p:nvSpPr>
        <p:spPr>
          <a:xfrm>
            <a:off x="9126747" y="71352"/>
            <a:ext cx="2977969" cy="2029691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Llun</a:t>
            </a:r>
            <a:endParaRPr lang="en-US" sz="32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00DFC0C-71BD-2F43-8FB7-FCA8EDC17D29}"/>
              </a:ext>
            </a:extLst>
          </p:cNvPr>
          <p:cNvSpPr/>
          <p:nvPr/>
        </p:nvSpPr>
        <p:spPr>
          <a:xfrm>
            <a:off x="1846053" y="2101043"/>
            <a:ext cx="3209027" cy="1934787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Mawrth</a:t>
            </a:r>
            <a:endParaRPr lang="en-US" sz="3200" b="1" dirty="0"/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80D97C35-1F61-A340-981F-E0F31FAA73F9}"/>
              </a:ext>
            </a:extLst>
          </p:cNvPr>
          <p:cNvSpPr/>
          <p:nvPr/>
        </p:nvSpPr>
        <p:spPr>
          <a:xfrm>
            <a:off x="3391593" y="71351"/>
            <a:ext cx="5570911" cy="2593571"/>
          </a:xfrm>
          <a:prstGeom prst="star1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 err="1"/>
              <a:t>Dyddiau’r</a:t>
            </a:r>
            <a:r>
              <a:rPr lang="en-US" sz="4400" b="1" dirty="0"/>
              <a:t> </a:t>
            </a:r>
            <a:r>
              <a:rPr lang="en-US" sz="4400" b="1" dirty="0" err="1"/>
              <a:t>wythnos</a:t>
            </a:r>
            <a:endParaRPr lang="en-US" sz="4400" b="1" dirty="0"/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FB205E62-B154-7A4A-BE05-C6A9281E753D}"/>
              </a:ext>
            </a:extLst>
          </p:cNvPr>
          <p:cNvSpPr/>
          <p:nvPr/>
        </p:nvSpPr>
        <p:spPr>
          <a:xfrm>
            <a:off x="249382" y="3982739"/>
            <a:ext cx="3042836" cy="1726615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Iau</a:t>
            </a:r>
            <a:endParaRPr lang="en-US" sz="3200" b="1" dirty="0"/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BBCAEDF-96A8-2940-9166-7E769C59680B}"/>
              </a:ext>
            </a:extLst>
          </p:cNvPr>
          <p:cNvSpPr/>
          <p:nvPr/>
        </p:nvSpPr>
        <p:spPr>
          <a:xfrm>
            <a:off x="8498802" y="4068951"/>
            <a:ext cx="3176847" cy="1778374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Sadwrn</a:t>
            </a:r>
            <a:endParaRPr lang="en-US" sz="3200" b="1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86D49A8-FD2F-094A-B7EE-67C55FDC9D74}"/>
              </a:ext>
            </a:extLst>
          </p:cNvPr>
          <p:cNvSpPr/>
          <p:nvPr/>
        </p:nvSpPr>
        <p:spPr>
          <a:xfrm>
            <a:off x="249382" y="166255"/>
            <a:ext cx="3142211" cy="2006139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Sul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BEAC248-D92E-B84C-8194-EDD7BAAB41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35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-Point Star 1">
            <a:extLst>
              <a:ext uri="{FF2B5EF4-FFF2-40B4-BE49-F238E27FC236}">
                <a16:creationId xmlns:a16="http://schemas.microsoft.com/office/drawing/2014/main" id="{405FF77B-E782-204A-B254-EF41014060FE}"/>
              </a:ext>
            </a:extLst>
          </p:cNvPr>
          <p:cNvSpPr/>
          <p:nvPr/>
        </p:nvSpPr>
        <p:spPr>
          <a:xfrm>
            <a:off x="2233898" y="1991155"/>
            <a:ext cx="3664176" cy="1863436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4. </a:t>
            </a:r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Mercher</a:t>
            </a:r>
            <a:endParaRPr lang="en-US" sz="3200" b="1" dirty="0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D80E4F4B-0C5C-884E-B540-A6822B0A76A8}"/>
              </a:ext>
            </a:extLst>
          </p:cNvPr>
          <p:cNvSpPr/>
          <p:nvPr/>
        </p:nvSpPr>
        <p:spPr>
          <a:xfrm>
            <a:off x="1820487" y="3935258"/>
            <a:ext cx="3605543" cy="1987813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6. </a:t>
            </a:r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Gwener</a:t>
            </a:r>
            <a:endParaRPr lang="en-US" sz="32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D48911FE-809E-ED48-AA71-E7593AFFFD8B}"/>
              </a:ext>
            </a:extLst>
          </p:cNvPr>
          <p:cNvSpPr/>
          <p:nvPr/>
        </p:nvSpPr>
        <p:spPr>
          <a:xfrm>
            <a:off x="4822194" y="163288"/>
            <a:ext cx="3275575" cy="2029691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2. </a:t>
            </a:r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Llun</a:t>
            </a:r>
            <a:endParaRPr lang="en-US" sz="32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00DFC0C-71BD-2F43-8FB7-FCA8EDC17D29}"/>
              </a:ext>
            </a:extLst>
          </p:cNvPr>
          <p:cNvSpPr/>
          <p:nvPr/>
        </p:nvSpPr>
        <p:spPr>
          <a:xfrm>
            <a:off x="8436683" y="237608"/>
            <a:ext cx="3209027" cy="1934787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3. </a:t>
            </a:r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Mawrth</a:t>
            </a:r>
            <a:endParaRPr lang="en-US" sz="3200" b="1" dirty="0"/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FB205E62-B154-7A4A-BE05-C6A9281E753D}"/>
              </a:ext>
            </a:extLst>
          </p:cNvPr>
          <p:cNvSpPr/>
          <p:nvPr/>
        </p:nvSpPr>
        <p:spPr>
          <a:xfrm>
            <a:off x="6915265" y="2059565"/>
            <a:ext cx="3042836" cy="1726615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5. </a:t>
            </a:r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Iau</a:t>
            </a:r>
            <a:endParaRPr lang="en-US" sz="3200" b="1" dirty="0"/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BBCAEDF-96A8-2940-9166-7E769C59680B}"/>
              </a:ext>
            </a:extLst>
          </p:cNvPr>
          <p:cNvSpPr/>
          <p:nvPr/>
        </p:nvSpPr>
        <p:spPr>
          <a:xfrm>
            <a:off x="6188100" y="3916062"/>
            <a:ext cx="3388980" cy="1987813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7. </a:t>
            </a:r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Sadwrn</a:t>
            </a:r>
            <a:endParaRPr lang="en-US" sz="3200" b="1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86D49A8-FD2F-094A-B7EE-67C55FDC9D74}"/>
              </a:ext>
            </a:extLst>
          </p:cNvPr>
          <p:cNvSpPr/>
          <p:nvPr/>
        </p:nvSpPr>
        <p:spPr>
          <a:xfrm>
            <a:off x="662792" y="166256"/>
            <a:ext cx="3142211" cy="2006139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1. </a:t>
            </a:r>
            <a:r>
              <a:rPr lang="en-US" sz="3200" b="1" dirty="0" err="1"/>
              <a:t>Dydd</a:t>
            </a:r>
            <a:r>
              <a:rPr lang="en-US" sz="3200" b="1" dirty="0"/>
              <a:t> Sul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BEAC248-D92E-B84C-8194-EDD7BAAB41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631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-Point Star 1">
            <a:extLst>
              <a:ext uri="{FF2B5EF4-FFF2-40B4-BE49-F238E27FC236}">
                <a16:creationId xmlns:a16="http://schemas.microsoft.com/office/drawing/2014/main" id="{405FF77B-E782-204A-B254-EF41014060FE}"/>
              </a:ext>
            </a:extLst>
          </p:cNvPr>
          <p:cNvSpPr/>
          <p:nvPr/>
        </p:nvSpPr>
        <p:spPr>
          <a:xfrm>
            <a:off x="2233898" y="1991155"/>
            <a:ext cx="3664176" cy="1863436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4. </a:t>
            </a:r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D80E4F4B-0C5C-884E-B540-A6822B0A76A8}"/>
              </a:ext>
            </a:extLst>
          </p:cNvPr>
          <p:cNvSpPr/>
          <p:nvPr/>
        </p:nvSpPr>
        <p:spPr>
          <a:xfrm>
            <a:off x="1820487" y="3935258"/>
            <a:ext cx="3605543" cy="1987813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6. 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D48911FE-809E-ED48-AA71-E7593AFFFD8B}"/>
              </a:ext>
            </a:extLst>
          </p:cNvPr>
          <p:cNvSpPr/>
          <p:nvPr/>
        </p:nvSpPr>
        <p:spPr>
          <a:xfrm>
            <a:off x="4822194" y="163288"/>
            <a:ext cx="3275575" cy="2029691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2. 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00DFC0C-71BD-2F43-8FB7-FCA8EDC17D29}"/>
              </a:ext>
            </a:extLst>
          </p:cNvPr>
          <p:cNvSpPr/>
          <p:nvPr/>
        </p:nvSpPr>
        <p:spPr>
          <a:xfrm>
            <a:off x="8436683" y="237608"/>
            <a:ext cx="3209027" cy="1934787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3. </a:t>
            </a:r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Mawrth</a:t>
            </a:r>
            <a:endParaRPr lang="en-US" sz="3200" b="1" dirty="0"/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FB205E62-B154-7A4A-BE05-C6A9281E753D}"/>
              </a:ext>
            </a:extLst>
          </p:cNvPr>
          <p:cNvSpPr/>
          <p:nvPr/>
        </p:nvSpPr>
        <p:spPr>
          <a:xfrm>
            <a:off x="6915265" y="2059565"/>
            <a:ext cx="3042836" cy="1726615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5. </a:t>
            </a:r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Iau</a:t>
            </a:r>
            <a:endParaRPr lang="en-US" sz="3200" b="1" dirty="0"/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BBCAEDF-96A8-2940-9166-7E769C59680B}"/>
              </a:ext>
            </a:extLst>
          </p:cNvPr>
          <p:cNvSpPr/>
          <p:nvPr/>
        </p:nvSpPr>
        <p:spPr>
          <a:xfrm>
            <a:off x="6188100" y="3916062"/>
            <a:ext cx="3388980" cy="1987813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7. </a:t>
            </a:r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Sadwrn</a:t>
            </a:r>
            <a:endParaRPr lang="en-US" sz="3200" b="1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86D49A8-FD2F-094A-B7EE-67C55FDC9D74}"/>
              </a:ext>
            </a:extLst>
          </p:cNvPr>
          <p:cNvSpPr/>
          <p:nvPr/>
        </p:nvSpPr>
        <p:spPr>
          <a:xfrm>
            <a:off x="662792" y="166256"/>
            <a:ext cx="3142211" cy="2006139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1. </a:t>
            </a:r>
            <a:r>
              <a:rPr lang="en-US" sz="3200" b="1" dirty="0" err="1"/>
              <a:t>Dydd</a:t>
            </a:r>
            <a:r>
              <a:rPr lang="en-US" sz="3200" b="1" dirty="0"/>
              <a:t> Sul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BEAC248-D92E-B84C-8194-EDD7BAAB41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750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-Point Star 1">
            <a:extLst>
              <a:ext uri="{FF2B5EF4-FFF2-40B4-BE49-F238E27FC236}">
                <a16:creationId xmlns:a16="http://schemas.microsoft.com/office/drawing/2014/main" id="{405FF77B-E782-204A-B254-EF41014060FE}"/>
              </a:ext>
            </a:extLst>
          </p:cNvPr>
          <p:cNvSpPr/>
          <p:nvPr/>
        </p:nvSpPr>
        <p:spPr>
          <a:xfrm>
            <a:off x="2233898" y="1991155"/>
            <a:ext cx="3664176" cy="1863436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4. </a:t>
            </a:r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Mercher</a:t>
            </a:r>
            <a:endParaRPr lang="en-US" sz="3200" b="1" dirty="0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D80E4F4B-0C5C-884E-B540-A6822B0A76A8}"/>
              </a:ext>
            </a:extLst>
          </p:cNvPr>
          <p:cNvSpPr/>
          <p:nvPr/>
        </p:nvSpPr>
        <p:spPr>
          <a:xfrm>
            <a:off x="1820487" y="3935258"/>
            <a:ext cx="3605543" cy="1987813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6. </a:t>
            </a:r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Gwener</a:t>
            </a:r>
            <a:endParaRPr lang="en-US" sz="32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D48911FE-809E-ED48-AA71-E7593AFFFD8B}"/>
              </a:ext>
            </a:extLst>
          </p:cNvPr>
          <p:cNvSpPr/>
          <p:nvPr/>
        </p:nvSpPr>
        <p:spPr>
          <a:xfrm>
            <a:off x="4822194" y="163288"/>
            <a:ext cx="3275575" cy="2029691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2. </a:t>
            </a:r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Llun</a:t>
            </a:r>
            <a:endParaRPr lang="en-US" sz="32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00DFC0C-71BD-2F43-8FB7-FCA8EDC17D29}"/>
              </a:ext>
            </a:extLst>
          </p:cNvPr>
          <p:cNvSpPr/>
          <p:nvPr/>
        </p:nvSpPr>
        <p:spPr>
          <a:xfrm>
            <a:off x="8436683" y="237608"/>
            <a:ext cx="3209027" cy="1934787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3. </a:t>
            </a: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FB205E62-B154-7A4A-BE05-C6A9281E753D}"/>
              </a:ext>
            </a:extLst>
          </p:cNvPr>
          <p:cNvSpPr/>
          <p:nvPr/>
        </p:nvSpPr>
        <p:spPr>
          <a:xfrm>
            <a:off x="6915265" y="2059565"/>
            <a:ext cx="3042836" cy="1726615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5. </a:t>
            </a: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BBCAEDF-96A8-2940-9166-7E769C59680B}"/>
              </a:ext>
            </a:extLst>
          </p:cNvPr>
          <p:cNvSpPr/>
          <p:nvPr/>
        </p:nvSpPr>
        <p:spPr>
          <a:xfrm>
            <a:off x="6188100" y="3916062"/>
            <a:ext cx="3388980" cy="1987813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7. </a:t>
            </a: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86D49A8-FD2F-094A-B7EE-67C55FDC9D74}"/>
              </a:ext>
            </a:extLst>
          </p:cNvPr>
          <p:cNvSpPr/>
          <p:nvPr/>
        </p:nvSpPr>
        <p:spPr>
          <a:xfrm>
            <a:off x="662792" y="166256"/>
            <a:ext cx="3142211" cy="2006139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1.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BEAC248-D92E-B84C-8194-EDD7BAAB41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375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-Point Star 1">
            <a:extLst>
              <a:ext uri="{FF2B5EF4-FFF2-40B4-BE49-F238E27FC236}">
                <a16:creationId xmlns:a16="http://schemas.microsoft.com/office/drawing/2014/main" id="{405FF77B-E782-204A-B254-EF41014060FE}"/>
              </a:ext>
            </a:extLst>
          </p:cNvPr>
          <p:cNvSpPr/>
          <p:nvPr/>
        </p:nvSpPr>
        <p:spPr>
          <a:xfrm>
            <a:off x="2233898" y="1991155"/>
            <a:ext cx="3664176" cy="1863436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4. </a:t>
            </a:r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Mercher</a:t>
            </a:r>
            <a:endParaRPr lang="en-US" sz="3200" b="1" dirty="0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D80E4F4B-0C5C-884E-B540-A6822B0A76A8}"/>
              </a:ext>
            </a:extLst>
          </p:cNvPr>
          <p:cNvSpPr/>
          <p:nvPr/>
        </p:nvSpPr>
        <p:spPr>
          <a:xfrm>
            <a:off x="1820487" y="3935258"/>
            <a:ext cx="3605543" cy="1987813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6. 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D48911FE-809E-ED48-AA71-E7593AFFFD8B}"/>
              </a:ext>
            </a:extLst>
          </p:cNvPr>
          <p:cNvSpPr/>
          <p:nvPr/>
        </p:nvSpPr>
        <p:spPr>
          <a:xfrm>
            <a:off x="4822194" y="163288"/>
            <a:ext cx="3275575" cy="2029691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2. 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00DFC0C-71BD-2F43-8FB7-FCA8EDC17D29}"/>
              </a:ext>
            </a:extLst>
          </p:cNvPr>
          <p:cNvSpPr/>
          <p:nvPr/>
        </p:nvSpPr>
        <p:spPr>
          <a:xfrm>
            <a:off x="8436683" y="237608"/>
            <a:ext cx="3209027" cy="1934787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3. </a:t>
            </a: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FB205E62-B154-7A4A-BE05-C6A9281E753D}"/>
              </a:ext>
            </a:extLst>
          </p:cNvPr>
          <p:cNvSpPr/>
          <p:nvPr/>
        </p:nvSpPr>
        <p:spPr>
          <a:xfrm>
            <a:off x="6915265" y="2059565"/>
            <a:ext cx="3042836" cy="1726615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5. </a:t>
            </a: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BBCAEDF-96A8-2940-9166-7E769C59680B}"/>
              </a:ext>
            </a:extLst>
          </p:cNvPr>
          <p:cNvSpPr/>
          <p:nvPr/>
        </p:nvSpPr>
        <p:spPr>
          <a:xfrm>
            <a:off x="6188100" y="3916062"/>
            <a:ext cx="3388980" cy="1987813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7. </a:t>
            </a:r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Sadwrn</a:t>
            </a:r>
            <a:endParaRPr lang="en-US" sz="3200" b="1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86D49A8-FD2F-094A-B7EE-67C55FDC9D74}"/>
              </a:ext>
            </a:extLst>
          </p:cNvPr>
          <p:cNvSpPr/>
          <p:nvPr/>
        </p:nvSpPr>
        <p:spPr>
          <a:xfrm>
            <a:off x="662792" y="166256"/>
            <a:ext cx="3142211" cy="2006139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1. </a:t>
            </a:r>
            <a:r>
              <a:rPr lang="en-US" sz="3200" b="1" dirty="0" err="1"/>
              <a:t>Dydd</a:t>
            </a:r>
            <a:r>
              <a:rPr lang="en-US" sz="3200" b="1" dirty="0"/>
              <a:t> Sul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BEAC248-D92E-B84C-8194-EDD7BAAB41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038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-Point Star 1">
            <a:extLst>
              <a:ext uri="{FF2B5EF4-FFF2-40B4-BE49-F238E27FC236}">
                <a16:creationId xmlns:a16="http://schemas.microsoft.com/office/drawing/2014/main" id="{405FF77B-E782-204A-B254-EF41014060FE}"/>
              </a:ext>
            </a:extLst>
          </p:cNvPr>
          <p:cNvSpPr/>
          <p:nvPr/>
        </p:nvSpPr>
        <p:spPr>
          <a:xfrm>
            <a:off x="2233898" y="1991155"/>
            <a:ext cx="3664176" cy="1863436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4. </a:t>
            </a:r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D80E4F4B-0C5C-884E-B540-A6822B0A76A8}"/>
              </a:ext>
            </a:extLst>
          </p:cNvPr>
          <p:cNvSpPr/>
          <p:nvPr/>
        </p:nvSpPr>
        <p:spPr>
          <a:xfrm>
            <a:off x="1820487" y="3935258"/>
            <a:ext cx="3605543" cy="1987813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6. 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D48911FE-809E-ED48-AA71-E7593AFFFD8B}"/>
              </a:ext>
            </a:extLst>
          </p:cNvPr>
          <p:cNvSpPr/>
          <p:nvPr/>
        </p:nvSpPr>
        <p:spPr>
          <a:xfrm>
            <a:off x="4822194" y="163288"/>
            <a:ext cx="3275575" cy="2029691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2. 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00DFC0C-71BD-2F43-8FB7-FCA8EDC17D29}"/>
              </a:ext>
            </a:extLst>
          </p:cNvPr>
          <p:cNvSpPr/>
          <p:nvPr/>
        </p:nvSpPr>
        <p:spPr>
          <a:xfrm>
            <a:off x="8436683" y="237608"/>
            <a:ext cx="3209027" cy="1934787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3. </a:t>
            </a: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FB205E62-B154-7A4A-BE05-C6A9281E753D}"/>
              </a:ext>
            </a:extLst>
          </p:cNvPr>
          <p:cNvSpPr/>
          <p:nvPr/>
        </p:nvSpPr>
        <p:spPr>
          <a:xfrm>
            <a:off x="6915265" y="2059565"/>
            <a:ext cx="3042836" cy="1726615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5. </a:t>
            </a: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BBCAEDF-96A8-2940-9166-7E769C59680B}"/>
              </a:ext>
            </a:extLst>
          </p:cNvPr>
          <p:cNvSpPr/>
          <p:nvPr/>
        </p:nvSpPr>
        <p:spPr>
          <a:xfrm>
            <a:off x="6188100" y="3916062"/>
            <a:ext cx="3388980" cy="1987813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7. </a:t>
            </a: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86D49A8-FD2F-094A-B7EE-67C55FDC9D74}"/>
              </a:ext>
            </a:extLst>
          </p:cNvPr>
          <p:cNvSpPr/>
          <p:nvPr/>
        </p:nvSpPr>
        <p:spPr>
          <a:xfrm>
            <a:off x="662792" y="166256"/>
            <a:ext cx="3142211" cy="2006139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1.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BEAC248-D92E-B84C-8194-EDD7BAAB41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950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ABEAC248-D92E-B84C-8194-EDD7BAAB41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CF8F2DE-1593-B441-A5A8-E133FDD3F3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445" b="13940"/>
          <a:stretch/>
        </p:blipFill>
        <p:spPr>
          <a:xfrm>
            <a:off x="2646217" y="166255"/>
            <a:ext cx="7688227" cy="573578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3905631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-Point Star 1">
            <a:extLst>
              <a:ext uri="{FF2B5EF4-FFF2-40B4-BE49-F238E27FC236}">
                <a16:creationId xmlns:a16="http://schemas.microsoft.com/office/drawing/2014/main" id="{1A096050-C1EC-BA4B-8333-7E4A83850828}"/>
              </a:ext>
            </a:extLst>
          </p:cNvPr>
          <p:cNvSpPr/>
          <p:nvPr/>
        </p:nvSpPr>
        <p:spPr>
          <a:xfrm>
            <a:off x="1662545" y="71351"/>
            <a:ext cx="9060873" cy="2062249"/>
          </a:xfrm>
          <a:prstGeom prst="star1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Dyddiau’r</a:t>
            </a:r>
            <a:r>
              <a:rPr lang="en-US" sz="4000" b="1" dirty="0"/>
              <a:t> </a:t>
            </a:r>
            <a:r>
              <a:rPr lang="en-US" sz="4000" b="1" dirty="0" err="1"/>
              <a:t>wythnos</a:t>
            </a:r>
            <a:endParaRPr lang="en-US" sz="4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A54BAA-ED82-0542-8E0C-AA48935AE51B}"/>
              </a:ext>
            </a:extLst>
          </p:cNvPr>
          <p:cNvSpPr txBox="1"/>
          <p:nvPr/>
        </p:nvSpPr>
        <p:spPr>
          <a:xfrm>
            <a:off x="997528" y="2277687"/>
            <a:ext cx="10446328" cy="3323987"/>
          </a:xfrm>
          <a:prstGeom prst="rect">
            <a:avLst/>
          </a:prstGeom>
          <a:solidFill>
            <a:schemeClr val="bg1"/>
          </a:solidFill>
          <a:ln w="7620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Gwrandewch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caneuon</a:t>
            </a:r>
            <a:r>
              <a:rPr lang="en-US" sz="2400" b="1" dirty="0"/>
              <a:t> </a:t>
            </a:r>
            <a:r>
              <a:rPr lang="en-US" sz="2400" b="1" dirty="0" err="1"/>
              <a:t>hyn</a:t>
            </a:r>
            <a:r>
              <a:rPr lang="en-US" sz="2400" b="1" dirty="0"/>
              <a:t> </a:t>
            </a:r>
            <a:r>
              <a:rPr lang="en-US" sz="2400" b="1" dirty="0" err="1"/>
              <a:t>er</a:t>
            </a:r>
            <a:r>
              <a:rPr lang="en-US" sz="2400" b="1" dirty="0"/>
              <a:t> </a:t>
            </a:r>
            <a:r>
              <a:rPr lang="en-US" sz="2400" b="1" dirty="0" err="1"/>
              <a:t>mwyn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</a:t>
            </a:r>
            <a:r>
              <a:rPr lang="en-US" sz="2400" b="1" dirty="0" err="1"/>
              <a:t>helpu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ddysgu</a:t>
            </a:r>
            <a:r>
              <a:rPr lang="en-US" sz="2400" b="1" dirty="0"/>
              <a:t> </a:t>
            </a:r>
            <a:r>
              <a:rPr lang="en-US" sz="2400" b="1" dirty="0" err="1"/>
              <a:t>enwau</a:t>
            </a:r>
            <a:r>
              <a:rPr lang="en-US" sz="2400" b="1" dirty="0"/>
              <a:t> </a:t>
            </a:r>
            <a:r>
              <a:rPr lang="en-US" sz="2400" b="1" dirty="0" err="1"/>
              <a:t>dyddiau’r</a:t>
            </a:r>
            <a:r>
              <a:rPr lang="en-US" sz="2400" b="1" dirty="0"/>
              <a:t> </a:t>
            </a:r>
            <a:r>
              <a:rPr lang="en-US" sz="2400" b="1" dirty="0" err="1"/>
              <a:t>wythnos</a:t>
            </a:r>
            <a:r>
              <a:rPr lang="en-US" sz="2400" b="1" dirty="0"/>
              <a:t>:</a:t>
            </a:r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hlinkClick r:id="rId2"/>
              </a:rPr>
              <a:t>https://youtu.be/mFWbUtnG6VE</a:t>
            </a: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hlinkClick r:id="rId3"/>
              </a:rPr>
              <a:t>https://youtu.be/tOyfub5kIYA</a:t>
            </a: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hlinkClick r:id="rId4"/>
              </a:rPr>
              <a:t>https://youtu.be/2DvoGZMcYOM</a:t>
            </a:r>
            <a:endParaRPr lang="en-US" sz="2400" b="1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BBD845-939A-374D-80B6-900245BAB88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3486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B050"/>
                </a:solidFill>
              </a:rPr>
              <a:t>braf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971550" y="3971569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braf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7036885" y="3963979"/>
            <a:ext cx="4688949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/>
              <a:t>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braf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245224" y="2743200"/>
            <a:ext cx="994267" cy="100404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595541" cy="100404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question =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CDCA111-4F3D-2649-B477-51519FAD4D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32510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6366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ydd</a:t>
            </a:r>
            <a:r>
              <a:rPr lang="en-US" sz="4400" b="1" dirty="0"/>
              <a:t> </a:t>
            </a:r>
            <a:r>
              <a:rPr lang="en-US" sz="4400" b="1" dirty="0" err="1"/>
              <a:t>Sadwrn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Saturday today?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Sadwrn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Sadwrn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210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ydd</a:t>
            </a:r>
            <a:r>
              <a:rPr lang="en-US" sz="4400" b="1" dirty="0"/>
              <a:t> </a:t>
            </a:r>
            <a:r>
              <a:rPr lang="en-US" sz="4400" b="1" dirty="0" err="1"/>
              <a:t>Llun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Monday today?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Llun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Llun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342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ydd</a:t>
            </a:r>
            <a:r>
              <a:rPr lang="en-US" sz="4400" b="1" dirty="0"/>
              <a:t> </a:t>
            </a:r>
            <a:r>
              <a:rPr lang="en-US" sz="4400" b="1" dirty="0" err="1"/>
              <a:t>Mercher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Wednesday today?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Mercher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Mercher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2402828" y="1984437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9056455" y="2021675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273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ydd</a:t>
            </a:r>
            <a:r>
              <a:rPr lang="en-US" sz="4400" b="1" dirty="0"/>
              <a:t> Sul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Sunday today?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Sul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Sul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17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ydd</a:t>
            </a:r>
            <a:r>
              <a:rPr lang="en-US" sz="4400" b="1" dirty="0"/>
              <a:t> </a:t>
            </a:r>
            <a:r>
              <a:rPr lang="en-US" sz="4400" b="1" dirty="0" err="1"/>
              <a:t>Iau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Thursday today?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Iau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Iau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035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ydd</a:t>
            </a:r>
            <a:r>
              <a:rPr lang="en-US" sz="4400" b="1" dirty="0"/>
              <a:t> </a:t>
            </a:r>
            <a:r>
              <a:rPr lang="en-US" sz="4400" b="1" dirty="0" err="1"/>
              <a:t>Mawrth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Tuesday today?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Mawrth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Mawrth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48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014780" y="968982"/>
            <a:ext cx="7888637" cy="292387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/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ydd</a:t>
            </a:r>
            <a:r>
              <a:rPr lang="en-US" sz="4400" b="1" dirty="0"/>
              <a:t> </a:t>
            </a:r>
            <a:r>
              <a:rPr lang="en-US" sz="4400" b="1" dirty="0" err="1"/>
              <a:t>ydy</a:t>
            </a:r>
            <a:r>
              <a:rPr lang="en-US" sz="4400" b="1" dirty="0"/>
              <a:t> hi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r>
              <a:rPr lang="en-US" sz="4400" b="1" dirty="0"/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iwrnod</a:t>
            </a:r>
            <a:r>
              <a:rPr lang="en-US" sz="4400" b="1" dirty="0"/>
              <a:t> </a:t>
            </a:r>
            <a:r>
              <a:rPr lang="en-US" sz="4400" b="1" dirty="0" err="1"/>
              <a:t>ydy</a:t>
            </a:r>
            <a:r>
              <a:rPr lang="en-US" sz="4400" b="1" dirty="0"/>
              <a:t> hi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645154" y="4210169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>
                <a:solidFill>
                  <a:srgbClr val="0070C0"/>
                </a:solidFill>
              </a:rPr>
              <a:t>ydy</a:t>
            </a:r>
            <a:r>
              <a:rPr lang="en-US" sz="6600" b="1" dirty="0">
                <a:solidFill>
                  <a:srgbClr val="0070C0"/>
                </a:solidFill>
              </a:rPr>
              <a:t> hi </a:t>
            </a:r>
            <a:r>
              <a:rPr lang="en-US" sz="6600" b="1" dirty="0" err="1">
                <a:solidFill>
                  <a:srgbClr val="0070C0"/>
                </a:solidFill>
              </a:rPr>
              <a:t>heddiw</a:t>
            </a:r>
            <a:r>
              <a:rPr lang="en-US" sz="66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22643" y="3281646"/>
            <a:ext cx="314221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0070C0"/>
                </a:solidFill>
              </a:rPr>
              <a:t>Dydd</a:t>
            </a:r>
            <a:r>
              <a:rPr lang="en-US" sz="3200" b="1" dirty="0">
                <a:solidFill>
                  <a:srgbClr val="0070C0"/>
                </a:solidFill>
              </a:rPr>
              <a:t> </a:t>
            </a:r>
            <a:r>
              <a:rPr lang="en-US" sz="3200" b="1" dirty="0" err="1">
                <a:solidFill>
                  <a:srgbClr val="0070C0"/>
                </a:solidFill>
              </a:rPr>
              <a:t>Mawrth</a:t>
            </a:r>
            <a:endParaRPr lang="en-US" sz="3200" b="1" dirty="0">
              <a:solidFill>
                <a:srgbClr val="0070C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43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12-Point Star 5">
            <a:extLst>
              <a:ext uri="{FF2B5EF4-FFF2-40B4-BE49-F238E27FC236}">
                <a16:creationId xmlns:a16="http://schemas.microsoft.com/office/drawing/2014/main" id="{B537DA93-4DD4-C043-B8FA-AE40A2FC34ED}"/>
              </a:ext>
            </a:extLst>
          </p:cNvPr>
          <p:cNvSpPr/>
          <p:nvPr/>
        </p:nvSpPr>
        <p:spPr>
          <a:xfrm>
            <a:off x="1551709" y="28848"/>
            <a:ext cx="9088582" cy="1702031"/>
          </a:xfrm>
          <a:prstGeom prst="star1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Misoedd</a:t>
            </a:r>
            <a:r>
              <a:rPr lang="en-US" sz="4000" b="1" dirty="0"/>
              <a:t> y </a:t>
            </a:r>
            <a:r>
              <a:rPr lang="en-US" sz="4000" b="1" dirty="0" err="1"/>
              <a:t>flwyddyn</a:t>
            </a:r>
            <a:endParaRPr lang="en-US" sz="4000" b="1" dirty="0"/>
          </a:p>
          <a:p>
            <a:pPr algn="ctr"/>
            <a:r>
              <a:rPr lang="en-US" sz="2400" b="1" i="1" dirty="0"/>
              <a:t>Months of the year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6AE9118-EF7F-904A-BF8B-B9CBDA83B4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0306545"/>
              </p:ext>
            </p:extLst>
          </p:nvPr>
        </p:nvGraphicFramePr>
        <p:xfrm>
          <a:off x="2101274" y="2321626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Ionawr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2.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Chwefror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3.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Mawrth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4.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Ebrill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5. Mai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6.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Mehefin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005FFE8B-72DE-2C48-BD54-8FE3BC110B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E762643-5774-9940-8F94-A17E07242F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4085268"/>
              </p:ext>
            </p:extLst>
          </p:nvPr>
        </p:nvGraphicFramePr>
        <p:xfrm>
          <a:off x="6700982" y="2319860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263749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7.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Gorffennaf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8.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Awst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9.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Medi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10.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Hydref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11.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Tachwedd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12.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Rhagfyr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sp>
        <p:nvSpPr>
          <p:cNvPr id="11" name="Rectangle 10">
            <a:extLst>
              <a:ext uri="{FF2B5EF4-FFF2-40B4-BE49-F238E27FC236}">
                <a16:creationId xmlns:a16="http://schemas.microsoft.com/office/drawing/2014/main" id="{CEDC1589-345F-4A40-9061-9954E3E7E820}"/>
              </a:ext>
            </a:extLst>
          </p:cNvPr>
          <p:cNvSpPr/>
          <p:nvPr/>
        </p:nvSpPr>
        <p:spPr>
          <a:xfrm>
            <a:off x="4250783" y="1801090"/>
            <a:ext cx="3690434" cy="6771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hlinkClick r:id="rId3"/>
              </a:rPr>
              <a:t>https://youtu.be/pZHsSIUs9_I</a:t>
            </a:r>
            <a:endParaRPr lang="en-US" sz="2000" b="1" dirty="0"/>
          </a:p>
          <a:p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F3567EA-4669-FF49-BF36-3EC0E37D38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8436" y="152400"/>
            <a:ext cx="1485900" cy="143238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989482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12-Point Star 5">
            <a:extLst>
              <a:ext uri="{FF2B5EF4-FFF2-40B4-BE49-F238E27FC236}">
                <a16:creationId xmlns:a16="http://schemas.microsoft.com/office/drawing/2014/main" id="{B537DA93-4DD4-C043-B8FA-AE40A2FC34ED}"/>
              </a:ext>
            </a:extLst>
          </p:cNvPr>
          <p:cNvSpPr/>
          <p:nvPr/>
        </p:nvSpPr>
        <p:spPr>
          <a:xfrm>
            <a:off x="1510145" y="99060"/>
            <a:ext cx="9088582" cy="1702031"/>
          </a:xfrm>
          <a:prstGeom prst="star1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Misoedd</a:t>
            </a:r>
            <a:r>
              <a:rPr lang="en-US" sz="4000" b="1" dirty="0"/>
              <a:t> y </a:t>
            </a:r>
            <a:r>
              <a:rPr lang="en-US" sz="4000" b="1" dirty="0" err="1"/>
              <a:t>flwyddyn</a:t>
            </a:r>
            <a:endParaRPr lang="en-US" sz="4000" b="1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6AE9118-EF7F-904A-BF8B-B9CBDA83B4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2643712"/>
              </p:ext>
            </p:extLst>
          </p:nvPr>
        </p:nvGraphicFramePr>
        <p:xfrm>
          <a:off x="2073564" y="2347036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Ionawr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2.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3.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Mawrth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4.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5. Mai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6.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005FFE8B-72DE-2C48-BD54-8FE3BC110B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E762643-5774-9940-8F94-A17E07242F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9138455"/>
              </p:ext>
            </p:extLst>
          </p:nvPr>
        </p:nvGraphicFramePr>
        <p:xfrm>
          <a:off x="6679947" y="2321253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305312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7.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Gorffennaf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8.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9.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Medi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10.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11.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Tachwedd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12.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3A467968-5017-A242-A79A-37911ACA8A95}"/>
              </a:ext>
            </a:extLst>
          </p:cNvPr>
          <p:cNvSpPr/>
          <p:nvPr/>
        </p:nvSpPr>
        <p:spPr>
          <a:xfrm>
            <a:off x="4250783" y="1801090"/>
            <a:ext cx="3690434" cy="6771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hlinkClick r:id="rId3"/>
              </a:rPr>
              <a:t>https://youtu.be/pZHsSIUs9_I</a:t>
            </a:r>
            <a:endParaRPr lang="en-US" sz="2000" b="1" dirty="0"/>
          </a:p>
          <a:p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765B8D2-0D6F-0E42-AB04-FDAADE7731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8436" y="152400"/>
            <a:ext cx="1485900" cy="143238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3021613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12-Point Star 5">
            <a:extLst>
              <a:ext uri="{FF2B5EF4-FFF2-40B4-BE49-F238E27FC236}">
                <a16:creationId xmlns:a16="http://schemas.microsoft.com/office/drawing/2014/main" id="{B537DA93-4DD4-C043-B8FA-AE40A2FC34ED}"/>
              </a:ext>
            </a:extLst>
          </p:cNvPr>
          <p:cNvSpPr/>
          <p:nvPr/>
        </p:nvSpPr>
        <p:spPr>
          <a:xfrm>
            <a:off x="1510145" y="99060"/>
            <a:ext cx="9088582" cy="1702031"/>
          </a:xfrm>
          <a:prstGeom prst="star1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Misoedd</a:t>
            </a:r>
            <a:r>
              <a:rPr lang="en-US" sz="4000" b="1" dirty="0"/>
              <a:t> y </a:t>
            </a:r>
            <a:r>
              <a:rPr lang="en-US" sz="4000" b="1" dirty="0" err="1"/>
              <a:t>flwyddyn</a:t>
            </a:r>
            <a:endParaRPr lang="en-US" sz="4000" b="1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6AE9118-EF7F-904A-BF8B-B9CBDA83B4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5453692"/>
              </p:ext>
            </p:extLst>
          </p:nvPr>
        </p:nvGraphicFramePr>
        <p:xfrm>
          <a:off x="2177727" y="2347036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2.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Chwefror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3.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4.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Ebrill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5.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6.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Mehefin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005FFE8B-72DE-2C48-BD54-8FE3BC110B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E762643-5774-9940-8F94-A17E07242F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8537274"/>
              </p:ext>
            </p:extLst>
          </p:nvPr>
        </p:nvGraphicFramePr>
        <p:xfrm>
          <a:off x="6784110" y="2347036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7.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8.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Awst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9.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10.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Hydref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11.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12.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Rhagfyr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9B244D52-B2A4-5948-B2FC-8CF7839C45F1}"/>
              </a:ext>
            </a:extLst>
          </p:cNvPr>
          <p:cNvSpPr/>
          <p:nvPr/>
        </p:nvSpPr>
        <p:spPr>
          <a:xfrm>
            <a:off x="4250783" y="1801090"/>
            <a:ext cx="3690434" cy="6771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hlinkClick r:id="rId3"/>
              </a:rPr>
              <a:t>https://youtu.be/pZHsSIUs9_I</a:t>
            </a:r>
            <a:endParaRPr lang="en-US" sz="2000" b="1" dirty="0"/>
          </a:p>
          <a:p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C93EF2B-6C4F-B34A-A93C-E9EBABFB79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8436" y="152400"/>
            <a:ext cx="1485900" cy="143238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269493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12-Point Star 5">
            <a:extLst>
              <a:ext uri="{FF2B5EF4-FFF2-40B4-BE49-F238E27FC236}">
                <a16:creationId xmlns:a16="http://schemas.microsoft.com/office/drawing/2014/main" id="{B537DA93-4DD4-C043-B8FA-AE40A2FC34ED}"/>
              </a:ext>
            </a:extLst>
          </p:cNvPr>
          <p:cNvSpPr/>
          <p:nvPr/>
        </p:nvSpPr>
        <p:spPr>
          <a:xfrm>
            <a:off x="1510145" y="99060"/>
            <a:ext cx="9088582" cy="1702031"/>
          </a:xfrm>
          <a:prstGeom prst="star1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Misoedd</a:t>
            </a:r>
            <a:r>
              <a:rPr lang="en-US" sz="4000" b="1" dirty="0"/>
              <a:t> y </a:t>
            </a:r>
            <a:r>
              <a:rPr lang="en-US" sz="4000" b="1" dirty="0" err="1"/>
              <a:t>flwyddyn</a:t>
            </a:r>
            <a:endParaRPr lang="en-US" sz="4000" b="1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6AE9118-EF7F-904A-BF8B-B9CBDA83B4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8665087"/>
              </p:ext>
            </p:extLst>
          </p:nvPr>
        </p:nvGraphicFramePr>
        <p:xfrm>
          <a:off x="2101273" y="2347036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2.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3.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Mawrth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4.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Ebrill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5.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6.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005FFE8B-72DE-2C48-BD54-8FE3BC110B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E762643-5774-9940-8F94-A17E07242F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6371010"/>
              </p:ext>
            </p:extLst>
          </p:nvPr>
        </p:nvGraphicFramePr>
        <p:xfrm>
          <a:off x="6687127" y="2347036"/>
          <a:ext cx="373149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1490">
                  <a:extLst>
                    <a:ext uri="{9D8B030D-6E8A-4147-A177-3AD203B41FA5}">
                      <a16:colId xmlns:a16="http://schemas.microsoft.com/office/drawing/2014/main" val="12532932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7.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Gorffennaf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852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8.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Awst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044123"/>
                  </a:ext>
                </a:extLst>
              </a:tr>
              <a:tr h="3942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9.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50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10.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44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11.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Tachwedd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46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12.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6446605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EC888E9E-F053-E74C-A2E6-D01A60AB9133}"/>
              </a:ext>
            </a:extLst>
          </p:cNvPr>
          <p:cNvSpPr/>
          <p:nvPr/>
        </p:nvSpPr>
        <p:spPr>
          <a:xfrm>
            <a:off x="4250783" y="1801090"/>
            <a:ext cx="3690434" cy="6771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hlinkClick r:id="rId3"/>
              </a:rPr>
              <a:t>https://youtu.be/pZHsSIUs9_I</a:t>
            </a:r>
            <a:endParaRPr lang="en-US" sz="2000" b="1" dirty="0"/>
          </a:p>
          <a:p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E11E3CC-68C1-8449-B723-240D24B105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8436" y="152400"/>
            <a:ext cx="1485900" cy="143238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615397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D0F3962-31B6-CB40-90E4-D8A0F515BD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726BA09-3984-7544-B211-E1FEB18A861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9091" b="31515"/>
          <a:stretch/>
        </p:blipFill>
        <p:spPr>
          <a:xfrm>
            <a:off x="2279073" y="1149928"/>
            <a:ext cx="7983414" cy="3144982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1696244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/>
              <a:t>is</a:t>
            </a:r>
            <a:r>
              <a:rPr lang="en-US" sz="4400" b="1" dirty="0"/>
              <a:t> </a:t>
            </a:r>
            <a:r>
              <a:rPr lang="en-US" sz="4400" b="1" dirty="0" err="1"/>
              <a:t>Ionawr</a:t>
            </a:r>
            <a:r>
              <a:rPr lang="en-US" sz="4400" b="1" dirty="0"/>
              <a:t> </a:t>
            </a:r>
            <a:r>
              <a:rPr lang="en-US" sz="4400" b="1" dirty="0" err="1"/>
              <a:t>nawr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January now?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Ionawr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Ionawr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237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/>
              <a:t>is</a:t>
            </a:r>
            <a:r>
              <a:rPr lang="en-US" sz="4400" b="1" dirty="0"/>
              <a:t> </a:t>
            </a:r>
            <a:r>
              <a:rPr lang="en-US" sz="4400" b="1" dirty="0" err="1"/>
              <a:t>Awst</a:t>
            </a:r>
            <a:r>
              <a:rPr lang="en-US" sz="4400" b="1" dirty="0"/>
              <a:t> </a:t>
            </a:r>
            <a:r>
              <a:rPr lang="en-US" sz="4400" b="1" dirty="0" err="1"/>
              <a:t>nawr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August now?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Awst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Awst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/>
              <a:t>is</a:t>
            </a:r>
            <a:r>
              <a:rPr lang="en-US" sz="4400" b="1" dirty="0"/>
              <a:t> </a:t>
            </a:r>
            <a:r>
              <a:rPr lang="en-US" sz="4400" b="1" dirty="0" err="1"/>
              <a:t>Medi</a:t>
            </a:r>
            <a:r>
              <a:rPr lang="en-US" sz="4400" b="1" dirty="0"/>
              <a:t> </a:t>
            </a:r>
            <a:r>
              <a:rPr lang="en-US" sz="4400" b="1" dirty="0" err="1"/>
              <a:t>nawr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September now?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Medi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Medi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405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/>
              <a:t>is</a:t>
            </a:r>
            <a:r>
              <a:rPr lang="en-US" sz="4400" b="1" dirty="0"/>
              <a:t> </a:t>
            </a:r>
            <a:r>
              <a:rPr lang="en-US" sz="4400" b="1" dirty="0" err="1"/>
              <a:t>Tachwedd</a:t>
            </a:r>
            <a:r>
              <a:rPr lang="en-US" sz="4400" b="1" dirty="0"/>
              <a:t> </a:t>
            </a:r>
            <a:r>
              <a:rPr lang="en-US" sz="4400" b="1" dirty="0" err="1"/>
              <a:t>nawr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November now?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Tachwedd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Tachwedd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3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/>
              <a:t>is</a:t>
            </a:r>
            <a:r>
              <a:rPr lang="en-US" sz="4400" b="1" dirty="0"/>
              <a:t> </a:t>
            </a:r>
            <a:r>
              <a:rPr lang="en-US" sz="4400" b="1" dirty="0" err="1"/>
              <a:t>Hydref</a:t>
            </a:r>
            <a:r>
              <a:rPr lang="en-US" sz="4400" b="1" dirty="0"/>
              <a:t> </a:t>
            </a:r>
            <a:r>
              <a:rPr lang="en-US" sz="4400" b="1" dirty="0" err="1"/>
              <a:t>nawr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October now?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Hydref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354DBC-28B3-2E41-A0BA-204ED90FAA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Hydref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20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2293749" y="1041694"/>
            <a:ext cx="7339270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fis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nawr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month is it now?                     </a:t>
            </a:r>
          </a:p>
          <a:p>
            <a:endParaRPr lang="en-US" sz="20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03A8279E-E418-2C43-B785-478ACD7D112F}"/>
              </a:ext>
            </a:extLst>
          </p:cNvPr>
          <p:cNvSpPr/>
          <p:nvPr/>
        </p:nvSpPr>
        <p:spPr>
          <a:xfrm>
            <a:off x="2887756" y="3485882"/>
            <a:ext cx="3883077" cy="2278838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rgbClr val="0070C0"/>
                </a:solidFill>
              </a:rPr>
              <a:t>Hydref</a:t>
            </a:r>
            <a:endParaRPr lang="en-US" sz="3200" b="1" dirty="0">
              <a:solidFill>
                <a:srgbClr val="0070C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582A4-6138-CF42-8E26-CF15171539BA}"/>
              </a:ext>
            </a:extLst>
          </p:cNvPr>
          <p:cNvSpPr txBox="1"/>
          <p:nvPr/>
        </p:nvSpPr>
        <p:spPr>
          <a:xfrm>
            <a:off x="6355061" y="4071303"/>
            <a:ext cx="544747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>
                <a:solidFill>
                  <a:srgbClr val="0070C0"/>
                </a:solidFill>
              </a:rPr>
              <a:t>ydy</a:t>
            </a:r>
            <a:r>
              <a:rPr lang="en-US" sz="6600" b="1" dirty="0">
                <a:solidFill>
                  <a:srgbClr val="0070C0"/>
                </a:solidFill>
              </a:rPr>
              <a:t> hi </a:t>
            </a:r>
            <a:r>
              <a:rPr lang="en-US" sz="6600" b="1" dirty="0" err="1">
                <a:solidFill>
                  <a:srgbClr val="0070C0"/>
                </a:solidFill>
              </a:rPr>
              <a:t>nawr</a:t>
            </a:r>
            <a:r>
              <a:rPr lang="en-US" sz="66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AF173A-B81A-0441-9D3B-170F387EDF16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1521DE2-8C54-1D4D-90E8-6D1FC193E2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A593335-7B33-3E4E-81E4-5DE2138A0DC2}"/>
              </a:ext>
            </a:extLst>
          </p:cNvPr>
          <p:cNvSpPr txBox="1"/>
          <p:nvPr/>
        </p:nvSpPr>
        <p:spPr>
          <a:xfrm>
            <a:off x="907373" y="4071303"/>
            <a:ext cx="21252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>
                <a:solidFill>
                  <a:srgbClr val="0070C0"/>
                </a:solidFill>
              </a:rPr>
              <a:t>Mis</a:t>
            </a:r>
          </a:p>
        </p:txBody>
      </p:sp>
    </p:spTree>
    <p:extLst>
      <p:ext uri="{BB962C8B-B14F-4D97-AF65-F5344CB8AC3E}">
        <p14:creationId xmlns:p14="http://schemas.microsoft.com/office/powerpoint/2010/main" val="3473905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10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19.10.2021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458563" y="3801888"/>
            <a:ext cx="9020168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y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/>
              <a:t>………............ o ……….. 2021.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……….. y ………..…… 2021.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7068" y="45731"/>
            <a:ext cx="5624736" cy="36164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3001464" y="4218970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3354689" y="5217324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4856382" y="3935305"/>
            <a:ext cx="222453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pedwerydd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bymtheg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4751315" y="5217324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Hydref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7711690" y="4195064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Hydref</a:t>
            </a:r>
            <a:endParaRPr lang="en-US" b="1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473607F-B35C-4143-AA96-AA3CDB1A57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F399021-6851-0C45-A7FC-D7EAC0873043}"/>
              </a:ext>
            </a:extLst>
          </p:cNvPr>
          <p:cNvSpPr txBox="1"/>
          <p:nvPr/>
        </p:nvSpPr>
        <p:spPr>
          <a:xfrm>
            <a:off x="6599425" y="4916419"/>
            <a:ext cx="222453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pedwerydd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bymtheg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170203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5" grpId="0" animBg="1"/>
      <p:bldP spid="16" grpId="0" animBg="1"/>
      <p:bldP spid="18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3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braf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13570" y="3908214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braf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737927" y="3866983"/>
            <a:ext cx="5081540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Nac</a:t>
            </a:r>
            <a:r>
              <a:rPr lang="en-US" sz="3600" b="1" dirty="0">
                <a:solidFill>
                  <a:schemeClr val="accent3"/>
                </a:solidFill>
              </a:rPr>
              <a:t> </a:t>
            </a:r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>
                <a:solidFill>
                  <a:srgbClr val="FF0000"/>
                </a:solidFill>
              </a:rPr>
              <a:t>dd</a:t>
            </a:r>
            <a:r>
              <a:rPr lang="en-US" sz="3600" b="1" dirty="0" err="1"/>
              <a:t>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braf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442852" y="2743200"/>
            <a:ext cx="796639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652317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in the question =</a:t>
            </a:r>
            <a:endParaRPr lang="en-US" dirty="0"/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BA1550-C3B6-F342-8D4D-A7C8A7DFF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2717B6E-AA48-624A-A93B-2D9B1B5B70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963" y="66480"/>
            <a:ext cx="1898073" cy="1380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99670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72354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3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bwrw</a:t>
            </a:r>
            <a:r>
              <a:rPr lang="en-US" sz="4400" b="1" dirty="0"/>
              <a:t> </a:t>
            </a:r>
            <a:r>
              <a:rPr lang="en-US" sz="4400" b="1" dirty="0" err="1"/>
              <a:t>glaw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979437" y="3856233"/>
            <a:ext cx="4926830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bwrw</a:t>
            </a:r>
            <a:r>
              <a:rPr lang="en-US" sz="3600" b="1" dirty="0"/>
              <a:t> </a:t>
            </a:r>
            <a:r>
              <a:rPr lang="en-US" sz="3600" b="1" dirty="0" err="1"/>
              <a:t>glaw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737927" y="3866983"/>
            <a:ext cx="5081540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Nac</a:t>
            </a:r>
            <a:r>
              <a:rPr lang="en-US" sz="3600" b="1" dirty="0">
                <a:solidFill>
                  <a:schemeClr val="accent3"/>
                </a:solidFill>
              </a:rPr>
              <a:t> </a:t>
            </a:r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>
                <a:solidFill>
                  <a:srgbClr val="FF0000"/>
                </a:solidFill>
              </a:rPr>
              <a:t>dd</a:t>
            </a:r>
            <a:r>
              <a:rPr lang="en-US" sz="3600" b="1" dirty="0" err="1"/>
              <a:t>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bwrw</a:t>
            </a:r>
            <a:r>
              <a:rPr lang="en-US" sz="3600" b="1" dirty="0"/>
              <a:t> </a:t>
            </a:r>
            <a:r>
              <a:rPr lang="en-US" sz="3600" b="1" dirty="0" err="1"/>
              <a:t>glaw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442852" y="2743200"/>
            <a:ext cx="796639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652317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in the question =</a:t>
            </a:r>
            <a:endParaRPr lang="en-US" dirty="0"/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BA1550-C3B6-F342-8D4D-A7C8A7DFF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2E4F3E9-AF2D-6F4F-945C-7E217B3E57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11" t="3380" r="6330" b="14996"/>
          <a:stretch/>
        </p:blipFill>
        <p:spPr>
          <a:xfrm>
            <a:off x="5181601" y="34782"/>
            <a:ext cx="1981200" cy="137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01424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72354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3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wyntog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13570" y="3908214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wyntog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737927" y="3866983"/>
            <a:ext cx="5081540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Nac</a:t>
            </a:r>
            <a:r>
              <a:rPr lang="en-US" sz="3600" b="1" dirty="0">
                <a:solidFill>
                  <a:schemeClr val="accent3"/>
                </a:solidFill>
              </a:rPr>
              <a:t> </a:t>
            </a:r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>
                <a:solidFill>
                  <a:srgbClr val="FF0000"/>
                </a:solidFill>
              </a:rPr>
              <a:t>dd</a:t>
            </a:r>
            <a:r>
              <a:rPr lang="en-US" sz="3600" b="1" dirty="0" err="1"/>
              <a:t>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wyntog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442852" y="2743200"/>
            <a:ext cx="796639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652317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in the question =</a:t>
            </a:r>
            <a:endParaRPr lang="en-US" dirty="0"/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BA1550-C3B6-F342-8D4D-A7C8A7DFF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5B49D32-448B-0C44-B693-E89B57B71F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4588" y="54609"/>
            <a:ext cx="2000250" cy="140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9343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3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oer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13570" y="3908214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oer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737927" y="3866983"/>
            <a:ext cx="5081540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Nac</a:t>
            </a:r>
            <a:r>
              <a:rPr lang="en-US" sz="3600" b="1" dirty="0">
                <a:solidFill>
                  <a:schemeClr val="accent3"/>
                </a:solidFill>
              </a:rPr>
              <a:t> </a:t>
            </a:r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>
                <a:solidFill>
                  <a:srgbClr val="FF0000"/>
                </a:solidFill>
              </a:rPr>
              <a:t>dd</a:t>
            </a:r>
            <a:r>
              <a:rPr lang="en-US" sz="3600" b="1" dirty="0" err="1"/>
              <a:t>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oer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442852" y="2743200"/>
            <a:ext cx="796639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652317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in the question =</a:t>
            </a:r>
            <a:endParaRPr lang="en-US" dirty="0"/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BA1550-C3B6-F342-8D4D-A7C8A7DFF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0326CAD-1B6E-DC40-89CC-EBEFE30676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3349"/>
          <a:stretch/>
        </p:blipFill>
        <p:spPr>
          <a:xfrm>
            <a:off x="5169767" y="57775"/>
            <a:ext cx="2280900" cy="1433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37962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72354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3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rhewllyd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13570" y="3908214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rhewllyd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737927" y="3866983"/>
            <a:ext cx="5081540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Nac</a:t>
            </a:r>
            <a:r>
              <a:rPr lang="en-US" sz="3600" b="1" dirty="0">
                <a:solidFill>
                  <a:schemeClr val="accent3"/>
                </a:solidFill>
              </a:rPr>
              <a:t> </a:t>
            </a:r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>
                <a:solidFill>
                  <a:srgbClr val="FF0000"/>
                </a:solidFill>
              </a:rPr>
              <a:t>dd</a:t>
            </a:r>
            <a:r>
              <a:rPr lang="en-US" sz="3600" b="1" dirty="0" err="1"/>
              <a:t>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rhewllyd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442852" y="2743200"/>
            <a:ext cx="796639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652317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in the question =</a:t>
            </a:r>
            <a:endParaRPr lang="en-US" dirty="0"/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BA1550-C3B6-F342-8D4D-A7C8A7DFF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0536021-A8A0-4541-9931-4EC2744C73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6333" y="32084"/>
            <a:ext cx="1683327" cy="1505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28542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72354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3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stormus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13570" y="3908214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stormus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737927" y="3866983"/>
            <a:ext cx="5081540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Nac</a:t>
            </a:r>
            <a:r>
              <a:rPr lang="en-US" sz="3600" b="1" dirty="0">
                <a:solidFill>
                  <a:schemeClr val="accent3"/>
                </a:solidFill>
              </a:rPr>
              <a:t> </a:t>
            </a:r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>
                <a:solidFill>
                  <a:srgbClr val="FF0000"/>
                </a:solidFill>
              </a:rPr>
              <a:t>dd</a:t>
            </a:r>
            <a:r>
              <a:rPr lang="en-US" sz="3600" b="1" dirty="0" err="1"/>
              <a:t>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stormus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442852" y="2743200"/>
            <a:ext cx="796639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652317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in the question =</a:t>
            </a:r>
            <a:endParaRPr lang="en-US" dirty="0"/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BA1550-C3B6-F342-8D4D-A7C8A7DFF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84F0341-94B4-C840-940E-E8F6C7B812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667" y="89628"/>
            <a:ext cx="2980265" cy="164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43759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72354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3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bwrw</a:t>
            </a:r>
            <a:r>
              <a:rPr lang="en-US" sz="4400" b="1" dirty="0"/>
              <a:t> </a:t>
            </a:r>
            <a:r>
              <a:rPr lang="en-US" sz="4400" b="1" dirty="0" err="1"/>
              <a:t>eira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13570" y="3908214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bwrw</a:t>
            </a:r>
            <a:r>
              <a:rPr lang="en-US" sz="3600" b="1" dirty="0"/>
              <a:t> </a:t>
            </a:r>
            <a:r>
              <a:rPr lang="en-US" sz="3600" b="1" dirty="0" err="1"/>
              <a:t>eira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737927" y="3866983"/>
            <a:ext cx="5081540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Nac</a:t>
            </a:r>
            <a:r>
              <a:rPr lang="en-US" sz="3600" b="1" dirty="0">
                <a:solidFill>
                  <a:schemeClr val="accent3"/>
                </a:solidFill>
              </a:rPr>
              <a:t> </a:t>
            </a:r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>
                <a:solidFill>
                  <a:srgbClr val="FF0000"/>
                </a:solidFill>
              </a:rPr>
              <a:t>dd</a:t>
            </a:r>
            <a:r>
              <a:rPr lang="en-US" sz="3600" b="1" dirty="0" err="1"/>
              <a:t>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bwrw</a:t>
            </a:r>
            <a:r>
              <a:rPr lang="en-US" sz="3600" b="1" dirty="0"/>
              <a:t> </a:t>
            </a:r>
            <a:r>
              <a:rPr lang="en-US" sz="3600" b="1" dirty="0" err="1"/>
              <a:t>eira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442852" y="2743200"/>
            <a:ext cx="796639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652317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in the question =</a:t>
            </a:r>
            <a:endParaRPr lang="en-US" dirty="0"/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BA1550-C3B6-F342-8D4D-A7C8A7DFF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C7B5600-795E-B741-ADE1-9D6EC07918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13" r="10030"/>
          <a:stretch/>
        </p:blipFill>
        <p:spPr>
          <a:xfrm>
            <a:off x="5075292" y="30503"/>
            <a:ext cx="2238842" cy="1511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2665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72354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accent3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g</a:t>
            </a:r>
            <a:r>
              <a:rPr lang="en-US" sz="4400" b="1" dirty="0" err="1"/>
              <a:t>ymylog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13570" y="3908214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g</a:t>
            </a:r>
            <a:r>
              <a:rPr lang="en-US" sz="3600" b="1" dirty="0" err="1"/>
              <a:t>ymylog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737927" y="3866983"/>
            <a:ext cx="5081540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accent3"/>
                </a:solidFill>
              </a:rPr>
              <a:t>Nac</a:t>
            </a:r>
            <a:r>
              <a:rPr lang="en-US" sz="3600" b="1" dirty="0">
                <a:solidFill>
                  <a:schemeClr val="accent3"/>
                </a:solidFill>
              </a:rPr>
              <a:t> </a:t>
            </a:r>
            <a:r>
              <a:rPr lang="en-US" sz="3600" b="1" dirty="0" err="1">
                <a:solidFill>
                  <a:schemeClr val="accent3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>
                <a:solidFill>
                  <a:srgbClr val="FF0000"/>
                </a:solidFill>
              </a:rPr>
              <a:t>dd</a:t>
            </a:r>
            <a:r>
              <a:rPr lang="en-US" sz="3600" b="1" dirty="0" err="1"/>
              <a:t>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g</a:t>
            </a:r>
            <a:r>
              <a:rPr lang="en-US" sz="3600" b="1" dirty="0" err="1"/>
              <a:t>ymylog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442852" y="2743200"/>
            <a:ext cx="796639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652317" cy="999067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in the question =</a:t>
            </a:r>
            <a:endParaRPr lang="en-US" dirty="0"/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BA1550-C3B6-F342-8D4D-A7C8A7DFFA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21A2811-DB05-284C-AEF8-2FBCD4AE00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336" b="8726"/>
          <a:stretch/>
        </p:blipFill>
        <p:spPr>
          <a:xfrm>
            <a:off x="5151196" y="34782"/>
            <a:ext cx="2261494" cy="1404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06269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E6094012-F251-174A-90DE-B3FC91762B94}"/>
              </a:ext>
            </a:extLst>
          </p:cNvPr>
          <p:cNvSpPr txBox="1">
            <a:spLocks/>
          </p:cNvSpPr>
          <p:nvPr/>
        </p:nvSpPr>
        <p:spPr>
          <a:xfrm>
            <a:off x="1978089" y="156532"/>
            <a:ext cx="8714792" cy="86696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Sut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mae'r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tywydd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heddiw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  <a:endParaRPr lang="en-US" sz="4000" b="1" dirty="0">
              <a:solidFill>
                <a:schemeClr val="tx1"/>
              </a:solidFill>
              <a:latin typeface="Segoe Print" panose="02000800000000000000" pitchFamily="2" charset="0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2221CF4-2693-C341-8A0E-72EA83F54485}"/>
              </a:ext>
            </a:extLst>
          </p:cNvPr>
          <p:cNvSpPr txBox="1">
            <a:spLocks/>
          </p:cNvSpPr>
          <p:nvPr/>
        </p:nvSpPr>
        <p:spPr>
          <a:xfrm>
            <a:off x="2397967" y="4380211"/>
            <a:ext cx="7875036" cy="1623527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400" b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Mae </a:t>
            </a:r>
            <a:r>
              <a:rPr lang="en-GB" sz="4400" b="1" dirty="0" err="1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hi’n</a:t>
            </a:r>
            <a:r>
              <a:rPr lang="en-GB" sz="4400" b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heulog</a:t>
            </a:r>
            <a:r>
              <a:rPr lang="en-GB" sz="4400" b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heddiw</a:t>
            </a:r>
            <a:r>
              <a:rPr lang="en-GB" sz="4400" b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.</a:t>
            </a:r>
          </a:p>
          <a:p>
            <a:pPr algn="ctr"/>
            <a:endParaRPr lang="en-GB" sz="1800" b="1" dirty="0">
              <a:solidFill>
                <a:schemeClr val="bg1"/>
              </a:solidFill>
              <a:latin typeface="Segoe Print" panose="02000800000000000000" pitchFamily="2" charset="0"/>
              <a:cs typeface="Calibri"/>
            </a:endParaRPr>
          </a:p>
          <a:p>
            <a:pPr algn="ctr"/>
            <a:r>
              <a:rPr lang="en-GB" sz="2600" i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It is sunny today.</a:t>
            </a:r>
            <a:endParaRPr lang="en-US" sz="2200" i="1" dirty="0">
              <a:solidFill>
                <a:schemeClr val="bg1"/>
              </a:solidFill>
              <a:latin typeface="Segoe Print" panose="02000800000000000000" pitchFamily="2" charset="0"/>
              <a:cs typeface="Calibri Ligh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6C1667-7204-ED4F-B186-20028529B7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4561" y="1348946"/>
            <a:ext cx="3937174" cy="285520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5CB1D9-D32A-B14B-8189-A6BC6E56169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04554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E6094012-F251-174A-90DE-B3FC91762B94}"/>
              </a:ext>
            </a:extLst>
          </p:cNvPr>
          <p:cNvSpPr txBox="1">
            <a:spLocks/>
          </p:cNvSpPr>
          <p:nvPr/>
        </p:nvSpPr>
        <p:spPr>
          <a:xfrm>
            <a:off x="1978089" y="156532"/>
            <a:ext cx="8714792" cy="86696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Sut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mae'r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tywydd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44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heddiw</a:t>
            </a:r>
            <a:r>
              <a:rPr lang="en-GB" sz="44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  <a:endParaRPr lang="en-US" sz="4000" b="1" dirty="0">
              <a:solidFill>
                <a:schemeClr val="tx1"/>
              </a:solidFill>
              <a:latin typeface="Segoe Print" panose="02000800000000000000" pitchFamily="2" charset="0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2221CF4-2693-C341-8A0E-72EA83F54485}"/>
              </a:ext>
            </a:extLst>
          </p:cNvPr>
          <p:cNvSpPr txBox="1">
            <a:spLocks/>
          </p:cNvSpPr>
          <p:nvPr/>
        </p:nvSpPr>
        <p:spPr>
          <a:xfrm>
            <a:off x="2397967" y="3923011"/>
            <a:ext cx="7875036" cy="1623527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400" b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Mae </a:t>
            </a:r>
            <a:r>
              <a:rPr lang="en-GB" sz="4400" b="1" dirty="0" err="1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hi’n</a:t>
            </a:r>
            <a:r>
              <a:rPr lang="en-GB" sz="4400" b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 ……… </a:t>
            </a:r>
            <a:r>
              <a:rPr lang="en-GB" sz="4400" b="1" dirty="0" err="1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heddiw</a:t>
            </a:r>
            <a:r>
              <a:rPr lang="en-GB" sz="4400" b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.</a:t>
            </a:r>
          </a:p>
          <a:p>
            <a:pPr algn="ctr"/>
            <a:endParaRPr lang="en-GB" sz="1800" b="1" dirty="0">
              <a:solidFill>
                <a:schemeClr val="bg1"/>
              </a:solidFill>
              <a:latin typeface="Segoe Print" panose="02000800000000000000" pitchFamily="2" charset="0"/>
              <a:cs typeface="Calibri"/>
            </a:endParaRPr>
          </a:p>
          <a:p>
            <a:pPr algn="ctr"/>
            <a:r>
              <a:rPr lang="en-GB" sz="2600" i="1" dirty="0">
                <a:solidFill>
                  <a:schemeClr val="bg1"/>
                </a:solidFill>
                <a:latin typeface="Segoe Print" panose="02000800000000000000" pitchFamily="2" charset="0"/>
                <a:cs typeface="Calibri"/>
              </a:rPr>
              <a:t>It is ……….. today.</a:t>
            </a:r>
            <a:endParaRPr lang="en-US" sz="2200" i="1" dirty="0">
              <a:solidFill>
                <a:schemeClr val="bg1"/>
              </a:solidFill>
              <a:latin typeface="Segoe Print" panose="02000800000000000000" pitchFamily="2" charset="0"/>
              <a:cs typeface="Calibri Ligh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5CB1D9-D32A-B14B-8189-A6BC6E5616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10397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328CD87-58A3-A941-8ED1-1A72C35856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5211854-6CFB-1944-8EAD-B00E395838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0024" y="199343"/>
            <a:ext cx="5091952" cy="564303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77191663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1908</TotalTime>
  <Words>1646</Words>
  <Application>Microsoft Macintosh PowerPoint</Application>
  <PresentationFormat>Widescreen</PresentationFormat>
  <Paragraphs>392</Paragraphs>
  <Slides>46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6" baseType="lpstr">
      <vt:lpstr>Arial</vt:lpstr>
      <vt:lpstr>Arial Rounded MT Bold</vt:lpstr>
      <vt:lpstr>Ayuthaya</vt:lpstr>
      <vt:lpstr>Bookman Old Style</vt:lpstr>
      <vt:lpstr>Calibri</vt:lpstr>
      <vt:lpstr>Calibri Light</vt:lpstr>
      <vt:lpstr>Gill Sans MT</vt:lpstr>
      <vt:lpstr>Impact</vt:lpstr>
      <vt:lpstr>Segoe Print</vt:lpstr>
      <vt:lpstr>Badge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2</dc:title>
  <dc:creator>Microsoft Office User</dc:creator>
  <cp:lastModifiedBy>Nia Evans</cp:lastModifiedBy>
  <cp:revision>542</cp:revision>
  <cp:lastPrinted>2020-02-20T13:36:13Z</cp:lastPrinted>
  <dcterms:created xsi:type="dcterms:W3CDTF">2015-12-21T14:17:18Z</dcterms:created>
  <dcterms:modified xsi:type="dcterms:W3CDTF">2021-10-18T14:59:36Z</dcterms:modified>
</cp:coreProperties>
</file>