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63" r:id="rId8"/>
    <p:sldId id="264" r:id="rId9"/>
    <p:sldId id="265" r:id="rId10"/>
    <p:sldId id="267" r:id="rId11"/>
    <p:sldId id="280" r:id="rId12"/>
    <p:sldId id="279" r:id="rId13"/>
    <p:sldId id="278" r:id="rId14"/>
    <p:sldId id="268" r:id="rId15"/>
    <p:sldId id="274" r:id="rId16"/>
    <p:sldId id="276" r:id="rId17"/>
    <p:sldId id="277" r:id="rId18"/>
    <p:sldId id="281" r:id="rId19"/>
    <p:sldId id="271" r:id="rId20"/>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F08A71A-1F2A-1677-3E72-1056CC3A36E8}" v="19" dt="2025-11-13T08:42:02.0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6" d="100"/>
          <a:sy n="86" d="100"/>
        </p:scale>
        <p:origin x="96" y="88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GB"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GB"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Date Placeholder 4"/>
          <p:cNvSpPr>
            <a:spLocks noGrp="1"/>
          </p:cNvSpPr>
          <p:nvPr>
            <p:ph type="dt" sz="half" idx="10"/>
          </p:nvPr>
        </p:nvSpPr>
        <p:spPr/>
        <p:txBody>
          <a:bodyPr/>
          <a:lstStyle/>
          <a:p>
            <a:fld id="{846CE7D5-CF57-46EF-B807-FDD0502418D4}" type="datetimeFigureOut">
              <a:rPr lang="en-GB" smtClean="0"/>
              <a:t>13/11/2025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endParaRPr lang="en-GB"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7" name="Date Placeholder 6"/>
          <p:cNvSpPr>
            <a:spLocks noGrp="1"/>
          </p:cNvSpPr>
          <p:nvPr>
            <p:ph type="dt" sz="half" idx="10"/>
          </p:nvPr>
        </p:nvSpPr>
        <p:spPr/>
        <p:txBody>
          <a:bodyPr/>
          <a:lstStyle/>
          <a:p>
            <a:fld id="{846CE7D5-CF57-46EF-B807-FDD0502418D4}" type="datetimeFigureOut">
              <a:rPr lang="en-GB" smtClean="0"/>
              <a:t>13/11/2025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Date Placeholder 2"/>
          <p:cNvSpPr>
            <a:spLocks noGrp="1"/>
          </p:cNvSpPr>
          <p:nvPr>
            <p:ph type="dt" sz="half" idx="10"/>
          </p:nvPr>
        </p:nvSpPr>
        <p:spPr/>
        <p:txBody>
          <a:bodyPr/>
          <a:lstStyle/>
          <a:p>
            <a:fld id="{846CE7D5-CF57-46EF-B807-FDD0502418D4}" type="datetimeFigureOut">
              <a:rPr lang="en-GB" smtClean="0"/>
              <a:t>13/11/2025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13/11/2025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13/11/2025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GB"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GB"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13/11/2025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GB"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endParaRPr lang="en-GB"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10"/>
          </p:nvPr>
        </p:nvSpPr>
        <p:spPr/>
        <p:txBody>
          <a:bodyPr/>
          <a:lstStyle/>
          <a:p>
            <a:fld id="{846CE7D5-CF57-46EF-B807-FDD0502418D4}" type="datetimeFigureOut">
              <a:rPr lang="en-GB" smtClean="0"/>
              <a:t>13/11/2025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GB"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13/11/2025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youtube.com/watch?v=PKHH_gvJ_hA" TargetMode="External"/><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E1BEB12-92AF-4445-98AD-4C7756E7C9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D0522C2C-7B5C-48A7-A969-03941E5D2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2" name="Freeform 13">
            <a:extLst>
              <a:ext uri="{FF2B5EF4-FFF2-40B4-BE49-F238E27FC236}">
                <a16:creationId xmlns:a16="http://schemas.microsoft.com/office/drawing/2014/main" id="{9C682A1A-5B2D-4111-BBD6-62016563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769476" y="220196"/>
            <a:ext cx="9422524" cy="6637806"/>
          </a:xfrm>
          <a:custGeom>
            <a:avLst/>
            <a:gdLst>
              <a:gd name="connsiteX0" fmla="*/ 4929467 w 8191500"/>
              <a:gd name="connsiteY0" fmla="*/ 0 h 5770597"/>
              <a:gd name="connsiteX1" fmla="*/ 8065066 w 8191500"/>
              <a:gd name="connsiteY1" fmla="*/ 1118513 h 5770597"/>
              <a:gd name="connsiteX2" fmla="*/ 8191500 w 8191500"/>
              <a:gd name="connsiteY2" fmla="*/ 1227339 h 5770597"/>
              <a:gd name="connsiteX3" fmla="*/ 8191500 w 8191500"/>
              <a:gd name="connsiteY3" fmla="*/ 5770597 h 5770597"/>
              <a:gd name="connsiteX4" fmla="*/ 79523 w 8191500"/>
              <a:gd name="connsiteY4" fmla="*/ 5770597 h 5770597"/>
              <a:gd name="connsiteX5" fmla="*/ 56799 w 8191500"/>
              <a:gd name="connsiteY5" fmla="*/ 5644158 h 5770597"/>
              <a:gd name="connsiteX6" fmla="*/ 0 w 8191500"/>
              <a:gd name="connsiteY6" fmla="*/ 4898209 h 5770597"/>
              <a:gd name="connsiteX7" fmla="*/ 4929467 w 8191500"/>
              <a:gd name="connsiteY7" fmla="*/ 0 h 577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91500" h="5770597">
                <a:moveTo>
                  <a:pt x="4929467" y="0"/>
                </a:moveTo>
                <a:cubicBezTo>
                  <a:pt x="6120547" y="0"/>
                  <a:pt x="7212963" y="419755"/>
                  <a:pt x="8065066" y="1118513"/>
                </a:cubicBezTo>
                <a:lnTo>
                  <a:pt x="8191500" y="1227339"/>
                </a:lnTo>
                <a:lnTo>
                  <a:pt x="8191500" y="5770597"/>
                </a:lnTo>
                <a:lnTo>
                  <a:pt x="79523" y="5770597"/>
                </a:lnTo>
                <a:lnTo>
                  <a:pt x="56799" y="5644158"/>
                </a:lnTo>
                <a:cubicBezTo>
                  <a:pt x="19398" y="5400934"/>
                  <a:pt x="0" y="5151822"/>
                  <a:pt x="0" y="4898209"/>
                </a:cubicBezTo>
                <a:cubicBezTo>
                  <a:pt x="0" y="2193003"/>
                  <a:pt x="2206998" y="0"/>
                  <a:pt x="492946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D6EE29F2-D77F-4BD0-A20B-334D316A1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09800" y="2099696"/>
            <a:ext cx="1942241" cy="188955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6" name="Arc 15">
            <a:extLst>
              <a:ext uri="{FF2B5EF4-FFF2-40B4-BE49-F238E27FC236}">
                <a16:creationId xmlns:a16="http://schemas.microsoft.com/office/drawing/2014/main" id="{22D09ED2-868F-42C6-866E-F92E0CEF3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520172">
            <a:off x="1613162" y="1492572"/>
            <a:ext cx="2987899" cy="2987899"/>
          </a:xfrm>
          <a:prstGeom prst="arc">
            <a:avLst>
              <a:gd name="adj1" fmla="val 14455503"/>
              <a:gd name="adj2" fmla="val 227775"/>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p:cNvSpPr>
            <a:spLocks noGrp="1"/>
          </p:cNvSpPr>
          <p:nvPr>
            <p:ph type="ctrTitle"/>
          </p:nvPr>
        </p:nvSpPr>
        <p:spPr>
          <a:xfrm>
            <a:off x="4038600" y="1939159"/>
            <a:ext cx="7644627" cy="2751086"/>
          </a:xfrm>
        </p:spPr>
        <p:txBody>
          <a:bodyPr>
            <a:normAutofit/>
          </a:bodyPr>
          <a:lstStyle/>
          <a:p>
            <a:pPr algn="r"/>
            <a:r>
              <a:rPr lang="en-GB" dirty="0">
                <a:ea typeface="Calibri Light"/>
                <a:cs typeface="Calibri Light"/>
              </a:rPr>
              <a:t>Study Skills-lecture </a:t>
            </a:r>
            <a:br>
              <a:rPr lang="en-GB" dirty="0">
                <a:ea typeface="Calibri Light"/>
                <a:cs typeface="Calibri Light"/>
              </a:rPr>
            </a:br>
            <a:endParaRPr lang="en-GB"/>
          </a:p>
        </p:txBody>
      </p:sp>
      <p:sp>
        <p:nvSpPr>
          <p:cNvPr id="3" name="Subtitle 2"/>
          <p:cNvSpPr>
            <a:spLocks noGrp="1"/>
          </p:cNvSpPr>
          <p:nvPr>
            <p:ph type="subTitle" idx="1"/>
          </p:nvPr>
        </p:nvSpPr>
        <p:spPr>
          <a:xfrm>
            <a:off x="4038600" y="4782320"/>
            <a:ext cx="7644627" cy="1329443"/>
          </a:xfrm>
        </p:spPr>
        <p:txBody>
          <a:bodyPr vert="horz" lIns="91440" tIns="45720" rIns="91440" bIns="45720" rtlCol="0" anchor="t">
            <a:normAutofit/>
          </a:bodyPr>
          <a:lstStyle/>
          <a:p>
            <a:pPr algn="r"/>
            <a:r>
              <a:rPr lang="en-GB" sz="2200" dirty="0">
                <a:ea typeface="Calibri"/>
                <a:cs typeface="Calibri"/>
              </a:rPr>
              <a:t>(MODULE CODE)</a:t>
            </a:r>
          </a:p>
          <a:p>
            <a:pPr algn="r"/>
            <a:r>
              <a:rPr lang="en-GB" sz="2200" dirty="0">
                <a:ea typeface="Calibri"/>
                <a:cs typeface="Calibri"/>
              </a:rPr>
              <a:t>Chrissie Joy</a:t>
            </a:r>
          </a:p>
          <a:p>
            <a:pPr algn="r"/>
            <a:r>
              <a:rPr lang="en-GB" sz="2200" dirty="0">
                <a:ea typeface="Calibri"/>
                <a:cs typeface="Calibri"/>
              </a:rPr>
              <a:t>c.joy@uwtsd.ac.uk</a:t>
            </a:r>
            <a:endParaRPr lang="en-GB" dirty="0"/>
          </a:p>
        </p:txBody>
      </p:sp>
    </p:spTree>
    <p:extLst>
      <p:ext uri="{BB962C8B-B14F-4D97-AF65-F5344CB8AC3E}">
        <p14:creationId xmlns:p14="http://schemas.microsoft.com/office/powerpoint/2010/main" val="12129932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9"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Robot operating a machine">
            <a:extLst>
              <a:ext uri="{FF2B5EF4-FFF2-40B4-BE49-F238E27FC236}">
                <a16:creationId xmlns:a16="http://schemas.microsoft.com/office/drawing/2014/main" id="{024128D5-C695-6390-89B9-3F9E7AAC28C3}"/>
              </a:ext>
            </a:extLst>
          </p:cNvPr>
          <p:cNvPicPr>
            <a:picLocks noChangeAspect="1"/>
          </p:cNvPicPr>
          <p:nvPr/>
        </p:nvPicPr>
        <p:blipFill rotWithShape="1">
          <a:blip r:embed="rId2"/>
          <a:srcRect r="10" b="7670"/>
          <a:stretch/>
        </p:blipFill>
        <p:spPr>
          <a:xfrm>
            <a:off x="2522356" y="10"/>
            <a:ext cx="9669642" cy="6857990"/>
          </a:xfrm>
          <a:prstGeom prst="rect">
            <a:avLst/>
          </a:prstGeom>
        </p:spPr>
      </p:pic>
      <p:sp>
        <p:nvSpPr>
          <p:cNvPr id="11" name="Rectangle 10">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90263"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2AB01E0-A162-DE9A-86BF-833BD95A102B}"/>
              </a:ext>
            </a:extLst>
          </p:cNvPr>
          <p:cNvSpPr>
            <a:spLocks noGrp="1"/>
          </p:cNvSpPr>
          <p:nvPr>
            <p:ph type="title"/>
          </p:nvPr>
        </p:nvSpPr>
        <p:spPr>
          <a:xfrm>
            <a:off x="838200" y="365125"/>
            <a:ext cx="3822189" cy="1899912"/>
          </a:xfrm>
        </p:spPr>
        <p:txBody>
          <a:bodyPr>
            <a:normAutofit/>
          </a:bodyPr>
          <a:lstStyle/>
          <a:p>
            <a:r>
              <a:rPr lang="en-GB" sz="4000">
                <a:cs typeface="Calibri Light"/>
              </a:rPr>
              <a:t>Aim for today</a:t>
            </a:r>
            <a:endParaRPr lang="en-GB" sz="4000"/>
          </a:p>
        </p:txBody>
      </p:sp>
      <p:sp>
        <p:nvSpPr>
          <p:cNvPr id="3" name="Content Placeholder 2">
            <a:extLst>
              <a:ext uri="{FF2B5EF4-FFF2-40B4-BE49-F238E27FC236}">
                <a16:creationId xmlns:a16="http://schemas.microsoft.com/office/drawing/2014/main" id="{EA00343C-7155-8FAF-4656-8681AF24D1A2}"/>
              </a:ext>
            </a:extLst>
          </p:cNvPr>
          <p:cNvSpPr>
            <a:spLocks noGrp="1"/>
          </p:cNvSpPr>
          <p:nvPr>
            <p:ph idx="1"/>
          </p:nvPr>
        </p:nvSpPr>
        <p:spPr>
          <a:xfrm>
            <a:off x="838200" y="2434201"/>
            <a:ext cx="3822189" cy="3742762"/>
          </a:xfrm>
        </p:spPr>
        <p:txBody>
          <a:bodyPr vert="horz" lIns="91440" tIns="45720" rIns="91440" bIns="45720" rtlCol="0">
            <a:normAutofit/>
          </a:bodyPr>
          <a:lstStyle/>
          <a:p>
            <a:r>
              <a:rPr lang="en-GB" sz="2000">
                <a:cs typeface="Calibri"/>
              </a:rPr>
              <a:t>What is digital literacy?</a:t>
            </a:r>
          </a:p>
          <a:p>
            <a:r>
              <a:rPr lang="en-GB" sz="2000">
                <a:cs typeface="Calibri"/>
              </a:rPr>
              <a:t>What is cybercrime?</a:t>
            </a:r>
          </a:p>
          <a:p>
            <a:r>
              <a:rPr lang="en-GB" sz="2000">
                <a:cs typeface="Calibri"/>
              </a:rPr>
              <a:t>Different types of cybercrime</a:t>
            </a:r>
          </a:p>
          <a:p>
            <a:r>
              <a:rPr lang="en-GB" sz="2000">
                <a:cs typeface="Calibri"/>
              </a:rPr>
              <a:t>What threat does cybercrime pose?</a:t>
            </a:r>
          </a:p>
          <a:p>
            <a:endParaRPr lang="en-GB" sz="2000">
              <a:cs typeface="Calibri"/>
            </a:endParaRPr>
          </a:p>
          <a:p>
            <a:endParaRPr lang="en-GB" sz="2000">
              <a:cs typeface="Calibri"/>
            </a:endParaRPr>
          </a:p>
          <a:p>
            <a:endParaRPr lang="en-GB" sz="2000">
              <a:cs typeface="Calibri"/>
            </a:endParaRPr>
          </a:p>
          <a:p>
            <a:endParaRPr lang="en-GB" sz="2000">
              <a:cs typeface="Calibri"/>
            </a:endParaRPr>
          </a:p>
        </p:txBody>
      </p:sp>
    </p:spTree>
    <p:extLst>
      <p:ext uri="{BB962C8B-B14F-4D97-AF65-F5344CB8AC3E}">
        <p14:creationId xmlns:p14="http://schemas.microsoft.com/office/powerpoint/2010/main" val="9569918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AFE8AC-AA4D-2770-D64F-8CDFB21DF8C2}"/>
              </a:ext>
            </a:extLst>
          </p:cNvPr>
          <p:cNvSpPr>
            <a:spLocks noGrp="1"/>
          </p:cNvSpPr>
          <p:nvPr>
            <p:ph type="title"/>
          </p:nvPr>
        </p:nvSpPr>
        <p:spPr>
          <a:xfrm>
            <a:off x="8153400" y="1128094"/>
            <a:ext cx="3434180" cy="1415270"/>
          </a:xfrm>
        </p:spPr>
        <p:txBody>
          <a:bodyPr anchor="t">
            <a:normAutofit/>
          </a:bodyPr>
          <a:lstStyle/>
          <a:p>
            <a:r>
              <a:rPr lang="en-GB" sz="3200">
                <a:cs typeface="Calibri Light"/>
              </a:rPr>
              <a:t>Task....</a:t>
            </a:r>
            <a:endParaRPr lang="en-GB" sz="3200"/>
          </a:p>
        </p:txBody>
      </p:sp>
      <p:pic>
        <p:nvPicPr>
          <p:cNvPr id="5" name="Picture 4" descr="Abstract blurred public library with bookshelves">
            <a:extLst>
              <a:ext uri="{FF2B5EF4-FFF2-40B4-BE49-F238E27FC236}">
                <a16:creationId xmlns:a16="http://schemas.microsoft.com/office/drawing/2014/main" id="{B523BD0A-1A84-F0BD-F719-B30690DAF0DF}"/>
              </a:ext>
            </a:extLst>
          </p:cNvPr>
          <p:cNvPicPr>
            <a:picLocks noChangeAspect="1"/>
          </p:cNvPicPr>
          <p:nvPr/>
        </p:nvPicPr>
        <p:blipFill rotWithShape="1">
          <a:blip r:embed="rId2"/>
          <a:srcRect l="2188" r="24112" b="4"/>
          <a:stretch/>
        </p:blipFill>
        <p:spPr>
          <a:xfrm>
            <a:off x="-9886" y="10"/>
            <a:ext cx="7572605" cy="6857990"/>
          </a:xfrm>
          <a:prstGeom prst="rect">
            <a:avLst/>
          </a:prstGeom>
        </p:spPr>
      </p:pic>
      <p:cxnSp>
        <p:nvCxnSpPr>
          <p:cNvPr id="9" name="Straight Connector 8">
            <a:extLst>
              <a:ext uri="{FF2B5EF4-FFF2-40B4-BE49-F238E27FC236}">
                <a16:creationId xmlns:a16="http://schemas.microsoft.com/office/drawing/2014/main" id="{249EDD1B-F94D-B4E6-ACAA-566B9A26FDE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9939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FAAF9C6A-09C0-BC00-D455-78AF28B32519}"/>
              </a:ext>
            </a:extLst>
          </p:cNvPr>
          <p:cNvSpPr>
            <a:spLocks noGrp="1"/>
          </p:cNvSpPr>
          <p:nvPr>
            <p:ph idx="1"/>
          </p:nvPr>
        </p:nvSpPr>
        <p:spPr>
          <a:xfrm>
            <a:off x="8153400" y="2543364"/>
            <a:ext cx="3434180" cy="3599019"/>
          </a:xfrm>
        </p:spPr>
        <p:txBody>
          <a:bodyPr vert="horz" lIns="91440" tIns="45720" rIns="91440" bIns="45720" rtlCol="0">
            <a:normAutofit/>
          </a:bodyPr>
          <a:lstStyle/>
          <a:p>
            <a:r>
              <a:rPr lang="en-GB" sz="2000">
                <a:cs typeface="Calibri"/>
              </a:rPr>
              <a:t>Research to find out what is meant by the term digital literacy and why it is important to you as a student.</a:t>
            </a:r>
          </a:p>
        </p:txBody>
      </p:sp>
      <p:pic>
        <p:nvPicPr>
          <p:cNvPr id="4" name="Picture 3" descr="A group of hands with text above them&#10;&#10;Description automatically generated">
            <a:extLst>
              <a:ext uri="{FF2B5EF4-FFF2-40B4-BE49-F238E27FC236}">
                <a16:creationId xmlns:a16="http://schemas.microsoft.com/office/drawing/2014/main" id="{EF0747CB-656E-AFE9-28BC-A9A7312546D8}"/>
              </a:ext>
            </a:extLst>
          </p:cNvPr>
          <p:cNvPicPr>
            <a:picLocks noChangeAspect="1"/>
          </p:cNvPicPr>
          <p:nvPr/>
        </p:nvPicPr>
        <p:blipFill>
          <a:blip r:embed="rId3"/>
          <a:stretch>
            <a:fillRect/>
          </a:stretch>
        </p:blipFill>
        <p:spPr>
          <a:xfrm>
            <a:off x="9445297" y="5322766"/>
            <a:ext cx="2743200" cy="1537711"/>
          </a:xfrm>
          <a:prstGeom prst="rect">
            <a:avLst/>
          </a:prstGeom>
        </p:spPr>
      </p:pic>
    </p:spTree>
    <p:extLst>
      <p:ext uri="{BB962C8B-B14F-4D97-AF65-F5344CB8AC3E}">
        <p14:creationId xmlns:p14="http://schemas.microsoft.com/office/powerpoint/2010/main" val="29228674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1F74D3-A3BD-7665-084E-0BABD0FE9E2B}"/>
              </a:ext>
            </a:extLst>
          </p:cNvPr>
          <p:cNvSpPr>
            <a:spLocks noGrp="1"/>
          </p:cNvSpPr>
          <p:nvPr>
            <p:ph type="title"/>
          </p:nvPr>
        </p:nvSpPr>
        <p:spPr>
          <a:xfrm>
            <a:off x="762000" y="1138036"/>
            <a:ext cx="4085665" cy="1402470"/>
          </a:xfrm>
        </p:spPr>
        <p:txBody>
          <a:bodyPr anchor="t">
            <a:normAutofit/>
          </a:bodyPr>
          <a:lstStyle/>
          <a:p>
            <a:r>
              <a:rPr lang="en-GB" sz="3200">
                <a:cs typeface="Calibri Light"/>
              </a:rPr>
              <a:t>Digital literacy</a:t>
            </a:r>
            <a:endParaRPr lang="en-GB" sz="3200"/>
          </a:p>
        </p:txBody>
      </p:sp>
      <p:cxnSp>
        <p:nvCxnSpPr>
          <p:cNvPr id="9" name="Straight Connector 8">
            <a:extLst>
              <a:ext uri="{FF2B5EF4-FFF2-40B4-BE49-F238E27FC236}">
                <a16:creationId xmlns:a16="http://schemas.microsoft.com/office/drawing/2014/main" id="{1503BFE4-729B-D9D0-C17B-501E6AF112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65140" y="871146"/>
            <a:ext cx="736939"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B52C59E9-9AA0-6783-E024-A0AE7CA14EE4}"/>
              </a:ext>
            </a:extLst>
          </p:cNvPr>
          <p:cNvSpPr>
            <a:spLocks noGrp="1"/>
          </p:cNvSpPr>
          <p:nvPr>
            <p:ph idx="1"/>
          </p:nvPr>
        </p:nvSpPr>
        <p:spPr>
          <a:xfrm>
            <a:off x="17518" y="1859246"/>
            <a:ext cx="5548353" cy="5001344"/>
          </a:xfrm>
        </p:spPr>
        <p:txBody>
          <a:bodyPr vert="horz" lIns="91440" tIns="45720" rIns="91440" bIns="45720" rtlCol="0" anchor="t">
            <a:noAutofit/>
          </a:bodyPr>
          <a:lstStyle/>
          <a:p>
            <a:r>
              <a:rPr lang="en-GB" sz="2200" dirty="0">
                <a:ea typeface="+mn-lt"/>
                <a:cs typeface="+mn-lt"/>
              </a:rPr>
              <a:t>Refers to the ability to find, evaluate, use, and create digital information and media effectively, efficiently, and responsibly. </a:t>
            </a:r>
          </a:p>
          <a:p>
            <a:r>
              <a:rPr lang="en-GB" sz="2200" dirty="0">
                <a:ea typeface="+mn-lt"/>
                <a:cs typeface="+mn-lt"/>
              </a:rPr>
              <a:t>Encompasses a range of skills and competencies required to navigate the digital world, which includes using various digital devices, platforms, applications, and online resources. Digital literacy goes beyond technical proficiency</a:t>
            </a:r>
          </a:p>
          <a:p>
            <a:r>
              <a:rPr lang="en-GB" sz="2200" dirty="0">
                <a:ea typeface="+mn-lt"/>
                <a:cs typeface="+mn-lt"/>
              </a:rPr>
              <a:t>involves critical thinking, ethical considerations, and the ability to adapt to new technologies as they emerge.</a:t>
            </a:r>
            <a:endParaRPr lang="en-GB" sz="2200">
              <a:cs typeface="Calibri"/>
            </a:endParaRPr>
          </a:p>
        </p:txBody>
      </p:sp>
      <p:pic>
        <p:nvPicPr>
          <p:cNvPr id="5" name="Picture 4" descr="Sphere of mesh and nodes">
            <a:extLst>
              <a:ext uri="{FF2B5EF4-FFF2-40B4-BE49-F238E27FC236}">
                <a16:creationId xmlns:a16="http://schemas.microsoft.com/office/drawing/2014/main" id="{3B81DEE2-4431-7754-330A-DD99B61BE8D8}"/>
              </a:ext>
            </a:extLst>
          </p:cNvPr>
          <p:cNvPicPr>
            <a:picLocks noChangeAspect="1"/>
          </p:cNvPicPr>
          <p:nvPr/>
        </p:nvPicPr>
        <p:blipFill rotWithShape="1">
          <a:blip r:embed="rId2"/>
          <a:srcRect l="28466" r="4" b="4"/>
          <a:stretch/>
        </p:blipFill>
        <p:spPr>
          <a:xfrm>
            <a:off x="5650992" y="10"/>
            <a:ext cx="6541008" cy="6857990"/>
          </a:xfrm>
          <a:prstGeom prst="rect">
            <a:avLst/>
          </a:prstGeom>
        </p:spPr>
      </p:pic>
    </p:spTree>
    <p:extLst>
      <p:ext uri="{BB962C8B-B14F-4D97-AF65-F5344CB8AC3E}">
        <p14:creationId xmlns:p14="http://schemas.microsoft.com/office/powerpoint/2010/main" val="224655940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5EB6EF-89F6-E69D-E7EC-4079B74D5FAD}"/>
              </a:ext>
            </a:extLst>
          </p:cNvPr>
          <p:cNvSpPr>
            <a:spLocks noGrp="1"/>
          </p:cNvSpPr>
          <p:nvPr>
            <p:ph type="title"/>
          </p:nvPr>
        </p:nvSpPr>
        <p:spPr>
          <a:xfrm>
            <a:off x="876692" y="741391"/>
            <a:ext cx="5479719" cy="1616203"/>
          </a:xfrm>
        </p:spPr>
        <p:txBody>
          <a:bodyPr anchor="b">
            <a:normAutofit/>
          </a:bodyPr>
          <a:lstStyle/>
          <a:p>
            <a:r>
              <a:rPr lang="en-GB" sz="3200">
                <a:cs typeface="Calibri Light"/>
              </a:rPr>
              <a:t>Key components of digital literacy</a:t>
            </a:r>
            <a:endParaRPr lang="en-GB" sz="3200"/>
          </a:p>
        </p:txBody>
      </p:sp>
      <p:sp>
        <p:nvSpPr>
          <p:cNvPr id="3" name="Content Placeholder 2">
            <a:extLst>
              <a:ext uri="{FF2B5EF4-FFF2-40B4-BE49-F238E27FC236}">
                <a16:creationId xmlns:a16="http://schemas.microsoft.com/office/drawing/2014/main" id="{A6F825F1-BF02-99FB-5076-9945D40CB1CF}"/>
              </a:ext>
            </a:extLst>
          </p:cNvPr>
          <p:cNvSpPr>
            <a:spLocks noGrp="1"/>
          </p:cNvSpPr>
          <p:nvPr>
            <p:ph idx="1"/>
          </p:nvPr>
        </p:nvSpPr>
        <p:spPr>
          <a:xfrm>
            <a:off x="876692" y="2533476"/>
            <a:ext cx="5479719" cy="3447832"/>
          </a:xfrm>
        </p:spPr>
        <p:txBody>
          <a:bodyPr vert="horz" lIns="91440" tIns="45720" rIns="91440" bIns="45720" rtlCol="0" anchor="t">
            <a:normAutofit/>
          </a:bodyPr>
          <a:lstStyle/>
          <a:p>
            <a:r>
              <a:rPr lang="en-GB" sz="1900" b="1">
                <a:ea typeface="+mn-lt"/>
                <a:cs typeface="+mn-lt"/>
              </a:rPr>
              <a:t>Basic Computer Skills:</a:t>
            </a:r>
            <a:r>
              <a:rPr lang="en-GB" sz="1900">
                <a:ea typeface="+mn-lt"/>
                <a:cs typeface="+mn-lt"/>
              </a:rPr>
              <a:t> Proficiency in using computers, tablets, smartphones, and other digital devices. This includes knowledge of hardware, software, and operating systems.</a:t>
            </a:r>
            <a:endParaRPr lang="en-GB" sz="1900">
              <a:cs typeface="Calibri" panose="020F0502020204030204"/>
            </a:endParaRPr>
          </a:p>
          <a:p>
            <a:r>
              <a:rPr lang="en-GB" sz="1900" b="1">
                <a:ea typeface="+mn-lt"/>
                <a:cs typeface="+mn-lt"/>
              </a:rPr>
              <a:t>Internet Skills:</a:t>
            </a:r>
            <a:r>
              <a:rPr lang="en-GB" sz="1900">
                <a:ea typeface="+mn-lt"/>
                <a:cs typeface="+mn-lt"/>
              </a:rPr>
              <a:t> The ability to access and navigate the internet, search for information using search engines, and understand web addresses (URLs).</a:t>
            </a:r>
            <a:endParaRPr lang="en-GB" sz="1900"/>
          </a:p>
          <a:p>
            <a:r>
              <a:rPr lang="en-GB" sz="1900" b="1">
                <a:ea typeface="+mn-lt"/>
                <a:cs typeface="+mn-lt"/>
              </a:rPr>
              <a:t>Information Evaluation:</a:t>
            </a:r>
            <a:r>
              <a:rPr lang="en-GB" sz="1900">
                <a:ea typeface="+mn-lt"/>
                <a:cs typeface="+mn-lt"/>
              </a:rPr>
              <a:t> The skill to critically evaluate online information for accuracy, credibility, and relevance. This is especially important in an age of abundant and often unverified information.</a:t>
            </a:r>
            <a:endParaRPr lang="en-GB" sz="1900"/>
          </a:p>
          <a:p>
            <a:endParaRPr lang="en-GB" sz="1900">
              <a:cs typeface="Calibri"/>
            </a:endParaRPr>
          </a:p>
        </p:txBody>
      </p:sp>
      <p:pic>
        <p:nvPicPr>
          <p:cNvPr id="5" name="Picture 4" descr="Programming data on computer monitor">
            <a:extLst>
              <a:ext uri="{FF2B5EF4-FFF2-40B4-BE49-F238E27FC236}">
                <a16:creationId xmlns:a16="http://schemas.microsoft.com/office/drawing/2014/main" id="{BB2F174C-6EAC-8C16-212E-ADA5858305B2}"/>
              </a:ext>
            </a:extLst>
          </p:cNvPr>
          <p:cNvPicPr>
            <a:picLocks noChangeAspect="1"/>
          </p:cNvPicPr>
          <p:nvPr/>
        </p:nvPicPr>
        <p:blipFill rotWithShape="1">
          <a:blip r:embed="rId2"/>
          <a:srcRect l="44302" r="7869" b="-3"/>
          <a:stretch/>
        </p:blipFill>
        <p:spPr>
          <a:xfrm>
            <a:off x="7270812" y="10"/>
            <a:ext cx="4921187" cy="6857990"/>
          </a:xfrm>
          <a:prstGeom prst="rect">
            <a:avLst/>
          </a:prstGeom>
        </p:spPr>
      </p:pic>
      <p:grpSp>
        <p:nvGrpSpPr>
          <p:cNvPr id="9" name="Group 8">
            <a:extLst>
              <a:ext uri="{FF2B5EF4-FFF2-40B4-BE49-F238E27FC236}">
                <a16:creationId xmlns:a16="http://schemas.microsoft.com/office/drawing/2014/main" id="{8CE57D37-C2D0-066B-1AE3-6F4244344F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2068638" y="0"/>
            <a:ext cx="123362" cy="6858000"/>
            <a:chOff x="12068638" y="0"/>
            <a:chExt cx="123362" cy="6858000"/>
          </a:xfrm>
        </p:grpSpPr>
        <p:sp>
          <p:nvSpPr>
            <p:cNvPr id="10" name="Rectangle 9">
              <a:extLst>
                <a:ext uri="{FF2B5EF4-FFF2-40B4-BE49-F238E27FC236}">
                  <a16:creationId xmlns:a16="http://schemas.microsoft.com/office/drawing/2014/main" id="{A24DCA44-89CF-872A-903F-96C50780EA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4B0CC4F5-AC85-FFFA-7EB5-33C4FCE90A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9393699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E10650BA-D090-4A23-98E3-B48BBAEA92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Abstract background of luminous blue">
            <a:extLst>
              <a:ext uri="{FF2B5EF4-FFF2-40B4-BE49-F238E27FC236}">
                <a16:creationId xmlns:a16="http://schemas.microsoft.com/office/drawing/2014/main" id="{DDAE90AE-50A1-F778-E41C-1FBF08BE7E70}"/>
              </a:ext>
            </a:extLst>
          </p:cNvPr>
          <p:cNvPicPr>
            <a:picLocks noChangeAspect="1"/>
          </p:cNvPicPr>
          <p:nvPr/>
        </p:nvPicPr>
        <p:blipFill rotWithShape="1">
          <a:blip r:embed="rId2"/>
          <a:srcRect l="31151" r="19779"/>
          <a:stretch/>
        </p:blipFill>
        <p:spPr>
          <a:xfrm>
            <a:off x="-9527" y="3725"/>
            <a:ext cx="5846165" cy="6850548"/>
          </a:xfrm>
          <a:prstGeom prst="rect">
            <a:avLst/>
          </a:prstGeom>
        </p:spPr>
      </p:pic>
      <p:grpSp>
        <p:nvGrpSpPr>
          <p:cNvPr id="19" name="Group 18">
            <a:extLst>
              <a:ext uri="{FF2B5EF4-FFF2-40B4-BE49-F238E27FC236}">
                <a16:creationId xmlns:a16="http://schemas.microsoft.com/office/drawing/2014/main" id="{FFB939B9-73CE-4644-87BB-72AEBF00114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527" y="-6558"/>
            <a:ext cx="6254832" cy="6874766"/>
            <a:chOff x="-9149" y="3725"/>
            <a:chExt cx="6254832" cy="6887203"/>
          </a:xfrm>
        </p:grpSpPr>
        <p:sp>
          <p:nvSpPr>
            <p:cNvPr id="20" name="Freeform: Shape 19">
              <a:extLst>
                <a:ext uri="{FF2B5EF4-FFF2-40B4-BE49-F238E27FC236}">
                  <a16:creationId xmlns:a16="http://schemas.microsoft.com/office/drawing/2014/main" id="{15F2A0CF-7879-4629-AC2B-4069D77A3C4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49" y="238645"/>
              <a:ext cx="5933139" cy="6387893"/>
            </a:xfrm>
            <a:custGeom>
              <a:avLst/>
              <a:gdLst>
                <a:gd name="connsiteX0" fmla="*/ 5852909 w 5933139"/>
                <a:gd name="connsiteY0" fmla="*/ 2469528 h 6335678"/>
                <a:gd name="connsiteX1" fmla="*/ 5830799 w 5933139"/>
                <a:gd name="connsiteY1" fmla="*/ 2394015 h 6335678"/>
                <a:gd name="connsiteX2" fmla="*/ 5805878 w 5933139"/>
                <a:gd name="connsiteY2" fmla="*/ 2319439 h 6335678"/>
                <a:gd name="connsiteX3" fmla="*/ 5778708 w 5933139"/>
                <a:gd name="connsiteY3" fmla="*/ 2245800 h 6335678"/>
                <a:gd name="connsiteX4" fmla="*/ 5652978 w 5933139"/>
                <a:gd name="connsiteY4" fmla="*/ 1959675 h 6335678"/>
                <a:gd name="connsiteX5" fmla="*/ 5327691 w 5933139"/>
                <a:gd name="connsiteY5" fmla="*/ 1432958 h 6335678"/>
                <a:gd name="connsiteX6" fmla="*/ 4921458 w 5933139"/>
                <a:gd name="connsiteY6" fmla="*/ 973322 h 6335678"/>
                <a:gd name="connsiteX7" fmla="*/ 4450018 w 5933139"/>
                <a:gd name="connsiteY7" fmla="*/ 586764 h 6335678"/>
                <a:gd name="connsiteX8" fmla="*/ 4193311 w 5933139"/>
                <a:gd name="connsiteY8" fmla="*/ 423558 h 6335678"/>
                <a:gd name="connsiteX9" fmla="*/ 3924237 w 5933139"/>
                <a:gd name="connsiteY9" fmla="*/ 281901 h 6335678"/>
                <a:gd name="connsiteX10" fmla="*/ 3352175 w 5933139"/>
                <a:gd name="connsiteY10" fmla="*/ 75786 h 6335678"/>
                <a:gd name="connsiteX11" fmla="*/ 3051997 w 5933139"/>
                <a:gd name="connsiteY11" fmla="*/ 19011 h 6335678"/>
                <a:gd name="connsiteX12" fmla="*/ 2745823 w 5933139"/>
                <a:gd name="connsiteY12" fmla="*/ 86 h 6335678"/>
                <a:gd name="connsiteX13" fmla="*/ 2141720 w 5933139"/>
                <a:gd name="connsiteY13" fmla="*/ 55550 h 6335678"/>
                <a:gd name="connsiteX14" fmla="*/ 1551295 w 5933139"/>
                <a:gd name="connsiteY14" fmla="*/ 216319 h 6335678"/>
                <a:gd name="connsiteX15" fmla="*/ 1001718 w 5933139"/>
                <a:gd name="connsiteY15" fmla="*/ 498134 h 6335678"/>
                <a:gd name="connsiteX16" fmla="*/ 754755 w 5933139"/>
                <a:gd name="connsiteY16" fmla="*/ 685886 h 6335678"/>
                <a:gd name="connsiteX17" fmla="*/ 533462 w 5933139"/>
                <a:gd name="connsiteY17" fmla="*/ 903056 h 6335678"/>
                <a:gd name="connsiteX18" fmla="*/ 0 w 5933139"/>
                <a:gd name="connsiteY18" fmla="*/ 1646568 h 6335678"/>
                <a:gd name="connsiteX19" fmla="*/ 0 w 5933139"/>
                <a:gd name="connsiteY19" fmla="*/ 4709059 h 6335678"/>
                <a:gd name="connsiteX20" fmla="*/ 120671 w 5933139"/>
                <a:gd name="connsiteY20" fmla="*/ 4907491 h 6335678"/>
                <a:gd name="connsiteX21" fmla="*/ 507979 w 5933139"/>
                <a:gd name="connsiteY21" fmla="*/ 5384178 h 6335678"/>
                <a:gd name="connsiteX22" fmla="*/ 972112 w 5933139"/>
                <a:gd name="connsiteY22" fmla="*/ 5778607 h 6335678"/>
                <a:gd name="connsiteX23" fmla="*/ 1229943 w 5933139"/>
                <a:gd name="connsiteY23" fmla="*/ 5939939 h 6335678"/>
                <a:gd name="connsiteX24" fmla="*/ 1502389 w 5933139"/>
                <a:gd name="connsiteY24" fmla="*/ 6073913 h 6335678"/>
                <a:gd name="connsiteX25" fmla="*/ 2673870 w 5933139"/>
                <a:gd name="connsiteY25" fmla="*/ 6333993 h 6335678"/>
                <a:gd name="connsiteX26" fmla="*/ 2749196 w 5933139"/>
                <a:gd name="connsiteY26" fmla="*/ 6335679 h 6335678"/>
                <a:gd name="connsiteX27" fmla="*/ 2787983 w 5933139"/>
                <a:gd name="connsiteY27" fmla="*/ 6335492 h 6335678"/>
                <a:gd name="connsiteX28" fmla="*/ 2826770 w 5933139"/>
                <a:gd name="connsiteY28" fmla="*/ 6334368 h 6335678"/>
                <a:gd name="connsiteX29" fmla="*/ 2981918 w 5933139"/>
                <a:gd name="connsiteY29" fmla="*/ 6319939 h 6335678"/>
                <a:gd name="connsiteX30" fmla="*/ 3285282 w 5933139"/>
                <a:gd name="connsiteY30" fmla="*/ 6241803 h 6335678"/>
                <a:gd name="connsiteX31" fmla="*/ 3566347 w 5933139"/>
                <a:gd name="connsiteY31" fmla="*/ 6104831 h 6335678"/>
                <a:gd name="connsiteX32" fmla="*/ 3818369 w 5933139"/>
                <a:gd name="connsiteY32" fmla="*/ 5926823 h 6335678"/>
                <a:gd name="connsiteX33" fmla="*/ 4044908 w 5933139"/>
                <a:gd name="connsiteY33" fmla="*/ 5726329 h 6335678"/>
                <a:gd name="connsiteX34" fmla="*/ 4151151 w 5933139"/>
                <a:gd name="connsiteY34" fmla="*/ 5622147 h 6335678"/>
                <a:gd name="connsiteX35" fmla="*/ 4253834 w 5933139"/>
                <a:gd name="connsiteY35" fmla="*/ 5516841 h 6335678"/>
                <a:gd name="connsiteX36" fmla="*/ 4452453 w 5933139"/>
                <a:gd name="connsiteY36" fmla="*/ 5306979 h 6335678"/>
                <a:gd name="connsiteX37" fmla="*/ 4548578 w 5933139"/>
                <a:gd name="connsiteY37" fmla="*/ 5202797 h 6335678"/>
                <a:gd name="connsiteX38" fmla="*/ 4596546 w 5933139"/>
                <a:gd name="connsiteY38" fmla="*/ 5151456 h 6335678"/>
                <a:gd name="connsiteX39" fmla="*/ 4643016 w 5933139"/>
                <a:gd name="connsiteY39" fmla="*/ 5103300 h 6335678"/>
                <a:gd name="connsiteX40" fmla="*/ 4739515 w 5933139"/>
                <a:gd name="connsiteY40" fmla="*/ 5013172 h 6335678"/>
                <a:gd name="connsiteX41" fmla="*/ 4842198 w 5933139"/>
                <a:gd name="connsiteY41" fmla="*/ 4930164 h 6335678"/>
                <a:gd name="connsiteX42" fmla="*/ 5071360 w 5933139"/>
                <a:gd name="connsiteY42" fmla="*/ 4780449 h 6335678"/>
                <a:gd name="connsiteX43" fmla="*/ 5332001 w 5933139"/>
                <a:gd name="connsiteY43" fmla="*/ 4615932 h 6335678"/>
                <a:gd name="connsiteX44" fmla="*/ 5397396 w 5933139"/>
                <a:gd name="connsiteY44" fmla="*/ 4563655 h 6335678"/>
                <a:gd name="connsiteX45" fmla="*/ 5459417 w 5933139"/>
                <a:gd name="connsiteY45" fmla="*/ 4505380 h 6335678"/>
                <a:gd name="connsiteX46" fmla="*/ 5567159 w 5933139"/>
                <a:gd name="connsiteY46" fmla="*/ 4374029 h 6335678"/>
                <a:gd name="connsiteX47" fmla="*/ 5651292 w 5933139"/>
                <a:gd name="connsiteY47" fmla="*/ 4231810 h 6335678"/>
                <a:gd name="connsiteX48" fmla="*/ 5716686 w 5933139"/>
                <a:gd name="connsiteY48" fmla="*/ 4085655 h 6335678"/>
                <a:gd name="connsiteX49" fmla="*/ 5820681 w 5933139"/>
                <a:gd name="connsiteY49" fmla="*/ 3791848 h 6335678"/>
                <a:gd name="connsiteX50" fmla="*/ 5898629 w 5933139"/>
                <a:gd name="connsiteY50" fmla="*/ 3487922 h 6335678"/>
                <a:gd name="connsiteX51" fmla="*/ 5932170 w 5933139"/>
                <a:gd name="connsiteY51" fmla="*/ 3174066 h 6335678"/>
                <a:gd name="connsiteX52" fmla="*/ 5872209 w 5933139"/>
                <a:gd name="connsiteY52" fmla="*/ 2545978 h 6335678"/>
                <a:gd name="connsiteX53" fmla="*/ 5852909 w 5933139"/>
                <a:gd name="connsiteY53" fmla="*/ 2469528 h 6335678"/>
                <a:gd name="connsiteX54" fmla="*/ 5507386 w 5933139"/>
                <a:gd name="connsiteY54" fmla="*/ 3724580 h 6335678"/>
                <a:gd name="connsiteX55" fmla="*/ 5453609 w 5933139"/>
                <a:gd name="connsiteY55" fmla="*/ 3989906 h 6335678"/>
                <a:gd name="connsiteX56" fmla="*/ 5344181 w 5933139"/>
                <a:gd name="connsiteY56" fmla="*/ 4220380 h 6335678"/>
                <a:gd name="connsiteX57" fmla="*/ 5171419 w 5933139"/>
                <a:gd name="connsiteY57" fmla="*/ 4388644 h 6335678"/>
                <a:gd name="connsiteX58" fmla="*/ 5057868 w 5933139"/>
                <a:gd name="connsiteY58" fmla="*/ 4453851 h 6335678"/>
                <a:gd name="connsiteX59" fmla="*/ 4930265 w 5933139"/>
                <a:gd name="connsiteY59" fmla="*/ 4516810 h 6335678"/>
                <a:gd name="connsiteX60" fmla="*/ 4660067 w 5933139"/>
                <a:gd name="connsiteY60" fmla="*/ 4664276 h 6335678"/>
                <a:gd name="connsiteX61" fmla="*/ 4408794 w 5933139"/>
                <a:gd name="connsiteY61" fmla="*/ 4857836 h 6335678"/>
                <a:gd name="connsiteX62" fmla="*/ 4352207 w 5933139"/>
                <a:gd name="connsiteY62" fmla="*/ 4911988 h 6335678"/>
                <a:gd name="connsiteX63" fmla="*/ 4299366 w 5933139"/>
                <a:gd name="connsiteY63" fmla="*/ 4965390 h 6335678"/>
                <a:gd name="connsiteX64" fmla="*/ 4197621 w 5933139"/>
                <a:gd name="connsiteY64" fmla="*/ 5074257 h 6335678"/>
                <a:gd name="connsiteX65" fmla="*/ 4008744 w 5933139"/>
                <a:gd name="connsiteY65" fmla="*/ 5297985 h 6335678"/>
                <a:gd name="connsiteX66" fmla="*/ 3917304 w 5933139"/>
                <a:gd name="connsiteY66" fmla="*/ 5409100 h 6335678"/>
                <a:gd name="connsiteX67" fmla="*/ 3826052 w 5933139"/>
                <a:gd name="connsiteY67" fmla="*/ 5518153 h 6335678"/>
                <a:gd name="connsiteX68" fmla="*/ 3637925 w 5933139"/>
                <a:gd name="connsiteY68" fmla="*/ 5725017 h 6335678"/>
                <a:gd name="connsiteX69" fmla="*/ 3433497 w 5933139"/>
                <a:gd name="connsiteY69" fmla="*/ 5906586 h 6335678"/>
                <a:gd name="connsiteX70" fmla="*/ 3204522 w 5933139"/>
                <a:gd name="connsiteY70" fmla="*/ 6046744 h 6335678"/>
                <a:gd name="connsiteX71" fmla="*/ 2950439 w 5933139"/>
                <a:gd name="connsiteY71" fmla="*/ 6129190 h 6335678"/>
                <a:gd name="connsiteX72" fmla="*/ 2816839 w 5933139"/>
                <a:gd name="connsiteY72" fmla="*/ 6146428 h 6335678"/>
                <a:gd name="connsiteX73" fmla="*/ 2749009 w 5933139"/>
                <a:gd name="connsiteY73" fmla="*/ 6149051 h 6335678"/>
                <a:gd name="connsiteX74" fmla="*/ 2678930 w 5933139"/>
                <a:gd name="connsiteY74" fmla="*/ 6148677 h 6335678"/>
                <a:gd name="connsiteX75" fmla="*/ 2125793 w 5933139"/>
                <a:gd name="connsiteY75" fmla="*/ 6065481 h 6335678"/>
                <a:gd name="connsiteX76" fmla="*/ 1610506 w 5933139"/>
                <a:gd name="connsiteY76" fmla="*/ 5851310 h 6335678"/>
                <a:gd name="connsiteX77" fmla="*/ 1373099 w 5933139"/>
                <a:gd name="connsiteY77" fmla="*/ 5706279 h 6335678"/>
                <a:gd name="connsiteX78" fmla="*/ 1315949 w 5933139"/>
                <a:gd name="connsiteY78" fmla="*/ 5666743 h 6335678"/>
                <a:gd name="connsiteX79" fmla="*/ 1259923 w 5933139"/>
                <a:gd name="connsiteY79" fmla="*/ 5625894 h 6335678"/>
                <a:gd name="connsiteX80" fmla="*/ 1204647 w 5933139"/>
                <a:gd name="connsiteY80" fmla="*/ 5583922 h 6335678"/>
                <a:gd name="connsiteX81" fmla="*/ 1150308 w 5933139"/>
                <a:gd name="connsiteY81" fmla="*/ 5540826 h 6335678"/>
                <a:gd name="connsiteX82" fmla="*/ 751569 w 5933139"/>
                <a:gd name="connsiteY82" fmla="*/ 5158015 h 6335678"/>
                <a:gd name="connsiteX83" fmla="*/ 663315 w 5933139"/>
                <a:gd name="connsiteY83" fmla="*/ 5052146 h 6335678"/>
                <a:gd name="connsiteX84" fmla="*/ 580869 w 5933139"/>
                <a:gd name="connsiteY84" fmla="*/ 4942718 h 6335678"/>
                <a:gd name="connsiteX85" fmla="*/ 432279 w 5933139"/>
                <a:gd name="connsiteY85" fmla="*/ 4713369 h 6335678"/>
                <a:gd name="connsiteX86" fmla="*/ 205553 w 5933139"/>
                <a:gd name="connsiteY86" fmla="*/ 4219443 h 6335678"/>
                <a:gd name="connsiteX87" fmla="*/ 79448 w 5933139"/>
                <a:gd name="connsiteY87" fmla="*/ 3693850 h 6335678"/>
                <a:gd name="connsiteX88" fmla="*/ 53590 w 5933139"/>
                <a:gd name="connsiteY88" fmla="*/ 3425339 h 6335678"/>
                <a:gd name="connsiteX89" fmla="*/ 49655 w 5933139"/>
                <a:gd name="connsiteY89" fmla="*/ 3155890 h 6335678"/>
                <a:gd name="connsiteX90" fmla="*/ 67830 w 5933139"/>
                <a:gd name="connsiteY90" fmla="*/ 2886817 h 6335678"/>
                <a:gd name="connsiteX91" fmla="*/ 108679 w 5933139"/>
                <a:gd name="connsiteY91" fmla="*/ 2619992 h 6335678"/>
                <a:gd name="connsiteX92" fmla="*/ 263077 w 5933139"/>
                <a:gd name="connsiteY92" fmla="*/ 2101520 h 6335678"/>
                <a:gd name="connsiteX93" fmla="*/ 837575 w 5933139"/>
                <a:gd name="connsiteY93" fmla="*/ 1186370 h 6335678"/>
                <a:gd name="connsiteX94" fmla="*/ 1031698 w 5933139"/>
                <a:gd name="connsiteY94" fmla="*/ 996932 h 6335678"/>
                <a:gd name="connsiteX95" fmla="*/ 1236688 w 5933139"/>
                <a:gd name="connsiteY95" fmla="*/ 819298 h 6335678"/>
                <a:gd name="connsiteX96" fmla="*/ 1687143 w 5933139"/>
                <a:gd name="connsiteY96" fmla="*/ 511438 h 6335678"/>
                <a:gd name="connsiteX97" fmla="*/ 2196246 w 5933139"/>
                <a:gd name="connsiteY97" fmla="*/ 300639 h 6335678"/>
                <a:gd name="connsiteX98" fmla="*/ 2745823 w 5933139"/>
                <a:gd name="connsiteY98" fmla="*/ 229248 h 6335678"/>
                <a:gd name="connsiteX99" fmla="*/ 3019206 w 5933139"/>
                <a:gd name="connsiteY99" fmla="*/ 252108 h 6335678"/>
                <a:gd name="connsiteX100" fmla="*/ 3288092 w 5933139"/>
                <a:gd name="connsiteY100" fmla="*/ 313006 h 6335678"/>
                <a:gd name="connsiteX101" fmla="*/ 3548172 w 5933139"/>
                <a:gd name="connsiteY101" fmla="*/ 407069 h 6335678"/>
                <a:gd name="connsiteX102" fmla="*/ 3611505 w 5933139"/>
                <a:gd name="connsiteY102" fmla="*/ 435176 h 6335678"/>
                <a:gd name="connsiteX103" fmla="*/ 3674089 w 5933139"/>
                <a:gd name="connsiteY103" fmla="*/ 464968 h 6335678"/>
                <a:gd name="connsiteX104" fmla="*/ 3735736 w 5933139"/>
                <a:gd name="connsiteY104" fmla="*/ 496823 h 6335678"/>
                <a:gd name="connsiteX105" fmla="*/ 3796634 w 5933139"/>
                <a:gd name="connsiteY105" fmla="*/ 530176 h 6335678"/>
                <a:gd name="connsiteX106" fmla="*/ 4251585 w 5933139"/>
                <a:gd name="connsiteY106" fmla="*/ 847405 h 6335678"/>
                <a:gd name="connsiteX107" fmla="*/ 4644515 w 5933139"/>
                <a:gd name="connsiteY107" fmla="*/ 1236775 h 6335678"/>
                <a:gd name="connsiteX108" fmla="*/ 4816527 w 5933139"/>
                <a:gd name="connsiteY108" fmla="*/ 1451883 h 6335678"/>
                <a:gd name="connsiteX109" fmla="*/ 4970738 w 5933139"/>
                <a:gd name="connsiteY109" fmla="*/ 1678610 h 6335678"/>
                <a:gd name="connsiteX110" fmla="*/ 5223885 w 5933139"/>
                <a:gd name="connsiteY110" fmla="*/ 2159232 h 6335678"/>
                <a:gd name="connsiteX111" fmla="*/ 5395709 w 5933139"/>
                <a:gd name="connsiteY111" fmla="*/ 2666087 h 6335678"/>
                <a:gd name="connsiteX112" fmla="*/ 5458855 w 5933139"/>
                <a:gd name="connsiteY112" fmla="*/ 2924292 h 6335678"/>
                <a:gd name="connsiteX113" fmla="*/ 5499142 w 5933139"/>
                <a:gd name="connsiteY113" fmla="*/ 3186995 h 6335678"/>
                <a:gd name="connsiteX114" fmla="*/ 5516755 w 5933139"/>
                <a:gd name="connsiteY114" fmla="*/ 3454007 h 6335678"/>
                <a:gd name="connsiteX115" fmla="*/ 5507386 w 5933139"/>
                <a:gd name="connsiteY115" fmla="*/ 3724580 h 6335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Lst>
              <a:rect l="l" t="t" r="r" b="b"/>
              <a:pathLst>
                <a:path w="5933139" h="6335678">
                  <a:moveTo>
                    <a:pt x="5852909" y="2469528"/>
                  </a:moveTo>
                  <a:lnTo>
                    <a:pt x="5830799" y="2394015"/>
                  </a:lnTo>
                  <a:lnTo>
                    <a:pt x="5805878" y="2319439"/>
                  </a:lnTo>
                  <a:cubicBezTo>
                    <a:pt x="5797446" y="2294705"/>
                    <a:pt x="5787890" y="2270346"/>
                    <a:pt x="5778708" y="2245800"/>
                  </a:cubicBezTo>
                  <a:cubicBezTo>
                    <a:pt x="5740858" y="2148364"/>
                    <a:pt x="5699073" y="2052614"/>
                    <a:pt x="5652978" y="1959675"/>
                  </a:cubicBezTo>
                  <a:cubicBezTo>
                    <a:pt x="5559664" y="1773985"/>
                    <a:pt x="5450986" y="1597663"/>
                    <a:pt x="5327691" y="1432958"/>
                  </a:cubicBezTo>
                  <a:cubicBezTo>
                    <a:pt x="5204960" y="1268067"/>
                    <a:pt x="5068362" y="1114980"/>
                    <a:pt x="4921458" y="973322"/>
                  </a:cubicBezTo>
                  <a:cubicBezTo>
                    <a:pt x="4774742" y="831665"/>
                    <a:pt x="4616408" y="703125"/>
                    <a:pt x="4450018" y="586764"/>
                  </a:cubicBezTo>
                  <a:cubicBezTo>
                    <a:pt x="4366822" y="528489"/>
                    <a:pt x="4281003" y="474337"/>
                    <a:pt x="4193311" y="423558"/>
                  </a:cubicBezTo>
                  <a:cubicBezTo>
                    <a:pt x="4105806" y="372404"/>
                    <a:pt x="4015865" y="325560"/>
                    <a:pt x="3924237" y="281901"/>
                  </a:cubicBezTo>
                  <a:cubicBezTo>
                    <a:pt x="3740983" y="195333"/>
                    <a:pt x="3549483" y="125067"/>
                    <a:pt x="3352175" y="75786"/>
                  </a:cubicBezTo>
                  <a:cubicBezTo>
                    <a:pt x="3253428" y="51240"/>
                    <a:pt x="3153368" y="31565"/>
                    <a:pt x="3051997" y="19011"/>
                  </a:cubicBezTo>
                  <a:cubicBezTo>
                    <a:pt x="2950814" y="5895"/>
                    <a:pt x="2848506" y="-851"/>
                    <a:pt x="2745823" y="86"/>
                  </a:cubicBezTo>
                  <a:cubicBezTo>
                    <a:pt x="2543643" y="1585"/>
                    <a:pt x="2341838" y="20135"/>
                    <a:pt x="2141720" y="55550"/>
                  </a:cubicBezTo>
                  <a:cubicBezTo>
                    <a:pt x="1941976" y="91339"/>
                    <a:pt x="1743356" y="143055"/>
                    <a:pt x="1551295" y="216319"/>
                  </a:cubicBezTo>
                  <a:cubicBezTo>
                    <a:pt x="1359233" y="289396"/>
                    <a:pt x="1173917" y="383459"/>
                    <a:pt x="1001718" y="498134"/>
                  </a:cubicBezTo>
                  <a:cubicBezTo>
                    <a:pt x="915712" y="555659"/>
                    <a:pt x="832141" y="617119"/>
                    <a:pt x="754755" y="685886"/>
                  </a:cubicBezTo>
                  <a:cubicBezTo>
                    <a:pt x="677555" y="754841"/>
                    <a:pt x="604666" y="828293"/>
                    <a:pt x="533462" y="903056"/>
                  </a:cubicBezTo>
                  <a:cubicBezTo>
                    <a:pt x="323413" y="1125660"/>
                    <a:pt x="143906" y="1376370"/>
                    <a:pt x="0" y="1646568"/>
                  </a:cubicBezTo>
                  <a:lnTo>
                    <a:pt x="0" y="4709059"/>
                  </a:lnTo>
                  <a:cubicBezTo>
                    <a:pt x="37850" y="4776702"/>
                    <a:pt x="78136" y="4843033"/>
                    <a:pt x="120671" y="4907491"/>
                  </a:cubicBezTo>
                  <a:cubicBezTo>
                    <a:pt x="234034" y="5078941"/>
                    <a:pt x="365198" y="5239336"/>
                    <a:pt x="507979" y="5384178"/>
                  </a:cubicBezTo>
                  <a:cubicBezTo>
                    <a:pt x="650948" y="5529395"/>
                    <a:pt x="805909" y="5662059"/>
                    <a:pt x="972112" y="5778607"/>
                  </a:cubicBezTo>
                  <a:cubicBezTo>
                    <a:pt x="1055308" y="5836881"/>
                    <a:pt x="1141314" y="5890846"/>
                    <a:pt x="1229943" y="5939939"/>
                  </a:cubicBezTo>
                  <a:cubicBezTo>
                    <a:pt x="1318385" y="5989406"/>
                    <a:pt x="1409450" y="6033815"/>
                    <a:pt x="1502389" y="6073913"/>
                  </a:cubicBezTo>
                  <a:cubicBezTo>
                    <a:pt x="1874145" y="6233559"/>
                    <a:pt x="2272884" y="6320689"/>
                    <a:pt x="2673870" y="6333993"/>
                  </a:cubicBezTo>
                  <a:lnTo>
                    <a:pt x="2749196" y="6335679"/>
                  </a:lnTo>
                  <a:lnTo>
                    <a:pt x="2787983" y="6335492"/>
                  </a:lnTo>
                  <a:lnTo>
                    <a:pt x="2826770" y="6334368"/>
                  </a:lnTo>
                  <a:cubicBezTo>
                    <a:pt x="2878486" y="6332494"/>
                    <a:pt x="2930390" y="6327247"/>
                    <a:pt x="2981918" y="6319939"/>
                  </a:cubicBezTo>
                  <a:cubicBezTo>
                    <a:pt x="3085163" y="6304949"/>
                    <a:pt x="3187096" y="6278529"/>
                    <a:pt x="3285282" y="6241803"/>
                  </a:cubicBezTo>
                  <a:cubicBezTo>
                    <a:pt x="3383467" y="6205265"/>
                    <a:pt x="3477530" y="6158608"/>
                    <a:pt x="3566347" y="6104831"/>
                  </a:cubicBezTo>
                  <a:cubicBezTo>
                    <a:pt x="3655164" y="6051053"/>
                    <a:pt x="3739109" y="5990905"/>
                    <a:pt x="3818369" y="5926823"/>
                  </a:cubicBezTo>
                  <a:cubicBezTo>
                    <a:pt x="3897630" y="5862739"/>
                    <a:pt x="3973143" y="5795471"/>
                    <a:pt x="4044908" y="5726329"/>
                  </a:cubicBezTo>
                  <a:cubicBezTo>
                    <a:pt x="4080884" y="5691852"/>
                    <a:pt x="4116299" y="5656999"/>
                    <a:pt x="4151151" y="5622147"/>
                  </a:cubicBezTo>
                  <a:cubicBezTo>
                    <a:pt x="4185816" y="5586920"/>
                    <a:pt x="4220106" y="5552068"/>
                    <a:pt x="4253834" y="5516841"/>
                  </a:cubicBezTo>
                  <a:cubicBezTo>
                    <a:pt x="4321289" y="5446388"/>
                    <a:pt x="4387808" y="5376871"/>
                    <a:pt x="4452453" y="5306979"/>
                  </a:cubicBezTo>
                  <a:lnTo>
                    <a:pt x="4548578" y="5202797"/>
                  </a:lnTo>
                  <a:lnTo>
                    <a:pt x="4596546" y="5151456"/>
                  </a:lnTo>
                  <a:cubicBezTo>
                    <a:pt x="4612661" y="5134592"/>
                    <a:pt x="4627276" y="5119040"/>
                    <a:pt x="4643016" y="5103300"/>
                  </a:cubicBezTo>
                  <a:cubicBezTo>
                    <a:pt x="4674308" y="5072196"/>
                    <a:pt x="4706162" y="5041841"/>
                    <a:pt x="4739515" y="5013172"/>
                  </a:cubicBezTo>
                  <a:cubicBezTo>
                    <a:pt x="4772493" y="4984128"/>
                    <a:pt x="4806596" y="4956397"/>
                    <a:pt x="4842198" y="4930164"/>
                  </a:cubicBezTo>
                  <a:cubicBezTo>
                    <a:pt x="4913026" y="4876949"/>
                    <a:pt x="4988914" y="4828980"/>
                    <a:pt x="5071360" y="4780449"/>
                  </a:cubicBezTo>
                  <a:cubicBezTo>
                    <a:pt x="5153243" y="4731544"/>
                    <a:pt x="5243372" y="4682076"/>
                    <a:pt x="5332001" y="4615932"/>
                  </a:cubicBezTo>
                  <a:cubicBezTo>
                    <a:pt x="5354111" y="4599443"/>
                    <a:pt x="5376035" y="4582205"/>
                    <a:pt x="5397396" y="4563655"/>
                  </a:cubicBezTo>
                  <a:cubicBezTo>
                    <a:pt x="5418757" y="4545104"/>
                    <a:pt x="5439368" y="4525617"/>
                    <a:pt x="5459417" y="4505380"/>
                  </a:cubicBezTo>
                  <a:cubicBezTo>
                    <a:pt x="5499329" y="4464719"/>
                    <a:pt x="5535493" y="4420311"/>
                    <a:pt x="5567159" y="4374029"/>
                  </a:cubicBezTo>
                  <a:cubicBezTo>
                    <a:pt x="5599388" y="4328121"/>
                    <a:pt x="5626558" y="4279965"/>
                    <a:pt x="5651292" y="4231810"/>
                  </a:cubicBezTo>
                  <a:cubicBezTo>
                    <a:pt x="5675651" y="4183466"/>
                    <a:pt x="5697012" y="4134561"/>
                    <a:pt x="5716686" y="4085655"/>
                  </a:cubicBezTo>
                  <a:cubicBezTo>
                    <a:pt x="5756223" y="3987845"/>
                    <a:pt x="5789576" y="3891158"/>
                    <a:pt x="5820681" y="3791848"/>
                  </a:cubicBezTo>
                  <a:cubicBezTo>
                    <a:pt x="5851972" y="3692726"/>
                    <a:pt x="5878955" y="3591167"/>
                    <a:pt x="5898629" y="3487922"/>
                  </a:cubicBezTo>
                  <a:cubicBezTo>
                    <a:pt x="5918116" y="3384490"/>
                    <a:pt x="5929172" y="3279372"/>
                    <a:pt x="5932170" y="3174066"/>
                  </a:cubicBezTo>
                  <a:cubicBezTo>
                    <a:pt x="5937604" y="2963454"/>
                    <a:pt x="5920552" y="2750968"/>
                    <a:pt x="5872209" y="2545978"/>
                  </a:cubicBezTo>
                  <a:cubicBezTo>
                    <a:pt x="5865838" y="2520307"/>
                    <a:pt x="5860029" y="2494637"/>
                    <a:pt x="5852909" y="2469528"/>
                  </a:cubicBezTo>
                  <a:close/>
                  <a:moveTo>
                    <a:pt x="5507386" y="3724580"/>
                  </a:moveTo>
                  <a:cubicBezTo>
                    <a:pt x="5497830" y="3814521"/>
                    <a:pt x="5480591" y="3905586"/>
                    <a:pt x="5453609" y="3989906"/>
                  </a:cubicBezTo>
                  <a:cubicBezTo>
                    <a:pt x="5426439" y="4074413"/>
                    <a:pt x="5390088" y="4152924"/>
                    <a:pt x="5344181" y="4220380"/>
                  </a:cubicBezTo>
                  <a:cubicBezTo>
                    <a:pt x="5297898" y="4287835"/>
                    <a:pt x="5241311" y="4342549"/>
                    <a:pt x="5171419" y="4388644"/>
                  </a:cubicBezTo>
                  <a:cubicBezTo>
                    <a:pt x="5136755" y="4411879"/>
                    <a:pt x="5098342" y="4433052"/>
                    <a:pt x="5057868" y="4453851"/>
                  </a:cubicBezTo>
                  <a:cubicBezTo>
                    <a:pt x="5017395" y="4474837"/>
                    <a:pt x="4974298" y="4495449"/>
                    <a:pt x="4930265" y="4516810"/>
                  </a:cubicBezTo>
                  <a:cubicBezTo>
                    <a:pt x="4841823" y="4559719"/>
                    <a:pt x="4748696" y="4607126"/>
                    <a:pt x="4660067" y="4664276"/>
                  </a:cubicBezTo>
                  <a:cubicBezTo>
                    <a:pt x="4571251" y="4721238"/>
                    <a:pt x="4486181" y="4786071"/>
                    <a:pt x="4408794" y="4857836"/>
                  </a:cubicBezTo>
                  <a:cubicBezTo>
                    <a:pt x="4389682" y="4875637"/>
                    <a:pt x="4370008" y="4894375"/>
                    <a:pt x="4352207" y="4911988"/>
                  </a:cubicBezTo>
                  <a:lnTo>
                    <a:pt x="4299366" y="4965390"/>
                  </a:lnTo>
                  <a:cubicBezTo>
                    <a:pt x="4264514" y="5001179"/>
                    <a:pt x="4230599" y="5037531"/>
                    <a:pt x="4197621" y="5074257"/>
                  </a:cubicBezTo>
                  <a:cubicBezTo>
                    <a:pt x="4131664" y="5147896"/>
                    <a:pt x="4070204" y="5223784"/>
                    <a:pt x="4008744" y="5297985"/>
                  </a:cubicBezTo>
                  <a:lnTo>
                    <a:pt x="3917304" y="5409100"/>
                  </a:lnTo>
                  <a:cubicBezTo>
                    <a:pt x="3886949" y="5446013"/>
                    <a:pt x="3856782" y="5482364"/>
                    <a:pt x="3826052" y="5518153"/>
                  </a:cubicBezTo>
                  <a:cubicBezTo>
                    <a:pt x="3764592" y="5589544"/>
                    <a:pt x="3702758" y="5659435"/>
                    <a:pt x="3637925" y="5725017"/>
                  </a:cubicBezTo>
                  <a:cubicBezTo>
                    <a:pt x="3573093" y="5790412"/>
                    <a:pt x="3505637" y="5852059"/>
                    <a:pt x="3433497" y="5906586"/>
                  </a:cubicBezTo>
                  <a:cubicBezTo>
                    <a:pt x="3361544" y="5961112"/>
                    <a:pt x="3285469" y="6009268"/>
                    <a:pt x="3204522" y="6046744"/>
                  </a:cubicBezTo>
                  <a:cubicBezTo>
                    <a:pt x="3123763" y="6084594"/>
                    <a:pt x="3038506" y="6112513"/>
                    <a:pt x="2950439" y="6129190"/>
                  </a:cubicBezTo>
                  <a:cubicBezTo>
                    <a:pt x="2906405" y="6137809"/>
                    <a:pt x="2861810" y="6143055"/>
                    <a:pt x="2816839" y="6146428"/>
                  </a:cubicBezTo>
                  <a:cubicBezTo>
                    <a:pt x="2794354" y="6147927"/>
                    <a:pt x="2771681" y="6148677"/>
                    <a:pt x="2749009" y="6149051"/>
                  </a:cubicBezTo>
                  <a:lnTo>
                    <a:pt x="2678930" y="6148677"/>
                  </a:lnTo>
                  <a:cubicBezTo>
                    <a:pt x="2491927" y="6144367"/>
                    <a:pt x="2305675" y="6116260"/>
                    <a:pt x="2125793" y="6065481"/>
                  </a:cubicBezTo>
                  <a:cubicBezTo>
                    <a:pt x="1945911" y="6014515"/>
                    <a:pt x="1773524" y="5940501"/>
                    <a:pt x="1610506" y="5851310"/>
                  </a:cubicBezTo>
                  <a:cubicBezTo>
                    <a:pt x="1528997" y="5806714"/>
                    <a:pt x="1449924" y="5757808"/>
                    <a:pt x="1373099" y="5706279"/>
                  </a:cubicBezTo>
                  <a:lnTo>
                    <a:pt x="1315949" y="5666743"/>
                  </a:lnTo>
                  <a:lnTo>
                    <a:pt x="1259923" y="5625894"/>
                  </a:lnTo>
                  <a:lnTo>
                    <a:pt x="1204647" y="5583922"/>
                  </a:lnTo>
                  <a:cubicBezTo>
                    <a:pt x="1186284" y="5569869"/>
                    <a:pt x="1168483" y="5555066"/>
                    <a:pt x="1150308" y="5540826"/>
                  </a:cubicBezTo>
                  <a:cubicBezTo>
                    <a:pt x="1006402" y="5424839"/>
                    <a:pt x="872615" y="5296860"/>
                    <a:pt x="751569" y="5158015"/>
                  </a:cubicBezTo>
                  <a:cubicBezTo>
                    <a:pt x="721214" y="5123350"/>
                    <a:pt x="691983" y="5087935"/>
                    <a:pt x="663315" y="5052146"/>
                  </a:cubicBezTo>
                  <a:cubicBezTo>
                    <a:pt x="635021" y="5016170"/>
                    <a:pt x="607289" y="4980006"/>
                    <a:pt x="580869" y="4942718"/>
                  </a:cubicBezTo>
                  <a:cubicBezTo>
                    <a:pt x="527654" y="4868517"/>
                    <a:pt x="478186" y="4791880"/>
                    <a:pt x="432279" y="4713369"/>
                  </a:cubicBezTo>
                  <a:cubicBezTo>
                    <a:pt x="340651" y="4556159"/>
                    <a:pt x="264764" y="4390330"/>
                    <a:pt x="205553" y="4219443"/>
                  </a:cubicBezTo>
                  <a:cubicBezTo>
                    <a:pt x="146154" y="4048555"/>
                    <a:pt x="104369" y="3872045"/>
                    <a:pt x="79448" y="3693850"/>
                  </a:cubicBezTo>
                  <a:cubicBezTo>
                    <a:pt x="67268" y="3604659"/>
                    <a:pt x="58087" y="3515092"/>
                    <a:pt x="53590" y="3425339"/>
                  </a:cubicBezTo>
                  <a:cubicBezTo>
                    <a:pt x="47969" y="3335585"/>
                    <a:pt x="47406" y="3245644"/>
                    <a:pt x="49655" y="3155890"/>
                  </a:cubicBezTo>
                  <a:cubicBezTo>
                    <a:pt x="52278" y="3066137"/>
                    <a:pt x="58274" y="2976383"/>
                    <a:pt x="67830" y="2886817"/>
                  </a:cubicBezTo>
                  <a:cubicBezTo>
                    <a:pt x="77761" y="2797438"/>
                    <a:pt x="91253" y="2708246"/>
                    <a:pt x="108679" y="2619992"/>
                  </a:cubicBezTo>
                  <a:cubicBezTo>
                    <a:pt x="143906" y="2443108"/>
                    <a:pt x="195809" y="2269409"/>
                    <a:pt x="263077" y="2101520"/>
                  </a:cubicBezTo>
                  <a:cubicBezTo>
                    <a:pt x="397614" y="1765740"/>
                    <a:pt x="593048" y="1453382"/>
                    <a:pt x="837575" y="1186370"/>
                  </a:cubicBezTo>
                  <a:cubicBezTo>
                    <a:pt x="898473" y="1119289"/>
                    <a:pt x="964242" y="1056893"/>
                    <a:pt x="1031698" y="996932"/>
                  </a:cubicBezTo>
                  <a:cubicBezTo>
                    <a:pt x="1099154" y="936784"/>
                    <a:pt x="1166235" y="876261"/>
                    <a:pt x="1236688" y="819298"/>
                  </a:cubicBezTo>
                  <a:cubicBezTo>
                    <a:pt x="1377221" y="704999"/>
                    <a:pt x="1526935" y="600442"/>
                    <a:pt x="1687143" y="511438"/>
                  </a:cubicBezTo>
                  <a:cubicBezTo>
                    <a:pt x="1847163" y="422621"/>
                    <a:pt x="2017676" y="348795"/>
                    <a:pt x="2196246" y="300639"/>
                  </a:cubicBezTo>
                  <a:cubicBezTo>
                    <a:pt x="2374629" y="251921"/>
                    <a:pt x="2560320" y="227749"/>
                    <a:pt x="2745823" y="229248"/>
                  </a:cubicBezTo>
                  <a:cubicBezTo>
                    <a:pt x="2837076" y="230372"/>
                    <a:pt x="2928516" y="238055"/>
                    <a:pt x="3019206" y="252108"/>
                  </a:cubicBezTo>
                  <a:cubicBezTo>
                    <a:pt x="3109710" y="266724"/>
                    <a:pt x="3199650" y="286773"/>
                    <a:pt x="3288092" y="313006"/>
                  </a:cubicBezTo>
                  <a:cubicBezTo>
                    <a:pt x="3376347" y="339426"/>
                    <a:pt x="3463477" y="370343"/>
                    <a:pt x="3548172" y="407069"/>
                  </a:cubicBezTo>
                  <a:cubicBezTo>
                    <a:pt x="3569345" y="416438"/>
                    <a:pt x="3590519" y="425432"/>
                    <a:pt x="3611505" y="435176"/>
                  </a:cubicBezTo>
                  <a:lnTo>
                    <a:pt x="3674089" y="464968"/>
                  </a:lnTo>
                  <a:lnTo>
                    <a:pt x="3735736" y="496823"/>
                  </a:lnTo>
                  <a:cubicBezTo>
                    <a:pt x="3756160" y="507690"/>
                    <a:pt x="3776397" y="519120"/>
                    <a:pt x="3796634" y="530176"/>
                  </a:cubicBezTo>
                  <a:cubicBezTo>
                    <a:pt x="3957965" y="621054"/>
                    <a:pt x="4110303" y="728046"/>
                    <a:pt x="4251585" y="847405"/>
                  </a:cubicBezTo>
                  <a:cubicBezTo>
                    <a:pt x="4393242" y="966390"/>
                    <a:pt x="4524781" y="1096991"/>
                    <a:pt x="4644515" y="1236775"/>
                  </a:cubicBezTo>
                  <a:cubicBezTo>
                    <a:pt x="4704663" y="1306479"/>
                    <a:pt x="4762375" y="1378057"/>
                    <a:pt x="4816527" y="1451883"/>
                  </a:cubicBezTo>
                  <a:cubicBezTo>
                    <a:pt x="4870679" y="1525897"/>
                    <a:pt x="4922020" y="1601598"/>
                    <a:pt x="4970738" y="1678610"/>
                  </a:cubicBezTo>
                  <a:cubicBezTo>
                    <a:pt x="5067799" y="1833008"/>
                    <a:pt x="5152494" y="1993965"/>
                    <a:pt x="5223885" y="2159232"/>
                  </a:cubicBezTo>
                  <a:cubicBezTo>
                    <a:pt x="5295275" y="2324686"/>
                    <a:pt x="5349615" y="2495199"/>
                    <a:pt x="5395709" y="2666087"/>
                  </a:cubicBezTo>
                  <a:cubicBezTo>
                    <a:pt x="5418757" y="2751718"/>
                    <a:pt x="5440680" y="2837537"/>
                    <a:pt x="5458855" y="2924292"/>
                  </a:cubicBezTo>
                  <a:cubicBezTo>
                    <a:pt x="5477406" y="3011048"/>
                    <a:pt x="5490522" y="3098740"/>
                    <a:pt x="5499142" y="3186995"/>
                  </a:cubicBezTo>
                  <a:cubicBezTo>
                    <a:pt x="5507761" y="3275250"/>
                    <a:pt x="5513944" y="3364254"/>
                    <a:pt x="5516755" y="3454007"/>
                  </a:cubicBezTo>
                  <a:cubicBezTo>
                    <a:pt x="5518629" y="3543761"/>
                    <a:pt x="5516755" y="3634264"/>
                    <a:pt x="5507386" y="3724580"/>
                  </a:cubicBezTo>
                  <a:close/>
                </a:path>
              </a:pathLst>
            </a:custGeom>
            <a:solidFill>
              <a:schemeClr val="bg1">
                <a:alpha val="30000"/>
              </a:schemeClr>
            </a:solidFill>
            <a:ln w="18736" cap="flat">
              <a:noFill/>
              <a:prstDash val="solid"/>
              <a:miter/>
            </a:ln>
          </p:spPr>
          <p:txBody>
            <a:bodyPr rtlCol="0" anchor="ctr"/>
            <a:lstStyle/>
            <a:p>
              <a:endParaRPr lang="en-US"/>
            </a:p>
          </p:txBody>
        </p:sp>
        <p:sp>
          <p:nvSpPr>
            <p:cNvPr id="21" name="Freeform: Shape 20">
              <a:extLst>
                <a:ext uri="{FF2B5EF4-FFF2-40B4-BE49-F238E27FC236}">
                  <a16:creationId xmlns:a16="http://schemas.microsoft.com/office/drawing/2014/main" id="{C7E50BFD-51AC-4ACE-820C-A285E667238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49" y="241478"/>
              <a:ext cx="5953893" cy="6434152"/>
            </a:xfrm>
            <a:custGeom>
              <a:avLst/>
              <a:gdLst>
                <a:gd name="connsiteX0" fmla="*/ 2739452 w 5953893"/>
                <a:gd name="connsiteY0" fmla="*/ 0 h 6434152"/>
                <a:gd name="connsiteX1" fmla="*/ 0 w 5953893"/>
                <a:gd name="connsiteY1" fmla="*/ 1610693 h 6434152"/>
                <a:gd name="connsiteX2" fmla="*/ 0 w 5953893"/>
                <a:gd name="connsiteY2" fmla="*/ 4823273 h 6434152"/>
                <a:gd name="connsiteX3" fmla="*/ 352456 w 5953893"/>
                <a:gd name="connsiteY3" fmla="*/ 5326193 h 6434152"/>
                <a:gd name="connsiteX4" fmla="*/ 2739452 w 5953893"/>
                <a:gd name="connsiteY4" fmla="*/ 6434153 h 6434152"/>
                <a:gd name="connsiteX5" fmla="*/ 4618282 w 5953893"/>
                <a:gd name="connsiteY5" fmla="*/ 5167859 h 6434152"/>
                <a:gd name="connsiteX6" fmla="*/ 5860029 w 5953893"/>
                <a:gd name="connsiteY6" fmla="*/ 3948409 h 6434152"/>
                <a:gd name="connsiteX7" fmla="*/ 2739452 w 5953893"/>
                <a:gd name="connsiteY7" fmla="*/ 0 h 6434152"/>
                <a:gd name="connsiteX8" fmla="*/ 5317011 w 5953893"/>
                <a:gd name="connsiteY8" fmla="*/ 3797009 h 6434152"/>
                <a:gd name="connsiteX9" fmla="*/ 5176478 w 5953893"/>
                <a:gd name="connsiteY9" fmla="*/ 4100747 h 6434152"/>
                <a:gd name="connsiteX10" fmla="*/ 4942257 w 5953893"/>
                <a:gd name="connsiteY10" fmla="*/ 4250274 h 6434152"/>
                <a:gd name="connsiteX11" fmla="*/ 4216171 w 5953893"/>
                <a:gd name="connsiteY11" fmla="*/ 4773243 h 6434152"/>
                <a:gd name="connsiteX12" fmla="*/ 3905125 w 5953893"/>
                <a:gd name="connsiteY12" fmla="*/ 5105837 h 6434152"/>
                <a:gd name="connsiteX13" fmla="*/ 3308329 w 5953893"/>
                <a:gd name="connsiteY13" fmla="*/ 5682022 h 6434152"/>
                <a:gd name="connsiteX14" fmla="*/ 2739452 w 5953893"/>
                <a:gd name="connsiteY14" fmla="*/ 5870898 h 6434152"/>
                <a:gd name="connsiteX15" fmla="*/ 1647419 w 5953893"/>
                <a:gd name="connsiteY15" fmla="*/ 5625809 h 6434152"/>
                <a:gd name="connsiteX16" fmla="*/ 781175 w 5953893"/>
                <a:gd name="connsiteY16" fmla="*/ 4960620 h 6434152"/>
                <a:gd name="connsiteX17" fmla="*/ 312545 w 5953893"/>
                <a:gd name="connsiteY17" fmla="*/ 4165205 h 6434152"/>
                <a:gd name="connsiteX18" fmla="*/ 142032 w 5953893"/>
                <a:gd name="connsiteY18" fmla="*/ 3217451 h 6434152"/>
                <a:gd name="connsiteX19" fmla="*/ 347210 w 5953893"/>
                <a:gd name="connsiteY19" fmla="*/ 2181444 h 6434152"/>
                <a:gd name="connsiteX20" fmla="*/ 906155 w 5953893"/>
                <a:gd name="connsiteY20" fmla="*/ 1337497 h 6434152"/>
                <a:gd name="connsiteX21" fmla="*/ 2739265 w 5953893"/>
                <a:gd name="connsiteY21" fmla="*/ 563818 h 6434152"/>
                <a:gd name="connsiteX22" fmla="*/ 3849849 w 5953893"/>
                <a:gd name="connsiteY22" fmla="*/ 881796 h 6434152"/>
                <a:gd name="connsiteX23" fmla="*/ 4834515 w 5953893"/>
                <a:gd name="connsiteY23" fmla="*/ 1742419 h 6434152"/>
                <a:gd name="connsiteX24" fmla="*/ 5325256 w 5953893"/>
                <a:gd name="connsiteY24" fmla="*/ 2742076 h 6434152"/>
                <a:gd name="connsiteX25" fmla="*/ 5317011 w 5953893"/>
                <a:gd name="connsiteY25" fmla="*/ 3797009 h 64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953893" h="6434152">
                  <a:moveTo>
                    <a:pt x="2739452" y="0"/>
                  </a:moveTo>
                  <a:cubicBezTo>
                    <a:pt x="1568346" y="0"/>
                    <a:pt x="546204" y="647950"/>
                    <a:pt x="0" y="1610693"/>
                  </a:cubicBezTo>
                  <a:lnTo>
                    <a:pt x="0" y="4823273"/>
                  </a:lnTo>
                  <a:cubicBezTo>
                    <a:pt x="101746" y="5002593"/>
                    <a:pt x="219793" y="5171045"/>
                    <a:pt x="352456" y="5326193"/>
                  </a:cubicBezTo>
                  <a:cubicBezTo>
                    <a:pt x="932013" y="6005060"/>
                    <a:pt x="1786453" y="6434153"/>
                    <a:pt x="2739452" y="6434153"/>
                  </a:cubicBezTo>
                  <a:cubicBezTo>
                    <a:pt x="3612442" y="6434153"/>
                    <a:pt x="4046220" y="5750227"/>
                    <a:pt x="4618282" y="5167859"/>
                  </a:cubicBezTo>
                  <a:cubicBezTo>
                    <a:pt x="5190344" y="4585679"/>
                    <a:pt x="5621311" y="4803036"/>
                    <a:pt x="5860029" y="3948409"/>
                  </a:cubicBezTo>
                  <a:cubicBezTo>
                    <a:pt x="6403423" y="2003810"/>
                    <a:pt x="4485244" y="0"/>
                    <a:pt x="2739452" y="0"/>
                  </a:cubicBezTo>
                  <a:close/>
                  <a:moveTo>
                    <a:pt x="5317011" y="3797009"/>
                  </a:moveTo>
                  <a:cubicBezTo>
                    <a:pt x="5275976" y="3943538"/>
                    <a:pt x="5228756" y="4045658"/>
                    <a:pt x="5176478" y="4100747"/>
                  </a:cubicBezTo>
                  <a:cubicBezTo>
                    <a:pt x="5131883" y="4147591"/>
                    <a:pt x="5061991" y="4186004"/>
                    <a:pt x="4942257" y="4250274"/>
                  </a:cubicBezTo>
                  <a:cubicBezTo>
                    <a:pt x="4753381" y="4351458"/>
                    <a:pt x="4494613" y="4489929"/>
                    <a:pt x="4216171" y="4773243"/>
                  </a:cubicBezTo>
                  <a:cubicBezTo>
                    <a:pt x="4106555" y="4884733"/>
                    <a:pt x="4004247" y="4997159"/>
                    <a:pt x="3905125" y="5105837"/>
                  </a:cubicBezTo>
                  <a:cubicBezTo>
                    <a:pt x="3701071" y="5329753"/>
                    <a:pt x="3508260" y="5541302"/>
                    <a:pt x="3308329" y="5682022"/>
                  </a:cubicBezTo>
                  <a:cubicBezTo>
                    <a:pt x="3122826" y="5812624"/>
                    <a:pt x="2947441" y="5870898"/>
                    <a:pt x="2739452" y="5870898"/>
                  </a:cubicBezTo>
                  <a:cubicBezTo>
                    <a:pt x="2357765" y="5870898"/>
                    <a:pt x="1990319" y="5788452"/>
                    <a:pt x="1647419" y="5625809"/>
                  </a:cubicBezTo>
                  <a:cubicBezTo>
                    <a:pt x="1319509" y="5470286"/>
                    <a:pt x="1019893" y="5240187"/>
                    <a:pt x="781175" y="4960620"/>
                  </a:cubicBezTo>
                  <a:cubicBezTo>
                    <a:pt x="579370" y="4724151"/>
                    <a:pt x="421598" y="4456576"/>
                    <a:pt x="312545" y="4165205"/>
                  </a:cubicBezTo>
                  <a:cubicBezTo>
                    <a:pt x="199369" y="3863153"/>
                    <a:pt x="142032" y="3544237"/>
                    <a:pt x="142032" y="3217451"/>
                  </a:cubicBezTo>
                  <a:cubicBezTo>
                    <a:pt x="142032" y="2857688"/>
                    <a:pt x="211174" y="2509166"/>
                    <a:pt x="347210" y="2181444"/>
                  </a:cubicBezTo>
                  <a:cubicBezTo>
                    <a:pt x="478561" y="1865339"/>
                    <a:pt x="666688" y="1581275"/>
                    <a:pt x="906155" y="1337497"/>
                  </a:cubicBezTo>
                  <a:cubicBezTo>
                    <a:pt x="1396334" y="838512"/>
                    <a:pt x="2047469" y="563818"/>
                    <a:pt x="2739265" y="563818"/>
                  </a:cubicBezTo>
                  <a:cubicBezTo>
                    <a:pt x="3094157" y="563818"/>
                    <a:pt x="3478280" y="673808"/>
                    <a:pt x="3849849" y="881796"/>
                  </a:cubicBezTo>
                  <a:cubicBezTo>
                    <a:pt x="4226851" y="1092783"/>
                    <a:pt x="4567316" y="1390338"/>
                    <a:pt x="4834515" y="1742419"/>
                  </a:cubicBezTo>
                  <a:cubicBezTo>
                    <a:pt x="5070798" y="2053653"/>
                    <a:pt x="5240374" y="2399363"/>
                    <a:pt x="5325256" y="2742076"/>
                  </a:cubicBezTo>
                  <a:cubicBezTo>
                    <a:pt x="5414634" y="3102964"/>
                    <a:pt x="5411824" y="3458044"/>
                    <a:pt x="5317011" y="3797009"/>
                  </a:cubicBezTo>
                  <a:close/>
                </a:path>
              </a:pathLst>
            </a:custGeom>
            <a:solidFill>
              <a:schemeClr val="bg1">
                <a:alpha val="30000"/>
              </a:schemeClr>
            </a:solidFill>
            <a:ln w="18736"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A0394888-C50F-41C1-92D4-0E2B4315A89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49" y="231462"/>
              <a:ext cx="5953893" cy="6444167"/>
            </a:xfrm>
            <a:custGeom>
              <a:avLst/>
              <a:gdLst>
                <a:gd name="connsiteX0" fmla="*/ 2739452 w 5953893"/>
                <a:gd name="connsiteY0" fmla="*/ 0 h 6434152"/>
                <a:gd name="connsiteX1" fmla="*/ 0 w 5953893"/>
                <a:gd name="connsiteY1" fmla="*/ 1610693 h 6434152"/>
                <a:gd name="connsiteX2" fmla="*/ 0 w 5953893"/>
                <a:gd name="connsiteY2" fmla="*/ 4823273 h 6434152"/>
                <a:gd name="connsiteX3" fmla="*/ 352456 w 5953893"/>
                <a:gd name="connsiteY3" fmla="*/ 5326193 h 6434152"/>
                <a:gd name="connsiteX4" fmla="*/ 2739452 w 5953893"/>
                <a:gd name="connsiteY4" fmla="*/ 6434153 h 6434152"/>
                <a:gd name="connsiteX5" fmla="*/ 4618282 w 5953893"/>
                <a:gd name="connsiteY5" fmla="*/ 5167859 h 6434152"/>
                <a:gd name="connsiteX6" fmla="*/ 5860029 w 5953893"/>
                <a:gd name="connsiteY6" fmla="*/ 3948409 h 6434152"/>
                <a:gd name="connsiteX7" fmla="*/ 2739452 w 5953893"/>
                <a:gd name="connsiteY7" fmla="*/ 0 h 6434152"/>
                <a:gd name="connsiteX8" fmla="*/ 5208520 w 5953893"/>
                <a:gd name="connsiteY8" fmla="*/ 3766654 h 6434152"/>
                <a:gd name="connsiteX9" fmla="*/ 5094782 w 5953893"/>
                <a:gd name="connsiteY9" fmla="*/ 4022985 h 6434152"/>
                <a:gd name="connsiteX10" fmla="*/ 4888855 w 5953893"/>
                <a:gd name="connsiteY10" fmla="*/ 4150777 h 6434152"/>
                <a:gd name="connsiteX11" fmla="*/ 4135411 w 5953893"/>
                <a:gd name="connsiteY11" fmla="*/ 4694170 h 6434152"/>
                <a:gd name="connsiteX12" fmla="*/ 3821555 w 5953893"/>
                <a:gd name="connsiteY12" fmla="*/ 5029762 h 6434152"/>
                <a:gd name="connsiteX13" fmla="*/ 2739265 w 5953893"/>
                <a:gd name="connsiteY13" fmla="*/ 5758097 h 6434152"/>
                <a:gd name="connsiteX14" fmla="*/ 1695575 w 5953893"/>
                <a:gd name="connsiteY14" fmla="*/ 5523876 h 6434152"/>
                <a:gd name="connsiteX15" fmla="*/ 866619 w 5953893"/>
                <a:gd name="connsiteY15" fmla="*/ 4887356 h 6434152"/>
                <a:gd name="connsiteX16" fmla="*/ 417851 w 5953893"/>
                <a:gd name="connsiteY16" fmla="*/ 4125481 h 6434152"/>
                <a:gd name="connsiteX17" fmla="*/ 254645 w 5953893"/>
                <a:gd name="connsiteY17" fmla="*/ 3217264 h 6434152"/>
                <a:gd name="connsiteX18" fmla="*/ 451204 w 5953893"/>
                <a:gd name="connsiteY18" fmla="*/ 2224540 h 6434152"/>
                <a:gd name="connsiteX19" fmla="*/ 986540 w 5953893"/>
                <a:gd name="connsiteY19" fmla="*/ 1416383 h 6434152"/>
                <a:gd name="connsiteX20" fmla="*/ 2739452 w 5953893"/>
                <a:gd name="connsiteY20" fmla="*/ 676244 h 6434152"/>
                <a:gd name="connsiteX21" fmla="*/ 3794947 w 5953893"/>
                <a:gd name="connsiteY21" fmla="*/ 979795 h 6434152"/>
                <a:gd name="connsiteX22" fmla="*/ 4744762 w 5953893"/>
                <a:gd name="connsiteY22" fmla="*/ 1810250 h 6434152"/>
                <a:gd name="connsiteX23" fmla="*/ 5215827 w 5953893"/>
                <a:gd name="connsiteY23" fmla="*/ 2768871 h 6434152"/>
                <a:gd name="connsiteX24" fmla="*/ 5208520 w 5953893"/>
                <a:gd name="connsiteY24" fmla="*/ 3766654 h 6434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5953893" h="6434152">
                  <a:moveTo>
                    <a:pt x="2739452" y="0"/>
                  </a:moveTo>
                  <a:cubicBezTo>
                    <a:pt x="1568346" y="0"/>
                    <a:pt x="546204" y="647950"/>
                    <a:pt x="0" y="1610693"/>
                  </a:cubicBezTo>
                  <a:lnTo>
                    <a:pt x="0" y="4823273"/>
                  </a:lnTo>
                  <a:cubicBezTo>
                    <a:pt x="101746" y="5002593"/>
                    <a:pt x="219793" y="5171045"/>
                    <a:pt x="352456" y="5326193"/>
                  </a:cubicBezTo>
                  <a:cubicBezTo>
                    <a:pt x="932013" y="6005060"/>
                    <a:pt x="1786453" y="6434153"/>
                    <a:pt x="2739452" y="6434153"/>
                  </a:cubicBezTo>
                  <a:cubicBezTo>
                    <a:pt x="3612442" y="6434153"/>
                    <a:pt x="4046220" y="5750227"/>
                    <a:pt x="4618282" y="5167859"/>
                  </a:cubicBezTo>
                  <a:cubicBezTo>
                    <a:pt x="5190344" y="4585679"/>
                    <a:pt x="5621311" y="4803036"/>
                    <a:pt x="5860029" y="3948409"/>
                  </a:cubicBezTo>
                  <a:cubicBezTo>
                    <a:pt x="6403423" y="2003810"/>
                    <a:pt x="4485244" y="0"/>
                    <a:pt x="2739452" y="0"/>
                  </a:cubicBezTo>
                  <a:close/>
                  <a:moveTo>
                    <a:pt x="5208520" y="3766654"/>
                  </a:moveTo>
                  <a:cubicBezTo>
                    <a:pt x="5173667" y="3891634"/>
                    <a:pt x="5133194" y="3982699"/>
                    <a:pt x="5094782" y="4022985"/>
                  </a:cubicBezTo>
                  <a:cubicBezTo>
                    <a:pt x="5060492" y="4058962"/>
                    <a:pt x="4984792" y="4099435"/>
                    <a:pt x="4888855" y="4150777"/>
                  </a:cubicBezTo>
                  <a:cubicBezTo>
                    <a:pt x="4693420" y="4255333"/>
                    <a:pt x="4426033" y="4398489"/>
                    <a:pt x="4135411" y="4694170"/>
                  </a:cubicBezTo>
                  <a:cubicBezTo>
                    <a:pt x="4024297" y="4807158"/>
                    <a:pt x="3921239" y="4920334"/>
                    <a:pt x="3821555" y="5029762"/>
                  </a:cubicBezTo>
                  <a:cubicBezTo>
                    <a:pt x="3385341" y="5508324"/>
                    <a:pt x="3138940" y="5758097"/>
                    <a:pt x="2739265" y="5758097"/>
                  </a:cubicBezTo>
                  <a:cubicBezTo>
                    <a:pt x="2374442" y="5758097"/>
                    <a:pt x="2023297" y="5679211"/>
                    <a:pt x="1695575" y="5523876"/>
                  </a:cubicBezTo>
                  <a:cubicBezTo>
                    <a:pt x="1381906" y="5375098"/>
                    <a:pt x="1095219" y="5154930"/>
                    <a:pt x="866619" y="4887356"/>
                  </a:cubicBezTo>
                  <a:cubicBezTo>
                    <a:pt x="673246" y="4661005"/>
                    <a:pt x="522220" y="4404673"/>
                    <a:pt x="417851" y="4125481"/>
                  </a:cubicBezTo>
                  <a:cubicBezTo>
                    <a:pt x="309547" y="3836171"/>
                    <a:pt x="254645" y="3530558"/>
                    <a:pt x="254645" y="3217264"/>
                  </a:cubicBezTo>
                  <a:cubicBezTo>
                    <a:pt x="254645" y="2872490"/>
                    <a:pt x="320790" y="2538585"/>
                    <a:pt x="451204" y="2224540"/>
                  </a:cubicBezTo>
                  <a:cubicBezTo>
                    <a:pt x="577121" y="1921739"/>
                    <a:pt x="757191" y="1649855"/>
                    <a:pt x="986540" y="1416383"/>
                  </a:cubicBezTo>
                  <a:cubicBezTo>
                    <a:pt x="1455357" y="939134"/>
                    <a:pt x="2078011" y="676244"/>
                    <a:pt x="2739452" y="676244"/>
                  </a:cubicBezTo>
                  <a:cubicBezTo>
                    <a:pt x="3075232" y="676244"/>
                    <a:pt x="3440243" y="781175"/>
                    <a:pt x="3794947" y="979795"/>
                  </a:cubicBezTo>
                  <a:cubicBezTo>
                    <a:pt x="4158459" y="1183286"/>
                    <a:pt x="4486931" y="1470348"/>
                    <a:pt x="4744762" y="1810250"/>
                  </a:cubicBezTo>
                  <a:cubicBezTo>
                    <a:pt x="4971862" y="2109491"/>
                    <a:pt x="5134693" y="2440961"/>
                    <a:pt x="5215827" y="2768871"/>
                  </a:cubicBezTo>
                  <a:cubicBezTo>
                    <a:pt x="5300334" y="3110834"/>
                    <a:pt x="5297898" y="3446614"/>
                    <a:pt x="5208520" y="3766654"/>
                  </a:cubicBezTo>
                  <a:close/>
                </a:path>
              </a:pathLst>
            </a:custGeom>
            <a:solidFill>
              <a:schemeClr val="bg1">
                <a:alpha val="30000"/>
              </a:schemeClr>
            </a:solidFill>
            <a:ln w="18736" cap="flat">
              <a:noFill/>
              <a:prstDash val="solid"/>
              <a:miter/>
            </a:ln>
          </p:spPr>
          <p:txBody>
            <a:bodyPr rtlCol="0" anchor="ctr"/>
            <a:lstStyle/>
            <a:p>
              <a:endParaRPr lang="en-US" dirty="0"/>
            </a:p>
          </p:txBody>
        </p:sp>
        <p:sp useBgFill="1">
          <p:nvSpPr>
            <p:cNvPr id="23" name="Freeform: Shape 22">
              <a:extLst>
                <a:ext uri="{FF2B5EF4-FFF2-40B4-BE49-F238E27FC236}">
                  <a16:creationId xmlns:a16="http://schemas.microsoft.com/office/drawing/2014/main" id="{F22C906F-48B7-4ABF-B36E-0C0A056A577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49" y="3725"/>
              <a:ext cx="5855313" cy="6880645"/>
            </a:xfrm>
            <a:custGeom>
              <a:avLst/>
              <a:gdLst>
                <a:gd name="connsiteX0" fmla="*/ 5855313 w 5855313"/>
                <a:gd name="connsiteY0" fmla="*/ 4717843 h 6880645"/>
                <a:gd name="connsiteX1" fmla="*/ 5855313 w 5855313"/>
                <a:gd name="connsiteY1" fmla="*/ 6880645 h 6880645"/>
                <a:gd name="connsiteX2" fmla="*/ 0 w 5855313"/>
                <a:gd name="connsiteY2" fmla="*/ 6880645 h 6880645"/>
                <a:gd name="connsiteX3" fmla="*/ 0 w 5855313"/>
                <a:gd name="connsiteY3" fmla="*/ 5268859 h 6880645"/>
                <a:gd name="connsiteX4" fmla="*/ 36130 w 5855313"/>
                <a:gd name="connsiteY4" fmla="*/ 5327430 h 6880645"/>
                <a:gd name="connsiteX5" fmla="*/ 2782721 w 5855313"/>
                <a:gd name="connsiteY5" fmla="*/ 6765687 h 6880645"/>
                <a:gd name="connsiteX6" fmla="*/ 5834702 w 5855313"/>
                <a:gd name="connsiteY6" fmla="*/ 4773305 h 6880645"/>
                <a:gd name="connsiteX7" fmla="*/ 9148 w 5855313"/>
                <a:gd name="connsiteY7" fmla="*/ 0 h 6880645"/>
                <a:gd name="connsiteX8" fmla="*/ 5855312 w 5855313"/>
                <a:gd name="connsiteY8" fmla="*/ 0 h 6880645"/>
                <a:gd name="connsiteX9" fmla="*/ 5855312 w 5855313"/>
                <a:gd name="connsiteY9" fmla="*/ 96759 h 6880645"/>
                <a:gd name="connsiteX10" fmla="*/ 5855313 w 5855313"/>
                <a:gd name="connsiteY10" fmla="*/ 96759 h 6880645"/>
                <a:gd name="connsiteX11" fmla="*/ 5855313 w 5855313"/>
                <a:gd name="connsiteY11" fmla="*/ 2289203 h 6880645"/>
                <a:gd name="connsiteX12" fmla="*/ 5834702 w 5855313"/>
                <a:gd name="connsiteY12" fmla="*/ 2233742 h 6880645"/>
                <a:gd name="connsiteX13" fmla="*/ 2782721 w 5855313"/>
                <a:gd name="connsiteY13" fmla="*/ 241359 h 6880645"/>
                <a:gd name="connsiteX14" fmla="*/ 36130 w 5855313"/>
                <a:gd name="connsiteY14" fmla="*/ 1679616 h 6880645"/>
                <a:gd name="connsiteX15" fmla="*/ 0 w 5855313"/>
                <a:gd name="connsiteY15" fmla="*/ 1738187 h 6880645"/>
                <a:gd name="connsiteX16" fmla="*/ 0 w 5855313"/>
                <a:gd name="connsiteY16" fmla="*/ 96759 h 6880645"/>
                <a:gd name="connsiteX17" fmla="*/ 9148 w 5855313"/>
                <a:gd name="connsiteY17" fmla="*/ 96759 h 68806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855313" h="6880645">
                  <a:moveTo>
                    <a:pt x="5855313" y="4717843"/>
                  </a:moveTo>
                  <a:lnTo>
                    <a:pt x="5855313" y="6880645"/>
                  </a:lnTo>
                  <a:lnTo>
                    <a:pt x="0" y="6880645"/>
                  </a:lnTo>
                  <a:lnTo>
                    <a:pt x="0" y="5268859"/>
                  </a:lnTo>
                  <a:lnTo>
                    <a:pt x="36130" y="5327430"/>
                  </a:lnTo>
                  <a:cubicBezTo>
                    <a:pt x="631370" y="6195172"/>
                    <a:pt x="1639396" y="6765687"/>
                    <a:pt x="2782721" y="6765687"/>
                  </a:cubicBezTo>
                  <a:cubicBezTo>
                    <a:pt x="4154711" y="6765687"/>
                    <a:pt x="5331871" y="5944145"/>
                    <a:pt x="5834702" y="4773305"/>
                  </a:cubicBezTo>
                  <a:close/>
                  <a:moveTo>
                    <a:pt x="9148" y="0"/>
                  </a:moveTo>
                  <a:lnTo>
                    <a:pt x="5855312" y="0"/>
                  </a:lnTo>
                  <a:lnTo>
                    <a:pt x="5855312" y="96759"/>
                  </a:lnTo>
                  <a:lnTo>
                    <a:pt x="5855313" y="96759"/>
                  </a:lnTo>
                  <a:lnTo>
                    <a:pt x="5855313" y="2289203"/>
                  </a:lnTo>
                  <a:lnTo>
                    <a:pt x="5834702" y="2233742"/>
                  </a:lnTo>
                  <a:cubicBezTo>
                    <a:pt x="5331871" y="1062902"/>
                    <a:pt x="4154711" y="241359"/>
                    <a:pt x="2782721" y="241359"/>
                  </a:cubicBezTo>
                  <a:cubicBezTo>
                    <a:pt x="1639396" y="241359"/>
                    <a:pt x="631370" y="811875"/>
                    <a:pt x="36130" y="1679616"/>
                  </a:cubicBezTo>
                  <a:lnTo>
                    <a:pt x="0" y="1738187"/>
                  </a:lnTo>
                  <a:lnTo>
                    <a:pt x="0" y="96759"/>
                  </a:lnTo>
                  <a:lnTo>
                    <a:pt x="9148" y="96759"/>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24" name="Freeform: Shape 23">
              <a:extLst>
                <a:ext uri="{FF2B5EF4-FFF2-40B4-BE49-F238E27FC236}">
                  <a16:creationId xmlns:a16="http://schemas.microsoft.com/office/drawing/2014/main" id="{B4ABE2AA-A788-450F-94A8-AED4B698F3B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9149" y="26370"/>
              <a:ext cx="6254832" cy="6864558"/>
            </a:xfrm>
            <a:custGeom>
              <a:avLst/>
              <a:gdLst>
                <a:gd name="connsiteX0" fmla="*/ 2766060 w 6254832"/>
                <a:gd name="connsiteY0" fmla="*/ 0 h 6864558"/>
                <a:gd name="connsiteX1" fmla="*/ 0 w 6254832"/>
                <a:gd name="connsiteY1" fmla="*/ 1340683 h 6864558"/>
                <a:gd name="connsiteX2" fmla="*/ 0 w 6254832"/>
                <a:gd name="connsiteY2" fmla="*/ 2201306 h 6864558"/>
                <a:gd name="connsiteX3" fmla="*/ 1312 w 6254832"/>
                <a:gd name="connsiteY3" fmla="*/ 2197746 h 6864558"/>
                <a:gd name="connsiteX4" fmla="*/ 612723 w 6254832"/>
                <a:gd name="connsiteY4" fmla="*/ 1201649 h 6864558"/>
                <a:gd name="connsiteX5" fmla="*/ 1571344 w 6254832"/>
                <a:gd name="connsiteY5" fmla="*/ 483245 h 6864558"/>
                <a:gd name="connsiteX6" fmla="*/ 1641235 w 6254832"/>
                <a:gd name="connsiteY6" fmla="*/ 452328 h 6864558"/>
                <a:gd name="connsiteX7" fmla="*/ 1711502 w 6254832"/>
                <a:gd name="connsiteY7" fmla="*/ 422348 h 6864558"/>
                <a:gd name="connsiteX8" fmla="*/ 1783080 w 6254832"/>
                <a:gd name="connsiteY8" fmla="*/ 395178 h 6864558"/>
                <a:gd name="connsiteX9" fmla="*/ 1855220 w 6254832"/>
                <a:gd name="connsiteY9" fmla="*/ 369133 h 6864558"/>
                <a:gd name="connsiteX10" fmla="*/ 1928297 w 6254832"/>
                <a:gd name="connsiteY10" fmla="*/ 345711 h 6864558"/>
                <a:gd name="connsiteX11" fmla="*/ 2001749 w 6254832"/>
                <a:gd name="connsiteY11" fmla="*/ 323600 h 6864558"/>
                <a:gd name="connsiteX12" fmla="*/ 2076138 w 6254832"/>
                <a:gd name="connsiteY12" fmla="*/ 304300 h 6864558"/>
                <a:gd name="connsiteX13" fmla="*/ 2113426 w 6254832"/>
                <a:gd name="connsiteY13" fmla="*/ 294744 h 6864558"/>
                <a:gd name="connsiteX14" fmla="*/ 2132163 w 6254832"/>
                <a:gd name="connsiteY14" fmla="*/ 290060 h 6864558"/>
                <a:gd name="connsiteX15" fmla="*/ 2151089 w 6254832"/>
                <a:gd name="connsiteY15" fmla="*/ 286312 h 6864558"/>
                <a:gd name="connsiteX16" fmla="*/ 2763249 w 6254832"/>
                <a:gd name="connsiteY16" fmla="*/ 218482 h 6864558"/>
                <a:gd name="connsiteX17" fmla="*/ 3372225 w 6254832"/>
                <a:gd name="connsiteY17" fmla="*/ 301302 h 6864558"/>
                <a:gd name="connsiteX18" fmla="*/ 3663596 w 6254832"/>
                <a:gd name="connsiteY18" fmla="*/ 398364 h 6864558"/>
                <a:gd name="connsiteX19" fmla="*/ 3941663 w 6254832"/>
                <a:gd name="connsiteY19" fmla="*/ 526717 h 6864558"/>
                <a:gd name="connsiteX20" fmla="*/ 4204366 w 6254832"/>
                <a:gd name="connsiteY20" fmla="*/ 681678 h 6864558"/>
                <a:gd name="connsiteX21" fmla="*/ 4450018 w 6254832"/>
                <a:gd name="connsiteY21" fmla="*/ 860061 h 6864558"/>
                <a:gd name="connsiteX22" fmla="*/ 4678992 w 6254832"/>
                <a:gd name="connsiteY22" fmla="*/ 1057181 h 6864558"/>
                <a:gd name="connsiteX23" fmla="*/ 4889791 w 6254832"/>
                <a:gd name="connsiteY23" fmla="*/ 1271166 h 6864558"/>
                <a:gd name="connsiteX24" fmla="*/ 5083164 w 6254832"/>
                <a:gd name="connsiteY24" fmla="*/ 1498642 h 6864558"/>
                <a:gd name="connsiteX25" fmla="*/ 5257987 w 6254832"/>
                <a:gd name="connsiteY25" fmla="*/ 1738484 h 6864558"/>
                <a:gd name="connsiteX26" fmla="*/ 5413510 w 6254832"/>
                <a:gd name="connsiteY26" fmla="*/ 1989195 h 6864558"/>
                <a:gd name="connsiteX27" fmla="*/ 5548609 w 6254832"/>
                <a:gd name="connsiteY27" fmla="*/ 2249462 h 6864558"/>
                <a:gd name="connsiteX28" fmla="*/ 5747791 w 6254832"/>
                <a:gd name="connsiteY28" fmla="*/ 2795666 h 6864558"/>
                <a:gd name="connsiteX29" fmla="*/ 5806814 w 6254832"/>
                <a:gd name="connsiteY29" fmla="*/ 3078980 h 6864558"/>
                <a:gd name="connsiteX30" fmla="*/ 5816933 w 6254832"/>
                <a:gd name="connsiteY30" fmla="*/ 3150558 h 6864558"/>
                <a:gd name="connsiteX31" fmla="*/ 5825178 w 6254832"/>
                <a:gd name="connsiteY31" fmla="*/ 3222323 h 6864558"/>
                <a:gd name="connsiteX32" fmla="*/ 5831923 w 6254832"/>
                <a:gd name="connsiteY32" fmla="*/ 3294276 h 6864558"/>
                <a:gd name="connsiteX33" fmla="*/ 5836233 w 6254832"/>
                <a:gd name="connsiteY33" fmla="*/ 3366416 h 6864558"/>
                <a:gd name="connsiteX34" fmla="*/ 5833047 w 6254832"/>
                <a:gd name="connsiteY34" fmla="*/ 3655726 h 6864558"/>
                <a:gd name="connsiteX35" fmla="*/ 5827426 w 6254832"/>
                <a:gd name="connsiteY35" fmla="*/ 3728054 h 6864558"/>
                <a:gd name="connsiteX36" fmla="*/ 5819556 w 6254832"/>
                <a:gd name="connsiteY36" fmla="*/ 3800194 h 6864558"/>
                <a:gd name="connsiteX37" fmla="*/ 5809063 w 6254832"/>
                <a:gd name="connsiteY37" fmla="*/ 3872147 h 6864558"/>
                <a:gd name="connsiteX38" fmla="*/ 5796696 w 6254832"/>
                <a:gd name="connsiteY38" fmla="*/ 3943912 h 6864558"/>
                <a:gd name="connsiteX39" fmla="*/ 5725305 w 6254832"/>
                <a:gd name="connsiteY39" fmla="*/ 4225165 h 6864558"/>
                <a:gd name="connsiteX40" fmla="*/ 5605384 w 6254832"/>
                <a:gd name="connsiteY40" fmla="*/ 4478312 h 6864558"/>
                <a:gd name="connsiteX41" fmla="*/ 5412573 w 6254832"/>
                <a:gd name="connsiteY41" fmla="*/ 4677306 h 6864558"/>
                <a:gd name="connsiteX42" fmla="*/ 5155867 w 6254832"/>
                <a:gd name="connsiteY42" fmla="*/ 4834703 h 6864558"/>
                <a:gd name="connsiteX43" fmla="*/ 4645452 w 6254832"/>
                <a:gd name="connsiteY43" fmla="*/ 5207396 h 6864558"/>
                <a:gd name="connsiteX44" fmla="*/ 4536211 w 6254832"/>
                <a:gd name="connsiteY44" fmla="*/ 5319072 h 6864558"/>
                <a:gd name="connsiteX45" fmla="*/ 4430343 w 6254832"/>
                <a:gd name="connsiteY45" fmla="*/ 5432061 h 6864558"/>
                <a:gd name="connsiteX46" fmla="*/ 4220668 w 6254832"/>
                <a:gd name="connsiteY46" fmla="*/ 5657663 h 6864558"/>
                <a:gd name="connsiteX47" fmla="*/ 4115174 w 6254832"/>
                <a:gd name="connsiteY47" fmla="*/ 5768777 h 6864558"/>
                <a:gd name="connsiteX48" fmla="*/ 4007245 w 6254832"/>
                <a:gd name="connsiteY48" fmla="*/ 5876707 h 6864558"/>
                <a:gd name="connsiteX49" fmla="*/ 3781081 w 6254832"/>
                <a:gd name="connsiteY49" fmla="*/ 6078887 h 6864558"/>
                <a:gd name="connsiteX50" fmla="*/ 3534493 w 6254832"/>
                <a:gd name="connsiteY50" fmla="*/ 6249775 h 6864558"/>
                <a:gd name="connsiteX51" fmla="*/ 3265232 w 6254832"/>
                <a:gd name="connsiteY51" fmla="*/ 6373068 h 6864558"/>
                <a:gd name="connsiteX52" fmla="*/ 3194779 w 6254832"/>
                <a:gd name="connsiteY52" fmla="*/ 6394804 h 6864558"/>
                <a:gd name="connsiteX53" fmla="*/ 3123575 w 6254832"/>
                <a:gd name="connsiteY53" fmla="*/ 6412792 h 6864558"/>
                <a:gd name="connsiteX54" fmla="*/ 3051435 w 6254832"/>
                <a:gd name="connsiteY54" fmla="*/ 6426471 h 6864558"/>
                <a:gd name="connsiteX55" fmla="*/ 2978733 w 6254832"/>
                <a:gd name="connsiteY55" fmla="*/ 6436214 h 6864558"/>
                <a:gd name="connsiteX56" fmla="*/ 2905656 w 6254832"/>
                <a:gd name="connsiteY56" fmla="*/ 6442211 h 6864558"/>
                <a:gd name="connsiteX57" fmla="*/ 2832204 w 6254832"/>
                <a:gd name="connsiteY57" fmla="*/ 6444459 h 6864558"/>
                <a:gd name="connsiteX58" fmla="*/ 2758565 w 6254832"/>
                <a:gd name="connsiteY58" fmla="*/ 6443335 h 6864558"/>
                <a:gd name="connsiteX59" fmla="*/ 2683239 w 6254832"/>
                <a:gd name="connsiteY59" fmla="*/ 6438463 h 6864558"/>
                <a:gd name="connsiteX60" fmla="*/ 2091503 w 6254832"/>
                <a:gd name="connsiteY60" fmla="*/ 6343275 h 6864558"/>
                <a:gd name="connsiteX61" fmla="*/ 1948347 w 6254832"/>
                <a:gd name="connsiteY61" fmla="*/ 6301490 h 6864558"/>
                <a:gd name="connsiteX62" fmla="*/ 1807626 w 6254832"/>
                <a:gd name="connsiteY62" fmla="*/ 6252585 h 6864558"/>
                <a:gd name="connsiteX63" fmla="*/ 1738297 w 6254832"/>
                <a:gd name="connsiteY63" fmla="*/ 6225790 h 6864558"/>
                <a:gd name="connsiteX64" fmla="*/ 1669529 w 6254832"/>
                <a:gd name="connsiteY64" fmla="*/ 6197684 h 6864558"/>
                <a:gd name="connsiteX65" fmla="*/ 1635239 w 6254832"/>
                <a:gd name="connsiteY65" fmla="*/ 6183630 h 6864558"/>
                <a:gd name="connsiteX66" fmla="*/ 1601699 w 6254832"/>
                <a:gd name="connsiteY66" fmla="*/ 6167891 h 6864558"/>
                <a:gd name="connsiteX67" fmla="*/ 1534618 w 6254832"/>
                <a:gd name="connsiteY67" fmla="*/ 6136411 h 6864558"/>
                <a:gd name="connsiteX68" fmla="*/ 592299 w 6254832"/>
                <a:gd name="connsiteY68" fmla="*/ 5443116 h 6864558"/>
                <a:gd name="connsiteX69" fmla="*/ 0 w 6254832"/>
                <a:gd name="connsiteY69" fmla="*/ 4496675 h 6864558"/>
                <a:gd name="connsiteX70" fmla="*/ 0 w 6254832"/>
                <a:gd name="connsiteY70" fmla="*/ 5523875 h 6864558"/>
                <a:gd name="connsiteX71" fmla="*/ 2766060 w 6254832"/>
                <a:gd name="connsiteY71" fmla="*/ 6864559 h 6864558"/>
                <a:gd name="connsiteX72" fmla="*/ 6254833 w 6254832"/>
                <a:gd name="connsiteY72" fmla="*/ 3432373 h 6864558"/>
                <a:gd name="connsiteX73" fmla="*/ 2766060 w 6254832"/>
                <a:gd name="connsiteY73" fmla="*/ 0 h 68645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Lst>
              <a:rect l="l" t="t" r="r" b="b"/>
              <a:pathLst>
                <a:path w="6254832" h="6864558">
                  <a:moveTo>
                    <a:pt x="2766060" y="0"/>
                  </a:moveTo>
                  <a:cubicBezTo>
                    <a:pt x="1639549" y="0"/>
                    <a:pt x="637831" y="525405"/>
                    <a:pt x="0" y="1340683"/>
                  </a:cubicBezTo>
                  <a:lnTo>
                    <a:pt x="0" y="2201306"/>
                  </a:lnTo>
                  <a:cubicBezTo>
                    <a:pt x="375" y="2200181"/>
                    <a:pt x="937" y="2198870"/>
                    <a:pt x="1312" y="2197746"/>
                  </a:cubicBezTo>
                  <a:cubicBezTo>
                    <a:pt x="142969" y="1837045"/>
                    <a:pt x="347959" y="1497143"/>
                    <a:pt x="612723" y="1201649"/>
                  </a:cubicBezTo>
                  <a:cubicBezTo>
                    <a:pt x="876550" y="906155"/>
                    <a:pt x="1201836" y="655258"/>
                    <a:pt x="1571344" y="483245"/>
                  </a:cubicBezTo>
                  <a:lnTo>
                    <a:pt x="1641235" y="452328"/>
                  </a:lnTo>
                  <a:cubicBezTo>
                    <a:pt x="1664658" y="442210"/>
                    <a:pt x="1687518" y="430967"/>
                    <a:pt x="1711502" y="422348"/>
                  </a:cubicBezTo>
                  <a:lnTo>
                    <a:pt x="1783080" y="395178"/>
                  </a:lnTo>
                  <a:cubicBezTo>
                    <a:pt x="1807064" y="386372"/>
                    <a:pt x="1830674" y="376441"/>
                    <a:pt x="1855220" y="369133"/>
                  </a:cubicBezTo>
                  <a:lnTo>
                    <a:pt x="1928297" y="345711"/>
                  </a:lnTo>
                  <a:cubicBezTo>
                    <a:pt x="1952656" y="338028"/>
                    <a:pt x="1976828" y="329409"/>
                    <a:pt x="2001749" y="323600"/>
                  </a:cubicBezTo>
                  <a:lnTo>
                    <a:pt x="2076138" y="304300"/>
                  </a:lnTo>
                  <a:lnTo>
                    <a:pt x="2113426" y="294744"/>
                  </a:lnTo>
                  <a:lnTo>
                    <a:pt x="2132163" y="290060"/>
                  </a:lnTo>
                  <a:lnTo>
                    <a:pt x="2151089" y="286312"/>
                  </a:lnTo>
                  <a:cubicBezTo>
                    <a:pt x="2351395" y="241716"/>
                    <a:pt x="2557322" y="219044"/>
                    <a:pt x="2763249" y="218482"/>
                  </a:cubicBezTo>
                  <a:cubicBezTo>
                    <a:pt x="2968802" y="218294"/>
                    <a:pt x="3174167" y="247900"/>
                    <a:pt x="3372225" y="301302"/>
                  </a:cubicBezTo>
                  <a:cubicBezTo>
                    <a:pt x="3471347" y="327910"/>
                    <a:pt x="3568596" y="360513"/>
                    <a:pt x="3663596" y="398364"/>
                  </a:cubicBezTo>
                  <a:cubicBezTo>
                    <a:pt x="3758784" y="435652"/>
                    <a:pt x="3851348" y="479311"/>
                    <a:pt x="3941663" y="526717"/>
                  </a:cubicBezTo>
                  <a:cubicBezTo>
                    <a:pt x="4031979" y="573936"/>
                    <a:pt x="4119297" y="626402"/>
                    <a:pt x="4204366" y="681678"/>
                  </a:cubicBezTo>
                  <a:cubicBezTo>
                    <a:pt x="4289060" y="737516"/>
                    <a:pt x="4370944" y="797289"/>
                    <a:pt x="4450018" y="860061"/>
                  </a:cubicBezTo>
                  <a:cubicBezTo>
                    <a:pt x="4529091" y="922832"/>
                    <a:pt x="4605540" y="988601"/>
                    <a:pt x="4678992" y="1057181"/>
                  </a:cubicBezTo>
                  <a:cubicBezTo>
                    <a:pt x="4752444" y="1125574"/>
                    <a:pt x="4822335" y="1197527"/>
                    <a:pt x="4889791" y="1271166"/>
                  </a:cubicBezTo>
                  <a:cubicBezTo>
                    <a:pt x="4957247" y="1344805"/>
                    <a:pt x="5021705" y="1420693"/>
                    <a:pt x="5083164" y="1498642"/>
                  </a:cubicBezTo>
                  <a:cubicBezTo>
                    <a:pt x="5144062" y="1576965"/>
                    <a:pt x="5202899" y="1656601"/>
                    <a:pt x="5257987" y="1738484"/>
                  </a:cubicBezTo>
                  <a:cubicBezTo>
                    <a:pt x="5313076" y="1820368"/>
                    <a:pt x="5365354" y="1903751"/>
                    <a:pt x="5413510" y="1989195"/>
                  </a:cubicBezTo>
                  <a:cubicBezTo>
                    <a:pt x="5462041" y="2074451"/>
                    <a:pt x="5507011" y="2161207"/>
                    <a:pt x="5548609" y="2249462"/>
                  </a:cubicBezTo>
                  <a:cubicBezTo>
                    <a:pt x="5631430" y="2426158"/>
                    <a:pt x="5698323" y="2608851"/>
                    <a:pt x="5747791" y="2795666"/>
                  </a:cubicBezTo>
                  <a:cubicBezTo>
                    <a:pt x="5771963" y="2889167"/>
                    <a:pt x="5791825" y="2983792"/>
                    <a:pt x="5806814" y="3078980"/>
                  </a:cubicBezTo>
                  <a:cubicBezTo>
                    <a:pt x="5810562" y="3102777"/>
                    <a:pt x="5814497" y="3126574"/>
                    <a:pt x="5816933" y="3150558"/>
                  </a:cubicBezTo>
                  <a:cubicBezTo>
                    <a:pt x="5819556" y="3174542"/>
                    <a:pt x="5823304" y="3198339"/>
                    <a:pt x="5825178" y="3222323"/>
                  </a:cubicBezTo>
                  <a:cubicBezTo>
                    <a:pt x="5827426" y="3246308"/>
                    <a:pt x="5830050" y="3270292"/>
                    <a:pt x="5831923" y="3294276"/>
                  </a:cubicBezTo>
                  <a:lnTo>
                    <a:pt x="5836233" y="3366416"/>
                  </a:lnTo>
                  <a:cubicBezTo>
                    <a:pt x="5839981" y="3462728"/>
                    <a:pt x="5839981" y="3559227"/>
                    <a:pt x="5833047" y="3655726"/>
                  </a:cubicBezTo>
                  <a:cubicBezTo>
                    <a:pt x="5830986" y="3679711"/>
                    <a:pt x="5830237" y="3704069"/>
                    <a:pt x="5827426" y="3728054"/>
                  </a:cubicBezTo>
                  <a:lnTo>
                    <a:pt x="5819556" y="3800194"/>
                  </a:lnTo>
                  <a:lnTo>
                    <a:pt x="5809063" y="3872147"/>
                  </a:lnTo>
                  <a:cubicBezTo>
                    <a:pt x="5805690" y="3896131"/>
                    <a:pt x="5800818" y="3919928"/>
                    <a:pt x="5796696" y="3943912"/>
                  </a:cubicBezTo>
                  <a:cubicBezTo>
                    <a:pt x="5778708" y="4039287"/>
                    <a:pt x="5755848" y="4134662"/>
                    <a:pt x="5725305" y="4225165"/>
                  </a:cubicBezTo>
                  <a:cubicBezTo>
                    <a:pt x="5694763" y="4315669"/>
                    <a:pt x="5656726" y="4402237"/>
                    <a:pt x="5605384" y="4478312"/>
                  </a:cubicBezTo>
                  <a:cubicBezTo>
                    <a:pt x="5554980" y="4555324"/>
                    <a:pt x="5489960" y="4620718"/>
                    <a:pt x="5412573" y="4677306"/>
                  </a:cubicBezTo>
                  <a:cubicBezTo>
                    <a:pt x="5335374" y="4734269"/>
                    <a:pt x="5245995" y="4782987"/>
                    <a:pt x="5155867" y="4834703"/>
                  </a:cubicBezTo>
                  <a:cubicBezTo>
                    <a:pt x="4973924" y="4936261"/>
                    <a:pt x="4794791" y="5058806"/>
                    <a:pt x="4645452" y="5207396"/>
                  </a:cubicBezTo>
                  <a:cubicBezTo>
                    <a:pt x="4607414" y="5244497"/>
                    <a:pt x="4571813" y="5281597"/>
                    <a:pt x="4536211" y="5319072"/>
                  </a:cubicBezTo>
                  <a:lnTo>
                    <a:pt x="4430343" y="5432061"/>
                  </a:lnTo>
                  <a:cubicBezTo>
                    <a:pt x="4360264" y="5507574"/>
                    <a:pt x="4290934" y="5583087"/>
                    <a:pt x="4220668" y="5657663"/>
                  </a:cubicBezTo>
                  <a:cubicBezTo>
                    <a:pt x="4185628" y="5694951"/>
                    <a:pt x="4150589" y="5732052"/>
                    <a:pt x="4115174" y="5768777"/>
                  </a:cubicBezTo>
                  <a:cubicBezTo>
                    <a:pt x="4079573" y="5805316"/>
                    <a:pt x="4043597" y="5841292"/>
                    <a:pt x="4007245" y="5876707"/>
                  </a:cubicBezTo>
                  <a:cubicBezTo>
                    <a:pt x="3934543" y="5947723"/>
                    <a:pt x="3859405" y="6015740"/>
                    <a:pt x="3781081" y="6078887"/>
                  </a:cubicBezTo>
                  <a:cubicBezTo>
                    <a:pt x="3702945" y="6142220"/>
                    <a:pt x="3620312" y="6199557"/>
                    <a:pt x="3534493" y="6249775"/>
                  </a:cubicBezTo>
                  <a:cubicBezTo>
                    <a:pt x="3448300" y="6299429"/>
                    <a:pt x="3358359" y="6341589"/>
                    <a:pt x="3265232" y="6373068"/>
                  </a:cubicBezTo>
                  <a:cubicBezTo>
                    <a:pt x="3241998" y="6381313"/>
                    <a:pt x="3218201" y="6387497"/>
                    <a:pt x="3194779" y="6394804"/>
                  </a:cubicBezTo>
                  <a:cubicBezTo>
                    <a:pt x="3171169" y="6401175"/>
                    <a:pt x="3147185" y="6406797"/>
                    <a:pt x="3123575" y="6412792"/>
                  </a:cubicBezTo>
                  <a:cubicBezTo>
                    <a:pt x="3099404" y="6417477"/>
                    <a:pt x="3075420" y="6422161"/>
                    <a:pt x="3051435" y="6426471"/>
                  </a:cubicBezTo>
                  <a:cubicBezTo>
                    <a:pt x="3027076" y="6429657"/>
                    <a:pt x="3002904" y="6433591"/>
                    <a:pt x="2978733" y="6436214"/>
                  </a:cubicBezTo>
                  <a:cubicBezTo>
                    <a:pt x="2954374" y="6438088"/>
                    <a:pt x="2930015" y="6440899"/>
                    <a:pt x="2905656" y="6442211"/>
                  </a:cubicBezTo>
                  <a:cubicBezTo>
                    <a:pt x="2881109" y="6442960"/>
                    <a:pt x="2856751" y="6444272"/>
                    <a:pt x="2832204" y="6444459"/>
                  </a:cubicBezTo>
                  <a:cubicBezTo>
                    <a:pt x="2807658" y="6444084"/>
                    <a:pt x="2783298" y="6444084"/>
                    <a:pt x="2758565" y="6443335"/>
                  </a:cubicBezTo>
                  <a:lnTo>
                    <a:pt x="2683239" y="6438463"/>
                  </a:lnTo>
                  <a:cubicBezTo>
                    <a:pt x="2482559" y="6425909"/>
                    <a:pt x="2284126" y="6393492"/>
                    <a:pt x="2091503" y="6343275"/>
                  </a:cubicBezTo>
                  <a:lnTo>
                    <a:pt x="1948347" y="6301490"/>
                  </a:lnTo>
                  <a:cubicBezTo>
                    <a:pt x="1901127" y="6286126"/>
                    <a:pt x="1854658" y="6268699"/>
                    <a:pt x="1807626" y="6252585"/>
                  </a:cubicBezTo>
                  <a:cubicBezTo>
                    <a:pt x="1784017" y="6245090"/>
                    <a:pt x="1761344" y="6234972"/>
                    <a:pt x="1738297" y="6225790"/>
                  </a:cubicBezTo>
                  <a:lnTo>
                    <a:pt x="1669529" y="6197684"/>
                  </a:lnTo>
                  <a:lnTo>
                    <a:pt x="1635239" y="6183630"/>
                  </a:lnTo>
                  <a:lnTo>
                    <a:pt x="1601699" y="6167891"/>
                  </a:lnTo>
                  <a:lnTo>
                    <a:pt x="1534618" y="6136411"/>
                  </a:lnTo>
                  <a:cubicBezTo>
                    <a:pt x="1179164" y="5964961"/>
                    <a:pt x="857250" y="5729616"/>
                    <a:pt x="592299" y="5443116"/>
                  </a:cubicBezTo>
                  <a:cubicBezTo>
                    <a:pt x="336904" y="5166173"/>
                    <a:pt x="137160" y="4842573"/>
                    <a:pt x="0" y="4496675"/>
                  </a:cubicBezTo>
                  <a:lnTo>
                    <a:pt x="0" y="5523875"/>
                  </a:lnTo>
                  <a:cubicBezTo>
                    <a:pt x="637831" y="6338966"/>
                    <a:pt x="1639549" y="6864559"/>
                    <a:pt x="2766060" y="6864559"/>
                  </a:cubicBezTo>
                  <a:cubicBezTo>
                    <a:pt x="4692858" y="6864559"/>
                    <a:pt x="6254833" y="5327879"/>
                    <a:pt x="6254833" y="3432373"/>
                  </a:cubicBezTo>
                  <a:cubicBezTo>
                    <a:pt x="6254833" y="1536679"/>
                    <a:pt x="4692858" y="0"/>
                    <a:pt x="2766060" y="0"/>
                  </a:cubicBezTo>
                  <a:close/>
                </a:path>
              </a:pathLst>
            </a:custGeom>
            <a:ln w="18736" cap="flat">
              <a:noFill/>
              <a:prstDash val="solid"/>
              <a:miter/>
            </a:ln>
          </p:spPr>
          <p:txBody>
            <a:bodyPr rtlCol="0" anchor="ctr"/>
            <a:lstStyle/>
            <a:p>
              <a:endParaRPr lang="en-US" dirty="0"/>
            </a:p>
          </p:txBody>
        </p:sp>
      </p:grpSp>
      <p:sp>
        <p:nvSpPr>
          <p:cNvPr id="3" name="Content Placeholder 2">
            <a:extLst>
              <a:ext uri="{FF2B5EF4-FFF2-40B4-BE49-F238E27FC236}">
                <a16:creationId xmlns:a16="http://schemas.microsoft.com/office/drawing/2014/main" id="{9E48F569-4766-BAD0-8FBC-F6BA8EB03992}"/>
              </a:ext>
            </a:extLst>
          </p:cNvPr>
          <p:cNvSpPr>
            <a:spLocks noGrp="1"/>
          </p:cNvSpPr>
          <p:nvPr>
            <p:ph idx="1"/>
          </p:nvPr>
        </p:nvSpPr>
        <p:spPr>
          <a:xfrm>
            <a:off x="5950437" y="506377"/>
            <a:ext cx="5082681" cy="5986599"/>
          </a:xfrm>
        </p:spPr>
        <p:txBody>
          <a:bodyPr vert="horz" lIns="91440" tIns="45720" rIns="91440" bIns="45720" rtlCol="0" anchor="ctr">
            <a:normAutofit/>
          </a:bodyPr>
          <a:lstStyle/>
          <a:p>
            <a:r>
              <a:rPr lang="en-GB" sz="2200" b="1" dirty="0">
                <a:solidFill>
                  <a:schemeClr val="tx2"/>
                </a:solidFill>
                <a:ea typeface="+mn-lt"/>
                <a:cs typeface="+mn-lt"/>
              </a:rPr>
              <a:t>Online Safety and Security:</a:t>
            </a:r>
            <a:r>
              <a:rPr lang="en-GB" sz="2200" dirty="0">
                <a:solidFill>
                  <a:schemeClr val="tx2"/>
                </a:solidFill>
                <a:ea typeface="+mn-lt"/>
                <a:cs typeface="+mn-lt"/>
              </a:rPr>
              <a:t> Knowledge of online threats, such as phishing scams and malware, and the ability to protect personal information while using the internet.</a:t>
            </a:r>
            <a:endParaRPr lang="en-GB" sz="2200" dirty="0">
              <a:solidFill>
                <a:schemeClr val="tx2"/>
              </a:solidFill>
              <a:cs typeface="Calibri" panose="020F0502020204030204"/>
            </a:endParaRPr>
          </a:p>
          <a:p>
            <a:r>
              <a:rPr lang="en-GB" sz="2200" b="1" dirty="0">
                <a:solidFill>
                  <a:schemeClr val="tx2"/>
                </a:solidFill>
                <a:ea typeface="+mn-lt"/>
                <a:cs typeface="+mn-lt"/>
              </a:rPr>
              <a:t>Privacy Awareness:</a:t>
            </a:r>
            <a:r>
              <a:rPr lang="en-GB" sz="2200" dirty="0">
                <a:solidFill>
                  <a:schemeClr val="tx2"/>
                </a:solidFill>
                <a:ea typeface="+mn-lt"/>
                <a:cs typeface="+mn-lt"/>
              </a:rPr>
              <a:t> Understanding how digital footprints are created and the importance of safeguarding personal information and privacy settings on social media platforms and websites.</a:t>
            </a:r>
            <a:endParaRPr lang="en-GB" sz="2200" dirty="0">
              <a:solidFill>
                <a:schemeClr val="tx2"/>
              </a:solidFill>
              <a:cs typeface="Calibri"/>
            </a:endParaRPr>
          </a:p>
          <a:p>
            <a:r>
              <a:rPr lang="en-GB" sz="2200" b="1" dirty="0">
                <a:solidFill>
                  <a:schemeClr val="tx2"/>
                </a:solidFill>
                <a:ea typeface="+mn-lt"/>
                <a:cs typeface="+mn-lt"/>
              </a:rPr>
              <a:t>Media Literacy:</a:t>
            </a:r>
            <a:r>
              <a:rPr lang="en-GB" sz="2200" dirty="0">
                <a:solidFill>
                  <a:schemeClr val="tx2"/>
                </a:solidFill>
                <a:ea typeface="+mn-lt"/>
                <a:cs typeface="+mn-lt"/>
              </a:rPr>
              <a:t> The capacity to analyse and interpret various forms of digital media, including images, videos, and audio content, while being aware of potential biases and misinformation.</a:t>
            </a:r>
            <a:endParaRPr lang="en-GB" sz="2200" dirty="0">
              <a:solidFill>
                <a:schemeClr val="tx2"/>
              </a:solidFill>
            </a:endParaRPr>
          </a:p>
          <a:p>
            <a:endParaRPr lang="en-GB" sz="1800">
              <a:solidFill>
                <a:schemeClr val="tx2"/>
              </a:solidFill>
              <a:cs typeface="Calibri"/>
            </a:endParaRPr>
          </a:p>
        </p:txBody>
      </p:sp>
    </p:spTree>
    <p:extLst>
      <p:ext uri="{BB962C8B-B14F-4D97-AF65-F5344CB8AC3E}">
        <p14:creationId xmlns:p14="http://schemas.microsoft.com/office/powerpoint/2010/main" val="4664056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9235CA1-4A6A-135B-2BA8-8B4404027D69}"/>
              </a:ext>
            </a:extLst>
          </p:cNvPr>
          <p:cNvSpPr>
            <a:spLocks noGrp="1"/>
          </p:cNvSpPr>
          <p:nvPr>
            <p:ph idx="1"/>
          </p:nvPr>
        </p:nvSpPr>
        <p:spPr>
          <a:xfrm>
            <a:off x="516561" y="273269"/>
            <a:ext cx="4892146" cy="6083080"/>
          </a:xfrm>
        </p:spPr>
        <p:txBody>
          <a:bodyPr vert="horz" lIns="91440" tIns="45720" rIns="91440" bIns="45720" rtlCol="0" anchor="ctr">
            <a:noAutofit/>
          </a:bodyPr>
          <a:lstStyle/>
          <a:p>
            <a:r>
              <a:rPr lang="en-GB" sz="2200" b="1" dirty="0">
                <a:ea typeface="+mn-lt"/>
                <a:cs typeface="+mn-lt"/>
              </a:rPr>
              <a:t>Digital Communication:</a:t>
            </a:r>
            <a:r>
              <a:rPr lang="en-GB" sz="2200" dirty="0">
                <a:ea typeface="+mn-lt"/>
                <a:cs typeface="+mn-lt"/>
              </a:rPr>
              <a:t> Effectively using digital tools for communication, including email, messaging apps, and social media, while adhering to proper etiquette.</a:t>
            </a:r>
            <a:endParaRPr lang="en-GB" sz="2200" dirty="0">
              <a:cs typeface="Calibri" panose="020F0502020204030204"/>
            </a:endParaRPr>
          </a:p>
          <a:p>
            <a:r>
              <a:rPr lang="en-GB" sz="2200" b="1" dirty="0">
                <a:ea typeface="+mn-lt"/>
                <a:cs typeface="+mn-lt"/>
              </a:rPr>
              <a:t>Digital Citizenship:</a:t>
            </a:r>
            <a:r>
              <a:rPr lang="en-GB" sz="2200" dirty="0">
                <a:ea typeface="+mn-lt"/>
                <a:cs typeface="+mn-lt"/>
              </a:rPr>
              <a:t> Understanding the ethical and legal responsibilities of using digital technology, including respecting copyright laws, practicing online respect, and contributing positively to digital communities.</a:t>
            </a:r>
            <a:endParaRPr lang="en-GB" sz="2200" dirty="0">
              <a:cs typeface="Calibri"/>
            </a:endParaRPr>
          </a:p>
          <a:p>
            <a:r>
              <a:rPr lang="en-GB" sz="2200" b="1" dirty="0">
                <a:ea typeface="+mn-lt"/>
                <a:cs typeface="+mn-lt"/>
              </a:rPr>
              <a:t>Problem-Solving:</a:t>
            </a:r>
            <a:r>
              <a:rPr lang="en-GB" sz="2200" dirty="0">
                <a:ea typeface="+mn-lt"/>
                <a:cs typeface="+mn-lt"/>
              </a:rPr>
              <a:t> Using digital tools to solve problems, complete tasks, and find solutions efficiently.</a:t>
            </a:r>
            <a:endParaRPr lang="en-GB" sz="2200" dirty="0">
              <a:cs typeface="Calibri"/>
            </a:endParaRPr>
          </a:p>
          <a:p>
            <a:r>
              <a:rPr lang="en-GB" sz="2200" b="1" dirty="0">
                <a:ea typeface="+mn-lt"/>
                <a:cs typeface="+mn-lt"/>
              </a:rPr>
              <a:t>Adaptability:</a:t>
            </a:r>
            <a:r>
              <a:rPr lang="en-GB" sz="2200" dirty="0">
                <a:ea typeface="+mn-lt"/>
                <a:cs typeface="+mn-lt"/>
              </a:rPr>
              <a:t> Being open to learning and adapting to new digital technologies and tools as they evolve.</a:t>
            </a:r>
            <a:endParaRPr lang="en-GB" sz="2200" dirty="0"/>
          </a:p>
          <a:p>
            <a:endParaRPr lang="en-GB" sz="1400">
              <a:cs typeface="Calibri"/>
            </a:endParaRPr>
          </a:p>
        </p:txBody>
      </p:sp>
      <p:pic>
        <p:nvPicPr>
          <p:cNvPr id="5" name="Picture 4" descr="Abstract background of data">
            <a:extLst>
              <a:ext uri="{FF2B5EF4-FFF2-40B4-BE49-F238E27FC236}">
                <a16:creationId xmlns:a16="http://schemas.microsoft.com/office/drawing/2014/main" id="{9CE8EC9A-F4E9-800B-863C-DBC193B8D4EA}"/>
              </a:ext>
            </a:extLst>
          </p:cNvPr>
          <p:cNvPicPr>
            <a:picLocks noChangeAspect="1"/>
          </p:cNvPicPr>
          <p:nvPr/>
        </p:nvPicPr>
        <p:blipFill rotWithShape="1">
          <a:blip r:embed="rId2"/>
          <a:srcRect l="18579" r="31364" b="-2"/>
          <a:stretch/>
        </p:blipFill>
        <p:spPr>
          <a:xfrm>
            <a:off x="6096000" y="1"/>
            <a:ext cx="6102825" cy="6858000"/>
          </a:xfrm>
          <a:prstGeom prst="rect">
            <a:avLst/>
          </a:prstGeom>
        </p:spPr>
      </p:pic>
    </p:spTree>
    <p:extLst>
      <p:ext uri="{BB962C8B-B14F-4D97-AF65-F5344CB8AC3E}">
        <p14:creationId xmlns:p14="http://schemas.microsoft.com/office/powerpoint/2010/main" val="38269001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D91DD8-CCD2-6F3F-87F5-371DC6A52B34}"/>
              </a:ext>
            </a:extLst>
          </p:cNvPr>
          <p:cNvSpPr>
            <a:spLocks noGrp="1"/>
          </p:cNvSpPr>
          <p:nvPr>
            <p:ph type="title"/>
          </p:nvPr>
        </p:nvSpPr>
        <p:spPr>
          <a:xfrm>
            <a:off x="176002" y="-222057"/>
            <a:ext cx="5479719" cy="1616203"/>
          </a:xfrm>
        </p:spPr>
        <p:txBody>
          <a:bodyPr anchor="b">
            <a:normAutofit/>
          </a:bodyPr>
          <a:lstStyle/>
          <a:p>
            <a:r>
              <a:rPr lang="en-GB" sz="3200" dirty="0">
                <a:cs typeface="Calibri Light"/>
              </a:rPr>
              <a:t>Challenges and risks found in digital literacy</a:t>
            </a:r>
          </a:p>
        </p:txBody>
      </p:sp>
      <p:sp>
        <p:nvSpPr>
          <p:cNvPr id="3" name="Content Placeholder 2">
            <a:extLst>
              <a:ext uri="{FF2B5EF4-FFF2-40B4-BE49-F238E27FC236}">
                <a16:creationId xmlns:a16="http://schemas.microsoft.com/office/drawing/2014/main" id="{61AFCDA0-67D5-FA9B-41E1-2E9B75A9793C}"/>
              </a:ext>
            </a:extLst>
          </p:cNvPr>
          <p:cNvSpPr>
            <a:spLocks noGrp="1"/>
          </p:cNvSpPr>
          <p:nvPr>
            <p:ph idx="1"/>
          </p:nvPr>
        </p:nvSpPr>
        <p:spPr>
          <a:xfrm>
            <a:off x="88417" y="1605063"/>
            <a:ext cx="6916132" cy="5339693"/>
          </a:xfrm>
        </p:spPr>
        <p:txBody>
          <a:bodyPr vert="horz" lIns="91440" tIns="45720" rIns="91440" bIns="45720" rtlCol="0" anchor="t">
            <a:noAutofit/>
          </a:bodyPr>
          <a:lstStyle/>
          <a:p>
            <a:r>
              <a:rPr lang="en-GB" sz="2200" b="1" dirty="0">
                <a:ea typeface="+mn-lt"/>
                <a:cs typeface="+mn-lt"/>
              </a:rPr>
              <a:t>Misinformation and Fake News:</a:t>
            </a:r>
            <a:r>
              <a:rPr lang="en-GB" sz="2200" dirty="0">
                <a:ea typeface="+mn-lt"/>
                <a:cs typeface="+mn-lt"/>
              </a:rPr>
              <a:t> As individuals access and share digital information, there's a risk of encountering misinformation, fake news, and biased content. </a:t>
            </a:r>
          </a:p>
          <a:p>
            <a:r>
              <a:rPr lang="en-GB" sz="2200" b="1" dirty="0">
                <a:ea typeface="+mn-lt"/>
                <a:cs typeface="+mn-lt"/>
              </a:rPr>
              <a:t>Privacy Concerns:</a:t>
            </a:r>
            <a:r>
              <a:rPr lang="en-GB" sz="2200" dirty="0">
                <a:ea typeface="+mn-lt"/>
                <a:cs typeface="+mn-lt"/>
              </a:rPr>
              <a:t> Digital literacy includes understanding online privacy and security. Without proper knowledge, individuals might unknowingly share personal information online or fall victim to scams, phishing attacks, and identity theft.</a:t>
            </a:r>
            <a:endParaRPr lang="en-GB" sz="2200">
              <a:cs typeface="Calibri"/>
            </a:endParaRPr>
          </a:p>
          <a:p>
            <a:r>
              <a:rPr lang="en-GB" sz="2200" b="1" dirty="0">
                <a:ea typeface="+mn-lt"/>
                <a:cs typeface="+mn-lt"/>
              </a:rPr>
              <a:t>Cyberbullying:</a:t>
            </a:r>
            <a:r>
              <a:rPr lang="en-GB" sz="2200" dirty="0">
                <a:ea typeface="+mn-lt"/>
                <a:cs typeface="+mn-lt"/>
              </a:rPr>
              <a:t> In the age of digital communication and social media, cyberbullying can occur. Lack of digital literacy might lead to individuals being unaware of how to protect themselves from online harassment or how to respond appropriately.</a:t>
            </a:r>
            <a:endParaRPr lang="en-GB" sz="2200" dirty="0"/>
          </a:p>
          <a:p>
            <a:endParaRPr lang="en-GB" sz="1400">
              <a:cs typeface="Calibri"/>
            </a:endParaRPr>
          </a:p>
        </p:txBody>
      </p:sp>
      <p:pic>
        <p:nvPicPr>
          <p:cNvPr id="20" name="Picture 19" descr="Padlock on computer motherboard">
            <a:extLst>
              <a:ext uri="{FF2B5EF4-FFF2-40B4-BE49-F238E27FC236}">
                <a16:creationId xmlns:a16="http://schemas.microsoft.com/office/drawing/2014/main" id="{20FA9DD5-445E-4604-FDC6-69E563BEBE6B}"/>
              </a:ext>
            </a:extLst>
          </p:cNvPr>
          <p:cNvPicPr>
            <a:picLocks noChangeAspect="1"/>
          </p:cNvPicPr>
          <p:nvPr/>
        </p:nvPicPr>
        <p:blipFill rotWithShape="1">
          <a:blip r:embed="rId2"/>
          <a:srcRect l="11997" r="40107" b="4"/>
          <a:stretch/>
        </p:blipFill>
        <p:spPr>
          <a:xfrm>
            <a:off x="7270812" y="10"/>
            <a:ext cx="4921187" cy="6857990"/>
          </a:xfrm>
          <a:prstGeom prst="rect">
            <a:avLst/>
          </a:prstGeom>
        </p:spPr>
      </p:pic>
      <p:grpSp>
        <p:nvGrpSpPr>
          <p:cNvPr id="21" name="Group 20">
            <a:extLst>
              <a:ext uri="{FF2B5EF4-FFF2-40B4-BE49-F238E27FC236}">
                <a16:creationId xmlns:a16="http://schemas.microsoft.com/office/drawing/2014/main" id="{8CE57D37-C2D0-066B-1AE3-6F4244344F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2068638" y="0"/>
            <a:ext cx="123362" cy="6858000"/>
            <a:chOff x="12068638" y="0"/>
            <a:chExt cx="123362" cy="6858000"/>
          </a:xfrm>
        </p:grpSpPr>
        <p:sp>
          <p:nvSpPr>
            <p:cNvPr id="10" name="Rectangle 9">
              <a:extLst>
                <a:ext uri="{FF2B5EF4-FFF2-40B4-BE49-F238E27FC236}">
                  <a16:creationId xmlns:a16="http://schemas.microsoft.com/office/drawing/2014/main" id="{A24DCA44-89CF-872A-903F-96C50780EA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4B0CC4F5-AC85-FFFA-7EB5-33C4FCE90A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55507479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B65C0385-5E30-4D2E-AF9F-4639659D34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Working space background">
            <a:extLst>
              <a:ext uri="{FF2B5EF4-FFF2-40B4-BE49-F238E27FC236}">
                <a16:creationId xmlns:a16="http://schemas.microsoft.com/office/drawing/2014/main" id="{BE16284D-29DC-9D4B-1F09-269C2781558F}"/>
              </a:ext>
            </a:extLst>
          </p:cNvPr>
          <p:cNvPicPr>
            <a:picLocks noChangeAspect="1"/>
          </p:cNvPicPr>
          <p:nvPr/>
        </p:nvPicPr>
        <p:blipFill rotWithShape="1">
          <a:blip r:embed="rId2"/>
          <a:srcRect l="21607" r="-6" b="-6"/>
          <a:stretch/>
        </p:blipFill>
        <p:spPr>
          <a:xfrm>
            <a:off x="20" y="1666568"/>
            <a:ext cx="6106195" cy="5191432"/>
          </a:xfrm>
          <a:prstGeom prst="rect">
            <a:avLst/>
          </a:prstGeom>
        </p:spPr>
      </p:pic>
      <p:sp useBgFill="1">
        <p:nvSpPr>
          <p:cNvPr id="11" name="Rectangle 10">
            <a:extLst>
              <a:ext uri="{FF2B5EF4-FFF2-40B4-BE49-F238E27FC236}">
                <a16:creationId xmlns:a16="http://schemas.microsoft.com/office/drawing/2014/main" id="{E335820B-3A29-42C5-AA8D-10ECA43CD9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1729117"/>
          </a:xfrm>
          <a:prstGeom prst="rect">
            <a:avLst/>
          </a:prstGeom>
          <a:ln>
            <a:noFill/>
          </a:ln>
          <a:effectLst>
            <a:outerShdw blurRad="368300" dist="101600" dir="546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1F9B2A-ABB1-4677-A763-6A38994B4FA8}"/>
              </a:ext>
            </a:extLst>
          </p:cNvPr>
          <p:cNvSpPr>
            <a:spLocks noGrp="1"/>
          </p:cNvSpPr>
          <p:nvPr>
            <p:ph type="title"/>
          </p:nvPr>
        </p:nvSpPr>
        <p:spPr>
          <a:xfrm>
            <a:off x="761801" y="352766"/>
            <a:ext cx="10591999" cy="1023584"/>
          </a:xfrm>
        </p:spPr>
        <p:txBody>
          <a:bodyPr>
            <a:normAutofit/>
          </a:bodyPr>
          <a:lstStyle/>
          <a:p>
            <a:endParaRPr lang="en-GB" sz="4000"/>
          </a:p>
        </p:txBody>
      </p:sp>
      <p:sp>
        <p:nvSpPr>
          <p:cNvPr id="3" name="Content Placeholder 2">
            <a:extLst>
              <a:ext uri="{FF2B5EF4-FFF2-40B4-BE49-F238E27FC236}">
                <a16:creationId xmlns:a16="http://schemas.microsoft.com/office/drawing/2014/main" id="{DF2C3362-6CE0-890C-F19C-D7A820BDDFB9}"/>
              </a:ext>
            </a:extLst>
          </p:cNvPr>
          <p:cNvSpPr>
            <a:spLocks noGrp="1"/>
          </p:cNvSpPr>
          <p:nvPr>
            <p:ph idx="1"/>
          </p:nvPr>
        </p:nvSpPr>
        <p:spPr>
          <a:xfrm>
            <a:off x="6172788" y="1321353"/>
            <a:ext cx="5181011" cy="4998716"/>
          </a:xfrm>
        </p:spPr>
        <p:txBody>
          <a:bodyPr vert="horz" lIns="91440" tIns="45720" rIns="91440" bIns="45720" rtlCol="0" anchor="ctr">
            <a:noAutofit/>
          </a:bodyPr>
          <a:lstStyle/>
          <a:p>
            <a:r>
              <a:rPr lang="en-GB" sz="2200" b="1" dirty="0">
                <a:ea typeface="+mn-lt"/>
                <a:cs typeface="+mn-lt"/>
              </a:rPr>
              <a:t>Digital Divide:</a:t>
            </a:r>
            <a:r>
              <a:rPr lang="en-GB" sz="2200" dirty="0">
                <a:ea typeface="+mn-lt"/>
                <a:cs typeface="+mn-lt"/>
              </a:rPr>
              <a:t> Not everyone has equal access to technology and the internet. Limited digital literacy skills can exacerbate the digital divide, where certain groups have less access to information, education, and opportunities.</a:t>
            </a:r>
            <a:endParaRPr lang="en-GB" sz="2200" dirty="0">
              <a:cs typeface="Calibri" panose="020F0502020204030204"/>
            </a:endParaRPr>
          </a:p>
          <a:p>
            <a:r>
              <a:rPr lang="en-GB" sz="2200" b="1" dirty="0">
                <a:ea typeface="+mn-lt"/>
                <a:cs typeface="+mn-lt"/>
              </a:rPr>
              <a:t>Overreliance on Technology:</a:t>
            </a:r>
            <a:r>
              <a:rPr lang="en-GB" sz="2200" dirty="0">
                <a:ea typeface="+mn-lt"/>
                <a:cs typeface="+mn-lt"/>
              </a:rPr>
              <a:t> Overemphasis on digital tools can lead to reduced face-to-face communication skills, a lack of critical thinking, and a dependence on technology for even basic tasks.</a:t>
            </a:r>
            <a:endParaRPr lang="en-GB" sz="2200" dirty="0">
              <a:cs typeface="Calibri"/>
            </a:endParaRPr>
          </a:p>
          <a:p>
            <a:r>
              <a:rPr lang="en-GB" sz="2200" b="1" dirty="0">
                <a:ea typeface="+mn-lt"/>
                <a:cs typeface="+mn-lt"/>
              </a:rPr>
              <a:t>Echo Chambers and Polarization:</a:t>
            </a:r>
            <a:r>
              <a:rPr lang="en-GB" sz="2200" dirty="0">
                <a:ea typeface="+mn-lt"/>
                <a:cs typeface="+mn-lt"/>
              </a:rPr>
              <a:t> Without critical digital literacy skills, individuals might confine themselves to online echo chambers, where they're exposed only to viewpoints that align with their beliefs. This can lead to polarization and a lack of understanding of diverse perspectives.</a:t>
            </a:r>
            <a:endParaRPr lang="en-GB" sz="2200" dirty="0"/>
          </a:p>
          <a:p>
            <a:endParaRPr lang="en-GB" sz="1600">
              <a:cs typeface="Calibri"/>
            </a:endParaRPr>
          </a:p>
        </p:txBody>
      </p:sp>
    </p:spTree>
    <p:extLst>
      <p:ext uri="{BB962C8B-B14F-4D97-AF65-F5344CB8AC3E}">
        <p14:creationId xmlns:p14="http://schemas.microsoft.com/office/powerpoint/2010/main" val="21301895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4" name="Rectangle 33">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16414"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 name="Picture 19" descr="Padlock on computer motherboard">
            <a:extLst>
              <a:ext uri="{FF2B5EF4-FFF2-40B4-BE49-F238E27FC236}">
                <a16:creationId xmlns:a16="http://schemas.microsoft.com/office/drawing/2014/main" id="{20FA9DD5-445E-4604-FDC6-69E563BEBE6B}"/>
              </a:ext>
            </a:extLst>
          </p:cNvPr>
          <p:cNvPicPr>
            <a:picLocks noChangeAspect="1"/>
          </p:cNvPicPr>
          <p:nvPr/>
        </p:nvPicPr>
        <p:blipFill rotWithShape="1">
          <a:blip r:embed="rId2"/>
          <a:srcRect l="6857" r="33809" b="-2"/>
          <a:stretch/>
        </p:blipFill>
        <p:spPr>
          <a:xfrm>
            <a:off x="-1" y="-2"/>
            <a:ext cx="6096001" cy="6858002"/>
          </a:xfrm>
          <a:prstGeom prst="rect">
            <a:avLst/>
          </a:prstGeom>
        </p:spPr>
      </p:pic>
      <p:sp>
        <p:nvSpPr>
          <p:cNvPr id="3" name="Content Placeholder 2">
            <a:extLst>
              <a:ext uri="{FF2B5EF4-FFF2-40B4-BE49-F238E27FC236}">
                <a16:creationId xmlns:a16="http://schemas.microsoft.com/office/drawing/2014/main" id="{61AFCDA0-67D5-FA9B-41E1-2E9B75A9793C}"/>
              </a:ext>
            </a:extLst>
          </p:cNvPr>
          <p:cNvSpPr>
            <a:spLocks noGrp="1"/>
          </p:cNvSpPr>
          <p:nvPr>
            <p:ph idx="1"/>
          </p:nvPr>
        </p:nvSpPr>
        <p:spPr>
          <a:xfrm>
            <a:off x="6873478" y="1979762"/>
            <a:ext cx="4156512" cy="3769835"/>
          </a:xfrm>
        </p:spPr>
        <p:txBody>
          <a:bodyPr vert="horz" lIns="91440" tIns="45720" rIns="91440" bIns="45720" rtlCol="0" anchor="ctr">
            <a:noAutofit/>
          </a:bodyPr>
          <a:lstStyle/>
          <a:p>
            <a:r>
              <a:rPr lang="en-GB" sz="2200" b="1" dirty="0">
                <a:ea typeface="+mn-lt"/>
                <a:cs typeface="+mn-lt"/>
              </a:rPr>
              <a:t>Online Harassment and Hate Speech:</a:t>
            </a:r>
            <a:r>
              <a:rPr lang="en-GB" sz="2200" dirty="0">
                <a:ea typeface="+mn-lt"/>
                <a:cs typeface="+mn-lt"/>
              </a:rPr>
              <a:t> Individuals without strong digital literacy skills might inadvertently engage in or be victims of online harassment, hate speech, or offensive behaviour.</a:t>
            </a:r>
          </a:p>
          <a:p>
            <a:r>
              <a:rPr lang="en-GB" sz="2200" b="1" dirty="0">
                <a:ea typeface="+mn-lt"/>
                <a:cs typeface="+mn-lt"/>
              </a:rPr>
              <a:t>Intellectual Property Issues:</a:t>
            </a:r>
            <a:r>
              <a:rPr lang="en-GB" sz="2200" dirty="0">
                <a:ea typeface="+mn-lt"/>
                <a:cs typeface="+mn-lt"/>
              </a:rPr>
              <a:t> Without understanding copyright laws and intellectual property rights, individuals might unknowingly violate copyright or licensing agreements when sharing or using digital content.</a:t>
            </a:r>
            <a:endParaRPr lang="en-GB" sz="2200" dirty="0">
              <a:cs typeface="Calibri"/>
            </a:endParaRPr>
          </a:p>
          <a:p>
            <a:r>
              <a:rPr lang="en-GB" sz="2200" b="1" dirty="0">
                <a:ea typeface="+mn-lt"/>
                <a:cs typeface="+mn-lt"/>
              </a:rPr>
              <a:t>Digital Addiction:</a:t>
            </a:r>
            <a:r>
              <a:rPr lang="en-GB" sz="2200" dirty="0">
                <a:ea typeface="+mn-lt"/>
                <a:cs typeface="+mn-lt"/>
              </a:rPr>
              <a:t> An inability to manage screen time and digital device use can lead to digital addiction, affecting mental and physical health</a:t>
            </a:r>
          </a:p>
          <a:p>
            <a:endParaRPr lang="en-GB" sz="1600">
              <a:cs typeface="Calibri"/>
            </a:endParaRPr>
          </a:p>
          <a:p>
            <a:endParaRPr lang="en-GB" sz="1600">
              <a:cs typeface="Calibri"/>
            </a:endParaRPr>
          </a:p>
        </p:txBody>
      </p:sp>
    </p:spTree>
    <p:extLst>
      <p:ext uri="{BB962C8B-B14F-4D97-AF65-F5344CB8AC3E}">
        <p14:creationId xmlns:p14="http://schemas.microsoft.com/office/powerpoint/2010/main" val="3813974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adlock on computer motherboard">
            <a:extLst>
              <a:ext uri="{FF2B5EF4-FFF2-40B4-BE49-F238E27FC236}">
                <a16:creationId xmlns:a16="http://schemas.microsoft.com/office/drawing/2014/main" id="{CCB7EABB-CA54-2E4D-A639-31F05F1234EA}"/>
              </a:ext>
            </a:extLst>
          </p:cNvPr>
          <p:cNvPicPr>
            <a:picLocks noChangeAspect="1"/>
          </p:cNvPicPr>
          <p:nvPr/>
        </p:nvPicPr>
        <p:blipFill rotWithShape="1">
          <a:blip r:embed="rId2"/>
          <a:srcRect l="9617" r="37728" b="3"/>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015E51C-57EE-F178-55AD-C5B5484A9942}"/>
              </a:ext>
            </a:extLst>
          </p:cNvPr>
          <p:cNvSpPr>
            <a:spLocks noGrp="1"/>
          </p:cNvSpPr>
          <p:nvPr>
            <p:ph type="title"/>
          </p:nvPr>
        </p:nvSpPr>
        <p:spPr>
          <a:xfrm>
            <a:off x="6115317" y="405685"/>
            <a:ext cx="5464968" cy="1559301"/>
          </a:xfrm>
        </p:spPr>
        <p:txBody>
          <a:bodyPr>
            <a:normAutofit/>
          </a:bodyPr>
          <a:lstStyle/>
          <a:p>
            <a:r>
              <a:rPr lang="en-GB" sz="4000" dirty="0">
                <a:cs typeface="Calibri Light"/>
              </a:rPr>
              <a:t>Types of cybercrime</a:t>
            </a:r>
            <a:endParaRPr lang="en-GB" sz="4000" dirty="0"/>
          </a:p>
        </p:txBody>
      </p:sp>
      <p:sp>
        <p:nvSpPr>
          <p:cNvPr id="3" name="Content Placeholder 2">
            <a:extLst>
              <a:ext uri="{FF2B5EF4-FFF2-40B4-BE49-F238E27FC236}">
                <a16:creationId xmlns:a16="http://schemas.microsoft.com/office/drawing/2014/main" id="{68F5AD26-1848-094D-6E07-2CC26031B398}"/>
              </a:ext>
            </a:extLst>
          </p:cNvPr>
          <p:cNvSpPr>
            <a:spLocks noGrp="1"/>
          </p:cNvSpPr>
          <p:nvPr>
            <p:ph idx="1"/>
          </p:nvPr>
        </p:nvSpPr>
        <p:spPr>
          <a:xfrm>
            <a:off x="6115317" y="2743200"/>
            <a:ext cx="5247340" cy="3496878"/>
          </a:xfrm>
        </p:spPr>
        <p:txBody>
          <a:bodyPr vert="horz" lIns="91440" tIns="45720" rIns="91440" bIns="45720" rtlCol="0" anchor="ctr">
            <a:normAutofit/>
          </a:bodyPr>
          <a:lstStyle/>
          <a:p>
            <a:r>
              <a:rPr lang="en-GB" sz="1600" b="1" dirty="0">
                <a:ea typeface="+mn-lt"/>
                <a:cs typeface="+mn-lt"/>
              </a:rPr>
              <a:t>Hacking</a:t>
            </a:r>
            <a:r>
              <a:rPr lang="en-GB" sz="1600" dirty="0">
                <a:ea typeface="+mn-lt"/>
                <a:cs typeface="+mn-lt"/>
              </a:rPr>
              <a:t>: Unauthorised access to computer systems or networks to steal sensitive data, disrupt services, or plant malicious software.</a:t>
            </a:r>
            <a:endParaRPr lang="en-GB" sz="1600" dirty="0">
              <a:cs typeface="Calibri" panose="020F0502020204030204"/>
            </a:endParaRPr>
          </a:p>
          <a:p>
            <a:r>
              <a:rPr lang="en-GB" sz="1600" b="1" dirty="0">
                <a:ea typeface="+mn-lt"/>
                <a:cs typeface="+mn-lt"/>
              </a:rPr>
              <a:t>Phishing</a:t>
            </a:r>
            <a:r>
              <a:rPr lang="en-GB" sz="1600" dirty="0">
                <a:ea typeface="+mn-lt"/>
                <a:cs typeface="+mn-lt"/>
              </a:rPr>
              <a:t>: Sending deceptive emails, messages, or websites that appear legitimate to trick individuals into revealing personal information, such as passwords, credit card numbers, or login credentials.</a:t>
            </a:r>
            <a:endParaRPr lang="en-GB" sz="1600" dirty="0"/>
          </a:p>
          <a:p>
            <a:r>
              <a:rPr lang="en-GB" sz="1600" b="1" dirty="0">
                <a:ea typeface="+mn-lt"/>
                <a:cs typeface="+mn-lt"/>
              </a:rPr>
              <a:t>Malware</a:t>
            </a:r>
            <a:r>
              <a:rPr lang="en-GB" sz="1600" dirty="0">
                <a:ea typeface="+mn-lt"/>
                <a:cs typeface="+mn-lt"/>
              </a:rPr>
              <a:t>: Malicious software designed to infect computers or networks, including viruses, worms, trojan horses, ransomware, and spyware.</a:t>
            </a:r>
            <a:endParaRPr lang="en-GB" sz="1600" dirty="0"/>
          </a:p>
          <a:p>
            <a:r>
              <a:rPr lang="en-GB" sz="1600" b="1" dirty="0">
                <a:ea typeface="+mn-lt"/>
                <a:cs typeface="+mn-lt"/>
              </a:rPr>
              <a:t>Identity Theft</a:t>
            </a:r>
            <a:r>
              <a:rPr lang="en-GB" sz="1600" dirty="0">
                <a:ea typeface="+mn-lt"/>
                <a:cs typeface="+mn-lt"/>
              </a:rPr>
              <a:t>: Stealing personal information, such as social security numbers or credit card details, to commit fraud or other criminal activities.</a:t>
            </a:r>
            <a:endParaRPr lang="en-GB" sz="1600" dirty="0"/>
          </a:p>
          <a:p>
            <a:endParaRPr lang="en-GB" sz="1600">
              <a:cs typeface="Calibri"/>
            </a:endParaRPr>
          </a:p>
        </p:txBody>
      </p:sp>
    </p:spTree>
    <p:extLst>
      <p:ext uri="{BB962C8B-B14F-4D97-AF65-F5344CB8AC3E}">
        <p14:creationId xmlns:p14="http://schemas.microsoft.com/office/powerpoint/2010/main" val="35192651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3ECBE1F1-D69B-4AFA-ABD5-8E41720EF6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Padlock on computer motherboard">
            <a:extLst>
              <a:ext uri="{FF2B5EF4-FFF2-40B4-BE49-F238E27FC236}">
                <a16:creationId xmlns:a16="http://schemas.microsoft.com/office/drawing/2014/main" id="{6826B7C9-576D-75E7-F8F1-F13EC5FFE8E7}"/>
              </a:ext>
            </a:extLst>
          </p:cNvPr>
          <p:cNvPicPr>
            <a:picLocks noChangeAspect="1"/>
          </p:cNvPicPr>
          <p:nvPr/>
        </p:nvPicPr>
        <p:blipFill rotWithShape="1">
          <a:blip r:embed="rId2"/>
          <a:srcRect l="9617" r="37728" b="3"/>
          <a:stretch/>
        </p:blipFill>
        <p:spPr>
          <a:xfrm>
            <a:off x="-1" y="-2"/>
            <a:ext cx="5410198" cy="6858002"/>
          </a:xfrm>
          <a:prstGeom prst="rect">
            <a:avLst/>
          </a:prstGeom>
        </p:spPr>
      </p:pic>
      <p:sp useBgFill="1">
        <p:nvSpPr>
          <p:cNvPr id="11" name="Rectangle 10">
            <a:extLst>
              <a:ext uri="{FF2B5EF4-FFF2-40B4-BE49-F238E27FC236}">
                <a16:creationId xmlns:a16="http://schemas.microsoft.com/office/drawing/2014/main" id="{603A6265-E10C-4B85-9C20-E75FCAF9CC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197" y="-1"/>
            <a:ext cx="6781802" cy="2286000"/>
          </a:xfrm>
          <a:prstGeom prst="rect">
            <a:avLst/>
          </a:prstGeom>
          <a:ln>
            <a:noFill/>
          </a:ln>
          <a:effectLst>
            <a:outerShdw blurRad="355600" dist="152400" sx="95000" sy="95000" algn="t" rotWithShape="0">
              <a:srgbClr val="000000">
                <a:alpha val="29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40D6F5-5161-FFA4-DFE8-01F99E8CC5A4}"/>
              </a:ext>
            </a:extLst>
          </p:cNvPr>
          <p:cNvSpPr>
            <a:spLocks noGrp="1"/>
          </p:cNvSpPr>
          <p:nvPr>
            <p:ph type="title"/>
          </p:nvPr>
        </p:nvSpPr>
        <p:spPr>
          <a:xfrm>
            <a:off x="6115317" y="405685"/>
            <a:ext cx="5464968" cy="1559301"/>
          </a:xfrm>
        </p:spPr>
        <p:txBody>
          <a:bodyPr>
            <a:normAutofit/>
          </a:bodyPr>
          <a:lstStyle/>
          <a:p>
            <a:endParaRPr lang="en-GB" sz="4000"/>
          </a:p>
        </p:txBody>
      </p:sp>
      <p:sp>
        <p:nvSpPr>
          <p:cNvPr id="3" name="Content Placeholder 2">
            <a:extLst>
              <a:ext uri="{FF2B5EF4-FFF2-40B4-BE49-F238E27FC236}">
                <a16:creationId xmlns:a16="http://schemas.microsoft.com/office/drawing/2014/main" id="{D6FA3E2B-BA98-CB93-9660-46D890CD2EC6}"/>
              </a:ext>
            </a:extLst>
          </p:cNvPr>
          <p:cNvSpPr>
            <a:spLocks noGrp="1"/>
          </p:cNvSpPr>
          <p:nvPr>
            <p:ph idx="1"/>
          </p:nvPr>
        </p:nvSpPr>
        <p:spPr>
          <a:xfrm>
            <a:off x="6115317" y="2743200"/>
            <a:ext cx="5247340" cy="3496878"/>
          </a:xfrm>
        </p:spPr>
        <p:txBody>
          <a:bodyPr vert="horz" lIns="91440" tIns="45720" rIns="91440" bIns="45720" rtlCol="0" anchor="ctr">
            <a:normAutofit/>
          </a:bodyPr>
          <a:lstStyle/>
          <a:p>
            <a:r>
              <a:rPr lang="en-GB" sz="1400" b="1">
                <a:ea typeface="+mn-lt"/>
                <a:cs typeface="+mn-lt"/>
              </a:rPr>
              <a:t>Cyberbullying</a:t>
            </a:r>
            <a:r>
              <a:rPr lang="en-GB" sz="1400">
                <a:ea typeface="+mn-lt"/>
                <a:cs typeface="+mn-lt"/>
              </a:rPr>
              <a:t>: Using digital platforms to harass, threaten, or intimidate individuals through messages, social media, or other online means.</a:t>
            </a:r>
            <a:endParaRPr lang="en-GB" sz="1400">
              <a:cs typeface="Calibri" panose="020F0502020204030204"/>
            </a:endParaRPr>
          </a:p>
          <a:p>
            <a:r>
              <a:rPr lang="en-GB" sz="1400" b="1">
                <a:ea typeface="+mn-lt"/>
                <a:cs typeface="+mn-lt"/>
              </a:rPr>
              <a:t>Online Fraud</a:t>
            </a:r>
            <a:r>
              <a:rPr lang="en-GB" sz="1400">
                <a:ea typeface="+mn-lt"/>
                <a:cs typeface="+mn-lt"/>
              </a:rPr>
              <a:t>: Engaging in fraudulent activities, such as online auctions scams, investment schemes, or pyramid schemes to deceive victims into giving away money or valuable assets.</a:t>
            </a:r>
            <a:endParaRPr lang="en-GB" sz="1400"/>
          </a:p>
          <a:p>
            <a:r>
              <a:rPr lang="en-GB" sz="1400" b="1">
                <a:ea typeface="+mn-lt"/>
                <a:cs typeface="+mn-lt"/>
              </a:rPr>
              <a:t>Data Breaches</a:t>
            </a:r>
            <a:r>
              <a:rPr lang="en-GB" sz="1400">
                <a:ea typeface="+mn-lt"/>
                <a:cs typeface="+mn-lt"/>
              </a:rPr>
              <a:t>: Unauthorized access to sensitive data held by organizations, resulting in the exposure of customer information, employee records, or other confidential data.</a:t>
            </a:r>
            <a:endParaRPr lang="en-GB" sz="1400"/>
          </a:p>
          <a:p>
            <a:r>
              <a:rPr lang="en-GB" sz="1400" b="1">
                <a:ea typeface="+mn-lt"/>
                <a:cs typeface="+mn-lt"/>
              </a:rPr>
              <a:t>Distributed Denial of Service (DDoS) Attacks</a:t>
            </a:r>
            <a:r>
              <a:rPr lang="en-GB" sz="1400">
                <a:ea typeface="+mn-lt"/>
                <a:cs typeface="+mn-lt"/>
              </a:rPr>
              <a:t>: Overwhelming a computer system or network with a flood of traffic to make it unavailable to users, disrupting services or causing financial harm.</a:t>
            </a:r>
            <a:endParaRPr lang="en-GB" sz="1400"/>
          </a:p>
          <a:p>
            <a:endParaRPr lang="en-GB" sz="1400">
              <a:cs typeface="Calibri"/>
            </a:endParaRPr>
          </a:p>
        </p:txBody>
      </p:sp>
    </p:spTree>
    <p:extLst>
      <p:ext uri="{BB962C8B-B14F-4D97-AF65-F5344CB8AC3E}">
        <p14:creationId xmlns:p14="http://schemas.microsoft.com/office/powerpoint/2010/main" val="13282311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Graph on document with pen">
            <a:extLst>
              <a:ext uri="{FF2B5EF4-FFF2-40B4-BE49-F238E27FC236}">
                <a16:creationId xmlns:a16="http://schemas.microsoft.com/office/drawing/2014/main" id="{D3EF7EA0-0D9C-F651-2271-85CB14795396}"/>
              </a:ext>
            </a:extLst>
          </p:cNvPr>
          <p:cNvPicPr>
            <a:picLocks noChangeAspect="1"/>
          </p:cNvPicPr>
          <p:nvPr/>
        </p:nvPicPr>
        <p:blipFill rotWithShape="1">
          <a:blip r:embed="rId2"/>
          <a:srcRect l="27437" r="13385" b="-3"/>
          <a:stretch/>
        </p:blipFill>
        <p:spPr>
          <a:xfrm>
            <a:off x="6103027" y="10"/>
            <a:ext cx="6088971"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03025"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05ABE90-CF26-8277-15DF-3A71461FD625}"/>
              </a:ext>
            </a:extLst>
          </p:cNvPr>
          <p:cNvSpPr>
            <a:spLocks noGrp="1"/>
          </p:cNvSpPr>
          <p:nvPr>
            <p:ph type="title"/>
          </p:nvPr>
        </p:nvSpPr>
        <p:spPr>
          <a:xfrm>
            <a:off x="761801" y="328512"/>
            <a:ext cx="4778387" cy="1628970"/>
          </a:xfrm>
        </p:spPr>
        <p:txBody>
          <a:bodyPr anchor="ctr">
            <a:normAutofit/>
          </a:bodyPr>
          <a:lstStyle/>
          <a:p>
            <a:endParaRPr lang="en-GB" sz="4000"/>
          </a:p>
        </p:txBody>
      </p:sp>
      <p:sp>
        <p:nvSpPr>
          <p:cNvPr id="3" name="Content Placeholder 2">
            <a:extLst>
              <a:ext uri="{FF2B5EF4-FFF2-40B4-BE49-F238E27FC236}">
                <a16:creationId xmlns:a16="http://schemas.microsoft.com/office/drawing/2014/main" id="{1C0F6D74-FEEB-0FBD-BDCB-528B354E893C}"/>
              </a:ext>
            </a:extLst>
          </p:cNvPr>
          <p:cNvSpPr>
            <a:spLocks noGrp="1"/>
          </p:cNvSpPr>
          <p:nvPr>
            <p:ph idx="1"/>
          </p:nvPr>
        </p:nvSpPr>
        <p:spPr>
          <a:xfrm>
            <a:off x="761801" y="2884929"/>
            <a:ext cx="4659756" cy="3374137"/>
          </a:xfrm>
        </p:spPr>
        <p:txBody>
          <a:bodyPr vert="horz" lIns="91440" tIns="45720" rIns="91440" bIns="45720" rtlCol="0" anchor="ctr">
            <a:normAutofit/>
          </a:bodyPr>
          <a:lstStyle/>
          <a:p>
            <a:r>
              <a:rPr lang="en-GB" sz="1600" b="1" dirty="0">
                <a:ea typeface="+mn-lt"/>
                <a:cs typeface="+mn-lt"/>
              </a:rPr>
              <a:t>Cyber Espionage</a:t>
            </a:r>
            <a:r>
              <a:rPr lang="en-GB" sz="1600" dirty="0">
                <a:ea typeface="+mn-lt"/>
                <a:cs typeface="+mn-lt"/>
              </a:rPr>
              <a:t>: Stealing sensitive information or trade secrets from individuals, organisations, or governments for espionage or economic gain.</a:t>
            </a:r>
            <a:endParaRPr lang="en-GB" sz="1600" dirty="0">
              <a:cs typeface="Calibri" panose="020F0502020204030204"/>
            </a:endParaRPr>
          </a:p>
          <a:p>
            <a:r>
              <a:rPr lang="en-GB" sz="1600" b="1" dirty="0">
                <a:ea typeface="+mn-lt"/>
                <a:cs typeface="+mn-lt"/>
              </a:rPr>
              <a:t>Ransomware</a:t>
            </a:r>
            <a:r>
              <a:rPr lang="en-GB" sz="1600" dirty="0">
                <a:ea typeface="+mn-lt"/>
                <a:cs typeface="+mn-lt"/>
              </a:rPr>
              <a:t>: Encrypting a victim's data and demanding payment (usually in cryptocurrency) in exchange for the decryption key to restore access.</a:t>
            </a:r>
            <a:endParaRPr lang="en-GB" sz="1600" dirty="0"/>
          </a:p>
          <a:p>
            <a:r>
              <a:rPr lang="en-GB" sz="1600" b="1" dirty="0">
                <a:ea typeface="+mn-lt"/>
                <a:cs typeface="+mn-lt"/>
              </a:rPr>
              <a:t>Cyberstalking</a:t>
            </a:r>
            <a:r>
              <a:rPr lang="en-GB" sz="1600" dirty="0">
                <a:ea typeface="+mn-lt"/>
                <a:cs typeface="+mn-lt"/>
              </a:rPr>
              <a:t>: Repeatedly using digital communication tools to stalk or harass someone, causing emotional distress and fear.</a:t>
            </a:r>
            <a:endParaRPr lang="en-GB" sz="1600" dirty="0"/>
          </a:p>
          <a:p>
            <a:r>
              <a:rPr lang="en-GB" sz="1600" b="1" dirty="0">
                <a:ea typeface="+mn-lt"/>
                <a:cs typeface="+mn-lt"/>
              </a:rPr>
              <a:t>Child Exploitation</a:t>
            </a:r>
            <a:r>
              <a:rPr lang="en-GB" sz="1600" dirty="0">
                <a:ea typeface="+mn-lt"/>
                <a:cs typeface="+mn-lt"/>
              </a:rPr>
              <a:t>: Producing, distributing, or accessing explicit content involving minors, often through illegal means like child pornography.</a:t>
            </a:r>
            <a:endParaRPr lang="en-GB" sz="1600" dirty="0"/>
          </a:p>
          <a:p>
            <a:endParaRPr lang="en-GB" sz="1600">
              <a:cs typeface="Calibri"/>
            </a:endParaRPr>
          </a:p>
        </p:txBody>
      </p:sp>
    </p:spTree>
    <p:extLst>
      <p:ext uri="{BB962C8B-B14F-4D97-AF65-F5344CB8AC3E}">
        <p14:creationId xmlns:p14="http://schemas.microsoft.com/office/powerpoint/2010/main" val="18327915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Slide Background">
            <a:extLst>
              <a:ext uri="{FF2B5EF4-FFF2-40B4-BE49-F238E27FC236}">
                <a16:creationId xmlns:a16="http://schemas.microsoft.com/office/drawing/2014/main" id="{B210AC1D-4063-4C6E-9528-FA9C4C0C18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9" name="Rectangle 18">
            <a:extLst>
              <a:ext uri="{FF2B5EF4-FFF2-40B4-BE49-F238E27FC236}">
                <a16:creationId xmlns:a16="http://schemas.microsoft.com/office/drawing/2014/main" id="{02F8C595-E68C-4306-AED8-DC7826A0A5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1416414"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E6776C4-47B3-985D-B2EC-F7CFAB93E737}"/>
              </a:ext>
            </a:extLst>
          </p:cNvPr>
          <p:cNvSpPr>
            <a:spLocks noGrp="1"/>
          </p:cNvSpPr>
          <p:nvPr>
            <p:ph type="title"/>
          </p:nvPr>
        </p:nvSpPr>
        <p:spPr>
          <a:xfrm>
            <a:off x="6803409" y="762001"/>
            <a:ext cx="4156512" cy="1708244"/>
          </a:xfrm>
        </p:spPr>
        <p:txBody>
          <a:bodyPr anchor="ctr">
            <a:normAutofit/>
          </a:bodyPr>
          <a:lstStyle/>
          <a:p>
            <a:r>
              <a:rPr lang="en-GB" sz="4000" dirty="0">
                <a:cs typeface="Calibri Light"/>
              </a:rPr>
              <a:t>Task....15 mins</a:t>
            </a:r>
            <a:endParaRPr lang="en-GB" sz="4000" dirty="0"/>
          </a:p>
        </p:txBody>
      </p:sp>
      <p:pic>
        <p:nvPicPr>
          <p:cNvPr id="20" name="Picture 19" descr="Calendar">
            <a:extLst>
              <a:ext uri="{FF2B5EF4-FFF2-40B4-BE49-F238E27FC236}">
                <a16:creationId xmlns:a16="http://schemas.microsoft.com/office/drawing/2014/main" id="{76DD6842-4E85-009A-B08B-DF27EA3BE4CF}"/>
              </a:ext>
            </a:extLst>
          </p:cNvPr>
          <p:cNvPicPr>
            <a:picLocks noChangeAspect="1"/>
          </p:cNvPicPr>
          <p:nvPr/>
        </p:nvPicPr>
        <p:blipFill rotWithShape="1">
          <a:blip r:embed="rId2"/>
          <a:srcRect l="22270" r="18483" b="-4"/>
          <a:stretch/>
        </p:blipFill>
        <p:spPr>
          <a:xfrm>
            <a:off x="-1" y="-2"/>
            <a:ext cx="6096001" cy="6858002"/>
          </a:xfrm>
          <a:prstGeom prst="rect">
            <a:avLst/>
          </a:prstGeom>
        </p:spPr>
      </p:pic>
      <p:sp>
        <p:nvSpPr>
          <p:cNvPr id="3" name="Content Placeholder 2">
            <a:extLst>
              <a:ext uri="{FF2B5EF4-FFF2-40B4-BE49-F238E27FC236}">
                <a16:creationId xmlns:a16="http://schemas.microsoft.com/office/drawing/2014/main" id="{AF6D4000-6592-0B84-532B-F8E31A03E82B}"/>
              </a:ext>
            </a:extLst>
          </p:cNvPr>
          <p:cNvSpPr>
            <a:spLocks noGrp="1"/>
          </p:cNvSpPr>
          <p:nvPr>
            <p:ph idx="1"/>
          </p:nvPr>
        </p:nvSpPr>
        <p:spPr>
          <a:xfrm>
            <a:off x="6803409" y="2470245"/>
            <a:ext cx="4156512" cy="3769835"/>
          </a:xfrm>
        </p:spPr>
        <p:txBody>
          <a:bodyPr vert="horz" lIns="91440" tIns="45720" rIns="91440" bIns="45720" rtlCol="0" anchor="ctr">
            <a:normAutofit/>
          </a:bodyPr>
          <a:lstStyle/>
          <a:p>
            <a:r>
              <a:rPr lang="en-GB" sz="2200" dirty="0">
                <a:cs typeface="Calibri"/>
              </a:rPr>
              <a:t>Research into the "</a:t>
            </a:r>
            <a:r>
              <a:rPr lang="en-GB" sz="2200" err="1">
                <a:cs typeface="Calibri"/>
              </a:rPr>
              <a:t>Wannacry</a:t>
            </a:r>
            <a:r>
              <a:rPr lang="en-GB" sz="2200" dirty="0">
                <a:cs typeface="Calibri"/>
              </a:rPr>
              <a:t>" event and note the following:-</a:t>
            </a:r>
          </a:p>
          <a:p>
            <a:r>
              <a:rPr lang="en-GB" sz="2200" b="1" dirty="0">
                <a:cs typeface="Calibri"/>
              </a:rPr>
              <a:t>What was it?</a:t>
            </a:r>
          </a:p>
          <a:p>
            <a:r>
              <a:rPr lang="en-GB" sz="2200" b="1" dirty="0">
                <a:cs typeface="Calibri"/>
              </a:rPr>
              <a:t>What was the impact?</a:t>
            </a:r>
          </a:p>
          <a:p>
            <a:r>
              <a:rPr lang="en-GB" sz="2200" b="1" dirty="0">
                <a:cs typeface="Calibri"/>
              </a:rPr>
              <a:t>How did it happen?</a:t>
            </a:r>
          </a:p>
          <a:p>
            <a:r>
              <a:rPr lang="en-GB" sz="2200" b="1" dirty="0">
                <a:cs typeface="Calibri"/>
              </a:rPr>
              <a:t>What measures have been put in place to stop it happening again?</a:t>
            </a:r>
          </a:p>
        </p:txBody>
      </p:sp>
      <p:sp>
        <p:nvSpPr>
          <p:cNvPr id="4" name="TextBox 3">
            <a:extLst>
              <a:ext uri="{FF2B5EF4-FFF2-40B4-BE49-F238E27FC236}">
                <a16:creationId xmlns:a16="http://schemas.microsoft.com/office/drawing/2014/main" id="{471814CD-CFDA-E905-6308-C8638BC5D60E}"/>
              </a:ext>
            </a:extLst>
          </p:cNvPr>
          <p:cNvSpPr txBox="1"/>
          <p:nvPr/>
        </p:nvSpPr>
        <p:spPr>
          <a:xfrm>
            <a:off x="6306207" y="5885793"/>
            <a:ext cx="5115034"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dirty="0" err="1">
                <a:cs typeface="Calibri"/>
              </a:rPr>
              <a:t>Wannacry</a:t>
            </a:r>
            <a:r>
              <a:rPr lang="en-GB" dirty="0">
                <a:cs typeface="Calibri"/>
              </a:rPr>
              <a:t> documentary:-</a:t>
            </a:r>
            <a:r>
              <a:rPr lang="en-GB" dirty="0">
                <a:ea typeface="+mn-lt"/>
                <a:cs typeface="+mn-lt"/>
                <a:hlinkClick r:id="rId3"/>
              </a:rPr>
              <a:t>WANNACRY: The World's Largest Ransomware Attack (Documentary) - YouTube</a:t>
            </a:r>
            <a:endParaRPr lang="en-GB">
              <a:ea typeface="+mn-lt"/>
              <a:cs typeface="+mn-lt"/>
            </a:endParaRPr>
          </a:p>
        </p:txBody>
      </p:sp>
    </p:spTree>
    <p:extLst>
      <p:ext uri="{BB962C8B-B14F-4D97-AF65-F5344CB8AC3E}">
        <p14:creationId xmlns:p14="http://schemas.microsoft.com/office/powerpoint/2010/main" val="13375318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36C4118A-B523-45D9-B427-8E05B2DEA6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ysClr val="windowText" lastClr="000000"/>
                </a:solidFill>
              </a:ln>
            </a:endParaRPr>
          </a:p>
        </p:txBody>
      </p:sp>
      <p:sp>
        <p:nvSpPr>
          <p:cNvPr id="2" name="Title 1">
            <a:extLst>
              <a:ext uri="{FF2B5EF4-FFF2-40B4-BE49-F238E27FC236}">
                <a16:creationId xmlns:a16="http://schemas.microsoft.com/office/drawing/2014/main" id="{60C456D1-56DC-25C9-67E1-5E38972C1ADC}"/>
              </a:ext>
            </a:extLst>
          </p:cNvPr>
          <p:cNvSpPr>
            <a:spLocks noGrp="1"/>
          </p:cNvSpPr>
          <p:nvPr>
            <p:ph type="title"/>
          </p:nvPr>
        </p:nvSpPr>
        <p:spPr>
          <a:xfrm>
            <a:off x="836676" y="557189"/>
            <a:ext cx="4899039" cy="3346901"/>
          </a:xfrm>
          <a:noFill/>
        </p:spPr>
        <p:txBody>
          <a:bodyPr vert="horz" lIns="91440" tIns="45720" rIns="91440" bIns="45720" rtlCol="0" anchor="b">
            <a:normAutofit/>
          </a:bodyPr>
          <a:lstStyle/>
          <a:p>
            <a:r>
              <a:rPr lang="en-US" sz="5200"/>
              <a:t>What do the statistics say?</a:t>
            </a:r>
          </a:p>
        </p:txBody>
      </p:sp>
      <p:pic>
        <p:nvPicPr>
          <p:cNvPr id="5" name="Picture 4" descr="Angled shot of pen on a graph">
            <a:extLst>
              <a:ext uri="{FF2B5EF4-FFF2-40B4-BE49-F238E27FC236}">
                <a16:creationId xmlns:a16="http://schemas.microsoft.com/office/drawing/2014/main" id="{A1BECB15-2578-02FC-133D-90F205332CDE}"/>
              </a:ext>
            </a:extLst>
          </p:cNvPr>
          <p:cNvPicPr>
            <a:picLocks noChangeAspect="1"/>
          </p:cNvPicPr>
          <p:nvPr/>
        </p:nvPicPr>
        <p:blipFill rotWithShape="1">
          <a:blip r:embed="rId2"/>
          <a:srcRect r="40659" b="-3"/>
          <a:stretch/>
        </p:blipFill>
        <p:spPr>
          <a:xfrm>
            <a:off x="6095999" y="10"/>
            <a:ext cx="6105655" cy="6857990"/>
          </a:xfrm>
          <a:prstGeom prst="rect">
            <a:avLst/>
          </a:prstGeom>
        </p:spPr>
      </p:pic>
    </p:spTree>
    <p:extLst>
      <p:ext uri="{BB962C8B-B14F-4D97-AF65-F5344CB8AC3E}">
        <p14:creationId xmlns:p14="http://schemas.microsoft.com/office/powerpoint/2010/main" val="34897861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C4879EFC-8E62-4E00-973C-C45EE9EC67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D4CA8FD-A200-105D-648D-E2C143D501F9}"/>
              </a:ext>
            </a:extLst>
          </p:cNvPr>
          <p:cNvSpPr>
            <a:spLocks noGrp="1"/>
          </p:cNvSpPr>
          <p:nvPr>
            <p:ph type="title"/>
          </p:nvPr>
        </p:nvSpPr>
        <p:spPr>
          <a:xfrm>
            <a:off x="638881" y="457200"/>
            <a:ext cx="10909640" cy="1368614"/>
          </a:xfrm>
        </p:spPr>
        <p:txBody>
          <a:bodyPr vert="horz" lIns="91440" tIns="45720" rIns="91440" bIns="45720" rtlCol="0" anchor="ctr">
            <a:normAutofit/>
          </a:bodyPr>
          <a:lstStyle/>
          <a:p>
            <a:pPr algn="ctr"/>
            <a:r>
              <a:rPr lang="en-US" sz="4100"/>
              <a:t>Percentage that have staff using personally owned devices to carry out regular work -related activities</a:t>
            </a:r>
          </a:p>
        </p:txBody>
      </p:sp>
      <p:sp>
        <p:nvSpPr>
          <p:cNvPr id="9" name="Content Placeholder 8">
            <a:extLst>
              <a:ext uri="{FF2B5EF4-FFF2-40B4-BE49-F238E27FC236}">
                <a16:creationId xmlns:a16="http://schemas.microsoft.com/office/drawing/2014/main" id="{CF6EFC66-C66C-9EE9-8CE9-DAE13FFF1ECC}"/>
              </a:ext>
            </a:extLst>
          </p:cNvPr>
          <p:cNvSpPr>
            <a:spLocks noGrp="1"/>
          </p:cNvSpPr>
          <p:nvPr>
            <p:ph idx="1"/>
          </p:nvPr>
        </p:nvSpPr>
        <p:spPr>
          <a:xfrm>
            <a:off x="638881" y="1922561"/>
            <a:ext cx="10909643" cy="552659"/>
          </a:xfrm>
        </p:spPr>
        <p:txBody>
          <a:bodyPr vert="horz" lIns="91440" tIns="45720" rIns="91440" bIns="45720" rtlCol="0" anchor="ctr">
            <a:normAutofit/>
          </a:bodyPr>
          <a:lstStyle/>
          <a:p>
            <a:pPr marL="0" indent="0" algn="ctr">
              <a:buNone/>
            </a:pPr>
            <a:r>
              <a:rPr lang="en-US" sz="2400" dirty="0"/>
              <a:t>(Department for digital, culture, media and sport, 2021)</a:t>
            </a:r>
          </a:p>
        </p:txBody>
      </p:sp>
      <p:sp>
        <p:nvSpPr>
          <p:cNvPr id="14" name="sketch line">
            <a:extLst>
              <a:ext uri="{FF2B5EF4-FFF2-40B4-BE49-F238E27FC236}">
                <a16:creationId xmlns:a16="http://schemas.microsoft.com/office/drawing/2014/main" id="{D6A9C53F-5F90-40A5-8C85-5412D39C8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50080" y="1850683"/>
            <a:ext cx="3291840" cy="18288"/>
          </a:xfrm>
          <a:custGeom>
            <a:avLst/>
            <a:gdLst>
              <a:gd name="csX0" fmla="*/ 0 w 3291840"/>
              <a:gd name="csY0" fmla="*/ 0 h 18288"/>
              <a:gd name="csX1" fmla="*/ 658368 w 3291840"/>
              <a:gd name="csY1" fmla="*/ 0 h 18288"/>
              <a:gd name="csX2" fmla="*/ 1283818 w 3291840"/>
              <a:gd name="csY2" fmla="*/ 0 h 18288"/>
              <a:gd name="csX3" fmla="*/ 1909267 w 3291840"/>
              <a:gd name="csY3" fmla="*/ 0 h 18288"/>
              <a:gd name="csX4" fmla="*/ 2633472 w 3291840"/>
              <a:gd name="csY4" fmla="*/ 0 h 18288"/>
              <a:gd name="csX5" fmla="*/ 3291840 w 3291840"/>
              <a:gd name="csY5" fmla="*/ 0 h 18288"/>
              <a:gd name="csX6" fmla="*/ 3291840 w 3291840"/>
              <a:gd name="csY6" fmla="*/ 18288 h 18288"/>
              <a:gd name="csX7" fmla="*/ 2633472 w 3291840"/>
              <a:gd name="csY7" fmla="*/ 18288 h 18288"/>
              <a:gd name="csX8" fmla="*/ 2073859 w 3291840"/>
              <a:gd name="csY8" fmla="*/ 18288 h 18288"/>
              <a:gd name="csX9" fmla="*/ 1448410 w 3291840"/>
              <a:gd name="csY9" fmla="*/ 18288 h 18288"/>
              <a:gd name="csX10" fmla="*/ 822960 w 3291840"/>
              <a:gd name="csY10" fmla="*/ 18288 h 18288"/>
              <a:gd name="csX11" fmla="*/ 0 w 3291840"/>
              <a:gd name="csY11" fmla="*/ 18288 h 18288"/>
              <a:gd name="csX12" fmla="*/ 0 w 329184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291840" h="18288" fill="none" extrusionOk="0">
                <a:moveTo>
                  <a:pt x="0" y="0"/>
                </a:moveTo>
                <a:cubicBezTo>
                  <a:pt x="173077" y="-20031"/>
                  <a:pt x="443104" y="6424"/>
                  <a:pt x="658368" y="0"/>
                </a:cubicBezTo>
                <a:cubicBezTo>
                  <a:pt x="873632" y="-6424"/>
                  <a:pt x="1034028" y="11764"/>
                  <a:pt x="1283818" y="0"/>
                </a:cubicBezTo>
                <a:cubicBezTo>
                  <a:pt x="1533608" y="-11764"/>
                  <a:pt x="1691227" y="-30112"/>
                  <a:pt x="1909267" y="0"/>
                </a:cubicBezTo>
                <a:cubicBezTo>
                  <a:pt x="2127307" y="30112"/>
                  <a:pt x="2272465" y="-18735"/>
                  <a:pt x="2633472" y="0"/>
                </a:cubicBezTo>
                <a:cubicBezTo>
                  <a:pt x="2994479" y="18735"/>
                  <a:pt x="3023324" y="-32030"/>
                  <a:pt x="3291840" y="0"/>
                </a:cubicBezTo>
                <a:cubicBezTo>
                  <a:pt x="3291406" y="7551"/>
                  <a:pt x="3291373" y="9822"/>
                  <a:pt x="3291840" y="18288"/>
                </a:cubicBezTo>
                <a:cubicBezTo>
                  <a:pt x="3048445" y="38989"/>
                  <a:pt x="2846548" y="-14400"/>
                  <a:pt x="2633472" y="18288"/>
                </a:cubicBezTo>
                <a:cubicBezTo>
                  <a:pt x="2420396" y="50976"/>
                  <a:pt x="2304099" y="6336"/>
                  <a:pt x="2073859" y="18288"/>
                </a:cubicBezTo>
                <a:cubicBezTo>
                  <a:pt x="1843619" y="30240"/>
                  <a:pt x="1706926" y="10778"/>
                  <a:pt x="1448410" y="18288"/>
                </a:cubicBezTo>
                <a:cubicBezTo>
                  <a:pt x="1189894" y="25798"/>
                  <a:pt x="1002278" y="8992"/>
                  <a:pt x="822960" y="18288"/>
                </a:cubicBezTo>
                <a:cubicBezTo>
                  <a:pt x="643642" y="27585"/>
                  <a:pt x="307039" y="38051"/>
                  <a:pt x="0" y="18288"/>
                </a:cubicBezTo>
                <a:cubicBezTo>
                  <a:pt x="60" y="11696"/>
                  <a:pt x="66" y="3758"/>
                  <a:pt x="0" y="0"/>
                </a:cubicBezTo>
                <a:close/>
              </a:path>
              <a:path w="3291840" h="18288" stroke="0" extrusionOk="0">
                <a:moveTo>
                  <a:pt x="0" y="0"/>
                </a:moveTo>
                <a:cubicBezTo>
                  <a:pt x="195850" y="28018"/>
                  <a:pt x="434891" y="17390"/>
                  <a:pt x="592531" y="0"/>
                </a:cubicBezTo>
                <a:cubicBezTo>
                  <a:pt x="750171" y="-17390"/>
                  <a:pt x="1018709" y="32200"/>
                  <a:pt x="1316736" y="0"/>
                </a:cubicBezTo>
                <a:cubicBezTo>
                  <a:pt x="1614763" y="-32200"/>
                  <a:pt x="1696480" y="-11367"/>
                  <a:pt x="1876349" y="0"/>
                </a:cubicBezTo>
                <a:cubicBezTo>
                  <a:pt x="2056218" y="11367"/>
                  <a:pt x="2193364" y="13433"/>
                  <a:pt x="2435962" y="0"/>
                </a:cubicBezTo>
                <a:cubicBezTo>
                  <a:pt x="2678560" y="-13433"/>
                  <a:pt x="3010901" y="-42367"/>
                  <a:pt x="3291840" y="0"/>
                </a:cubicBezTo>
                <a:cubicBezTo>
                  <a:pt x="3291758" y="4406"/>
                  <a:pt x="3291751" y="9982"/>
                  <a:pt x="3291840" y="18288"/>
                </a:cubicBezTo>
                <a:cubicBezTo>
                  <a:pt x="3108993" y="14228"/>
                  <a:pt x="2952658" y="46900"/>
                  <a:pt x="2666390" y="18288"/>
                </a:cubicBezTo>
                <a:cubicBezTo>
                  <a:pt x="2380122" y="-10324"/>
                  <a:pt x="2263855" y="41055"/>
                  <a:pt x="2040941" y="18288"/>
                </a:cubicBezTo>
                <a:cubicBezTo>
                  <a:pt x="1818027" y="-4479"/>
                  <a:pt x="1675097" y="6509"/>
                  <a:pt x="1415491" y="18288"/>
                </a:cubicBezTo>
                <a:cubicBezTo>
                  <a:pt x="1155885" y="30068"/>
                  <a:pt x="852976" y="36210"/>
                  <a:pt x="691286" y="18288"/>
                </a:cubicBezTo>
                <a:cubicBezTo>
                  <a:pt x="529596" y="366"/>
                  <a:pt x="187183" y="13912"/>
                  <a:pt x="0" y="18288"/>
                </a:cubicBezTo>
                <a:cubicBezTo>
                  <a:pt x="189" y="14288"/>
                  <a:pt x="-703" y="374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7BCF9BB3-561B-A31B-1DCA-526AC46C10B7}"/>
              </a:ext>
            </a:extLst>
          </p:cNvPr>
          <p:cNvPicPr>
            <a:picLocks noChangeAspect="1"/>
          </p:cNvPicPr>
          <p:nvPr/>
        </p:nvPicPr>
        <p:blipFill>
          <a:blip r:embed="rId2"/>
          <a:stretch>
            <a:fillRect/>
          </a:stretch>
        </p:blipFill>
        <p:spPr>
          <a:xfrm>
            <a:off x="2374722" y="2476202"/>
            <a:ext cx="8056499" cy="3842267"/>
          </a:xfrm>
          <a:prstGeom prst="rect">
            <a:avLst/>
          </a:prstGeom>
        </p:spPr>
      </p:pic>
    </p:spTree>
    <p:extLst>
      <p:ext uri="{BB962C8B-B14F-4D97-AF65-F5344CB8AC3E}">
        <p14:creationId xmlns:p14="http://schemas.microsoft.com/office/powerpoint/2010/main" val="20237669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C4879EFC-8E62-4E00-973C-C45EE9EC676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8ED3556-1881-69E5-6458-9CBB043C9A45}"/>
              </a:ext>
            </a:extLst>
          </p:cNvPr>
          <p:cNvSpPr>
            <a:spLocks noGrp="1"/>
          </p:cNvSpPr>
          <p:nvPr>
            <p:ph type="title"/>
          </p:nvPr>
        </p:nvSpPr>
        <p:spPr>
          <a:xfrm>
            <a:off x="638881" y="457200"/>
            <a:ext cx="10909640" cy="1368614"/>
          </a:xfrm>
        </p:spPr>
        <p:txBody>
          <a:bodyPr vert="horz" lIns="91440" tIns="45720" rIns="91440" bIns="45720" rtlCol="0" anchor="ctr">
            <a:normAutofit/>
          </a:bodyPr>
          <a:lstStyle/>
          <a:p>
            <a:pPr algn="ctr"/>
            <a:r>
              <a:rPr lang="en-US" sz="4100" dirty="0"/>
              <a:t>Percentage of organisation's that have identified breaches or attacks in the last 12 months</a:t>
            </a:r>
          </a:p>
        </p:txBody>
      </p:sp>
      <p:sp>
        <p:nvSpPr>
          <p:cNvPr id="10" name="Content Placeholder 9">
            <a:extLst>
              <a:ext uri="{FF2B5EF4-FFF2-40B4-BE49-F238E27FC236}">
                <a16:creationId xmlns:a16="http://schemas.microsoft.com/office/drawing/2014/main" id="{E6FC511F-F59F-BD60-0D0C-8DE335AA1714}"/>
              </a:ext>
            </a:extLst>
          </p:cNvPr>
          <p:cNvSpPr>
            <a:spLocks noGrp="1"/>
          </p:cNvSpPr>
          <p:nvPr>
            <p:ph idx="1"/>
          </p:nvPr>
        </p:nvSpPr>
        <p:spPr>
          <a:xfrm>
            <a:off x="638881" y="1922561"/>
            <a:ext cx="10909643" cy="552659"/>
          </a:xfrm>
        </p:spPr>
        <p:txBody>
          <a:bodyPr vert="horz" lIns="91440" tIns="45720" rIns="91440" bIns="45720" rtlCol="0" anchor="ctr">
            <a:normAutofit/>
          </a:bodyPr>
          <a:lstStyle/>
          <a:p>
            <a:pPr marL="0" indent="0" algn="ctr">
              <a:buNone/>
            </a:pPr>
            <a:r>
              <a:rPr lang="en-US" sz="2400" dirty="0"/>
              <a:t>(Department for digital, culture, media and sport, 2021)</a:t>
            </a:r>
          </a:p>
        </p:txBody>
      </p:sp>
      <p:sp>
        <p:nvSpPr>
          <p:cNvPr id="15" name="sketch line">
            <a:extLst>
              <a:ext uri="{FF2B5EF4-FFF2-40B4-BE49-F238E27FC236}">
                <a16:creationId xmlns:a16="http://schemas.microsoft.com/office/drawing/2014/main" id="{D6A9C53F-5F90-40A5-8C85-5412D39C8C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450080" y="1850683"/>
            <a:ext cx="3291840" cy="18288"/>
          </a:xfrm>
          <a:custGeom>
            <a:avLst/>
            <a:gdLst>
              <a:gd name="csX0" fmla="*/ 0 w 3291840"/>
              <a:gd name="csY0" fmla="*/ 0 h 18288"/>
              <a:gd name="csX1" fmla="*/ 658368 w 3291840"/>
              <a:gd name="csY1" fmla="*/ 0 h 18288"/>
              <a:gd name="csX2" fmla="*/ 1283818 w 3291840"/>
              <a:gd name="csY2" fmla="*/ 0 h 18288"/>
              <a:gd name="csX3" fmla="*/ 1909267 w 3291840"/>
              <a:gd name="csY3" fmla="*/ 0 h 18288"/>
              <a:gd name="csX4" fmla="*/ 2633472 w 3291840"/>
              <a:gd name="csY4" fmla="*/ 0 h 18288"/>
              <a:gd name="csX5" fmla="*/ 3291840 w 3291840"/>
              <a:gd name="csY5" fmla="*/ 0 h 18288"/>
              <a:gd name="csX6" fmla="*/ 3291840 w 3291840"/>
              <a:gd name="csY6" fmla="*/ 18288 h 18288"/>
              <a:gd name="csX7" fmla="*/ 2633472 w 3291840"/>
              <a:gd name="csY7" fmla="*/ 18288 h 18288"/>
              <a:gd name="csX8" fmla="*/ 2073859 w 3291840"/>
              <a:gd name="csY8" fmla="*/ 18288 h 18288"/>
              <a:gd name="csX9" fmla="*/ 1448410 w 3291840"/>
              <a:gd name="csY9" fmla="*/ 18288 h 18288"/>
              <a:gd name="csX10" fmla="*/ 822960 w 3291840"/>
              <a:gd name="csY10" fmla="*/ 18288 h 18288"/>
              <a:gd name="csX11" fmla="*/ 0 w 3291840"/>
              <a:gd name="csY11" fmla="*/ 18288 h 18288"/>
              <a:gd name="csX12" fmla="*/ 0 w 3291840"/>
              <a:gd name="csY12"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3291840" h="18288" fill="none" extrusionOk="0">
                <a:moveTo>
                  <a:pt x="0" y="0"/>
                </a:moveTo>
                <a:cubicBezTo>
                  <a:pt x="173077" y="-20031"/>
                  <a:pt x="443104" y="6424"/>
                  <a:pt x="658368" y="0"/>
                </a:cubicBezTo>
                <a:cubicBezTo>
                  <a:pt x="873632" y="-6424"/>
                  <a:pt x="1034028" y="11764"/>
                  <a:pt x="1283818" y="0"/>
                </a:cubicBezTo>
                <a:cubicBezTo>
                  <a:pt x="1533608" y="-11764"/>
                  <a:pt x="1691227" y="-30112"/>
                  <a:pt x="1909267" y="0"/>
                </a:cubicBezTo>
                <a:cubicBezTo>
                  <a:pt x="2127307" y="30112"/>
                  <a:pt x="2272465" y="-18735"/>
                  <a:pt x="2633472" y="0"/>
                </a:cubicBezTo>
                <a:cubicBezTo>
                  <a:pt x="2994479" y="18735"/>
                  <a:pt x="3023324" y="-32030"/>
                  <a:pt x="3291840" y="0"/>
                </a:cubicBezTo>
                <a:cubicBezTo>
                  <a:pt x="3291406" y="7551"/>
                  <a:pt x="3291373" y="9822"/>
                  <a:pt x="3291840" y="18288"/>
                </a:cubicBezTo>
                <a:cubicBezTo>
                  <a:pt x="3048445" y="38989"/>
                  <a:pt x="2846548" y="-14400"/>
                  <a:pt x="2633472" y="18288"/>
                </a:cubicBezTo>
                <a:cubicBezTo>
                  <a:pt x="2420396" y="50976"/>
                  <a:pt x="2304099" y="6336"/>
                  <a:pt x="2073859" y="18288"/>
                </a:cubicBezTo>
                <a:cubicBezTo>
                  <a:pt x="1843619" y="30240"/>
                  <a:pt x="1706926" y="10778"/>
                  <a:pt x="1448410" y="18288"/>
                </a:cubicBezTo>
                <a:cubicBezTo>
                  <a:pt x="1189894" y="25798"/>
                  <a:pt x="1002278" y="8992"/>
                  <a:pt x="822960" y="18288"/>
                </a:cubicBezTo>
                <a:cubicBezTo>
                  <a:pt x="643642" y="27585"/>
                  <a:pt x="307039" y="38051"/>
                  <a:pt x="0" y="18288"/>
                </a:cubicBezTo>
                <a:cubicBezTo>
                  <a:pt x="60" y="11696"/>
                  <a:pt x="66" y="3758"/>
                  <a:pt x="0" y="0"/>
                </a:cubicBezTo>
                <a:close/>
              </a:path>
              <a:path w="3291840" h="18288" stroke="0" extrusionOk="0">
                <a:moveTo>
                  <a:pt x="0" y="0"/>
                </a:moveTo>
                <a:cubicBezTo>
                  <a:pt x="195850" y="28018"/>
                  <a:pt x="434891" y="17390"/>
                  <a:pt x="592531" y="0"/>
                </a:cubicBezTo>
                <a:cubicBezTo>
                  <a:pt x="750171" y="-17390"/>
                  <a:pt x="1018709" y="32200"/>
                  <a:pt x="1316736" y="0"/>
                </a:cubicBezTo>
                <a:cubicBezTo>
                  <a:pt x="1614763" y="-32200"/>
                  <a:pt x="1696480" y="-11367"/>
                  <a:pt x="1876349" y="0"/>
                </a:cubicBezTo>
                <a:cubicBezTo>
                  <a:pt x="2056218" y="11367"/>
                  <a:pt x="2193364" y="13433"/>
                  <a:pt x="2435962" y="0"/>
                </a:cubicBezTo>
                <a:cubicBezTo>
                  <a:pt x="2678560" y="-13433"/>
                  <a:pt x="3010901" y="-42367"/>
                  <a:pt x="3291840" y="0"/>
                </a:cubicBezTo>
                <a:cubicBezTo>
                  <a:pt x="3291758" y="4406"/>
                  <a:pt x="3291751" y="9982"/>
                  <a:pt x="3291840" y="18288"/>
                </a:cubicBezTo>
                <a:cubicBezTo>
                  <a:pt x="3108993" y="14228"/>
                  <a:pt x="2952658" y="46900"/>
                  <a:pt x="2666390" y="18288"/>
                </a:cubicBezTo>
                <a:cubicBezTo>
                  <a:pt x="2380122" y="-10324"/>
                  <a:pt x="2263855" y="41055"/>
                  <a:pt x="2040941" y="18288"/>
                </a:cubicBezTo>
                <a:cubicBezTo>
                  <a:pt x="1818027" y="-4479"/>
                  <a:pt x="1675097" y="6509"/>
                  <a:pt x="1415491" y="18288"/>
                </a:cubicBezTo>
                <a:cubicBezTo>
                  <a:pt x="1155885" y="30068"/>
                  <a:pt x="852976" y="36210"/>
                  <a:pt x="691286" y="18288"/>
                </a:cubicBezTo>
                <a:cubicBezTo>
                  <a:pt x="529596" y="366"/>
                  <a:pt x="187183" y="13912"/>
                  <a:pt x="0" y="18288"/>
                </a:cubicBezTo>
                <a:cubicBezTo>
                  <a:pt x="189" y="14288"/>
                  <a:pt x="-703" y="3747"/>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BCCE3DEC-07D2-6237-83A9-8A6C40AB31D1}"/>
              </a:ext>
            </a:extLst>
          </p:cNvPr>
          <p:cNvPicPr>
            <a:picLocks noChangeAspect="1"/>
          </p:cNvPicPr>
          <p:nvPr/>
        </p:nvPicPr>
        <p:blipFill>
          <a:blip r:embed="rId2"/>
          <a:stretch>
            <a:fillRect/>
          </a:stretch>
        </p:blipFill>
        <p:spPr>
          <a:xfrm>
            <a:off x="2520916" y="2677650"/>
            <a:ext cx="7676525" cy="3605784"/>
          </a:xfrm>
          <a:prstGeom prst="rect">
            <a:avLst/>
          </a:prstGeom>
        </p:spPr>
      </p:pic>
    </p:spTree>
    <p:extLst>
      <p:ext uri="{BB962C8B-B14F-4D97-AF65-F5344CB8AC3E}">
        <p14:creationId xmlns:p14="http://schemas.microsoft.com/office/powerpoint/2010/main" val="26081152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5CC5E76-83F6-F0BA-1AAE-A9A89FA026F2}"/>
              </a:ext>
            </a:extLst>
          </p:cNvPr>
          <p:cNvSpPr>
            <a:spLocks noGrp="1"/>
          </p:cNvSpPr>
          <p:nvPr>
            <p:ph type="title"/>
          </p:nvPr>
        </p:nvSpPr>
        <p:spPr>
          <a:xfrm>
            <a:off x="761803" y="350196"/>
            <a:ext cx="4646904" cy="1624520"/>
          </a:xfrm>
        </p:spPr>
        <p:txBody>
          <a:bodyPr anchor="ctr">
            <a:normAutofit/>
          </a:bodyPr>
          <a:lstStyle/>
          <a:p>
            <a:r>
              <a:rPr lang="en-GB" sz="4000">
                <a:cs typeface="Calibri Light"/>
              </a:rPr>
              <a:t>Task...</a:t>
            </a:r>
            <a:endParaRPr lang="en-GB" sz="4000"/>
          </a:p>
        </p:txBody>
      </p:sp>
      <p:sp>
        <p:nvSpPr>
          <p:cNvPr id="3" name="Content Placeholder 2">
            <a:extLst>
              <a:ext uri="{FF2B5EF4-FFF2-40B4-BE49-F238E27FC236}">
                <a16:creationId xmlns:a16="http://schemas.microsoft.com/office/drawing/2014/main" id="{2C3AB4F2-5A35-7BD6-1C2B-75425EC1546E}"/>
              </a:ext>
            </a:extLst>
          </p:cNvPr>
          <p:cNvSpPr>
            <a:spLocks noGrp="1"/>
          </p:cNvSpPr>
          <p:nvPr>
            <p:ph idx="1"/>
          </p:nvPr>
        </p:nvSpPr>
        <p:spPr>
          <a:xfrm>
            <a:off x="761802" y="2743200"/>
            <a:ext cx="4646905" cy="3613149"/>
          </a:xfrm>
        </p:spPr>
        <p:txBody>
          <a:bodyPr vert="horz" lIns="91440" tIns="45720" rIns="91440" bIns="45720" rtlCol="0" anchor="ctr">
            <a:normAutofit/>
          </a:bodyPr>
          <a:lstStyle/>
          <a:p>
            <a:r>
              <a:rPr lang="en-GB" sz="2000">
                <a:cs typeface="Calibri"/>
              </a:rPr>
              <a:t>Research into how cybercrime may impact your chosen discipline. Consider the following:-</a:t>
            </a:r>
          </a:p>
          <a:p>
            <a:r>
              <a:rPr lang="en-GB" sz="2000">
                <a:cs typeface="Calibri"/>
              </a:rPr>
              <a:t>How does it impact the functionality of your chosen discipline area?</a:t>
            </a:r>
          </a:p>
          <a:p>
            <a:r>
              <a:rPr lang="en-GB" sz="2000">
                <a:cs typeface="Calibri"/>
              </a:rPr>
              <a:t>What threats does it pose to your chosen discipline area?</a:t>
            </a:r>
          </a:p>
          <a:p>
            <a:r>
              <a:rPr lang="en-GB" sz="2000">
                <a:cs typeface="Calibri"/>
              </a:rPr>
              <a:t>What is being done to limit threats?</a:t>
            </a:r>
          </a:p>
          <a:p>
            <a:endParaRPr lang="en-GB" sz="2000">
              <a:cs typeface="Calibri"/>
            </a:endParaRPr>
          </a:p>
        </p:txBody>
      </p:sp>
      <p:pic>
        <p:nvPicPr>
          <p:cNvPr id="5" name="Picture 4" descr="Different coloured question marks">
            <a:extLst>
              <a:ext uri="{FF2B5EF4-FFF2-40B4-BE49-F238E27FC236}">
                <a16:creationId xmlns:a16="http://schemas.microsoft.com/office/drawing/2014/main" id="{3319A34E-ACD6-D8DE-C86C-F0672B20183C}"/>
              </a:ext>
            </a:extLst>
          </p:cNvPr>
          <p:cNvPicPr>
            <a:picLocks noChangeAspect="1"/>
          </p:cNvPicPr>
          <p:nvPr/>
        </p:nvPicPr>
        <p:blipFill rotWithShape="1">
          <a:blip r:embed="rId2"/>
          <a:srcRect l="24407" r="25536" b="-2"/>
          <a:stretch/>
        </p:blipFill>
        <p:spPr>
          <a:xfrm>
            <a:off x="6096000" y="1"/>
            <a:ext cx="6102825" cy="6858000"/>
          </a:xfrm>
          <a:prstGeom prst="rect">
            <a:avLst/>
          </a:prstGeom>
        </p:spPr>
      </p:pic>
    </p:spTree>
    <p:extLst>
      <p:ext uri="{BB962C8B-B14F-4D97-AF65-F5344CB8AC3E}">
        <p14:creationId xmlns:p14="http://schemas.microsoft.com/office/powerpoint/2010/main" val="317302854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8D4F21-95AE-238E-46AC-ED7C21D01A7E}"/>
              </a:ext>
            </a:extLst>
          </p:cNvPr>
          <p:cNvSpPr>
            <a:spLocks noGrp="1"/>
          </p:cNvSpPr>
          <p:nvPr>
            <p:ph type="title"/>
          </p:nvPr>
        </p:nvSpPr>
        <p:spPr>
          <a:xfrm>
            <a:off x="481013" y="3752849"/>
            <a:ext cx="3290887" cy="2452687"/>
          </a:xfrm>
        </p:spPr>
        <p:txBody>
          <a:bodyPr anchor="ctr">
            <a:normAutofit/>
          </a:bodyPr>
          <a:lstStyle/>
          <a:p>
            <a:r>
              <a:rPr lang="en-GB" sz="3100">
                <a:cs typeface="Calibri Light"/>
              </a:rPr>
              <a:t>Next session...workshop</a:t>
            </a:r>
            <a:endParaRPr lang="en-GB" sz="3100"/>
          </a:p>
        </p:txBody>
      </p:sp>
      <p:pic>
        <p:nvPicPr>
          <p:cNvPr id="5" name="Picture 4" descr="Work tools on a red background">
            <a:extLst>
              <a:ext uri="{FF2B5EF4-FFF2-40B4-BE49-F238E27FC236}">
                <a16:creationId xmlns:a16="http://schemas.microsoft.com/office/drawing/2014/main" id="{3B4C98EA-EA6C-A722-CECF-4EC1C9BD5EF7}"/>
              </a:ext>
            </a:extLst>
          </p:cNvPr>
          <p:cNvPicPr>
            <a:picLocks noChangeAspect="1"/>
          </p:cNvPicPr>
          <p:nvPr/>
        </p:nvPicPr>
        <p:blipFill rotWithShape="1">
          <a:blip r:embed="rId2"/>
          <a:srcRect t="54405"/>
          <a:stretch/>
        </p:blipFill>
        <p:spPr>
          <a:xfrm>
            <a:off x="20" y="10"/>
            <a:ext cx="12191980" cy="3710603"/>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p:spPr>
      </p:pic>
      <p:sp>
        <p:nvSpPr>
          <p:cNvPr id="3" name="Content Placeholder 2">
            <a:extLst>
              <a:ext uri="{FF2B5EF4-FFF2-40B4-BE49-F238E27FC236}">
                <a16:creationId xmlns:a16="http://schemas.microsoft.com/office/drawing/2014/main" id="{67602519-A143-DAB2-660A-C1522F20EE30}"/>
              </a:ext>
            </a:extLst>
          </p:cNvPr>
          <p:cNvSpPr>
            <a:spLocks noGrp="1"/>
          </p:cNvSpPr>
          <p:nvPr>
            <p:ph idx="1"/>
          </p:nvPr>
        </p:nvSpPr>
        <p:spPr>
          <a:xfrm>
            <a:off x="4223982" y="3752850"/>
            <a:ext cx="7485413" cy="2452687"/>
          </a:xfrm>
        </p:spPr>
        <p:txBody>
          <a:bodyPr vert="horz" lIns="91440" tIns="45720" rIns="91440" bIns="45720" rtlCol="0" anchor="ctr">
            <a:normAutofit/>
          </a:bodyPr>
          <a:lstStyle/>
          <a:p>
            <a:r>
              <a:rPr lang="en-GB" sz="1800">
                <a:cs typeface="Calibri"/>
              </a:rPr>
              <a:t>The impacts of cybercrime</a:t>
            </a:r>
          </a:p>
          <a:p>
            <a:r>
              <a:rPr lang="en-GB" sz="1800">
                <a:cs typeface="Calibri"/>
              </a:rPr>
              <a:t>Tasks</a:t>
            </a:r>
          </a:p>
          <a:p>
            <a:r>
              <a:rPr lang="en-GB" sz="1800" dirty="0">
                <a:cs typeface="Calibri"/>
              </a:rPr>
              <a:t>What is a Vlog?</a:t>
            </a:r>
          </a:p>
        </p:txBody>
      </p:sp>
    </p:spTree>
    <p:extLst>
      <p:ext uri="{BB962C8B-B14F-4D97-AF65-F5344CB8AC3E}">
        <p14:creationId xmlns:p14="http://schemas.microsoft.com/office/powerpoint/2010/main" val="411233932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0</Words>
  <Application>Microsoft Office PowerPoint</Application>
  <PresentationFormat>Widescreen</PresentationFormat>
  <Paragraphs>0</Paragraphs>
  <Slides>19</Slides>
  <Notes>0</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office theme</vt:lpstr>
      <vt:lpstr>Study Skills-lecture  </vt:lpstr>
      <vt:lpstr>Aim for today</vt:lpstr>
      <vt:lpstr>Task....</vt:lpstr>
      <vt:lpstr>Digital literacy</vt:lpstr>
      <vt:lpstr>Key components of digital literacy</vt:lpstr>
      <vt:lpstr>PowerPoint Presentation</vt:lpstr>
      <vt:lpstr>PowerPoint Presentation</vt:lpstr>
      <vt:lpstr>Challenges and risks found in digital literacy</vt:lpstr>
      <vt:lpstr>PowerPoint Presentation</vt:lpstr>
      <vt:lpstr>PowerPoint Presentation</vt:lpstr>
      <vt:lpstr>Types of cybercrime</vt:lpstr>
      <vt:lpstr>PowerPoint Presentation</vt:lpstr>
      <vt:lpstr>PowerPoint Presentation</vt:lpstr>
      <vt:lpstr>Task....15 mins</vt:lpstr>
      <vt:lpstr>What do the statistics say?</vt:lpstr>
      <vt:lpstr>Percentage that have staff using personally owned devices to carry out regular work -related activities</vt:lpstr>
      <vt:lpstr>Percentage of organisation's that have identified breaches or attacks in the last 12 months</vt:lpstr>
      <vt:lpstr>Task...</vt:lpstr>
      <vt:lpstr>Next session...workshop</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
  <cp:revision>243</cp:revision>
  <dcterms:created xsi:type="dcterms:W3CDTF">2023-06-23T12:48:54Z</dcterms:created>
  <dcterms:modified xsi:type="dcterms:W3CDTF">2025-11-13T08:42:03Z</dcterms:modified>
</cp:coreProperties>
</file>