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4839" r:id="rId2"/>
    <p:sldId id="4773" r:id="rId3"/>
    <p:sldId id="4836" r:id="rId4"/>
    <p:sldId id="4776" r:id="rId5"/>
    <p:sldId id="4777" r:id="rId6"/>
    <p:sldId id="4770" r:id="rId7"/>
    <p:sldId id="4778" r:id="rId8"/>
    <p:sldId id="333" r:id="rId9"/>
    <p:sldId id="4779" r:id="rId10"/>
    <p:sldId id="4780" r:id="rId11"/>
    <p:sldId id="4837" r:id="rId12"/>
    <p:sldId id="4781" r:id="rId13"/>
    <p:sldId id="316" r:id="rId14"/>
    <p:sldId id="335" r:id="rId15"/>
    <p:sldId id="4784" r:id="rId16"/>
    <p:sldId id="483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30"/>
    <p:restoredTop sz="94689"/>
  </p:normalViewPr>
  <p:slideViewPr>
    <p:cSldViewPr snapToGrid="0" showGuides="1">
      <p:cViewPr varScale="1">
        <p:scale>
          <a:sx n="59" d="100"/>
          <a:sy n="59" d="100"/>
        </p:scale>
        <p:origin x="788"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DB6295-3A0F-4323-95C8-D32EFDDB46D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DAF5FCE-0508-43AA-945D-0FD14BD6C562}">
      <dgm:prSet/>
      <dgm:spPr/>
      <dgm:t>
        <a:bodyPr/>
        <a:lstStyle/>
        <a:p>
          <a:pPr>
            <a:lnSpc>
              <a:spcPct val="100000"/>
            </a:lnSpc>
          </a:pPr>
          <a:r>
            <a:rPr lang="en-GB" b="1">
              <a:latin typeface="+mj-lt"/>
            </a:rPr>
            <a:t>Student Name: Sharku Adarkwah</a:t>
          </a:r>
        </a:p>
        <a:p>
          <a:pPr>
            <a:lnSpc>
              <a:spcPct val="100000"/>
            </a:lnSpc>
          </a:pPr>
          <a:endParaRPr lang="en-GB" b="1">
            <a:latin typeface="+mj-lt"/>
          </a:endParaRPr>
        </a:p>
        <a:p>
          <a:pPr>
            <a:lnSpc>
              <a:spcPct val="100000"/>
            </a:lnSpc>
          </a:pPr>
          <a:r>
            <a:rPr lang="en-US" b="1">
              <a:effectLst/>
              <a:latin typeface="+mj-lt"/>
              <a:ea typeface="Times New Roman" panose="02020603050405020304" pitchFamily="18" charset="0"/>
            </a:rPr>
            <a:t>Student No: (2419438) </a:t>
          </a:r>
          <a:r>
            <a:rPr lang="en-GB" b="1">
              <a:latin typeface="+mj-lt"/>
            </a:rPr>
            <a:t> </a:t>
          </a:r>
          <a:endParaRPr lang="en-US" dirty="0">
            <a:latin typeface="+mj-lt"/>
          </a:endParaRPr>
        </a:p>
      </dgm:t>
    </dgm:pt>
    <dgm:pt modelId="{38965FD5-4FCA-4F78-A1A8-C38A444E3699}" type="parTrans" cxnId="{AD11CE89-3465-4B69-BDD8-2415FF6F0CBA}">
      <dgm:prSet/>
      <dgm:spPr/>
      <dgm:t>
        <a:bodyPr/>
        <a:lstStyle/>
        <a:p>
          <a:endParaRPr lang="en-US"/>
        </a:p>
      </dgm:t>
    </dgm:pt>
    <dgm:pt modelId="{C019A078-D603-47E5-8332-D1C94487E87F}" type="sibTrans" cxnId="{AD11CE89-3465-4B69-BDD8-2415FF6F0CBA}">
      <dgm:prSet/>
      <dgm:spPr/>
      <dgm:t>
        <a:bodyPr/>
        <a:lstStyle/>
        <a:p>
          <a:pPr>
            <a:lnSpc>
              <a:spcPct val="100000"/>
            </a:lnSpc>
          </a:pPr>
          <a:endParaRPr lang="en-US"/>
        </a:p>
      </dgm:t>
    </dgm:pt>
    <dgm:pt modelId="{9DFE4FC8-12E1-4C8F-9C4E-CC62C05BEE98}">
      <dgm:prSet/>
      <dgm:spPr/>
      <dgm:t>
        <a:bodyPr/>
        <a:lstStyle/>
        <a:p>
          <a:pPr>
            <a:lnSpc>
              <a:spcPct val="100000"/>
            </a:lnSpc>
          </a:pPr>
          <a:r>
            <a:rPr lang="en-GB" b="1"/>
            <a:t>Course Code: LCHS4010 </a:t>
          </a:r>
          <a:endParaRPr lang="en-US" dirty="0"/>
        </a:p>
      </dgm:t>
    </dgm:pt>
    <dgm:pt modelId="{59A737D6-E0BE-4821-94D8-4107D8A57AF6}" type="parTrans" cxnId="{7149F793-F04B-4B9A-B8CF-96F74D9188C8}">
      <dgm:prSet/>
      <dgm:spPr/>
      <dgm:t>
        <a:bodyPr/>
        <a:lstStyle/>
        <a:p>
          <a:endParaRPr lang="en-US"/>
        </a:p>
      </dgm:t>
    </dgm:pt>
    <dgm:pt modelId="{6CB38BF3-17CA-47B6-ABA6-01D81826809F}" type="sibTrans" cxnId="{7149F793-F04B-4B9A-B8CF-96F74D9188C8}">
      <dgm:prSet/>
      <dgm:spPr/>
      <dgm:t>
        <a:bodyPr/>
        <a:lstStyle/>
        <a:p>
          <a:pPr>
            <a:lnSpc>
              <a:spcPct val="100000"/>
            </a:lnSpc>
          </a:pPr>
          <a:endParaRPr lang="en-US"/>
        </a:p>
      </dgm:t>
    </dgm:pt>
    <dgm:pt modelId="{56BF31C3-8E2F-4F60-8D11-7B0D58DC9F1C}">
      <dgm:prSet/>
      <dgm:spPr/>
      <dgm:t>
        <a:bodyPr/>
        <a:lstStyle/>
        <a:p>
          <a:pPr>
            <a:lnSpc>
              <a:spcPct val="100000"/>
            </a:lnSpc>
          </a:pPr>
          <a:r>
            <a:rPr lang="en-GB" b="1"/>
            <a:t>Module: Psychological Perspectives in Health and Social Care</a:t>
          </a:r>
          <a:endParaRPr lang="en-US" b="1"/>
        </a:p>
      </dgm:t>
    </dgm:pt>
    <dgm:pt modelId="{E3A47FD5-3738-488D-8C02-9EE429657D88}" type="parTrans" cxnId="{57392752-1A6C-4A58-ABBE-FFF2EE2EEB3D}">
      <dgm:prSet/>
      <dgm:spPr/>
      <dgm:t>
        <a:bodyPr/>
        <a:lstStyle/>
        <a:p>
          <a:endParaRPr lang="en-US"/>
        </a:p>
      </dgm:t>
    </dgm:pt>
    <dgm:pt modelId="{B43DD5CA-26C1-4FFE-B1FE-1D725B11B54F}" type="sibTrans" cxnId="{57392752-1A6C-4A58-ABBE-FFF2EE2EEB3D}">
      <dgm:prSet/>
      <dgm:spPr/>
      <dgm:t>
        <a:bodyPr/>
        <a:lstStyle/>
        <a:p>
          <a:pPr>
            <a:lnSpc>
              <a:spcPct val="100000"/>
            </a:lnSpc>
          </a:pPr>
          <a:endParaRPr lang="en-US"/>
        </a:p>
      </dgm:t>
    </dgm:pt>
    <dgm:pt modelId="{5D481221-8150-4104-A415-E4BBE21091AD}">
      <dgm:prSet/>
      <dgm:spPr/>
      <dgm:t>
        <a:bodyPr/>
        <a:lstStyle/>
        <a:p>
          <a:pPr>
            <a:lnSpc>
              <a:spcPct val="100000"/>
            </a:lnSpc>
          </a:pPr>
          <a:r>
            <a:rPr lang="en-GB" b="1"/>
            <a:t>Tutor: </a:t>
          </a:r>
          <a:r>
            <a:rPr lang="ig-NG" b="1"/>
            <a:t>Peace Ukachukwu</a:t>
          </a:r>
          <a:endParaRPr lang="en-US" b="1"/>
        </a:p>
      </dgm:t>
    </dgm:pt>
    <dgm:pt modelId="{E278CA2C-6F4C-4BF0-92C3-CB7EF3077A5A}" type="parTrans" cxnId="{9E067A87-0D13-4969-9428-8C1CE513B45C}">
      <dgm:prSet/>
      <dgm:spPr/>
      <dgm:t>
        <a:bodyPr/>
        <a:lstStyle/>
        <a:p>
          <a:endParaRPr lang="en-US"/>
        </a:p>
      </dgm:t>
    </dgm:pt>
    <dgm:pt modelId="{FAF001F9-E7EA-48E3-936D-122A43520B80}" type="sibTrans" cxnId="{9E067A87-0D13-4969-9428-8C1CE513B45C}">
      <dgm:prSet/>
      <dgm:spPr/>
      <dgm:t>
        <a:bodyPr/>
        <a:lstStyle/>
        <a:p>
          <a:pPr>
            <a:lnSpc>
              <a:spcPct val="100000"/>
            </a:lnSpc>
          </a:pPr>
          <a:endParaRPr lang="en-US"/>
        </a:p>
      </dgm:t>
    </dgm:pt>
    <dgm:pt modelId="{F3D9AD1B-D8A4-4CDA-B2DC-C5587AABAAE2}">
      <dgm:prSet/>
      <dgm:spPr/>
      <dgm:t>
        <a:bodyPr/>
        <a:lstStyle/>
        <a:p>
          <a:pPr>
            <a:lnSpc>
              <a:spcPct val="100000"/>
            </a:lnSpc>
          </a:pPr>
          <a:r>
            <a:rPr lang="en-GB" b="1"/>
            <a:t>Date: 6 November 2025</a:t>
          </a:r>
          <a:endParaRPr lang="en-US" b="1"/>
        </a:p>
      </dgm:t>
    </dgm:pt>
    <dgm:pt modelId="{E305CCA9-424A-4D98-80AC-22DA1291CE0F}" type="parTrans" cxnId="{8FE00EF9-E1E3-489B-8940-B9A5F89BC5E8}">
      <dgm:prSet/>
      <dgm:spPr/>
      <dgm:t>
        <a:bodyPr/>
        <a:lstStyle/>
        <a:p>
          <a:endParaRPr lang="en-US"/>
        </a:p>
      </dgm:t>
    </dgm:pt>
    <dgm:pt modelId="{A737958E-78E9-4A20-AD4A-06690FD324AA}" type="sibTrans" cxnId="{8FE00EF9-E1E3-489B-8940-B9A5F89BC5E8}">
      <dgm:prSet/>
      <dgm:spPr/>
      <dgm:t>
        <a:bodyPr/>
        <a:lstStyle/>
        <a:p>
          <a:endParaRPr lang="en-US"/>
        </a:p>
      </dgm:t>
    </dgm:pt>
    <dgm:pt modelId="{57972264-FA2A-40C6-8991-40F4C0438C33}" type="pres">
      <dgm:prSet presAssocID="{7FDB6295-3A0F-4323-95C8-D32EFDDB46DA}" presName="root" presStyleCnt="0">
        <dgm:presLayoutVars>
          <dgm:dir/>
          <dgm:resizeHandles val="exact"/>
        </dgm:presLayoutVars>
      </dgm:prSet>
      <dgm:spPr/>
    </dgm:pt>
    <dgm:pt modelId="{D7E700B3-C164-4536-848A-40257AE2FBF1}" type="pres">
      <dgm:prSet presAssocID="{CDAF5FCE-0508-43AA-945D-0FD14BD6C562}" presName="compNode" presStyleCnt="0"/>
      <dgm:spPr/>
    </dgm:pt>
    <dgm:pt modelId="{8695DAEF-BFAF-4510-A91D-6FED28FCA888}" type="pres">
      <dgm:prSet presAssocID="{CDAF5FCE-0508-43AA-945D-0FD14BD6C56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19CE36E1-C1AF-4F05-AA30-DE2FADB51F2F}" type="pres">
      <dgm:prSet presAssocID="{CDAF5FCE-0508-43AA-945D-0FD14BD6C562}" presName="spaceRect" presStyleCnt="0"/>
      <dgm:spPr/>
    </dgm:pt>
    <dgm:pt modelId="{2C2B5D51-F3AC-4125-8127-B34B35E0E884}" type="pres">
      <dgm:prSet presAssocID="{CDAF5FCE-0508-43AA-945D-0FD14BD6C562}" presName="textRect" presStyleLbl="revTx" presStyleIdx="0" presStyleCnt="5">
        <dgm:presLayoutVars>
          <dgm:chMax val="1"/>
          <dgm:chPref val="1"/>
        </dgm:presLayoutVars>
      </dgm:prSet>
      <dgm:spPr/>
    </dgm:pt>
    <dgm:pt modelId="{FDB2768B-3492-4C32-B727-51FEEE51BBA9}" type="pres">
      <dgm:prSet presAssocID="{C019A078-D603-47E5-8332-D1C94487E87F}" presName="sibTrans" presStyleCnt="0"/>
      <dgm:spPr/>
    </dgm:pt>
    <dgm:pt modelId="{D284F18E-9D18-4F80-A864-8B8B1C2A91D3}" type="pres">
      <dgm:prSet presAssocID="{9DFE4FC8-12E1-4C8F-9C4E-CC62C05BEE98}" presName="compNode" presStyleCnt="0"/>
      <dgm:spPr/>
    </dgm:pt>
    <dgm:pt modelId="{4D76410C-3104-4B2D-A708-49237BCD5894}" type="pres">
      <dgm:prSet presAssocID="{9DFE4FC8-12E1-4C8F-9C4E-CC62C05BEE9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11FA4268-F6FE-47B9-902F-8D4025262C52}" type="pres">
      <dgm:prSet presAssocID="{9DFE4FC8-12E1-4C8F-9C4E-CC62C05BEE98}" presName="spaceRect" presStyleCnt="0"/>
      <dgm:spPr/>
    </dgm:pt>
    <dgm:pt modelId="{6027A24C-45F6-4D8D-AE4C-8D72488A0887}" type="pres">
      <dgm:prSet presAssocID="{9DFE4FC8-12E1-4C8F-9C4E-CC62C05BEE98}" presName="textRect" presStyleLbl="revTx" presStyleIdx="1" presStyleCnt="5">
        <dgm:presLayoutVars>
          <dgm:chMax val="1"/>
          <dgm:chPref val="1"/>
        </dgm:presLayoutVars>
      </dgm:prSet>
      <dgm:spPr/>
    </dgm:pt>
    <dgm:pt modelId="{2A37B5D6-84A7-4BC8-A410-113385FD3440}" type="pres">
      <dgm:prSet presAssocID="{6CB38BF3-17CA-47B6-ABA6-01D81826809F}" presName="sibTrans" presStyleCnt="0"/>
      <dgm:spPr/>
    </dgm:pt>
    <dgm:pt modelId="{DB188A88-659D-44E7-9589-BEF5A77BA75D}" type="pres">
      <dgm:prSet presAssocID="{56BF31C3-8E2F-4F60-8D11-7B0D58DC9F1C}" presName="compNode" presStyleCnt="0"/>
      <dgm:spPr/>
    </dgm:pt>
    <dgm:pt modelId="{D69512E3-0550-4B97-BF76-F90597993BDC}" type="pres">
      <dgm:prSet presAssocID="{56BF31C3-8E2F-4F60-8D11-7B0D58DC9F1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b Design"/>
        </a:ext>
      </dgm:extLst>
    </dgm:pt>
    <dgm:pt modelId="{93C26304-97C1-41EB-892B-3D215C082507}" type="pres">
      <dgm:prSet presAssocID="{56BF31C3-8E2F-4F60-8D11-7B0D58DC9F1C}" presName="spaceRect" presStyleCnt="0"/>
      <dgm:spPr/>
    </dgm:pt>
    <dgm:pt modelId="{FC2B9DB9-F480-4162-856B-1755AA1B74C5}" type="pres">
      <dgm:prSet presAssocID="{56BF31C3-8E2F-4F60-8D11-7B0D58DC9F1C}" presName="textRect" presStyleLbl="revTx" presStyleIdx="2" presStyleCnt="5">
        <dgm:presLayoutVars>
          <dgm:chMax val="1"/>
          <dgm:chPref val="1"/>
        </dgm:presLayoutVars>
      </dgm:prSet>
      <dgm:spPr/>
    </dgm:pt>
    <dgm:pt modelId="{8D029AAE-FA53-4635-BF37-46184BB33B9F}" type="pres">
      <dgm:prSet presAssocID="{B43DD5CA-26C1-4FFE-B1FE-1D725B11B54F}" presName="sibTrans" presStyleCnt="0"/>
      <dgm:spPr/>
    </dgm:pt>
    <dgm:pt modelId="{F0143922-2D6A-4170-8649-EA7886B1F610}" type="pres">
      <dgm:prSet presAssocID="{5D481221-8150-4104-A415-E4BBE21091AD}" presName="compNode" presStyleCnt="0"/>
      <dgm:spPr/>
    </dgm:pt>
    <dgm:pt modelId="{EED63E37-ADAD-49B4-8322-359CF1770E8A}" type="pres">
      <dgm:prSet presAssocID="{5D481221-8150-4104-A415-E4BBE21091A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ABC7EBCF-BEFE-4F82-AA2E-07CAC6D2DE59}" type="pres">
      <dgm:prSet presAssocID="{5D481221-8150-4104-A415-E4BBE21091AD}" presName="spaceRect" presStyleCnt="0"/>
      <dgm:spPr/>
    </dgm:pt>
    <dgm:pt modelId="{9B8DBB0B-660E-4767-961A-957D5CC4697E}" type="pres">
      <dgm:prSet presAssocID="{5D481221-8150-4104-A415-E4BBE21091AD}" presName="textRect" presStyleLbl="revTx" presStyleIdx="3" presStyleCnt="5">
        <dgm:presLayoutVars>
          <dgm:chMax val="1"/>
          <dgm:chPref val="1"/>
        </dgm:presLayoutVars>
      </dgm:prSet>
      <dgm:spPr/>
    </dgm:pt>
    <dgm:pt modelId="{3E69B0C5-78B0-4F7F-BD69-0F7381EA2047}" type="pres">
      <dgm:prSet presAssocID="{FAF001F9-E7EA-48E3-936D-122A43520B80}" presName="sibTrans" presStyleCnt="0"/>
      <dgm:spPr/>
    </dgm:pt>
    <dgm:pt modelId="{05316966-5331-49B0-8C4C-F9D74A89E307}" type="pres">
      <dgm:prSet presAssocID="{F3D9AD1B-D8A4-4CDA-B2DC-C5587AABAAE2}" presName="compNode" presStyleCnt="0"/>
      <dgm:spPr/>
    </dgm:pt>
    <dgm:pt modelId="{ACEB2EFD-8086-41E3-874E-D456728CAA9A}" type="pres">
      <dgm:prSet presAssocID="{F3D9AD1B-D8A4-4CDA-B2DC-C5587AABAAE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ecturer"/>
        </a:ext>
      </dgm:extLst>
    </dgm:pt>
    <dgm:pt modelId="{4AC213ED-C202-4D25-BD0A-0C076E599A36}" type="pres">
      <dgm:prSet presAssocID="{F3D9AD1B-D8A4-4CDA-B2DC-C5587AABAAE2}" presName="spaceRect" presStyleCnt="0"/>
      <dgm:spPr/>
    </dgm:pt>
    <dgm:pt modelId="{4B22E815-8C47-42BA-A62C-1D06C1DEF22F}" type="pres">
      <dgm:prSet presAssocID="{F3D9AD1B-D8A4-4CDA-B2DC-C5587AABAAE2}" presName="textRect" presStyleLbl="revTx" presStyleIdx="4" presStyleCnt="5">
        <dgm:presLayoutVars>
          <dgm:chMax val="1"/>
          <dgm:chPref val="1"/>
        </dgm:presLayoutVars>
      </dgm:prSet>
      <dgm:spPr/>
    </dgm:pt>
  </dgm:ptLst>
  <dgm:cxnLst>
    <dgm:cxn modelId="{D31F3A44-A7AF-41F5-849B-25663A129F65}" type="presOf" srcId="{9DFE4FC8-12E1-4C8F-9C4E-CC62C05BEE98}" destId="{6027A24C-45F6-4D8D-AE4C-8D72488A0887}" srcOrd="0" destOrd="0" presId="urn:microsoft.com/office/officeart/2018/2/layout/IconLabelList"/>
    <dgm:cxn modelId="{91BA434E-17BD-45BD-9220-94ABA5DC43FF}" type="presOf" srcId="{CDAF5FCE-0508-43AA-945D-0FD14BD6C562}" destId="{2C2B5D51-F3AC-4125-8127-B34B35E0E884}" srcOrd="0" destOrd="0" presId="urn:microsoft.com/office/officeart/2018/2/layout/IconLabelList"/>
    <dgm:cxn modelId="{82E1F971-9198-49DE-82E0-DA92B090939C}" type="presOf" srcId="{56BF31C3-8E2F-4F60-8D11-7B0D58DC9F1C}" destId="{FC2B9DB9-F480-4162-856B-1755AA1B74C5}" srcOrd="0" destOrd="0" presId="urn:microsoft.com/office/officeart/2018/2/layout/IconLabelList"/>
    <dgm:cxn modelId="{57392752-1A6C-4A58-ABBE-FFF2EE2EEB3D}" srcId="{7FDB6295-3A0F-4323-95C8-D32EFDDB46DA}" destId="{56BF31C3-8E2F-4F60-8D11-7B0D58DC9F1C}" srcOrd="2" destOrd="0" parTransId="{E3A47FD5-3738-488D-8C02-9EE429657D88}" sibTransId="{B43DD5CA-26C1-4FFE-B1FE-1D725B11B54F}"/>
    <dgm:cxn modelId="{254F6987-CF4D-4AA2-81CE-D78F579F6D42}" type="presOf" srcId="{7FDB6295-3A0F-4323-95C8-D32EFDDB46DA}" destId="{57972264-FA2A-40C6-8991-40F4C0438C33}" srcOrd="0" destOrd="0" presId="urn:microsoft.com/office/officeart/2018/2/layout/IconLabelList"/>
    <dgm:cxn modelId="{9E067A87-0D13-4969-9428-8C1CE513B45C}" srcId="{7FDB6295-3A0F-4323-95C8-D32EFDDB46DA}" destId="{5D481221-8150-4104-A415-E4BBE21091AD}" srcOrd="3" destOrd="0" parTransId="{E278CA2C-6F4C-4BF0-92C3-CB7EF3077A5A}" sibTransId="{FAF001F9-E7EA-48E3-936D-122A43520B80}"/>
    <dgm:cxn modelId="{AD11CE89-3465-4B69-BDD8-2415FF6F0CBA}" srcId="{7FDB6295-3A0F-4323-95C8-D32EFDDB46DA}" destId="{CDAF5FCE-0508-43AA-945D-0FD14BD6C562}" srcOrd="0" destOrd="0" parTransId="{38965FD5-4FCA-4F78-A1A8-C38A444E3699}" sibTransId="{C019A078-D603-47E5-8332-D1C94487E87F}"/>
    <dgm:cxn modelId="{7149F793-F04B-4B9A-B8CF-96F74D9188C8}" srcId="{7FDB6295-3A0F-4323-95C8-D32EFDDB46DA}" destId="{9DFE4FC8-12E1-4C8F-9C4E-CC62C05BEE98}" srcOrd="1" destOrd="0" parTransId="{59A737D6-E0BE-4821-94D8-4107D8A57AF6}" sibTransId="{6CB38BF3-17CA-47B6-ABA6-01D81826809F}"/>
    <dgm:cxn modelId="{044843CC-95FD-4DF2-B1C2-9BE14F04A90F}" type="presOf" srcId="{5D481221-8150-4104-A415-E4BBE21091AD}" destId="{9B8DBB0B-660E-4767-961A-957D5CC4697E}" srcOrd="0" destOrd="0" presId="urn:microsoft.com/office/officeart/2018/2/layout/IconLabelList"/>
    <dgm:cxn modelId="{8FE00EF9-E1E3-489B-8940-B9A5F89BC5E8}" srcId="{7FDB6295-3A0F-4323-95C8-D32EFDDB46DA}" destId="{F3D9AD1B-D8A4-4CDA-B2DC-C5587AABAAE2}" srcOrd="4" destOrd="0" parTransId="{E305CCA9-424A-4D98-80AC-22DA1291CE0F}" sibTransId="{A737958E-78E9-4A20-AD4A-06690FD324AA}"/>
    <dgm:cxn modelId="{342C6EFF-EFA9-4001-B0D1-93C63955C898}" type="presOf" srcId="{F3D9AD1B-D8A4-4CDA-B2DC-C5587AABAAE2}" destId="{4B22E815-8C47-42BA-A62C-1D06C1DEF22F}" srcOrd="0" destOrd="0" presId="urn:microsoft.com/office/officeart/2018/2/layout/IconLabelList"/>
    <dgm:cxn modelId="{9CC63071-0746-40BF-BB1F-B3567DB3BF9A}" type="presParOf" srcId="{57972264-FA2A-40C6-8991-40F4C0438C33}" destId="{D7E700B3-C164-4536-848A-40257AE2FBF1}" srcOrd="0" destOrd="0" presId="urn:microsoft.com/office/officeart/2018/2/layout/IconLabelList"/>
    <dgm:cxn modelId="{8EC93961-15A0-42A6-B030-1E90D2463B5C}" type="presParOf" srcId="{D7E700B3-C164-4536-848A-40257AE2FBF1}" destId="{8695DAEF-BFAF-4510-A91D-6FED28FCA888}" srcOrd="0" destOrd="0" presId="urn:microsoft.com/office/officeart/2018/2/layout/IconLabelList"/>
    <dgm:cxn modelId="{A2CCA241-3217-464F-B08A-3ED785FA6D64}" type="presParOf" srcId="{D7E700B3-C164-4536-848A-40257AE2FBF1}" destId="{19CE36E1-C1AF-4F05-AA30-DE2FADB51F2F}" srcOrd="1" destOrd="0" presId="urn:microsoft.com/office/officeart/2018/2/layout/IconLabelList"/>
    <dgm:cxn modelId="{4F5AD60D-C07A-40D2-8D37-C62C7D9A6782}" type="presParOf" srcId="{D7E700B3-C164-4536-848A-40257AE2FBF1}" destId="{2C2B5D51-F3AC-4125-8127-B34B35E0E884}" srcOrd="2" destOrd="0" presId="urn:microsoft.com/office/officeart/2018/2/layout/IconLabelList"/>
    <dgm:cxn modelId="{E50BBE03-769B-4782-AC62-139E8F271745}" type="presParOf" srcId="{57972264-FA2A-40C6-8991-40F4C0438C33}" destId="{FDB2768B-3492-4C32-B727-51FEEE51BBA9}" srcOrd="1" destOrd="0" presId="urn:microsoft.com/office/officeart/2018/2/layout/IconLabelList"/>
    <dgm:cxn modelId="{1BB9F325-C7D1-4B12-BC2B-7591262786F0}" type="presParOf" srcId="{57972264-FA2A-40C6-8991-40F4C0438C33}" destId="{D284F18E-9D18-4F80-A864-8B8B1C2A91D3}" srcOrd="2" destOrd="0" presId="urn:microsoft.com/office/officeart/2018/2/layout/IconLabelList"/>
    <dgm:cxn modelId="{06BF4B7E-ECE3-4419-98CA-85AB771503F8}" type="presParOf" srcId="{D284F18E-9D18-4F80-A864-8B8B1C2A91D3}" destId="{4D76410C-3104-4B2D-A708-49237BCD5894}" srcOrd="0" destOrd="0" presId="urn:microsoft.com/office/officeart/2018/2/layout/IconLabelList"/>
    <dgm:cxn modelId="{69245F62-A66D-4EF1-819C-E523B18A1B7D}" type="presParOf" srcId="{D284F18E-9D18-4F80-A864-8B8B1C2A91D3}" destId="{11FA4268-F6FE-47B9-902F-8D4025262C52}" srcOrd="1" destOrd="0" presId="urn:microsoft.com/office/officeart/2018/2/layout/IconLabelList"/>
    <dgm:cxn modelId="{9A0984B1-1F07-43DE-9331-E9B9974F5E29}" type="presParOf" srcId="{D284F18E-9D18-4F80-A864-8B8B1C2A91D3}" destId="{6027A24C-45F6-4D8D-AE4C-8D72488A0887}" srcOrd="2" destOrd="0" presId="urn:microsoft.com/office/officeart/2018/2/layout/IconLabelList"/>
    <dgm:cxn modelId="{FB456219-5679-4191-ACAE-6BFACBB1E7E7}" type="presParOf" srcId="{57972264-FA2A-40C6-8991-40F4C0438C33}" destId="{2A37B5D6-84A7-4BC8-A410-113385FD3440}" srcOrd="3" destOrd="0" presId="urn:microsoft.com/office/officeart/2018/2/layout/IconLabelList"/>
    <dgm:cxn modelId="{524AAE22-CA98-4085-86C0-0926D5A0A11D}" type="presParOf" srcId="{57972264-FA2A-40C6-8991-40F4C0438C33}" destId="{DB188A88-659D-44E7-9589-BEF5A77BA75D}" srcOrd="4" destOrd="0" presId="urn:microsoft.com/office/officeart/2018/2/layout/IconLabelList"/>
    <dgm:cxn modelId="{C2490602-BBF9-4442-B772-2B15C604D82E}" type="presParOf" srcId="{DB188A88-659D-44E7-9589-BEF5A77BA75D}" destId="{D69512E3-0550-4B97-BF76-F90597993BDC}" srcOrd="0" destOrd="0" presId="urn:microsoft.com/office/officeart/2018/2/layout/IconLabelList"/>
    <dgm:cxn modelId="{48457FD5-C94F-46EB-8230-008523F3C012}" type="presParOf" srcId="{DB188A88-659D-44E7-9589-BEF5A77BA75D}" destId="{93C26304-97C1-41EB-892B-3D215C082507}" srcOrd="1" destOrd="0" presId="urn:microsoft.com/office/officeart/2018/2/layout/IconLabelList"/>
    <dgm:cxn modelId="{F5C10C6B-0118-4B27-B24A-EC1568954D3E}" type="presParOf" srcId="{DB188A88-659D-44E7-9589-BEF5A77BA75D}" destId="{FC2B9DB9-F480-4162-856B-1755AA1B74C5}" srcOrd="2" destOrd="0" presId="urn:microsoft.com/office/officeart/2018/2/layout/IconLabelList"/>
    <dgm:cxn modelId="{27847614-9B82-4182-B652-2E577642FB24}" type="presParOf" srcId="{57972264-FA2A-40C6-8991-40F4C0438C33}" destId="{8D029AAE-FA53-4635-BF37-46184BB33B9F}" srcOrd="5" destOrd="0" presId="urn:microsoft.com/office/officeart/2018/2/layout/IconLabelList"/>
    <dgm:cxn modelId="{DB4948FA-D986-42A6-8660-AEB830078471}" type="presParOf" srcId="{57972264-FA2A-40C6-8991-40F4C0438C33}" destId="{F0143922-2D6A-4170-8649-EA7886B1F610}" srcOrd="6" destOrd="0" presId="urn:microsoft.com/office/officeart/2018/2/layout/IconLabelList"/>
    <dgm:cxn modelId="{18138A56-AE4F-4FDB-8181-F1777969BC39}" type="presParOf" srcId="{F0143922-2D6A-4170-8649-EA7886B1F610}" destId="{EED63E37-ADAD-49B4-8322-359CF1770E8A}" srcOrd="0" destOrd="0" presId="urn:microsoft.com/office/officeart/2018/2/layout/IconLabelList"/>
    <dgm:cxn modelId="{F523C2AF-9371-4D6C-9F94-B9395FB3ABA1}" type="presParOf" srcId="{F0143922-2D6A-4170-8649-EA7886B1F610}" destId="{ABC7EBCF-BEFE-4F82-AA2E-07CAC6D2DE59}" srcOrd="1" destOrd="0" presId="urn:microsoft.com/office/officeart/2018/2/layout/IconLabelList"/>
    <dgm:cxn modelId="{47EFE01D-28F6-4A83-A4DA-82D2EBF7F471}" type="presParOf" srcId="{F0143922-2D6A-4170-8649-EA7886B1F610}" destId="{9B8DBB0B-660E-4767-961A-957D5CC4697E}" srcOrd="2" destOrd="0" presId="urn:microsoft.com/office/officeart/2018/2/layout/IconLabelList"/>
    <dgm:cxn modelId="{F0E3E58C-34DB-4450-B993-1CCD64BB389D}" type="presParOf" srcId="{57972264-FA2A-40C6-8991-40F4C0438C33}" destId="{3E69B0C5-78B0-4F7F-BD69-0F7381EA2047}" srcOrd="7" destOrd="0" presId="urn:microsoft.com/office/officeart/2018/2/layout/IconLabelList"/>
    <dgm:cxn modelId="{9B086701-AE34-4D45-BFBA-ACDFC59BE35F}" type="presParOf" srcId="{57972264-FA2A-40C6-8991-40F4C0438C33}" destId="{05316966-5331-49B0-8C4C-F9D74A89E307}" srcOrd="8" destOrd="0" presId="urn:microsoft.com/office/officeart/2018/2/layout/IconLabelList"/>
    <dgm:cxn modelId="{8829480C-C485-4EF8-AEA3-925611AC8469}" type="presParOf" srcId="{05316966-5331-49B0-8C4C-F9D74A89E307}" destId="{ACEB2EFD-8086-41E3-874E-D456728CAA9A}" srcOrd="0" destOrd="0" presId="urn:microsoft.com/office/officeart/2018/2/layout/IconLabelList"/>
    <dgm:cxn modelId="{40A1969D-0A41-4716-9035-6AE2447D0CF8}" type="presParOf" srcId="{05316966-5331-49B0-8C4C-F9D74A89E307}" destId="{4AC213ED-C202-4D25-BD0A-0C076E599A36}" srcOrd="1" destOrd="0" presId="urn:microsoft.com/office/officeart/2018/2/layout/IconLabelList"/>
    <dgm:cxn modelId="{37FEC29C-68DD-4A86-BC8C-4CC72B2A2CAD}" type="presParOf" srcId="{05316966-5331-49B0-8C4C-F9D74A89E307}" destId="{4B22E815-8C47-42BA-A62C-1D06C1DEF22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B36182-CCCF-420F-B1C2-ACE506CD6BCF}" type="doc">
      <dgm:prSet loTypeId="urn:microsoft.com/office/officeart/2018/5/layout/IconCircleLabelList" loCatId="icon" qsTypeId="urn:microsoft.com/office/officeart/2005/8/quickstyle/simple1" qsCatId="simple" csTypeId="urn:microsoft.com/office/officeart/2018/5/colors/Iconchunking_neutralicon_accent2_2" csCatId="accent2" phldr="1"/>
      <dgm:spPr/>
      <dgm:t>
        <a:bodyPr/>
        <a:lstStyle/>
        <a:p>
          <a:endParaRPr lang="en-US"/>
        </a:p>
      </dgm:t>
    </dgm:pt>
    <dgm:pt modelId="{6D25173B-2F46-48A2-B3E1-28F8F7498584}">
      <dgm:prSet/>
      <dgm:spPr/>
      <dgm:t>
        <a:bodyPr/>
        <a:lstStyle/>
        <a:p>
          <a:pPr>
            <a:defRPr cap="all"/>
          </a:pPr>
          <a:r>
            <a:rPr lang="en-NG" b="1"/>
            <a:t>Elementary functions:</a:t>
          </a:r>
          <a:r>
            <a:rPr lang="en-NG"/>
            <a:t> Natural abilities like attention, perception, and memory.</a:t>
          </a:r>
          <a:endParaRPr lang="en-US"/>
        </a:p>
      </dgm:t>
    </dgm:pt>
    <dgm:pt modelId="{BE51F31B-7448-4765-9069-B36C75BCFE50}" type="parTrans" cxnId="{5EC8FCB5-5A3E-485D-A68B-29626A95C13F}">
      <dgm:prSet/>
      <dgm:spPr/>
      <dgm:t>
        <a:bodyPr/>
        <a:lstStyle/>
        <a:p>
          <a:endParaRPr lang="en-US"/>
        </a:p>
      </dgm:t>
    </dgm:pt>
    <dgm:pt modelId="{A8A083D8-9518-4953-98E5-FC3F9A6A4998}" type="sibTrans" cxnId="{5EC8FCB5-5A3E-485D-A68B-29626A95C13F}">
      <dgm:prSet/>
      <dgm:spPr/>
      <dgm:t>
        <a:bodyPr/>
        <a:lstStyle/>
        <a:p>
          <a:endParaRPr lang="en-US"/>
        </a:p>
      </dgm:t>
    </dgm:pt>
    <dgm:pt modelId="{4FA36800-2162-4F2D-AB5E-88451F812FA1}">
      <dgm:prSet/>
      <dgm:spPr/>
      <dgm:t>
        <a:bodyPr/>
        <a:lstStyle/>
        <a:p>
          <a:pPr>
            <a:defRPr cap="all"/>
          </a:pPr>
          <a:r>
            <a:rPr lang="en-NG" b="1"/>
            <a:t>Higher functions:</a:t>
          </a:r>
          <a:r>
            <a:rPr lang="en-NG"/>
            <a:t> Developed skills such as problem-solving and reasoning.</a:t>
          </a:r>
          <a:endParaRPr lang="en-US"/>
        </a:p>
      </dgm:t>
    </dgm:pt>
    <dgm:pt modelId="{70954506-AD9C-4CC3-BE3D-120549795B3B}" type="parTrans" cxnId="{E7F66DD4-926E-444C-BDEE-0195708075D1}">
      <dgm:prSet/>
      <dgm:spPr/>
      <dgm:t>
        <a:bodyPr/>
        <a:lstStyle/>
        <a:p>
          <a:endParaRPr lang="en-US"/>
        </a:p>
      </dgm:t>
    </dgm:pt>
    <dgm:pt modelId="{9D2E086C-78CE-4718-89BC-69E2511642EA}" type="sibTrans" cxnId="{E7F66DD4-926E-444C-BDEE-0195708075D1}">
      <dgm:prSet/>
      <dgm:spPr/>
      <dgm:t>
        <a:bodyPr/>
        <a:lstStyle/>
        <a:p>
          <a:endParaRPr lang="en-US"/>
        </a:p>
      </dgm:t>
    </dgm:pt>
    <dgm:pt modelId="{E7BFB8AE-67B4-40DB-B17E-9999463ACA9B}">
      <dgm:prSet/>
      <dgm:spPr/>
      <dgm:t>
        <a:bodyPr/>
        <a:lstStyle/>
        <a:p>
          <a:pPr>
            <a:defRPr cap="all"/>
          </a:pPr>
          <a:r>
            <a:rPr lang="en-NG"/>
            <a:t>Children move from elementary to higher functions through social experiences.</a:t>
          </a:r>
          <a:endParaRPr lang="en-US"/>
        </a:p>
      </dgm:t>
    </dgm:pt>
    <dgm:pt modelId="{5186E8DC-52A4-4922-89C5-8FF3250AAF9B}" type="parTrans" cxnId="{8CC1BFA8-C893-4473-8627-1E2C06245E03}">
      <dgm:prSet/>
      <dgm:spPr/>
      <dgm:t>
        <a:bodyPr/>
        <a:lstStyle/>
        <a:p>
          <a:endParaRPr lang="en-US"/>
        </a:p>
      </dgm:t>
    </dgm:pt>
    <dgm:pt modelId="{FA3E7280-F8A5-47FE-9CFA-7B7C2117BDA5}" type="sibTrans" cxnId="{8CC1BFA8-C893-4473-8627-1E2C06245E03}">
      <dgm:prSet/>
      <dgm:spPr/>
      <dgm:t>
        <a:bodyPr/>
        <a:lstStyle/>
        <a:p>
          <a:endParaRPr lang="en-US"/>
        </a:p>
      </dgm:t>
    </dgm:pt>
    <dgm:pt modelId="{B6E2F3E7-4113-4E02-9CF0-A0C3E3A17B79}">
      <dgm:prSet/>
      <dgm:spPr/>
      <dgm:t>
        <a:bodyPr/>
        <a:lstStyle/>
        <a:p>
          <a:pPr>
            <a:defRPr cap="all"/>
          </a:pPr>
          <a:r>
            <a:rPr lang="en-NG" dirty="0"/>
            <a:t>Adults and culture guide this process (Vygotsky, 1978; Daniels, </a:t>
          </a:r>
          <a:r>
            <a:rPr lang="en-GB" dirty="0"/>
            <a:t>2002</a:t>
          </a:r>
          <a:r>
            <a:rPr lang="en-NG" dirty="0"/>
            <a:t>).</a:t>
          </a:r>
          <a:endParaRPr lang="en-US" dirty="0"/>
        </a:p>
      </dgm:t>
    </dgm:pt>
    <dgm:pt modelId="{7D2D5822-BD88-43DA-A9D9-A6557148B3DC}" type="parTrans" cxnId="{57B05175-24A4-402C-A2E4-5D71855BCBEF}">
      <dgm:prSet/>
      <dgm:spPr/>
      <dgm:t>
        <a:bodyPr/>
        <a:lstStyle/>
        <a:p>
          <a:endParaRPr lang="en-US"/>
        </a:p>
      </dgm:t>
    </dgm:pt>
    <dgm:pt modelId="{87DAFFE7-AB54-4634-86C0-FF72F22B6E4D}" type="sibTrans" cxnId="{57B05175-24A4-402C-A2E4-5D71855BCBEF}">
      <dgm:prSet/>
      <dgm:spPr/>
      <dgm:t>
        <a:bodyPr/>
        <a:lstStyle/>
        <a:p>
          <a:endParaRPr lang="en-US"/>
        </a:p>
      </dgm:t>
    </dgm:pt>
    <dgm:pt modelId="{4E4C8661-ABF6-4679-B824-7EE31B80B713}" type="pres">
      <dgm:prSet presAssocID="{42B36182-CCCF-420F-B1C2-ACE506CD6BCF}" presName="root" presStyleCnt="0">
        <dgm:presLayoutVars>
          <dgm:dir/>
          <dgm:resizeHandles val="exact"/>
        </dgm:presLayoutVars>
      </dgm:prSet>
      <dgm:spPr/>
    </dgm:pt>
    <dgm:pt modelId="{009E224A-F127-4BEE-9C52-95D8829D839D}" type="pres">
      <dgm:prSet presAssocID="{6D25173B-2F46-48A2-B3E1-28F8F7498584}" presName="compNode" presStyleCnt="0"/>
      <dgm:spPr/>
    </dgm:pt>
    <dgm:pt modelId="{269B81DC-5168-4A74-AD6C-9A6A41DE1042}" type="pres">
      <dgm:prSet presAssocID="{6D25173B-2F46-48A2-B3E1-28F8F7498584}" presName="iconBgRect" presStyleLbl="bgShp" presStyleIdx="0" presStyleCnt="4"/>
      <dgm:spPr/>
    </dgm:pt>
    <dgm:pt modelId="{295FFC10-D55F-437B-B251-F8360A402026}" type="pres">
      <dgm:prSet presAssocID="{6D25173B-2F46-48A2-B3E1-28F8F749858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44B10F5A-09E5-4D25-AC9F-672904C750D5}" type="pres">
      <dgm:prSet presAssocID="{6D25173B-2F46-48A2-B3E1-28F8F7498584}" presName="spaceRect" presStyleCnt="0"/>
      <dgm:spPr/>
    </dgm:pt>
    <dgm:pt modelId="{0F2AFEE3-4EB1-44B0-91ED-B88EA6ACC2B5}" type="pres">
      <dgm:prSet presAssocID="{6D25173B-2F46-48A2-B3E1-28F8F7498584}" presName="textRect" presStyleLbl="revTx" presStyleIdx="0" presStyleCnt="4">
        <dgm:presLayoutVars>
          <dgm:chMax val="1"/>
          <dgm:chPref val="1"/>
        </dgm:presLayoutVars>
      </dgm:prSet>
      <dgm:spPr/>
    </dgm:pt>
    <dgm:pt modelId="{7E01BE08-81BA-4703-8620-7AA3B07DF6F0}" type="pres">
      <dgm:prSet presAssocID="{A8A083D8-9518-4953-98E5-FC3F9A6A4998}" presName="sibTrans" presStyleCnt="0"/>
      <dgm:spPr/>
    </dgm:pt>
    <dgm:pt modelId="{70CF3195-9643-4F8B-9303-06F89C369AD4}" type="pres">
      <dgm:prSet presAssocID="{4FA36800-2162-4F2D-AB5E-88451F812FA1}" presName="compNode" presStyleCnt="0"/>
      <dgm:spPr/>
    </dgm:pt>
    <dgm:pt modelId="{121E88CC-2B7A-46D8-9263-293B09312240}" type="pres">
      <dgm:prSet presAssocID="{4FA36800-2162-4F2D-AB5E-88451F812FA1}" presName="iconBgRect" presStyleLbl="bgShp" presStyleIdx="1" presStyleCnt="4"/>
      <dgm:spPr/>
    </dgm:pt>
    <dgm:pt modelId="{3169DA8B-A150-4788-9809-7F710356065E}" type="pres">
      <dgm:prSet presAssocID="{4FA36800-2162-4F2D-AB5E-88451F812FA1}" presName="iconRect" presStyleLbl="node1" presStyleIdx="1" presStyleCnt="4" custScaleX="155414" custScaleY="1083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AC7C50A6-5D0C-4732-A3D0-E8FD5F9D39F1}" type="pres">
      <dgm:prSet presAssocID="{4FA36800-2162-4F2D-AB5E-88451F812FA1}" presName="spaceRect" presStyleCnt="0"/>
      <dgm:spPr/>
    </dgm:pt>
    <dgm:pt modelId="{6B4E939C-5494-4F0D-933F-1EBE5F2BF09E}" type="pres">
      <dgm:prSet presAssocID="{4FA36800-2162-4F2D-AB5E-88451F812FA1}" presName="textRect" presStyleLbl="revTx" presStyleIdx="1" presStyleCnt="4">
        <dgm:presLayoutVars>
          <dgm:chMax val="1"/>
          <dgm:chPref val="1"/>
        </dgm:presLayoutVars>
      </dgm:prSet>
      <dgm:spPr/>
    </dgm:pt>
    <dgm:pt modelId="{95DAB72E-D2F3-4961-AC3B-E7A0BDA97958}" type="pres">
      <dgm:prSet presAssocID="{9D2E086C-78CE-4718-89BC-69E2511642EA}" presName="sibTrans" presStyleCnt="0"/>
      <dgm:spPr/>
    </dgm:pt>
    <dgm:pt modelId="{198E769A-2E31-43FD-8365-246F3D282B6F}" type="pres">
      <dgm:prSet presAssocID="{E7BFB8AE-67B4-40DB-B17E-9999463ACA9B}" presName="compNode" presStyleCnt="0"/>
      <dgm:spPr/>
    </dgm:pt>
    <dgm:pt modelId="{65B96FDB-EFD6-4373-AB3C-15731369E24E}" type="pres">
      <dgm:prSet presAssocID="{E7BFB8AE-67B4-40DB-B17E-9999463ACA9B}" presName="iconBgRect" presStyleLbl="bgShp" presStyleIdx="2" presStyleCnt="4"/>
      <dgm:spPr/>
    </dgm:pt>
    <dgm:pt modelId="{B65EDDE2-0804-47B8-B2C9-53416624D7AF}" type="pres">
      <dgm:prSet presAssocID="{E7BFB8AE-67B4-40DB-B17E-9999463ACA9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CF955AF0-53CA-469D-9635-AF41E591D710}" type="pres">
      <dgm:prSet presAssocID="{E7BFB8AE-67B4-40DB-B17E-9999463ACA9B}" presName="spaceRect" presStyleCnt="0"/>
      <dgm:spPr/>
    </dgm:pt>
    <dgm:pt modelId="{A0A0C196-7CFF-49C3-812D-1FA5BD70E148}" type="pres">
      <dgm:prSet presAssocID="{E7BFB8AE-67B4-40DB-B17E-9999463ACA9B}" presName="textRect" presStyleLbl="revTx" presStyleIdx="2" presStyleCnt="4">
        <dgm:presLayoutVars>
          <dgm:chMax val="1"/>
          <dgm:chPref val="1"/>
        </dgm:presLayoutVars>
      </dgm:prSet>
      <dgm:spPr/>
    </dgm:pt>
    <dgm:pt modelId="{53578B9B-7FF6-48B3-843B-BE4FF6F20A0A}" type="pres">
      <dgm:prSet presAssocID="{FA3E7280-F8A5-47FE-9CFA-7B7C2117BDA5}" presName="sibTrans" presStyleCnt="0"/>
      <dgm:spPr/>
    </dgm:pt>
    <dgm:pt modelId="{88E64225-E8A2-4980-B913-19D73AE95A51}" type="pres">
      <dgm:prSet presAssocID="{B6E2F3E7-4113-4E02-9CF0-A0C3E3A17B79}" presName="compNode" presStyleCnt="0"/>
      <dgm:spPr/>
    </dgm:pt>
    <dgm:pt modelId="{F934A448-0B15-4888-8956-374AEDC0BE30}" type="pres">
      <dgm:prSet presAssocID="{B6E2F3E7-4113-4E02-9CF0-A0C3E3A17B79}" presName="iconBgRect" presStyleLbl="bgShp" presStyleIdx="3" presStyleCnt="4"/>
      <dgm:spPr/>
    </dgm:pt>
    <dgm:pt modelId="{E5AB094F-8CC7-43E7-ACE2-654A8BDD7385}" type="pres">
      <dgm:prSet presAssocID="{B6E2F3E7-4113-4E02-9CF0-A0C3E3A17B7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ploma Roll"/>
        </a:ext>
      </dgm:extLst>
    </dgm:pt>
    <dgm:pt modelId="{32BC26B8-A49D-4824-96A9-2A2FF0A8A4A1}" type="pres">
      <dgm:prSet presAssocID="{B6E2F3E7-4113-4E02-9CF0-A0C3E3A17B79}" presName="spaceRect" presStyleCnt="0"/>
      <dgm:spPr/>
    </dgm:pt>
    <dgm:pt modelId="{D26FDF3B-210F-4A4E-B723-5F441D31F955}" type="pres">
      <dgm:prSet presAssocID="{B6E2F3E7-4113-4E02-9CF0-A0C3E3A17B79}" presName="textRect" presStyleLbl="revTx" presStyleIdx="3" presStyleCnt="4">
        <dgm:presLayoutVars>
          <dgm:chMax val="1"/>
          <dgm:chPref val="1"/>
        </dgm:presLayoutVars>
      </dgm:prSet>
      <dgm:spPr/>
    </dgm:pt>
  </dgm:ptLst>
  <dgm:cxnLst>
    <dgm:cxn modelId="{D8AD163F-50A2-4EF5-AC07-409BF01FB5FC}" type="presOf" srcId="{42B36182-CCCF-420F-B1C2-ACE506CD6BCF}" destId="{4E4C8661-ABF6-4679-B824-7EE31B80B713}" srcOrd="0" destOrd="0" presId="urn:microsoft.com/office/officeart/2018/5/layout/IconCircleLabelList"/>
    <dgm:cxn modelId="{4427E970-18D6-47F0-B802-4CEA97F7CBD1}" type="presOf" srcId="{4FA36800-2162-4F2D-AB5E-88451F812FA1}" destId="{6B4E939C-5494-4F0D-933F-1EBE5F2BF09E}" srcOrd="0" destOrd="0" presId="urn:microsoft.com/office/officeart/2018/5/layout/IconCircleLabelList"/>
    <dgm:cxn modelId="{57B05175-24A4-402C-A2E4-5D71855BCBEF}" srcId="{42B36182-CCCF-420F-B1C2-ACE506CD6BCF}" destId="{B6E2F3E7-4113-4E02-9CF0-A0C3E3A17B79}" srcOrd="3" destOrd="0" parTransId="{7D2D5822-BD88-43DA-A9D9-A6557148B3DC}" sibTransId="{87DAFFE7-AB54-4634-86C0-FF72F22B6E4D}"/>
    <dgm:cxn modelId="{B9A9E577-DC5C-4293-9CB9-F8BBC4BC7DAB}" type="presOf" srcId="{6D25173B-2F46-48A2-B3E1-28F8F7498584}" destId="{0F2AFEE3-4EB1-44B0-91ED-B88EA6ACC2B5}" srcOrd="0" destOrd="0" presId="urn:microsoft.com/office/officeart/2018/5/layout/IconCircleLabelList"/>
    <dgm:cxn modelId="{8ABABA8B-42B2-4970-A004-DF9D4DD52946}" type="presOf" srcId="{E7BFB8AE-67B4-40DB-B17E-9999463ACA9B}" destId="{A0A0C196-7CFF-49C3-812D-1FA5BD70E148}" srcOrd="0" destOrd="0" presId="urn:microsoft.com/office/officeart/2018/5/layout/IconCircleLabelList"/>
    <dgm:cxn modelId="{8CC1BFA8-C893-4473-8627-1E2C06245E03}" srcId="{42B36182-CCCF-420F-B1C2-ACE506CD6BCF}" destId="{E7BFB8AE-67B4-40DB-B17E-9999463ACA9B}" srcOrd="2" destOrd="0" parTransId="{5186E8DC-52A4-4922-89C5-8FF3250AAF9B}" sibTransId="{FA3E7280-F8A5-47FE-9CFA-7B7C2117BDA5}"/>
    <dgm:cxn modelId="{5EC8FCB5-5A3E-485D-A68B-29626A95C13F}" srcId="{42B36182-CCCF-420F-B1C2-ACE506CD6BCF}" destId="{6D25173B-2F46-48A2-B3E1-28F8F7498584}" srcOrd="0" destOrd="0" parTransId="{BE51F31B-7448-4765-9069-B36C75BCFE50}" sibTransId="{A8A083D8-9518-4953-98E5-FC3F9A6A4998}"/>
    <dgm:cxn modelId="{E7F66DD4-926E-444C-BDEE-0195708075D1}" srcId="{42B36182-CCCF-420F-B1C2-ACE506CD6BCF}" destId="{4FA36800-2162-4F2D-AB5E-88451F812FA1}" srcOrd="1" destOrd="0" parTransId="{70954506-AD9C-4CC3-BE3D-120549795B3B}" sibTransId="{9D2E086C-78CE-4718-89BC-69E2511642EA}"/>
    <dgm:cxn modelId="{A66856F0-622F-447A-A9F7-653A0FAB926E}" type="presOf" srcId="{B6E2F3E7-4113-4E02-9CF0-A0C3E3A17B79}" destId="{D26FDF3B-210F-4A4E-B723-5F441D31F955}" srcOrd="0" destOrd="0" presId="urn:microsoft.com/office/officeart/2018/5/layout/IconCircleLabelList"/>
    <dgm:cxn modelId="{84B176A9-AD6E-431E-B318-C694B1C8BE5A}" type="presParOf" srcId="{4E4C8661-ABF6-4679-B824-7EE31B80B713}" destId="{009E224A-F127-4BEE-9C52-95D8829D839D}" srcOrd="0" destOrd="0" presId="urn:microsoft.com/office/officeart/2018/5/layout/IconCircleLabelList"/>
    <dgm:cxn modelId="{974A176C-874D-4D84-8919-2B06B6CB2B36}" type="presParOf" srcId="{009E224A-F127-4BEE-9C52-95D8829D839D}" destId="{269B81DC-5168-4A74-AD6C-9A6A41DE1042}" srcOrd="0" destOrd="0" presId="urn:microsoft.com/office/officeart/2018/5/layout/IconCircleLabelList"/>
    <dgm:cxn modelId="{9238E56F-46DC-4050-AB35-D990A4F48A8F}" type="presParOf" srcId="{009E224A-F127-4BEE-9C52-95D8829D839D}" destId="{295FFC10-D55F-437B-B251-F8360A402026}" srcOrd="1" destOrd="0" presId="urn:microsoft.com/office/officeart/2018/5/layout/IconCircleLabelList"/>
    <dgm:cxn modelId="{F0D77AA1-B857-4888-88D9-CB7DA0D99F0E}" type="presParOf" srcId="{009E224A-F127-4BEE-9C52-95D8829D839D}" destId="{44B10F5A-09E5-4D25-AC9F-672904C750D5}" srcOrd="2" destOrd="0" presId="urn:microsoft.com/office/officeart/2018/5/layout/IconCircleLabelList"/>
    <dgm:cxn modelId="{1708EBB7-BF3B-41E2-BB84-04687EBD5BB2}" type="presParOf" srcId="{009E224A-F127-4BEE-9C52-95D8829D839D}" destId="{0F2AFEE3-4EB1-44B0-91ED-B88EA6ACC2B5}" srcOrd="3" destOrd="0" presId="urn:microsoft.com/office/officeart/2018/5/layout/IconCircleLabelList"/>
    <dgm:cxn modelId="{905B7A0F-4DDA-46EF-B500-F6C4EBB6F17C}" type="presParOf" srcId="{4E4C8661-ABF6-4679-B824-7EE31B80B713}" destId="{7E01BE08-81BA-4703-8620-7AA3B07DF6F0}" srcOrd="1" destOrd="0" presId="urn:microsoft.com/office/officeart/2018/5/layout/IconCircleLabelList"/>
    <dgm:cxn modelId="{9781A898-10FA-4776-9491-43B380048F94}" type="presParOf" srcId="{4E4C8661-ABF6-4679-B824-7EE31B80B713}" destId="{70CF3195-9643-4F8B-9303-06F89C369AD4}" srcOrd="2" destOrd="0" presId="urn:microsoft.com/office/officeart/2018/5/layout/IconCircleLabelList"/>
    <dgm:cxn modelId="{AB6F3733-C960-4C9D-8853-C99780B3DE3C}" type="presParOf" srcId="{70CF3195-9643-4F8B-9303-06F89C369AD4}" destId="{121E88CC-2B7A-46D8-9263-293B09312240}" srcOrd="0" destOrd="0" presId="urn:microsoft.com/office/officeart/2018/5/layout/IconCircleLabelList"/>
    <dgm:cxn modelId="{ECEEDA7C-8082-4D92-B465-FD6453CCAF85}" type="presParOf" srcId="{70CF3195-9643-4F8B-9303-06F89C369AD4}" destId="{3169DA8B-A150-4788-9809-7F710356065E}" srcOrd="1" destOrd="0" presId="urn:microsoft.com/office/officeart/2018/5/layout/IconCircleLabelList"/>
    <dgm:cxn modelId="{0691C10E-A2D8-4EFB-8138-AC90216B0BE7}" type="presParOf" srcId="{70CF3195-9643-4F8B-9303-06F89C369AD4}" destId="{AC7C50A6-5D0C-4732-A3D0-E8FD5F9D39F1}" srcOrd="2" destOrd="0" presId="urn:microsoft.com/office/officeart/2018/5/layout/IconCircleLabelList"/>
    <dgm:cxn modelId="{2CB7A21F-7E4F-4111-BBED-72EDB8C622DC}" type="presParOf" srcId="{70CF3195-9643-4F8B-9303-06F89C369AD4}" destId="{6B4E939C-5494-4F0D-933F-1EBE5F2BF09E}" srcOrd="3" destOrd="0" presId="urn:microsoft.com/office/officeart/2018/5/layout/IconCircleLabelList"/>
    <dgm:cxn modelId="{CE755F5F-8B8E-478F-98CD-E0ABA17C8A3E}" type="presParOf" srcId="{4E4C8661-ABF6-4679-B824-7EE31B80B713}" destId="{95DAB72E-D2F3-4961-AC3B-E7A0BDA97958}" srcOrd="3" destOrd="0" presId="urn:microsoft.com/office/officeart/2018/5/layout/IconCircleLabelList"/>
    <dgm:cxn modelId="{A5D6E008-1474-46E2-88E5-309B54CB394D}" type="presParOf" srcId="{4E4C8661-ABF6-4679-B824-7EE31B80B713}" destId="{198E769A-2E31-43FD-8365-246F3D282B6F}" srcOrd="4" destOrd="0" presId="urn:microsoft.com/office/officeart/2018/5/layout/IconCircleLabelList"/>
    <dgm:cxn modelId="{BC7A87E5-3917-41CE-8FDA-84D887701986}" type="presParOf" srcId="{198E769A-2E31-43FD-8365-246F3D282B6F}" destId="{65B96FDB-EFD6-4373-AB3C-15731369E24E}" srcOrd="0" destOrd="0" presId="urn:microsoft.com/office/officeart/2018/5/layout/IconCircleLabelList"/>
    <dgm:cxn modelId="{9F0281B2-740A-4AEF-83B1-B640AB480157}" type="presParOf" srcId="{198E769A-2E31-43FD-8365-246F3D282B6F}" destId="{B65EDDE2-0804-47B8-B2C9-53416624D7AF}" srcOrd="1" destOrd="0" presId="urn:microsoft.com/office/officeart/2018/5/layout/IconCircleLabelList"/>
    <dgm:cxn modelId="{6BB2BC27-43DC-4145-AA15-CCD242C33B63}" type="presParOf" srcId="{198E769A-2E31-43FD-8365-246F3D282B6F}" destId="{CF955AF0-53CA-469D-9635-AF41E591D710}" srcOrd="2" destOrd="0" presId="urn:microsoft.com/office/officeart/2018/5/layout/IconCircleLabelList"/>
    <dgm:cxn modelId="{FB53BCE2-2435-4D49-B4BF-59970AB66729}" type="presParOf" srcId="{198E769A-2E31-43FD-8365-246F3D282B6F}" destId="{A0A0C196-7CFF-49C3-812D-1FA5BD70E148}" srcOrd="3" destOrd="0" presId="urn:microsoft.com/office/officeart/2018/5/layout/IconCircleLabelList"/>
    <dgm:cxn modelId="{FEFB958B-9542-439D-8B8D-468C4E970A01}" type="presParOf" srcId="{4E4C8661-ABF6-4679-B824-7EE31B80B713}" destId="{53578B9B-7FF6-48B3-843B-BE4FF6F20A0A}" srcOrd="5" destOrd="0" presId="urn:microsoft.com/office/officeart/2018/5/layout/IconCircleLabelList"/>
    <dgm:cxn modelId="{929981C8-9983-46D3-BE8F-DD2B8FE3F092}" type="presParOf" srcId="{4E4C8661-ABF6-4679-B824-7EE31B80B713}" destId="{88E64225-E8A2-4980-B913-19D73AE95A51}" srcOrd="6" destOrd="0" presId="urn:microsoft.com/office/officeart/2018/5/layout/IconCircleLabelList"/>
    <dgm:cxn modelId="{670EA7C4-C2E2-4C18-8CA7-BD2E1A8125A2}" type="presParOf" srcId="{88E64225-E8A2-4980-B913-19D73AE95A51}" destId="{F934A448-0B15-4888-8956-374AEDC0BE30}" srcOrd="0" destOrd="0" presId="urn:microsoft.com/office/officeart/2018/5/layout/IconCircleLabelList"/>
    <dgm:cxn modelId="{5E2E95D9-08F5-494D-9A4D-49B2DF048708}" type="presParOf" srcId="{88E64225-E8A2-4980-B913-19D73AE95A51}" destId="{E5AB094F-8CC7-43E7-ACE2-654A8BDD7385}" srcOrd="1" destOrd="0" presId="urn:microsoft.com/office/officeart/2018/5/layout/IconCircleLabelList"/>
    <dgm:cxn modelId="{4511A6FB-D910-4CA0-A225-46886A52DB3F}" type="presParOf" srcId="{88E64225-E8A2-4980-B913-19D73AE95A51}" destId="{32BC26B8-A49D-4824-96A9-2A2FF0A8A4A1}" srcOrd="2" destOrd="0" presId="urn:microsoft.com/office/officeart/2018/5/layout/IconCircleLabelList"/>
    <dgm:cxn modelId="{C5CBDC31-5D26-4630-9874-0AFBCF5466A9}" type="presParOf" srcId="{88E64225-E8A2-4980-B913-19D73AE95A51}" destId="{D26FDF3B-210F-4A4E-B723-5F441D31F95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013C9D-89A6-41C0-9E94-CB73D45A071A}" type="doc">
      <dgm:prSet loTypeId="urn:microsoft.com/office/officeart/2005/8/layout/process5" loCatId="process" qsTypeId="urn:microsoft.com/office/officeart/2005/8/quickstyle/simple2" qsCatId="simple" csTypeId="urn:microsoft.com/office/officeart/2005/8/colors/accent2_2" csCatId="accent2"/>
      <dgm:spPr/>
      <dgm:t>
        <a:bodyPr/>
        <a:lstStyle/>
        <a:p>
          <a:endParaRPr lang="en-US"/>
        </a:p>
      </dgm:t>
    </dgm:pt>
    <dgm:pt modelId="{C5D03511-1B0A-44AE-B1FD-1282F37EF966}">
      <dgm:prSet/>
      <dgm:spPr/>
      <dgm:t>
        <a:bodyPr/>
        <a:lstStyle/>
        <a:p>
          <a:r>
            <a:rPr lang="en-NG" b="1"/>
            <a:t>Cultural tools:</a:t>
          </a:r>
          <a:r>
            <a:rPr lang="en-NG"/>
            <a:t> Language, books, art, numbers, and customs.</a:t>
          </a:r>
          <a:endParaRPr lang="en-US"/>
        </a:p>
      </dgm:t>
    </dgm:pt>
    <dgm:pt modelId="{36B4B0A1-1CC6-4DCA-8BCA-17131DB14FE4}" type="parTrans" cxnId="{806C0B2E-F06A-493F-BF0C-50708D8D259E}">
      <dgm:prSet/>
      <dgm:spPr/>
      <dgm:t>
        <a:bodyPr/>
        <a:lstStyle/>
        <a:p>
          <a:endParaRPr lang="en-US"/>
        </a:p>
      </dgm:t>
    </dgm:pt>
    <dgm:pt modelId="{CE17B2CF-10B9-47F7-A846-DC71E866964D}" type="sibTrans" cxnId="{806C0B2E-F06A-493F-BF0C-50708D8D259E}">
      <dgm:prSet/>
      <dgm:spPr/>
      <dgm:t>
        <a:bodyPr/>
        <a:lstStyle/>
        <a:p>
          <a:endParaRPr lang="en-US"/>
        </a:p>
      </dgm:t>
    </dgm:pt>
    <dgm:pt modelId="{FCCA1E9C-047D-452E-BFB5-923DEB36E133}">
      <dgm:prSet/>
      <dgm:spPr/>
      <dgm:t>
        <a:bodyPr/>
        <a:lstStyle/>
        <a:p>
          <a:r>
            <a:rPr lang="en-NG"/>
            <a:t>These are passed on through teaching and shared experiences.</a:t>
          </a:r>
          <a:endParaRPr lang="en-US"/>
        </a:p>
      </dgm:t>
    </dgm:pt>
    <dgm:pt modelId="{3849D0EB-13C1-4757-85A5-24DADE45029C}" type="parTrans" cxnId="{A5B477AF-9C18-47BD-B126-93D63D65860E}">
      <dgm:prSet/>
      <dgm:spPr/>
      <dgm:t>
        <a:bodyPr/>
        <a:lstStyle/>
        <a:p>
          <a:endParaRPr lang="en-US"/>
        </a:p>
      </dgm:t>
    </dgm:pt>
    <dgm:pt modelId="{1BDE0525-7F2B-4CB2-9EB0-5B73716A0A63}" type="sibTrans" cxnId="{A5B477AF-9C18-47BD-B126-93D63D65860E}">
      <dgm:prSet/>
      <dgm:spPr/>
      <dgm:t>
        <a:bodyPr/>
        <a:lstStyle/>
        <a:p>
          <a:endParaRPr lang="en-US"/>
        </a:p>
      </dgm:t>
    </dgm:pt>
    <dgm:pt modelId="{FE2A7573-89EE-4784-AC52-6C4801FB4F52}">
      <dgm:prSet/>
      <dgm:spPr/>
      <dgm:t>
        <a:bodyPr/>
        <a:lstStyle/>
        <a:p>
          <a:r>
            <a:rPr lang="en-NG"/>
            <a:t>Children internalise these tools as part of their thinking.</a:t>
          </a:r>
          <a:endParaRPr lang="en-US"/>
        </a:p>
      </dgm:t>
    </dgm:pt>
    <dgm:pt modelId="{473310E5-5953-4CBA-9B48-B4537A9EE181}" type="parTrans" cxnId="{4DBC36C4-190F-4A95-88F5-F61BD4C47798}">
      <dgm:prSet/>
      <dgm:spPr/>
      <dgm:t>
        <a:bodyPr/>
        <a:lstStyle/>
        <a:p>
          <a:endParaRPr lang="en-US"/>
        </a:p>
      </dgm:t>
    </dgm:pt>
    <dgm:pt modelId="{8C64E032-7774-401E-BB25-6B972F529324}" type="sibTrans" cxnId="{4DBC36C4-190F-4A95-88F5-F61BD4C47798}">
      <dgm:prSet/>
      <dgm:spPr/>
      <dgm:t>
        <a:bodyPr/>
        <a:lstStyle/>
        <a:p>
          <a:endParaRPr lang="en-US"/>
        </a:p>
      </dgm:t>
    </dgm:pt>
    <dgm:pt modelId="{D8B14AED-A877-4068-B32D-342CDC5FEE46}">
      <dgm:prSet/>
      <dgm:spPr/>
      <dgm:t>
        <a:bodyPr/>
        <a:lstStyle/>
        <a:p>
          <a:r>
            <a:rPr lang="en-NG"/>
            <a:t>Example: Gredler (1992) found that children in Papua New Guinea used body-part counting </a:t>
          </a:r>
          <a:r>
            <a:rPr lang="en-GB"/>
            <a:t>which shows </a:t>
          </a:r>
          <a:r>
            <a:rPr lang="en-NG"/>
            <a:t>how culture shapes thought.</a:t>
          </a:r>
          <a:endParaRPr lang="en-US"/>
        </a:p>
      </dgm:t>
    </dgm:pt>
    <dgm:pt modelId="{DAAB9C65-6DC8-478C-9779-08A32C146E0F}" type="parTrans" cxnId="{BA007035-005F-4E49-90A4-79D85FED8188}">
      <dgm:prSet/>
      <dgm:spPr/>
      <dgm:t>
        <a:bodyPr/>
        <a:lstStyle/>
        <a:p>
          <a:endParaRPr lang="en-US"/>
        </a:p>
      </dgm:t>
    </dgm:pt>
    <dgm:pt modelId="{770DB784-69C3-4C14-9C6B-A3FFD41828D2}" type="sibTrans" cxnId="{BA007035-005F-4E49-90A4-79D85FED8188}">
      <dgm:prSet/>
      <dgm:spPr/>
      <dgm:t>
        <a:bodyPr/>
        <a:lstStyle/>
        <a:p>
          <a:endParaRPr lang="en-US"/>
        </a:p>
      </dgm:t>
    </dgm:pt>
    <dgm:pt modelId="{3A570F6C-19A4-4710-93FD-48E41FD08CE3}" type="pres">
      <dgm:prSet presAssocID="{75013C9D-89A6-41C0-9E94-CB73D45A071A}" presName="diagram" presStyleCnt="0">
        <dgm:presLayoutVars>
          <dgm:dir/>
          <dgm:resizeHandles val="exact"/>
        </dgm:presLayoutVars>
      </dgm:prSet>
      <dgm:spPr/>
    </dgm:pt>
    <dgm:pt modelId="{B9F8F030-4BE1-4AAC-A4F5-7B198E058DEA}" type="pres">
      <dgm:prSet presAssocID="{C5D03511-1B0A-44AE-B1FD-1282F37EF966}" presName="node" presStyleLbl="node1" presStyleIdx="0" presStyleCnt="4">
        <dgm:presLayoutVars>
          <dgm:bulletEnabled val="1"/>
        </dgm:presLayoutVars>
      </dgm:prSet>
      <dgm:spPr/>
    </dgm:pt>
    <dgm:pt modelId="{CB8F021C-9624-4AAB-BAAB-FFAB8CF78B35}" type="pres">
      <dgm:prSet presAssocID="{CE17B2CF-10B9-47F7-A846-DC71E866964D}" presName="sibTrans" presStyleLbl="sibTrans2D1" presStyleIdx="0" presStyleCnt="3"/>
      <dgm:spPr/>
    </dgm:pt>
    <dgm:pt modelId="{A122C9BC-0238-47C7-8C6F-4155370321A9}" type="pres">
      <dgm:prSet presAssocID="{CE17B2CF-10B9-47F7-A846-DC71E866964D}" presName="connectorText" presStyleLbl="sibTrans2D1" presStyleIdx="0" presStyleCnt="3"/>
      <dgm:spPr/>
    </dgm:pt>
    <dgm:pt modelId="{9628EE20-5833-417B-A08E-1108868F4906}" type="pres">
      <dgm:prSet presAssocID="{FCCA1E9C-047D-452E-BFB5-923DEB36E133}" presName="node" presStyleLbl="node1" presStyleIdx="1" presStyleCnt="4">
        <dgm:presLayoutVars>
          <dgm:bulletEnabled val="1"/>
        </dgm:presLayoutVars>
      </dgm:prSet>
      <dgm:spPr/>
    </dgm:pt>
    <dgm:pt modelId="{16AF18BC-65D4-4625-A8E0-E4233C861089}" type="pres">
      <dgm:prSet presAssocID="{1BDE0525-7F2B-4CB2-9EB0-5B73716A0A63}" presName="sibTrans" presStyleLbl="sibTrans2D1" presStyleIdx="1" presStyleCnt="3"/>
      <dgm:spPr/>
    </dgm:pt>
    <dgm:pt modelId="{17D344E4-4A18-49F5-9AC4-9BC8A4027A4B}" type="pres">
      <dgm:prSet presAssocID="{1BDE0525-7F2B-4CB2-9EB0-5B73716A0A63}" presName="connectorText" presStyleLbl="sibTrans2D1" presStyleIdx="1" presStyleCnt="3"/>
      <dgm:spPr/>
    </dgm:pt>
    <dgm:pt modelId="{ABB0850F-BAAD-44DC-B918-8FA59ABF8F84}" type="pres">
      <dgm:prSet presAssocID="{FE2A7573-89EE-4784-AC52-6C4801FB4F52}" presName="node" presStyleLbl="node1" presStyleIdx="2" presStyleCnt="4">
        <dgm:presLayoutVars>
          <dgm:bulletEnabled val="1"/>
        </dgm:presLayoutVars>
      </dgm:prSet>
      <dgm:spPr/>
    </dgm:pt>
    <dgm:pt modelId="{3CC3BBF4-E6BA-4080-9345-12004A30E93F}" type="pres">
      <dgm:prSet presAssocID="{8C64E032-7774-401E-BB25-6B972F529324}" presName="sibTrans" presStyleLbl="sibTrans2D1" presStyleIdx="2" presStyleCnt="3"/>
      <dgm:spPr/>
    </dgm:pt>
    <dgm:pt modelId="{685EBCD4-37EB-40E7-B68F-8823C2FA995C}" type="pres">
      <dgm:prSet presAssocID="{8C64E032-7774-401E-BB25-6B972F529324}" presName="connectorText" presStyleLbl="sibTrans2D1" presStyleIdx="2" presStyleCnt="3"/>
      <dgm:spPr/>
    </dgm:pt>
    <dgm:pt modelId="{93F3B768-F11A-4440-905D-CAE1878D5B56}" type="pres">
      <dgm:prSet presAssocID="{D8B14AED-A877-4068-B32D-342CDC5FEE46}" presName="node" presStyleLbl="node1" presStyleIdx="3" presStyleCnt="4">
        <dgm:presLayoutVars>
          <dgm:bulletEnabled val="1"/>
        </dgm:presLayoutVars>
      </dgm:prSet>
      <dgm:spPr/>
    </dgm:pt>
  </dgm:ptLst>
  <dgm:cxnLst>
    <dgm:cxn modelId="{419F0807-C8C1-4063-A72E-EB55A8334551}" type="presOf" srcId="{1BDE0525-7F2B-4CB2-9EB0-5B73716A0A63}" destId="{16AF18BC-65D4-4625-A8E0-E4233C861089}" srcOrd="0" destOrd="0" presId="urn:microsoft.com/office/officeart/2005/8/layout/process5"/>
    <dgm:cxn modelId="{806C0B2E-F06A-493F-BF0C-50708D8D259E}" srcId="{75013C9D-89A6-41C0-9E94-CB73D45A071A}" destId="{C5D03511-1B0A-44AE-B1FD-1282F37EF966}" srcOrd="0" destOrd="0" parTransId="{36B4B0A1-1CC6-4DCA-8BCA-17131DB14FE4}" sibTransId="{CE17B2CF-10B9-47F7-A846-DC71E866964D}"/>
    <dgm:cxn modelId="{012B0F30-5F92-419B-A530-B36ADB159E52}" type="presOf" srcId="{FCCA1E9C-047D-452E-BFB5-923DEB36E133}" destId="{9628EE20-5833-417B-A08E-1108868F4906}" srcOrd="0" destOrd="0" presId="urn:microsoft.com/office/officeart/2005/8/layout/process5"/>
    <dgm:cxn modelId="{BA007035-005F-4E49-90A4-79D85FED8188}" srcId="{75013C9D-89A6-41C0-9E94-CB73D45A071A}" destId="{D8B14AED-A877-4068-B32D-342CDC5FEE46}" srcOrd="3" destOrd="0" parTransId="{DAAB9C65-6DC8-478C-9779-08A32C146E0F}" sibTransId="{770DB784-69C3-4C14-9C6B-A3FFD41828D2}"/>
    <dgm:cxn modelId="{630ED44F-8C8D-4C13-971D-AFC73426F61E}" type="presOf" srcId="{CE17B2CF-10B9-47F7-A846-DC71E866964D}" destId="{CB8F021C-9624-4AAB-BAAB-FFAB8CF78B35}" srcOrd="0" destOrd="0" presId="urn:microsoft.com/office/officeart/2005/8/layout/process5"/>
    <dgm:cxn modelId="{41D67A71-ECA7-4027-9F6F-A1030B2CBE4B}" type="presOf" srcId="{1BDE0525-7F2B-4CB2-9EB0-5B73716A0A63}" destId="{17D344E4-4A18-49F5-9AC4-9BC8A4027A4B}" srcOrd="1" destOrd="0" presId="urn:microsoft.com/office/officeart/2005/8/layout/process5"/>
    <dgm:cxn modelId="{1EDDC573-28D2-41A2-8F79-1CCB4D9902F6}" type="presOf" srcId="{D8B14AED-A877-4068-B32D-342CDC5FEE46}" destId="{93F3B768-F11A-4440-905D-CAE1878D5B56}" srcOrd="0" destOrd="0" presId="urn:microsoft.com/office/officeart/2005/8/layout/process5"/>
    <dgm:cxn modelId="{8E837484-770E-4F85-B371-B1586EFF5A08}" type="presOf" srcId="{CE17B2CF-10B9-47F7-A846-DC71E866964D}" destId="{A122C9BC-0238-47C7-8C6F-4155370321A9}" srcOrd="1" destOrd="0" presId="urn:microsoft.com/office/officeart/2005/8/layout/process5"/>
    <dgm:cxn modelId="{CB6A0B9B-995D-4823-A3E9-2FD5154E271F}" type="presOf" srcId="{8C64E032-7774-401E-BB25-6B972F529324}" destId="{685EBCD4-37EB-40E7-B68F-8823C2FA995C}" srcOrd="1" destOrd="0" presId="urn:microsoft.com/office/officeart/2005/8/layout/process5"/>
    <dgm:cxn modelId="{A5B477AF-9C18-47BD-B126-93D63D65860E}" srcId="{75013C9D-89A6-41C0-9E94-CB73D45A071A}" destId="{FCCA1E9C-047D-452E-BFB5-923DEB36E133}" srcOrd="1" destOrd="0" parTransId="{3849D0EB-13C1-4757-85A5-24DADE45029C}" sibTransId="{1BDE0525-7F2B-4CB2-9EB0-5B73716A0A63}"/>
    <dgm:cxn modelId="{B16002B5-8DE1-4B05-B061-5DF46B0FE116}" type="presOf" srcId="{8C64E032-7774-401E-BB25-6B972F529324}" destId="{3CC3BBF4-E6BA-4080-9345-12004A30E93F}" srcOrd="0" destOrd="0" presId="urn:microsoft.com/office/officeart/2005/8/layout/process5"/>
    <dgm:cxn modelId="{4DBC36C4-190F-4A95-88F5-F61BD4C47798}" srcId="{75013C9D-89A6-41C0-9E94-CB73D45A071A}" destId="{FE2A7573-89EE-4784-AC52-6C4801FB4F52}" srcOrd="2" destOrd="0" parTransId="{473310E5-5953-4CBA-9B48-B4537A9EE181}" sibTransId="{8C64E032-7774-401E-BB25-6B972F529324}"/>
    <dgm:cxn modelId="{98BAC0E0-8E2B-419A-BFFA-7F4272672299}" type="presOf" srcId="{FE2A7573-89EE-4784-AC52-6C4801FB4F52}" destId="{ABB0850F-BAAD-44DC-B918-8FA59ABF8F84}" srcOrd="0" destOrd="0" presId="urn:microsoft.com/office/officeart/2005/8/layout/process5"/>
    <dgm:cxn modelId="{BBC176EB-D3AC-42C3-B6F8-6003393F803B}" type="presOf" srcId="{C5D03511-1B0A-44AE-B1FD-1282F37EF966}" destId="{B9F8F030-4BE1-4AAC-A4F5-7B198E058DEA}" srcOrd="0" destOrd="0" presId="urn:microsoft.com/office/officeart/2005/8/layout/process5"/>
    <dgm:cxn modelId="{1E9E6EF7-BC20-4270-AA5D-8E2621A70E7D}" type="presOf" srcId="{75013C9D-89A6-41C0-9E94-CB73D45A071A}" destId="{3A570F6C-19A4-4710-93FD-48E41FD08CE3}" srcOrd="0" destOrd="0" presId="urn:microsoft.com/office/officeart/2005/8/layout/process5"/>
    <dgm:cxn modelId="{5BEBD424-1F43-47AB-A3F6-1E00DEC20684}" type="presParOf" srcId="{3A570F6C-19A4-4710-93FD-48E41FD08CE3}" destId="{B9F8F030-4BE1-4AAC-A4F5-7B198E058DEA}" srcOrd="0" destOrd="0" presId="urn:microsoft.com/office/officeart/2005/8/layout/process5"/>
    <dgm:cxn modelId="{688C9275-69D6-44CC-93C3-1CB0A8A5CCD7}" type="presParOf" srcId="{3A570F6C-19A4-4710-93FD-48E41FD08CE3}" destId="{CB8F021C-9624-4AAB-BAAB-FFAB8CF78B35}" srcOrd="1" destOrd="0" presId="urn:microsoft.com/office/officeart/2005/8/layout/process5"/>
    <dgm:cxn modelId="{8778D4D7-9E71-4DA1-862B-3E352C5784BE}" type="presParOf" srcId="{CB8F021C-9624-4AAB-BAAB-FFAB8CF78B35}" destId="{A122C9BC-0238-47C7-8C6F-4155370321A9}" srcOrd="0" destOrd="0" presId="urn:microsoft.com/office/officeart/2005/8/layout/process5"/>
    <dgm:cxn modelId="{99C2AD47-9DF4-4A29-B811-8B57B6A3C695}" type="presParOf" srcId="{3A570F6C-19A4-4710-93FD-48E41FD08CE3}" destId="{9628EE20-5833-417B-A08E-1108868F4906}" srcOrd="2" destOrd="0" presId="urn:microsoft.com/office/officeart/2005/8/layout/process5"/>
    <dgm:cxn modelId="{1B4A2666-D420-4013-8973-43D39CCDF16F}" type="presParOf" srcId="{3A570F6C-19A4-4710-93FD-48E41FD08CE3}" destId="{16AF18BC-65D4-4625-A8E0-E4233C861089}" srcOrd="3" destOrd="0" presId="urn:microsoft.com/office/officeart/2005/8/layout/process5"/>
    <dgm:cxn modelId="{361122C5-377A-4117-9CDA-8CFA607FD734}" type="presParOf" srcId="{16AF18BC-65D4-4625-A8E0-E4233C861089}" destId="{17D344E4-4A18-49F5-9AC4-9BC8A4027A4B}" srcOrd="0" destOrd="0" presId="urn:microsoft.com/office/officeart/2005/8/layout/process5"/>
    <dgm:cxn modelId="{C8B5FC0D-E273-4E12-9F54-0DF83A52F097}" type="presParOf" srcId="{3A570F6C-19A4-4710-93FD-48E41FD08CE3}" destId="{ABB0850F-BAAD-44DC-B918-8FA59ABF8F84}" srcOrd="4" destOrd="0" presId="urn:microsoft.com/office/officeart/2005/8/layout/process5"/>
    <dgm:cxn modelId="{817A47C0-951D-48EC-93D7-4A48DA1AD31B}" type="presParOf" srcId="{3A570F6C-19A4-4710-93FD-48E41FD08CE3}" destId="{3CC3BBF4-E6BA-4080-9345-12004A30E93F}" srcOrd="5" destOrd="0" presId="urn:microsoft.com/office/officeart/2005/8/layout/process5"/>
    <dgm:cxn modelId="{CE2753A8-A140-431C-838C-947AD623B30E}" type="presParOf" srcId="{3CC3BBF4-E6BA-4080-9345-12004A30E93F}" destId="{685EBCD4-37EB-40E7-B68F-8823C2FA995C}" srcOrd="0" destOrd="0" presId="urn:microsoft.com/office/officeart/2005/8/layout/process5"/>
    <dgm:cxn modelId="{0CADC7E3-03A8-41D8-889A-4D46F2B3CC97}" type="presParOf" srcId="{3A570F6C-19A4-4710-93FD-48E41FD08CE3}" destId="{93F3B768-F11A-4440-905D-CAE1878D5B56}"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E11D25F-EBF5-4CE4-B5EE-DDEFC8B23C7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A962F61-3542-4C37-A0CA-6F97D3778A15}">
      <dgm:prSet/>
      <dgm:spPr/>
      <dgm:t>
        <a:bodyPr/>
        <a:lstStyle/>
        <a:p>
          <a:r>
            <a:rPr lang="en-GB"/>
            <a:t>Scaffolding is the support given to a child to help them achieve something just beyond their current ability.</a:t>
          </a:r>
          <a:endParaRPr lang="en-US"/>
        </a:p>
      </dgm:t>
    </dgm:pt>
    <dgm:pt modelId="{D07C0177-07D9-4282-967C-EFDDE8A82956}" type="parTrans" cxnId="{681F26A6-24CC-441C-B0A3-AD3A18DAB917}">
      <dgm:prSet/>
      <dgm:spPr/>
      <dgm:t>
        <a:bodyPr/>
        <a:lstStyle/>
        <a:p>
          <a:endParaRPr lang="en-US"/>
        </a:p>
      </dgm:t>
    </dgm:pt>
    <dgm:pt modelId="{4088AA1B-5E7F-4EEA-A9C9-0F29B23DA5B8}" type="sibTrans" cxnId="{681F26A6-24CC-441C-B0A3-AD3A18DAB917}">
      <dgm:prSet/>
      <dgm:spPr/>
      <dgm:t>
        <a:bodyPr/>
        <a:lstStyle/>
        <a:p>
          <a:endParaRPr lang="en-US"/>
        </a:p>
      </dgm:t>
    </dgm:pt>
    <dgm:pt modelId="{2E829EAF-99CD-4B33-BA94-016DBCD68BEE}">
      <dgm:prSet/>
      <dgm:spPr/>
      <dgm:t>
        <a:bodyPr/>
        <a:lstStyle/>
        <a:p>
          <a:r>
            <a:rPr lang="en-GB"/>
            <a:t>A more skilled person like a teacher or peer guides the child without doing it for them.</a:t>
          </a:r>
          <a:endParaRPr lang="en-US"/>
        </a:p>
      </dgm:t>
    </dgm:pt>
    <dgm:pt modelId="{01184EF8-9532-4140-B960-09B3BC7BA959}" type="parTrans" cxnId="{A92B2FAB-E582-4C83-B7A8-166F0C0667CF}">
      <dgm:prSet/>
      <dgm:spPr/>
      <dgm:t>
        <a:bodyPr/>
        <a:lstStyle/>
        <a:p>
          <a:endParaRPr lang="en-US"/>
        </a:p>
      </dgm:t>
    </dgm:pt>
    <dgm:pt modelId="{BF641791-FE4B-404F-9E79-B0D6E93D645E}" type="sibTrans" cxnId="{A92B2FAB-E582-4C83-B7A8-166F0C0667CF}">
      <dgm:prSet/>
      <dgm:spPr/>
      <dgm:t>
        <a:bodyPr/>
        <a:lstStyle/>
        <a:p>
          <a:endParaRPr lang="en-US"/>
        </a:p>
      </dgm:t>
    </dgm:pt>
    <dgm:pt modelId="{CA158DCC-393A-43BD-A5FF-ABC10CC20281}">
      <dgm:prSet/>
      <dgm:spPr/>
      <dgm:t>
        <a:bodyPr/>
        <a:lstStyle/>
        <a:p>
          <a:r>
            <a:rPr lang="en-GB"/>
            <a:t>The child completes what they can on their own, while support fills in the gaps.</a:t>
          </a:r>
          <a:endParaRPr lang="en-US"/>
        </a:p>
      </dgm:t>
    </dgm:pt>
    <dgm:pt modelId="{05D1C6A7-B1E4-43ED-842C-70AEC91007AC}" type="parTrans" cxnId="{4B496440-0C1F-4D97-8032-2CB58CB0CDA3}">
      <dgm:prSet/>
      <dgm:spPr/>
      <dgm:t>
        <a:bodyPr/>
        <a:lstStyle/>
        <a:p>
          <a:endParaRPr lang="en-US"/>
        </a:p>
      </dgm:t>
    </dgm:pt>
    <dgm:pt modelId="{418B2286-03F0-488F-AD77-3AB8FE456089}" type="sibTrans" cxnId="{4B496440-0C1F-4D97-8032-2CB58CB0CDA3}">
      <dgm:prSet/>
      <dgm:spPr/>
      <dgm:t>
        <a:bodyPr/>
        <a:lstStyle/>
        <a:p>
          <a:endParaRPr lang="en-US"/>
        </a:p>
      </dgm:t>
    </dgm:pt>
    <dgm:pt modelId="{F85AA067-EE64-41A4-B978-CEDFB5C63267}">
      <dgm:prSet/>
      <dgm:spPr/>
      <dgm:t>
        <a:bodyPr/>
        <a:lstStyle/>
        <a:p>
          <a:r>
            <a:rPr lang="en-GB"/>
            <a:t>Scaffolding can include modelling, prompting, encouraging, or breaking tasks into smaller steps.</a:t>
          </a:r>
          <a:endParaRPr lang="en-US"/>
        </a:p>
      </dgm:t>
    </dgm:pt>
    <dgm:pt modelId="{31687C3B-3B3D-4964-8120-3799A247B4C2}" type="parTrans" cxnId="{C31439D8-49FF-457E-A829-C1F8051CABBA}">
      <dgm:prSet/>
      <dgm:spPr/>
      <dgm:t>
        <a:bodyPr/>
        <a:lstStyle/>
        <a:p>
          <a:endParaRPr lang="en-US"/>
        </a:p>
      </dgm:t>
    </dgm:pt>
    <dgm:pt modelId="{5DFFB934-CBEE-420F-A460-A644DE9A91AD}" type="sibTrans" cxnId="{C31439D8-49FF-457E-A829-C1F8051CABBA}">
      <dgm:prSet/>
      <dgm:spPr/>
      <dgm:t>
        <a:bodyPr/>
        <a:lstStyle/>
        <a:p>
          <a:endParaRPr lang="en-US"/>
        </a:p>
      </dgm:t>
    </dgm:pt>
    <dgm:pt modelId="{440A2E8A-BAD1-49FE-B41A-8DE43FAE9BD6}">
      <dgm:prSet/>
      <dgm:spPr/>
      <dgm:t>
        <a:bodyPr/>
        <a:lstStyle/>
        <a:p>
          <a:r>
            <a:rPr lang="en-GB"/>
            <a:t>This helps Amira build confidence, try new skills, and gradually become more independent in play and learning.</a:t>
          </a:r>
          <a:endParaRPr lang="en-US"/>
        </a:p>
      </dgm:t>
    </dgm:pt>
    <dgm:pt modelId="{AF95F027-06C0-4460-A74C-5DEF90AE20F7}" type="parTrans" cxnId="{3677C3BE-893C-4749-96A7-F4EDD910193F}">
      <dgm:prSet/>
      <dgm:spPr/>
      <dgm:t>
        <a:bodyPr/>
        <a:lstStyle/>
        <a:p>
          <a:endParaRPr lang="en-US"/>
        </a:p>
      </dgm:t>
    </dgm:pt>
    <dgm:pt modelId="{4AAC2A77-7EF0-4F4E-B16E-59BEAA7FB7DA}" type="sibTrans" cxnId="{3677C3BE-893C-4749-96A7-F4EDD910193F}">
      <dgm:prSet/>
      <dgm:spPr/>
      <dgm:t>
        <a:bodyPr/>
        <a:lstStyle/>
        <a:p>
          <a:endParaRPr lang="en-US"/>
        </a:p>
      </dgm:t>
    </dgm:pt>
    <dgm:pt modelId="{A71766D6-4748-41C4-8FD0-B16850E5489C}">
      <dgm:prSet/>
      <dgm:spPr/>
      <dgm:t>
        <a:bodyPr/>
        <a:lstStyle/>
        <a:p>
          <a:r>
            <a:rPr lang="en-GB"/>
            <a:t>Wood, Bruner &amp; Ross (1976)</a:t>
          </a:r>
          <a:endParaRPr lang="en-US"/>
        </a:p>
      </dgm:t>
    </dgm:pt>
    <dgm:pt modelId="{2EC4F755-0CED-4DE1-B714-D3953D9A3119}" type="parTrans" cxnId="{FCD2A99D-8B42-45EB-B613-3FCA746C512E}">
      <dgm:prSet/>
      <dgm:spPr/>
      <dgm:t>
        <a:bodyPr/>
        <a:lstStyle/>
        <a:p>
          <a:endParaRPr lang="en-US"/>
        </a:p>
      </dgm:t>
    </dgm:pt>
    <dgm:pt modelId="{49AA8446-B987-441F-ACBB-609558E070EC}" type="sibTrans" cxnId="{FCD2A99D-8B42-45EB-B613-3FCA746C512E}">
      <dgm:prSet/>
      <dgm:spPr/>
      <dgm:t>
        <a:bodyPr/>
        <a:lstStyle/>
        <a:p>
          <a:endParaRPr lang="en-US"/>
        </a:p>
      </dgm:t>
    </dgm:pt>
    <dgm:pt modelId="{A5CDC6F1-0EF8-4DE4-A097-5EBD0BF8947E}" type="pres">
      <dgm:prSet presAssocID="{7E11D25F-EBF5-4CE4-B5EE-DDEFC8B23C77}" presName="diagram" presStyleCnt="0">
        <dgm:presLayoutVars>
          <dgm:dir/>
          <dgm:resizeHandles val="exact"/>
        </dgm:presLayoutVars>
      </dgm:prSet>
      <dgm:spPr/>
    </dgm:pt>
    <dgm:pt modelId="{065D0F94-C88D-43E0-90E6-796A556BA18E}" type="pres">
      <dgm:prSet presAssocID="{4A962F61-3542-4C37-A0CA-6F97D3778A15}" presName="node" presStyleLbl="node1" presStyleIdx="0" presStyleCnt="6">
        <dgm:presLayoutVars>
          <dgm:bulletEnabled val="1"/>
        </dgm:presLayoutVars>
      </dgm:prSet>
      <dgm:spPr/>
    </dgm:pt>
    <dgm:pt modelId="{CA5C2FF8-0400-47D8-868B-5678AA090448}" type="pres">
      <dgm:prSet presAssocID="{4088AA1B-5E7F-4EEA-A9C9-0F29B23DA5B8}" presName="sibTrans" presStyleCnt="0"/>
      <dgm:spPr/>
    </dgm:pt>
    <dgm:pt modelId="{2E494FB0-2DC5-43B9-AC4E-DE6107FB06E7}" type="pres">
      <dgm:prSet presAssocID="{2E829EAF-99CD-4B33-BA94-016DBCD68BEE}" presName="node" presStyleLbl="node1" presStyleIdx="1" presStyleCnt="6">
        <dgm:presLayoutVars>
          <dgm:bulletEnabled val="1"/>
        </dgm:presLayoutVars>
      </dgm:prSet>
      <dgm:spPr/>
    </dgm:pt>
    <dgm:pt modelId="{35009E25-34FC-4B4E-A0A9-94BA351EC254}" type="pres">
      <dgm:prSet presAssocID="{BF641791-FE4B-404F-9E79-B0D6E93D645E}" presName="sibTrans" presStyleCnt="0"/>
      <dgm:spPr/>
    </dgm:pt>
    <dgm:pt modelId="{422979A8-066C-45EB-8392-DE03266D45A9}" type="pres">
      <dgm:prSet presAssocID="{CA158DCC-393A-43BD-A5FF-ABC10CC20281}" presName="node" presStyleLbl="node1" presStyleIdx="2" presStyleCnt="6">
        <dgm:presLayoutVars>
          <dgm:bulletEnabled val="1"/>
        </dgm:presLayoutVars>
      </dgm:prSet>
      <dgm:spPr/>
    </dgm:pt>
    <dgm:pt modelId="{5537150B-5EE7-45EA-A06F-5277A213CB1B}" type="pres">
      <dgm:prSet presAssocID="{418B2286-03F0-488F-AD77-3AB8FE456089}" presName="sibTrans" presStyleCnt="0"/>
      <dgm:spPr/>
    </dgm:pt>
    <dgm:pt modelId="{559B1421-4CAF-45E1-B1EC-8459366EDFAF}" type="pres">
      <dgm:prSet presAssocID="{F85AA067-EE64-41A4-B978-CEDFB5C63267}" presName="node" presStyleLbl="node1" presStyleIdx="3" presStyleCnt="6">
        <dgm:presLayoutVars>
          <dgm:bulletEnabled val="1"/>
        </dgm:presLayoutVars>
      </dgm:prSet>
      <dgm:spPr/>
    </dgm:pt>
    <dgm:pt modelId="{F0A95FBF-6CED-4451-AE58-4904BF342C21}" type="pres">
      <dgm:prSet presAssocID="{5DFFB934-CBEE-420F-A460-A644DE9A91AD}" presName="sibTrans" presStyleCnt="0"/>
      <dgm:spPr/>
    </dgm:pt>
    <dgm:pt modelId="{94294777-36BE-4EC7-8ECC-7DCF9EE7AF59}" type="pres">
      <dgm:prSet presAssocID="{440A2E8A-BAD1-49FE-B41A-8DE43FAE9BD6}" presName="node" presStyleLbl="node1" presStyleIdx="4" presStyleCnt="6">
        <dgm:presLayoutVars>
          <dgm:bulletEnabled val="1"/>
        </dgm:presLayoutVars>
      </dgm:prSet>
      <dgm:spPr/>
    </dgm:pt>
    <dgm:pt modelId="{4DE9B1C1-C346-4CB8-A2E9-3C0421F94FEF}" type="pres">
      <dgm:prSet presAssocID="{4AAC2A77-7EF0-4F4E-B16E-59BEAA7FB7DA}" presName="sibTrans" presStyleCnt="0"/>
      <dgm:spPr/>
    </dgm:pt>
    <dgm:pt modelId="{ED7B36CF-E0C9-4B4B-A340-B76D93769FE8}" type="pres">
      <dgm:prSet presAssocID="{A71766D6-4748-41C4-8FD0-B16850E5489C}" presName="node" presStyleLbl="node1" presStyleIdx="5" presStyleCnt="6">
        <dgm:presLayoutVars>
          <dgm:bulletEnabled val="1"/>
        </dgm:presLayoutVars>
      </dgm:prSet>
      <dgm:spPr/>
    </dgm:pt>
  </dgm:ptLst>
  <dgm:cxnLst>
    <dgm:cxn modelId="{4B496440-0C1F-4D97-8032-2CB58CB0CDA3}" srcId="{7E11D25F-EBF5-4CE4-B5EE-DDEFC8B23C77}" destId="{CA158DCC-393A-43BD-A5FF-ABC10CC20281}" srcOrd="2" destOrd="0" parTransId="{05D1C6A7-B1E4-43ED-842C-70AEC91007AC}" sibTransId="{418B2286-03F0-488F-AD77-3AB8FE456089}"/>
    <dgm:cxn modelId="{6D61F979-5D4C-4361-80C9-685C192B8ED5}" type="presOf" srcId="{440A2E8A-BAD1-49FE-B41A-8DE43FAE9BD6}" destId="{94294777-36BE-4EC7-8ECC-7DCF9EE7AF59}" srcOrd="0" destOrd="0" presId="urn:microsoft.com/office/officeart/2005/8/layout/default"/>
    <dgm:cxn modelId="{CC3BE996-8191-4D0A-8168-ABBE20784FFD}" type="presOf" srcId="{4A962F61-3542-4C37-A0CA-6F97D3778A15}" destId="{065D0F94-C88D-43E0-90E6-796A556BA18E}" srcOrd="0" destOrd="0" presId="urn:microsoft.com/office/officeart/2005/8/layout/default"/>
    <dgm:cxn modelId="{FCD2A99D-8B42-45EB-B613-3FCA746C512E}" srcId="{7E11D25F-EBF5-4CE4-B5EE-DDEFC8B23C77}" destId="{A71766D6-4748-41C4-8FD0-B16850E5489C}" srcOrd="5" destOrd="0" parTransId="{2EC4F755-0CED-4DE1-B714-D3953D9A3119}" sibTransId="{49AA8446-B987-441F-ACBB-609558E070EC}"/>
    <dgm:cxn modelId="{0869159E-079C-494D-A9D0-C5323DEEED10}" type="presOf" srcId="{7E11D25F-EBF5-4CE4-B5EE-DDEFC8B23C77}" destId="{A5CDC6F1-0EF8-4DE4-A097-5EBD0BF8947E}" srcOrd="0" destOrd="0" presId="urn:microsoft.com/office/officeart/2005/8/layout/default"/>
    <dgm:cxn modelId="{6823E8A5-E6FC-4A33-8CB8-DBF00CFD9A33}" type="presOf" srcId="{2E829EAF-99CD-4B33-BA94-016DBCD68BEE}" destId="{2E494FB0-2DC5-43B9-AC4E-DE6107FB06E7}" srcOrd="0" destOrd="0" presId="urn:microsoft.com/office/officeart/2005/8/layout/default"/>
    <dgm:cxn modelId="{681F26A6-24CC-441C-B0A3-AD3A18DAB917}" srcId="{7E11D25F-EBF5-4CE4-B5EE-DDEFC8B23C77}" destId="{4A962F61-3542-4C37-A0CA-6F97D3778A15}" srcOrd="0" destOrd="0" parTransId="{D07C0177-07D9-4282-967C-EFDDE8A82956}" sibTransId="{4088AA1B-5E7F-4EEA-A9C9-0F29B23DA5B8}"/>
    <dgm:cxn modelId="{A92B2FAB-E582-4C83-B7A8-166F0C0667CF}" srcId="{7E11D25F-EBF5-4CE4-B5EE-DDEFC8B23C77}" destId="{2E829EAF-99CD-4B33-BA94-016DBCD68BEE}" srcOrd="1" destOrd="0" parTransId="{01184EF8-9532-4140-B960-09B3BC7BA959}" sibTransId="{BF641791-FE4B-404F-9E79-B0D6E93D645E}"/>
    <dgm:cxn modelId="{3677C3BE-893C-4749-96A7-F4EDD910193F}" srcId="{7E11D25F-EBF5-4CE4-B5EE-DDEFC8B23C77}" destId="{440A2E8A-BAD1-49FE-B41A-8DE43FAE9BD6}" srcOrd="4" destOrd="0" parTransId="{AF95F027-06C0-4460-A74C-5DEF90AE20F7}" sibTransId="{4AAC2A77-7EF0-4F4E-B16E-59BEAA7FB7DA}"/>
    <dgm:cxn modelId="{51A1CBCA-8359-436F-8BDD-53FA1780286E}" type="presOf" srcId="{CA158DCC-393A-43BD-A5FF-ABC10CC20281}" destId="{422979A8-066C-45EB-8392-DE03266D45A9}" srcOrd="0" destOrd="0" presId="urn:microsoft.com/office/officeart/2005/8/layout/default"/>
    <dgm:cxn modelId="{5E1B65D6-F8C4-411F-ABA1-794C8BD7A60E}" type="presOf" srcId="{F85AA067-EE64-41A4-B978-CEDFB5C63267}" destId="{559B1421-4CAF-45E1-B1EC-8459366EDFAF}" srcOrd="0" destOrd="0" presId="urn:microsoft.com/office/officeart/2005/8/layout/default"/>
    <dgm:cxn modelId="{C31439D8-49FF-457E-A829-C1F8051CABBA}" srcId="{7E11D25F-EBF5-4CE4-B5EE-DDEFC8B23C77}" destId="{F85AA067-EE64-41A4-B978-CEDFB5C63267}" srcOrd="3" destOrd="0" parTransId="{31687C3B-3B3D-4964-8120-3799A247B4C2}" sibTransId="{5DFFB934-CBEE-420F-A460-A644DE9A91AD}"/>
    <dgm:cxn modelId="{271611FD-27F4-4993-B111-B1DED0FAEBAB}" type="presOf" srcId="{A71766D6-4748-41C4-8FD0-B16850E5489C}" destId="{ED7B36CF-E0C9-4B4B-A340-B76D93769FE8}" srcOrd="0" destOrd="0" presId="urn:microsoft.com/office/officeart/2005/8/layout/default"/>
    <dgm:cxn modelId="{D543E29E-BA50-4DDE-8851-C85451A4FC99}" type="presParOf" srcId="{A5CDC6F1-0EF8-4DE4-A097-5EBD0BF8947E}" destId="{065D0F94-C88D-43E0-90E6-796A556BA18E}" srcOrd="0" destOrd="0" presId="urn:microsoft.com/office/officeart/2005/8/layout/default"/>
    <dgm:cxn modelId="{F5933C42-94C7-48AD-BDF3-5E90E629EFCC}" type="presParOf" srcId="{A5CDC6F1-0EF8-4DE4-A097-5EBD0BF8947E}" destId="{CA5C2FF8-0400-47D8-868B-5678AA090448}" srcOrd="1" destOrd="0" presId="urn:microsoft.com/office/officeart/2005/8/layout/default"/>
    <dgm:cxn modelId="{B7F77E33-CADE-4B10-81AD-C90366A47C41}" type="presParOf" srcId="{A5CDC6F1-0EF8-4DE4-A097-5EBD0BF8947E}" destId="{2E494FB0-2DC5-43B9-AC4E-DE6107FB06E7}" srcOrd="2" destOrd="0" presId="urn:microsoft.com/office/officeart/2005/8/layout/default"/>
    <dgm:cxn modelId="{25C54D97-3E85-4772-917E-A2529CE58019}" type="presParOf" srcId="{A5CDC6F1-0EF8-4DE4-A097-5EBD0BF8947E}" destId="{35009E25-34FC-4B4E-A0A9-94BA351EC254}" srcOrd="3" destOrd="0" presId="urn:microsoft.com/office/officeart/2005/8/layout/default"/>
    <dgm:cxn modelId="{83C4F91E-1B6D-425B-B57B-F1F9ADD1EE93}" type="presParOf" srcId="{A5CDC6F1-0EF8-4DE4-A097-5EBD0BF8947E}" destId="{422979A8-066C-45EB-8392-DE03266D45A9}" srcOrd="4" destOrd="0" presId="urn:microsoft.com/office/officeart/2005/8/layout/default"/>
    <dgm:cxn modelId="{0CD7428B-9C95-4F2A-8227-4A883C31783D}" type="presParOf" srcId="{A5CDC6F1-0EF8-4DE4-A097-5EBD0BF8947E}" destId="{5537150B-5EE7-45EA-A06F-5277A213CB1B}" srcOrd="5" destOrd="0" presId="urn:microsoft.com/office/officeart/2005/8/layout/default"/>
    <dgm:cxn modelId="{FB0A61C3-375A-4A12-B6B2-AAFD5F5BA6C2}" type="presParOf" srcId="{A5CDC6F1-0EF8-4DE4-A097-5EBD0BF8947E}" destId="{559B1421-4CAF-45E1-B1EC-8459366EDFAF}" srcOrd="6" destOrd="0" presId="urn:microsoft.com/office/officeart/2005/8/layout/default"/>
    <dgm:cxn modelId="{1ED19566-A75B-4864-B98A-8E2796CE8A3A}" type="presParOf" srcId="{A5CDC6F1-0EF8-4DE4-A097-5EBD0BF8947E}" destId="{F0A95FBF-6CED-4451-AE58-4904BF342C21}" srcOrd="7" destOrd="0" presId="urn:microsoft.com/office/officeart/2005/8/layout/default"/>
    <dgm:cxn modelId="{27EA2D70-2A53-419E-B0D2-5B769D8A99D3}" type="presParOf" srcId="{A5CDC6F1-0EF8-4DE4-A097-5EBD0BF8947E}" destId="{94294777-36BE-4EC7-8ECC-7DCF9EE7AF59}" srcOrd="8" destOrd="0" presId="urn:microsoft.com/office/officeart/2005/8/layout/default"/>
    <dgm:cxn modelId="{05FEC268-9E94-4AAF-8A74-A02452A4EB3C}" type="presParOf" srcId="{A5CDC6F1-0EF8-4DE4-A097-5EBD0BF8947E}" destId="{4DE9B1C1-C346-4CB8-A2E9-3C0421F94FEF}" srcOrd="9" destOrd="0" presId="urn:microsoft.com/office/officeart/2005/8/layout/default"/>
    <dgm:cxn modelId="{EEBA066C-4D32-4E53-A931-B61CFA9FD16C}" type="presParOf" srcId="{A5CDC6F1-0EF8-4DE4-A097-5EBD0BF8947E}" destId="{ED7B36CF-E0C9-4B4B-A340-B76D93769FE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3AC7CF5-E625-488A-923B-2227119035D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E0EF593-C534-4387-932A-334B3409E2F5}">
      <dgm:prSet/>
      <dgm:spPr/>
      <dgm:t>
        <a:bodyPr/>
        <a:lstStyle/>
        <a:p>
          <a:pPr>
            <a:lnSpc>
              <a:spcPct val="100000"/>
            </a:lnSpc>
          </a:pPr>
          <a:r>
            <a:rPr lang="en-NG"/>
            <a:t>Learning is a social and cultural process.</a:t>
          </a:r>
          <a:endParaRPr lang="en-US"/>
        </a:p>
      </dgm:t>
    </dgm:pt>
    <dgm:pt modelId="{0DB51090-191C-4E9A-AAC8-EFE1320140D1}" type="parTrans" cxnId="{865DD563-561D-432B-9BF5-D621527A48FD}">
      <dgm:prSet/>
      <dgm:spPr/>
      <dgm:t>
        <a:bodyPr/>
        <a:lstStyle/>
        <a:p>
          <a:endParaRPr lang="en-US"/>
        </a:p>
      </dgm:t>
    </dgm:pt>
    <dgm:pt modelId="{3C32D981-3CC9-4A37-BC87-1921753C8433}" type="sibTrans" cxnId="{865DD563-561D-432B-9BF5-D621527A48FD}">
      <dgm:prSet/>
      <dgm:spPr/>
      <dgm:t>
        <a:bodyPr/>
        <a:lstStyle/>
        <a:p>
          <a:endParaRPr lang="en-US"/>
        </a:p>
      </dgm:t>
    </dgm:pt>
    <dgm:pt modelId="{C985A4BB-CA4B-46EF-888B-8A7A14D50ACE}">
      <dgm:prSet/>
      <dgm:spPr/>
      <dgm:t>
        <a:bodyPr/>
        <a:lstStyle/>
        <a:p>
          <a:pPr>
            <a:lnSpc>
              <a:spcPct val="100000"/>
            </a:lnSpc>
          </a:pPr>
          <a:r>
            <a:rPr lang="en-NG"/>
            <a:t>Amira’s challenges can be understood through her stage of language and social development.</a:t>
          </a:r>
          <a:endParaRPr lang="en-US"/>
        </a:p>
      </dgm:t>
    </dgm:pt>
    <dgm:pt modelId="{50B3CCE3-3215-483E-9FA7-9D992FEEF63A}" type="parTrans" cxnId="{99F1EB50-B84C-4867-AA94-51F136EDF84A}">
      <dgm:prSet/>
      <dgm:spPr/>
      <dgm:t>
        <a:bodyPr/>
        <a:lstStyle/>
        <a:p>
          <a:endParaRPr lang="en-US"/>
        </a:p>
      </dgm:t>
    </dgm:pt>
    <dgm:pt modelId="{B74EBE42-2300-47DC-AF12-982D1E91C5CB}" type="sibTrans" cxnId="{99F1EB50-B84C-4867-AA94-51F136EDF84A}">
      <dgm:prSet/>
      <dgm:spPr/>
      <dgm:t>
        <a:bodyPr/>
        <a:lstStyle/>
        <a:p>
          <a:endParaRPr lang="en-US"/>
        </a:p>
      </dgm:t>
    </dgm:pt>
    <dgm:pt modelId="{BA0304E8-F592-4466-B2EF-5AE8156B5109}">
      <dgm:prSet/>
      <dgm:spPr/>
      <dgm:t>
        <a:bodyPr/>
        <a:lstStyle/>
        <a:p>
          <a:pPr>
            <a:lnSpc>
              <a:spcPct val="100000"/>
            </a:lnSpc>
          </a:pPr>
          <a:r>
            <a:rPr lang="en-NG"/>
            <a:t>Supportive relationships and guided play help her thrive.</a:t>
          </a:r>
          <a:endParaRPr lang="en-US"/>
        </a:p>
      </dgm:t>
    </dgm:pt>
    <dgm:pt modelId="{E966B56B-C955-43E2-AA3B-9AA7D6222DD2}" type="parTrans" cxnId="{8DADF875-1AF0-4287-9206-39D282B2D998}">
      <dgm:prSet/>
      <dgm:spPr/>
      <dgm:t>
        <a:bodyPr/>
        <a:lstStyle/>
        <a:p>
          <a:endParaRPr lang="en-US"/>
        </a:p>
      </dgm:t>
    </dgm:pt>
    <dgm:pt modelId="{ADA8B824-6CB1-44CA-95BA-C165CEB46FD2}" type="sibTrans" cxnId="{8DADF875-1AF0-4287-9206-39D282B2D998}">
      <dgm:prSet/>
      <dgm:spPr/>
      <dgm:t>
        <a:bodyPr/>
        <a:lstStyle/>
        <a:p>
          <a:endParaRPr lang="en-US"/>
        </a:p>
      </dgm:t>
    </dgm:pt>
    <dgm:pt modelId="{DDE90843-D1E6-48D8-ABAB-7ADA4961F4D9}">
      <dgm:prSet/>
      <dgm:spPr/>
      <dgm:t>
        <a:bodyPr/>
        <a:lstStyle/>
        <a:p>
          <a:pPr>
            <a:lnSpc>
              <a:spcPct val="100000"/>
            </a:lnSpc>
          </a:pPr>
          <a:r>
            <a:rPr lang="en-NG"/>
            <a:t>Practitioners must balance emotional care with opportunities for social learning.</a:t>
          </a:r>
          <a:endParaRPr lang="en-US"/>
        </a:p>
      </dgm:t>
    </dgm:pt>
    <dgm:pt modelId="{A5EA3B4D-C149-4AC3-BF21-44890B69F91D}" type="parTrans" cxnId="{651545C5-353E-4BDC-A029-FAAC0DD91FC2}">
      <dgm:prSet/>
      <dgm:spPr/>
      <dgm:t>
        <a:bodyPr/>
        <a:lstStyle/>
        <a:p>
          <a:endParaRPr lang="en-US"/>
        </a:p>
      </dgm:t>
    </dgm:pt>
    <dgm:pt modelId="{DF239150-81AD-4041-8D59-572CB1932175}" type="sibTrans" cxnId="{651545C5-353E-4BDC-A029-FAAC0DD91FC2}">
      <dgm:prSet/>
      <dgm:spPr/>
      <dgm:t>
        <a:bodyPr/>
        <a:lstStyle/>
        <a:p>
          <a:endParaRPr lang="en-US"/>
        </a:p>
      </dgm:t>
    </dgm:pt>
    <dgm:pt modelId="{D8DDE7D3-B0CA-4BA1-8AFE-7DE20813BEAD}" type="pres">
      <dgm:prSet presAssocID="{B3AC7CF5-E625-488A-923B-2227119035D2}" presName="root" presStyleCnt="0">
        <dgm:presLayoutVars>
          <dgm:dir/>
          <dgm:resizeHandles val="exact"/>
        </dgm:presLayoutVars>
      </dgm:prSet>
      <dgm:spPr/>
    </dgm:pt>
    <dgm:pt modelId="{C2CF6B43-DF21-45FA-B644-6E7C989EC089}" type="pres">
      <dgm:prSet presAssocID="{1E0EF593-C534-4387-932A-334B3409E2F5}" presName="compNode" presStyleCnt="0"/>
      <dgm:spPr/>
    </dgm:pt>
    <dgm:pt modelId="{DEB84D64-BA17-4CC2-9859-CBDA0C22C91E}" type="pres">
      <dgm:prSet presAssocID="{1E0EF593-C534-4387-932A-334B3409E2F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ducation"/>
        </a:ext>
      </dgm:extLst>
    </dgm:pt>
    <dgm:pt modelId="{DD5C2D7F-1D1E-4D60-9FE0-F137D7528EFD}" type="pres">
      <dgm:prSet presAssocID="{1E0EF593-C534-4387-932A-334B3409E2F5}" presName="spaceRect" presStyleCnt="0"/>
      <dgm:spPr/>
    </dgm:pt>
    <dgm:pt modelId="{4C75BCB4-B592-42C9-B163-62AF183825C1}" type="pres">
      <dgm:prSet presAssocID="{1E0EF593-C534-4387-932A-334B3409E2F5}" presName="textRect" presStyleLbl="revTx" presStyleIdx="0" presStyleCnt="4">
        <dgm:presLayoutVars>
          <dgm:chMax val="1"/>
          <dgm:chPref val="1"/>
        </dgm:presLayoutVars>
      </dgm:prSet>
      <dgm:spPr/>
    </dgm:pt>
    <dgm:pt modelId="{40D4A50F-1C25-4122-B83B-02635E53B848}" type="pres">
      <dgm:prSet presAssocID="{3C32D981-3CC9-4A37-BC87-1921753C8433}" presName="sibTrans" presStyleCnt="0"/>
      <dgm:spPr/>
    </dgm:pt>
    <dgm:pt modelId="{95D89AC8-2DD4-4A57-8A29-917DA53C221F}" type="pres">
      <dgm:prSet presAssocID="{C985A4BB-CA4B-46EF-888B-8A7A14D50ACE}" presName="compNode" presStyleCnt="0"/>
      <dgm:spPr/>
    </dgm:pt>
    <dgm:pt modelId="{C372D78D-8101-4426-B827-0F5E31137D16}" type="pres">
      <dgm:prSet presAssocID="{C985A4BB-CA4B-46EF-888B-8A7A14D50AC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mmunications"/>
        </a:ext>
      </dgm:extLst>
    </dgm:pt>
    <dgm:pt modelId="{7ACAB9BB-B6A8-4AFB-B4A5-E303DC60589A}" type="pres">
      <dgm:prSet presAssocID="{C985A4BB-CA4B-46EF-888B-8A7A14D50ACE}" presName="spaceRect" presStyleCnt="0"/>
      <dgm:spPr/>
    </dgm:pt>
    <dgm:pt modelId="{8AADF881-9968-4421-9203-9C5C8A568E02}" type="pres">
      <dgm:prSet presAssocID="{C985A4BB-CA4B-46EF-888B-8A7A14D50ACE}" presName="textRect" presStyleLbl="revTx" presStyleIdx="1" presStyleCnt="4">
        <dgm:presLayoutVars>
          <dgm:chMax val="1"/>
          <dgm:chPref val="1"/>
        </dgm:presLayoutVars>
      </dgm:prSet>
      <dgm:spPr/>
    </dgm:pt>
    <dgm:pt modelId="{D55EC4FA-ACA8-4A01-B720-49C04C74DAEE}" type="pres">
      <dgm:prSet presAssocID="{B74EBE42-2300-47DC-AF12-982D1E91C5CB}" presName="sibTrans" presStyleCnt="0"/>
      <dgm:spPr/>
    </dgm:pt>
    <dgm:pt modelId="{AF4A5938-5591-4C2C-BDD4-93303B5B6DE7}" type="pres">
      <dgm:prSet presAssocID="{BA0304E8-F592-4466-B2EF-5AE8156B5109}" presName="compNode" presStyleCnt="0"/>
      <dgm:spPr/>
    </dgm:pt>
    <dgm:pt modelId="{319985D3-1F75-4409-8FD1-0C681B2A6922}" type="pres">
      <dgm:prSet presAssocID="{BA0304E8-F592-4466-B2EF-5AE8156B510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lay"/>
        </a:ext>
      </dgm:extLst>
    </dgm:pt>
    <dgm:pt modelId="{101A2722-A483-496D-9D21-280415E51FEA}" type="pres">
      <dgm:prSet presAssocID="{BA0304E8-F592-4466-B2EF-5AE8156B5109}" presName="spaceRect" presStyleCnt="0"/>
      <dgm:spPr/>
    </dgm:pt>
    <dgm:pt modelId="{8C72035E-BB8B-42F9-A945-B14876D49CAD}" type="pres">
      <dgm:prSet presAssocID="{BA0304E8-F592-4466-B2EF-5AE8156B5109}" presName="textRect" presStyleLbl="revTx" presStyleIdx="2" presStyleCnt="4">
        <dgm:presLayoutVars>
          <dgm:chMax val="1"/>
          <dgm:chPref val="1"/>
        </dgm:presLayoutVars>
      </dgm:prSet>
      <dgm:spPr/>
    </dgm:pt>
    <dgm:pt modelId="{16B1F702-FD2B-414F-B7B6-C6F0277F31C4}" type="pres">
      <dgm:prSet presAssocID="{ADA8B824-6CB1-44CA-95BA-C165CEB46FD2}" presName="sibTrans" presStyleCnt="0"/>
      <dgm:spPr/>
    </dgm:pt>
    <dgm:pt modelId="{175911E8-2FB8-4399-BF5A-7747601443BD}" type="pres">
      <dgm:prSet presAssocID="{DDE90843-D1E6-48D8-ABAB-7ADA4961F4D9}" presName="compNode" presStyleCnt="0"/>
      <dgm:spPr/>
    </dgm:pt>
    <dgm:pt modelId="{B41B45D4-178F-4455-9FAD-A2A9270D1E67}" type="pres">
      <dgm:prSet presAssocID="{DDE90843-D1E6-48D8-ABAB-7ADA4961F4D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lth"/>
        </a:ext>
      </dgm:extLst>
    </dgm:pt>
    <dgm:pt modelId="{0C93EE1B-4717-4EA3-893D-1AAA51B5E6B7}" type="pres">
      <dgm:prSet presAssocID="{DDE90843-D1E6-48D8-ABAB-7ADA4961F4D9}" presName="spaceRect" presStyleCnt="0"/>
      <dgm:spPr/>
    </dgm:pt>
    <dgm:pt modelId="{0D1C93BF-7C3C-4228-980E-FD3462BFADE1}" type="pres">
      <dgm:prSet presAssocID="{DDE90843-D1E6-48D8-ABAB-7ADA4961F4D9}" presName="textRect" presStyleLbl="revTx" presStyleIdx="3" presStyleCnt="4">
        <dgm:presLayoutVars>
          <dgm:chMax val="1"/>
          <dgm:chPref val="1"/>
        </dgm:presLayoutVars>
      </dgm:prSet>
      <dgm:spPr/>
    </dgm:pt>
  </dgm:ptLst>
  <dgm:cxnLst>
    <dgm:cxn modelId="{EAD64E3E-1F3A-4FE5-82DA-4A53C2DD3685}" type="presOf" srcId="{B3AC7CF5-E625-488A-923B-2227119035D2}" destId="{D8DDE7D3-B0CA-4BA1-8AFE-7DE20813BEAD}" srcOrd="0" destOrd="0" presId="urn:microsoft.com/office/officeart/2018/2/layout/IconLabelList"/>
    <dgm:cxn modelId="{865DD563-561D-432B-9BF5-D621527A48FD}" srcId="{B3AC7CF5-E625-488A-923B-2227119035D2}" destId="{1E0EF593-C534-4387-932A-334B3409E2F5}" srcOrd="0" destOrd="0" parTransId="{0DB51090-191C-4E9A-AAC8-EFE1320140D1}" sibTransId="{3C32D981-3CC9-4A37-BC87-1921753C8433}"/>
    <dgm:cxn modelId="{E549A94A-FB9D-47A3-894A-023B70593FD7}" type="presOf" srcId="{BA0304E8-F592-4466-B2EF-5AE8156B5109}" destId="{8C72035E-BB8B-42F9-A945-B14876D49CAD}" srcOrd="0" destOrd="0" presId="urn:microsoft.com/office/officeart/2018/2/layout/IconLabelList"/>
    <dgm:cxn modelId="{99F1EB50-B84C-4867-AA94-51F136EDF84A}" srcId="{B3AC7CF5-E625-488A-923B-2227119035D2}" destId="{C985A4BB-CA4B-46EF-888B-8A7A14D50ACE}" srcOrd="1" destOrd="0" parTransId="{50B3CCE3-3215-483E-9FA7-9D992FEEF63A}" sibTransId="{B74EBE42-2300-47DC-AF12-982D1E91C5CB}"/>
    <dgm:cxn modelId="{8DADF875-1AF0-4287-9206-39D282B2D998}" srcId="{B3AC7CF5-E625-488A-923B-2227119035D2}" destId="{BA0304E8-F592-4466-B2EF-5AE8156B5109}" srcOrd="2" destOrd="0" parTransId="{E966B56B-C955-43E2-AA3B-9AA7D6222DD2}" sibTransId="{ADA8B824-6CB1-44CA-95BA-C165CEB46FD2}"/>
    <dgm:cxn modelId="{CF62ED8F-42A9-45A6-B495-BA7AAB0333DE}" type="presOf" srcId="{DDE90843-D1E6-48D8-ABAB-7ADA4961F4D9}" destId="{0D1C93BF-7C3C-4228-980E-FD3462BFADE1}" srcOrd="0" destOrd="0" presId="urn:microsoft.com/office/officeart/2018/2/layout/IconLabelList"/>
    <dgm:cxn modelId="{47EFA89A-35B8-4242-AE36-88CAAFD54A59}" type="presOf" srcId="{1E0EF593-C534-4387-932A-334B3409E2F5}" destId="{4C75BCB4-B592-42C9-B163-62AF183825C1}" srcOrd="0" destOrd="0" presId="urn:microsoft.com/office/officeart/2018/2/layout/IconLabelList"/>
    <dgm:cxn modelId="{651545C5-353E-4BDC-A029-FAAC0DD91FC2}" srcId="{B3AC7CF5-E625-488A-923B-2227119035D2}" destId="{DDE90843-D1E6-48D8-ABAB-7ADA4961F4D9}" srcOrd="3" destOrd="0" parTransId="{A5EA3B4D-C149-4AC3-BF21-44890B69F91D}" sibTransId="{DF239150-81AD-4041-8D59-572CB1932175}"/>
    <dgm:cxn modelId="{319AA1FD-3BD1-4A05-B9C0-3C116457D5F5}" type="presOf" srcId="{C985A4BB-CA4B-46EF-888B-8A7A14D50ACE}" destId="{8AADF881-9968-4421-9203-9C5C8A568E02}" srcOrd="0" destOrd="0" presId="urn:microsoft.com/office/officeart/2018/2/layout/IconLabelList"/>
    <dgm:cxn modelId="{BD2A995A-BF4E-48BA-8D30-C4129BD1829B}" type="presParOf" srcId="{D8DDE7D3-B0CA-4BA1-8AFE-7DE20813BEAD}" destId="{C2CF6B43-DF21-45FA-B644-6E7C989EC089}" srcOrd="0" destOrd="0" presId="urn:microsoft.com/office/officeart/2018/2/layout/IconLabelList"/>
    <dgm:cxn modelId="{98B53E1B-3BC0-4496-9D56-4F993678E1DF}" type="presParOf" srcId="{C2CF6B43-DF21-45FA-B644-6E7C989EC089}" destId="{DEB84D64-BA17-4CC2-9859-CBDA0C22C91E}" srcOrd="0" destOrd="0" presId="urn:microsoft.com/office/officeart/2018/2/layout/IconLabelList"/>
    <dgm:cxn modelId="{8CCC8CE3-BB24-4A91-9CEA-F9317DE54603}" type="presParOf" srcId="{C2CF6B43-DF21-45FA-B644-6E7C989EC089}" destId="{DD5C2D7F-1D1E-4D60-9FE0-F137D7528EFD}" srcOrd="1" destOrd="0" presId="urn:microsoft.com/office/officeart/2018/2/layout/IconLabelList"/>
    <dgm:cxn modelId="{DD102246-3538-434E-80E9-EE75371A487F}" type="presParOf" srcId="{C2CF6B43-DF21-45FA-B644-6E7C989EC089}" destId="{4C75BCB4-B592-42C9-B163-62AF183825C1}" srcOrd="2" destOrd="0" presId="urn:microsoft.com/office/officeart/2018/2/layout/IconLabelList"/>
    <dgm:cxn modelId="{7A7D5F50-A82C-457B-A2D6-03AF5A8BECEC}" type="presParOf" srcId="{D8DDE7D3-B0CA-4BA1-8AFE-7DE20813BEAD}" destId="{40D4A50F-1C25-4122-B83B-02635E53B848}" srcOrd="1" destOrd="0" presId="urn:microsoft.com/office/officeart/2018/2/layout/IconLabelList"/>
    <dgm:cxn modelId="{9491C3FA-7DEF-4A73-8ADC-E39B5AA322D8}" type="presParOf" srcId="{D8DDE7D3-B0CA-4BA1-8AFE-7DE20813BEAD}" destId="{95D89AC8-2DD4-4A57-8A29-917DA53C221F}" srcOrd="2" destOrd="0" presId="urn:microsoft.com/office/officeart/2018/2/layout/IconLabelList"/>
    <dgm:cxn modelId="{AB4BDA7F-80C7-4A10-8BB1-03D6AE58EEC4}" type="presParOf" srcId="{95D89AC8-2DD4-4A57-8A29-917DA53C221F}" destId="{C372D78D-8101-4426-B827-0F5E31137D16}" srcOrd="0" destOrd="0" presId="urn:microsoft.com/office/officeart/2018/2/layout/IconLabelList"/>
    <dgm:cxn modelId="{E0D9C820-6568-464F-8A3B-35651818367A}" type="presParOf" srcId="{95D89AC8-2DD4-4A57-8A29-917DA53C221F}" destId="{7ACAB9BB-B6A8-4AFB-B4A5-E303DC60589A}" srcOrd="1" destOrd="0" presId="urn:microsoft.com/office/officeart/2018/2/layout/IconLabelList"/>
    <dgm:cxn modelId="{68688BD3-D9C3-401A-B739-9C862BCE4D4E}" type="presParOf" srcId="{95D89AC8-2DD4-4A57-8A29-917DA53C221F}" destId="{8AADF881-9968-4421-9203-9C5C8A568E02}" srcOrd="2" destOrd="0" presId="urn:microsoft.com/office/officeart/2018/2/layout/IconLabelList"/>
    <dgm:cxn modelId="{046F9363-A812-4499-AFF3-53100C40372F}" type="presParOf" srcId="{D8DDE7D3-B0CA-4BA1-8AFE-7DE20813BEAD}" destId="{D55EC4FA-ACA8-4A01-B720-49C04C74DAEE}" srcOrd="3" destOrd="0" presId="urn:microsoft.com/office/officeart/2018/2/layout/IconLabelList"/>
    <dgm:cxn modelId="{C5AB9319-27A0-4952-9433-C3F5A0D8E6C7}" type="presParOf" srcId="{D8DDE7D3-B0CA-4BA1-8AFE-7DE20813BEAD}" destId="{AF4A5938-5591-4C2C-BDD4-93303B5B6DE7}" srcOrd="4" destOrd="0" presId="urn:microsoft.com/office/officeart/2018/2/layout/IconLabelList"/>
    <dgm:cxn modelId="{EAD8EC96-17AA-4427-86E3-A524D7D470CF}" type="presParOf" srcId="{AF4A5938-5591-4C2C-BDD4-93303B5B6DE7}" destId="{319985D3-1F75-4409-8FD1-0C681B2A6922}" srcOrd="0" destOrd="0" presId="urn:microsoft.com/office/officeart/2018/2/layout/IconLabelList"/>
    <dgm:cxn modelId="{B398A5F1-938C-4166-9A91-763A9E37DF00}" type="presParOf" srcId="{AF4A5938-5591-4C2C-BDD4-93303B5B6DE7}" destId="{101A2722-A483-496D-9D21-280415E51FEA}" srcOrd="1" destOrd="0" presId="urn:microsoft.com/office/officeart/2018/2/layout/IconLabelList"/>
    <dgm:cxn modelId="{4ED0B335-DB94-4DE1-A736-9ED01E3230A5}" type="presParOf" srcId="{AF4A5938-5591-4C2C-BDD4-93303B5B6DE7}" destId="{8C72035E-BB8B-42F9-A945-B14876D49CAD}" srcOrd="2" destOrd="0" presId="urn:microsoft.com/office/officeart/2018/2/layout/IconLabelList"/>
    <dgm:cxn modelId="{D6AE8209-F408-49F5-AD83-51F374420EC4}" type="presParOf" srcId="{D8DDE7D3-B0CA-4BA1-8AFE-7DE20813BEAD}" destId="{16B1F702-FD2B-414F-B7B6-C6F0277F31C4}" srcOrd="5" destOrd="0" presId="urn:microsoft.com/office/officeart/2018/2/layout/IconLabelList"/>
    <dgm:cxn modelId="{4EE18E47-E61E-4ADD-880E-34A5830FEDAE}" type="presParOf" srcId="{D8DDE7D3-B0CA-4BA1-8AFE-7DE20813BEAD}" destId="{175911E8-2FB8-4399-BF5A-7747601443BD}" srcOrd="6" destOrd="0" presId="urn:microsoft.com/office/officeart/2018/2/layout/IconLabelList"/>
    <dgm:cxn modelId="{6599C7E9-7159-439B-9848-9CB281562176}" type="presParOf" srcId="{175911E8-2FB8-4399-BF5A-7747601443BD}" destId="{B41B45D4-178F-4455-9FAD-A2A9270D1E67}" srcOrd="0" destOrd="0" presId="urn:microsoft.com/office/officeart/2018/2/layout/IconLabelList"/>
    <dgm:cxn modelId="{26C3E5AA-33E5-4C4F-8C86-BC9BAA33D948}" type="presParOf" srcId="{175911E8-2FB8-4399-BF5A-7747601443BD}" destId="{0C93EE1B-4717-4EA3-893D-1AAA51B5E6B7}" srcOrd="1" destOrd="0" presId="urn:microsoft.com/office/officeart/2018/2/layout/IconLabelList"/>
    <dgm:cxn modelId="{36929F5D-E635-4FEC-AF65-FD54A217BB08}" type="presParOf" srcId="{175911E8-2FB8-4399-BF5A-7747601443BD}" destId="{0D1C93BF-7C3C-4228-980E-FD3462BFADE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95DAEF-BFAF-4510-A91D-6FED28FCA888}">
      <dsp:nvSpPr>
        <dsp:cNvPr id="0" name=""/>
        <dsp:cNvSpPr/>
      </dsp:nvSpPr>
      <dsp:spPr>
        <a:xfrm>
          <a:off x="828914" y="891702"/>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2B5D51-F3AC-4125-8127-B34B35E0E884}">
      <dsp:nvSpPr>
        <dsp:cNvPr id="0" name=""/>
        <dsp:cNvSpPr/>
      </dsp:nvSpPr>
      <dsp:spPr>
        <a:xfrm>
          <a:off x="333914" y="1987702"/>
          <a:ext cx="18000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latin typeface="+mj-lt"/>
            </a:rPr>
            <a:t>Student Name: Sharku Adarkwah</a:t>
          </a:r>
        </a:p>
        <a:p>
          <a:pPr marL="0" lvl="0" indent="0" algn="ctr" defTabSz="488950">
            <a:lnSpc>
              <a:spcPct val="100000"/>
            </a:lnSpc>
            <a:spcBef>
              <a:spcPct val="0"/>
            </a:spcBef>
            <a:spcAft>
              <a:spcPct val="35000"/>
            </a:spcAft>
            <a:buNone/>
          </a:pPr>
          <a:endParaRPr lang="en-GB" sz="1100" b="1" kern="1200">
            <a:latin typeface="+mj-lt"/>
          </a:endParaRPr>
        </a:p>
        <a:p>
          <a:pPr marL="0" lvl="0" indent="0" algn="ctr" defTabSz="488950">
            <a:lnSpc>
              <a:spcPct val="100000"/>
            </a:lnSpc>
            <a:spcBef>
              <a:spcPct val="0"/>
            </a:spcBef>
            <a:spcAft>
              <a:spcPct val="35000"/>
            </a:spcAft>
            <a:buNone/>
          </a:pPr>
          <a:r>
            <a:rPr lang="en-US" sz="1100" b="1" kern="1200">
              <a:effectLst/>
              <a:latin typeface="+mj-lt"/>
              <a:ea typeface="Times New Roman" panose="02020603050405020304" pitchFamily="18" charset="0"/>
            </a:rPr>
            <a:t>Student No: (2419438) </a:t>
          </a:r>
          <a:r>
            <a:rPr lang="en-GB" sz="1100" b="1" kern="1200">
              <a:latin typeface="+mj-lt"/>
            </a:rPr>
            <a:t> </a:t>
          </a:r>
          <a:endParaRPr lang="en-US" sz="1100" kern="1200" dirty="0">
            <a:latin typeface="+mj-lt"/>
          </a:endParaRPr>
        </a:p>
      </dsp:txBody>
      <dsp:txXfrm>
        <a:off x="333914" y="1987702"/>
        <a:ext cx="1800000" cy="810000"/>
      </dsp:txXfrm>
    </dsp:sp>
    <dsp:sp modelId="{4D76410C-3104-4B2D-A708-49237BCD5894}">
      <dsp:nvSpPr>
        <dsp:cNvPr id="0" name=""/>
        <dsp:cNvSpPr/>
      </dsp:nvSpPr>
      <dsp:spPr>
        <a:xfrm>
          <a:off x="2943914" y="891702"/>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27A24C-45F6-4D8D-AE4C-8D72488A0887}">
      <dsp:nvSpPr>
        <dsp:cNvPr id="0" name=""/>
        <dsp:cNvSpPr/>
      </dsp:nvSpPr>
      <dsp:spPr>
        <a:xfrm>
          <a:off x="2448914" y="1987702"/>
          <a:ext cx="18000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Course Code: LCHS4010 </a:t>
          </a:r>
          <a:endParaRPr lang="en-US" sz="1100" kern="1200" dirty="0"/>
        </a:p>
      </dsp:txBody>
      <dsp:txXfrm>
        <a:off x="2448914" y="1987702"/>
        <a:ext cx="1800000" cy="810000"/>
      </dsp:txXfrm>
    </dsp:sp>
    <dsp:sp modelId="{D69512E3-0550-4B97-BF76-F90597993BDC}">
      <dsp:nvSpPr>
        <dsp:cNvPr id="0" name=""/>
        <dsp:cNvSpPr/>
      </dsp:nvSpPr>
      <dsp:spPr>
        <a:xfrm>
          <a:off x="5058914" y="891702"/>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2B9DB9-F480-4162-856B-1755AA1B74C5}">
      <dsp:nvSpPr>
        <dsp:cNvPr id="0" name=""/>
        <dsp:cNvSpPr/>
      </dsp:nvSpPr>
      <dsp:spPr>
        <a:xfrm>
          <a:off x="4563914" y="1987702"/>
          <a:ext cx="18000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Module: Psychological Perspectives in Health and Social Care</a:t>
          </a:r>
          <a:endParaRPr lang="en-US" sz="1100" b="1" kern="1200"/>
        </a:p>
      </dsp:txBody>
      <dsp:txXfrm>
        <a:off x="4563914" y="1987702"/>
        <a:ext cx="1800000" cy="810000"/>
      </dsp:txXfrm>
    </dsp:sp>
    <dsp:sp modelId="{EED63E37-ADAD-49B4-8322-359CF1770E8A}">
      <dsp:nvSpPr>
        <dsp:cNvPr id="0" name=""/>
        <dsp:cNvSpPr/>
      </dsp:nvSpPr>
      <dsp:spPr>
        <a:xfrm>
          <a:off x="7173914" y="891702"/>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8DBB0B-660E-4767-961A-957D5CC4697E}">
      <dsp:nvSpPr>
        <dsp:cNvPr id="0" name=""/>
        <dsp:cNvSpPr/>
      </dsp:nvSpPr>
      <dsp:spPr>
        <a:xfrm>
          <a:off x="6678914" y="1987702"/>
          <a:ext cx="18000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Tutor: </a:t>
          </a:r>
          <a:r>
            <a:rPr lang="ig-NG" sz="1100" b="1" kern="1200"/>
            <a:t>Peace Ukachukwu</a:t>
          </a:r>
          <a:endParaRPr lang="en-US" sz="1100" b="1" kern="1200"/>
        </a:p>
      </dsp:txBody>
      <dsp:txXfrm>
        <a:off x="6678914" y="1987702"/>
        <a:ext cx="1800000" cy="810000"/>
      </dsp:txXfrm>
    </dsp:sp>
    <dsp:sp modelId="{ACEB2EFD-8086-41E3-874E-D456728CAA9A}">
      <dsp:nvSpPr>
        <dsp:cNvPr id="0" name=""/>
        <dsp:cNvSpPr/>
      </dsp:nvSpPr>
      <dsp:spPr>
        <a:xfrm>
          <a:off x="9288914" y="891702"/>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22E815-8C47-42BA-A62C-1D06C1DEF22F}">
      <dsp:nvSpPr>
        <dsp:cNvPr id="0" name=""/>
        <dsp:cNvSpPr/>
      </dsp:nvSpPr>
      <dsp:spPr>
        <a:xfrm>
          <a:off x="8793914" y="1987702"/>
          <a:ext cx="18000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Date: 6 November 2025</a:t>
          </a:r>
          <a:endParaRPr lang="en-US" sz="1100" b="1" kern="1200"/>
        </a:p>
      </dsp:txBody>
      <dsp:txXfrm>
        <a:off x="8793914" y="1987702"/>
        <a:ext cx="1800000" cy="81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9B81DC-5168-4A74-AD6C-9A6A41DE1042}">
      <dsp:nvSpPr>
        <dsp:cNvPr id="0" name=""/>
        <dsp:cNvSpPr/>
      </dsp:nvSpPr>
      <dsp:spPr>
        <a:xfrm>
          <a:off x="706147" y="68"/>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5FFC10-D55F-437B-B251-F8360A402026}">
      <dsp:nvSpPr>
        <dsp:cNvPr id="0" name=""/>
        <dsp:cNvSpPr/>
      </dsp:nvSpPr>
      <dsp:spPr>
        <a:xfrm>
          <a:off x="911811" y="205732"/>
          <a:ext cx="553710" cy="5537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2AFEE3-4EB1-44B0-91ED-B88EA6ACC2B5}">
      <dsp:nvSpPr>
        <dsp:cNvPr id="0" name=""/>
        <dsp:cNvSpPr/>
      </dsp:nvSpPr>
      <dsp:spPr>
        <a:xfrm>
          <a:off x="397651" y="1265693"/>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NG" sz="1100" b="1" kern="1200"/>
            <a:t>Elementary functions:</a:t>
          </a:r>
          <a:r>
            <a:rPr lang="en-NG" sz="1100" kern="1200"/>
            <a:t> Natural abilities like attention, perception, and memory.</a:t>
          </a:r>
          <a:endParaRPr lang="en-US" sz="1100" kern="1200"/>
        </a:p>
      </dsp:txBody>
      <dsp:txXfrm>
        <a:off x="397651" y="1265693"/>
        <a:ext cx="1582031" cy="632812"/>
      </dsp:txXfrm>
    </dsp:sp>
    <dsp:sp modelId="{121E88CC-2B7A-46D8-9263-293B09312240}">
      <dsp:nvSpPr>
        <dsp:cNvPr id="0" name=""/>
        <dsp:cNvSpPr/>
      </dsp:nvSpPr>
      <dsp:spPr>
        <a:xfrm>
          <a:off x="2565034" y="68"/>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69DA8B-A150-4788-9809-7F710356065E}">
      <dsp:nvSpPr>
        <dsp:cNvPr id="0" name=""/>
        <dsp:cNvSpPr/>
      </dsp:nvSpPr>
      <dsp:spPr>
        <a:xfrm>
          <a:off x="2617281" y="182584"/>
          <a:ext cx="860544" cy="600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4E939C-5494-4F0D-933F-1EBE5F2BF09E}">
      <dsp:nvSpPr>
        <dsp:cNvPr id="0" name=""/>
        <dsp:cNvSpPr/>
      </dsp:nvSpPr>
      <dsp:spPr>
        <a:xfrm>
          <a:off x="2256538" y="1265693"/>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NG" sz="1100" b="1" kern="1200"/>
            <a:t>Higher functions:</a:t>
          </a:r>
          <a:r>
            <a:rPr lang="en-NG" sz="1100" kern="1200"/>
            <a:t> Developed skills such as problem-solving and reasoning.</a:t>
          </a:r>
          <a:endParaRPr lang="en-US" sz="1100" kern="1200"/>
        </a:p>
      </dsp:txBody>
      <dsp:txXfrm>
        <a:off x="2256538" y="1265693"/>
        <a:ext cx="1582031" cy="632812"/>
      </dsp:txXfrm>
    </dsp:sp>
    <dsp:sp modelId="{65B96FDB-EFD6-4373-AB3C-15731369E24E}">
      <dsp:nvSpPr>
        <dsp:cNvPr id="0" name=""/>
        <dsp:cNvSpPr/>
      </dsp:nvSpPr>
      <dsp:spPr>
        <a:xfrm>
          <a:off x="4423921" y="68"/>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5EDDE2-0804-47B8-B2C9-53416624D7AF}">
      <dsp:nvSpPr>
        <dsp:cNvPr id="0" name=""/>
        <dsp:cNvSpPr/>
      </dsp:nvSpPr>
      <dsp:spPr>
        <a:xfrm>
          <a:off x="4629585" y="205732"/>
          <a:ext cx="553710" cy="5537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A0C196-7CFF-49C3-812D-1FA5BD70E148}">
      <dsp:nvSpPr>
        <dsp:cNvPr id="0" name=""/>
        <dsp:cNvSpPr/>
      </dsp:nvSpPr>
      <dsp:spPr>
        <a:xfrm>
          <a:off x="4115425" y="1265693"/>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NG" sz="1100" kern="1200"/>
            <a:t>Children move from elementary to higher functions through social experiences.</a:t>
          </a:r>
          <a:endParaRPr lang="en-US" sz="1100" kern="1200"/>
        </a:p>
      </dsp:txBody>
      <dsp:txXfrm>
        <a:off x="4115425" y="1265693"/>
        <a:ext cx="1582031" cy="632812"/>
      </dsp:txXfrm>
    </dsp:sp>
    <dsp:sp modelId="{F934A448-0B15-4888-8956-374AEDC0BE30}">
      <dsp:nvSpPr>
        <dsp:cNvPr id="0" name=""/>
        <dsp:cNvSpPr/>
      </dsp:nvSpPr>
      <dsp:spPr>
        <a:xfrm>
          <a:off x="2565034" y="2294013"/>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AB094F-8CC7-43E7-ACE2-654A8BDD7385}">
      <dsp:nvSpPr>
        <dsp:cNvPr id="0" name=""/>
        <dsp:cNvSpPr/>
      </dsp:nvSpPr>
      <dsp:spPr>
        <a:xfrm>
          <a:off x="2770698" y="2499677"/>
          <a:ext cx="553710" cy="5537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6FDF3B-210F-4A4E-B723-5F441D31F955}">
      <dsp:nvSpPr>
        <dsp:cNvPr id="0" name=""/>
        <dsp:cNvSpPr/>
      </dsp:nvSpPr>
      <dsp:spPr>
        <a:xfrm>
          <a:off x="2256538" y="3559638"/>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NG" sz="1100" kern="1200" dirty="0"/>
            <a:t>Adults and culture guide this process (Vygotsky, 1978; Daniels, </a:t>
          </a:r>
          <a:r>
            <a:rPr lang="en-GB" sz="1100" kern="1200" dirty="0"/>
            <a:t>2002</a:t>
          </a:r>
          <a:r>
            <a:rPr lang="en-NG" sz="1100" kern="1200" dirty="0"/>
            <a:t>).</a:t>
          </a:r>
          <a:endParaRPr lang="en-US" sz="1100" kern="1200" dirty="0"/>
        </a:p>
      </dsp:txBody>
      <dsp:txXfrm>
        <a:off x="2256538" y="3559638"/>
        <a:ext cx="1582031" cy="6328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F8F030-4BE1-4AAC-A4F5-7B198E058DEA}">
      <dsp:nvSpPr>
        <dsp:cNvPr id="0" name=""/>
        <dsp:cNvSpPr/>
      </dsp:nvSpPr>
      <dsp:spPr>
        <a:xfrm>
          <a:off x="97043" y="2718"/>
          <a:ext cx="2716187" cy="162971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NG" sz="1700" b="1" kern="1200"/>
            <a:t>Cultural tools:</a:t>
          </a:r>
          <a:r>
            <a:rPr lang="en-NG" sz="1700" kern="1200"/>
            <a:t> Language, books, art, numbers, and customs.</a:t>
          </a:r>
          <a:endParaRPr lang="en-US" sz="1700" kern="1200"/>
        </a:p>
      </dsp:txBody>
      <dsp:txXfrm>
        <a:off x="144776" y="50451"/>
        <a:ext cx="2620721" cy="1534246"/>
      </dsp:txXfrm>
    </dsp:sp>
    <dsp:sp modelId="{CB8F021C-9624-4AAB-BAAB-FFAB8CF78B35}">
      <dsp:nvSpPr>
        <dsp:cNvPr id="0" name=""/>
        <dsp:cNvSpPr/>
      </dsp:nvSpPr>
      <dsp:spPr>
        <a:xfrm>
          <a:off x="3052255" y="480767"/>
          <a:ext cx="575831" cy="673614"/>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52255" y="615490"/>
        <a:ext cx="403082" cy="404168"/>
      </dsp:txXfrm>
    </dsp:sp>
    <dsp:sp modelId="{9628EE20-5833-417B-A08E-1108868F4906}">
      <dsp:nvSpPr>
        <dsp:cNvPr id="0" name=""/>
        <dsp:cNvSpPr/>
      </dsp:nvSpPr>
      <dsp:spPr>
        <a:xfrm>
          <a:off x="3899706" y="2718"/>
          <a:ext cx="2716187" cy="162971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NG" sz="1700" kern="1200"/>
            <a:t>These are passed on through teaching and shared experiences.</a:t>
          </a:r>
          <a:endParaRPr lang="en-US" sz="1700" kern="1200"/>
        </a:p>
      </dsp:txBody>
      <dsp:txXfrm>
        <a:off x="3947439" y="50451"/>
        <a:ext cx="2620721" cy="1534246"/>
      </dsp:txXfrm>
    </dsp:sp>
    <dsp:sp modelId="{16AF18BC-65D4-4625-A8E0-E4233C861089}">
      <dsp:nvSpPr>
        <dsp:cNvPr id="0" name=""/>
        <dsp:cNvSpPr/>
      </dsp:nvSpPr>
      <dsp:spPr>
        <a:xfrm>
          <a:off x="6854918" y="480767"/>
          <a:ext cx="575831" cy="673614"/>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854918" y="615490"/>
        <a:ext cx="403082" cy="404168"/>
      </dsp:txXfrm>
    </dsp:sp>
    <dsp:sp modelId="{ABB0850F-BAAD-44DC-B918-8FA59ABF8F84}">
      <dsp:nvSpPr>
        <dsp:cNvPr id="0" name=""/>
        <dsp:cNvSpPr/>
      </dsp:nvSpPr>
      <dsp:spPr>
        <a:xfrm>
          <a:off x="7702368" y="2718"/>
          <a:ext cx="2716187" cy="162971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NG" sz="1700" kern="1200"/>
            <a:t>Children internalise these tools as part of their thinking.</a:t>
          </a:r>
          <a:endParaRPr lang="en-US" sz="1700" kern="1200"/>
        </a:p>
      </dsp:txBody>
      <dsp:txXfrm>
        <a:off x="7750101" y="50451"/>
        <a:ext cx="2620721" cy="1534246"/>
      </dsp:txXfrm>
    </dsp:sp>
    <dsp:sp modelId="{3CC3BBF4-E6BA-4080-9345-12004A30E93F}">
      <dsp:nvSpPr>
        <dsp:cNvPr id="0" name=""/>
        <dsp:cNvSpPr/>
      </dsp:nvSpPr>
      <dsp:spPr>
        <a:xfrm rot="5400000">
          <a:off x="8772546" y="1822564"/>
          <a:ext cx="575831" cy="673614"/>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8858378" y="1871456"/>
        <a:ext cx="404168" cy="403082"/>
      </dsp:txXfrm>
    </dsp:sp>
    <dsp:sp modelId="{93F3B768-F11A-4440-905D-CAE1878D5B56}">
      <dsp:nvSpPr>
        <dsp:cNvPr id="0" name=""/>
        <dsp:cNvSpPr/>
      </dsp:nvSpPr>
      <dsp:spPr>
        <a:xfrm>
          <a:off x="7702368" y="2718906"/>
          <a:ext cx="2716187" cy="162971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NG" sz="1700" kern="1200"/>
            <a:t>Example: Gredler (1992) found that children in Papua New Guinea used body-part counting </a:t>
          </a:r>
          <a:r>
            <a:rPr lang="en-GB" sz="1700" kern="1200"/>
            <a:t>which shows </a:t>
          </a:r>
          <a:r>
            <a:rPr lang="en-NG" sz="1700" kern="1200"/>
            <a:t>how culture shapes thought.</a:t>
          </a:r>
          <a:endParaRPr lang="en-US" sz="1700" kern="1200"/>
        </a:p>
      </dsp:txBody>
      <dsp:txXfrm>
        <a:off x="7750101" y="2766639"/>
        <a:ext cx="2620721" cy="15342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5D0F94-C88D-43E0-90E6-796A556BA18E}">
      <dsp:nvSpPr>
        <dsp:cNvPr id="0" name=""/>
        <dsp:cNvSpPr/>
      </dsp:nvSpPr>
      <dsp:spPr>
        <a:xfrm>
          <a:off x="0" y="630006"/>
          <a:ext cx="2653052" cy="1591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Scaffolding is the support given to a child to help them achieve something just beyond their current ability.</a:t>
          </a:r>
          <a:endParaRPr lang="en-US" sz="1800" kern="1200"/>
        </a:p>
      </dsp:txBody>
      <dsp:txXfrm>
        <a:off x="0" y="630006"/>
        <a:ext cx="2653052" cy="1591831"/>
      </dsp:txXfrm>
    </dsp:sp>
    <dsp:sp modelId="{2E494FB0-2DC5-43B9-AC4E-DE6107FB06E7}">
      <dsp:nvSpPr>
        <dsp:cNvPr id="0" name=""/>
        <dsp:cNvSpPr/>
      </dsp:nvSpPr>
      <dsp:spPr>
        <a:xfrm>
          <a:off x="2918358" y="630006"/>
          <a:ext cx="2653052" cy="1591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 more skilled person like a teacher or peer guides the child without doing it for them.</a:t>
          </a:r>
          <a:endParaRPr lang="en-US" sz="1800" kern="1200"/>
        </a:p>
      </dsp:txBody>
      <dsp:txXfrm>
        <a:off x="2918358" y="630006"/>
        <a:ext cx="2653052" cy="1591831"/>
      </dsp:txXfrm>
    </dsp:sp>
    <dsp:sp modelId="{422979A8-066C-45EB-8392-DE03266D45A9}">
      <dsp:nvSpPr>
        <dsp:cNvPr id="0" name=""/>
        <dsp:cNvSpPr/>
      </dsp:nvSpPr>
      <dsp:spPr>
        <a:xfrm>
          <a:off x="5836716" y="630006"/>
          <a:ext cx="2653052" cy="1591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child completes what they can on their own, while support fills in the gaps.</a:t>
          </a:r>
          <a:endParaRPr lang="en-US" sz="1800" kern="1200"/>
        </a:p>
      </dsp:txBody>
      <dsp:txXfrm>
        <a:off x="5836716" y="630006"/>
        <a:ext cx="2653052" cy="1591831"/>
      </dsp:txXfrm>
    </dsp:sp>
    <dsp:sp modelId="{559B1421-4CAF-45E1-B1EC-8459366EDFAF}">
      <dsp:nvSpPr>
        <dsp:cNvPr id="0" name=""/>
        <dsp:cNvSpPr/>
      </dsp:nvSpPr>
      <dsp:spPr>
        <a:xfrm>
          <a:off x="0" y="2487143"/>
          <a:ext cx="2653052" cy="1591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Scaffolding can include modelling, prompting, encouraging, or breaking tasks into smaller steps.</a:t>
          </a:r>
          <a:endParaRPr lang="en-US" sz="1800" kern="1200"/>
        </a:p>
      </dsp:txBody>
      <dsp:txXfrm>
        <a:off x="0" y="2487143"/>
        <a:ext cx="2653052" cy="1591831"/>
      </dsp:txXfrm>
    </dsp:sp>
    <dsp:sp modelId="{94294777-36BE-4EC7-8ECC-7DCF9EE7AF59}">
      <dsp:nvSpPr>
        <dsp:cNvPr id="0" name=""/>
        <dsp:cNvSpPr/>
      </dsp:nvSpPr>
      <dsp:spPr>
        <a:xfrm>
          <a:off x="2918358" y="2487143"/>
          <a:ext cx="2653052" cy="1591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This helps Amira build confidence, try new skills, and gradually become more independent in play and learning.</a:t>
          </a:r>
          <a:endParaRPr lang="en-US" sz="1800" kern="1200"/>
        </a:p>
      </dsp:txBody>
      <dsp:txXfrm>
        <a:off x="2918358" y="2487143"/>
        <a:ext cx="2653052" cy="1591831"/>
      </dsp:txXfrm>
    </dsp:sp>
    <dsp:sp modelId="{ED7B36CF-E0C9-4B4B-A340-B76D93769FE8}">
      <dsp:nvSpPr>
        <dsp:cNvPr id="0" name=""/>
        <dsp:cNvSpPr/>
      </dsp:nvSpPr>
      <dsp:spPr>
        <a:xfrm>
          <a:off x="5836716" y="2487143"/>
          <a:ext cx="2653052" cy="1591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Wood, Bruner &amp; Ross (1976)</a:t>
          </a:r>
          <a:endParaRPr lang="en-US" sz="1800" kern="1200"/>
        </a:p>
      </dsp:txBody>
      <dsp:txXfrm>
        <a:off x="5836716" y="2487143"/>
        <a:ext cx="2653052" cy="15918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B84D64-BA17-4CC2-9859-CBDA0C22C91E}">
      <dsp:nvSpPr>
        <dsp:cNvPr id="0" name=""/>
        <dsp:cNvSpPr/>
      </dsp:nvSpPr>
      <dsp:spPr>
        <a:xfrm>
          <a:off x="576828" y="525829"/>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75BCB4-B592-42C9-B163-62AF183825C1}">
      <dsp:nvSpPr>
        <dsp:cNvPr id="0" name=""/>
        <dsp:cNvSpPr/>
      </dsp:nvSpPr>
      <dsp:spPr>
        <a:xfrm>
          <a:off x="81828" y="160584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NG" sz="1100" kern="1200"/>
            <a:t>Learning is a social and cultural process.</a:t>
          </a:r>
          <a:endParaRPr lang="en-US" sz="1100" kern="1200"/>
        </a:p>
      </dsp:txBody>
      <dsp:txXfrm>
        <a:off x="81828" y="1605848"/>
        <a:ext cx="1800000" cy="720000"/>
      </dsp:txXfrm>
    </dsp:sp>
    <dsp:sp modelId="{C372D78D-8101-4426-B827-0F5E31137D16}">
      <dsp:nvSpPr>
        <dsp:cNvPr id="0" name=""/>
        <dsp:cNvSpPr/>
      </dsp:nvSpPr>
      <dsp:spPr>
        <a:xfrm>
          <a:off x="2691828" y="525829"/>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ADF881-9968-4421-9203-9C5C8A568E02}">
      <dsp:nvSpPr>
        <dsp:cNvPr id="0" name=""/>
        <dsp:cNvSpPr/>
      </dsp:nvSpPr>
      <dsp:spPr>
        <a:xfrm>
          <a:off x="2196828" y="160584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NG" sz="1100" kern="1200"/>
            <a:t>Amira’s challenges can be understood through her stage of language and social development.</a:t>
          </a:r>
          <a:endParaRPr lang="en-US" sz="1100" kern="1200"/>
        </a:p>
      </dsp:txBody>
      <dsp:txXfrm>
        <a:off x="2196828" y="1605848"/>
        <a:ext cx="1800000" cy="720000"/>
      </dsp:txXfrm>
    </dsp:sp>
    <dsp:sp modelId="{319985D3-1F75-4409-8FD1-0C681B2A6922}">
      <dsp:nvSpPr>
        <dsp:cNvPr id="0" name=""/>
        <dsp:cNvSpPr/>
      </dsp:nvSpPr>
      <dsp:spPr>
        <a:xfrm>
          <a:off x="4806828" y="525829"/>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72035E-BB8B-42F9-A945-B14876D49CAD}">
      <dsp:nvSpPr>
        <dsp:cNvPr id="0" name=""/>
        <dsp:cNvSpPr/>
      </dsp:nvSpPr>
      <dsp:spPr>
        <a:xfrm>
          <a:off x="4311828" y="160584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NG" sz="1100" kern="1200"/>
            <a:t>Supportive relationships and guided play help her thrive.</a:t>
          </a:r>
          <a:endParaRPr lang="en-US" sz="1100" kern="1200"/>
        </a:p>
      </dsp:txBody>
      <dsp:txXfrm>
        <a:off x="4311828" y="1605848"/>
        <a:ext cx="1800000" cy="720000"/>
      </dsp:txXfrm>
    </dsp:sp>
    <dsp:sp modelId="{B41B45D4-178F-4455-9FAD-A2A9270D1E67}">
      <dsp:nvSpPr>
        <dsp:cNvPr id="0" name=""/>
        <dsp:cNvSpPr/>
      </dsp:nvSpPr>
      <dsp:spPr>
        <a:xfrm>
          <a:off x="6921828" y="525829"/>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1C93BF-7C3C-4228-980E-FD3462BFADE1}">
      <dsp:nvSpPr>
        <dsp:cNvPr id="0" name=""/>
        <dsp:cNvSpPr/>
      </dsp:nvSpPr>
      <dsp:spPr>
        <a:xfrm>
          <a:off x="6426828" y="160584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NG" sz="1100" kern="1200"/>
            <a:t>Practitioners must balance emotional care with opportunities for social learning.</a:t>
          </a:r>
          <a:endParaRPr lang="en-US" sz="1100" kern="1200"/>
        </a:p>
      </dsp:txBody>
      <dsp:txXfrm>
        <a:off x="6426828" y="1605848"/>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905713-5477-304A-9954-58A4302EB5FF}"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DD7AB2-E52C-6449-9F8B-27BD587260D6}" type="slidenum">
              <a:rPr lang="en-GB" smtClean="0"/>
              <a:t>‹#›</a:t>
            </a:fld>
            <a:endParaRPr lang="en-GB"/>
          </a:p>
        </p:txBody>
      </p:sp>
    </p:spTree>
    <p:extLst>
      <p:ext uri="{BB962C8B-B14F-4D97-AF65-F5344CB8AC3E}">
        <p14:creationId xmlns:p14="http://schemas.microsoft.com/office/powerpoint/2010/main" val="3819239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xfrm>
            <a:off x="182530" y="4965043"/>
            <a:ext cx="6245364" cy="5516522"/>
          </a:xfrm>
        </p:spPr>
        <p:txBody>
          <a:bodyPr/>
          <a:lstStyle/>
          <a:p>
            <a:pPr>
              <a:defRPr/>
            </a:pPr>
            <a:endParaRPr lang="en-GB" dirty="0"/>
          </a:p>
        </p:txBody>
      </p:sp>
      <p:sp>
        <p:nvSpPr>
          <p:cNvPr id="58372"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58373"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C430CBE-0FDF-48C2-A469-D8196B7F596B}"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58374"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2491422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xfrm>
            <a:off x="321002" y="4965043"/>
            <a:ext cx="6039231" cy="5006403"/>
          </a:xfrm>
          <a:noFill/>
        </p:spPr>
        <p:txBody>
          <a:bodyPr/>
          <a:lstStyle/>
          <a:p>
            <a:endParaRPr lang="en-GB" altLang="en-US" dirty="0"/>
          </a:p>
        </p:txBody>
      </p:sp>
      <p:sp>
        <p:nvSpPr>
          <p:cNvPr id="61444"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1445"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99FD28D-3C00-4EA2-9990-975300AC5D1F}"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1446"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396362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xfrm>
            <a:off x="528708" y="5133934"/>
            <a:ext cx="5339008" cy="4851299"/>
          </a:xfrm>
          <a:noFill/>
        </p:spPr>
        <p:txBody>
          <a:bodyPr/>
          <a:lstStyle/>
          <a:p>
            <a:endParaRPr lang="en-GB" altLang="en-US" dirty="0"/>
          </a:p>
        </p:txBody>
      </p:sp>
      <p:sp>
        <p:nvSpPr>
          <p:cNvPr id="63492"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3493"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BBE63A6-1EA8-41B3-9676-B113119C114D}"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3494"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4692586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15</a:t>
            </a:fld>
            <a:endParaRPr lang="en-GB"/>
          </a:p>
        </p:txBody>
      </p:sp>
    </p:spTree>
    <p:extLst>
      <p:ext uri="{BB962C8B-B14F-4D97-AF65-F5344CB8AC3E}">
        <p14:creationId xmlns:p14="http://schemas.microsoft.com/office/powerpoint/2010/main" val="3125448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34CC5-AE69-55B8-B6E8-EEC4F867BE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2E2C5EE-5E85-657F-B235-D8DA76E984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597882-2F12-CBBA-03AC-561B9889D03A}"/>
              </a:ext>
            </a:extLst>
          </p:cNvPr>
          <p:cNvSpPr>
            <a:spLocks noGrp="1"/>
          </p:cNvSpPr>
          <p:nvPr>
            <p:ph type="dt" sz="half" idx="10"/>
          </p:nvPr>
        </p:nvSpPr>
        <p:spPr/>
        <p:txBody>
          <a:bodyPr/>
          <a:lstStyle/>
          <a:p>
            <a:fld id="{7679BD4A-1AFF-40FC-B538-195EAFD36EEE}" type="datetimeFigureOut">
              <a:rPr lang="en-GB" smtClean="0"/>
              <a:t>17/11/2025</a:t>
            </a:fld>
            <a:endParaRPr lang="en-GB"/>
          </a:p>
        </p:txBody>
      </p:sp>
      <p:sp>
        <p:nvSpPr>
          <p:cNvPr id="5" name="Footer Placeholder 4">
            <a:extLst>
              <a:ext uri="{FF2B5EF4-FFF2-40B4-BE49-F238E27FC236}">
                <a16:creationId xmlns:a16="http://schemas.microsoft.com/office/drawing/2014/main" id="{59EDE978-9E25-9802-3036-C0785967A3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B36D37-F116-C120-3871-8CF359E6C71A}"/>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1981765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6D08D-E23E-B571-B918-DAC0ACB994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BC8817-4CF1-E3C3-7E59-82C5431605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D67C89-C78A-0311-A561-BCA0533E9719}"/>
              </a:ext>
            </a:extLst>
          </p:cNvPr>
          <p:cNvSpPr>
            <a:spLocks noGrp="1"/>
          </p:cNvSpPr>
          <p:nvPr>
            <p:ph type="dt" sz="half" idx="10"/>
          </p:nvPr>
        </p:nvSpPr>
        <p:spPr/>
        <p:txBody>
          <a:bodyPr/>
          <a:lstStyle/>
          <a:p>
            <a:fld id="{7679BD4A-1AFF-40FC-B538-195EAFD36EEE}" type="datetimeFigureOut">
              <a:rPr lang="en-GB" smtClean="0"/>
              <a:t>17/11/2025</a:t>
            </a:fld>
            <a:endParaRPr lang="en-GB"/>
          </a:p>
        </p:txBody>
      </p:sp>
      <p:sp>
        <p:nvSpPr>
          <p:cNvPr id="5" name="Footer Placeholder 4">
            <a:extLst>
              <a:ext uri="{FF2B5EF4-FFF2-40B4-BE49-F238E27FC236}">
                <a16:creationId xmlns:a16="http://schemas.microsoft.com/office/drawing/2014/main" id="{60E14025-22A1-33F5-6DEA-2E9B3FE410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9632E9-C95A-69CB-88F6-D9820D3FC3FE}"/>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9556168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6D07C-5EA5-F304-367E-9BCF5F6826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B005B6-A860-832C-ECA7-590B63B159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C5F181-92B4-05ED-AAA7-6C973ADAAA52}"/>
              </a:ext>
            </a:extLst>
          </p:cNvPr>
          <p:cNvSpPr>
            <a:spLocks noGrp="1"/>
          </p:cNvSpPr>
          <p:nvPr>
            <p:ph type="dt" sz="half" idx="10"/>
          </p:nvPr>
        </p:nvSpPr>
        <p:spPr/>
        <p:txBody>
          <a:bodyPr/>
          <a:lstStyle/>
          <a:p>
            <a:fld id="{7679BD4A-1AFF-40FC-B538-195EAFD36EEE}" type="datetimeFigureOut">
              <a:rPr lang="en-GB" smtClean="0"/>
              <a:t>17/11/2025</a:t>
            </a:fld>
            <a:endParaRPr lang="en-GB"/>
          </a:p>
        </p:txBody>
      </p:sp>
      <p:sp>
        <p:nvSpPr>
          <p:cNvPr id="5" name="Footer Placeholder 4">
            <a:extLst>
              <a:ext uri="{FF2B5EF4-FFF2-40B4-BE49-F238E27FC236}">
                <a16:creationId xmlns:a16="http://schemas.microsoft.com/office/drawing/2014/main" id="{B5EB7263-63B2-788B-5614-C53D9E65CC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C6ED40-CA7B-C990-FDC2-340A0EFA2744}"/>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13487026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A3817-3098-6968-CB87-F12639351E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82239B-8F30-D563-6E68-BDE4D60D79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08AA40-A94A-EB1F-5050-2DBC3B69B2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A4992D-3F62-5FFC-DDFD-01D5120CD5F7}"/>
              </a:ext>
            </a:extLst>
          </p:cNvPr>
          <p:cNvSpPr>
            <a:spLocks noGrp="1"/>
          </p:cNvSpPr>
          <p:nvPr>
            <p:ph type="dt" sz="half" idx="10"/>
          </p:nvPr>
        </p:nvSpPr>
        <p:spPr/>
        <p:txBody>
          <a:bodyPr/>
          <a:lstStyle/>
          <a:p>
            <a:fld id="{7679BD4A-1AFF-40FC-B538-195EAFD36EEE}" type="datetimeFigureOut">
              <a:rPr lang="en-GB" smtClean="0"/>
              <a:t>17/11/2025</a:t>
            </a:fld>
            <a:endParaRPr lang="en-GB"/>
          </a:p>
        </p:txBody>
      </p:sp>
      <p:sp>
        <p:nvSpPr>
          <p:cNvPr id="6" name="Footer Placeholder 5">
            <a:extLst>
              <a:ext uri="{FF2B5EF4-FFF2-40B4-BE49-F238E27FC236}">
                <a16:creationId xmlns:a16="http://schemas.microsoft.com/office/drawing/2014/main" id="{1EC6D1FE-1876-25AA-C7F2-988C04D0AE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C47AD2-98DB-F8AB-F6DE-4DECA29306C3}"/>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680763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E4008-A32B-6DA7-951B-F8D664049A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FB75B0-B36B-ABDB-9CD9-A4D3D230BC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28FF74-7E9F-1DA3-6F77-A068CD4397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F4AADF8-AE27-78F3-7D89-8A026AACDD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91F50E-34C0-3E32-64FB-918CCFE01F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914D65-5DC3-7A30-E3C0-A9D5CDF3055E}"/>
              </a:ext>
            </a:extLst>
          </p:cNvPr>
          <p:cNvSpPr>
            <a:spLocks noGrp="1"/>
          </p:cNvSpPr>
          <p:nvPr>
            <p:ph type="dt" sz="half" idx="10"/>
          </p:nvPr>
        </p:nvSpPr>
        <p:spPr/>
        <p:txBody>
          <a:bodyPr/>
          <a:lstStyle/>
          <a:p>
            <a:fld id="{7679BD4A-1AFF-40FC-B538-195EAFD36EEE}" type="datetimeFigureOut">
              <a:rPr lang="en-GB" smtClean="0"/>
              <a:t>17/11/2025</a:t>
            </a:fld>
            <a:endParaRPr lang="en-GB"/>
          </a:p>
        </p:txBody>
      </p:sp>
      <p:sp>
        <p:nvSpPr>
          <p:cNvPr id="8" name="Footer Placeholder 7">
            <a:extLst>
              <a:ext uri="{FF2B5EF4-FFF2-40B4-BE49-F238E27FC236}">
                <a16:creationId xmlns:a16="http://schemas.microsoft.com/office/drawing/2014/main" id="{A7D416CC-E9EF-5C6B-8BE5-B1661EAFBA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C99093-5310-0A6E-FF80-78A6DDDCFDD1}"/>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987010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8C76-5327-462A-A38E-8EDB0BAD50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013B6D1-76FE-4E2E-3FA5-1D5E549CA0DC}"/>
              </a:ext>
            </a:extLst>
          </p:cNvPr>
          <p:cNvSpPr>
            <a:spLocks noGrp="1"/>
          </p:cNvSpPr>
          <p:nvPr>
            <p:ph type="dt" sz="half" idx="10"/>
          </p:nvPr>
        </p:nvSpPr>
        <p:spPr/>
        <p:txBody>
          <a:bodyPr/>
          <a:lstStyle/>
          <a:p>
            <a:fld id="{7679BD4A-1AFF-40FC-B538-195EAFD36EEE}" type="datetimeFigureOut">
              <a:rPr lang="en-GB" smtClean="0"/>
              <a:t>17/11/2025</a:t>
            </a:fld>
            <a:endParaRPr lang="en-GB"/>
          </a:p>
        </p:txBody>
      </p:sp>
      <p:sp>
        <p:nvSpPr>
          <p:cNvPr id="4" name="Footer Placeholder 3">
            <a:extLst>
              <a:ext uri="{FF2B5EF4-FFF2-40B4-BE49-F238E27FC236}">
                <a16:creationId xmlns:a16="http://schemas.microsoft.com/office/drawing/2014/main" id="{5ABADAB0-560D-D603-28EE-DF6D5DC224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5E1E15-6989-8ABF-638E-E02BB70A12E7}"/>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1983428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1092E5-1F23-49D4-2FFD-DD99681818A6}"/>
              </a:ext>
            </a:extLst>
          </p:cNvPr>
          <p:cNvSpPr>
            <a:spLocks noGrp="1"/>
          </p:cNvSpPr>
          <p:nvPr>
            <p:ph type="dt" sz="half" idx="10"/>
          </p:nvPr>
        </p:nvSpPr>
        <p:spPr/>
        <p:txBody>
          <a:bodyPr/>
          <a:lstStyle/>
          <a:p>
            <a:fld id="{7679BD4A-1AFF-40FC-B538-195EAFD36EEE}" type="datetimeFigureOut">
              <a:rPr lang="en-GB" smtClean="0"/>
              <a:t>17/11/2025</a:t>
            </a:fld>
            <a:endParaRPr lang="en-GB"/>
          </a:p>
        </p:txBody>
      </p:sp>
      <p:sp>
        <p:nvSpPr>
          <p:cNvPr id="3" name="Footer Placeholder 2">
            <a:extLst>
              <a:ext uri="{FF2B5EF4-FFF2-40B4-BE49-F238E27FC236}">
                <a16:creationId xmlns:a16="http://schemas.microsoft.com/office/drawing/2014/main" id="{AE6D0DDA-5C68-D3C6-13E8-91E55975D5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E1FC3D0-840B-A11C-A32F-4F8C6C278F20}"/>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871685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C174D-E7C7-1B7C-699E-C9B18B1F40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ADCCD5-0284-B85F-F8F4-A09F31366E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29DB7A-8883-019C-AC5B-A312DBFF05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F9D3D6-C568-B937-ECB6-188200973C25}"/>
              </a:ext>
            </a:extLst>
          </p:cNvPr>
          <p:cNvSpPr>
            <a:spLocks noGrp="1"/>
          </p:cNvSpPr>
          <p:nvPr>
            <p:ph type="dt" sz="half" idx="10"/>
          </p:nvPr>
        </p:nvSpPr>
        <p:spPr/>
        <p:txBody>
          <a:bodyPr/>
          <a:lstStyle/>
          <a:p>
            <a:fld id="{7679BD4A-1AFF-40FC-B538-195EAFD36EEE}" type="datetimeFigureOut">
              <a:rPr lang="en-GB" smtClean="0"/>
              <a:t>17/11/2025</a:t>
            </a:fld>
            <a:endParaRPr lang="en-GB"/>
          </a:p>
        </p:txBody>
      </p:sp>
      <p:sp>
        <p:nvSpPr>
          <p:cNvPr id="6" name="Footer Placeholder 5">
            <a:extLst>
              <a:ext uri="{FF2B5EF4-FFF2-40B4-BE49-F238E27FC236}">
                <a16:creationId xmlns:a16="http://schemas.microsoft.com/office/drawing/2014/main" id="{75900FC8-5DB8-0D95-32AA-49815B675D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FC5B94-507F-53DF-699A-06E62D704E5D}"/>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1948776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46EEB-F034-A693-5BB7-604690558B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8083E7-E4FF-F841-8E14-5F0A87FD64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C6F745C-E6E1-50F3-800A-7B11EE6114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FD1060-E35B-7122-39D6-FA3AE49DE43C}"/>
              </a:ext>
            </a:extLst>
          </p:cNvPr>
          <p:cNvSpPr>
            <a:spLocks noGrp="1"/>
          </p:cNvSpPr>
          <p:nvPr>
            <p:ph type="dt" sz="half" idx="10"/>
          </p:nvPr>
        </p:nvSpPr>
        <p:spPr/>
        <p:txBody>
          <a:bodyPr/>
          <a:lstStyle/>
          <a:p>
            <a:fld id="{7679BD4A-1AFF-40FC-B538-195EAFD36EEE}" type="datetimeFigureOut">
              <a:rPr lang="en-GB" smtClean="0"/>
              <a:t>17/11/2025</a:t>
            </a:fld>
            <a:endParaRPr lang="en-GB"/>
          </a:p>
        </p:txBody>
      </p:sp>
      <p:sp>
        <p:nvSpPr>
          <p:cNvPr id="6" name="Footer Placeholder 5">
            <a:extLst>
              <a:ext uri="{FF2B5EF4-FFF2-40B4-BE49-F238E27FC236}">
                <a16:creationId xmlns:a16="http://schemas.microsoft.com/office/drawing/2014/main" id="{E9E111EE-E305-01D6-E131-6EAD75ECB2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D6607D-243C-B18E-86AC-7BCCFBD4E248}"/>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887538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B1116-53BD-9217-B175-5D5516604D7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91B032-831E-EA97-E479-730CD2D2D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6C6FB-7F59-7DB8-A807-9DFFBF4D9EB2}"/>
              </a:ext>
            </a:extLst>
          </p:cNvPr>
          <p:cNvSpPr>
            <a:spLocks noGrp="1"/>
          </p:cNvSpPr>
          <p:nvPr>
            <p:ph type="dt" sz="half" idx="10"/>
          </p:nvPr>
        </p:nvSpPr>
        <p:spPr/>
        <p:txBody>
          <a:bodyPr/>
          <a:lstStyle/>
          <a:p>
            <a:fld id="{7679BD4A-1AFF-40FC-B538-195EAFD36EEE}" type="datetimeFigureOut">
              <a:rPr lang="en-GB" smtClean="0"/>
              <a:t>17/11/2025</a:t>
            </a:fld>
            <a:endParaRPr lang="en-GB"/>
          </a:p>
        </p:txBody>
      </p:sp>
      <p:sp>
        <p:nvSpPr>
          <p:cNvPr id="5" name="Footer Placeholder 4">
            <a:extLst>
              <a:ext uri="{FF2B5EF4-FFF2-40B4-BE49-F238E27FC236}">
                <a16:creationId xmlns:a16="http://schemas.microsoft.com/office/drawing/2014/main" id="{8600E77B-78C9-A79B-9DD1-D252D8C6F5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96D1A6-47AE-07D6-2E4E-423C5DB97BF6}"/>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115951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B34DD7-F116-D674-6DB1-577F1A25B2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6F694-C248-1DCA-DE37-D0EB94C081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824BB3-7F1F-663A-A752-B055FF71D3A1}"/>
              </a:ext>
            </a:extLst>
          </p:cNvPr>
          <p:cNvSpPr>
            <a:spLocks noGrp="1"/>
          </p:cNvSpPr>
          <p:nvPr>
            <p:ph type="dt" sz="half" idx="10"/>
          </p:nvPr>
        </p:nvSpPr>
        <p:spPr/>
        <p:txBody>
          <a:bodyPr/>
          <a:lstStyle/>
          <a:p>
            <a:fld id="{7679BD4A-1AFF-40FC-B538-195EAFD36EEE}" type="datetimeFigureOut">
              <a:rPr lang="en-GB" smtClean="0"/>
              <a:t>17/11/2025</a:t>
            </a:fld>
            <a:endParaRPr lang="en-GB"/>
          </a:p>
        </p:txBody>
      </p:sp>
      <p:sp>
        <p:nvSpPr>
          <p:cNvPr id="5" name="Footer Placeholder 4">
            <a:extLst>
              <a:ext uri="{FF2B5EF4-FFF2-40B4-BE49-F238E27FC236}">
                <a16:creationId xmlns:a16="http://schemas.microsoft.com/office/drawing/2014/main" id="{08C899F4-D6E9-EAD0-1DE5-1D940514CC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AC4427-31BE-9F6D-0554-199F26B09488}"/>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12530029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106680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600201"/>
            <a:ext cx="52324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350000" y="1600201"/>
            <a:ext cx="52324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3F2C3F-2B60-78F1-1DC9-2287DFD64AD3}"/>
              </a:ext>
            </a:extLst>
          </p:cNvPr>
          <p:cNvSpPr>
            <a:spLocks noGrp="1"/>
          </p:cNvSpPr>
          <p:nvPr>
            <p:ph type="dt" sz="half" idx="10"/>
          </p:nvPr>
        </p:nvSpPr>
        <p:spPr>
          <a:xfrm>
            <a:off x="406400" y="6381750"/>
            <a:ext cx="2844800" cy="476250"/>
          </a:xfrm>
        </p:spPr>
        <p:txBody>
          <a:bodyPr/>
          <a:lstStyle>
            <a:lvl1pPr>
              <a:defRPr smtClean="0"/>
            </a:lvl1pPr>
          </a:lstStyle>
          <a:p>
            <a:pPr>
              <a:defRPr/>
            </a:pPr>
            <a:fld id="{FCFF6A6F-3187-415E-AE6F-47C996E8B3D8}" type="datetime1">
              <a:rPr lang="en-US"/>
              <a:pPr>
                <a:defRPr/>
              </a:pPr>
              <a:t>11/17/2025</a:t>
            </a:fld>
            <a:endParaRPr lang="en-GB"/>
          </a:p>
        </p:txBody>
      </p:sp>
      <p:sp>
        <p:nvSpPr>
          <p:cNvPr id="6" name="Footer Placeholder 5">
            <a:extLst>
              <a:ext uri="{FF2B5EF4-FFF2-40B4-BE49-F238E27FC236}">
                <a16:creationId xmlns:a16="http://schemas.microsoft.com/office/drawing/2014/main" id="{6A6645BF-1702-794F-DDD7-FD7D786FE105}"/>
              </a:ext>
            </a:extLst>
          </p:cNvPr>
          <p:cNvSpPr>
            <a:spLocks noGrp="1"/>
          </p:cNvSpPr>
          <p:nvPr>
            <p:ph type="ftr" sz="quarter" idx="11"/>
          </p:nvPr>
        </p:nvSpPr>
        <p:spPr>
          <a:xfrm>
            <a:off x="3352800" y="6381750"/>
            <a:ext cx="7112000" cy="476250"/>
          </a:xfrm>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EDC8B2E1-B5A3-B6A2-E525-064B3D8D2B1D}"/>
              </a:ext>
            </a:extLst>
          </p:cNvPr>
          <p:cNvSpPr>
            <a:spLocks noGrp="1"/>
          </p:cNvSpPr>
          <p:nvPr>
            <p:ph type="sldNum" sz="quarter" idx="12"/>
          </p:nvPr>
        </p:nvSpPr>
        <p:spPr>
          <a:xfrm>
            <a:off x="10566400" y="6381750"/>
            <a:ext cx="1625600" cy="476250"/>
          </a:xfrm>
        </p:spPr>
        <p:txBody>
          <a:bodyPr/>
          <a:lstStyle>
            <a:lvl1pPr>
              <a:defRPr/>
            </a:lvl1pPr>
          </a:lstStyle>
          <a:p>
            <a:fld id="{8A63C6E4-B0AF-4531-9D0D-8DFEA5092010}" type="slidenum">
              <a:rPr lang="en-GB" altLang="en-US"/>
              <a:pPr/>
              <a:t>‹#›</a:t>
            </a:fld>
            <a:endParaRPr lang="en-GB" altLang="en-US"/>
          </a:p>
        </p:txBody>
      </p:sp>
    </p:spTree>
    <p:extLst>
      <p:ext uri="{BB962C8B-B14F-4D97-AF65-F5344CB8AC3E}">
        <p14:creationId xmlns:p14="http://schemas.microsoft.com/office/powerpoint/2010/main" val="554220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F460C0-9AB7-2AC0-A663-E409B11D75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3BCB4B-73AF-4569-8D1E-9960A58B28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0184AF-A6E7-DE93-7CE0-C39DAFC8B3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79BD4A-1AFF-40FC-B538-195EAFD36EEE}" type="datetimeFigureOut">
              <a:rPr lang="en-GB" smtClean="0"/>
              <a:t>17/11/2025</a:t>
            </a:fld>
            <a:endParaRPr lang="en-GB"/>
          </a:p>
        </p:txBody>
      </p:sp>
      <p:sp>
        <p:nvSpPr>
          <p:cNvPr id="5" name="Footer Placeholder 4">
            <a:extLst>
              <a:ext uri="{FF2B5EF4-FFF2-40B4-BE49-F238E27FC236}">
                <a16:creationId xmlns:a16="http://schemas.microsoft.com/office/drawing/2014/main" id="{2333067B-FDE0-B462-5458-FFC3D85D4A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6665B0-2622-ABD6-F9B1-B013239219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ACE58F-3698-4453-9893-DF2277EA2FD9}" type="slidenum">
              <a:rPr lang="en-GB" smtClean="0"/>
              <a:t>‹#›</a:t>
            </a:fld>
            <a:endParaRPr lang="en-GB"/>
          </a:p>
        </p:txBody>
      </p:sp>
    </p:spTree>
    <p:extLst>
      <p:ext uri="{BB962C8B-B14F-4D97-AF65-F5344CB8AC3E}">
        <p14:creationId xmlns:p14="http://schemas.microsoft.com/office/powerpoint/2010/main" val="23156391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1.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22.jpeg"/></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8" Type="http://schemas.openxmlformats.org/officeDocument/2006/relationships/hyperlink" Target="https://books.google.com/books?hl=en&amp;lr=&amp;id=RxjjUefze_oC&amp;oi=fnd&amp;pg=PA1&amp;dq=Mind+in+Society:+The+Development+of+Higher+Psychological+Processes&amp;ots=okBWP3u5bs&amp;sig=neuI-Ga2UH4U8y_oJ0Bzgs0ZscM" TargetMode="External"/><Relationship Id="rId3" Type="http://schemas.openxmlformats.org/officeDocument/2006/relationships/hyperlink" Target="https://journals.sagepub.com/doi/abs/10.1177/026565908500100113" TargetMode="External"/><Relationship Id="rId7" Type="http://schemas.openxmlformats.org/officeDocument/2006/relationships/hyperlink" Target="https://psycnet.apa.org/record/1995-98500-000" TargetMode="External"/><Relationship Id="rId2" Type="http://schemas.openxmlformats.org/officeDocument/2006/relationships/hyperlink" Target="https://neumannmarking.com/wp-content/uploads/2015/02/0205491251.pdf" TargetMode="External"/><Relationship Id="rId1" Type="http://schemas.openxmlformats.org/officeDocument/2006/relationships/slideLayout" Target="../slideLayouts/slideLayout2.xml"/><Relationship Id="rId6" Type="http://schemas.openxmlformats.org/officeDocument/2006/relationships/hyperlink" Target="https://www.mheducation.com/highered/product/experience-human-development-papalia.html?utm_source=chatgpt.com" TargetMode="External"/><Relationship Id="rId5" Type="http://schemas.openxmlformats.org/officeDocument/2006/relationships/hyperlink" Target="https://cir.nii.ac.jp/crid/1130000795785890688" TargetMode="External"/><Relationship Id="rId10" Type="http://schemas.openxmlformats.org/officeDocument/2006/relationships/image" Target="../media/image11.png"/><Relationship Id="rId4" Type="http://schemas.openxmlformats.org/officeDocument/2006/relationships/hyperlink" Target="https://www.taylorfrancis.com/books/mono/10.4324/9780203469576/vygotsky-pedagogy-harry-daniels" TargetMode="External"/><Relationship Id="rId9" Type="http://schemas.openxmlformats.org/officeDocument/2006/relationships/hyperlink" Target="https://www.sciencedirect.com/science/article/pii/S08852006210004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0D0CFB-6086-BA39-9C9A-0DCE445B26BE}"/>
              </a:ext>
            </a:extLst>
          </p:cNvPr>
          <p:cNvSpPr>
            <a:spLocks noGrp="1"/>
          </p:cNvSpPr>
          <p:nvPr>
            <p:ph type="title"/>
          </p:nvPr>
        </p:nvSpPr>
        <p:spPr>
          <a:xfrm>
            <a:off x="1383564" y="348865"/>
            <a:ext cx="9718111" cy="1576446"/>
          </a:xfrm>
        </p:spPr>
        <p:txBody>
          <a:bodyPr anchor="ctr">
            <a:normAutofit/>
          </a:bodyPr>
          <a:lstStyle/>
          <a:p>
            <a:r>
              <a:rPr lang="en-NG" sz="4000" b="1">
                <a:solidFill>
                  <a:srgbClr val="FFFFFF"/>
                </a:solidFill>
              </a:rPr>
              <a:t>Vygotsky’s Sociocultural Theory</a:t>
            </a:r>
            <a:endParaRPr lang="en-NG" sz="4000" dirty="0">
              <a:solidFill>
                <a:srgbClr val="FFFFFF"/>
              </a:solidFill>
            </a:endParaRPr>
          </a:p>
        </p:txBody>
      </p:sp>
      <p:graphicFrame>
        <p:nvGraphicFramePr>
          <p:cNvPr id="16" name="Content Placeholder 2">
            <a:extLst>
              <a:ext uri="{FF2B5EF4-FFF2-40B4-BE49-F238E27FC236}">
                <a16:creationId xmlns:a16="http://schemas.microsoft.com/office/drawing/2014/main" id="{6A294910-C5DE-11FF-2219-D8966A3FA4E2}"/>
              </a:ext>
            </a:extLst>
          </p:cNvPr>
          <p:cNvGraphicFramePr>
            <a:graphicFrameLocks noGrp="1"/>
          </p:cNvGraphicFramePr>
          <p:nvPr>
            <p:ph idx="1"/>
            <p:extLst>
              <p:ext uri="{D42A27DB-BD31-4B8C-83A1-F6EECF244321}">
                <p14:modId xmlns:p14="http://schemas.microsoft.com/office/powerpoint/2010/main" val="164098867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AutoShape 2">
            <a:extLst>
              <a:ext uri="{FF2B5EF4-FFF2-40B4-BE49-F238E27FC236}">
                <a16:creationId xmlns:a16="http://schemas.microsoft.com/office/drawing/2014/main" id="{99A01A71-6D19-3200-3876-88A6527E590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NG"/>
          </a:p>
        </p:txBody>
      </p:sp>
      <p:sp>
        <p:nvSpPr>
          <p:cNvPr id="4" name="AutoShape 4">
            <a:extLst>
              <a:ext uri="{FF2B5EF4-FFF2-40B4-BE49-F238E27FC236}">
                <a16:creationId xmlns:a16="http://schemas.microsoft.com/office/drawing/2014/main" id="{C7CCD5FE-631F-46D0-66EB-21F56A2EC269}"/>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NG"/>
          </a:p>
        </p:txBody>
      </p:sp>
      <p:pic>
        <p:nvPicPr>
          <p:cNvPr id="7" name="Picture 6">
            <a:extLst>
              <a:ext uri="{FF2B5EF4-FFF2-40B4-BE49-F238E27FC236}">
                <a16:creationId xmlns:a16="http://schemas.microsoft.com/office/drawing/2014/main" id="{F1A811EB-0ECA-90C4-0882-995F17C5CCA8}"/>
              </a:ext>
            </a:extLst>
          </p:cNvPr>
          <p:cNvPicPr>
            <a:picLocks noChangeAspect="1"/>
          </p:cNvPicPr>
          <p:nvPr/>
        </p:nvPicPr>
        <p:blipFill>
          <a:blip r:embed="rId7"/>
          <a:stretch>
            <a:fillRect/>
          </a:stretch>
        </p:blipFill>
        <p:spPr>
          <a:xfrm>
            <a:off x="9578340" y="-84064"/>
            <a:ext cx="2601690" cy="2254095"/>
          </a:xfrm>
          <a:prstGeom prst="rect">
            <a:avLst/>
          </a:prstGeom>
        </p:spPr>
      </p:pic>
    </p:spTree>
    <p:extLst>
      <p:ext uri="{BB962C8B-B14F-4D97-AF65-F5344CB8AC3E}">
        <p14:creationId xmlns:p14="http://schemas.microsoft.com/office/powerpoint/2010/main" val="3049263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05A81DD-35B4-A2C8-DB0B-65976DAB4303}"/>
              </a:ext>
            </a:extLst>
          </p:cNvPr>
          <p:cNvSpPr>
            <a:spLocks noGrp="1"/>
          </p:cNvSpPr>
          <p:nvPr>
            <p:ph type="ctrTitle"/>
          </p:nvPr>
        </p:nvSpPr>
        <p:spPr>
          <a:xfrm>
            <a:off x="1136397" y="502020"/>
            <a:ext cx="5323715" cy="1642970"/>
          </a:xfrm>
        </p:spPr>
        <p:txBody>
          <a:bodyPr vert="horz" lIns="91440" tIns="45720" rIns="91440" bIns="45720" rtlCol="0" anchor="b">
            <a:normAutofit/>
          </a:bodyPr>
          <a:lstStyle/>
          <a:p>
            <a:pPr algn="l"/>
            <a:r>
              <a:rPr lang="en-US" sz="4000" b="1" kern="1200">
                <a:solidFill>
                  <a:schemeClr val="tx1"/>
                </a:solidFill>
                <a:latin typeface="+mj-lt"/>
                <a:ea typeface="+mj-ea"/>
                <a:cs typeface="+mj-cs"/>
              </a:rPr>
              <a:t>Vygotsky’s Sociocultural Theory </a:t>
            </a:r>
            <a:endParaRPr lang="en-US" sz="4000" b="1" kern="1200" dirty="0">
              <a:solidFill>
                <a:schemeClr val="tx1"/>
              </a:solidFill>
              <a:latin typeface="+mj-lt"/>
              <a:ea typeface="+mj-ea"/>
              <a:cs typeface="+mj-cs"/>
            </a:endParaRPr>
          </a:p>
        </p:txBody>
      </p:sp>
      <p:sp>
        <p:nvSpPr>
          <p:cNvPr id="3" name="TextBox 2">
            <a:extLst>
              <a:ext uri="{FF2B5EF4-FFF2-40B4-BE49-F238E27FC236}">
                <a16:creationId xmlns:a16="http://schemas.microsoft.com/office/drawing/2014/main" id="{EB05BDBA-55EC-22C8-A76A-54BCC9F92184}"/>
              </a:ext>
            </a:extLst>
          </p:cNvPr>
          <p:cNvSpPr txBox="1"/>
          <p:nvPr/>
        </p:nvSpPr>
        <p:spPr>
          <a:xfrm>
            <a:off x="1144923" y="2405894"/>
            <a:ext cx="5315189" cy="3535083"/>
          </a:xfrm>
          <a:prstGeom prst="rect">
            <a:avLst/>
          </a:prstGeom>
        </p:spPr>
        <p:txBody>
          <a:bodyPr vert="horz" lIns="91440" tIns="45720" rIns="91440" bIns="45720" rtlCol="0" anchor="t">
            <a:normAutofit/>
          </a:bodyPr>
          <a:lstStyle/>
          <a:p>
            <a:pPr algn="just">
              <a:lnSpc>
                <a:spcPct val="90000"/>
              </a:lnSpc>
              <a:spcAft>
                <a:spcPts val="800"/>
              </a:spcAft>
            </a:pPr>
            <a:r>
              <a:rPr lang="en-US" sz="2000">
                <a:effectLst/>
              </a:rPr>
              <a:t>This presentation explains how Vygotsky’s Sociocultural Theory can help us understand and support a three-year-old girl called Amira. She has recently joined a nursery school and she is showing anxiety when her carers leave. She speaks very little and finds it hard to play with other children. I will explain the theory and apply it to Amira’s situation, as well as  suggest practical strategies, and evaluate how useful the theory is in early years practice.</a:t>
            </a:r>
            <a:endParaRPr lang="en-US" sz="2000" dirty="0">
              <a:effectLst/>
            </a:endParaRPr>
          </a:p>
        </p:txBody>
      </p:sp>
      <p:sp>
        <p:nvSpPr>
          <p:cNvPr id="2057" name="Rectangle 2056">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1" name="Rectangle 2060">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3" name="Rectangle 2062">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Lev Vygotsky - Wikipedia">
            <a:extLst>
              <a:ext uri="{FF2B5EF4-FFF2-40B4-BE49-F238E27FC236}">
                <a16:creationId xmlns:a16="http://schemas.microsoft.com/office/drawing/2014/main" id="{19D53A52-E80B-ADB9-4491-E7D99E14908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20010" y="909081"/>
            <a:ext cx="3682444" cy="507173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F38084D3-FFFF-2C5C-21EF-9CD3C49D0885}"/>
              </a:ext>
            </a:extLst>
          </p:cNvPr>
          <p:cNvPicPr>
            <a:picLocks noChangeAspect="1"/>
          </p:cNvPicPr>
          <p:nvPr/>
        </p:nvPicPr>
        <p:blipFill>
          <a:blip r:embed="rId3"/>
          <a:stretch>
            <a:fillRect/>
          </a:stretch>
        </p:blipFill>
        <p:spPr>
          <a:xfrm>
            <a:off x="10254907" y="451453"/>
            <a:ext cx="1568531" cy="1358970"/>
          </a:xfrm>
          <a:prstGeom prst="rect">
            <a:avLst/>
          </a:prstGeom>
        </p:spPr>
      </p:pic>
    </p:spTree>
    <p:extLst>
      <p:ext uri="{BB962C8B-B14F-4D97-AF65-F5344CB8AC3E}">
        <p14:creationId xmlns:p14="http://schemas.microsoft.com/office/powerpoint/2010/main" val="1561108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4" name="Rectangle 2063">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Content Placeholder 2">
            <a:extLst>
              <a:ext uri="{FF2B5EF4-FFF2-40B4-BE49-F238E27FC236}">
                <a16:creationId xmlns:a16="http://schemas.microsoft.com/office/drawing/2014/main" id="{493BBB7A-98E3-3527-3E1F-2872282909D5}"/>
              </a:ext>
            </a:extLst>
          </p:cNvPr>
          <p:cNvSpPr txBox="1">
            <a:spLocks/>
          </p:cNvSpPr>
          <p:nvPr/>
        </p:nvSpPr>
        <p:spPr>
          <a:xfrm>
            <a:off x="838200" y="1412488"/>
            <a:ext cx="2899189" cy="436384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ct val="0"/>
              </a:spcBef>
              <a:spcAft>
                <a:spcPts val="600"/>
              </a:spcAft>
              <a:buNone/>
            </a:pPr>
            <a:r>
              <a:rPr lang="en-US" sz="4000" b="1" kern="1200" dirty="0">
                <a:solidFill>
                  <a:srgbClr val="FFFFFF"/>
                </a:solidFill>
                <a:latin typeface="+mj-lt"/>
                <a:ea typeface="+mj-ea"/>
                <a:cs typeface="+mj-cs"/>
              </a:rPr>
              <a:t>Introduction </a:t>
            </a:r>
          </a:p>
        </p:txBody>
      </p:sp>
      <p:sp>
        <p:nvSpPr>
          <p:cNvPr id="2073" name="Content Placeholder 2">
            <a:extLst>
              <a:ext uri="{FF2B5EF4-FFF2-40B4-BE49-F238E27FC236}">
                <a16:creationId xmlns:a16="http://schemas.microsoft.com/office/drawing/2014/main" id="{E96D83A4-6430-80C8-FBE3-A68E2CDF5851}"/>
              </a:ext>
            </a:extLst>
          </p:cNvPr>
          <p:cNvSpPr>
            <a:spLocks noGrp="1"/>
          </p:cNvSpPr>
          <p:nvPr>
            <p:ph idx="1"/>
          </p:nvPr>
        </p:nvSpPr>
        <p:spPr>
          <a:xfrm>
            <a:off x="4380855" y="1412489"/>
            <a:ext cx="3427283" cy="4363844"/>
          </a:xfrm>
        </p:spPr>
        <p:txBody>
          <a:bodyPr vert="horz" lIns="91440" tIns="45720" rIns="91440" bIns="45720" rtlCol="0">
            <a:normAutofit/>
          </a:bodyPr>
          <a:lstStyle/>
          <a:p>
            <a:pPr lvl="0" algn="just"/>
            <a:r>
              <a:rPr lang="en-US" sz="2000" dirty="0"/>
              <a:t>Amira is 3 years old and new to the nursery.</a:t>
            </a:r>
          </a:p>
          <a:p>
            <a:pPr lvl="0" algn="just"/>
            <a:r>
              <a:rPr lang="en-US" sz="2000" dirty="0"/>
              <a:t>She feels anxious when left by her carers.</a:t>
            </a:r>
          </a:p>
          <a:p>
            <a:pPr lvl="0" algn="just"/>
            <a:r>
              <a:rPr lang="en-US" sz="2000" dirty="0"/>
              <a:t>She speaks very little and struggles to join group play.</a:t>
            </a:r>
          </a:p>
          <a:p>
            <a:pPr lvl="0" algn="just"/>
            <a:r>
              <a:rPr lang="en-US" sz="2000" dirty="0"/>
              <a:t>The aim is to use Vygotsky’s Sociocultural Theory to understand her needs and support her development.</a:t>
            </a:r>
          </a:p>
        </p:txBody>
      </p:sp>
      <p:cxnSp>
        <p:nvCxnSpPr>
          <p:cNvPr id="2066" name="Straight Connector 2065">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61D5F80D-8BD6-886D-50D6-6E1BD117717C}"/>
              </a:ext>
            </a:extLst>
          </p:cNvPr>
          <p:cNvPicPr>
            <a:picLocks noChangeAspect="1"/>
          </p:cNvPicPr>
          <p:nvPr/>
        </p:nvPicPr>
        <p:blipFill>
          <a:blip r:embed="rId2"/>
          <a:stretch>
            <a:fillRect/>
          </a:stretch>
        </p:blipFill>
        <p:spPr>
          <a:xfrm>
            <a:off x="10203774" y="412963"/>
            <a:ext cx="1568531" cy="1358970"/>
          </a:xfrm>
          <a:prstGeom prst="rect">
            <a:avLst/>
          </a:prstGeom>
        </p:spPr>
      </p:pic>
    </p:spTree>
    <p:extLst>
      <p:ext uri="{BB962C8B-B14F-4D97-AF65-F5344CB8AC3E}">
        <p14:creationId xmlns:p14="http://schemas.microsoft.com/office/powerpoint/2010/main" val="3780228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4EF0139-A83D-0845-1D9D-4AC62446207A}"/>
              </a:ext>
            </a:extLst>
          </p:cNvPr>
          <p:cNvSpPr/>
          <p:nvPr/>
        </p:nvSpPr>
        <p:spPr>
          <a:xfrm>
            <a:off x="5980637" y="420459"/>
            <a:ext cx="5262386" cy="14152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t">
            <a:normAutofit/>
          </a:bodyPr>
          <a:lstStyle/>
          <a:p>
            <a:pPr lvl="0">
              <a:lnSpc>
                <a:spcPct val="90000"/>
              </a:lnSpc>
              <a:spcBef>
                <a:spcPct val="0"/>
              </a:spcBef>
              <a:spcAft>
                <a:spcPts val="600"/>
              </a:spcAft>
              <a:defRPr/>
            </a:pPr>
            <a:r>
              <a:rPr lang="en-US" sz="3200" b="1" kern="1200" dirty="0">
                <a:solidFill>
                  <a:schemeClr val="bg1"/>
                </a:solidFill>
                <a:latin typeface="+mj-lt"/>
                <a:ea typeface="+mj-ea"/>
                <a:cs typeface="+mj-cs"/>
              </a:rPr>
              <a:t>Overview of Vygotsky’s Sociocultural Theory</a:t>
            </a:r>
            <a:endParaRPr kumimoji="0" lang="en-US" sz="3200" b="0" i="0" u="none" strike="noStrike" kern="1200" cap="none" spc="0" normalizeH="0" baseline="0" noProof="0" dirty="0">
              <a:ln>
                <a:noFill/>
              </a:ln>
              <a:solidFill>
                <a:schemeClr val="bg1"/>
              </a:solidFill>
              <a:effectLst/>
              <a:uLnTx/>
              <a:uFillTx/>
              <a:latin typeface="+mj-lt"/>
              <a:ea typeface="+mj-ea"/>
              <a:cs typeface="+mj-cs"/>
            </a:endParaRPr>
          </a:p>
        </p:txBody>
      </p:sp>
      <p:pic>
        <p:nvPicPr>
          <p:cNvPr id="42" name="Picture 41" descr="A hand of two adults and a kid on top of each other">
            <a:extLst>
              <a:ext uri="{FF2B5EF4-FFF2-40B4-BE49-F238E27FC236}">
                <a16:creationId xmlns:a16="http://schemas.microsoft.com/office/drawing/2014/main" id="{E001DB48-678B-56B8-625C-C13C057873AE}"/>
              </a:ext>
            </a:extLst>
          </p:cNvPr>
          <p:cNvPicPr>
            <a:picLocks noChangeAspect="1"/>
          </p:cNvPicPr>
          <p:nvPr/>
        </p:nvPicPr>
        <p:blipFill>
          <a:blip r:embed="rId2"/>
          <a:srcRect t="2381"/>
          <a:stretch>
            <a:fillRect/>
          </a:stretch>
        </p:blipFill>
        <p:spPr>
          <a:xfrm>
            <a:off x="1" y="1"/>
            <a:ext cx="5262386" cy="3429000"/>
          </a:xfrm>
          <a:prstGeom prst="rect">
            <a:avLst/>
          </a:prstGeom>
        </p:spPr>
      </p:pic>
      <p:cxnSp>
        <p:nvCxnSpPr>
          <p:cNvPr id="46" name="Straight Connector 45">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5214"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FC338C4E-6258-CDFC-D771-31B1FD5B09CA}"/>
              </a:ext>
            </a:extLst>
          </p:cNvPr>
          <p:cNvSpPr/>
          <p:nvPr/>
        </p:nvSpPr>
        <p:spPr>
          <a:xfrm>
            <a:off x="5980638" y="1911835"/>
            <a:ext cx="5262385" cy="35990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lvl="0" indent="-228600" algn="just">
              <a:lnSpc>
                <a:spcPct val="90000"/>
              </a:lnSpc>
              <a:spcAft>
                <a:spcPts val="600"/>
              </a:spcAft>
              <a:buFont typeface="Arial" panose="020B0604020202020204" pitchFamily="34" charset="0"/>
              <a:buChar char="•"/>
            </a:pPr>
            <a:r>
              <a:rPr lang="en-US" sz="2000" b="1" dirty="0">
                <a:solidFill>
                  <a:schemeClr val="bg1"/>
                </a:solidFill>
              </a:rPr>
              <a:t>Lev Vygotsky (1896–1934) focused on how social and cultural experiences shape learning.</a:t>
            </a:r>
          </a:p>
          <a:p>
            <a:pPr lvl="0" indent="-228600" algn="just">
              <a:lnSpc>
                <a:spcPct val="90000"/>
              </a:lnSpc>
              <a:spcAft>
                <a:spcPts val="600"/>
              </a:spcAft>
              <a:buFont typeface="Arial" panose="020B0604020202020204" pitchFamily="34" charset="0"/>
              <a:buChar char="•"/>
            </a:pPr>
            <a:r>
              <a:rPr lang="en-US" sz="2000" b="1" dirty="0">
                <a:solidFill>
                  <a:schemeClr val="bg1"/>
                </a:solidFill>
              </a:rPr>
              <a:t>He noted that Development happens first through interaction with others, then becomes internal understanding.</a:t>
            </a:r>
          </a:p>
          <a:p>
            <a:pPr lvl="0" indent="-228600" algn="just">
              <a:lnSpc>
                <a:spcPct val="90000"/>
              </a:lnSpc>
              <a:spcAft>
                <a:spcPts val="600"/>
              </a:spcAft>
              <a:buFont typeface="Arial" panose="020B0604020202020204" pitchFamily="34" charset="0"/>
              <a:buChar char="•"/>
            </a:pPr>
            <a:r>
              <a:rPr lang="en-US" sz="2000" b="1" dirty="0">
                <a:solidFill>
                  <a:schemeClr val="bg1"/>
                </a:solidFill>
              </a:rPr>
              <a:t>Learning comes before development (Vygotsky, 1978).</a:t>
            </a:r>
          </a:p>
          <a:p>
            <a:pPr lvl="0" indent="-228600" algn="just">
              <a:lnSpc>
                <a:spcPct val="90000"/>
              </a:lnSpc>
              <a:spcAft>
                <a:spcPts val="600"/>
              </a:spcAft>
              <a:buFont typeface="Arial" panose="020B0604020202020204" pitchFamily="34" charset="0"/>
              <a:buChar char="•"/>
            </a:pPr>
            <a:r>
              <a:rPr lang="en-US" sz="2000" b="1" dirty="0">
                <a:solidFill>
                  <a:schemeClr val="bg1"/>
                </a:solidFill>
              </a:rPr>
              <a:t>Adults and peers support the child within their Zone of Proximal Development (ZPD).</a:t>
            </a:r>
          </a:p>
        </p:txBody>
      </p:sp>
      <p:sp>
        <p:nvSpPr>
          <p:cNvPr id="3" name="TextBox 2">
            <a:extLst>
              <a:ext uri="{FF2B5EF4-FFF2-40B4-BE49-F238E27FC236}">
                <a16:creationId xmlns:a16="http://schemas.microsoft.com/office/drawing/2014/main" id="{58892C57-1332-050E-28B3-2FA765CEF99C}"/>
              </a:ext>
            </a:extLst>
          </p:cNvPr>
          <p:cNvSpPr txBox="1"/>
          <p:nvPr/>
        </p:nvSpPr>
        <p:spPr>
          <a:xfrm>
            <a:off x="0" y="3711343"/>
            <a:ext cx="5834743" cy="1568227"/>
          </a:xfrm>
          <a:prstGeom prst="rect">
            <a:avLst/>
          </a:prstGeom>
          <a:noFill/>
        </p:spPr>
        <p:txBody>
          <a:bodyPr wrap="square">
            <a:spAutoFit/>
          </a:bodyPr>
          <a:lstStyle/>
          <a:p>
            <a:pPr algn="just">
              <a:lnSpc>
                <a:spcPct val="107000"/>
              </a:lnSpc>
              <a:spcAft>
                <a:spcPts val="800"/>
              </a:spcAft>
              <a:buNone/>
            </a:pPr>
            <a:r>
              <a:rPr lang="en-NG" kern="100" dirty="0">
                <a:effectLst/>
                <a:latin typeface="Arial Nova" panose="020B0504020202020204" pitchFamily="34" charset="0"/>
                <a:ea typeface="Calibri" panose="020F0502020204030204" pitchFamily="34" charset="0"/>
                <a:cs typeface="Times New Roman" panose="02020603050405020304" pitchFamily="18" charset="0"/>
              </a:rPr>
              <a:t>Vygotsky believed that children learn through guided interaction. When a child is helped by an adult or a more skilled peer, they can achieve more than they could </a:t>
            </a:r>
            <a:r>
              <a:rPr lang="en-GB" kern="100" dirty="0">
                <a:effectLst/>
                <a:latin typeface="Arial Nova" panose="020B0504020202020204" pitchFamily="34" charset="0"/>
                <a:ea typeface="Calibri" panose="020F0502020204030204" pitchFamily="34" charset="0"/>
                <a:cs typeface="Times New Roman" panose="02020603050405020304" pitchFamily="18" charset="0"/>
              </a:rPr>
              <a:t>have achieved </a:t>
            </a:r>
            <a:r>
              <a:rPr lang="en-NG" kern="100" dirty="0">
                <a:effectLst/>
                <a:latin typeface="Arial Nova" panose="020B0504020202020204" pitchFamily="34" charset="0"/>
                <a:ea typeface="Calibri" panose="020F0502020204030204" pitchFamily="34" charset="0"/>
                <a:cs typeface="Times New Roman" panose="02020603050405020304" pitchFamily="18" charset="0"/>
              </a:rPr>
              <a:t>alone. This support </a:t>
            </a:r>
            <a:r>
              <a:rPr lang="en-GB" kern="100" dirty="0">
                <a:effectLst/>
                <a:latin typeface="Arial Nova" panose="020B0504020202020204" pitchFamily="34" charset="0"/>
                <a:ea typeface="Calibri" panose="020F0502020204030204" pitchFamily="34" charset="0"/>
                <a:cs typeface="Times New Roman" panose="02020603050405020304" pitchFamily="18" charset="0"/>
              </a:rPr>
              <a:t>helps</a:t>
            </a:r>
            <a:r>
              <a:rPr lang="en-NG" kern="100" dirty="0">
                <a:effectLst/>
                <a:latin typeface="Arial Nova" panose="020B0504020202020204" pitchFamily="34" charset="0"/>
                <a:ea typeface="Calibri" panose="020F0502020204030204" pitchFamily="34" charset="0"/>
                <a:cs typeface="Times New Roman" panose="02020603050405020304" pitchFamily="18" charset="0"/>
              </a:rPr>
              <a:t> them to develop new skills and confidence.</a:t>
            </a:r>
          </a:p>
        </p:txBody>
      </p:sp>
      <p:pic>
        <p:nvPicPr>
          <p:cNvPr id="6" name="Picture 5">
            <a:extLst>
              <a:ext uri="{FF2B5EF4-FFF2-40B4-BE49-F238E27FC236}">
                <a16:creationId xmlns:a16="http://schemas.microsoft.com/office/drawing/2014/main" id="{8BAF7EFF-FE2D-7C20-3F7E-E78E7209A829}"/>
              </a:ext>
            </a:extLst>
          </p:cNvPr>
          <p:cNvPicPr>
            <a:picLocks noChangeAspect="1"/>
          </p:cNvPicPr>
          <p:nvPr/>
        </p:nvPicPr>
        <p:blipFill>
          <a:blip r:embed="rId3"/>
          <a:stretch>
            <a:fillRect/>
          </a:stretch>
        </p:blipFill>
        <p:spPr>
          <a:xfrm>
            <a:off x="10392742" y="191661"/>
            <a:ext cx="1568531" cy="1358970"/>
          </a:xfrm>
          <a:prstGeom prst="rect">
            <a:avLst/>
          </a:prstGeom>
        </p:spPr>
      </p:pic>
    </p:spTree>
    <p:extLst>
      <p:ext uri="{BB962C8B-B14F-4D97-AF65-F5344CB8AC3E}">
        <p14:creationId xmlns:p14="http://schemas.microsoft.com/office/powerpoint/2010/main" val="2949242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Arc 1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C57DA9-8455-DA0A-37D7-304191F9B793}"/>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b="1" kern="1200">
                <a:solidFill>
                  <a:schemeClr val="tx1"/>
                </a:solidFill>
                <a:latin typeface="+mj-lt"/>
                <a:ea typeface="+mj-ea"/>
                <a:cs typeface="+mj-cs"/>
              </a:rPr>
              <a:t>Elementary and Higher Mental Functions</a:t>
            </a:r>
            <a:endParaRPr lang="en-US" kern="1200">
              <a:solidFill>
                <a:schemeClr val="tx1"/>
              </a:solidFill>
              <a:latin typeface="+mj-lt"/>
              <a:ea typeface="+mj-ea"/>
              <a:cs typeface="+mj-cs"/>
            </a:endParaRPr>
          </a:p>
        </p:txBody>
      </p:sp>
      <p:sp>
        <p:nvSpPr>
          <p:cNvPr id="22" name="Freeform: Shape 2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F943D98F-21F3-5129-E759-6449562CD2F8}"/>
              </a:ext>
            </a:extLst>
          </p:cNvPr>
          <p:cNvSpPr txBox="1"/>
          <p:nvPr/>
        </p:nvSpPr>
        <p:spPr>
          <a:xfrm>
            <a:off x="553215" y="691327"/>
            <a:ext cx="3730698" cy="2737673"/>
          </a:xfrm>
          <a:prstGeom prst="rect">
            <a:avLst/>
          </a:prstGeom>
          <a:noFill/>
        </p:spPr>
        <p:txBody>
          <a:bodyPr wrap="square">
            <a:spAutoFit/>
          </a:bodyPr>
          <a:lstStyle/>
          <a:p>
            <a:pPr algn="just">
              <a:lnSpc>
                <a:spcPct val="107000"/>
              </a:lnSpc>
              <a:spcAft>
                <a:spcPts val="800"/>
              </a:spcAft>
              <a:buNone/>
            </a:pPr>
            <a:r>
              <a:rPr lang="en-NG" kern="100" dirty="0">
                <a:effectLst/>
                <a:latin typeface="Arial Nova" panose="020B0504020202020204" pitchFamily="34" charset="0"/>
                <a:ea typeface="Calibri" panose="020F0502020204030204" pitchFamily="34" charset="0"/>
                <a:cs typeface="Times New Roman" panose="02020603050405020304" pitchFamily="18" charset="0"/>
              </a:rPr>
              <a:t>Children are born with simple mental abilities. These develop into complex thinking through interaction with adults and exposure to cultural tools like language and stories. Without social experience, these higher mental functions cannot fully develop.</a:t>
            </a:r>
          </a:p>
        </p:txBody>
      </p:sp>
      <p:graphicFrame>
        <p:nvGraphicFramePr>
          <p:cNvPr id="13" name="Content Placeholder 2">
            <a:extLst>
              <a:ext uri="{FF2B5EF4-FFF2-40B4-BE49-F238E27FC236}">
                <a16:creationId xmlns:a16="http://schemas.microsoft.com/office/drawing/2014/main" id="{B06FC055-05DF-0716-F5FE-EE0C71E41C59}"/>
              </a:ext>
            </a:extLst>
          </p:cNvPr>
          <p:cNvGraphicFramePr>
            <a:graphicFrameLocks noGrp="1"/>
          </p:cNvGraphicFramePr>
          <p:nvPr>
            <p:ph idx="1"/>
            <p:extLst>
              <p:ext uri="{D42A27DB-BD31-4B8C-83A1-F6EECF244321}">
                <p14:modId xmlns:p14="http://schemas.microsoft.com/office/powerpoint/2010/main" val="1576227917"/>
              </p:ext>
            </p:extLst>
          </p:nvPr>
        </p:nvGraphicFramePr>
        <p:xfrm>
          <a:off x="5894962" y="1984443"/>
          <a:ext cx="6095108" cy="4192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2E955140-87D0-2A2E-1836-5D61200D5B24}"/>
              </a:ext>
            </a:extLst>
          </p:cNvPr>
          <p:cNvPicPr>
            <a:picLocks noChangeAspect="1"/>
          </p:cNvPicPr>
          <p:nvPr/>
        </p:nvPicPr>
        <p:blipFill>
          <a:blip r:embed="rId7"/>
          <a:stretch>
            <a:fillRect/>
          </a:stretch>
        </p:blipFill>
        <p:spPr>
          <a:xfrm>
            <a:off x="201930" y="5321265"/>
            <a:ext cx="1568531" cy="1358970"/>
          </a:xfrm>
          <a:prstGeom prst="rect">
            <a:avLst/>
          </a:prstGeom>
        </p:spPr>
      </p:pic>
    </p:spTree>
    <p:extLst>
      <p:ext uri="{BB962C8B-B14F-4D97-AF65-F5344CB8AC3E}">
        <p14:creationId xmlns:p14="http://schemas.microsoft.com/office/powerpoint/2010/main" val="4276844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A1E37F7-4C45-1B9A-BD76-5B3150AAB991}"/>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4400" b="1" dirty="0">
                <a:solidFill>
                  <a:srgbClr val="FFFFFF"/>
                </a:solidFill>
                <a:effectLst/>
                <a:latin typeface="+mj-lt"/>
                <a:ea typeface="+mj-ea"/>
                <a:cs typeface="+mj-cs"/>
              </a:rPr>
              <a:t>Cultural Tools and Culture</a:t>
            </a:r>
            <a:endParaRPr lang="en-US" sz="4400" dirty="0">
              <a:solidFill>
                <a:srgbClr val="FFFFFF"/>
              </a:solidFill>
              <a:effectLst/>
              <a:latin typeface="+mj-lt"/>
              <a:ea typeface="+mj-ea"/>
              <a:cs typeface="+mj-cs"/>
            </a:endParaRPr>
          </a:p>
        </p:txBody>
      </p:sp>
      <p:sp>
        <p:nvSpPr>
          <p:cNvPr id="12" name="TextBox 11">
            <a:extLst>
              <a:ext uri="{FF2B5EF4-FFF2-40B4-BE49-F238E27FC236}">
                <a16:creationId xmlns:a16="http://schemas.microsoft.com/office/drawing/2014/main" id="{33663E4C-5AD8-4FD3-32C4-41459BBF2C5D}"/>
              </a:ext>
            </a:extLst>
          </p:cNvPr>
          <p:cNvSpPr txBox="1"/>
          <p:nvPr/>
        </p:nvSpPr>
        <p:spPr>
          <a:xfrm>
            <a:off x="560071" y="5056043"/>
            <a:ext cx="7155180" cy="1255857"/>
          </a:xfrm>
          <a:prstGeom prst="rect">
            <a:avLst/>
          </a:prstGeom>
          <a:noFill/>
        </p:spPr>
        <p:txBody>
          <a:bodyPr wrap="square">
            <a:spAutoFit/>
          </a:bodyPr>
          <a:lstStyle/>
          <a:p>
            <a:pPr algn="just">
              <a:lnSpc>
                <a:spcPct val="107000"/>
              </a:lnSpc>
              <a:spcAft>
                <a:spcPts val="800"/>
              </a:spcAft>
              <a:buNone/>
            </a:pPr>
            <a:r>
              <a:rPr lang="en-NG" kern="100">
                <a:effectLst/>
                <a:latin typeface="Arial Nova" panose="020B0504020202020204" pitchFamily="34" charset="0"/>
                <a:ea typeface="Calibri" panose="020F0502020204030204" pitchFamily="34" charset="0"/>
                <a:cs typeface="Times New Roman" panose="02020603050405020304" pitchFamily="18" charset="0"/>
              </a:rPr>
              <a:t>Culture strongly influences how children learn. For </a:t>
            </a:r>
            <a:r>
              <a:rPr lang="en-GB" kern="100">
                <a:effectLst/>
                <a:latin typeface="Arial Nova" panose="020B0504020202020204" pitchFamily="34" charset="0"/>
                <a:ea typeface="Calibri" panose="020F0502020204030204" pitchFamily="34" charset="0"/>
                <a:cs typeface="Times New Roman" panose="02020603050405020304" pitchFamily="18" charset="0"/>
              </a:rPr>
              <a:t>instance</a:t>
            </a:r>
            <a:r>
              <a:rPr lang="en-NG" kern="100">
                <a:effectLst/>
                <a:latin typeface="Arial Nova" panose="020B0504020202020204" pitchFamily="34" charset="0"/>
                <a:ea typeface="Calibri" panose="020F0502020204030204" pitchFamily="34" charset="0"/>
                <a:cs typeface="Times New Roman" panose="02020603050405020304" pitchFamily="18" charset="0"/>
              </a:rPr>
              <a:t>, language and customs help them </a:t>
            </a:r>
            <a:r>
              <a:rPr lang="en-GB" kern="100">
                <a:effectLst/>
                <a:latin typeface="Arial Nova" panose="020B0504020202020204" pitchFamily="34" charset="0"/>
                <a:ea typeface="Calibri" panose="020F0502020204030204" pitchFamily="34" charset="0"/>
                <a:cs typeface="Times New Roman" panose="02020603050405020304" pitchFamily="18" charset="0"/>
              </a:rPr>
              <a:t>to </a:t>
            </a:r>
            <a:r>
              <a:rPr lang="en-NG" kern="100">
                <a:effectLst/>
                <a:latin typeface="Arial Nova" panose="020B0504020202020204" pitchFamily="34" charset="0"/>
                <a:ea typeface="Calibri" panose="020F0502020204030204" pitchFamily="34" charset="0"/>
                <a:cs typeface="Times New Roman" panose="02020603050405020304" pitchFamily="18" charset="0"/>
              </a:rPr>
              <a:t>understand the world in their own cultural way. Practitioners need to value each child’s background and use it as part of their learning experience.</a:t>
            </a:r>
          </a:p>
        </p:txBody>
      </p:sp>
      <p:graphicFrame>
        <p:nvGraphicFramePr>
          <p:cNvPr id="20" name="TextBox 9">
            <a:extLst>
              <a:ext uri="{FF2B5EF4-FFF2-40B4-BE49-F238E27FC236}">
                <a16:creationId xmlns:a16="http://schemas.microsoft.com/office/drawing/2014/main" id="{51247A94-0CA8-B455-4708-ADF22F326CAD}"/>
              </a:ext>
            </a:extLst>
          </p:cNvPr>
          <p:cNvGraphicFramePr/>
          <p:nvPr>
            <p:extLst>
              <p:ext uri="{D42A27DB-BD31-4B8C-83A1-F6EECF244321}">
                <p14:modId xmlns:p14="http://schemas.microsoft.com/office/powerpoint/2010/main" val="136044437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85D1D5D8-DEC6-861A-8093-476A646837F8}"/>
              </a:ext>
            </a:extLst>
          </p:cNvPr>
          <p:cNvPicPr>
            <a:picLocks noChangeAspect="1"/>
          </p:cNvPicPr>
          <p:nvPr/>
        </p:nvPicPr>
        <p:blipFill>
          <a:blip r:embed="rId7"/>
          <a:stretch>
            <a:fillRect/>
          </a:stretch>
        </p:blipFill>
        <p:spPr>
          <a:xfrm>
            <a:off x="10258304" y="230188"/>
            <a:ext cx="1568531" cy="1358970"/>
          </a:xfrm>
          <a:prstGeom prst="rect">
            <a:avLst/>
          </a:prstGeom>
        </p:spPr>
      </p:pic>
    </p:spTree>
    <p:extLst>
      <p:ext uri="{BB962C8B-B14F-4D97-AF65-F5344CB8AC3E}">
        <p14:creationId xmlns:p14="http://schemas.microsoft.com/office/powerpoint/2010/main" val="222409320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B426BD-5CF4-56F1-3456-59E97FCD8238}"/>
              </a:ext>
            </a:extLst>
          </p:cNvPr>
          <p:cNvSpPr>
            <a:spLocks noGrp="1"/>
          </p:cNvSpPr>
          <p:nvPr>
            <p:ph type="title"/>
          </p:nvPr>
        </p:nvSpPr>
        <p:spPr>
          <a:xfrm>
            <a:off x="804672" y="1412489"/>
            <a:ext cx="2871095" cy="2127124"/>
          </a:xfrm>
        </p:spPr>
        <p:txBody>
          <a:bodyPr vert="horz" lIns="91440" tIns="45720" rIns="91440" bIns="45720" rtlCol="0" anchor="t">
            <a:normAutofit/>
          </a:bodyPr>
          <a:lstStyle/>
          <a:p>
            <a:r>
              <a:rPr lang="en-US" sz="3600" b="1" kern="1200">
                <a:solidFill>
                  <a:schemeClr val="bg1"/>
                </a:solidFill>
                <a:latin typeface="+mj-lt"/>
                <a:ea typeface="+mj-ea"/>
                <a:cs typeface="+mj-cs"/>
              </a:rPr>
              <a:t>Language and Thought</a:t>
            </a:r>
            <a:endParaRPr lang="en-US" sz="3600" u="sng" kern="1200">
              <a:solidFill>
                <a:schemeClr val="bg1"/>
              </a:solidFill>
              <a:latin typeface="+mj-lt"/>
              <a:ea typeface="+mj-ea"/>
              <a:cs typeface="+mj-cs"/>
            </a:endParaRPr>
          </a:p>
        </p:txBody>
      </p:sp>
      <p:sp>
        <p:nvSpPr>
          <p:cNvPr id="3" name="Content Placeholder 2">
            <a:extLst>
              <a:ext uri="{FF2B5EF4-FFF2-40B4-BE49-F238E27FC236}">
                <a16:creationId xmlns:a16="http://schemas.microsoft.com/office/drawing/2014/main" id="{2A463AED-EC59-9E62-A921-1F04E3E81E90}"/>
              </a:ext>
            </a:extLst>
          </p:cNvPr>
          <p:cNvSpPr>
            <a:spLocks noGrp="1"/>
          </p:cNvSpPr>
          <p:nvPr>
            <p:ph idx="1"/>
          </p:nvPr>
        </p:nvSpPr>
        <p:spPr>
          <a:xfrm>
            <a:off x="5198993" y="1412489"/>
            <a:ext cx="2926080" cy="4363844"/>
          </a:xfrm>
        </p:spPr>
        <p:txBody>
          <a:bodyPr vert="horz" lIns="91440" tIns="45720" rIns="91440" bIns="45720" rtlCol="0">
            <a:noAutofit/>
          </a:bodyPr>
          <a:lstStyle/>
          <a:p>
            <a:pPr lvl="0"/>
            <a:r>
              <a:rPr lang="en-US" sz="1700" dirty="0"/>
              <a:t>Language is the most important tool for thinking (Vygotsky, 1978).</a:t>
            </a:r>
          </a:p>
          <a:p>
            <a:pPr lvl="0"/>
            <a:r>
              <a:rPr lang="en-US" sz="1700" dirty="0"/>
              <a:t>Three stages of language:</a:t>
            </a:r>
          </a:p>
          <a:p>
            <a:pPr lvl="1"/>
            <a:r>
              <a:rPr lang="en-US" sz="1700" b="1" dirty="0"/>
              <a:t>External speech (0–3 years):</a:t>
            </a:r>
            <a:r>
              <a:rPr lang="en-US" sz="1700" dirty="0"/>
              <a:t> Talking to express needs.</a:t>
            </a:r>
          </a:p>
          <a:p>
            <a:pPr lvl="1"/>
            <a:r>
              <a:rPr lang="en-US" sz="1700" b="1" dirty="0"/>
              <a:t>Egocentric/private speech (3–7 years):</a:t>
            </a:r>
            <a:r>
              <a:rPr lang="en-US" sz="1700" dirty="0"/>
              <a:t> Talking aloud to guide oneself.</a:t>
            </a:r>
          </a:p>
          <a:p>
            <a:pPr lvl="1"/>
            <a:r>
              <a:rPr lang="en-US" sz="1700" b="1" dirty="0"/>
              <a:t>Internal speech (7+ years):</a:t>
            </a:r>
            <a:r>
              <a:rPr lang="en-US" sz="1700" dirty="0"/>
              <a:t> Silent inner thinking.</a:t>
            </a:r>
          </a:p>
          <a:p>
            <a:r>
              <a:rPr lang="en-US" sz="1700" dirty="0"/>
              <a:t>Private speech helps children solve problems </a:t>
            </a:r>
            <a:r>
              <a:rPr lang="en-NG" sz="1700" dirty="0"/>
              <a:t>(Whedon et al., 2021)</a:t>
            </a:r>
            <a:r>
              <a:rPr lang="en-GB" sz="1700" dirty="0"/>
              <a:t>.</a:t>
            </a:r>
            <a:endParaRPr lang="en-NG" sz="1700" dirty="0"/>
          </a:p>
          <a:p>
            <a:pPr lvl="0"/>
            <a:endParaRPr lang="en-US" sz="1700" dirty="0"/>
          </a:p>
        </p:txBody>
      </p:sp>
      <p:sp>
        <p:nvSpPr>
          <p:cNvPr id="5" name="TextBox 4">
            <a:extLst>
              <a:ext uri="{FF2B5EF4-FFF2-40B4-BE49-F238E27FC236}">
                <a16:creationId xmlns:a16="http://schemas.microsoft.com/office/drawing/2014/main" id="{AF59C064-06CE-BA9D-2F32-86F04E810C6E}"/>
              </a:ext>
            </a:extLst>
          </p:cNvPr>
          <p:cNvSpPr txBox="1"/>
          <p:nvPr/>
        </p:nvSpPr>
        <p:spPr>
          <a:xfrm>
            <a:off x="8451604" y="1412489"/>
            <a:ext cx="2926080" cy="4363844"/>
          </a:xfrm>
          <a:prstGeom prst="rect">
            <a:avLst/>
          </a:prstGeom>
        </p:spPr>
        <p:txBody>
          <a:bodyPr vert="horz" lIns="91440" tIns="45720" rIns="91440" bIns="45720" rtlCol="0">
            <a:normAutofit/>
          </a:bodyPr>
          <a:lstStyle/>
          <a:p>
            <a:pPr algn="just">
              <a:lnSpc>
                <a:spcPct val="90000"/>
              </a:lnSpc>
              <a:spcAft>
                <a:spcPts val="800"/>
              </a:spcAft>
            </a:pPr>
            <a:r>
              <a:rPr lang="en-US" sz="2000" dirty="0">
                <a:effectLst/>
              </a:rPr>
              <a:t>At Amira’s age, she is moving from using language just to express her needs to using it to guide her actions. Encouraging her to talk during play will help her to start developing self-guided thinking and problem-solving skills.</a:t>
            </a:r>
          </a:p>
        </p:txBody>
      </p:sp>
      <p:pic>
        <p:nvPicPr>
          <p:cNvPr id="6" name="Picture 5">
            <a:extLst>
              <a:ext uri="{FF2B5EF4-FFF2-40B4-BE49-F238E27FC236}">
                <a16:creationId xmlns:a16="http://schemas.microsoft.com/office/drawing/2014/main" id="{821480C7-0B88-2D3C-59E4-2013CB7494F3}"/>
              </a:ext>
            </a:extLst>
          </p:cNvPr>
          <p:cNvPicPr>
            <a:picLocks noChangeAspect="1"/>
          </p:cNvPicPr>
          <p:nvPr/>
        </p:nvPicPr>
        <p:blipFill>
          <a:blip r:embed="rId2"/>
          <a:stretch>
            <a:fillRect/>
          </a:stretch>
        </p:blipFill>
        <p:spPr>
          <a:xfrm>
            <a:off x="10593418" y="30659"/>
            <a:ext cx="1568531" cy="1358970"/>
          </a:xfrm>
          <a:prstGeom prst="rect">
            <a:avLst/>
          </a:prstGeom>
        </p:spPr>
      </p:pic>
    </p:spTree>
    <p:extLst>
      <p:ext uri="{BB962C8B-B14F-4D97-AF65-F5344CB8AC3E}">
        <p14:creationId xmlns:p14="http://schemas.microsoft.com/office/powerpoint/2010/main" val="110899517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41" name="Rectangle 17440">
            <a:extLst>
              <a:ext uri="{FF2B5EF4-FFF2-40B4-BE49-F238E27FC236}">
                <a16:creationId xmlns:a16="http://schemas.microsoft.com/office/drawing/2014/main" id="{D1520B01-A2E4-41C2-8A8F-7683F2508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p:cNvSpPr>
            <a:spLocks noGrp="1" noChangeArrowheads="1"/>
          </p:cNvSpPr>
          <p:nvPr>
            <p:ph type="title"/>
          </p:nvPr>
        </p:nvSpPr>
        <p:spPr>
          <a:xfrm>
            <a:off x="4354513" y="841375"/>
            <a:ext cx="3505200" cy="3114698"/>
          </a:xfrm>
        </p:spPr>
        <p:txBody>
          <a:bodyPr vert="horz" lIns="91440" tIns="45720" rIns="91440" bIns="45720" rtlCol="0" anchor="b">
            <a:normAutofit/>
          </a:bodyPr>
          <a:lstStyle/>
          <a:p>
            <a:pPr algn="ctr"/>
            <a:r>
              <a:rPr lang="en-US" sz="4300" b="1" kern="1200" dirty="0">
                <a:solidFill>
                  <a:schemeClr val="bg1"/>
                </a:solidFill>
                <a:latin typeface="+mj-lt"/>
                <a:ea typeface="+mj-ea"/>
                <a:cs typeface="+mj-cs"/>
              </a:rPr>
              <a:t>Zone of Proximal Development, MKO and Scaffolding</a:t>
            </a:r>
            <a:endParaRPr lang="en-US" altLang="en-US" sz="4300" u="sng" kern="1200" dirty="0">
              <a:solidFill>
                <a:schemeClr val="bg1"/>
              </a:solidFill>
              <a:latin typeface="+mj-lt"/>
              <a:ea typeface="+mj-ea"/>
              <a:cs typeface="+mj-cs"/>
            </a:endParaRPr>
          </a:p>
        </p:txBody>
      </p:sp>
      <p:sp>
        <p:nvSpPr>
          <p:cNvPr id="8" name="TextBox 7">
            <a:extLst>
              <a:ext uri="{FF2B5EF4-FFF2-40B4-BE49-F238E27FC236}">
                <a16:creationId xmlns:a16="http://schemas.microsoft.com/office/drawing/2014/main" id="{5A2670D3-5B01-4931-2A6F-889ADD2B5727}"/>
              </a:ext>
            </a:extLst>
          </p:cNvPr>
          <p:cNvSpPr txBox="1"/>
          <p:nvPr/>
        </p:nvSpPr>
        <p:spPr>
          <a:xfrm>
            <a:off x="4354513" y="4337072"/>
            <a:ext cx="3506264" cy="1671616"/>
          </a:xfrm>
          <a:prstGeom prst="rect">
            <a:avLst/>
          </a:prstGeom>
        </p:spPr>
        <p:txBody>
          <a:bodyPr vert="horz" lIns="91440" tIns="45720" rIns="91440" bIns="45720" rtlCol="0">
            <a:normAutofit/>
          </a:bodyPr>
          <a:lstStyle/>
          <a:p>
            <a:pPr algn="just">
              <a:lnSpc>
                <a:spcPct val="90000"/>
              </a:lnSpc>
              <a:spcBef>
                <a:spcPts val="1000"/>
              </a:spcBef>
              <a:spcAft>
                <a:spcPts val="800"/>
              </a:spcAft>
            </a:pPr>
            <a:r>
              <a:rPr lang="en-US" sz="1500" kern="1200" dirty="0">
                <a:solidFill>
                  <a:schemeClr val="bg1"/>
                </a:solidFill>
                <a:effectLst/>
                <a:latin typeface="+mn-lt"/>
                <a:ea typeface="+mn-ea"/>
                <a:cs typeface="+mn-cs"/>
              </a:rPr>
              <a:t>In Amira’s case, the nursery staff act as her “more knowledgeable others”. In supporting her gently during play and communication, they can help her move forward in her development. As she becomes more confident, this support can gradually be reduced.</a:t>
            </a:r>
          </a:p>
        </p:txBody>
      </p:sp>
      <p:grpSp>
        <p:nvGrpSpPr>
          <p:cNvPr id="17443" name="Group 17442">
            <a:extLst>
              <a:ext uri="{FF2B5EF4-FFF2-40B4-BE49-F238E27FC236}">
                <a16:creationId xmlns:a16="http://schemas.microsoft.com/office/drawing/2014/main" id="{1F634C0A-A487-42AF-8DFD-4DAD62FE92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087640" cy="6858000"/>
            <a:chOff x="1" y="0"/>
            <a:chExt cx="4087640" cy="6858000"/>
          </a:xfrm>
          <a:effectLst>
            <a:outerShdw blurRad="381000" dist="152400" algn="ctr" rotWithShape="0">
              <a:srgbClr val="000000">
                <a:alpha val="10000"/>
              </a:srgbClr>
            </a:outerShdw>
          </a:effectLst>
        </p:grpSpPr>
        <p:sp>
          <p:nvSpPr>
            <p:cNvPr id="17444" name="Freeform: Shape 17443">
              <a:extLst>
                <a:ext uri="{FF2B5EF4-FFF2-40B4-BE49-F238E27FC236}">
                  <a16:creationId xmlns:a16="http://schemas.microsoft.com/office/drawing/2014/main" id="{7412B137-E115-42F2-8CF9-67E40B5D2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45" name="Freeform: Shape 17444">
              <a:extLst>
                <a:ext uri="{FF2B5EF4-FFF2-40B4-BE49-F238E27FC236}">
                  <a16:creationId xmlns:a16="http://schemas.microsoft.com/office/drawing/2014/main" id="{0779E94B-3A8C-4695-9DA1-2EDEFB170B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17437" name="Picture 17436" descr="A hand of two adults and a kid on top of each other">
            <a:extLst>
              <a:ext uri="{FF2B5EF4-FFF2-40B4-BE49-F238E27FC236}">
                <a16:creationId xmlns:a16="http://schemas.microsoft.com/office/drawing/2014/main" id="{A74AD1F4-158C-3CBD-C9A2-5D16478B6D91}"/>
              </a:ext>
            </a:extLst>
          </p:cNvPr>
          <p:cNvPicPr>
            <a:picLocks noChangeAspect="1"/>
          </p:cNvPicPr>
          <p:nvPr/>
        </p:nvPicPr>
        <p:blipFill>
          <a:blip r:embed="rId3"/>
          <a:srcRect l="34574" r="27368" b="-1"/>
          <a:stretch>
            <a:fillRect/>
          </a:stretch>
        </p:blipFill>
        <p:spPr>
          <a:xfrm>
            <a:off x="20" y="10"/>
            <a:ext cx="3910064" cy="6857990"/>
          </a:xfrm>
          <a:custGeom>
            <a:avLst/>
            <a:gdLst/>
            <a:ahLst/>
            <a:cxnLst/>
            <a:rect l="l" t="t" r="r" b="b"/>
            <a:pathLst>
              <a:path w="3910084" h="6858000">
                <a:moveTo>
                  <a:pt x="0" y="0"/>
                </a:moveTo>
                <a:lnTo>
                  <a:pt x="2996382" y="0"/>
                </a:lnTo>
                <a:lnTo>
                  <a:pt x="3563333" y="1750276"/>
                </a:lnTo>
                <a:lnTo>
                  <a:pt x="3910084" y="6054385"/>
                </a:lnTo>
                <a:lnTo>
                  <a:pt x="3791309" y="6858000"/>
                </a:lnTo>
                <a:lnTo>
                  <a:pt x="0" y="6858000"/>
                </a:lnTo>
                <a:close/>
              </a:path>
            </a:pathLst>
          </a:custGeom>
        </p:spPr>
      </p:pic>
      <p:grpSp>
        <p:nvGrpSpPr>
          <p:cNvPr id="17447" name="Group 17446">
            <a:extLst>
              <a:ext uri="{FF2B5EF4-FFF2-40B4-BE49-F238E27FC236}">
                <a16:creationId xmlns:a16="http://schemas.microsoft.com/office/drawing/2014/main" id="{066EE5A2-0D35-4D6A-A5C7-1CA91F740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8589" y="0"/>
            <a:ext cx="1339053" cy="6858000"/>
            <a:chOff x="2661507" y="0"/>
            <a:chExt cx="1339053" cy="6858000"/>
          </a:xfrm>
        </p:grpSpPr>
        <p:sp>
          <p:nvSpPr>
            <p:cNvPr id="17448" name="Freeform: Shape 17447">
              <a:extLst>
                <a:ext uri="{FF2B5EF4-FFF2-40B4-BE49-F238E27FC236}">
                  <a16:creationId xmlns:a16="http://schemas.microsoft.com/office/drawing/2014/main" id="{4DFBB771-C61C-4F38-ABBB-98A2D8476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61507"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49" name="Freeform: Shape 17448">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61507"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7451" name="Group 17450">
            <a:extLst>
              <a:ext uri="{FF2B5EF4-FFF2-40B4-BE49-F238E27FC236}">
                <a16:creationId xmlns:a16="http://schemas.microsoft.com/office/drawing/2014/main" id="{56AA1647-0DA6-4A17-B3E1-95D61BD547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4087640" cy="6858000"/>
            <a:chOff x="1" y="0"/>
            <a:chExt cx="4087640" cy="6858000"/>
          </a:xfrm>
          <a:effectLst>
            <a:outerShdw blurRad="381000" dist="152400" algn="ctr" rotWithShape="0">
              <a:srgbClr val="000000">
                <a:alpha val="10000"/>
              </a:srgbClr>
            </a:outerShdw>
          </a:effectLst>
        </p:grpSpPr>
        <p:sp>
          <p:nvSpPr>
            <p:cNvPr id="17452" name="Freeform: Shape 17451">
              <a:extLst>
                <a:ext uri="{FF2B5EF4-FFF2-40B4-BE49-F238E27FC236}">
                  <a16:creationId xmlns:a16="http://schemas.microsoft.com/office/drawing/2014/main" id="{1F1D8352-2F00-4057-8781-E455C455B9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53" name="Freeform: Shape 17452">
              <a:extLst>
                <a:ext uri="{FF2B5EF4-FFF2-40B4-BE49-F238E27FC236}">
                  <a16:creationId xmlns:a16="http://schemas.microsoft.com/office/drawing/2014/main" id="{3BE70D92-7E07-4A6F-BD82-729F71C26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7455" name="Group 17454">
            <a:extLst>
              <a:ext uri="{FF2B5EF4-FFF2-40B4-BE49-F238E27FC236}">
                <a16:creationId xmlns:a16="http://schemas.microsoft.com/office/drawing/2014/main" id="{08D20F07-CD49-4F17-BC00-9429DA80C5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59" y="-2"/>
            <a:ext cx="1339053" cy="6858000"/>
            <a:chOff x="2661507" y="0"/>
            <a:chExt cx="1339053" cy="6858000"/>
          </a:xfrm>
          <a:effectLst>
            <a:outerShdw blurRad="381000" dist="152400" dir="10800000" algn="r" rotWithShape="0">
              <a:prstClr val="black">
                <a:alpha val="10000"/>
              </a:prstClr>
            </a:outerShdw>
          </a:effectLst>
        </p:grpSpPr>
        <p:sp>
          <p:nvSpPr>
            <p:cNvPr id="17456" name="Freeform: Shape 17455">
              <a:extLst>
                <a:ext uri="{FF2B5EF4-FFF2-40B4-BE49-F238E27FC236}">
                  <a16:creationId xmlns:a16="http://schemas.microsoft.com/office/drawing/2014/main" id="{11F66703-4D0D-42DF-8150-991FE9F86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61507"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57" name="Freeform: Shape 17456">
              <a:extLst>
                <a:ext uri="{FF2B5EF4-FFF2-40B4-BE49-F238E27FC236}">
                  <a16:creationId xmlns:a16="http://schemas.microsoft.com/office/drawing/2014/main" id="{E96840F9-95E6-4C98-BFE4-21B5954236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61507"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0" name="TextBox 9">
            <a:extLst>
              <a:ext uri="{FF2B5EF4-FFF2-40B4-BE49-F238E27FC236}">
                <a16:creationId xmlns:a16="http://schemas.microsoft.com/office/drawing/2014/main" id="{FDD3D434-627C-7BF9-0F3A-999385181CDC}"/>
              </a:ext>
            </a:extLst>
          </p:cNvPr>
          <p:cNvSpPr txBox="1"/>
          <p:nvPr/>
        </p:nvSpPr>
        <p:spPr>
          <a:xfrm>
            <a:off x="9217311" y="373288"/>
            <a:ext cx="2659119" cy="3963784"/>
          </a:xfrm>
          <a:prstGeom prst="rect">
            <a:avLst/>
          </a:prstGeom>
        </p:spPr>
        <p:txBody>
          <a:bodyPr vert="horz" lIns="91440" tIns="45720" rIns="91440" bIns="45720" rtlCol="0" anchor="b">
            <a:normAutofit/>
          </a:bodyPr>
          <a:lstStyle/>
          <a:p>
            <a:pPr lvl="0" algn="just">
              <a:lnSpc>
                <a:spcPct val="90000"/>
              </a:lnSpc>
              <a:spcBef>
                <a:spcPts val="1000"/>
              </a:spcBef>
              <a:spcAft>
                <a:spcPts val="800"/>
              </a:spcAft>
              <a:buSzPts val="1000"/>
              <a:tabLst>
                <a:tab pos="457200" algn="l"/>
              </a:tabLst>
            </a:pPr>
            <a:r>
              <a:rPr lang="en-US" b="1" kern="1200" dirty="0">
                <a:solidFill>
                  <a:schemeClr val="bg1"/>
                </a:solidFill>
                <a:effectLst/>
                <a:latin typeface="+mn-lt"/>
                <a:ea typeface="+mn-ea"/>
                <a:cs typeface="+mn-cs"/>
              </a:rPr>
              <a:t>Zone of Proximal Development (ZPD):</a:t>
            </a:r>
            <a:r>
              <a:rPr lang="en-US" kern="1200" dirty="0">
                <a:solidFill>
                  <a:schemeClr val="bg1"/>
                </a:solidFill>
                <a:effectLst/>
                <a:latin typeface="+mn-lt"/>
                <a:ea typeface="+mn-ea"/>
                <a:cs typeface="+mn-cs"/>
              </a:rPr>
              <a:t> What a child can do with help, but not yet alone.</a:t>
            </a:r>
          </a:p>
          <a:p>
            <a:pPr lvl="0" algn="just">
              <a:lnSpc>
                <a:spcPct val="90000"/>
              </a:lnSpc>
              <a:spcBef>
                <a:spcPts val="1000"/>
              </a:spcBef>
              <a:spcAft>
                <a:spcPts val="800"/>
              </a:spcAft>
              <a:buSzPts val="1000"/>
              <a:tabLst>
                <a:tab pos="457200" algn="l"/>
              </a:tabLst>
            </a:pPr>
            <a:r>
              <a:rPr lang="en-US" b="1" kern="1200" dirty="0">
                <a:solidFill>
                  <a:schemeClr val="bg1"/>
                </a:solidFill>
                <a:effectLst/>
                <a:latin typeface="+mn-lt"/>
                <a:ea typeface="+mn-ea"/>
                <a:cs typeface="+mn-cs"/>
              </a:rPr>
              <a:t>More Knowledgeable Other (MKO):</a:t>
            </a:r>
            <a:r>
              <a:rPr lang="en-US" kern="1200" dirty="0">
                <a:solidFill>
                  <a:schemeClr val="bg1"/>
                </a:solidFill>
                <a:effectLst/>
                <a:latin typeface="+mn-lt"/>
                <a:ea typeface="+mn-ea"/>
                <a:cs typeface="+mn-cs"/>
              </a:rPr>
              <a:t> An adult or peer who provides guidance.</a:t>
            </a:r>
          </a:p>
          <a:p>
            <a:pPr lvl="0" algn="just">
              <a:lnSpc>
                <a:spcPct val="90000"/>
              </a:lnSpc>
              <a:spcBef>
                <a:spcPts val="1000"/>
              </a:spcBef>
              <a:spcAft>
                <a:spcPts val="800"/>
              </a:spcAft>
              <a:buSzPts val="1000"/>
              <a:tabLst>
                <a:tab pos="457200" algn="l"/>
              </a:tabLst>
            </a:pPr>
            <a:r>
              <a:rPr lang="en-US" b="1" kern="1200" dirty="0">
                <a:solidFill>
                  <a:schemeClr val="bg1"/>
                </a:solidFill>
                <a:effectLst/>
                <a:latin typeface="+mn-lt"/>
                <a:ea typeface="+mn-ea"/>
                <a:cs typeface="+mn-cs"/>
              </a:rPr>
              <a:t>Scaffolding:</a:t>
            </a:r>
            <a:r>
              <a:rPr lang="en-US" kern="1200" dirty="0">
                <a:solidFill>
                  <a:schemeClr val="bg1"/>
                </a:solidFill>
                <a:effectLst/>
                <a:latin typeface="+mn-lt"/>
                <a:ea typeface="+mn-ea"/>
                <a:cs typeface="+mn-cs"/>
              </a:rPr>
              <a:t> Support that is given and then slowly removed as the child becomes more capable (Bruner, 1985).</a:t>
            </a:r>
          </a:p>
        </p:txBody>
      </p:sp>
      <p:pic>
        <p:nvPicPr>
          <p:cNvPr id="3" name="Picture 2">
            <a:extLst>
              <a:ext uri="{FF2B5EF4-FFF2-40B4-BE49-F238E27FC236}">
                <a16:creationId xmlns:a16="http://schemas.microsoft.com/office/drawing/2014/main" id="{D05EDA2D-2312-67D5-153D-616D864A9B37}"/>
              </a:ext>
            </a:extLst>
          </p:cNvPr>
          <p:cNvPicPr>
            <a:picLocks noChangeAspect="1"/>
          </p:cNvPicPr>
          <p:nvPr/>
        </p:nvPicPr>
        <p:blipFill>
          <a:blip r:embed="rId5"/>
          <a:stretch>
            <a:fillRect/>
          </a:stretch>
        </p:blipFill>
        <p:spPr>
          <a:xfrm>
            <a:off x="10486521" y="5329203"/>
            <a:ext cx="1568531" cy="1358970"/>
          </a:xfrm>
          <a:prstGeom prst="rect">
            <a:avLst/>
          </a:prstGeom>
        </p:spPr>
      </p:pic>
    </p:spTree>
    <p:extLst>
      <p:ext uri="{BB962C8B-B14F-4D97-AF65-F5344CB8AC3E}">
        <p14:creationId xmlns:p14="http://schemas.microsoft.com/office/powerpoint/2010/main" val="564130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4C4010-4728-F187-2667-7D5BC2DF6E26}"/>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vert="horz" lIns="91440" tIns="45720" rIns="91440" bIns="45720" rtlCol="0" anchor="ctr">
            <a:normAutofit/>
          </a:bodyPr>
          <a:lstStyle/>
          <a:p>
            <a:pPr algn="ctr"/>
            <a:r>
              <a:rPr lang="en-US" sz="3600" b="1" kern="1200">
                <a:solidFill>
                  <a:srgbClr val="3F3F3F"/>
                </a:solidFill>
                <a:latin typeface="+mj-lt"/>
                <a:ea typeface="+mj-ea"/>
                <a:cs typeface="+mj-cs"/>
              </a:rPr>
              <a:t>Applying the Theory to Amira</a:t>
            </a:r>
            <a:endParaRPr lang="en-US" sz="3600" u="sng" kern="1200">
              <a:solidFill>
                <a:srgbClr val="3F3F3F"/>
              </a:solidFill>
              <a:latin typeface="+mj-lt"/>
              <a:ea typeface="+mj-ea"/>
              <a:cs typeface="+mj-cs"/>
            </a:endParaRPr>
          </a:p>
        </p:txBody>
      </p:sp>
      <p:sp>
        <p:nvSpPr>
          <p:cNvPr id="3" name="Content Placeholder 2">
            <a:extLst>
              <a:ext uri="{FF2B5EF4-FFF2-40B4-BE49-F238E27FC236}">
                <a16:creationId xmlns:a16="http://schemas.microsoft.com/office/drawing/2014/main" id="{14154BCC-0DC0-18E0-B01A-575A679920B7}"/>
              </a:ext>
            </a:extLst>
          </p:cNvPr>
          <p:cNvSpPr>
            <a:spLocks noGrp="1"/>
          </p:cNvSpPr>
          <p:nvPr>
            <p:ph idx="1"/>
          </p:nvPr>
        </p:nvSpPr>
        <p:spPr>
          <a:xfrm>
            <a:off x="1476915" y="2888250"/>
            <a:ext cx="4297351" cy="2959777"/>
          </a:xfrm>
        </p:spPr>
        <p:txBody>
          <a:bodyPr vert="horz" lIns="91440" tIns="45720" rIns="91440" bIns="45720" rtlCol="0" anchor="t">
            <a:normAutofit/>
          </a:bodyPr>
          <a:lstStyle/>
          <a:p>
            <a:pPr lvl="0" algn="just"/>
            <a:r>
              <a:rPr lang="en-US" sz="1700" dirty="0"/>
              <a:t>Amira’s anxiety limits her interaction and learning.</a:t>
            </a:r>
          </a:p>
          <a:p>
            <a:pPr lvl="0" algn="just"/>
            <a:r>
              <a:rPr lang="en-US" sz="1700" dirty="0"/>
              <a:t>Her limited speech shows she is still in the external speech stage.</a:t>
            </a:r>
          </a:p>
          <a:p>
            <a:pPr lvl="0" algn="just"/>
            <a:r>
              <a:rPr lang="en-US" sz="1700" dirty="0"/>
              <a:t>Practitioners can scaffold her communication through talk and play.</a:t>
            </a:r>
          </a:p>
          <a:p>
            <a:pPr lvl="0" algn="just"/>
            <a:r>
              <a:rPr lang="en-US" sz="1700" dirty="0"/>
              <a:t>Small group play helps her learn from peers within her ZPD.</a:t>
            </a:r>
          </a:p>
          <a:p>
            <a:pPr lvl="0" algn="just"/>
            <a:r>
              <a:rPr lang="en-US" sz="1700" dirty="0"/>
              <a:t>Emotional comfort supports her social and cognitive growth (Berk, 1998).</a:t>
            </a:r>
          </a:p>
        </p:txBody>
      </p:sp>
      <p:cxnSp>
        <p:nvCxnSpPr>
          <p:cNvPr id="16" name="Straight Connector 15">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3E86D16-59EC-D38D-269E-B20A41BDBDB1}"/>
              </a:ext>
            </a:extLst>
          </p:cNvPr>
          <p:cNvSpPr txBox="1"/>
          <p:nvPr/>
        </p:nvSpPr>
        <p:spPr>
          <a:xfrm>
            <a:off x="6417731" y="2888250"/>
            <a:ext cx="4292594" cy="2959778"/>
          </a:xfrm>
          <a:prstGeom prst="rect">
            <a:avLst/>
          </a:prstGeom>
        </p:spPr>
        <p:txBody>
          <a:bodyPr vert="horz" lIns="91440" tIns="45720" rIns="91440" bIns="45720" rtlCol="0" anchor="t">
            <a:normAutofit/>
          </a:bodyPr>
          <a:lstStyle/>
          <a:p>
            <a:pPr algn="just">
              <a:lnSpc>
                <a:spcPct val="90000"/>
              </a:lnSpc>
              <a:spcAft>
                <a:spcPts val="800"/>
              </a:spcAft>
            </a:pPr>
            <a:r>
              <a:rPr lang="en-US" sz="2000" dirty="0">
                <a:effectLst/>
              </a:rPr>
              <a:t>Using Vygotsky’s ideas, we can understand that Amira needs both emotional security and language support. In giving her gentle guidance and opportunities to speak and play, practitioners can help her gain confidence and build relationships.</a:t>
            </a:r>
          </a:p>
        </p:txBody>
      </p:sp>
      <p:pic>
        <p:nvPicPr>
          <p:cNvPr id="5" name="Picture 4">
            <a:extLst>
              <a:ext uri="{FF2B5EF4-FFF2-40B4-BE49-F238E27FC236}">
                <a16:creationId xmlns:a16="http://schemas.microsoft.com/office/drawing/2014/main" id="{5BECBCA4-C2AA-D33D-7544-75DDBD2FE30F}"/>
              </a:ext>
            </a:extLst>
          </p:cNvPr>
          <p:cNvPicPr>
            <a:picLocks noChangeAspect="1"/>
          </p:cNvPicPr>
          <p:nvPr/>
        </p:nvPicPr>
        <p:blipFill>
          <a:blip r:embed="rId2"/>
          <a:stretch>
            <a:fillRect/>
          </a:stretch>
        </p:blipFill>
        <p:spPr>
          <a:xfrm>
            <a:off x="10419170" y="233332"/>
            <a:ext cx="1568531" cy="1358970"/>
          </a:xfrm>
          <a:prstGeom prst="rect">
            <a:avLst/>
          </a:prstGeom>
        </p:spPr>
      </p:pic>
    </p:spTree>
    <p:extLst>
      <p:ext uri="{BB962C8B-B14F-4D97-AF65-F5344CB8AC3E}">
        <p14:creationId xmlns:p14="http://schemas.microsoft.com/office/powerpoint/2010/main" val="416711223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Freeform: Shape 3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060FE53-EE84-C45E-758B-249973CCF840}"/>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kern="1200" dirty="0">
                <a:solidFill>
                  <a:srgbClr val="FFFFFF"/>
                </a:solidFill>
                <a:latin typeface="+mj-lt"/>
                <a:ea typeface="+mj-ea"/>
                <a:cs typeface="+mj-cs"/>
              </a:rPr>
              <a:t>Practical Strategies in the Nursery</a:t>
            </a:r>
            <a:endParaRPr lang="en-US" sz="4000" u="sng" kern="1200" dirty="0">
              <a:solidFill>
                <a:srgbClr val="FFFFFF"/>
              </a:solidFill>
              <a:latin typeface="+mj-lt"/>
              <a:ea typeface="+mj-ea"/>
              <a:cs typeface="+mj-cs"/>
            </a:endParaRPr>
          </a:p>
        </p:txBody>
      </p:sp>
      <p:graphicFrame>
        <p:nvGraphicFramePr>
          <p:cNvPr id="9" name="Table 8">
            <a:extLst>
              <a:ext uri="{FF2B5EF4-FFF2-40B4-BE49-F238E27FC236}">
                <a16:creationId xmlns:a16="http://schemas.microsoft.com/office/drawing/2014/main" id="{40A98E12-EDD2-5411-44C3-A2B8D292610D}"/>
              </a:ext>
            </a:extLst>
          </p:cNvPr>
          <p:cNvGraphicFramePr>
            <a:graphicFrameLocks noGrp="1"/>
          </p:cNvGraphicFramePr>
          <p:nvPr>
            <p:extLst>
              <p:ext uri="{D42A27DB-BD31-4B8C-83A1-F6EECF244321}">
                <p14:modId xmlns:p14="http://schemas.microsoft.com/office/powerpoint/2010/main" val="1528451444"/>
              </p:ext>
            </p:extLst>
          </p:nvPr>
        </p:nvGraphicFramePr>
        <p:xfrm>
          <a:off x="4502428" y="817779"/>
          <a:ext cx="7225749" cy="5222446"/>
        </p:xfrm>
        <a:graphic>
          <a:graphicData uri="http://schemas.openxmlformats.org/drawingml/2006/table">
            <a:tbl>
              <a:tblPr firstRow="1" firstCol="1" bandRow="1">
                <a:solidFill>
                  <a:schemeClr val="bg1">
                    <a:lumMod val="95000"/>
                  </a:schemeClr>
                </a:solidFill>
                <a:tableStyleId>{5C22544A-7EE6-4342-B048-85BDC9FD1C3A}</a:tableStyleId>
              </a:tblPr>
              <a:tblGrid>
                <a:gridCol w="1745527">
                  <a:extLst>
                    <a:ext uri="{9D8B030D-6E8A-4147-A177-3AD203B41FA5}">
                      <a16:colId xmlns:a16="http://schemas.microsoft.com/office/drawing/2014/main" val="67090903"/>
                    </a:ext>
                  </a:extLst>
                </a:gridCol>
                <a:gridCol w="2780770">
                  <a:extLst>
                    <a:ext uri="{9D8B030D-6E8A-4147-A177-3AD203B41FA5}">
                      <a16:colId xmlns:a16="http://schemas.microsoft.com/office/drawing/2014/main" val="1683309195"/>
                    </a:ext>
                  </a:extLst>
                </a:gridCol>
                <a:gridCol w="2699452">
                  <a:extLst>
                    <a:ext uri="{9D8B030D-6E8A-4147-A177-3AD203B41FA5}">
                      <a16:colId xmlns:a16="http://schemas.microsoft.com/office/drawing/2014/main" val="3455953737"/>
                    </a:ext>
                  </a:extLst>
                </a:gridCol>
              </a:tblGrid>
              <a:tr h="373752">
                <a:tc>
                  <a:txBody>
                    <a:bodyPr/>
                    <a:lstStyle/>
                    <a:p>
                      <a:pPr>
                        <a:lnSpc>
                          <a:spcPct val="107000"/>
                        </a:lnSpc>
                        <a:spcAft>
                          <a:spcPts val="800"/>
                        </a:spcAft>
                        <a:buNone/>
                      </a:pPr>
                      <a:r>
                        <a:rPr lang="en-NG" sz="1600" b="0" kern="100" cap="none" spc="0">
                          <a:solidFill>
                            <a:schemeClr val="bg1"/>
                          </a:solidFill>
                          <a:effectLst/>
                        </a:rPr>
                        <a:t>Strategy</a:t>
                      </a:r>
                      <a:endParaRPr lang="en-NG" sz="1600" b="0" kern="100" cap="none" spc="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9383" marR="9383" marT="90076" marB="9383" anchor="ctr">
                    <a:lnL w="12700" cmpd="sng">
                      <a:noFill/>
                    </a:lnL>
                    <a:lnR w="12700" cmpd="sng">
                      <a:noFill/>
                    </a:lnR>
                    <a:lnT w="19050" cap="flat" cmpd="sng" algn="ctr">
                      <a:noFill/>
                      <a:prstDash val="solid"/>
                    </a:lnT>
                    <a:lnB w="38100" cmpd="sng">
                      <a:noFill/>
                    </a:lnB>
                    <a:solidFill>
                      <a:schemeClr val="accent2"/>
                    </a:solidFill>
                  </a:tcPr>
                </a:tc>
                <a:tc>
                  <a:txBody>
                    <a:bodyPr/>
                    <a:lstStyle/>
                    <a:p>
                      <a:pPr>
                        <a:lnSpc>
                          <a:spcPct val="107000"/>
                        </a:lnSpc>
                        <a:spcAft>
                          <a:spcPts val="800"/>
                        </a:spcAft>
                        <a:buNone/>
                      </a:pPr>
                      <a:r>
                        <a:rPr lang="en-NG" sz="1600" b="0" kern="100" cap="none" spc="0" dirty="0">
                          <a:solidFill>
                            <a:schemeClr val="bg1"/>
                          </a:solidFill>
                          <a:effectLst/>
                        </a:rPr>
                        <a:t>Link to Vygotsky’s Theory</a:t>
                      </a:r>
                      <a:endParaRPr lang="en-NG" sz="1600" b="0" kern="100" cap="none" spc="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9383" marR="9383" marT="90076" marB="9383" anchor="ctr">
                    <a:lnL w="12700" cmpd="sng">
                      <a:noFill/>
                    </a:lnL>
                    <a:lnR w="12700" cmpd="sng">
                      <a:noFill/>
                    </a:lnR>
                    <a:lnT w="19050" cap="flat" cmpd="sng" algn="ctr">
                      <a:noFill/>
                      <a:prstDash val="solid"/>
                    </a:lnT>
                    <a:lnB w="38100" cmpd="sng">
                      <a:noFill/>
                    </a:lnB>
                    <a:solidFill>
                      <a:schemeClr val="accent2"/>
                    </a:solidFill>
                  </a:tcPr>
                </a:tc>
                <a:tc>
                  <a:txBody>
                    <a:bodyPr/>
                    <a:lstStyle/>
                    <a:p>
                      <a:pPr>
                        <a:lnSpc>
                          <a:spcPct val="107000"/>
                        </a:lnSpc>
                        <a:spcAft>
                          <a:spcPts val="800"/>
                        </a:spcAft>
                        <a:buNone/>
                      </a:pPr>
                      <a:r>
                        <a:rPr lang="en-NG" sz="1600" b="0" kern="100" cap="none" spc="0" dirty="0">
                          <a:solidFill>
                            <a:schemeClr val="bg1"/>
                          </a:solidFill>
                          <a:effectLst/>
                        </a:rPr>
                        <a:t>How </a:t>
                      </a:r>
                      <a:r>
                        <a:rPr lang="en-GB" sz="1600" b="0" kern="100" cap="none" spc="0" dirty="0">
                          <a:solidFill>
                            <a:schemeClr val="bg1"/>
                          </a:solidFill>
                          <a:effectLst/>
                        </a:rPr>
                        <a:t>t</a:t>
                      </a:r>
                      <a:r>
                        <a:rPr lang="en-NG" sz="1600" b="0" kern="100" cap="none" spc="0" dirty="0">
                          <a:solidFill>
                            <a:schemeClr val="bg1"/>
                          </a:solidFill>
                          <a:effectLst/>
                        </a:rPr>
                        <a:t>his </a:t>
                      </a:r>
                      <a:r>
                        <a:rPr lang="en-GB" sz="1600" b="0" kern="100" cap="none" spc="0" dirty="0">
                          <a:solidFill>
                            <a:schemeClr val="bg1"/>
                          </a:solidFill>
                          <a:effectLst/>
                        </a:rPr>
                        <a:t>w</a:t>
                      </a:r>
                      <a:r>
                        <a:rPr lang="en-NG" sz="1600" b="0" kern="100" cap="none" spc="0" dirty="0">
                          <a:solidFill>
                            <a:schemeClr val="bg1"/>
                          </a:solidFill>
                          <a:effectLst/>
                        </a:rPr>
                        <a:t>ill </a:t>
                      </a:r>
                      <a:r>
                        <a:rPr lang="en-GB" sz="1600" b="0" kern="100" cap="none" spc="0" dirty="0">
                          <a:solidFill>
                            <a:schemeClr val="bg1"/>
                          </a:solidFill>
                          <a:effectLst/>
                        </a:rPr>
                        <a:t>h</a:t>
                      </a:r>
                      <a:r>
                        <a:rPr lang="en-NG" sz="1600" b="0" kern="100" cap="none" spc="0" dirty="0" err="1">
                          <a:solidFill>
                            <a:schemeClr val="bg1"/>
                          </a:solidFill>
                          <a:effectLst/>
                        </a:rPr>
                        <a:t>elp</a:t>
                      </a:r>
                      <a:r>
                        <a:rPr lang="en-NG" sz="1600" b="0" kern="100" cap="none" spc="0" dirty="0">
                          <a:solidFill>
                            <a:schemeClr val="bg1"/>
                          </a:solidFill>
                          <a:effectLst/>
                        </a:rPr>
                        <a:t> Amira</a:t>
                      </a:r>
                      <a:endParaRPr lang="en-NG" sz="1600" b="0" kern="100" cap="none" spc="0" dirty="0">
                        <a:solidFill>
                          <a:schemeClr val="bg1"/>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9383" marR="9383" marT="90076" marB="9383"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3918124886"/>
                  </a:ext>
                </a:extLst>
              </a:tr>
              <a:tr h="1085411">
                <a:tc>
                  <a:txBody>
                    <a:bodyPr/>
                    <a:lstStyle/>
                    <a:p>
                      <a:pPr>
                        <a:lnSpc>
                          <a:spcPct val="107000"/>
                        </a:lnSpc>
                        <a:spcAft>
                          <a:spcPts val="800"/>
                        </a:spcAft>
                        <a:buNone/>
                      </a:pPr>
                      <a:r>
                        <a:rPr lang="en-NG" sz="1200" b="1" kern="100" cap="none" spc="0">
                          <a:solidFill>
                            <a:schemeClr val="tx1"/>
                          </a:solidFill>
                          <a:effectLst/>
                        </a:rPr>
                        <a:t>Consistent key worker</a:t>
                      </a:r>
                      <a:endParaRPr lang="en-NG" sz="1200" b="1" kern="100" cap="none" spc="0">
                        <a:solidFill>
                          <a:schemeClr val="tx1"/>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9383" marR="9383" marT="90076" marB="9383" anchor="ctr">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nSpc>
                          <a:spcPct val="107000"/>
                        </a:lnSpc>
                        <a:spcAft>
                          <a:spcPts val="800"/>
                        </a:spcAft>
                        <a:buNone/>
                      </a:pPr>
                      <a:r>
                        <a:rPr lang="en-NG" sz="1200" kern="100" cap="none" spc="0" dirty="0">
                          <a:solidFill>
                            <a:schemeClr val="tx1"/>
                          </a:solidFill>
                          <a:effectLst/>
                        </a:rPr>
                        <a:t>Having one main adult helps Amira build trust. A secure relationship provides the emotional safety she needs to explore and learn within her Zone of Proximal Development (ZPD).</a:t>
                      </a:r>
                      <a:endParaRPr lang="en-NG" sz="1200" kern="100" cap="none" spc="0" dirty="0">
                        <a:solidFill>
                          <a:schemeClr val="tx1"/>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9383" marR="9383" marT="90076" marB="9383" anchor="ctr">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nSpc>
                          <a:spcPct val="107000"/>
                        </a:lnSpc>
                        <a:spcAft>
                          <a:spcPts val="800"/>
                        </a:spcAft>
                        <a:buNone/>
                      </a:pPr>
                      <a:r>
                        <a:rPr lang="en-NG" sz="1200" kern="100" cap="none" spc="0">
                          <a:solidFill>
                            <a:schemeClr val="tx1"/>
                          </a:solidFill>
                          <a:effectLst/>
                        </a:rPr>
                        <a:t>Amira will feel calmer and more settled when her carer leaves and this makes her more open to play and communication.</a:t>
                      </a:r>
                      <a:endParaRPr lang="en-NG" sz="1200" kern="100" cap="none" spc="0">
                        <a:solidFill>
                          <a:schemeClr val="tx1"/>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9383" marR="9383" marT="90076" marB="9383" anchor="ctr">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821034177"/>
                  </a:ext>
                </a:extLst>
              </a:tr>
              <a:tr h="892624">
                <a:tc>
                  <a:txBody>
                    <a:bodyPr/>
                    <a:lstStyle/>
                    <a:p>
                      <a:pPr>
                        <a:lnSpc>
                          <a:spcPct val="107000"/>
                        </a:lnSpc>
                        <a:spcAft>
                          <a:spcPts val="800"/>
                        </a:spcAft>
                        <a:buNone/>
                      </a:pPr>
                      <a:r>
                        <a:rPr lang="en-NG" sz="1200" b="1" kern="100" cap="none" spc="0">
                          <a:solidFill>
                            <a:schemeClr val="tx1"/>
                          </a:solidFill>
                          <a:effectLst/>
                        </a:rPr>
                        <a:t>Narrated play</a:t>
                      </a:r>
                      <a:endParaRPr lang="en-NG" sz="1200" b="1" kern="100" cap="none" spc="0">
                        <a:solidFill>
                          <a:schemeClr val="tx1"/>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9383" marR="9383" marT="90076" marB="938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nSpc>
                          <a:spcPct val="107000"/>
                        </a:lnSpc>
                        <a:spcAft>
                          <a:spcPts val="800"/>
                        </a:spcAft>
                        <a:buNone/>
                      </a:pPr>
                      <a:r>
                        <a:rPr lang="en-NG" sz="1200" kern="100" cap="none" spc="0" dirty="0">
                          <a:solidFill>
                            <a:schemeClr val="tx1"/>
                          </a:solidFill>
                          <a:effectLst/>
                        </a:rPr>
                        <a:t>When adults talk through what Amira is doing (“You’re building a tall tower!”), they are using language as a learning tool and scaffolding her understanding.</a:t>
                      </a:r>
                      <a:endParaRPr lang="en-NG" sz="1200" kern="100" cap="none" spc="0" dirty="0">
                        <a:solidFill>
                          <a:schemeClr val="tx1"/>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9383" marR="9383" marT="90076" marB="938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nSpc>
                          <a:spcPct val="107000"/>
                        </a:lnSpc>
                        <a:spcAft>
                          <a:spcPts val="800"/>
                        </a:spcAft>
                        <a:buNone/>
                      </a:pPr>
                      <a:r>
                        <a:rPr lang="en-NG" sz="1200" kern="100" cap="none" spc="0">
                          <a:solidFill>
                            <a:schemeClr val="tx1"/>
                          </a:solidFill>
                          <a:effectLst/>
                        </a:rPr>
                        <a:t>Hearing and repeating words will help Amira develop her speech and confidence during activities.</a:t>
                      </a:r>
                      <a:endParaRPr lang="en-NG" sz="1200" kern="100" cap="none" spc="0">
                        <a:solidFill>
                          <a:schemeClr val="tx1"/>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9383" marR="9383" marT="90076" marB="938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961232504"/>
                  </a:ext>
                </a:extLst>
              </a:tr>
              <a:tr h="1085411">
                <a:tc>
                  <a:txBody>
                    <a:bodyPr/>
                    <a:lstStyle/>
                    <a:p>
                      <a:pPr>
                        <a:lnSpc>
                          <a:spcPct val="107000"/>
                        </a:lnSpc>
                        <a:spcAft>
                          <a:spcPts val="800"/>
                        </a:spcAft>
                        <a:buNone/>
                      </a:pPr>
                      <a:r>
                        <a:rPr lang="en-NG" sz="1200" b="1" kern="100" cap="none" spc="0">
                          <a:solidFill>
                            <a:schemeClr val="tx1"/>
                          </a:solidFill>
                          <a:effectLst/>
                        </a:rPr>
                        <a:t>Guided peer play</a:t>
                      </a:r>
                      <a:endParaRPr lang="en-NG" sz="1200" b="1" kern="100" cap="none" spc="0">
                        <a:solidFill>
                          <a:schemeClr val="tx1"/>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9383" marR="9383" marT="90076" marB="938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nSpc>
                          <a:spcPct val="107000"/>
                        </a:lnSpc>
                        <a:spcAft>
                          <a:spcPts val="800"/>
                        </a:spcAft>
                        <a:buNone/>
                      </a:pPr>
                      <a:r>
                        <a:rPr lang="en-NG" sz="1200" kern="100" cap="none" spc="0" dirty="0">
                          <a:solidFill>
                            <a:schemeClr val="tx1"/>
                          </a:solidFill>
                          <a:effectLst/>
                        </a:rPr>
                        <a:t>Vygotsky said that learning happens through social interaction with More Knowledgeable Others (</a:t>
                      </a:r>
                      <a:r>
                        <a:rPr lang="en-NG" sz="1200" kern="100" cap="none" spc="0" dirty="0" err="1">
                          <a:solidFill>
                            <a:schemeClr val="tx1"/>
                          </a:solidFill>
                          <a:effectLst/>
                        </a:rPr>
                        <a:t>MKOs</a:t>
                      </a:r>
                      <a:r>
                        <a:rPr lang="en-NG" sz="1200" kern="100" cap="none" spc="0" dirty="0">
                          <a:solidFill>
                            <a:schemeClr val="tx1"/>
                          </a:solidFill>
                          <a:effectLst/>
                        </a:rPr>
                        <a:t>). Playing alongside slightly older or more confident children gives her good models to copy.</a:t>
                      </a:r>
                      <a:endParaRPr lang="en-NG" sz="1200" kern="100" cap="none" spc="0" dirty="0">
                        <a:solidFill>
                          <a:schemeClr val="tx1"/>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9383" marR="9383" marT="90076" marB="938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nSpc>
                          <a:spcPct val="107000"/>
                        </a:lnSpc>
                        <a:spcAft>
                          <a:spcPts val="800"/>
                        </a:spcAft>
                        <a:buNone/>
                      </a:pPr>
                      <a:r>
                        <a:rPr lang="en-NG" sz="1200" kern="100" cap="none" spc="0">
                          <a:solidFill>
                            <a:schemeClr val="tx1"/>
                          </a:solidFill>
                          <a:effectLst/>
                        </a:rPr>
                        <a:t>Amira will learn to join in with others, share, and develop her social and emotional skills.</a:t>
                      </a:r>
                      <a:endParaRPr lang="en-NG" sz="1200" kern="100" cap="none" spc="0">
                        <a:solidFill>
                          <a:schemeClr val="tx1"/>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9383" marR="9383" marT="90076" marB="938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241491716"/>
                  </a:ext>
                </a:extLst>
              </a:tr>
              <a:tr h="892624">
                <a:tc>
                  <a:txBody>
                    <a:bodyPr/>
                    <a:lstStyle/>
                    <a:p>
                      <a:pPr>
                        <a:lnSpc>
                          <a:spcPct val="107000"/>
                        </a:lnSpc>
                        <a:spcAft>
                          <a:spcPts val="800"/>
                        </a:spcAft>
                        <a:buNone/>
                      </a:pPr>
                      <a:r>
                        <a:rPr lang="en-NG" sz="1200" b="1" kern="100" cap="none" spc="0">
                          <a:solidFill>
                            <a:schemeClr val="tx1"/>
                          </a:solidFill>
                          <a:effectLst/>
                        </a:rPr>
                        <a:t>Storytelling and songs</a:t>
                      </a:r>
                      <a:endParaRPr lang="en-NG" sz="1200" b="1" kern="100" cap="none" spc="0">
                        <a:solidFill>
                          <a:schemeClr val="tx1"/>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9383" marR="9383" marT="90076" marB="938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nSpc>
                          <a:spcPct val="107000"/>
                        </a:lnSpc>
                        <a:spcAft>
                          <a:spcPts val="800"/>
                        </a:spcAft>
                        <a:buNone/>
                      </a:pPr>
                      <a:r>
                        <a:rPr lang="en-NG" sz="1200" kern="100" cap="none" spc="0">
                          <a:solidFill>
                            <a:schemeClr val="tx1"/>
                          </a:solidFill>
                          <a:effectLst/>
                        </a:rPr>
                        <a:t>Stories, rhymes and songs are examples of cultural tools that help children understand language, values, and emotions.</a:t>
                      </a:r>
                      <a:endParaRPr lang="en-NG" sz="1200" kern="100" cap="none" spc="0">
                        <a:solidFill>
                          <a:schemeClr val="tx1"/>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9383" marR="9383" marT="90076" marB="938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nSpc>
                          <a:spcPct val="107000"/>
                        </a:lnSpc>
                        <a:spcAft>
                          <a:spcPts val="800"/>
                        </a:spcAft>
                        <a:buNone/>
                      </a:pPr>
                      <a:r>
                        <a:rPr lang="en-NG" sz="1200" kern="100" cap="none" spc="0">
                          <a:solidFill>
                            <a:schemeClr val="tx1"/>
                          </a:solidFill>
                          <a:effectLst/>
                        </a:rPr>
                        <a:t>This will help Amira expand her vocabulary, improve her listening, and connect emotionally with familiar stories.</a:t>
                      </a:r>
                      <a:endParaRPr lang="en-NG" sz="1200" kern="100" cap="none" spc="0">
                        <a:solidFill>
                          <a:schemeClr val="tx1"/>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9383" marR="9383" marT="90076" marB="938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826344415"/>
                  </a:ext>
                </a:extLst>
              </a:tr>
              <a:tr h="892624">
                <a:tc>
                  <a:txBody>
                    <a:bodyPr/>
                    <a:lstStyle/>
                    <a:p>
                      <a:pPr>
                        <a:lnSpc>
                          <a:spcPct val="107000"/>
                        </a:lnSpc>
                        <a:spcAft>
                          <a:spcPts val="800"/>
                        </a:spcAft>
                        <a:buNone/>
                      </a:pPr>
                      <a:r>
                        <a:rPr lang="en-NG" sz="1200" b="1" kern="100" cap="none" spc="0">
                          <a:solidFill>
                            <a:schemeClr val="tx1"/>
                          </a:solidFill>
                          <a:effectLst/>
                        </a:rPr>
                        <a:t>Small group activities</a:t>
                      </a:r>
                      <a:endParaRPr lang="en-NG" sz="1200" b="1" kern="100" cap="none" spc="0">
                        <a:solidFill>
                          <a:schemeClr val="tx1"/>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9383" marR="9383" marT="90076" marB="938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nSpc>
                          <a:spcPct val="107000"/>
                        </a:lnSpc>
                        <a:spcAft>
                          <a:spcPts val="800"/>
                        </a:spcAft>
                        <a:buNone/>
                      </a:pPr>
                      <a:r>
                        <a:rPr lang="en-NG" sz="1200" kern="100" cap="none" spc="0">
                          <a:solidFill>
                            <a:schemeClr val="tx1"/>
                          </a:solidFill>
                          <a:effectLst/>
                        </a:rPr>
                        <a:t>Working in small groups encourages talk, cooperation, and shared problem-solving, all of which support the development of higher mental functions.</a:t>
                      </a:r>
                      <a:endParaRPr lang="en-NG" sz="1200" kern="100" cap="none" spc="0">
                        <a:solidFill>
                          <a:schemeClr val="tx1"/>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9383" marR="9383" marT="90076" marB="938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nSpc>
                          <a:spcPct val="107000"/>
                        </a:lnSpc>
                        <a:spcAft>
                          <a:spcPts val="800"/>
                        </a:spcAft>
                        <a:buNone/>
                      </a:pPr>
                      <a:r>
                        <a:rPr lang="en-NG" sz="1200" kern="100" cap="none" spc="0" dirty="0">
                          <a:solidFill>
                            <a:schemeClr val="tx1"/>
                          </a:solidFill>
                          <a:effectLst/>
                        </a:rPr>
                        <a:t>Amira will learn to communicate her ideas, take turns, and begin forming positive relationships with others.</a:t>
                      </a:r>
                      <a:endParaRPr lang="en-NG" sz="1200" kern="100" cap="none" spc="0" dirty="0">
                        <a:solidFill>
                          <a:schemeClr val="tx1"/>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9383" marR="9383" marT="90076" marB="9383"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268314005"/>
                  </a:ext>
                </a:extLst>
              </a:tr>
            </a:tbl>
          </a:graphicData>
        </a:graphic>
      </p:graphicFrame>
      <p:sp>
        <p:nvSpPr>
          <p:cNvPr id="13" name="TextBox 12">
            <a:extLst>
              <a:ext uri="{FF2B5EF4-FFF2-40B4-BE49-F238E27FC236}">
                <a16:creationId xmlns:a16="http://schemas.microsoft.com/office/drawing/2014/main" id="{2C783379-D3E7-F2EF-9CDE-8327332E0577}"/>
              </a:ext>
            </a:extLst>
          </p:cNvPr>
          <p:cNvSpPr txBox="1"/>
          <p:nvPr/>
        </p:nvSpPr>
        <p:spPr>
          <a:xfrm>
            <a:off x="4495808" y="6212637"/>
            <a:ext cx="7003628" cy="472950"/>
          </a:xfrm>
          <a:prstGeom prst="rect">
            <a:avLst/>
          </a:prstGeom>
          <a:noFill/>
        </p:spPr>
        <p:txBody>
          <a:bodyPr wrap="square">
            <a:spAutoFit/>
          </a:bodyPr>
          <a:lstStyle/>
          <a:p>
            <a:pPr algn="just">
              <a:lnSpc>
                <a:spcPct val="107000"/>
              </a:lnSpc>
              <a:spcAft>
                <a:spcPts val="800"/>
              </a:spcAft>
              <a:buNone/>
            </a:pPr>
            <a:r>
              <a:rPr lang="en-NG" sz="1200" i="1" kern="100" dirty="0">
                <a:effectLst/>
                <a:latin typeface="Arial Nova" panose="020B0504020202020204" pitchFamily="34" charset="0"/>
                <a:ea typeface="Calibri" panose="020F0502020204030204" pitchFamily="34" charset="0"/>
                <a:cs typeface="Times New Roman" panose="02020603050405020304" pitchFamily="18" charset="0"/>
              </a:rPr>
              <a:t>These strategies are all based on Vygotsky’s theory. Modelling language, giving consistent support, and encouraging guided play help Amira develop emotionally, socially, and cognitively.</a:t>
            </a:r>
          </a:p>
        </p:txBody>
      </p:sp>
      <p:pic>
        <p:nvPicPr>
          <p:cNvPr id="4" name="Picture 3">
            <a:extLst>
              <a:ext uri="{FF2B5EF4-FFF2-40B4-BE49-F238E27FC236}">
                <a16:creationId xmlns:a16="http://schemas.microsoft.com/office/drawing/2014/main" id="{BDF6EAAE-26E7-0B0D-530F-CA4FD65C33ED}"/>
              </a:ext>
            </a:extLst>
          </p:cNvPr>
          <p:cNvPicPr>
            <a:picLocks noChangeAspect="1"/>
          </p:cNvPicPr>
          <p:nvPr/>
        </p:nvPicPr>
        <p:blipFill>
          <a:blip r:embed="rId2"/>
          <a:stretch>
            <a:fillRect/>
          </a:stretch>
        </p:blipFill>
        <p:spPr>
          <a:xfrm>
            <a:off x="1109848" y="297585"/>
            <a:ext cx="1568531" cy="1358970"/>
          </a:xfrm>
          <a:prstGeom prst="rect">
            <a:avLst/>
          </a:prstGeom>
        </p:spPr>
      </p:pic>
    </p:spTree>
    <p:extLst>
      <p:ext uri="{BB962C8B-B14F-4D97-AF65-F5344CB8AC3E}">
        <p14:creationId xmlns:p14="http://schemas.microsoft.com/office/powerpoint/2010/main" val="1803962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C74A76DC-0B83-782F-BC17-7A5134CB4CD3}"/>
              </a:ext>
            </a:extLst>
          </p:cNvPr>
          <p:cNvSpPr>
            <a:spLocks noGrp="1"/>
          </p:cNvSpPr>
          <p:nvPr>
            <p:ph type="title"/>
          </p:nvPr>
        </p:nvSpPr>
        <p:spPr>
          <a:xfrm>
            <a:off x="645065" y="1463040"/>
            <a:ext cx="3796306" cy="2690949"/>
          </a:xfrm>
        </p:spPr>
        <p:txBody>
          <a:bodyPr vert="horz" lIns="91440" tIns="45720" rIns="91440" bIns="45720" rtlCol="0" anchor="t">
            <a:normAutofit/>
          </a:bodyPr>
          <a:lstStyle/>
          <a:p>
            <a:r>
              <a:rPr lang="en-US" sz="4800" b="1" kern="1200">
                <a:solidFill>
                  <a:schemeClr val="tx1"/>
                </a:solidFill>
                <a:latin typeface="+mj-lt"/>
                <a:ea typeface="+mj-ea"/>
                <a:cs typeface="+mj-cs"/>
              </a:rPr>
              <a:t>Nature and Nurture</a:t>
            </a:r>
            <a:endParaRPr lang="en-US" sz="4800" kern="1200" dirty="0">
              <a:solidFill>
                <a:schemeClr val="tx1"/>
              </a:solidFill>
              <a:latin typeface="+mj-lt"/>
              <a:ea typeface="+mj-ea"/>
              <a:cs typeface="+mj-cs"/>
            </a:endParaRPr>
          </a:p>
        </p:txBody>
      </p:sp>
      <p:grpSp>
        <p:nvGrpSpPr>
          <p:cNvPr id="23" name="Group 22">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4" name="Rectangle 2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7" name="Rectangle 2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FE302D9-CCE6-615E-ED0A-4F2C467D9C97}"/>
              </a:ext>
            </a:extLst>
          </p:cNvPr>
          <p:cNvSpPr txBox="1"/>
          <p:nvPr/>
        </p:nvSpPr>
        <p:spPr>
          <a:xfrm>
            <a:off x="5656218" y="1463039"/>
            <a:ext cx="5542387" cy="4300447"/>
          </a:xfrm>
          <a:prstGeom prst="rect">
            <a:avLst/>
          </a:prstGeom>
        </p:spPr>
        <p:txBody>
          <a:bodyPr vert="horz" lIns="91440" tIns="45720" rIns="91440" bIns="45720" rtlCol="0" anchor="t">
            <a:normAutofit/>
          </a:bodyPr>
          <a:lstStyle/>
          <a:p>
            <a:pPr marL="342900" lvl="0" indent="-228600" algn="just">
              <a:lnSpc>
                <a:spcPct val="90000"/>
              </a:lnSpc>
              <a:spcAft>
                <a:spcPts val="800"/>
              </a:spcAft>
              <a:buSzPts val="1000"/>
              <a:buFont typeface="Arial" panose="020B0604020202020204" pitchFamily="34" charset="0"/>
              <a:buChar char="•"/>
              <a:tabLst>
                <a:tab pos="457200" algn="l"/>
              </a:tabLst>
            </a:pPr>
            <a:r>
              <a:rPr lang="en-US" sz="2000" b="1">
                <a:effectLst/>
              </a:rPr>
              <a:t>Nature:</a:t>
            </a:r>
            <a:r>
              <a:rPr lang="en-US" sz="2000">
                <a:effectLst/>
              </a:rPr>
              <a:t> Amira’s inborn abilities such as temperament and basic perception.</a:t>
            </a:r>
          </a:p>
          <a:p>
            <a:pPr marL="342900" lvl="0" indent="-228600" algn="just">
              <a:lnSpc>
                <a:spcPct val="90000"/>
              </a:lnSpc>
              <a:spcAft>
                <a:spcPts val="800"/>
              </a:spcAft>
              <a:buSzPts val="1000"/>
              <a:buFont typeface="Arial" panose="020B0604020202020204" pitchFamily="34" charset="0"/>
              <a:buChar char="•"/>
              <a:tabLst>
                <a:tab pos="457200" algn="l"/>
              </a:tabLst>
            </a:pPr>
            <a:r>
              <a:rPr lang="en-US" sz="2000" b="1">
                <a:effectLst/>
              </a:rPr>
              <a:t>Nurture:</a:t>
            </a:r>
            <a:r>
              <a:rPr lang="en-US" sz="2000">
                <a:effectLst/>
              </a:rPr>
              <a:t> Her learning environment, relationships, and culture.</a:t>
            </a:r>
          </a:p>
          <a:p>
            <a:pPr marL="342900" lvl="0" indent="-228600" algn="just">
              <a:lnSpc>
                <a:spcPct val="90000"/>
              </a:lnSpc>
              <a:spcAft>
                <a:spcPts val="800"/>
              </a:spcAft>
              <a:buSzPts val="1000"/>
              <a:buFont typeface="Arial" panose="020B0604020202020204" pitchFamily="34" charset="0"/>
              <a:buChar char="•"/>
              <a:tabLst>
                <a:tab pos="457200" algn="l"/>
              </a:tabLst>
            </a:pPr>
            <a:r>
              <a:rPr lang="en-US" sz="2000">
                <a:effectLst/>
              </a:rPr>
              <a:t>Development is a mix of both   culture builds on biology (Papalia &amp; Martorell, 2021).</a:t>
            </a:r>
          </a:p>
          <a:p>
            <a:pPr marL="342900" lvl="0" indent="-228600" algn="just">
              <a:lnSpc>
                <a:spcPct val="90000"/>
              </a:lnSpc>
              <a:spcAft>
                <a:spcPts val="800"/>
              </a:spcAft>
              <a:buSzPts val="1000"/>
              <a:buFont typeface="Arial" panose="020B0604020202020204" pitchFamily="34" charset="0"/>
              <a:buChar char="•"/>
              <a:tabLst>
                <a:tab pos="457200" algn="l"/>
              </a:tabLst>
            </a:pPr>
            <a:endParaRPr lang="en-US" sz="2000"/>
          </a:p>
          <a:p>
            <a:pPr lvl="0" indent="-228600" algn="just">
              <a:lnSpc>
                <a:spcPct val="90000"/>
              </a:lnSpc>
              <a:spcAft>
                <a:spcPts val="800"/>
              </a:spcAft>
              <a:buSzPts val="1000"/>
              <a:buFont typeface="Arial" panose="020B0604020202020204" pitchFamily="34" charset="0"/>
              <a:buChar char="•"/>
              <a:tabLst>
                <a:tab pos="457200" algn="l"/>
              </a:tabLst>
            </a:pPr>
            <a:endParaRPr lang="en-US" sz="2000"/>
          </a:p>
          <a:p>
            <a:pPr algn="just">
              <a:lnSpc>
                <a:spcPct val="90000"/>
              </a:lnSpc>
              <a:spcAft>
                <a:spcPts val="800"/>
              </a:spcAft>
              <a:buSzPts val="1000"/>
              <a:tabLst>
                <a:tab pos="457200" algn="l"/>
              </a:tabLst>
            </a:pPr>
            <a:r>
              <a:rPr lang="en-US" sz="2000"/>
              <a:t>Vygotsky recognised that while children are born with basic abilities, their environment shapes how these abilities develop. Amira’s caring relationships and cultural experiences are just as important as her natural traits.</a:t>
            </a:r>
          </a:p>
          <a:p>
            <a:pPr lvl="0" indent="-228600" algn="just">
              <a:lnSpc>
                <a:spcPct val="90000"/>
              </a:lnSpc>
              <a:spcAft>
                <a:spcPts val="800"/>
              </a:spcAft>
              <a:buSzPts val="1000"/>
              <a:buFont typeface="Arial" panose="020B0604020202020204" pitchFamily="34" charset="0"/>
              <a:buChar char="•"/>
              <a:tabLst>
                <a:tab pos="457200" algn="l"/>
              </a:tabLst>
            </a:pPr>
            <a:endParaRPr lang="en-US" sz="2000" dirty="0">
              <a:effectLst/>
            </a:endParaRPr>
          </a:p>
        </p:txBody>
      </p:sp>
      <p:pic>
        <p:nvPicPr>
          <p:cNvPr id="3" name="Picture 2">
            <a:extLst>
              <a:ext uri="{FF2B5EF4-FFF2-40B4-BE49-F238E27FC236}">
                <a16:creationId xmlns:a16="http://schemas.microsoft.com/office/drawing/2014/main" id="{0E4D14E4-8587-B86E-CB73-042613DBF82A}"/>
              </a:ext>
            </a:extLst>
          </p:cNvPr>
          <p:cNvPicPr>
            <a:picLocks noChangeAspect="1"/>
          </p:cNvPicPr>
          <p:nvPr/>
        </p:nvPicPr>
        <p:blipFill>
          <a:blip r:embed="rId2"/>
          <a:stretch>
            <a:fillRect/>
          </a:stretch>
        </p:blipFill>
        <p:spPr>
          <a:xfrm>
            <a:off x="1210296" y="104069"/>
            <a:ext cx="1568531" cy="1358970"/>
          </a:xfrm>
          <a:prstGeom prst="rect">
            <a:avLst/>
          </a:prstGeom>
        </p:spPr>
      </p:pic>
    </p:spTree>
    <p:extLst>
      <p:ext uri="{BB962C8B-B14F-4D97-AF65-F5344CB8AC3E}">
        <p14:creationId xmlns:p14="http://schemas.microsoft.com/office/powerpoint/2010/main" val="557219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C50DC0-8BF8-9F09-1975-A5003CA6A9E7}"/>
              </a:ext>
            </a:extLst>
          </p:cNvPr>
          <p:cNvSpPr>
            <a:spLocks noGrp="1"/>
          </p:cNvSpPr>
          <p:nvPr>
            <p:ph type="title"/>
          </p:nvPr>
        </p:nvSpPr>
        <p:spPr>
          <a:xfrm>
            <a:off x="838200" y="365126"/>
            <a:ext cx="10515600" cy="1094740"/>
          </a:xfrm>
        </p:spPr>
        <p:txBody>
          <a:bodyPr vert="horz" lIns="91440" tIns="45720" rIns="91440" bIns="45720" rtlCol="0" anchor="ctr">
            <a:normAutofit/>
          </a:bodyPr>
          <a:lstStyle/>
          <a:p>
            <a:r>
              <a:rPr lang="en-US" b="1" kern="1200">
                <a:solidFill>
                  <a:schemeClr val="bg1"/>
                </a:solidFill>
                <a:latin typeface="+mj-lt"/>
                <a:ea typeface="+mj-ea"/>
                <a:cs typeface="+mj-cs"/>
              </a:rPr>
              <a:t>Critical Evaluation of Vygotsky’s Theory</a:t>
            </a:r>
            <a:endParaRPr lang="en-US" u="sng" kern="1200">
              <a:solidFill>
                <a:schemeClr val="bg1"/>
              </a:solidFill>
              <a:latin typeface="+mj-lt"/>
              <a:ea typeface="+mj-ea"/>
              <a:cs typeface="+mj-cs"/>
            </a:endParaRPr>
          </a:p>
        </p:txBody>
      </p:sp>
      <p:sp useBgFill="1">
        <p:nvSpPr>
          <p:cNvPr id="13" name="Rectangle 12">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8AF079-257F-3BE8-511F-F316E726E503}"/>
              </a:ext>
            </a:extLst>
          </p:cNvPr>
          <p:cNvSpPr>
            <a:spLocks noGrp="1"/>
          </p:cNvSpPr>
          <p:nvPr>
            <p:ph idx="1"/>
          </p:nvPr>
        </p:nvSpPr>
        <p:spPr>
          <a:xfrm>
            <a:off x="838200" y="2100579"/>
            <a:ext cx="5097779" cy="4076383"/>
          </a:xfrm>
        </p:spPr>
        <p:txBody>
          <a:bodyPr vert="horz" lIns="91440" tIns="45720" rIns="91440" bIns="45720" rtlCol="0" anchor="ctr">
            <a:normAutofit/>
          </a:bodyPr>
          <a:lstStyle/>
          <a:p>
            <a:pPr marL="0" indent="0" algn="just">
              <a:buNone/>
            </a:pPr>
            <a:r>
              <a:rPr lang="en-US" sz="1700" b="1" dirty="0"/>
              <a:t>The Strengths are </a:t>
            </a:r>
            <a:endParaRPr lang="en-US" sz="1700" dirty="0"/>
          </a:p>
          <a:p>
            <a:pPr lvl="0" algn="just"/>
            <a:r>
              <a:rPr lang="en-US" sz="1700" dirty="0"/>
              <a:t>It focuses on the importance of relationships and culture.</a:t>
            </a:r>
          </a:p>
          <a:p>
            <a:pPr lvl="0" algn="just"/>
            <a:r>
              <a:rPr lang="en-US" sz="1700" dirty="0"/>
              <a:t>It encourages active, play-based learning.</a:t>
            </a:r>
          </a:p>
          <a:p>
            <a:pPr lvl="0" algn="just"/>
            <a:r>
              <a:rPr lang="en-US" sz="1700" dirty="0"/>
              <a:t>It is useful for inclusive and multicultural practice (Berk, 1998).</a:t>
            </a:r>
          </a:p>
          <a:p>
            <a:pPr marL="0" indent="0" algn="just">
              <a:buNone/>
            </a:pPr>
            <a:endParaRPr lang="en-US" sz="1700" b="1" dirty="0"/>
          </a:p>
          <a:p>
            <a:pPr marL="0" indent="0" algn="just">
              <a:buNone/>
            </a:pPr>
            <a:r>
              <a:rPr lang="en-US" sz="1700" b="1" dirty="0"/>
              <a:t>The Limitations are </a:t>
            </a:r>
            <a:endParaRPr lang="en-US" sz="1700" dirty="0"/>
          </a:p>
          <a:p>
            <a:pPr lvl="0" algn="just"/>
            <a:r>
              <a:rPr lang="en-US" sz="1700" dirty="0"/>
              <a:t>It focus less on biology and emotional development </a:t>
            </a:r>
            <a:r>
              <a:rPr lang="ig-NG" sz="1800" dirty="0"/>
              <a:t>(Shaffer, 1996)</a:t>
            </a:r>
            <a:r>
              <a:rPr lang="en-GB" sz="1800" dirty="0"/>
              <a:t>.</a:t>
            </a:r>
            <a:endParaRPr lang="en-US" sz="1700" dirty="0"/>
          </a:p>
          <a:p>
            <a:pPr lvl="0" algn="just"/>
            <a:r>
              <a:rPr lang="en-US" sz="1700" dirty="0"/>
              <a:t>ZPD and scaffolding can be hard to measure.</a:t>
            </a:r>
          </a:p>
          <a:p>
            <a:pPr lvl="0" algn="just"/>
            <a:r>
              <a:rPr lang="en-US" sz="1700" dirty="0"/>
              <a:t>It requires skilled practitioners to apply effectively.</a:t>
            </a:r>
          </a:p>
        </p:txBody>
      </p:sp>
      <p:sp>
        <p:nvSpPr>
          <p:cNvPr id="6" name="TextBox 5">
            <a:extLst>
              <a:ext uri="{FF2B5EF4-FFF2-40B4-BE49-F238E27FC236}">
                <a16:creationId xmlns:a16="http://schemas.microsoft.com/office/drawing/2014/main" id="{A7C458C8-9D78-5ABD-4FCA-BC811E958AE0}"/>
              </a:ext>
            </a:extLst>
          </p:cNvPr>
          <p:cNvSpPr txBox="1"/>
          <p:nvPr/>
        </p:nvSpPr>
        <p:spPr>
          <a:xfrm>
            <a:off x="6256020" y="2100579"/>
            <a:ext cx="5097780" cy="4076383"/>
          </a:xfrm>
          <a:prstGeom prst="rect">
            <a:avLst/>
          </a:prstGeom>
        </p:spPr>
        <p:txBody>
          <a:bodyPr vert="horz" lIns="91440" tIns="45720" rIns="91440" bIns="45720" rtlCol="0" anchor="ctr">
            <a:normAutofit/>
          </a:bodyPr>
          <a:lstStyle/>
          <a:p>
            <a:pPr algn="just">
              <a:lnSpc>
                <a:spcPct val="90000"/>
              </a:lnSpc>
              <a:spcAft>
                <a:spcPts val="800"/>
              </a:spcAft>
            </a:pPr>
            <a:r>
              <a:rPr lang="en-US" sz="2000" dirty="0">
                <a:effectLst/>
              </a:rPr>
              <a:t>Vygotsky’s theory is very helpful for understanding social learning in early years. However, it does not explain everything especially emotional attachment and biological differences. Practitioners need to combine it with other approaches for a full picture.</a:t>
            </a:r>
          </a:p>
        </p:txBody>
      </p:sp>
      <p:pic>
        <p:nvPicPr>
          <p:cNvPr id="5" name="Picture 4">
            <a:extLst>
              <a:ext uri="{FF2B5EF4-FFF2-40B4-BE49-F238E27FC236}">
                <a16:creationId xmlns:a16="http://schemas.microsoft.com/office/drawing/2014/main" id="{5F0E3242-E019-E26E-39C5-E671C580BAF9}"/>
              </a:ext>
            </a:extLst>
          </p:cNvPr>
          <p:cNvPicPr>
            <a:picLocks noChangeAspect="1"/>
          </p:cNvPicPr>
          <p:nvPr/>
        </p:nvPicPr>
        <p:blipFill>
          <a:blip r:embed="rId2"/>
          <a:stretch>
            <a:fillRect/>
          </a:stretch>
        </p:blipFill>
        <p:spPr>
          <a:xfrm>
            <a:off x="10438906" y="100896"/>
            <a:ext cx="1568531" cy="1358970"/>
          </a:xfrm>
          <a:prstGeom prst="rect">
            <a:avLst/>
          </a:prstGeom>
        </p:spPr>
      </p:pic>
    </p:spTree>
    <p:extLst>
      <p:ext uri="{BB962C8B-B14F-4D97-AF65-F5344CB8AC3E}">
        <p14:creationId xmlns:p14="http://schemas.microsoft.com/office/powerpoint/2010/main" val="347247826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18" name="Rectangle 205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p:cNvSpPr>
            <a:spLocks noGrp="1" noChangeArrowheads="1"/>
          </p:cNvSpPr>
          <p:nvPr>
            <p:ph type="title"/>
          </p:nvPr>
        </p:nvSpPr>
        <p:spPr>
          <a:xfrm>
            <a:off x="572493" y="238539"/>
            <a:ext cx="11018520" cy="1434415"/>
          </a:xfrm>
        </p:spPr>
        <p:txBody>
          <a:bodyPr vert="horz" lIns="91440" tIns="45720" rIns="91440" bIns="45720" rtlCol="0" anchor="b">
            <a:normAutofit/>
          </a:bodyPr>
          <a:lstStyle/>
          <a:p>
            <a:r>
              <a:rPr lang="en-US" altLang="en-US" sz="5400" b="1"/>
              <a:t>Zone of Proximal Development</a:t>
            </a:r>
          </a:p>
        </p:txBody>
      </p:sp>
      <p:sp>
        <p:nvSpPr>
          <p:cNvPr id="205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1ABEDFF-342B-FAC1-25C1-313412328089}"/>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gn="just">
              <a:lnSpc>
                <a:spcPct val="90000"/>
              </a:lnSpc>
              <a:spcAft>
                <a:spcPts val="600"/>
              </a:spcAft>
              <a:buFont typeface="Arial" panose="020B0604020202020204" pitchFamily="34" charset="0"/>
              <a:buChar char="•"/>
            </a:pPr>
            <a:r>
              <a:rPr lang="en-US" sz="1500" dirty="0"/>
              <a:t>The Zone of Proximal Development (ZPD) is the gap between what a child can do independently and what they can achieve with help from a more knowledgeable person.</a:t>
            </a:r>
          </a:p>
          <a:p>
            <a:pPr indent="-228600" algn="just">
              <a:lnSpc>
                <a:spcPct val="90000"/>
              </a:lnSpc>
              <a:spcAft>
                <a:spcPts val="600"/>
              </a:spcAft>
              <a:buFont typeface="Arial" panose="020B0604020202020204" pitchFamily="34" charset="0"/>
              <a:buChar char="•"/>
            </a:pPr>
            <a:endParaRPr lang="en-US" sz="1500" dirty="0"/>
          </a:p>
          <a:p>
            <a:pPr indent="-228600" algn="just">
              <a:lnSpc>
                <a:spcPct val="90000"/>
              </a:lnSpc>
              <a:spcAft>
                <a:spcPts val="600"/>
              </a:spcAft>
              <a:buFont typeface="Arial" panose="020B0604020202020204" pitchFamily="34" charset="0"/>
              <a:buChar char="•"/>
            </a:pPr>
            <a:r>
              <a:rPr lang="en-US" sz="1500" dirty="0"/>
              <a:t>It highlights the skills that are emerging and can develop with guidance.</a:t>
            </a:r>
          </a:p>
          <a:p>
            <a:pPr indent="-228600" algn="just">
              <a:lnSpc>
                <a:spcPct val="90000"/>
              </a:lnSpc>
              <a:spcAft>
                <a:spcPts val="600"/>
              </a:spcAft>
              <a:buFont typeface="Arial" panose="020B0604020202020204" pitchFamily="34" charset="0"/>
              <a:buChar char="•"/>
            </a:pPr>
            <a:endParaRPr lang="en-US" sz="1500" dirty="0"/>
          </a:p>
          <a:p>
            <a:pPr indent="-228600" algn="just">
              <a:lnSpc>
                <a:spcPct val="90000"/>
              </a:lnSpc>
              <a:spcAft>
                <a:spcPts val="600"/>
              </a:spcAft>
              <a:buFont typeface="Arial" panose="020B0604020202020204" pitchFamily="34" charset="0"/>
              <a:buChar char="•"/>
            </a:pPr>
            <a:r>
              <a:rPr lang="en-US" sz="1500" dirty="0"/>
              <a:t>Practitioners can support Amira by providing the right level of assistance enough to challenge her but not overwhelm her.</a:t>
            </a:r>
          </a:p>
          <a:p>
            <a:pPr indent="-228600" algn="just">
              <a:lnSpc>
                <a:spcPct val="90000"/>
              </a:lnSpc>
              <a:spcAft>
                <a:spcPts val="600"/>
              </a:spcAft>
              <a:buFont typeface="Arial" panose="020B0604020202020204" pitchFamily="34" charset="0"/>
              <a:buChar char="•"/>
            </a:pPr>
            <a:endParaRPr lang="en-US" sz="1500" dirty="0"/>
          </a:p>
          <a:p>
            <a:pPr indent="-228600" algn="just">
              <a:lnSpc>
                <a:spcPct val="90000"/>
              </a:lnSpc>
              <a:spcAft>
                <a:spcPts val="600"/>
              </a:spcAft>
              <a:buFont typeface="Arial" panose="020B0604020202020204" pitchFamily="34" charset="0"/>
              <a:buChar char="•"/>
            </a:pPr>
            <a:r>
              <a:rPr lang="en-US" sz="1500" dirty="0"/>
              <a:t>Learning in the ZPD promotes emotional confidence, social interaction, and cognitive growth.</a:t>
            </a:r>
          </a:p>
          <a:p>
            <a:pPr indent="-228600" algn="just">
              <a:lnSpc>
                <a:spcPct val="90000"/>
              </a:lnSpc>
              <a:spcAft>
                <a:spcPts val="600"/>
              </a:spcAft>
              <a:buFont typeface="Arial" panose="020B0604020202020204" pitchFamily="34" charset="0"/>
              <a:buChar char="•"/>
            </a:pPr>
            <a:endParaRPr lang="en-US" sz="1500" dirty="0"/>
          </a:p>
          <a:p>
            <a:pPr indent="-228600" algn="just">
              <a:lnSpc>
                <a:spcPct val="90000"/>
              </a:lnSpc>
              <a:spcAft>
                <a:spcPts val="600"/>
              </a:spcAft>
              <a:buFont typeface="Arial" panose="020B0604020202020204" pitchFamily="34" charset="0"/>
              <a:buChar char="•"/>
            </a:pPr>
            <a:r>
              <a:rPr lang="en-US" sz="1500" dirty="0"/>
              <a:t>For instance: With encouragement and modelling, Amira may gradually join group play, attempt new words, or try activities she could not do alone.</a:t>
            </a:r>
          </a:p>
          <a:p>
            <a:pPr indent="-228600" algn="just">
              <a:lnSpc>
                <a:spcPct val="90000"/>
              </a:lnSpc>
              <a:spcAft>
                <a:spcPts val="600"/>
              </a:spcAft>
              <a:buFont typeface="Arial" panose="020B0604020202020204" pitchFamily="34" charset="0"/>
              <a:buChar char="•"/>
            </a:pPr>
            <a:r>
              <a:rPr lang="en-US" sz="1500" dirty="0"/>
              <a:t>Vygotsky (1978)</a:t>
            </a:r>
          </a:p>
        </p:txBody>
      </p:sp>
      <p:pic>
        <p:nvPicPr>
          <p:cNvPr id="3" name="Picture 2" descr="A blue rectangular sign with a black and yellow shield and white text&#10;&#10;AI-generated content may be incorrect.">
            <a:extLst>
              <a:ext uri="{FF2B5EF4-FFF2-40B4-BE49-F238E27FC236}">
                <a16:creationId xmlns:a16="http://schemas.microsoft.com/office/drawing/2014/main" id="{B5B5553C-0FAA-8E78-575A-B2CBE6CA87DF}"/>
              </a:ext>
            </a:extLst>
          </p:cNvPr>
          <p:cNvPicPr>
            <a:picLocks noChangeAspect="1"/>
          </p:cNvPicPr>
          <p:nvPr/>
        </p:nvPicPr>
        <p:blipFill>
          <a:blip r:embed="rId3"/>
          <a:srcRect l="9051" r="7599"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9711353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92314" y="476251"/>
            <a:ext cx="7991475" cy="1152525"/>
          </a:xfrm>
        </p:spPr>
        <p:txBody>
          <a:bodyPr/>
          <a:lstStyle/>
          <a:p>
            <a:pPr algn="ctr" eaLnBrk="1" hangingPunct="1"/>
            <a:r>
              <a:rPr lang="en-GB" altLang="en-US" sz="4000" u="sng" dirty="0">
                <a:latin typeface="+mn-lt"/>
              </a:rPr>
              <a:t>Scaffolding </a:t>
            </a:r>
          </a:p>
        </p:txBody>
      </p:sp>
      <p:cxnSp>
        <p:nvCxnSpPr>
          <p:cNvPr id="3" name="Straight Connector 2">
            <a:extLst>
              <a:ext uri="{FF2B5EF4-FFF2-40B4-BE49-F238E27FC236}">
                <a16:creationId xmlns:a16="http://schemas.microsoft.com/office/drawing/2014/main" id="{E0BD3851-CF1A-488A-9DD0-B5E1580F8E45}"/>
              </a:ext>
            </a:extLst>
          </p:cNvPr>
          <p:cNvCxnSpPr>
            <a:cxnSpLocks/>
          </p:cNvCxnSpPr>
          <p:nvPr/>
        </p:nvCxnSpPr>
        <p:spPr>
          <a:xfrm flipH="1">
            <a:off x="6812280" y="2468880"/>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1" name="Straight Connector 10">
            <a:extLst>
              <a:ext uri="{FF2B5EF4-FFF2-40B4-BE49-F238E27FC236}">
                <a16:creationId xmlns:a16="http://schemas.microsoft.com/office/drawing/2014/main" id="{65BA47E4-5FE1-4751-834E-7E91C7C531A1}"/>
              </a:ext>
            </a:extLst>
          </p:cNvPr>
          <p:cNvCxnSpPr>
            <a:cxnSpLocks/>
          </p:cNvCxnSpPr>
          <p:nvPr/>
        </p:nvCxnSpPr>
        <p:spPr>
          <a:xfrm flipH="1">
            <a:off x="8039100" y="2452311"/>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2" name="Straight Connector 11">
            <a:extLst>
              <a:ext uri="{FF2B5EF4-FFF2-40B4-BE49-F238E27FC236}">
                <a16:creationId xmlns:a16="http://schemas.microsoft.com/office/drawing/2014/main" id="{BD27A700-AE99-4822-867B-DDE17564C6D1}"/>
              </a:ext>
            </a:extLst>
          </p:cNvPr>
          <p:cNvCxnSpPr>
            <a:cxnSpLocks/>
          </p:cNvCxnSpPr>
          <p:nvPr/>
        </p:nvCxnSpPr>
        <p:spPr>
          <a:xfrm flipH="1">
            <a:off x="9243060" y="1976697"/>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3" name="Straight Connector 12">
            <a:extLst>
              <a:ext uri="{FF2B5EF4-FFF2-40B4-BE49-F238E27FC236}">
                <a16:creationId xmlns:a16="http://schemas.microsoft.com/office/drawing/2014/main" id="{FBE1DD1C-DE60-4AA5-9355-294C0C0EFF0E}"/>
              </a:ext>
            </a:extLst>
          </p:cNvPr>
          <p:cNvCxnSpPr>
            <a:cxnSpLocks/>
          </p:cNvCxnSpPr>
          <p:nvPr/>
        </p:nvCxnSpPr>
        <p:spPr>
          <a:xfrm>
            <a:off x="6301740" y="3603567"/>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16" name="Straight Connector 15">
            <a:extLst>
              <a:ext uri="{FF2B5EF4-FFF2-40B4-BE49-F238E27FC236}">
                <a16:creationId xmlns:a16="http://schemas.microsoft.com/office/drawing/2014/main" id="{A49664D6-F28E-4134-9CCA-908682A47CF5}"/>
              </a:ext>
            </a:extLst>
          </p:cNvPr>
          <p:cNvCxnSpPr>
            <a:cxnSpLocks/>
          </p:cNvCxnSpPr>
          <p:nvPr/>
        </p:nvCxnSpPr>
        <p:spPr>
          <a:xfrm>
            <a:off x="6301740" y="4487487"/>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17" name="Straight Connector 16">
            <a:extLst>
              <a:ext uri="{FF2B5EF4-FFF2-40B4-BE49-F238E27FC236}">
                <a16:creationId xmlns:a16="http://schemas.microsoft.com/office/drawing/2014/main" id="{3E81873C-4984-4DCA-96E6-0CEC40E208E4}"/>
              </a:ext>
            </a:extLst>
          </p:cNvPr>
          <p:cNvCxnSpPr>
            <a:cxnSpLocks/>
          </p:cNvCxnSpPr>
          <p:nvPr/>
        </p:nvCxnSpPr>
        <p:spPr>
          <a:xfrm flipV="1">
            <a:off x="7772400" y="3009903"/>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19" name="Straight Connector 18">
            <a:extLst>
              <a:ext uri="{FF2B5EF4-FFF2-40B4-BE49-F238E27FC236}">
                <a16:creationId xmlns:a16="http://schemas.microsoft.com/office/drawing/2014/main" id="{BA619CB7-0215-42E9-B51F-D8DD23BE6D70}"/>
              </a:ext>
            </a:extLst>
          </p:cNvPr>
          <p:cNvCxnSpPr>
            <a:cxnSpLocks/>
          </p:cNvCxnSpPr>
          <p:nvPr/>
        </p:nvCxnSpPr>
        <p:spPr>
          <a:xfrm flipV="1">
            <a:off x="7734300" y="3877890"/>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0" name="Straight Connector 19">
            <a:extLst>
              <a:ext uri="{FF2B5EF4-FFF2-40B4-BE49-F238E27FC236}">
                <a16:creationId xmlns:a16="http://schemas.microsoft.com/office/drawing/2014/main" id="{77088259-2269-42E1-B72C-491720C75FED}"/>
              </a:ext>
            </a:extLst>
          </p:cNvPr>
          <p:cNvCxnSpPr>
            <a:cxnSpLocks/>
          </p:cNvCxnSpPr>
          <p:nvPr/>
        </p:nvCxnSpPr>
        <p:spPr>
          <a:xfrm flipV="1">
            <a:off x="6457950" y="3025142"/>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1" name="Straight Connector 20">
            <a:extLst>
              <a:ext uri="{FF2B5EF4-FFF2-40B4-BE49-F238E27FC236}">
                <a16:creationId xmlns:a16="http://schemas.microsoft.com/office/drawing/2014/main" id="{C5A9A8CA-63D0-4715-B07B-B37D7352B200}"/>
              </a:ext>
            </a:extLst>
          </p:cNvPr>
          <p:cNvCxnSpPr>
            <a:cxnSpLocks/>
          </p:cNvCxnSpPr>
          <p:nvPr/>
        </p:nvCxnSpPr>
        <p:spPr>
          <a:xfrm flipV="1">
            <a:off x="6419850" y="3923958"/>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2" name="Straight Connector 21">
            <a:extLst>
              <a:ext uri="{FF2B5EF4-FFF2-40B4-BE49-F238E27FC236}">
                <a16:creationId xmlns:a16="http://schemas.microsoft.com/office/drawing/2014/main" id="{DB5EAD21-C48A-496E-A69E-41375113798B}"/>
              </a:ext>
            </a:extLst>
          </p:cNvPr>
          <p:cNvCxnSpPr>
            <a:cxnSpLocks/>
          </p:cNvCxnSpPr>
          <p:nvPr/>
        </p:nvCxnSpPr>
        <p:spPr>
          <a:xfrm>
            <a:off x="7734300" y="3025142"/>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23" name="Straight Connector 22">
            <a:extLst>
              <a:ext uri="{FF2B5EF4-FFF2-40B4-BE49-F238E27FC236}">
                <a16:creationId xmlns:a16="http://schemas.microsoft.com/office/drawing/2014/main" id="{E6D4A772-0D3A-40EC-9CF4-84BE55B692B0}"/>
              </a:ext>
            </a:extLst>
          </p:cNvPr>
          <p:cNvCxnSpPr>
            <a:cxnSpLocks/>
          </p:cNvCxnSpPr>
          <p:nvPr/>
        </p:nvCxnSpPr>
        <p:spPr>
          <a:xfrm>
            <a:off x="7734300" y="4057650"/>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24" name="Straight Connector 23">
            <a:extLst>
              <a:ext uri="{FF2B5EF4-FFF2-40B4-BE49-F238E27FC236}">
                <a16:creationId xmlns:a16="http://schemas.microsoft.com/office/drawing/2014/main" id="{151A9519-A13A-409D-AAE3-7C7C50F36B56}"/>
              </a:ext>
            </a:extLst>
          </p:cNvPr>
          <p:cNvCxnSpPr>
            <a:cxnSpLocks/>
          </p:cNvCxnSpPr>
          <p:nvPr/>
        </p:nvCxnSpPr>
        <p:spPr>
          <a:xfrm flipH="1">
            <a:off x="8168640" y="1939290"/>
            <a:ext cx="22860" cy="3177540"/>
          </a:xfrm>
          <a:prstGeom prst="line">
            <a:avLst/>
          </a:prstGeom>
          <a:ln/>
        </p:spPr>
        <p:style>
          <a:lnRef idx="2">
            <a:schemeClr val="dk1"/>
          </a:lnRef>
          <a:fillRef idx="0">
            <a:schemeClr val="dk1"/>
          </a:fillRef>
          <a:effectRef idx="1">
            <a:schemeClr val="dk1"/>
          </a:effectRef>
          <a:fontRef idx="minor">
            <a:schemeClr val="tx1"/>
          </a:fontRef>
        </p:style>
      </p:cxnSp>
      <p:graphicFrame>
        <p:nvGraphicFramePr>
          <p:cNvPr id="22535" name="TextBox 5">
            <a:extLst>
              <a:ext uri="{FF2B5EF4-FFF2-40B4-BE49-F238E27FC236}">
                <a16:creationId xmlns:a16="http://schemas.microsoft.com/office/drawing/2014/main" id="{CCA1DC34-9842-DD8E-A445-924C68EB22D4}"/>
              </a:ext>
            </a:extLst>
          </p:cNvPr>
          <p:cNvGraphicFramePr/>
          <p:nvPr>
            <p:extLst>
              <p:ext uri="{D42A27DB-BD31-4B8C-83A1-F6EECF244321}">
                <p14:modId xmlns:p14="http://schemas.microsoft.com/office/powerpoint/2010/main" val="2979268303"/>
              </p:ext>
            </p:extLst>
          </p:nvPr>
        </p:nvGraphicFramePr>
        <p:xfrm>
          <a:off x="177437" y="1456423"/>
          <a:ext cx="8489769" cy="47089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3627CEC7-3176-CA24-7143-A0F6A63FA70E}"/>
              </a:ext>
            </a:extLst>
          </p:cNvPr>
          <p:cNvPicPr>
            <a:picLocks noChangeAspect="1"/>
          </p:cNvPicPr>
          <p:nvPr/>
        </p:nvPicPr>
        <p:blipFill>
          <a:blip r:embed="rId8"/>
          <a:stretch>
            <a:fillRect/>
          </a:stretch>
        </p:blipFill>
        <p:spPr>
          <a:xfrm>
            <a:off x="230777" y="97453"/>
            <a:ext cx="1568531" cy="1358970"/>
          </a:xfrm>
          <a:prstGeom prst="rect">
            <a:avLst/>
          </a:prstGeom>
        </p:spPr>
      </p:pic>
    </p:spTree>
    <p:extLst>
      <p:ext uri="{BB962C8B-B14F-4D97-AF65-F5344CB8AC3E}">
        <p14:creationId xmlns:p14="http://schemas.microsoft.com/office/powerpoint/2010/main" val="323089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0A03B-7F5A-958E-9DD0-0D0CA51BACE3}"/>
              </a:ext>
            </a:extLst>
          </p:cNvPr>
          <p:cNvSpPr>
            <a:spLocks noGrp="1"/>
          </p:cNvSpPr>
          <p:nvPr>
            <p:ph type="title"/>
          </p:nvPr>
        </p:nvSpPr>
        <p:spPr>
          <a:xfrm>
            <a:off x="838200" y="557188"/>
            <a:ext cx="10515600" cy="1133499"/>
          </a:xfrm>
        </p:spPr>
        <p:txBody>
          <a:bodyPr>
            <a:normAutofit/>
          </a:bodyPr>
          <a:lstStyle/>
          <a:p>
            <a:pPr algn="ctr"/>
            <a:r>
              <a:rPr lang="en-GB" sz="3600" u="sng" dirty="0">
                <a:latin typeface="+mn-lt"/>
              </a:rPr>
              <a:t>Conclusion</a:t>
            </a:r>
          </a:p>
        </p:txBody>
      </p:sp>
      <p:sp>
        <p:nvSpPr>
          <p:cNvPr id="9" name="TextBox 8">
            <a:extLst>
              <a:ext uri="{FF2B5EF4-FFF2-40B4-BE49-F238E27FC236}">
                <a16:creationId xmlns:a16="http://schemas.microsoft.com/office/drawing/2014/main" id="{7D426414-01C8-E1F0-89B0-3D53B2AA2F83}"/>
              </a:ext>
            </a:extLst>
          </p:cNvPr>
          <p:cNvSpPr txBox="1"/>
          <p:nvPr/>
        </p:nvSpPr>
        <p:spPr>
          <a:xfrm>
            <a:off x="1164771" y="4503461"/>
            <a:ext cx="9633857" cy="1255857"/>
          </a:xfrm>
          <a:prstGeom prst="rect">
            <a:avLst/>
          </a:prstGeom>
          <a:noFill/>
        </p:spPr>
        <p:txBody>
          <a:bodyPr wrap="square">
            <a:spAutoFit/>
          </a:bodyPr>
          <a:lstStyle/>
          <a:p>
            <a:pPr algn="just">
              <a:lnSpc>
                <a:spcPct val="107000"/>
              </a:lnSpc>
              <a:spcAft>
                <a:spcPts val="800"/>
              </a:spcAft>
              <a:buNone/>
            </a:pPr>
            <a:r>
              <a:rPr lang="en-NG" sz="1800" kern="100" dirty="0">
                <a:effectLst/>
                <a:latin typeface="Arial Nova" panose="020B0504020202020204" pitchFamily="34" charset="0"/>
                <a:ea typeface="Calibri" panose="020F0502020204030204" pitchFamily="34" charset="0"/>
                <a:cs typeface="Times New Roman" panose="02020603050405020304" pitchFamily="18" charset="0"/>
              </a:rPr>
              <a:t>Vygotsky’s Sociocultural Theory shows that children like Amira learn best when they are supported through meaningful interaction. Amira will learn better when she is supported and guided. A safe, friendly, and talk-filled environment helps her feel confident and learn new skills.</a:t>
            </a:r>
          </a:p>
        </p:txBody>
      </p:sp>
      <p:graphicFrame>
        <p:nvGraphicFramePr>
          <p:cNvPr id="11" name="TextBox 6">
            <a:extLst>
              <a:ext uri="{FF2B5EF4-FFF2-40B4-BE49-F238E27FC236}">
                <a16:creationId xmlns:a16="http://schemas.microsoft.com/office/drawing/2014/main" id="{0D822020-9EFB-BE31-75F1-336E2BFDEE75}"/>
              </a:ext>
            </a:extLst>
          </p:cNvPr>
          <p:cNvGraphicFramePr/>
          <p:nvPr/>
        </p:nvGraphicFramePr>
        <p:xfrm>
          <a:off x="838200" y="1854980"/>
          <a:ext cx="8308657" cy="28516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45432EAF-04C9-A1E2-3EBA-9802AB1DC424}"/>
              </a:ext>
            </a:extLst>
          </p:cNvPr>
          <p:cNvPicPr>
            <a:picLocks noChangeAspect="1"/>
          </p:cNvPicPr>
          <p:nvPr/>
        </p:nvPicPr>
        <p:blipFill>
          <a:blip r:embed="rId8"/>
          <a:stretch>
            <a:fillRect/>
          </a:stretch>
        </p:blipFill>
        <p:spPr>
          <a:xfrm>
            <a:off x="674420" y="413864"/>
            <a:ext cx="1568531" cy="1358970"/>
          </a:xfrm>
          <a:prstGeom prst="rect">
            <a:avLst/>
          </a:prstGeom>
        </p:spPr>
      </p:pic>
    </p:spTree>
    <p:extLst>
      <p:ext uri="{BB962C8B-B14F-4D97-AF65-F5344CB8AC3E}">
        <p14:creationId xmlns:p14="http://schemas.microsoft.com/office/powerpoint/2010/main" val="31563067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A0286A-9908-051C-22AD-85DD2CFA8C54}"/>
              </a:ext>
            </a:extLst>
          </p:cNvPr>
          <p:cNvSpPr>
            <a:spLocks noGrp="1"/>
          </p:cNvSpPr>
          <p:nvPr>
            <p:ph type="title"/>
          </p:nvPr>
        </p:nvSpPr>
        <p:spPr>
          <a:xfrm>
            <a:off x="572493" y="238539"/>
            <a:ext cx="11018520" cy="1434415"/>
          </a:xfrm>
        </p:spPr>
        <p:txBody>
          <a:bodyPr anchor="b">
            <a:normAutofit/>
          </a:bodyPr>
          <a:lstStyle/>
          <a:p>
            <a:r>
              <a:rPr lang="en-GB" sz="5400" b="1"/>
              <a:t>References</a:t>
            </a:r>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6FD320-BED8-8938-8005-48EF3A2A1AFE}"/>
              </a:ext>
            </a:extLst>
          </p:cNvPr>
          <p:cNvSpPr>
            <a:spLocks noGrp="1"/>
          </p:cNvSpPr>
          <p:nvPr>
            <p:ph idx="1"/>
          </p:nvPr>
        </p:nvSpPr>
        <p:spPr>
          <a:xfrm>
            <a:off x="572493" y="2071316"/>
            <a:ext cx="6713552" cy="4119172"/>
          </a:xfrm>
        </p:spPr>
        <p:txBody>
          <a:bodyPr anchor="t">
            <a:normAutofit/>
          </a:bodyPr>
          <a:lstStyle/>
          <a:p>
            <a:r>
              <a:rPr lang="en-NG" sz="1000"/>
              <a:t>Berk, L.E., 1998. Development through the lifespan. Available at:  </a:t>
            </a:r>
            <a:r>
              <a:rPr lang="en-NG" sz="1000" u="sng">
                <a:hlinkClick r:id="rId2"/>
              </a:rPr>
              <a:t>https://neumannmarking.com/wp-content/uploads/2015/02/0205491251.pdf</a:t>
            </a:r>
            <a:r>
              <a:rPr lang="en-NG" sz="1000"/>
              <a:t> (Accessed: 1 November 2025).</a:t>
            </a:r>
          </a:p>
          <a:p>
            <a:r>
              <a:rPr lang="en-NG" sz="1000"/>
              <a:t>Bruner, J., 1985. Child's talk: Learning to use language. </a:t>
            </a:r>
            <a:r>
              <a:rPr lang="en-NG" sz="1000" i="1"/>
              <a:t>Child Language Teaching and Therapy</a:t>
            </a:r>
            <a:r>
              <a:rPr lang="en-NG" sz="1000"/>
              <a:t>, </a:t>
            </a:r>
            <a:r>
              <a:rPr lang="en-NG" sz="1000" i="1"/>
              <a:t>1</a:t>
            </a:r>
            <a:r>
              <a:rPr lang="en-NG" sz="1000"/>
              <a:t>(1), pp.111-114. Available at: </a:t>
            </a:r>
            <a:r>
              <a:rPr lang="en-NG" sz="1000" u="sng">
                <a:hlinkClick r:id="rId3"/>
              </a:rPr>
              <a:t>https://journals.sagepub.com/doi/abs/10.1177/026565908500100113</a:t>
            </a:r>
            <a:r>
              <a:rPr lang="en-NG" sz="1000"/>
              <a:t> (Accessed: 1 November 2025).</a:t>
            </a:r>
          </a:p>
          <a:p>
            <a:r>
              <a:rPr lang="en-NG" sz="1000"/>
              <a:t>Daniels, H., 2002. </a:t>
            </a:r>
            <a:r>
              <a:rPr lang="en-NG" sz="1000" i="1"/>
              <a:t>Vygotsky and pedagogy</a:t>
            </a:r>
            <a:r>
              <a:rPr lang="en-NG" sz="1000"/>
              <a:t>. Routledge. Available at:  </a:t>
            </a:r>
            <a:r>
              <a:rPr lang="en-NG" sz="1000" u="sng">
                <a:hlinkClick r:id="rId4"/>
              </a:rPr>
              <a:t>https://www.taylorfrancis.com/books/mono/10.4324/9780203469576/vygotsky-pedagogy-harry-daniels</a:t>
            </a:r>
            <a:r>
              <a:rPr lang="en-NG" sz="1000"/>
              <a:t> (Accessed: 1 November 2025). </a:t>
            </a:r>
          </a:p>
          <a:p>
            <a:r>
              <a:rPr lang="en-NG" sz="1000"/>
              <a:t>Gredler, M.E. (1992) </a:t>
            </a:r>
            <a:r>
              <a:rPr lang="en-NG" sz="1000" i="1"/>
              <a:t>Learning and Instruction: Theory into Practice.</a:t>
            </a:r>
            <a:r>
              <a:rPr lang="en-NG" sz="1000"/>
              <a:t> New York: Macmillan. Available at: </a:t>
            </a:r>
            <a:r>
              <a:rPr lang="en-NG" sz="1000" u="sng">
                <a:hlinkClick r:id="rId5"/>
              </a:rPr>
              <a:t>https://cir.nii.ac.jp/crid/1130000795785890688</a:t>
            </a:r>
            <a:r>
              <a:rPr lang="en-NG" sz="1000"/>
              <a:t> (Accessed: 1 November 2025).</a:t>
            </a:r>
          </a:p>
          <a:p>
            <a:r>
              <a:rPr lang="en-NG" sz="1000"/>
              <a:t>Papalia, D. E. &amp; Martorell, G. (2021) </a:t>
            </a:r>
            <a:r>
              <a:rPr lang="en-NG" sz="1000" i="1"/>
              <a:t>Experience human development.</a:t>
            </a:r>
            <a:r>
              <a:rPr lang="en-NG" sz="1000"/>
              <a:t> 14th edn. New York: McGraw‑Hill Education. Available at: </a:t>
            </a:r>
            <a:r>
              <a:rPr lang="en-NG" sz="1000" u="sng">
                <a:hlinkClick r:id="rId6"/>
              </a:rPr>
              <a:t>https://www.mheducation.com/highered/product/experience-human-development-papalia.html?utm_source=</a:t>
            </a:r>
            <a:r>
              <a:rPr lang="en-NG" sz="1000"/>
              <a:t>  (Accessed: 1 November 2025).</a:t>
            </a:r>
          </a:p>
          <a:p>
            <a:r>
              <a:rPr lang="en-NG" sz="1000"/>
              <a:t>Shaffer, D.R., 1996. </a:t>
            </a:r>
            <a:r>
              <a:rPr lang="en-NG" sz="1000" i="1"/>
              <a:t>Developmental psychology: Childhood and adolescence</a:t>
            </a:r>
            <a:r>
              <a:rPr lang="en-NG" sz="1000"/>
              <a:t>. Thomson Brooks/Cole Publishing Co. Available at: </a:t>
            </a:r>
            <a:r>
              <a:rPr lang="en-NG" sz="1000" u="sng">
                <a:hlinkClick r:id="rId7"/>
              </a:rPr>
              <a:t>https://psycnet.apa.org/record/1995-98500-000</a:t>
            </a:r>
            <a:r>
              <a:rPr lang="en-NG" sz="1000"/>
              <a:t> (Accessed: 1 November 2025).</a:t>
            </a:r>
          </a:p>
          <a:p>
            <a:r>
              <a:rPr lang="en-NG" sz="1000"/>
              <a:t>Vygotsky, L.S., 1978. </a:t>
            </a:r>
            <a:r>
              <a:rPr lang="en-NG" sz="1000" i="1"/>
              <a:t>Mind in society: The development of higher psychological processes</a:t>
            </a:r>
            <a:r>
              <a:rPr lang="en-NG" sz="1000"/>
              <a:t> (Vol. 86). Harvard university press. Available at: </a:t>
            </a:r>
            <a:r>
              <a:rPr lang="en-NG" sz="1000" u="sng">
                <a:hlinkClick r:id="rId8"/>
              </a:rPr>
              <a:t>https://books.google.com/books?hl=en&amp;lr=&amp;id=RxjjUefze_oC&amp;oi=fnd&amp;pg=PA1&amp;dq=Mind+in+Society:+The+Development+of+Higher+Psychological+Processes&amp;ots=okBWP3u5bs&amp;sig=neuI-Ga2UH4U8y_oJ0Bzgs0ZscM</a:t>
            </a:r>
            <a:r>
              <a:rPr lang="en-NG" sz="1000"/>
              <a:t> (Accessed: 1 November 2025).</a:t>
            </a:r>
          </a:p>
          <a:p>
            <a:r>
              <a:rPr lang="en-NG" sz="1000"/>
              <a:t>Whedon, M., Perry, N.B., Curtis, E.B. and Bell, M.A., 2021. Private speech and the development of self-regulation: The importance of temperamental anger. </a:t>
            </a:r>
            <a:r>
              <a:rPr lang="en-NG" sz="1000" i="1"/>
              <a:t>Early Childhood Research Quarterly</a:t>
            </a:r>
            <a:r>
              <a:rPr lang="en-NG" sz="1000"/>
              <a:t>, </a:t>
            </a:r>
            <a:r>
              <a:rPr lang="en-NG" sz="1000" i="1"/>
              <a:t>56</a:t>
            </a:r>
            <a:r>
              <a:rPr lang="en-NG" sz="1000"/>
              <a:t>, pp.213-224. Available at: </a:t>
            </a:r>
            <a:r>
              <a:rPr lang="en-NG" sz="1000" u="sng">
                <a:hlinkClick r:id="rId9"/>
              </a:rPr>
              <a:t>https://www.sciencedirect.com/science/article/pii/S0885200621000430</a:t>
            </a:r>
            <a:r>
              <a:rPr lang="en-NG" sz="1000"/>
              <a:t> (Accessed: 1 November 2025). </a:t>
            </a:r>
          </a:p>
        </p:txBody>
      </p:sp>
      <p:pic>
        <p:nvPicPr>
          <p:cNvPr id="5" name="Picture 4">
            <a:extLst>
              <a:ext uri="{FF2B5EF4-FFF2-40B4-BE49-F238E27FC236}">
                <a16:creationId xmlns:a16="http://schemas.microsoft.com/office/drawing/2014/main" id="{74131727-ECA9-FAF7-AEB3-94FF286C498D}"/>
              </a:ext>
            </a:extLst>
          </p:cNvPr>
          <p:cNvPicPr>
            <a:picLocks noChangeAspect="1"/>
          </p:cNvPicPr>
          <p:nvPr/>
        </p:nvPicPr>
        <p:blipFill>
          <a:blip r:embed="rId10"/>
          <a:srcRect l="9051" r="7599"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434077490"/>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620</TotalTime>
  <Words>2019</Words>
  <Application>Microsoft Office PowerPoint</Application>
  <PresentationFormat>Widescreen</PresentationFormat>
  <Paragraphs>128</Paragraphs>
  <Slides>16</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Arial</vt:lpstr>
      <vt:lpstr>Arial Nova</vt:lpstr>
      <vt:lpstr>Calibri</vt:lpstr>
      <vt:lpstr>Calibri Light</vt:lpstr>
      <vt:lpstr>Times New Roman</vt:lpstr>
      <vt:lpstr>1_Office Theme</vt:lpstr>
      <vt:lpstr>Vygotsky’s Sociocultural Theory</vt:lpstr>
      <vt:lpstr>Vygotsky’s Sociocultural Theory </vt:lpstr>
      <vt:lpstr>PowerPoint Presentation</vt:lpstr>
      <vt:lpstr>PowerPoint Presentation</vt:lpstr>
      <vt:lpstr>Elementary and Higher Mental Functions</vt:lpstr>
      <vt:lpstr>PowerPoint Presentation</vt:lpstr>
      <vt:lpstr>Language and Thought</vt:lpstr>
      <vt:lpstr>Zone of Proximal Development, MKO and Scaffolding</vt:lpstr>
      <vt:lpstr>Applying the Theory to Amira</vt:lpstr>
      <vt:lpstr>Practical Strategies in the Nursery</vt:lpstr>
      <vt:lpstr>Nature and Nurture</vt:lpstr>
      <vt:lpstr>Critical Evaluation of Vygotsky’s Theory</vt:lpstr>
      <vt:lpstr>Zone of Proximal Development</vt:lpstr>
      <vt:lpstr>Scaffolding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Chinonso Ekuma</cp:lastModifiedBy>
  <cp:revision>10</cp:revision>
  <dcterms:created xsi:type="dcterms:W3CDTF">2025-10-02T15:22:19Z</dcterms:created>
  <dcterms:modified xsi:type="dcterms:W3CDTF">2025-11-17T07:56:14Z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1fcaacdb-9fd4-44ac-8d35-f048ad475af0_Enabled">
    <vt:lpwstr>true</vt:lpwstr>
  </property>
  <property fmtid="{D5CDD505-2E9C-101B-9397-08002B2CF9AE}" pid="3" name="MSIP_Label_1fcaacdb-9fd4-44ac-8d35-f048ad475af0_SetDate">
    <vt:lpwstr>2025-11-01T10:52:53Z</vt:lpwstr>
  </property>
  <property fmtid="{D5CDD505-2E9C-101B-9397-08002B2CF9AE}" pid="4" name="MSIP_Label_1fcaacdb-9fd4-44ac-8d35-f048ad475af0_Method">
    <vt:lpwstr>Standard</vt:lpwstr>
  </property>
  <property fmtid="{D5CDD505-2E9C-101B-9397-08002B2CF9AE}" pid="5" name="MSIP_Label_1fcaacdb-9fd4-44ac-8d35-f048ad475af0_Name">
    <vt:lpwstr>Internal</vt:lpwstr>
  </property>
  <property fmtid="{D5CDD505-2E9C-101B-9397-08002B2CF9AE}" pid="6" name="MSIP_Label_1fcaacdb-9fd4-44ac-8d35-f048ad475af0_SiteId">
    <vt:lpwstr>6c8ae6d2-c524-4067-ab68-96c3826af3b2</vt:lpwstr>
  </property>
  <property fmtid="{D5CDD505-2E9C-101B-9397-08002B2CF9AE}" pid="7" name="MSIP_Label_1fcaacdb-9fd4-44ac-8d35-f048ad475af0_ActionId">
    <vt:lpwstr>63c9dbfc-96e7-4284-9c88-6c7831ce628a</vt:lpwstr>
  </property>
  <property fmtid="{D5CDD505-2E9C-101B-9397-08002B2CF9AE}" pid="8" name="MSIP_Label_1fcaacdb-9fd4-44ac-8d35-f048ad475af0_ContentBits">
    <vt:lpwstr>0</vt:lpwstr>
  </property>
  <property fmtid="{D5CDD505-2E9C-101B-9397-08002B2CF9AE}" pid="9" name="MSIP_Label_1fcaacdb-9fd4-44ac-8d35-f048ad475af0_Tag">
    <vt:lpwstr>10, 3, 0, 1</vt:lpwstr>
  </property>
</Properties>
</file>