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8" r:id="rId3"/>
    <p:sldId id="259" r:id="rId4"/>
    <p:sldId id="260" r:id="rId5"/>
    <p:sldId id="261" r:id="rId6"/>
    <p:sldId id="264" r:id="rId7"/>
    <p:sldId id="265" r:id="rId8"/>
    <p:sldId id="267" r:id="rId9"/>
    <p:sldId id="257" r:id="rId10"/>
    <p:sldId id="268" r:id="rId11"/>
    <p:sldId id="269" r:id="rId12"/>
    <p:sldId id="270" r:id="rId13"/>
    <p:sldId id="271" r:id="rId14"/>
    <p:sldId id="272" r:id="rId15"/>
    <p:sldId id="27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AED"/>
          </a:solidFill>
        </a:fill>
      </a:tcStyle>
    </a:wholeTbl>
    <a:band1H>
      <a:tcStyle>
        <a:tcBdr/>
        <a:fill>
          <a:solidFill>
            <a:srgbClr val="CCD2D8"/>
          </a:solidFill>
        </a:fill>
      </a:tcStyle>
    </a:band1H>
    <a:band2H>
      <a:tcStyle>
        <a:tcBdr/>
      </a:tcStyle>
    </a:band2H>
    <a:band1V>
      <a:tcStyle>
        <a:tcBdr/>
        <a:fill>
          <a:solidFill>
            <a:srgbClr val="CCD2D8"/>
          </a:solidFill>
        </a:fill>
      </a:tcStyle>
    </a:band1V>
    <a:band2V>
      <a:tcStyle>
        <a:tcBdr/>
      </a:tcStyle>
    </a:band2V>
    <a:lastCol>
      <a:tcTxStyle b="on">
        <a:font>
          <a:latin typeface="+mn-lt"/>
          <a:ea typeface="+mn-ea"/>
          <a:cs typeface="+mn-cs"/>
        </a:font>
        <a:srgbClr val="FFFFFF"/>
      </a:tcTxStyle>
      <a:tcStyle>
        <a:tcBdr/>
        <a:fill>
          <a:solidFill>
            <a:srgbClr val="156082"/>
          </a:solidFill>
        </a:fill>
      </a:tcStyle>
    </a:lastCol>
    <a:firstCol>
      <a:tcTxStyle b="on">
        <a:font>
          <a:latin typeface="+mn-lt"/>
          <a:ea typeface="+mn-ea"/>
          <a:cs typeface="+mn-cs"/>
        </a:font>
        <a:srgbClr val="FFFFFF"/>
      </a:tcTxStyle>
      <a:tcStyle>
        <a:tcBdr/>
        <a:fill>
          <a:solidFill>
            <a:srgbClr val="15608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608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608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ACBD9AD-9C5E-D10B-7C66-9B5860C5F9A3}"/>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CD0E5A75-1D42-B829-3195-95E7F3BECCE3}"/>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3EC509A9-990D-436E-A5B9-C184333290C3}" type="datetime1">
              <a:rPr lang="en-GB"/>
              <a:pPr lvl="0"/>
              <a:t>07/11/2025</a:t>
            </a:fld>
            <a:endParaRPr lang="en-GB"/>
          </a:p>
        </p:txBody>
      </p:sp>
      <p:sp>
        <p:nvSpPr>
          <p:cNvPr id="4" name="Slide Image Placeholder 3">
            <a:extLst>
              <a:ext uri="{FF2B5EF4-FFF2-40B4-BE49-F238E27FC236}">
                <a16:creationId xmlns:a16="http://schemas.microsoft.com/office/drawing/2014/main" id="{C178B8CA-6F6A-5D95-849F-7A2AFBA91EC8}"/>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A389F4F0-9913-3A7D-9947-4B21B001637B}"/>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A6E3C06A-B3C1-9468-1673-0A3CD5F376D6}"/>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84F0C666-AC9B-DAB2-8D15-B6D17BF9EAFF}"/>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759EA4E5-71D1-4457-AA43-C4905FD16CB3}" type="slidenum">
              <a:t>‹#›</a:t>
            </a:fld>
            <a:endParaRPr lang="en-GB"/>
          </a:p>
        </p:txBody>
      </p:sp>
    </p:spTree>
    <p:extLst>
      <p:ext uri="{BB962C8B-B14F-4D97-AF65-F5344CB8AC3E}">
        <p14:creationId xmlns:p14="http://schemas.microsoft.com/office/powerpoint/2010/main" val="3923664277"/>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D46622-20B8-6800-F33B-F2915F8D84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28110B-4839-0955-A78F-BFD3CF5D7955}"/>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07C9FE6-2653-8B70-DC8B-D32E4FAA1F5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AA594FB-FEFA-493B-AB0C-BD3C1C02D1F3}" type="slidenum">
              <a:t>9</a:t>
            </a:fld>
            <a:endParaRPr lang="en-US"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5A52A-9930-188C-A90A-6E47C5A4668E}"/>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FF2D9D3F-A049-4E09-D988-38ABA99C3634}"/>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92DBE01A-60A5-A9B8-361A-697090484A5E}"/>
              </a:ext>
            </a:extLst>
          </p:cNvPr>
          <p:cNvSpPr txBox="1">
            <a:spLocks noGrp="1"/>
          </p:cNvSpPr>
          <p:nvPr>
            <p:ph type="dt" sz="half" idx="7"/>
          </p:nvPr>
        </p:nvSpPr>
        <p:spPr/>
        <p:txBody>
          <a:bodyPr/>
          <a:lstStyle>
            <a:lvl1pPr>
              <a:defRPr/>
            </a:lvl1pPr>
          </a:lstStyle>
          <a:p>
            <a:pPr lvl="0"/>
            <a:fld id="{139E8966-BE82-431E-B35E-48E53194E018}" type="datetime1">
              <a:rPr lang="en-GB"/>
              <a:pPr lvl="0"/>
              <a:t>07/11/2025</a:t>
            </a:fld>
            <a:endParaRPr lang="en-GB"/>
          </a:p>
        </p:txBody>
      </p:sp>
      <p:sp>
        <p:nvSpPr>
          <p:cNvPr id="5" name="Footer Placeholder 4">
            <a:extLst>
              <a:ext uri="{FF2B5EF4-FFF2-40B4-BE49-F238E27FC236}">
                <a16:creationId xmlns:a16="http://schemas.microsoft.com/office/drawing/2014/main" id="{C2AAE296-A235-B762-638F-52C65742C9A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E2B7338-B7EC-80BF-8424-B957B3AA61E3}"/>
              </a:ext>
            </a:extLst>
          </p:cNvPr>
          <p:cNvSpPr txBox="1">
            <a:spLocks noGrp="1"/>
          </p:cNvSpPr>
          <p:nvPr>
            <p:ph type="sldNum" sz="quarter" idx="8"/>
          </p:nvPr>
        </p:nvSpPr>
        <p:spPr/>
        <p:txBody>
          <a:bodyPr/>
          <a:lstStyle>
            <a:lvl1pPr>
              <a:defRPr/>
            </a:lvl1pPr>
          </a:lstStyle>
          <a:p>
            <a:pPr lvl="0"/>
            <a:fld id="{1262DE26-D2AD-4260-90A0-F4FA938DA6A4}" type="slidenum">
              <a:t>‹#›</a:t>
            </a:fld>
            <a:endParaRPr lang="en-GB"/>
          </a:p>
        </p:txBody>
      </p:sp>
    </p:spTree>
    <p:extLst>
      <p:ext uri="{BB962C8B-B14F-4D97-AF65-F5344CB8AC3E}">
        <p14:creationId xmlns:p14="http://schemas.microsoft.com/office/powerpoint/2010/main" val="377588423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D14B3-35B1-299F-4B7A-F79D3F3E9737}"/>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235C2CF6-FF15-2104-928C-DF2380751E45}"/>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658438F-E002-2703-AFA6-51A2528AEE03}"/>
              </a:ext>
            </a:extLst>
          </p:cNvPr>
          <p:cNvSpPr txBox="1">
            <a:spLocks noGrp="1"/>
          </p:cNvSpPr>
          <p:nvPr>
            <p:ph type="dt" sz="half" idx="7"/>
          </p:nvPr>
        </p:nvSpPr>
        <p:spPr/>
        <p:txBody>
          <a:bodyPr/>
          <a:lstStyle>
            <a:lvl1pPr>
              <a:defRPr/>
            </a:lvl1pPr>
          </a:lstStyle>
          <a:p>
            <a:pPr lvl="0"/>
            <a:fld id="{8F8D2229-CA76-4CA9-BB6A-AAB8421E6E76}" type="datetime1">
              <a:rPr lang="en-GB"/>
              <a:pPr lvl="0"/>
              <a:t>07/11/2025</a:t>
            </a:fld>
            <a:endParaRPr lang="en-GB"/>
          </a:p>
        </p:txBody>
      </p:sp>
      <p:sp>
        <p:nvSpPr>
          <p:cNvPr id="5" name="Footer Placeholder 4">
            <a:extLst>
              <a:ext uri="{FF2B5EF4-FFF2-40B4-BE49-F238E27FC236}">
                <a16:creationId xmlns:a16="http://schemas.microsoft.com/office/drawing/2014/main" id="{AAF27507-E80A-0F7E-A28E-76D5ACEB27F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78A1C69-5715-B974-CD2D-FECD68F592E9}"/>
              </a:ext>
            </a:extLst>
          </p:cNvPr>
          <p:cNvSpPr txBox="1">
            <a:spLocks noGrp="1"/>
          </p:cNvSpPr>
          <p:nvPr>
            <p:ph type="sldNum" sz="quarter" idx="8"/>
          </p:nvPr>
        </p:nvSpPr>
        <p:spPr/>
        <p:txBody>
          <a:bodyPr/>
          <a:lstStyle>
            <a:lvl1pPr>
              <a:defRPr/>
            </a:lvl1pPr>
          </a:lstStyle>
          <a:p>
            <a:pPr lvl="0"/>
            <a:fld id="{DD87BA57-91EF-4C96-A775-540C3D8AF1A3}" type="slidenum">
              <a:t>‹#›</a:t>
            </a:fld>
            <a:endParaRPr lang="en-GB"/>
          </a:p>
        </p:txBody>
      </p:sp>
    </p:spTree>
    <p:extLst>
      <p:ext uri="{BB962C8B-B14F-4D97-AF65-F5344CB8AC3E}">
        <p14:creationId xmlns:p14="http://schemas.microsoft.com/office/powerpoint/2010/main" val="114259026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1EE58-70AD-C93A-F276-7BFFD400374E}"/>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95F40F36-BE66-D8C6-D386-944CA3490CDE}"/>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D5E7805D-3C0D-677D-4E22-A25D899924C9}"/>
              </a:ext>
            </a:extLst>
          </p:cNvPr>
          <p:cNvSpPr txBox="1">
            <a:spLocks noGrp="1"/>
          </p:cNvSpPr>
          <p:nvPr>
            <p:ph type="dt" sz="half" idx="7"/>
          </p:nvPr>
        </p:nvSpPr>
        <p:spPr/>
        <p:txBody>
          <a:bodyPr/>
          <a:lstStyle>
            <a:lvl1pPr>
              <a:defRPr/>
            </a:lvl1pPr>
          </a:lstStyle>
          <a:p>
            <a:pPr lvl="0"/>
            <a:fld id="{2CB0043A-3C6B-4CBA-A396-1D7420CBE2A6}" type="datetime1">
              <a:rPr lang="en-GB"/>
              <a:pPr lvl="0"/>
              <a:t>07/11/2025</a:t>
            </a:fld>
            <a:endParaRPr lang="en-GB"/>
          </a:p>
        </p:txBody>
      </p:sp>
      <p:sp>
        <p:nvSpPr>
          <p:cNvPr id="5" name="Footer Placeholder 4">
            <a:extLst>
              <a:ext uri="{FF2B5EF4-FFF2-40B4-BE49-F238E27FC236}">
                <a16:creationId xmlns:a16="http://schemas.microsoft.com/office/drawing/2014/main" id="{4EB8216F-B822-37BD-AFC4-B877D41EFC4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84ECB0B-7940-E017-7FB8-0BE7A5D033B9}"/>
              </a:ext>
            </a:extLst>
          </p:cNvPr>
          <p:cNvSpPr txBox="1">
            <a:spLocks noGrp="1"/>
          </p:cNvSpPr>
          <p:nvPr>
            <p:ph type="sldNum" sz="quarter" idx="8"/>
          </p:nvPr>
        </p:nvSpPr>
        <p:spPr/>
        <p:txBody>
          <a:bodyPr/>
          <a:lstStyle>
            <a:lvl1pPr>
              <a:defRPr/>
            </a:lvl1pPr>
          </a:lstStyle>
          <a:p>
            <a:pPr lvl="0"/>
            <a:fld id="{9A7805B0-B3FE-43BC-AAD5-F3D3B08DBA1F}" type="slidenum">
              <a:t>‹#›</a:t>
            </a:fld>
            <a:endParaRPr lang="en-GB"/>
          </a:p>
        </p:txBody>
      </p:sp>
    </p:spTree>
    <p:extLst>
      <p:ext uri="{BB962C8B-B14F-4D97-AF65-F5344CB8AC3E}">
        <p14:creationId xmlns:p14="http://schemas.microsoft.com/office/powerpoint/2010/main" val="327743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6E049-6D94-FE84-AFD8-CD2069BDA4F8}"/>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E0DDD06B-D632-7E48-8978-71586F1C1456}"/>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341F070-C1F4-6384-0A00-1427C0F3B1CE}"/>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623F318-88E7-354E-9DD5-BD22CD8A5F79}"/>
              </a:ext>
            </a:extLst>
          </p:cNvPr>
          <p:cNvSpPr txBox="1">
            <a:spLocks noGrp="1"/>
          </p:cNvSpPr>
          <p:nvPr>
            <p:ph type="dt" sz="half" idx="7"/>
          </p:nvPr>
        </p:nvSpPr>
        <p:spPr/>
        <p:txBody>
          <a:bodyPr/>
          <a:lstStyle>
            <a:lvl1pPr>
              <a:defRPr/>
            </a:lvl1pPr>
          </a:lstStyle>
          <a:p>
            <a:pPr lvl="0"/>
            <a:fld id="{BCC1A802-9324-4FAC-95E8-371914408F64}" type="datetime1">
              <a:rPr lang="en-GB"/>
              <a:pPr lvl="0"/>
              <a:t>07/11/2025</a:t>
            </a:fld>
            <a:endParaRPr lang="en-GB"/>
          </a:p>
        </p:txBody>
      </p:sp>
      <p:sp>
        <p:nvSpPr>
          <p:cNvPr id="6" name="Footer Placeholder 5">
            <a:extLst>
              <a:ext uri="{FF2B5EF4-FFF2-40B4-BE49-F238E27FC236}">
                <a16:creationId xmlns:a16="http://schemas.microsoft.com/office/drawing/2014/main" id="{1BA40A16-55E2-8222-F541-978024E872AB}"/>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8FD66D1-7143-3312-6C59-7D65A7872643}"/>
              </a:ext>
            </a:extLst>
          </p:cNvPr>
          <p:cNvSpPr txBox="1">
            <a:spLocks noGrp="1"/>
          </p:cNvSpPr>
          <p:nvPr>
            <p:ph type="sldNum" sz="quarter" idx="8"/>
          </p:nvPr>
        </p:nvSpPr>
        <p:spPr/>
        <p:txBody>
          <a:bodyPr/>
          <a:lstStyle>
            <a:lvl1pPr>
              <a:defRPr/>
            </a:lvl1pPr>
          </a:lstStyle>
          <a:p>
            <a:pPr lvl="0"/>
            <a:fld id="{DC8FE707-C649-4D4E-B49F-11325CF02E0C}" type="slidenum">
              <a:t>‹#›</a:t>
            </a:fld>
            <a:endParaRPr lang="en-GB"/>
          </a:p>
        </p:txBody>
      </p:sp>
    </p:spTree>
    <p:extLst>
      <p:ext uri="{BB962C8B-B14F-4D97-AF65-F5344CB8AC3E}">
        <p14:creationId xmlns:p14="http://schemas.microsoft.com/office/powerpoint/2010/main" val="507824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3AF6F-D106-1BF1-91EB-24430F734BAE}"/>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FCD8AB22-E471-D367-E654-1AEBBCC581EB}"/>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6192AE70-9D38-EDC6-7B26-0B40BB794ED1}"/>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C0AFCE4-487B-71D6-42DF-A8C7268A4F36}"/>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41CDD4B3-B307-6C08-0554-768759CBD092}"/>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1A928C-14CA-65EA-94CC-865D471034E5}"/>
              </a:ext>
            </a:extLst>
          </p:cNvPr>
          <p:cNvSpPr txBox="1">
            <a:spLocks noGrp="1"/>
          </p:cNvSpPr>
          <p:nvPr>
            <p:ph type="dt" sz="half" idx="7"/>
          </p:nvPr>
        </p:nvSpPr>
        <p:spPr/>
        <p:txBody>
          <a:bodyPr/>
          <a:lstStyle>
            <a:lvl1pPr>
              <a:defRPr/>
            </a:lvl1pPr>
          </a:lstStyle>
          <a:p>
            <a:pPr lvl="0"/>
            <a:fld id="{4051D757-FA86-484A-91E5-DB8802708E3D}" type="datetime1">
              <a:rPr lang="en-GB"/>
              <a:pPr lvl="0"/>
              <a:t>07/11/2025</a:t>
            </a:fld>
            <a:endParaRPr lang="en-GB"/>
          </a:p>
        </p:txBody>
      </p:sp>
      <p:sp>
        <p:nvSpPr>
          <p:cNvPr id="8" name="Footer Placeholder 7">
            <a:extLst>
              <a:ext uri="{FF2B5EF4-FFF2-40B4-BE49-F238E27FC236}">
                <a16:creationId xmlns:a16="http://schemas.microsoft.com/office/drawing/2014/main" id="{F6A84D3B-3C61-D0AD-C776-13A6E19CFEE2}"/>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61B87D23-345D-A5C2-07CC-04B70C07619A}"/>
              </a:ext>
            </a:extLst>
          </p:cNvPr>
          <p:cNvSpPr txBox="1">
            <a:spLocks noGrp="1"/>
          </p:cNvSpPr>
          <p:nvPr>
            <p:ph type="sldNum" sz="quarter" idx="8"/>
          </p:nvPr>
        </p:nvSpPr>
        <p:spPr/>
        <p:txBody>
          <a:bodyPr/>
          <a:lstStyle>
            <a:lvl1pPr>
              <a:defRPr/>
            </a:lvl1pPr>
          </a:lstStyle>
          <a:p>
            <a:pPr lvl="0"/>
            <a:fld id="{F1DF888E-DCF7-463C-82ED-48B8E7181741}" type="slidenum">
              <a:t>‹#›</a:t>
            </a:fld>
            <a:endParaRPr lang="en-GB"/>
          </a:p>
        </p:txBody>
      </p:sp>
    </p:spTree>
    <p:extLst>
      <p:ext uri="{BB962C8B-B14F-4D97-AF65-F5344CB8AC3E}">
        <p14:creationId xmlns:p14="http://schemas.microsoft.com/office/powerpoint/2010/main" val="400874433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ADF1C-CEAC-2619-DD67-113DC6B1A125}"/>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E808ABF7-A6FA-D963-5BD0-71B89848CF94}"/>
              </a:ext>
            </a:extLst>
          </p:cNvPr>
          <p:cNvSpPr txBox="1">
            <a:spLocks noGrp="1"/>
          </p:cNvSpPr>
          <p:nvPr>
            <p:ph type="dt" sz="half" idx="7"/>
          </p:nvPr>
        </p:nvSpPr>
        <p:spPr/>
        <p:txBody>
          <a:bodyPr/>
          <a:lstStyle>
            <a:lvl1pPr>
              <a:defRPr/>
            </a:lvl1pPr>
          </a:lstStyle>
          <a:p>
            <a:pPr lvl="0"/>
            <a:fld id="{4BB3F04E-825D-47A4-B4AF-E73A91E5875C}" type="datetime1">
              <a:rPr lang="en-GB"/>
              <a:pPr lvl="0"/>
              <a:t>07/11/2025</a:t>
            </a:fld>
            <a:endParaRPr lang="en-GB"/>
          </a:p>
        </p:txBody>
      </p:sp>
      <p:sp>
        <p:nvSpPr>
          <p:cNvPr id="4" name="Footer Placeholder 3">
            <a:extLst>
              <a:ext uri="{FF2B5EF4-FFF2-40B4-BE49-F238E27FC236}">
                <a16:creationId xmlns:a16="http://schemas.microsoft.com/office/drawing/2014/main" id="{3165EB20-40E8-45D9-0CD1-6DD33F960885}"/>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F6C5AA1D-69BE-BAD4-07E3-1FB6F7F8774D}"/>
              </a:ext>
            </a:extLst>
          </p:cNvPr>
          <p:cNvSpPr txBox="1">
            <a:spLocks noGrp="1"/>
          </p:cNvSpPr>
          <p:nvPr>
            <p:ph type="sldNum" sz="quarter" idx="8"/>
          </p:nvPr>
        </p:nvSpPr>
        <p:spPr/>
        <p:txBody>
          <a:bodyPr/>
          <a:lstStyle>
            <a:lvl1pPr>
              <a:defRPr/>
            </a:lvl1pPr>
          </a:lstStyle>
          <a:p>
            <a:pPr lvl="0"/>
            <a:fld id="{55E87AB0-9DC5-4A04-A023-395B9A600479}" type="slidenum">
              <a:t>‹#›</a:t>
            </a:fld>
            <a:endParaRPr lang="en-GB"/>
          </a:p>
        </p:txBody>
      </p:sp>
    </p:spTree>
    <p:extLst>
      <p:ext uri="{BB962C8B-B14F-4D97-AF65-F5344CB8AC3E}">
        <p14:creationId xmlns:p14="http://schemas.microsoft.com/office/powerpoint/2010/main" val="1603241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1140E4-29FE-F1AC-356D-5051BBB7907D}"/>
              </a:ext>
            </a:extLst>
          </p:cNvPr>
          <p:cNvSpPr txBox="1">
            <a:spLocks noGrp="1"/>
          </p:cNvSpPr>
          <p:nvPr>
            <p:ph type="dt" sz="half" idx="7"/>
          </p:nvPr>
        </p:nvSpPr>
        <p:spPr/>
        <p:txBody>
          <a:bodyPr/>
          <a:lstStyle>
            <a:lvl1pPr>
              <a:defRPr/>
            </a:lvl1pPr>
          </a:lstStyle>
          <a:p>
            <a:pPr lvl="0"/>
            <a:fld id="{67D8CFDF-1C07-4675-9CBC-0A3924C61A6E}" type="datetime1">
              <a:rPr lang="en-GB"/>
              <a:pPr lvl="0"/>
              <a:t>07/11/2025</a:t>
            </a:fld>
            <a:endParaRPr lang="en-GB"/>
          </a:p>
        </p:txBody>
      </p:sp>
      <p:sp>
        <p:nvSpPr>
          <p:cNvPr id="3" name="Footer Placeholder 2">
            <a:extLst>
              <a:ext uri="{FF2B5EF4-FFF2-40B4-BE49-F238E27FC236}">
                <a16:creationId xmlns:a16="http://schemas.microsoft.com/office/drawing/2014/main" id="{062B275C-BAA6-041C-6536-09FCDD5FE8A7}"/>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FB6C65F4-453F-56C8-408D-DF022FEF0E1C}"/>
              </a:ext>
            </a:extLst>
          </p:cNvPr>
          <p:cNvSpPr txBox="1">
            <a:spLocks noGrp="1"/>
          </p:cNvSpPr>
          <p:nvPr>
            <p:ph type="sldNum" sz="quarter" idx="8"/>
          </p:nvPr>
        </p:nvSpPr>
        <p:spPr/>
        <p:txBody>
          <a:bodyPr/>
          <a:lstStyle>
            <a:lvl1pPr>
              <a:defRPr/>
            </a:lvl1pPr>
          </a:lstStyle>
          <a:p>
            <a:pPr lvl="0"/>
            <a:fld id="{C17DCF10-CDD9-4893-B6E7-EF7743EDB51D}" type="slidenum">
              <a:t>‹#›</a:t>
            </a:fld>
            <a:endParaRPr lang="en-GB"/>
          </a:p>
        </p:txBody>
      </p:sp>
    </p:spTree>
    <p:extLst>
      <p:ext uri="{BB962C8B-B14F-4D97-AF65-F5344CB8AC3E}">
        <p14:creationId xmlns:p14="http://schemas.microsoft.com/office/powerpoint/2010/main" val="389290629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C9B8B-0F84-D606-C2F7-AFB36A8EFE33}"/>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FD13954A-74AD-36F5-A535-C25789AFAE60}"/>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3F96EAA-8F33-66E9-A5A6-6A6FF0C86A92}"/>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8839B850-4212-55BF-0AA0-ABE25384BF4F}"/>
              </a:ext>
            </a:extLst>
          </p:cNvPr>
          <p:cNvSpPr txBox="1">
            <a:spLocks noGrp="1"/>
          </p:cNvSpPr>
          <p:nvPr>
            <p:ph type="dt" sz="half" idx="7"/>
          </p:nvPr>
        </p:nvSpPr>
        <p:spPr/>
        <p:txBody>
          <a:bodyPr/>
          <a:lstStyle>
            <a:lvl1pPr>
              <a:defRPr/>
            </a:lvl1pPr>
          </a:lstStyle>
          <a:p>
            <a:pPr lvl="0"/>
            <a:fld id="{D7E7341F-3E60-48C7-9790-E6FDCEA51370}" type="datetime1">
              <a:rPr lang="en-GB"/>
              <a:pPr lvl="0"/>
              <a:t>07/11/2025</a:t>
            </a:fld>
            <a:endParaRPr lang="en-GB"/>
          </a:p>
        </p:txBody>
      </p:sp>
      <p:sp>
        <p:nvSpPr>
          <p:cNvPr id="6" name="Footer Placeholder 5">
            <a:extLst>
              <a:ext uri="{FF2B5EF4-FFF2-40B4-BE49-F238E27FC236}">
                <a16:creationId xmlns:a16="http://schemas.microsoft.com/office/drawing/2014/main" id="{24F6D0C1-4CBD-76FC-030F-E1A9B4DEBDA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B6714BB-2676-BBC4-7EBD-CD889EA0F839}"/>
              </a:ext>
            </a:extLst>
          </p:cNvPr>
          <p:cNvSpPr txBox="1">
            <a:spLocks noGrp="1"/>
          </p:cNvSpPr>
          <p:nvPr>
            <p:ph type="sldNum" sz="quarter" idx="8"/>
          </p:nvPr>
        </p:nvSpPr>
        <p:spPr/>
        <p:txBody>
          <a:bodyPr/>
          <a:lstStyle>
            <a:lvl1pPr>
              <a:defRPr/>
            </a:lvl1pPr>
          </a:lstStyle>
          <a:p>
            <a:pPr lvl="0"/>
            <a:fld id="{19F2C7B4-A67B-4E5C-A314-9397890F419A}" type="slidenum">
              <a:t>‹#›</a:t>
            </a:fld>
            <a:endParaRPr lang="en-GB"/>
          </a:p>
        </p:txBody>
      </p:sp>
    </p:spTree>
    <p:extLst>
      <p:ext uri="{BB962C8B-B14F-4D97-AF65-F5344CB8AC3E}">
        <p14:creationId xmlns:p14="http://schemas.microsoft.com/office/powerpoint/2010/main" val="2732404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4462E-5D76-6269-4AF6-53338424CB48}"/>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6D5BFBD7-15CB-AA8D-7B45-4EB71AE89FF7}"/>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B9DCDDEC-10A4-A83B-7A92-ACA5D3F3D417}"/>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F7A1ABE2-A0BE-AF62-A162-DFCE2CA81F71}"/>
              </a:ext>
            </a:extLst>
          </p:cNvPr>
          <p:cNvSpPr txBox="1">
            <a:spLocks noGrp="1"/>
          </p:cNvSpPr>
          <p:nvPr>
            <p:ph type="dt" sz="half" idx="7"/>
          </p:nvPr>
        </p:nvSpPr>
        <p:spPr/>
        <p:txBody>
          <a:bodyPr/>
          <a:lstStyle>
            <a:lvl1pPr>
              <a:defRPr/>
            </a:lvl1pPr>
          </a:lstStyle>
          <a:p>
            <a:pPr lvl="0"/>
            <a:fld id="{838169CF-F23F-4D8B-8442-3C056DC65171}" type="datetime1">
              <a:rPr lang="en-GB"/>
              <a:pPr lvl="0"/>
              <a:t>07/11/2025</a:t>
            </a:fld>
            <a:endParaRPr lang="en-GB"/>
          </a:p>
        </p:txBody>
      </p:sp>
      <p:sp>
        <p:nvSpPr>
          <p:cNvPr id="6" name="Footer Placeholder 5">
            <a:extLst>
              <a:ext uri="{FF2B5EF4-FFF2-40B4-BE49-F238E27FC236}">
                <a16:creationId xmlns:a16="http://schemas.microsoft.com/office/drawing/2014/main" id="{4B56ABD8-3EDF-5BEA-C719-5FC836CB0749}"/>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FA282C8-FC4E-8B3E-699B-241FA86931EB}"/>
              </a:ext>
            </a:extLst>
          </p:cNvPr>
          <p:cNvSpPr txBox="1">
            <a:spLocks noGrp="1"/>
          </p:cNvSpPr>
          <p:nvPr>
            <p:ph type="sldNum" sz="quarter" idx="8"/>
          </p:nvPr>
        </p:nvSpPr>
        <p:spPr/>
        <p:txBody>
          <a:bodyPr/>
          <a:lstStyle>
            <a:lvl1pPr>
              <a:defRPr/>
            </a:lvl1pPr>
          </a:lstStyle>
          <a:p>
            <a:pPr lvl="0"/>
            <a:fld id="{7D692C68-DD6A-4E02-A086-41E240ABAFBC}" type="slidenum">
              <a:t>‹#›</a:t>
            </a:fld>
            <a:endParaRPr lang="en-GB"/>
          </a:p>
        </p:txBody>
      </p:sp>
    </p:spTree>
    <p:extLst>
      <p:ext uri="{BB962C8B-B14F-4D97-AF65-F5344CB8AC3E}">
        <p14:creationId xmlns:p14="http://schemas.microsoft.com/office/powerpoint/2010/main" val="4113688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A9E3B-D55A-9ED1-5B2D-2D3DD9657CE2}"/>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7636C00D-11AD-0D9F-33C5-E2E54C25DB7D}"/>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36F615D-7E54-110B-4C31-698EADD9A7F2}"/>
              </a:ext>
            </a:extLst>
          </p:cNvPr>
          <p:cNvSpPr txBox="1">
            <a:spLocks noGrp="1"/>
          </p:cNvSpPr>
          <p:nvPr>
            <p:ph type="dt" sz="half" idx="7"/>
          </p:nvPr>
        </p:nvSpPr>
        <p:spPr/>
        <p:txBody>
          <a:bodyPr/>
          <a:lstStyle>
            <a:lvl1pPr>
              <a:defRPr/>
            </a:lvl1pPr>
          </a:lstStyle>
          <a:p>
            <a:pPr lvl="0"/>
            <a:fld id="{E0024A46-015D-4D86-9C7D-F520EB174F25}" type="datetime1">
              <a:rPr lang="en-GB"/>
              <a:pPr lvl="0"/>
              <a:t>07/11/2025</a:t>
            </a:fld>
            <a:endParaRPr lang="en-GB"/>
          </a:p>
        </p:txBody>
      </p:sp>
      <p:sp>
        <p:nvSpPr>
          <p:cNvPr id="5" name="Footer Placeholder 4">
            <a:extLst>
              <a:ext uri="{FF2B5EF4-FFF2-40B4-BE49-F238E27FC236}">
                <a16:creationId xmlns:a16="http://schemas.microsoft.com/office/drawing/2014/main" id="{2E2FAFE4-0BFD-8EA2-99A8-A8B2B17B0BB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8B7A444-23F2-4481-E300-C8C3397DBA21}"/>
              </a:ext>
            </a:extLst>
          </p:cNvPr>
          <p:cNvSpPr txBox="1">
            <a:spLocks noGrp="1"/>
          </p:cNvSpPr>
          <p:nvPr>
            <p:ph type="sldNum" sz="quarter" idx="8"/>
          </p:nvPr>
        </p:nvSpPr>
        <p:spPr/>
        <p:txBody>
          <a:bodyPr/>
          <a:lstStyle>
            <a:lvl1pPr>
              <a:defRPr/>
            </a:lvl1pPr>
          </a:lstStyle>
          <a:p>
            <a:pPr lvl="0"/>
            <a:fld id="{582D2D36-25AC-4EFD-AA1D-CF74B3A6EB20}" type="slidenum">
              <a:t>‹#›</a:t>
            </a:fld>
            <a:endParaRPr lang="en-GB"/>
          </a:p>
        </p:txBody>
      </p:sp>
    </p:spTree>
    <p:extLst>
      <p:ext uri="{BB962C8B-B14F-4D97-AF65-F5344CB8AC3E}">
        <p14:creationId xmlns:p14="http://schemas.microsoft.com/office/powerpoint/2010/main" val="40913563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541155-964A-708B-946E-E6ADB1CB1855}"/>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69EDEF29-B767-E85B-88FE-6418FD259B90}"/>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DB48A17-D4A8-BC30-1530-9B86215442B4}"/>
              </a:ext>
            </a:extLst>
          </p:cNvPr>
          <p:cNvSpPr txBox="1">
            <a:spLocks noGrp="1"/>
          </p:cNvSpPr>
          <p:nvPr>
            <p:ph type="dt" sz="half" idx="7"/>
          </p:nvPr>
        </p:nvSpPr>
        <p:spPr/>
        <p:txBody>
          <a:bodyPr/>
          <a:lstStyle>
            <a:lvl1pPr>
              <a:defRPr/>
            </a:lvl1pPr>
          </a:lstStyle>
          <a:p>
            <a:pPr lvl="0"/>
            <a:fld id="{69A8A74F-AB09-46F3-9D3D-626A00B5478C}" type="datetime1">
              <a:rPr lang="en-GB"/>
              <a:pPr lvl="0"/>
              <a:t>07/11/2025</a:t>
            </a:fld>
            <a:endParaRPr lang="en-GB"/>
          </a:p>
        </p:txBody>
      </p:sp>
      <p:sp>
        <p:nvSpPr>
          <p:cNvPr id="5" name="Footer Placeholder 4">
            <a:extLst>
              <a:ext uri="{FF2B5EF4-FFF2-40B4-BE49-F238E27FC236}">
                <a16:creationId xmlns:a16="http://schemas.microsoft.com/office/drawing/2014/main" id="{A1B2BEED-99AD-5C1E-9035-D42BE8FC074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70AB12E-AB22-3311-BED5-2F2A5E00E523}"/>
              </a:ext>
            </a:extLst>
          </p:cNvPr>
          <p:cNvSpPr txBox="1">
            <a:spLocks noGrp="1"/>
          </p:cNvSpPr>
          <p:nvPr>
            <p:ph type="sldNum" sz="quarter" idx="8"/>
          </p:nvPr>
        </p:nvSpPr>
        <p:spPr/>
        <p:txBody>
          <a:bodyPr/>
          <a:lstStyle>
            <a:lvl1pPr>
              <a:defRPr/>
            </a:lvl1pPr>
          </a:lstStyle>
          <a:p>
            <a:pPr lvl="0"/>
            <a:fld id="{70813E55-5718-433B-AD3E-2271668D5AB3}" type="slidenum">
              <a:t>‹#›</a:t>
            </a:fld>
            <a:endParaRPr lang="en-GB"/>
          </a:p>
        </p:txBody>
      </p:sp>
    </p:spTree>
    <p:extLst>
      <p:ext uri="{BB962C8B-B14F-4D97-AF65-F5344CB8AC3E}">
        <p14:creationId xmlns:p14="http://schemas.microsoft.com/office/powerpoint/2010/main" val="1872781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A1C6EF-BD70-F1FF-545F-8553D83BA558}"/>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ABA4471E-D01E-99C4-C8E9-1BB659CEEBB6}"/>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ECEA355-9924-8250-F38A-59303141DF01}"/>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EB9F7758-6908-465B-BC15-A736A55C7B84}" type="datetime1">
              <a:rPr lang="en-GB"/>
              <a:pPr lvl="0"/>
              <a:t>07/11/2025</a:t>
            </a:fld>
            <a:endParaRPr lang="en-GB"/>
          </a:p>
        </p:txBody>
      </p:sp>
      <p:sp>
        <p:nvSpPr>
          <p:cNvPr id="5" name="Footer Placeholder 4">
            <a:extLst>
              <a:ext uri="{FF2B5EF4-FFF2-40B4-BE49-F238E27FC236}">
                <a16:creationId xmlns:a16="http://schemas.microsoft.com/office/drawing/2014/main" id="{63E9E01D-FC3A-D07E-4A7C-8C507CA19330}"/>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4D7A68B5-8761-783A-4C1F-CB207FAD409E}"/>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45E51452-D295-4A60-AD27-EAC6306F713C}"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wordlifeexpectancy.co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loonylabs.org/2015/03/15/folic-acid-hypertension-stroke-high-blood-pressure/" TargetMode="External"/><Relationship Id="rId2" Type="http://schemas.openxmlformats.org/officeDocument/2006/relationships/image" Target="../media/image7.jpg"/><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www.flickr.com/photos/nihgov/2496472194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adaleighfaith.deviantart.com/art/Stroke-Awareness-Ribbon-575531550" TargetMode="External"/><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ncbi.nlm.nih.gov/articles/PMC7047821/" TargetMode="External"/><Relationship Id="rId13" Type="http://schemas.openxmlformats.org/officeDocument/2006/relationships/hyperlink" Target="https://pubmed.ncbi.nlm.nih.gov/27637676/" TargetMode="External"/><Relationship Id="rId18" Type="http://schemas.openxmlformats.org/officeDocument/2006/relationships/hyperlink" Target="https://www.england.nhs.uk/wp-content/uploads/2021/05/stroke-service-model-may-2021.pdf" TargetMode="External"/><Relationship Id="rId3" Type="http://schemas.openxmlformats.org/officeDocument/2006/relationships/hyperlink" Target="https://www.england.nhs.uk/stroke" TargetMode="External"/><Relationship Id="rId7" Type="http://schemas.openxmlformats.org/officeDocument/2006/relationships/hyperlink" Target="https://www.england.nhs.uk/2024/11/nhs-launches-major-new-stroke-campaign-as-thousands-delay-calling-999-by-nearly-90-minutes/?utm_source=chatgpt.com" TargetMode="External"/><Relationship Id="rId12" Type="http://schemas.openxmlformats.org/officeDocument/2006/relationships/hyperlink" Target="https://pubmed.ncbi.nlm.nih.gov/35955498/" TargetMode="External"/><Relationship Id="rId17" Type="http://schemas.openxmlformats.org/officeDocument/2006/relationships/hyperlink" Target="https://www.england.nhs.uk/integratedcare/what-is-integrated-care/" TargetMode="External"/><Relationship Id="rId2" Type="http://schemas.openxmlformats.org/officeDocument/2006/relationships/hyperlink" Target="https://www.longtermplan.nhs.uk/" TargetMode="External"/><Relationship Id="rId16" Type="http://schemas.openxmlformats.org/officeDocument/2006/relationships/hyperlink" Target="https://www.legislation.gov.uk/ukpga/2014/23/contents" TargetMode="External"/><Relationship Id="rId1" Type="http://schemas.openxmlformats.org/officeDocument/2006/relationships/slideLayout" Target="../slideLayouts/slideLayout5.xml"/><Relationship Id="rId6" Type="http://schemas.openxmlformats.org/officeDocument/2006/relationships/hyperlink" Target="https://www.helpinghandshomecare.co.uk/nursing-care/neurological-care/stroke/" TargetMode="External"/><Relationship Id="rId11" Type="http://schemas.openxmlformats.org/officeDocument/2006/relationships/hyperlink" Target="https://pubmed.ncbi.nlm.nih.gov/28157742/" TargetMode="External"/><Relationship Id="rId5" Type="http://schemas.openxmlformats.org/officeDocument/2006/relationships/hyperlink" Target="https://www.bhf.org.uk/informationsupport/conditions/stroke" TargetMode="External"/><Relationship Id="rId15" Type="http://schemas.openxmlformats.org/officeDocument/2006/relationships/hyperlink" Target="https://www.nhs.uk/conditions/stroke/" TargetMode="External"/><Relationship Id="rId10" Type="http://schemas.openxmlformats.org/officeDocument/2006/relationships/hyperlink" Target="https://www.england.nhs.uk/wp-content/uploads/2022/02/stroke-integrated-community-service-february-2022.pdf?utm_source=chatgpt.com" TargetMode="External"/><Relationship Id="rId4" Type="http://schemas.openxmlformats.org/officeDocument/2006/relationships/hyperlink" Target="https://fingertips.phe.org.uk/" TargetMode="External"/><Relationship Id="rId9" Type="http://schemas.openxmlformats.org/officeDocument/2006/relationships/hyperlink" Target="https://www.nhs.uk/conditions/stroke/recovery/?utm_source=chatgpt.com" TargetMode="External"/><Relationship Id="rId14" Type="http://schemas.openxmlformats.org/officeDocument/2006/relationships/hyperlink" Target="https://pubmed.ncbi.nlm.nih.gov/33076218/?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000000"/>
        </a:solidFill>
        <a:effectLst/>
      </p:bgPr>
    </p:bg>
    <p:spTree>
      <p:nvGrpSpPr>
        <p:cNvPr id="1" name=""/>
        <p:cNvGrpSpPr/>
        <p:nvPr/>
      </p:nvGrpSpPr>
      <p:grpSpPr>
        <a:xfrm>
          <a:off x="0" y="0"/>
          <a:ext cx="0" cy="0"/>
          <a:chOff x="0" y="0"/>
          <a:chExt cx="0" cy="0"/>
        </a:xfrm>
      </p:grpSpPr>
      <p:sp>
        <p:nvSpPr>
          <p:cNvPr id="2" name="Rectangle 1034">
            <a:extLst>
              <a:ext uri="{FF2B5EF4-FFF2-40B4-BE49-F238E27FC236}">
                <a16:creationId xmlns:a16="http://schemas.microsoft.com/office/drawing/2014/main" id="{91BD65AC-749C-4193-4702-0D3C878BDFB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pic>
        <p:nvPicPr>
          <p:cNvPr id="3" name="Picture 6" descr="STROKE : SYMPTOMS:; CAUSES AND RISK FACTORS |FINDYOURSELF ...">
            <a:extLst>
              <a:ext uri="{FF2B5EF4-FFF2-40B4-BE49-F238E27FC236}">
                <a16:creationId xmlns:a16="http://schemas.microsoft.com/office/drawing/2014/main" id="{F73A18F2-A2D5-28F7-2CDE-672C67AAE838}"/>
              </a:ext>
            </a:extLst>
          </p:cNvPr>
          <p:cNvPicPr>
            <a:picLocks noChangeAspect="1"/>
          </p:cNvPicPr>
          <p:nvPr/>
        </p:nvPicPr>
        <p:blipFill>
          <a:blip r:embed="rId2">
            <a:alphaModFix amt="50000"/>
          </a:blip>
          <a:srcRect l="6667"/>
          <a:stretch>
            <a:fillRect/>
          </a:stretch>
        </p:blipFill>
        <p:spPr>
          <a:xfrm>
            <a:off x="152430" y="82296"/>
            <a:ext cx="12191978" cy="6858000"/>
          </a:xfrm>
          <a:prstGeom prst="rect">
            <a:avLst/>
          </a:prstGeom>
          <a:noFill/>
          <a:ln cap="flat">
            <a:noFill/>
          </a:ln>
        </p:spPr>
      </p:pic>
      <p:sp>
        <p:nvSpPr>
          <p:cNvPr id="4" name="Title 1">
            <a:extLst>
              <a:ext uri="{FF2B5EF4-FFF2-40B4-BE49-F238E27FC236}">
                <a16:creationId xmlns:a16="http://schemas.microsoft.com/office/drawing/2014/main" id="{09587249-3EDB-029C-E406-9D861322DBB3}"/>
              </a:ext>
            </a:extLst>
          </p:cNvPr>
          <p:cNvSpPr txBox="1">
            <a:spLocks noGrp="1"/>
          </p:cNvSpPr>
          <p:nvPr>
            <p:ph type="ctrTitle"/>
          </p:nvPr>
        </p:nvSpPr>
        <p:spPr>
          <a:xfrm>
            <a:off x="11231419" y="7444505"/>
            <a:ext cx="414982" cy="886693"/>
          </a:xfrm>
        </p:spPr>
        <p:txBody>
          <a:bodyPr/>
          <a:lstStyle/>
          <a:p>
            <a:endParaRPr lang="en-GB"/>
          </a:p>
        </p:txBody>
      </p:sp>
      <p:sp>
        <p:nvSpPr>
          <p:cNvPr id="5" name="Subtitle 2">
            <a:extLst>
              <a:ext uri="{FF2B5EF4-FFF2-40B4-BE49-F238E27FC236}">
                <a16:creationId xmlns:a16="http://schemas.microsoft.com/office/drawing/2014/main" id="{ABA06092-7325-D3A5-43EC-F7E040CC0B20}"/>
              </a:ext>
            </a:extLst>
          </p:cNvPr>
          <p:cNvSpPr txBox="1">
            <a:spLocks noGrp="1"/>
          </p:cNvSpPr>
          <p:nvPr>
            <p:ph type="subTitle" idx="1"/>
          </p:nvPr>
        </p:nvSpPr>
        <p:spPr>
          <a:xfrm>
            <a:off x="7226804" y="1274618"/>
            <a:ext cx="3645411" cy="2748265"/>
          </a:xfrm>
        </p:spPr>
        <p:txBody>
          <a:bodyPr/>
          <a:lstStyle/>
          <a:p>
            <a:pPr lvl="0">
              <a:lnSpc>
                <a:spcPct val="70000"/>
              </a:lnSpc>
            </a:pPr>
            <a:r>
              <a:rPr lang="en-GB" sz="2800">
                <a:solidFill>
                  <a:srgbClr val="FFFFFF"/>
                </a:solidFill>
                <a:latin typeface="Aptos Slab Black" pitchFamily="34"/>
              </a:rPr>
              <a:t>Group 3:</a:t>
            </a:r>
          </a:p>
          <a:p>
            <a:pPr lvl="0">
              <a:lnSpc>
                <a:spcPct val="70000"/>
              </a:lnSpc>
            </a:pPr>
            <a:r>
              <a:rPr lang="en-GB" sz="2000">
                <a:solidFill>
                  <a:srgbClr val="FFFFFF"/>
                </a:solidFill>
                <a:latin typeface="Aptos Slab Black" pitchFamily="34"/>
              </a:rPr>
              <a:t>Liliam Cardoso </a:t>
            </a:r>
            <a:r>
              <a:rPr lang="en-GB" sz="1400">
                <a:solidFill>
                  <a:srgbClr val="FFFFFF"/>
                </a:solidFill>
                <a:latin typeface="Aptos Slab Black" pitchFamily="34"/>
              </a:rPr>
              <a:t>(group Leader)</a:t>
            </a:r>
          </a:p>
          <a:p>
            <a:pPr lvl="0">
              <a:lnSpc>
                <a:spcPct val="70000"/>
              </a:lnSpc>
            </a:pPr>
            <a:r>
              <a:rPr lang="en-GB" sz="2000">
                <a:solidFill>
                  <a:srgbClr val="FFFFFF"/>
                </a:solidFill>
                <a:latin typeface="Aptos Slab Black" pitchFamily="34"/>
              </a:rPr>
              <a:t>Crisanta Sousa</a:t>
            </a:r>
          </a:p>
          <a:p>
            <a:pPr lvl="0">
              <a:lnSpc>
                <a:spcPct val="70000"/>
              </a:lnSpc>
            </a:pPr>
            <a:r>
              <a:rPr lang="en-GB" sz="2000">
                <a:solidFill>
                  <a:srgbClr val="FFFFFF"/>
                </a:solidFill>
                <a:latin typeface="Aptos Slab Black" pitchFamily="34"/>
              </a:rPr>
              <a:t>Christian Galvan</a:t>
            </a:r>
          </a:p>
          <a:p>
            <a:pPr lvl="0">
              <a:lnSpc>
                <a:spcPct val="70000"/>
              </a:lnSpc>
            </a:pPr>
            <a:r>
              <a:rPr lang="en-GB" sz="2000">
                <a:solidFill>
                  <a:srgbClr val="FFFFFF"/>
                </a:solidFill>
                <a:latin typeface="Aptos Slab Black" pitchFamily="34"/>
              </a:rPr>
              <a:t>Sade Taylor</a:t>
            </a:r>
          </a:p>
          <a:p>
            <a:pPr lvl="0">
              <a:lnSpc>
                <a:spcPct val="70000"/>
              </a:lnSpc>
            </a:pPr>
            <a:endParaRPr lang="en-GB" sz="200">
              <a:solidFill>
                <a:srgbClr val="FFFFFF"/>
              </a:solidFill>
            </a:endParaRPr>
          </a:p>
          <a:p>
            <a:pPr lvl="0">
              <a:lnSpc>
                <a:spcPct val="70000"/>
              </a:lnSpc>
            </a:pPr>
            <a:endParaRPr lang="en-GB" sz="200">
              <a:solidFill>
                <a:srgbClr val="FFFFFF"/>
              </a:solidFill>
            </a:endParaRPr>
          </a:p>
        </p:txBody>
      </p:sp>
      <p:sp>
        <p:nvSpPr>
          <p:cNvPr id="6" name="AutoShape 2" descr="Image result for stroke pictures images">
            <a:extLst>
              <a:ext uri="{FF2B5EF4-FFF2-40B4-BE49-F238E27FC236}">
                <a16:creationId xmlns:a16="http://schemas.microsoft.com/office/drawing/2014/main" id="{4897A0D7-6ED2-6F04-BDBD-EDDDAFFE46C4}"/>
              </a:ext>
            </a:extLst>
          </p:cNvPr>
          <p:cNvSpPr/>
          <p:nvPr/>
        </p:nvSpPr>
        <p:spPr>
          <a:xfrm>
            <a:off x="4901183" y="3276596"/>
            <a:ext cx="1347212"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7" name="AutoShape 4" descr="Image result for stroke pictures images">
            <a:extLst>
              <a:ext uri="{FF2B5EF4-FFF2-40B4-BE49-F238E27FC236}">
                <a16:creationId xmlns:a16="http://schemas.microsoft.com/office/drawing/2014/main" id="{70A8ACF0-82BC-6D0C-E82E-423B359783E8}"/>
              </a:ext>
            </a:extLst>
          </p:cNvPr>
          <p:cNvSpPr/>
          <p:nvPr/>
        </p:nvSpPr>
        <p:spPr>
          <a:xfrm flipH="1" flipV="1">
            <a:off x="2502411" y="2779776"/>
            <a:ext cx="3441188" cy="424281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8" name="AutoShape 4" descr="Image result for stroke pictures images">
            <a:extLst>
              <a:ext uri="{FF2B5EF4-FFF2-40B4-BE49-F238E27FC236}">
                <a16:creationId xmlns:a16="http://schemas.microsoft.com/office/drawing/2014/main" id="{7BD701EF-61AB-ECFA-428A-3C2AEE52AD4A}"/>
              </a:ext>
            </a:extLst>
          </p:cNvPr>
          <p:cNvSpPr/>
          <p:nvPr/>
        </p:nvSpPr>
        <p:spPr>
          <a:xfrm>
            <a:off x="6096003" y="3429000"/>
            <a:ext cx="304796"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2D1F-30BE-D258-9C68-C44214E085DC}"/>
              </a:ext>
            </a:extLst>
          </p:cNvPr>
          <p:cNvSpPr txBox="1">
            <a:spLocks noGrp="1"/>
          </p:cNvSpPr>
          <p:nvPr>
            <p:ph type="title"/>
          </p:nvPr>
        </p:nvSpPr>
        <p:spPr>
          <a:xfrm>
            <a:off x="700631" y="0"/>
            <a:ext cx="8873136" cy="744157"/>
          </a:xfrm>
        </p:spPr>
        <p:txBody>
          <a:bodyPr anchorCtr="1"/>
          <a:lstStyle/>
          <a:p>
            <a:pPr lvl="0" algn="ctr"/>
            <a:r>
              <a:rPr lang="en-GB" sz="2300">
                <a:latin typeface="Trade Gothic Next Heavy" pitchFamily="34"/>
              </a:rPr>
              <a:t>What is stroke?</a:t>
            </a:r>
            <a:br>
              <a:rPr lang="en-GB" sz="2300">
                <a:latin typeface="Trade Gothic Next Heavy" pitchFamily="34"/>
              </a:rPr>
            </a:br>
            <a:endParaRPr lang="en-GB" sz="2300">
              <a:latin typeface="Trade Gothic Next Heavy" pitchFamily="34"/>
            </a:endParaRPr>
          </a:p>
        </p:txBody>
      </p:sp>
      <p:sp>
        <p:nvSpPr>
          <p:cNvPr id="3" name="Content Placeholder 2">
            <a:extLst>
              <a:ext uri="{FF2B5EF4-FFF2-40B4-BE49-F238E27FC236}">
                <a16:creationId xmlns:a16="http://schemas.microsoft.com/office/drawing/2014/main" id="{947143F2-A175-604D-3E4F-4F3B55725EEB}"/>
              </a:ext>
            </a:extLst>
          </p:cNvPr>
          <p:cNvSpPr txBox="1">
            <a:spLocks noGrp="1"/>
          </p:cNvSpPr>
          <p:nvPr>
            <p:ph idx="1"/>
          </p:nvPr>
        </p:nvSpPr>
        <p:spPr>
          <a:xfrm>
            <a:off x="700631" y="850392"/>
            <a:ext cx="6643518" cy="5788152"/>
          </a:xfrm>
        </p:spPr>
        <p:txBody>
          <a:bodyPr/>
          <a:lstStyle/>
          <a:p>
            <a:pPr lvl="0" algn="just">
              <a:lnSpc>
                <a:spcPct val="60000"/>
              </a:lnSpc>
            </a:pPr>
            <a:r>
              <a:rPr lang="en-GB" sz="1700" b="1">
                <a:latin typeface="Aptos" pitchFamily="34"/>
                <a:cs typeface="Arial" pitchFamily="34"/>
              </a:rPr>
              <a:t>A stroke </a:t>
            </a:r>
            <a:r>
              <a:rPr lang="en-GB" sz="1700">
                <a:latin typeface="Aptos" pitchFamily="34"/>
                <a:cs typeface="Arial" pitchFamily="34"/>
              </a:rPr>
              <a:t>is when blood stops flowing to a part of your brain. It can affect things like speech and movement and take a long time to recover. A stroke needs urgent medical help in hospital because it can be life- threatening (</a:t>
            </a:r>
            <a:r>
              <a:rPr lang="en-GB" sz="1700">
                <a:solidFill>
                  <a:srgbClr val="4E95D9"/>
                </a:solidFill>
                <a:latin typeface="Aptos" pitchFamily="34"/>
                <a:cs typeface="Arial" pitchFamily="34"/>
              </a:rPr>
              <a:t>NHS digital, Gov.UK, 2024</a:t>
            </a:r>
            <a:r>
              <a:rPr lang="en-GB" sz="1700">
                <a:latin typeface="Aptos" pitchFamily="34"/>
                <a:cs typeface="Arial" pitchFamily="34"/>
              </a:rPr>
              <a:t>). </a:t>
            </a:r>
          </a:p>
          <a:p>
            <a:pPr marL="0" lvl="0" indent="0" algn="just">
              <a:lnSpc>
                <a:spcPct val="60000"/>
              </a:lnSpc>
              <a:buNone/>
            </a:pPr>
            <a:endParaRPr lang="en-GB" sz="1700">
              <a:latin typeface="Aptos" pitchFamily="34"/>
              <a:cs typeface="Arial" pitchFamily="34"/>
            </a:endParaRPr>
          </a:p>
          <a:p>
            <a:pPr lvl="0" algn="just">
              <a:lnSpc>
                <a:spcPct val="60000"/>
              </a:lnSpc>
            </a:pPr>
            <a:r>
              <a:rPr lang="en-GB" sz="1700">
                <a:latin typeface="Aptos" pitchFamily="34"/>
                <a:cs typeface="Arial" pitchFamily="34"/>
              </a:rPr>
              <a:t>There are </a:t>
            </a:r>
            <a:r>
              <a:rPr lang="en-GB" sz="1700" b="1">
                <a:latin typeface="Aptos" pitchFamily="34"/>
                <a:cs typeface="Arial" pitchFamily="34"/>
              </a:rPr>
              <a:t>two </a:t>
            </a:r>
            <a:r>
              <a:rPr lang="en-GB" sz="1700">
                <a:latin typeface="Aptos" pitchFamily="34"/>
                <a:cs typeface="Arial" pitchFamily="34"/>
              </a:rPr>
              <a:t>main </a:t>
            </a:r>
            <a:r>
              <a:rPr lang="en-GB" sz="1700" b="1">
                <a:latin typeface="Aptos" pitchFamily="34"/>
                <a:cs typeface="Arial" pitchFamily="34"/>
              </a:rPr>
              <a:t>types</a:t>
            </a:r>
            <a:r>
              <a:rPr lang="en-GB" sz="1700">
                <a:latin typeface="Aptos" pitchFamily="34"/>
                <a:cs typeface="Arial" pitchFamily="34"/>
              </a:rPr>
              <a:t> of stroke:</a:t>
            </a:r>
          </a:p>
          <a:p>
            <a:pPr marL="0" lvl="0" indent="0" algn="just">
              <a:lnSpc>
                <a:spcPct val="60000"/>
              </a:lnSpc>
              <a:buNone/>
            </a:pPr>
            <a:r>
              <a:rPr lang="en-GB" sz="1700" b="1">
                <a:solidFill>
                  <a:srgbClr val="FF0000"/>
                </a:solidFill>
                <a:latin typeface="Aptos" pitchFamily="34"/>
                <a:cs typeface="Arial" pitchFamily="34"/>
              </a:rPr>
              <a:t>1- Ischemic stroke</a:t>
            </a:r>
            <a:r>
              <a:rPr lang="en-GB" sz="1700">
                <a:latin typeface="Aptos" pitchFamily="34"/>
                <a:cs typeface="Arial" pitchFamily="34"/>
              </a:rPr>
              <a:t> – A blockage stops blood flow in a brain artery.</a:t>
            </a:r>
          </a:p>
          <a:p>
            <a:pPr marL="0" lvl="0" indent="0" algn="just">
              <a:lnSpc>
                <a:spcPct val="60000"/>
              </a:lnSpc>
              <a:buNone/>
            </a:pPr>
            <a:r>
              <a:rPr lang="en-GB" sz="1700" b="1">
                <a:solidFill>
                  <a:srgbClr val="FF0000"/>
                </a:solidFill>
                <a:latin typeface="Aptos" pitchFamily="34"/>
                <a:cs typeface="Arial" pitchFamily="34"/>
              </a:rPr>
              <a:t>2- Hemorrhagic stroke</a:t>
            </a:r>
            <a:r>
              <a:rPr lang="en-GB" sz="1700">
                <a:latin typeface="Aptos" pitchFamily="34"/>
                <a:cs typeface="Arial" pitchFamily="34"/>
              </a:rPr>
              <a:t> – A blood vessel ruptures, causing bleeding in or around the brain.</a:t>
            </a:r>
          </a:p>
          <a:p>
            <a:pPr marL="0" lvl="0" indent="0" algn="just">
              <a:lnSpc>
                <a:spcPct val="60000"/>
              </a:lnSpc>
              <a:buNone/>
            </a:pPr>
            <a:r>
              <a:rPr lang="en-GB" sz="1600" b="1">
                <a:solidFill>
                  <a:srgbClr val="3B7D23"/>
                </a:solidFill>
                <a:latin typeface="Aptos" pitchFamily="34"/>
                <a:cs typeface="Arial" pitchFamily="34"/>
              </a:rPr>
              <a:t>.</a:t>
            </a:r>
            <a:r>
              <a:rPr lang="en-GB" sz="1600">
                <a:latin typeface="Aptos" pitchFamily="34"/>
                <a:cs typeface="Arial" pitchFamily="34"/>
              </a:rPr>
              <a:t>On recent estimates that there are </a:t>
            </a:r>
            <a:r>
              <a:rPr lang="en-GB" sz="1600">
                <a:solidFill>
                  <a:srgbClr val="FF0000"/>
                </a:solidFill>
                <a:latin typeface="Aptos" pitchFamily="34"/>
                <a:cs typeface="Arial" pitchFamily="34"/>
              </a:rPr>
              <a:t>almost 1 million people </a:t>
            </a:r>
            <a:r>
              <a:rPr lang="en-GB" sz="1600">
                <a:latin typeface="Aptos" pitchFamily="34"/>
                <a:cs typeface="Arial" pitchFamily="34"/>
              </a:rPr>
              <a:t>living with stroke and the current cost of their care is </a:t>
            </a:r>
            <a:r>
              <a:rPr lang="en-GB" sz="1600">
                <a:solidFill>
                  <a:srgbClr val="FF0000"/>
                </a:solidFill>
                <a:latin typeface="Aptos" pitchFamily="34"/>
                <a:cs typeface="Arial" pitchFamily="34"/>
              </a:rPr>
              <a:t>£26 billion</a:t>
            </a:r>
            <a:r>
              <a:rPr lang="en-GB" sz="1600">
                <a:latin typeface="Aptos" pitchFamily="34"/>
                <a:cs typeface="Arial" pitchFamily="34"/>
              </a:rPr>
              <a:t>. Between </a:t>
            </a:r>
            <a:r>
              <a:rPr lang="en-GB" sz="1600">
                <a:solidFill>
                  <a:srgbClr val="FF0000"/>
                </a:solidFill>
                <a:latin typeface="Aptos" pitchFamily="34"/>
                <a:cs typeface="Arial" pitchFamily="34"/>
              </a:rPr>
              <a:t>2015 and 2035</a:t>
            </a:r>
            <a:r>
              <a:rPr lang="en-GB" sz="1600">
                <a:latin typeface="Aptos" pitchFamily="34"/>
                <a:cs typeface="Arial" pitchFamily="34"/>
              </a:rPr>
              <a:t>, the number of stroke in the UK per year is projected to increase by </a:t>
            </a:r>
            <a:r>
              <a:rPr lang="en-GB" sz="1600">
                <a:solidFill>
                  <a:srgbClr val="FF0000"/>
                </a:solidFill>
                <a:latin typeface="Aptos" pitchFamily="34"/>
                <a:cs typeface="Arial" pitchFamily="34"/>
              </a:rPr>
              <a:t>60%</a:t>
            </a:r>
            <a:r>
              <a:rPr lang="en-GB" sz="1600">
                <a:latin typeface="Aptos" pitchFamily="34"/>
                <a:cs typeface="Arial" pitchFamily="34"/>
              </a:rPr>
              <a:t> and the number of stroke survivors is projected to more than double. Stroke rates in the UK are significantly lower than in many African countries, reflecting disparities in healthcare infrastructure, socioeconomic conditions, and preventive strategies. </a:t>
            </a:r>
          </a:p>
          <a:p>
            <a:pPr marL="0" lvl="0" indent="0" algn="just">
              <a:lnSpc>
                <a:spcPct val="60000"/>
              </a:lnSpc>
              <a:buNone/>
            </a:pPr>
            <a:r>
              <a:rPr lang="en-GB" sz="1600" b="1">
                <a:latin typeface="Aptos" pitchFamily="34"/>
                <a:cs typeface="Arial" pitchFamily="34"/>
              </a:rPr>
              <a:t>.</a:t>
            </a:r>
            <a:r>
              <a:rPr lang="en-GB" sz="1600">
                <a:latin typeface="Aptos" pitchFamily="34"/>
                <a:cs typeface="Arial" pitchFamily="34"/>
              </a:rPr>
              <a:t> According to the website </a:t>
            </a:r>
            <a:r>
              <a:rPr lang="en-GB" sz="1600">
                <a:latin typeface="Aptos" pitchFamily="34"/>
                <a:cs typeface="Arial" pitchFamily="34"/>
                <a:hlinkClick r:id="rId2"/>
              </a:rPr>
              <a:t>www.wordlifeexpectancy.com</a:t>
            </a:r>
            <a:r>
              <a:rPr lang="en-GB" sz="1600">
                <a:latin typeface="Aptos" pitchFamily="34"/>
                <a:cs typeface="Arial" pitchFamily="34"/>
              </a:rPr>
              <a:t>, stroke mortality in the UK </a:t>
            </a:r>
            <a:r>
              <a:rPr lang="en-GB" sz="1600">
                <a:solidFill>
                  <a:srgbClr val="FF0000"/>
                </a:solidFill>
                <a:latin typeface="Aptos" pitchFamily="34"/>
                <a:cs typeface="Arial" pitchFamily="34"/>
              </a:rPr>
              <a:t>in 2024 was approximately 32 deaths per 100,000 people</a:t>
            </a:r>
            <a:r>
              <a:rPr lang="en-GB" sz="1600">
                <a:latin typeface="Aptos" pitchFamily="34"/>
                <a:cs typeface="Arial" pitchFamily="34"/>
              </a:rPr>
              <a:t>, and African countries like Zambia, for example, stroke deaths was approximately </a:t>
            </a:r>
            <a:r>
              <a:rPr lang="en-GB" sz="1600">
                <a:solidFill>
                  <a:srgbClr val="FF0000"/>
                </a:solidFill>
                <a:latin typeface="Aptos" pitchFamily="34"/>
                <a:cs typeface="Arial" pitchFamily="34"/>
              </a:rPr>
              <a:t>156,5 per 100,000 </a:t>
            </a:r>
            <a:r>
              <a:rPr lang="en-GB" sz="1600">
                <a:latin typeface="Aptos" pitchFamily="34"/>
                <a:cs typeface="Arial" pitchFamily="34"/>
              </a:rPr>
              <a:t>people.</a:t>
            </a:r>
          </a:p>
          <a:p>
            <a:pPr marL="0" lvl="0" indent="0" algn="just">
              <a:lnSpc>
                <a:spcPct val="60000"/>
              </a:lnSpc>
              <a:buNone/>
            </a:pPr>
            <a:endParaRPr lang="en-GB" sz="1700">
              <a:latin typeface="Aptos" pitchFamily="34"/>
              <a:cs typeface="Arial" pitchFamily="34"/>
            </a:endParaRPr>
          </a:p>
          <a:p>
            <a:pPr lvl="0" algn="just">
              <a:lnSpc>
                <a:spcPct val="60000"/>
              </a:lnSpc>
            </a:pPr>
            <a:r>
              <a:rPr lang="en-GB" sz="1700" b="1">
                <a:latin typeface="Aptos" pitchFamily="34"/>
                <a:cs typeface="Arial" pitchFamily="34"/>
              </a:rPr>
              <a:t>Symptoms</a:t>
            </a:r>
            <a:r>
              <a:rPr lang="en-GB" sz="1700">
                <a:latin typeface="Aptos" pitchFamily="34"/>
                <a:cs typeface="Arial" pitchFamily="34"/>
              </a:rPr>
              <a:t>: the main symptoms of a stroke can happen suddenly. They may </a:t>
            </a:r>
            <a:r>
              <a:rPr lang="en-GB" sz="1700" b="1">
                <a:latin typeface="Aptos" pitchFamily="34"/>
                <a:cs typeface="Arial" pitchFamily="34"/>
              </a:rPr>
              <a:t>include: </a:t>
            </a:r>
            <a:r>
              <a:rPr lang="en-GB" sz="1700">
                <a:solidFill>
                  <a:srgbClr val="FF0000"/>
                </a:solidFill>
                <a:latin typeface="Aptos" pitchFamily="34"/>
                <a:cs typeface="Arial" pitchFamily="34"/>
              </a:rPr>
              <a:t>face weakness ( it might be hard to smile), Speech problems ( you may your words or sound confused).</a:t>
            </a:r>
          </a:p>
          <a:p>
            <a:pPr marL="0" lvl="0" indent="0" algn="just">
              <a:lnSpc>
                <a:spcPct val="60000"/>
              </a:lnSpc>
              <a:buNone/>
            </a:pPr>
            <a:endParaRPr lang="en-GB" sz="1700"/>
          </a:p>
          <a:p>
            <a:pPr marL="0" lvl="0" indent="0" algn="just">
              <a:lnSpc>
                <a:spcPct val="60000"/>
              </a:lnSpc>
              <a:buNone/>
            </a:pPr>
            <a:r>
              <a:rPr lang="en-GB" sz="900"/>
              <a:t>                                                                                                                                                               Liliam Cardoso</a:t>
            </a:r>
          </a:p>
          <a:p>
            <a:pPr marL="0" lvl="0" indent="0" algn="just">
              <a:lnSpc>
                <a:spcPct val="60000"/>
              </a:lnSpc>
              <a:buNone/>
            </a:pPr>
            <a:r>
              <a:rPr lang="en-GB" sz="900"/>
              <a:t>                                                                                                                                                              Student ID: 2436087</a:t>
            </a:r>
          </a:p>
          <a:p>
            <a:pPr marL="0" lvl="0" indent="0" algn="just">
              <a:lnSpc>
                <a:spcPct val="60000"/>
              </a:lnSpc>
              <a:buNone/>
            </a:pPr>
            <a:r>
              <a:rPr lang="en-GB" sz="900"/>
              <a:t>                                                                                                   </a:t>
            </a:r>
          </a:p>
          <a:p>
            <a:pPr marL="0" lvl="0" indent="0" algn="just">
              <a:lnSpc>
                <a:spcPct val="60000"/>
              </a:lnSpc>
              <a:buNone/>
            </a:pPr>
            <a:endParaRPr lang="en-GB" sz="1700"/>
          </a:p>
          <a:p>
            <a:pPr marL="0" lvl="0" indent="0" algn="just">
              <a:lnSpc>
                <a:spcPct val="60000"/>
              </a:lnSpc>
              <a:buNone/>
            </a:pPr>
            <a:endParaRPr lang="en-GB" sz="1700"/>
          </a:p>
          <a:p>
            <a:pPr lvl="0" algn="just">
              <a:lnSpc>
                <a:spcPct val="60000"/>
              </a:lnSpc>
            </a:pPr>
            <a:endParaRPr lang="en-GB" sz="1700"/>
          </a:p>
          <a:p>
            <a:pPr lvl="0" algn="just">
              <a:lnSpc>
                <a:spcPct val="60000"/>
              </a:lnSpc>
            </a:pPr>
            <a:endParaRPr lang="en-GB" sz="1700"/>
          </a:p>
          <a:p>
            <a:pPr marL="0" lvl="0" indent="0" algn="just">
              <a:lnSpc>
                <a:spcPct val="60000"/>
              </a:lnSpc>
              <a:buNone/>
            </a:pPr>
            <a:endParaRPr lang="en-GB" sz="1700"/>
          </a:p>
          <a:p>
            <a:pPr lvl="0" algn="just">
              <a:lnSpc>
                <a:spcPct val="60000"/>
              </a:lnSpc>
            </a:pPr>
            <a:endParaRPr lang="en-GB" sz="1700"/>
          </a:p>
        </p:txBody>
      </p:sp>
      <p:sp>
        <p:nvSpPr>
          <p:cNvPr id="4" name="AutoShape 2" descr="Human Hemorrhagic Stroke Illustration Stock Vector by ©blueringmedia ...">
            <a:extLst>
              <a:ext uri="{FF2B5EF4-FFF2-40B4-BE49-F238E27FC236}">
                <a16:creationId xmlns:a16="http://schemas.microsoft.com/office/drawing/2014/main" id="{63B5F10A-4957-6F69-8AD6-7F3030B40466}"/>
              </a:ext>
            </a:extLst>
          </p:cNvPr>
          <p:cNvSpPr/>
          <p:nvPr/>
        </p:nvSpPr>
        <p:spPr>
          <a:xfrm>
            <a:off x="7656572" y="1941572"/>
            <a:ext cx="2977899" cy="23621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AutoShape 4" descr="Human Hemorrhagic Stroke Illustration Stock Vector by ©blueringmedia ...">
            <a:extLst>
              <a:ext uri="{FF2B5EF4-FFF2-40B4-BE49-F238E27FC236}">
                <a16:creationId xmlns:a16="http://schemas.microsoft.com/office/drawing/2014/main" id="{A791F0C9-272C-E603-0A4D-D4D0D2F714B5}"/>
              </a:ext>
            </a:extLst>
          </p:cNvPr>
          <p:cNvSpPr/>
          <p:nvPr/>
        </p:nvSpPr>
        <p:spPr>
          <a:xfrm flipH="1">
            <a:off x="6248396" y="3276596"/>
            <a:ext cx="1862331"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AutoShape 6" descr="Human Hemorrhagic Stroke Illustration Stock Vector by ©blueringmedia ...">
            <a:extLst>
              <a:ext uri="{FF2B5EF4-FFF2-40B4-BE49-F238E27FC236}">
                <a16:creationId xmlns:a16="http://schemas.microsoft.com/office/drawing/2014/main" id="{93B68CCC-DD14-395F-A741-A9A380A1CCDB}"/>
              </a:ext>
            </a:extLst>
          </p:cNvPr>
          <p:cNvSpPr/>
          <p:nvPr/>
        </p:nvSpPr>
        <p:spPr>
          <a:xfrm>
            <a:off x="9134856" y="3541772"/>
            <a:ext cx="704088" cy="1075947"/>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AutoShape 8" descr="Human Hemorrhagic Stroke Illustration Stock Vector by ©blueringmedia ...">
            <a:extLst>
              <a:ext uri="{FF2B5EF4-FFF2-40B4-BE49-F238E27FC236}">
                <a16:creationId xmlns:a16="http://schemas.microsoft.com/office/drawing/2014/main" id="{4AB332BC-479A-319E-9541-EF2B4AFB9656}"/>
              </a:ext>
            </a:extLst>
          </p:cNvPr>
          <p:cNvSpPr/>
          <p:nvPr/>
        </p:nvSpPr>
        <p:spPr>
          <a:xfrm flipV="1">
            <a:off x="5943600" y="3581403"/>
            <a:ext cx="4511036" cy="451103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AutoShape 10" descr="Recognizing a Stroke - Cornett's Corner">
            <a:extLst>
              <a:ext uri="{FF2B5EF4-FFF2-40B4-BE49-F238E27FC236}">
                <a16:creationId xmlns:a16="http://schemas.microsoft.com/office/drawing/2014/main" id="{8BD51C96-43E2-B436-37A8-8E7280619351}"/>
              </a:ext>
            </a:extLst>
          </p:cNvPr>
          <p:cNvSpPr/>
          <p:nvPr/>
        </p:nvSpPr>
        <p:spPr>
          <a:xfrm>
            <a:off x="10031498" y="4051102"/>
            <a:ext cx="224137" cy="216740"/>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AutoShape 12" descr="Recognizing a Stroke - Cornett's Corner">
            <a:extLst>
              <a:ext uri="{FF2B5EF4-FFF2-40B4-BE49-F238E27FC236}">
                <a16:creationId xmlns:a16="http://schemas.microsoft.com/office/drawing/2014/main" id="{48F9931A-6327-7BF4-15AF-8D34E9586AAE}"/>
              </a:ext>
            </a:extLst>
          </p:cNvPr>
          <p:cNvSpPr/>
          <p:nvPr/>
        </p:nvSpPr>
        <p:spPr>
          <a:xfrm>
            <a:off x="8087109" y="2889504"/>
            <a:ext cx="3191256" cy="2112263"/>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AutoShape 16" descr="Recognizing a Stroke - Cornett's Corner">
            <a:extLst>
              <a:ext uri="{FF2B5EF4-FFF2-40B4-BE49-F238E27FC236}">
                <a16:creationId xmlns:a16="http://schemas.microsoft.com/office/drawing/2014/main" id="{B7015D15-074D-6B81-D3BB-929FB2EC8D49}"/>
              </a:ext>
            </a:extLst>
          </p:cNvPr>
          <p:cNvSpPr/>
          <p:nvPr/>
        </p:nvSpPr>
        <p:spPr>
          <a:xfrm>
            <a:off x="5943600" y="3276596"/>
            <a:ext cx="304796" cy="1725171"/>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AutoShape 18" descr="Recognizing a Stroke - Cornett's Corner">
            <a:extLst>
              <a:ext uri="{FF2B5EF4-FFF2-40B4-BE49-F238E27FC236}">
                <a16:creationId xmlns:a16="http://schemas.microsoft.com/office/drawing/2014/main" id="{C882DF3E-96D0-76BD-EFAC-D80A9E72BA14}"/>
              </a:ext>
            </a:extLst>
          </p:cNvPr>
          <p:cNvSpPr/>
          <p:nvPr/>
        </p:nvSpPr>
        <p:spPr>
          <a:xfrm>
            <a:off x="6033512" y="4547612"/>
            <a:ext cx="3493008"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AutoShape 22" descr="Image result for stroke pictures images">
            <a:extLst>
              <a:ext uri="{FF2B5EF4-FFF2-40B4-BE49-F238E27FC236}">
                <a16:creationId xmlns:a16="http://schemas.microsoft.com/office/drawing/2014/main" id="{C17C19F0-6897-4F7F-863B-74EFD7F09109}"/>
              </a:ext>
            </a:extLst>
          </p:cNvPr>
          <p:cNvSpPr/>
          <p:nvPr/>
        </p:nvSpPr>
        <p:spPr>
          <a:xfrm>
            <a:off x="5943600" y="3276596"/>
            <a:ext cx="304796"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13" name="Picture 2">
            <a:extLst>
              <a:ext uri="{FF2B5EF4-FFF2-40B4-BE49-F238E27FC236}">
                <a16:creationId xmlns:a16="http://schemas.microsoft.com/office/drawing/2014/main" id="{BA996909-54A0-B839-1EAE-930988E87789}"/>
              </a:ext>
            </a:extLst>
          </p:cNvPr>
          <p:cNvPicPr>
            <a:picLocks noChangeAspect="1"/>
          </p:cNvPicPr>
          <p:nvPr/>
        </p:nvPicPr>
        <p:blipFill>
          <a:blip r:embed="rId3"/>
          <a:srcRect/>
          <a:stretch>
            <a:fillRect/>
          </a:stretch>
        </p:blipFill>
        <p:spPr>
          <a:xfrm>
            <a:off x="7556601" y="850392"/>
            <a:ext cx="4278761" cy="5263441"/>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A7384-31A5-C2BA-4BEE-70BE126B0DB0}"/>
              </a:ext>
            </a:extLst>
          </p:cNvPr>
          <p:cNvSpPr txBox="1">
            <a:spLocks noGrp="1"/>
          </p:cNvSpPr>
          <p:nvPr>
            <p:ph type="title"/>
          </p:nvPr>
        </p:nvSpPr>
        <p:spPr>
          <a:xfrm>
            <a:off x="2319531" y="5394"/>
            <a:ext cx="3971540" cy="971769"/>
          </a:xfrm>
        </p:spPr>
        <p:txBody>
          <a:bodyPr/>
          <a:lstStyle/>
          <a:p>
            <a:pPr lvl="0"/>
            <a:r>
              <a:rPr lang="en-GB" sz="2800" b="1"/>
              <a:t>Causes:</a:t>
            </a:r>
          </a:p>
        </p:txBody>
      </p:sp>
      <p:sp>
        <p:nvSpPr>
          <p:cNvPr id="3" name="Content Placeholder 2">
            <a:extLst>
              <a:ext uri="{FF2B5EF4-FFF2-40B4-BE49-F238E27FC236}">
                <a16:creationId xmlns:a16="http://schemas.microsoft.com/office/drawing/2014/main" id="{C7B41649-B32F-0927-5CD6-9B1EFA24AE04}"/>
              </a:ext>
            </a:extLst>
          </p:cNvPr>
          <p:cNvSpPr txBox="1">
            <a:spLocks noGrp="1"/>
          </p:cNvSpPr>
          <p:nvPr>
            <p:ph idx="1"/>
          </p:nvPr>
        </p:nvSpPr>
        <p:spPr>
          <a:xfrm>
            <a:off x="0" y="1088136"/>
            <a:ext cx="6720840" cy="5769864"/>
          </a:xfrm>
        </p:spPr>
        <p:txBody>
          <a:bodyPr/>
          <a:lstStyle/>
          <a:p>
            <a:pPr marL="0" lvl="0" indent="0">
              <a:lnSpc>
                <a:spcPct val="60000"/>
              </a:lnSpc>
              <a:buNone/>
            </a:pPr>
            <a:r>
              <a:rPr lang="en-GB" sz="1800" b="1"/>
              <a:t>Risk factors- main risk factors stroke:</a:t>
            </a:r>
          </a:p>
          <a:p>
            <a:pPr marL="0" lvl="0" indent="0">
              <a:lnSpc>
                <a:spcPct val="60000"/>
              </a:lnSpc>
              <a:buNone/>
            </a:pPr>
            <a:r>
              <a:rPr lang="en-GB" sz="1800">
                <a:solidFill>
                  <a:srgbClr val="FF0000"/>
                </a:solidFill>
              </a:rPr>
              <a:t>. High blood pressure     </a:t>
            </a:r>
            <a:r>
              <a:rPr lang="en-GB" sz="1800"/>
              <a:t>. Diabetes</a:t>
            </a:r>
          </a:p>
          <a:p>
            <a:pPr marL="0" lvl="0" indent="0">
              <a:lnSpc>
                <a:spcPct val="60000"/>
              </a:lnSpc>
              <a:buNone/>
            </a:pPr>
            <a:r>
              <a:rPr lang="en-GB" sz="1800"/>
              <a:t>. Atrial fibrillation               . Age</a:t>
            </a:r>
          </a:p>
          <a:p>
            <a:pPr marL="0" lvl="0" indent="0">
              <a:lnSpc>
                <a:spcPct val="60000"/>
              </a:lnSpc>
              <a:buNone/>
            </a:pPr>
            <a:r>
              <a:rPr lang="en-GB" sz="1800">
                <a:solidFill>
                  <a:srgbClr val="FF0000"/>
                </a:solidFill>
              </a:rPr>
              <a:t>. Obesity                                 </a:t>
            </a:r>
            <a:r>
              <a:rPr lang="en-GB" sz="1800"/>
              <a:t>. Life's style factors</a:t>
            </a:r>
          </a:p>
          <a:p>
            <a:pPr marL="0" lvl="0" indent="0">
              <a:lnSpc>
                <a:spcPct val="60000"/>
              </a:lnSpc>
              <a:buNone/>
            </a:pPr>
            <a:r>
              <a:rPr lang="en-GB" sz="1800">
                <a:solidFill>
                  <a:srgbClr val="FF0000"/>
                </a:solidFill>
              </a:rPr>
              <a:t>. High cholesterol               </a:t>
            </a:r>
            <a:r>
              <a:rPr lang="en-GB" sz="1800"/>
              <a:t>. Ethnicity</a:t>
            </a:r>
          </a:p>
          <a:p>
            <a:pPr marL="0" lvl="0" indent="0">
              <a:lnSpc>
                <a:spcPct val="60000"/>
              </a:lnSpc>
              <a:buNone/>
            </a:pPr>
            <a:r>
              <a:rPr lang="en-GB" sz="1800"/>
              <a:t>. Family history                     </a:t>
            </a:r>
            <a:r>
              <a:rPr lang="en-GB" sz="1800">
                <a:solidFill>
                  <a:srgbClr val="FF0000"/>
                </a:solidFill>
              </a:rPr>
              <a:t>. Smokers</a:t>
            </a:r>
          </a:p>
          <a:p>
            <a:pPr marL="0" lvl="0" indent="0">
              <a:lnSpc>
                <a:spcPct val="60000"/>
              </a:lnSpc>
              <a:buNone/>
            </a:pPr>
            <a:endParaRPr lang="en-GB" sz="1800">
              <a:solidFill>
                <a:srgbClr val="FF0000"/>
              </a:solidFill>
            </a:endParaRPr>
          </a:p>
          <a:p>
            <a:pPr marL="0" lvl="0" indent="0">
              <a:lnSpc>
                <a:spcPct val="60000"/>
              </a:lnSpc>
              <a:buNone/>
            </a:pPr>
            <a:r>
              <a:rPr lang="en-GB" sz="1800" b="1"/>
              <a:t>How to manage your risk:</a:t>
            </a:r>
          </a:p>
          <a:p>
            <a:pPr marL="0" lvl="0" indent="0">
              <a:lnSpc>
                <a:spcPct val="60000"/>
              </a:lnSpc>
              <a:buNone/>
            </a:pPr>
            <a:r>
              <a:rPr lang="en-GB" sz="1800"/>
              <a:t>. Stop smoking</a:t>
            </a:r>
          </a:p>
          <a:p>
            <a:pPr marL="0" lvl="0" indent="0">
              <a:lnSpc>
                <a:spcPct val="60000"/>
              </a:lnSpc>
              <a:buNone/>
            </a:pPr>
            <a:r>
              <a:rPr lang="en-GB" sz="1800"/>
              <a:t>. Be more active</a:t>
            </a:r>
          </a:p>
          <a:p>
            <a:pPr marL="0" lvl="0" indent="0">
              <a:lnSpc>
                <a:spcPct val="60000"/>
              </a:lnSpc>
              <a:buNone/>
            </a:pPr>
            <a:r>
              <a:rPr lang="en-GB" sz="1800"/>
              <a:t>. Eat a healthy diet</a:t>
            </a:r>
          </a:p>
          <a:p>
            <a:pPr marL="0" lvl="0" indent="0">
              <a:lnSpc>
                <a:spcPct val="60000"/>
              </a:lnSpc>
              <a:buNone/>
            </a:pPr>
            <a:r>
              <a:rPr lang="en-GB" sz="1800"/>
              <a:t>. Stay a health weight</a:t>
            </a:r>
          </a:p>
          <a:p>
            <a:pPr marL="0" lvl="0" indent="0">
              <a:lnSpc>
                <a:spcPct val="60000"/>
              </a:lnSpc>
              <a:buNone/>
            </a:pPr>
            <a:r>
              <a:rPr lang="en-GB" sz="1800"/>
              <a:t>. Drink alcohol within the recommended limits</a:t>
            </a:r>
          </a:p>
          <a:p>
            <a:pPr marL="0" lvl="0" indent="0">
              <a:lnSpc>
                <a:spcPct val="60000"/>
              </a:lnSpc>
              <a:buNone/>
            </a:pPr>
            <a:r>
              <a:rPr lang="en-GB" sz="1800"/>
              <a:t>. </a:t>
            </a:r>
            <a:r>
              <a:rPr lang="en-GB" sz="1800">
                <a:solidFill>
                  <a:srgbClr val="FF0000"/>
                </a:solidFill>
              </a:rPr>
              <a:t>Have regular check-ups ( high blood pressure, diabetes, high-cholesterol, obesity control)</a:t>
            </a:r>
            <a:r>
              <a:rPr lang="en-GB" sz="1800"/>
              <a:t>         </a:t>
            </a:r>
          </a:p>
          <a:p>
            <a:pPr marL="0" lvl="0" indent="0">
              <a:lnSpc>
                <a:spcPct val="60000"/>
              </a:lnSpc>
              <a:buNone/>
            </a:pPr>
            <a:r>
              <a:rPr lang="en-GB" sz="1800"/>
              <a:t>                                                           </a:t>
            </a:r>
            <a:r>
              <a:rPr lang="en-GB" sz="1400">
                <a:latin typeface="Arial" pitchFamily="34"/>
                <a:cs typeface="Arial" pitchFamily="34"/>
              </a:rPr>
              <a:t> </a:t>
            </a:r>
            <a:r>
              <a:rPr lang="en-GB" sz="1400">
                <a:solidFill>
                  <a:srgbClr val="4E95D9"/>
                </a:solidFill>
                <a:latin typeface="Arial" pitchFamily="34"/>
                <a:cs typeface="Arial" pitchFamily="34"/>
              </a:rPr>
              <a:t>Stroke Association (2023). </a:t>
            </a:r>
          </a:p>
          <a:p>
            <a:pPr marL="0" lvl="0" indent="0">
              <a:lnSpc>
                <a:spcPct val="60000"/>
              </a:lnSpc>
              <a:buNone/>
            </a:pPr>
            <a:endParaRPr lang="en-GB" sz="1600"/>
          </a:p>
          <a:p>
            <a:pPr marL="0" lvl="0" indent="0" algn="just">
              <a:lnSpc>
                <a:spcPct val="60000"/>
              </a:lnSpc>
              <a:buNone/>
            </a:pPr>
            <a:r>
              <a:rPr lang="en-GB" sz="1600"/>
              <a:t>                                                                                                  </a:t>
            </a:r>
            <a:r>
              <a:rPr lang="en-GB" sz="800"/>
              <a:t> </a:t>
            </a:r>
            <a:r>
              <a:rPr lang="en-GB" sz="1000"/>
              <a:t>Liliam Cardoso    </a:t>
            </a:r>
          </a:p>
          <a:p>
            <a:pPr marL="0" lvl="0" indent="0" algn="just">
              <a:lnSpc>
                <a:spcPct val="60000"/>
              </a:lnSpc>
              <a:buNone/>
            </a:pPr>
            <a:r>
              <a:rPr lang="en-GB" sz="1000"/>
              <a:t>                                                                                                                                                               Student ID: 2436087</a:t>
            </a:r>
          </a:p>
          <a:p>
            <a:pPr marL="0" lvl="0" indent="0">
              <a:lnSpc>
                <a:spcPct val="60000"/>
              </a:lnSpc>
              <a:buNone/>
            </a:pPr>
            <a:r>
              <a:rPr lang="en-GB" sz="2400"/>
              <a:t> </a:t>
            </a:r>
          </a:p>
        </p:txBody>
      </p:sp>
      <p:pic>
        <p:nvPicPr>
          <p:cNvPr id="4" name="Picture 2" descr="Best Rehab | Rehabilitation Centers in Vijayawada">
            <a:extLst>
              <a:ext uri="{FF2B5EF4-FFF2-40B4-BE49-F238E27FC236}">
                <a16:creationId xmlns:a16="http://schemas.microsoft.com/office/drawing/2014/main" id="{346E0EBE-A700-B6D0-68AA-BD4F21B68703}"/>
              </a:ext>
            </a:extLst>
          </p:cNvPr>
          <p:cNvPicPr>
            <a:picLocks noChangeAspect="1"/>
          </p:cNvPicPr>
          <p:nvPr/>
        </p:nvPicPr>
        <p:blipFill>
          <a:blip r:embed="rId2"/>
          <a:srcRect/>
          <a:stretch>
            <a:fillRect/>
          </a:stretch>
        </p:blipFill>
        <p:spPr>
          <a:xfrm>
            <a:off x="6720840" y="491270"/>
            <a:ext cx="5279142" cy="5394960"/>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44860-6BA9-13FE-3B20-BF1D4317888A}"/>
              </a:ext>
            </a:extLst>
          </p:cNvPr>
          <p:cNvSpPr txBox="1">
            <a:spLocks noGrp="1"/>
          </p:cNvSpPr>
          <p:nvPr>
            <p:ph type="title"/>
          </p:nvPr>
        </p:nvSpPr>
        <p:spPr>
          <a:xfrm>
            <a:off x="8540496" y="0"/>
            <a:ext cx="3355848" cy="1024128"/>
          </a:xfrm>
        </p:spPr>
        <p:txBody>
          <a:bodyPr/>
          <a:lstStyle/>
          <a:p>
            <a:pPr lvl="0"/>
            <a:r>
              <a:rPr lang="en-GB" sz="3600" b="1"/>
              <a:t>Treatments:</a:t>
            </a:r>
          </a:p>
        </p:txBody>
      </p:sp>
      <p:sp>
        <p:nvSpPr>
          <p:cNvPr id="3" name="Content Placeholder 2">
            <a:extLst>
              <a:ext uri="{FF2B5EF4-FFF2-40B4-BE49-F238E27FC236}">
                <a16:creationId xmlns:a16="http://schemas.microsoft.com/office/drawing/2014/main" id="{D2EC286C-6F5B-9473-F1A3-9E8443FD5F13}"/>
              </a:ext>
            </a:extLst>
          </p:cNvPr>
          <p:cNvSpPr txBox="1">
            <a:spLocks noGrp="1"/>
          </p:cNvSpPr>
          <p:nvPr>
            <p:ph idx="1"/>
          </p:nvPr>
        </p:nvSpPr>
        <p:spPr>
          <a:xfrm>
            <a:off x="0" y="0"/>
            <a:ext cx="8083296" cy="7232904"/>
          </a:xfrm>
        </p:spPr>
        <p:txBody>
          <a:bodyPr/>
          <a:lstStyle/>
          <a:p>
            <a:pPr lvl="0">
              <a:lnSpc>
                <a:spcPct val="60000"/>
              </a:lnSpc>
            </a:pPr>
            <a:r>
              <a:rPr lang="en-GB" sz="1400"/>
              <a:t>Effective treatment of stroke can reduce the risk of long-term disability and save lives.</a:t>
            </a:r>
          </a:p>
          <a:p>
            <a:pPr lvl="0">
              <a:lnSpc>
                <a:spcPct val="60000"/>
              </a:lnSpc>
            </a:pPr>
            <a:r>
              <a:rPr lang="en-GB" sz="1400"/>
              <a:t>Treatment of stroke has 2 main purposes:</a:t>
            </a:r>
          </a:p>
          <a:p>
            <a:pPr marL="0" lvl="0" indent="0">
              <a:lnSpc>
                <a:spcPct val="60000"/>
              </a:lnSpc>
              <a:buNone/>
            </a:pPr>
            <a:r>
              <a:rPr lang="en-GB" sz="1400"/>
              <a:t>1- The first is the immediate treatment in the first few hours of a stroke to minimise the damage to the brain and reduce long-term effects. This why it is important to get urgent help, by phoning </a:t>
            </a:r>
            <a:r>
              <a:rPr lang="en-GB" sz="1400">
                <a:solidFill>
                  <a:srgbClr val="FF0000"/>
                </a:solidFill>
              </a:rPr>
              <a:t>999</a:t>
            </a:r>
            <a:r>
              <a:rPr lang="en-GB" sz="1400"/>
              <a:t> or going to </a:t>
            </a:r>
            <a:r>
              <a:rPr lang="en-GB" sz="1400">
                <a:solidFill>
                  <a:srgbClr val="FF0000"/>
                </a:solidFill>
              </a:rPr>
              <a:t>A&amp;E</a:t>
            </a:r>
            <a:r>
              <a:rPr lang="en-GB" sz="1400"/>
              <a:t>, for someone you think is having a stroke.</a:t>
            </a:r>
          </a:p>
          <a:p>
            <a:pPr marL="0" lvl="0" indent="0">
              <a:lnSpc>
                <a:spcPct val="60000"/>
              </a:lnSpc>
              <a:buNone/>
            </a:pPr>
            <a:r>
              <a:rPr lang="en-GB" sz="1400"/>
              <a:t>2- Treatment is then started to reduce the risk of further strokes and to reduce the risk of complications from a stroke.</a:t>
            </a:r>
          </a:p>
          <a:p>
            <a:pPr lvl="0">
              <a:lnSpc>
                <a:spcPct val="60000"/>
              </a:lnSpc>
            </a:pPr>
            <a:r>
              <a:rPr lang="en-GB" sz="1400"/>
              <a:t>The </a:t>
            </a:r>
            <a:r>
              <a:rPr lang="en-GB" sz="1400">
                <a:solidFill>
                  <a:srgbClr val="FF0000"/>
                </a:solidFill>
              </a:rPr>
              <a:t>specific treatments </a:t>
            </a:r>
            <a:r>
              <a:rPr lang="en-GB" sz="1400"/>
              <a:t>recommended </a:t>
            </a:r>
            <a:r>
              <a:rPr lang="en-GB" sz="1400">
                <a:solidFill>
                  <a:srgbClr val="FF0000"/>
                </a:solidFill>
              </a:rPr>
              <a:t>depend on whether a stroke is caused by</a:t>
            </a:r>
            <a:r>
              <a:rPr lang="en-GB" sz="1400"/>
              <a:t>:</a:t>
            </a:r>
          </a:p>
          <a:p>
            <a:pPr marL="0" lvl="0" indent="0">
              <a:lnSpc>
                <a:spcPct val="60000"/>
              </a:lnSpc>
              <a:buNone/>
            </a:pPr>
            <a:r>
              <a:rPr lang="en-GB" sz="1400"/>
              <a:t>    A) a blood clot obstructing the flow of blood to the brain (ischaemic stroke)</a:t>
            </a:r>
          </a:p>
          <a:p>
            <a:pPr marL="0" lvl="0" indent="0">
              <a:lnSpc>
                <a:spcPct val="60000"/>
              </a:lnSpc>
              <a:buNone/>
            </a:pPr>
            <a:r>
              <a:rPr lang="en-GB" sz="1400"/>
              <a:t>    B) a burst blood vessel bleeding in or around the brain (haemorrhagic stroke)</a:t>
            </a:r>
          </a:p>
          <a:p>
            <a:pPr lvl="0">
              <a:lnSpc>
                <a:spcPct val="60000"/>
              </a:lnSpc>
            </a:pPr>
            <a:r>
              <a:rPr lang="en-GB" sz="1400"/>
              <a:t>Treatment usually involves taking one or more different medications. Some people may also need surgery. It’s important to seek treatment as soon as possible to improve the chances of a good recovery.</a:t>
            </a:r>
          </a:p>
          <a:p>
            <a:pPr lvl="0">
              <a:lnSpc>
                <a:spcPct val="60000"/>
              </a:lnSpc>
            </a:pPr>
            <a:endParaRPr lang="en-GB" sz="1400"/>
          </a:p>
          <a:p>
            <a:pPr lvl="0" algn="just">
              <a:lnSpc>
                <a:spcPct val="70000"/>
              </a:lnSpc>
            </a:pPr>
            <a:r>
              <a:rPr lang="en-GB" sz="1400"/>
              <a:t>The brain injury caused by a stroke can led to long-lasting problems. Some people who’ve had a stroke need rehabilitation to help them regain as much independence as possible. Rehabilitation often starts in hospital, at local clinic and might continue at home.</a:t>
            </a:r>
          </a:p>
          <a:p>
            <a:pPr lvl="0" algn="just">
              <a:lnSpc>
                <a:spcPct val="70000"/>
              </a:lnSpc>
            </a:pPr>
            <a:r>
              <a:rPr lang="en-GB" sz="1400"/>
              <a:t>A team of </a:t>
            </a:r>
            <a:r>
              <a:rPr lang="en-GB" sz="1400">
                <a:solidFill>
                  <a:srgbClr val="4E95D9"/>
                </a:solidFill>
              </a:rPr>
              <a:t>NHS</a:t>
            </a:r>
            <a:r>
              <a:rPr lang="en-GB" sz="1400"/>
              <a:t> specialists are available to help with the rehabilitation of people who have suffered a stroke, including:</a:t>
            </a:r>
          </a:p>
          <a:p>
            <a:pPr lvl="0" algn="just">
              <a:lnSpc>
                <a:spcPct val="70000"/>
              </a:lnSpc>
              <a:buChar char="-"/>
            </a:pPr>
            <a:r>
              <a:rPr lang="en-GB" sz="1400">
                <a:solidFill>
                  <a:srgbClr val="FF0000"/>
                </a:solidFill>
              </a:rPr>
              <a:t>Physiotherapists</a:t>
            </a:r>
          </a:p>
          <a:p>
            <a:pPr lvl="0" algn="just">
              <a:lnSpc>
                <a:spcPct val="70000"/>
              </a:lnSpc>
              <a:buChar char="-"/>
            </a:pPr>
            <a:r>
              <a:rPr lang="en-GB" sz="1400">
                <a:solidFill>
                  <a:srgbClr val="FF0000"/>
                </a:solidFill>
              </a:rPr>
              <a:t>Speech and language therapist</a:t>
            </a:r>
          </a:p>
          <a:p>
            <a:pPr lvl="0" algn="just">
              <a:lnSpc>
                <a:spcPct val="70000"/>
              </a:lnSpc>
              <a:buChar char="-"/>
            </a:pPr>
            <a:r>
              <a:rPr lang="en-GB" sz="1400">
                <a:solidFill>
                  <a:srgbClr val="FF0000"/>
                </a:solidFill>
              </a:rPr>
              <a:t>Occupation therapists</a:t>
            </a:r>
          </a:p>
          <a:p>
            <a:pPr lvl="0" algn="just">
              <a:lnSpc>
                <a:spcPct val="70000"/>
              </a:lnSpc>
              <a:buChar char="-"/>
            </a:pPr>
            <a:r>
              <a:rPr lang="en-GB" sz="1400">
                <a:solidFill>
                  <a:srgbClr val="FF0000"/>
                </a:solidFill>
              </a:rPr>
              <a:t>Dietitians</a:t>
            </a:r>
          </a:p>
          <a:p>
            <a:pPr lvl="0" algn="just">
              <a:lnSpc>
                <a:spcPct val="70000"/>
              </a:lnSpc>
              <a:buChar char="-"/>
            </a:pPr>
            <a:r>
              <a:rPr lang="en-GB" sz="1400">
                <a:solidFill>
                  <a:srgbClr val="FF0000"/>
                </a:solidFill>
              </a:rPr>
              <a:t>Psychologists</a:t>
            </a:r>
          </a:p>
          <a:p>
            <a:pPr lvl="0" algn="just">
              <a:lnSpc>
                <a:spcPct val="70000"/>
              </a:lnSpc>
              <a:buChar char="-"/>
            </a:pPr>
            <a:r>
              <a:rPr lang="en-GB" sz="1400">
                <a:solidFill>
                  <a:srgbClr val="FF0000"/>
                </a:solidFill>
              </a:rPr>
              <a:t>Specialist nurses and doctors</a:t>
            </a:r>
            <a:r>
              <a:rPr lang="en-GB" sz="1200">
                <a:solidFill>
                  <a:srgbClr val="FF0000"/>
                </a:solidFill>
              </a:rPr>
              <a:t>.</a:t>
            </a:r>
          </a:p>
          <a:p>
            <a:pPr marL="0" lvl="0" indent="0" algn="just">
              <a:lnSpc>
                <a:spcPct val="70000"/>
              </a:lnSpc>
              <a:buNone/>
            </a:pPr>
            <a:r>
              <a:rPr lang="en-GB" sz="1200">
                <a:solidFill>
                  <a:srgbClr val="4E95D9"/>
                </a:solidFill>
              </a:rPr>
              <a:t>National Institute for Health Research (NIHR) (2020). Stroke Pathway Evidence Review.</a:t>
            </a:r>
          </a:p>
          <a:p>
            <a:pPr marL="0" lvl="0" indent="0" algn="just">
              <a:lnSpc>
                <a:spcPct val="70000"/>
              </a:lnSpc>
              <a:buNone/>
            </a:pPr>
            <a:endParaRPr lang="en-GB" sz="1200">
              <a:solidFill>
                <a:srgbClr val="FF0000"/>
              </a:solidFill>
            </a:endParaRPr>
          </a:p>
          <a:p>
            <a:pPr marL="0" lvl="0" indent="0">
              <a:lnSpc>
                <a:spcPct val="60000"/>
              </a:lnSpc>
              <a:buNone/>
            </a:pPr>
            <a:endParaRPr lang="en-GB" sz="1200"/>
          </a:p>
          <a:p>
            <a:pPr marL="0" lvl="0" indent="0" algn="just">
              <a:lnSpc>
                <a:spcPct val="70000"/>
              </a:lnSpc>
              <a:buNone/>
            </a:pPr>
            <a:r>
              <a:rPr lang="en-GB" sz="1200"/>
              <a:t>                                                                                                                                                                        Liliam Cardoso- Student ID: 2436087</a:t>
            </a:r>
          </a:p>
          <a:p>
            <a:pPr marL="0" lvl="0" indent="0" algn="just">
              <a:lnSpc>
                <a:spcPct val="70000"/>
              </a:lnSpc>
              <a:buNone/>
            </a:pPr>
            <a:r>
              <a:rPr lang="en-GB" sz="1200"/>
              <a:t>                                                                                                                                                                     </a:t>
            </a:r>
          </a:p>
        </p:txBody>
      </p:sp>
      <p:pic>
        <p:nvPicPr>
          <p:cNvPr id="4" name="Picture 2" descr="Male healthcare worker supporting senior man at care home">
            <a:extLst>
              <a:ext uri="{FF2B5EF4-FFF2-40B4-BE49-F238E27FC236}">
                <a16:creationId xmlns:a16="http://schemas.microsoft.com/office/drawing/2014/main" id="{113A808A-3F79-AED1-1538-E1BA122F29E1}"/>
              </a:ext>
            </a:extLst>
          </p:cNvPr>
          <p:cNvPicPr>
            <a:picLocks noChangeAspect="1"/>
          </p:cNvPicPr>
          <p:nvPr/>
        </p:nvPicPr>
        <p:blipFill>
          <a:blip r:embed="rId2"/>
          <a:srcRect/>
          <a:stretch>
            <a:fillRect/>
          </a:stretch>
        </p:blipFill>
        <p:spPr>
          <a:xfrm>
            <a:off x="8540496" y="1024128"/>
            <a:ext cx="3496052" cy="4178808"/>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E7354-82B4-D85D-D0F3-DF37DAA3696F}"/>
              </a:ext>
            </a:extLst>
          </p:cNvPr>
          <p:cNvSpPr txBox="1">
            <a:spLocks noGrp="1"/>
          </p:cNvSpPr>
          <p:nvPr>
            <p:ph type="title"/>
          </p:nvPr>
        </p:nvSpPr>
        <p:spPr>
          <a:xfrm>
            <a:off x="3182112" y="73152"/>
            <a:ext cx="3209544" cy="960120"/>
          </a:xfrm>
        </p:spPr>
        <p:txBody>
          <a:bodyPr/>
          <a:lstStyle/>
          <a:p>
            <a:pPr lvl="0"/>
            <a:r>
              <a:rPr lang="en-GB" sz="2200" b="1"/>
              <a:t>Life after a Stroke</a:t>
            </a:r>
            <a:br>
              <a:rPr lang="en-GB" sz="3600"/>
            </a:br>
            <a:endParaRPr lang="en-GB" sz="3600"/>
          </a:p>
        </p:txBody>
      </p:sp>
      <p:sp>
        <p:nvSpPr>
          <p:cNvPr id="3" name="Content Placeholder 2">
            <a:extLst>
              <a:ext uri="{FF2B5EF4-FFF2-40B4-BE49-F238E27FC236}">
                <a16:creationId xmlns:a16="http://schemas.microsoft.com/office/drawing/2014/main" id="{83EAB3C0-8645-9E6E-3043-191D6166CC62}"/>
              </a:ext>
            </a:extLst>
          </p:cNvPr>
          <p:cNvSpPr txBox="1">
            <a:spLocks noGrp="1"/>
          </p:cNvSpPr>
          <p:nvPr>
            <p:ph idx="1"/>
          </p:nvPr>
        </p:nvSpPr>
        <p:spPr>
          <a:xfrm>
            <a:off x="82296" y="960120"/>
            <a:ext cx="6830568" cy="5404104"/>
          </a:xfrm>
        </p:spPr>
        <p:txBody>
          <a:bodyPr/>
          <a:lstStyle/>
          <a:p>
            <a:pPr lvl="0" algn="just">
              <a:lnSpc>
                <a:spcPct val="70000"/>
              </a:lnSpc>
            </a:pPr>
            <a:r>
              <a:rPr lang="en-GB" sz="1800"/>
              <a:t>The life of someone who has suffered a stroke can be marked by a series of  challenges and recoveries. Recovery varies from person to person, depending on the severity of the stroke and speed with which treatment is received. It is quite common for stroke survivors to experience emotional changes as well, including </a:t>
            </a:r>
            <a:r>
              <a:rPr lang="en-GB" sz="1800">
                <a:solidFill>
                  <a:srgbClr val="FF0000"/>
                </a:solidFill>
              </a:rPr>
              <a:t>depression, anxiety, mood swings, and frustration</a:t>
            </a:r>
            <a:r>
              <a:rPr lang="en-GB" sz="1800"/>
              <a:t>.</a:t>
            </a:r>
          </a:p>
          <a:p>
            <a:pPr lvl="0" algn="just">
              <a:lnSpc>
                <a:spcPct val="70000"/>
              </a:lnSpc>
            </a:pPr>
            <a:r>
              <a:rPr lang="en-GB" sz="1800"/>
              <a:t>Supporting a loved one who has suffered a stroke is also a challenge for </a:t>
            </a:r>
            <a:r>
              <a:rPr lang="en-GB" sz="1800">
                <a:solidFill>
                  <a:srgbClr val="FF0000"/>
                </a:solidFill>
              </a:rPr>
              <a:t>entire family</a:t>
            </a:r>
            <a:r>
              <a:rPr lang="en-GB" sz="1800"/>
              <a:t>, especially for those who will be directly responsible for the patient’s care. This person must have basic knowledge of stroke, a lot of </a:t>
            </a:r>
            <a:r>
              <a:rPr lang="en-GB" sz="1800">
                <a:solidFill>
                  <a:srgbClr val="FF0000"/>
                </a:solidFill>
              </a:rPr>
              <a:t>calm and patience</a:t>
            </a:r>
            <a:r>
              <a:rPr lang="en-GB" sz="1800"/>
              <a:t>, as it can be a challenging and frustrating task at times.</a:t>
            </a:r>
          </a:p>
          <a:p>
            <a:pPr lvl="0" algn="just">
              <a:lnSpc>
                <a:spcPct val="70000"/>
              </a:lnSpc>
            </a:pPr>
            <a:r>
              <a:rPr lang="en-GB" sz="1800"/>
              <a:t>The direct caregiver must also be mindful of their own well-being, as they will be in a highly stressful situation.</a:t>
            </a:r>
          </a:p>
          <a:p>
            <a:pPr lvl="0" algn="just">
              <a:lnSpc>
                <a:spcPct val="70000"/>
              </a:lnSpc>
            </a:pPr>
            <a:r>
              <a:rPr lang="en-GB" sz="1800"/>
              <a:t>Therefore, </a:t>
            </a:r>
            <a:r>
              <a:rPr lang="en-GB" sz="1800">
                <a:solidFill>
                  <a:srgbClr val="FF0000"/>
                </a:solidFill>
              </a:rPr>
              <a:t>the love received </a:t>
            </a:r>
            <a:r>
              <a:rPr lang="en-GB" sz="1800"/>
              <a:t>will always be </a:t>
            </a:r>
            <a:r>
              <a:rPr lang="en-GB" sz="1800">
                <a:solidFill>
                  <a:srgbClr val="FF0000"/>
                </a:solidFill>
              </a:rPr>
              <a:t>the most important </a:t>
            </a:r>
            <a:r>
              <a:rPr lang="en-GB" sz="1800"/>
              <a:t>component in a patient’s post-stroke rehabilitation.</a:t>
            </a:r>
          </a:p>
          <a:p>
            <a:pPr marL="0" lvl="0" indent="0" algn="just">
              <a:lnSpc>
                <a:spcPct val="70000"/>
              </a:lnSpc>
              <a:buNone/>
            </a:pPr>
            <a:r>
              <a:rPr lang="en-GB" sz="1800"/>
              <a:t>                                           </a:t>
            </a:r>
          </a:p>
          <a:p>
            <a:pPr marL="0" lvl="0" indent="0" algn="just">
              <a:lnSpc>
                <a:spcPct val="70000"/>
              </a:lnSpc>
              <a:buNone/>
            </a:pPr>
            <a:r>
              <a:rPr lang="en-GB" sz="1800"/>
              <a:t>                                                                                                  </a:t>
            </a:r>
            <a:r>
              <a:rPr lang="en-GB" sz="1800">
                <a:solidFill>
                  <a:srgbClr val="4E95D9"/>
                </a:solidFill>
              </a:rPr>
              <a:t>NHS digital, (2024)</a:t>
            </a:r>
          </a:p>
          <a:p>
            <a:pPr lvl="0" algn="just">
              <a:lnSpc>
                <a:spcPct val="70000"/>
              </a:lnSpc>
            </a:pPr>
            <a:endParaRPr lang="en-GB" sz="1700"/>
          </a:p>
          <a:p>
            <a:pPr marL="0" lvl="0" indent="0" algn="just">
              <a:lnSpc>
                <a:spcPct val="70000"/>
              </a:lnSpc>
              <a:buNone/>
            </a:pPr>
            <a:endParaRPr lang="en-GB" sz="1700"/>
          </a:p>
          <a:p>
            <a:pPr marL="0" lvl="0" indent="0" algn="just">
              <a:lnSpc>
                <a:spcPct val="70000"/>
              </a:lnSpc>
              <a:buNone/>
            </a:pPr>
            <a:r>
              <a:rPr lang="en-GB" sz="1700"/>
              <a:t>                                                                                                                          </a:t>
            </a:r>
            <a:r>
              <a:rPr lang="en-GB" sz="1200"/>
              <a:t>Liliam Cardoso</a:t>
            </a:r>
          </a:p>
          <a:p>
            <a:pPr marL="0" lvl="0" indent="0" algn="just">
              <a:lnSpc>
                <a:spcPct val="70000"/>
              </a:lnSpc>
              <a:buNone/>
            </a:pPr>
            <a:r>
              <a:rPr lang="en-GB" sz="900"/>
              <a:t>                                                                                                                                                                                                                                    Student ID: 2436087</a:t>
            </a:r>
            <a:endParaRPr lang="en-GB" sz="1700"/>
          </a:p>
          <a:p>
            <a:pPr marL="0" lvl="0" indent="0" algn="just">
              <a:lnSpc>
                <a:spcPct val="70000"/>
              </a:lnSpc>
              <a:buNone/>
            </a:pPr>
            <a:endParaRPr lang="en-GB" sz="1700"/>
          </a:p>
          <a:p>
            <a:pPr lvl="0" algn="just">
              <a:lnSpc>
                <a:spcPct val="70000"/>
              </a:lnSpc>
            </a:pPr>
            <a:endParaRPr lang="en-GB" sz="1700"/>
          </a:p>
          <a:p>
            <a:pPr marL="0" lvl="0" indent="0" algn="just">
              <a:lnSpc>
                <a:spcPct val="70000"/>
              </a:lnSpc>
              <a:buNone/>
            </a:pPr>
            <a:endParaRPr lang="en-GB" sz="1700"/>
          </a:p>
        </p:txBody>
      </p:sp>
      <p:pic>
        <p:nvPicPr>
          <p:cNvPr id="4" name="Picture 2" descr="Editor's Word: Receiving and Giving Care - Baptist Courier">
            <a:extLst>
              <a:ext uri="{FF2B5EF4-FFF2-40B4-BE49-F238E27FC236}">
                <a16:creationId xmlns:a16="http://schemas.microsoft.com/office/drawing/2014/main" id="{9147BE20-70DD-43B0-0F50-B566C0B86167}"/>
              </a:ext>
            </a:extLst>
          </p:cNvPr>
          <p:cNvPicPr>
            <a:picLocks noChangeAspect="1"/>
          </p:cNvPicPr>
          <p:nvPr/>
        </p:nvPicPr>
        <p:blipFill>
          <a:blip r:embed="rId2"/>
          <a:srcRect/>
          <a:stretch>
            <a:fillRect/>
          </a:stretch>
        </p:blipFill>
        <p:spPr>
          <a:xfrm>
            <a:off x="7068312" y="1033272"/>
            <a:ext cx="4892040" cy="4937760"/>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9">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D727F-59A4-3959-7E82-4B82E46DD6EF}"/>
              </a:ext>
            </a:extLst>
          </p:cNvPr>
          <p:cNvSpPr txBox="1">
            <a:spLocks noGrp="1"/>
          </p:cNvSpPr>
          <p:nvPr>
            <p:ph type="title"/>
          </p:nvPr>
        </p:nvSpPr>
        <p:spPr>
          <a:xfrm>
            <a:off x="1809524" y="1147389"/>
            <a:ext cx="9087078" cy="1138610"/>
          </a:xfrm>
        </p:spPr>
        <p:txBody>
          <a:bodyPr>
            <a:noAutofit/>
          </a:bodyPr>
          <a:lstStyle/>
          <a:p>
            <a:pPr lvl="0"/>
            <a:r>
              <a:rPr lang="en-GB" sz="3200">
                <a:solidFill>
                  <a:srgbClr val="0D0D0D"/>
                </a:solidFill>
                <a:latin typeface="Century Schoolbook"/>
                <a:ea typeface="Calibri"/>
                <a:cs typeface="Calibri"/>
              </a:rPr>
              <a:t>Strategy, System and policy supporting stroke recovery services for Greenacres Centre</a:t>
            </a:r>
          </a:p>
        </p:txBody>
      </p:sp>
      <p:sp>
        <p:nvSpPr>
          <p:cNvPr id="3" name="TextBox 2">
            <a:extLst>
              <a:ext uri="{FF2B5EF4-FFF2-40B4-BE49-F238E27FC236}">
                <a16:creationId xmlns:a16="http://schemas.microsoft.com/office/drawing/2014/main" id="{BF74754A-64A1-97B2-0597-4368DA80E5C5}"/>
              </a:ext>
            </a:extLst>
          </p:cNvPr>
          <p:cNvSpPr txBox="1"/>
          <p:nvPr/>
        </p:nvSpPr>
        <p:spPr>
          <a:xfrm>
            <a:off x="899714" y="2789331"/>
            <a:ext cx="4998595" cy="3108539"/>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ptos"/>
              </a:rPr>
              <a:t>National Strategy :NHS Long Term Plan (2019) </a:t>
            </a:r>
            <a:r>
              <a:rPr lang="en-GB" sz="1400" b="0" i="0" u="none" strike="noStrike" kern="1200" cap="none" spc="0" baseline="0">
                <a:solidFill>
                  <a:srgbClr val="000000"/>
                </a:solidFill>
                <a:uFillTx/>
                <a:latin typeface="Aptos"/>
              </a:rPr>
              <a:t>is a key national strategy that underpins community – based stroke rehabilitation services.(NHS 2019)</a:t>
            </a:r>
            <a:endParaRPr lang="en-US"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ptos"/>
              </a:rPr>
              <a:t>System :National Stroke Model (2021)-</a:t>
            </a:r>
            <a:r>
              <a:rPr lang="en-GB" sz="1400" b="0" i="0" u="none" strike="noStrike" kern="1200" cap="none" spc="0" baseline="0">
                <a:solidFill>
                  <a:srgbClr val="000000"/>
                </a:solidFill>
                <a:uFillTx/>
                <a:latin typeface="Aptos"/>
              </a:rPr>
              <a:t> Published by NHS England, this model sets out a framework for consistent ,high-quality stroke care across country</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ptos"/>
              </a:rPr>
              <a:t>Local policy: Public Health – Right Care Stroke Pathway (2017) -</a:t>
            </a:r>
            <a:r>
              <a:rPr lang="en-GB" sz="1400" b="0" i="0" u="none" strike="noStrike" kern="1200" cap="none" spc="0" baseline="0">
                <a:solidFill>
                  <a:srgbClr val="000000"/>
                </a:solidFill>
                <a:uFillTx/>
                <a:latin typeface="Aptos"/>
              </a:rPr>
              <a:t>this local level policy focuses on providing efficient ,equitable post stroke support within communities.</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ptos"/>
            </a:endParaRPr>
          </a:p>
        </p:txBody>
      </p:sp>
      <p:sp>
        <p:nvSpPr>
          <p:cNvPr id="4" name="TextBox 4">
            <a:extLst>
              <a:ext uri="{FF2B5EF4-FFF2-40B4-BE49-F238E27FC236}">
                <a16:creationId xmlns:a16="http://schemas.microsoft.com/office/drawing/2014/main" id="{368E0351-E2E4-2DCB-F712-F96693BE08A4}"/>
              </a:ext>
            </a:extLst>
          </p:cNvPr>
          <p:cNvSpPr txBox="1"/>
          <p:nvPr/>
        </p:nvSpPr>
        <p:spPr>
          <a:xfrm>
            <a:off x="6815388" y="2656405"/>
            <a:ext cx="4657222" cy="45243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Key statistics for stroke in the UK (2024-2025)</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Around 100,000  people experience a stroke each year in the UK .According to Media Medic and GP ,Dr Amir Khan said" A stroke strike every five minutes in the UK"(NHS England,2024).</a:t>
            </a:r>
            <a:endParaRPr lang="en-GB" sz="1800" b="0" i="0" u="none" strike="noStrike" kern="1200" cap="none" spc="0" baseline="0">
              <a:solidFill>
                <a:srgbClr val="000000"/>
              </a:solidFill>
              <a:uFillTx/>
              <a:latin typeface="Aptos"/>
              <a:ea typeface="Aptos"/>
              <a:cs typeface="Aptos"/>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Prevalence projections-</a:t>
            </a:r>
            <a:r>
              <a:rPr lang="en-GB" sz="1800" b="0" i="0" u="none" strike="noStrike" kern="1200" cap="none" spc="0" baseline="0">
                <a:solidFill>
                  <a:srgbClr val="000000"/>
                </a:solidFill>
                <a:uFillTx/>
                <a:latin typeface="Aptos"/>
              </a:rPr>
              <a:t> Number of stroke survivors age 45+ in the UK will rise from 950,200 in 2015 to 1,424,100 in 2025 and expected 2,119,400 in 203.(King et al,2020).</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TextBox 3">
            <a:extLst>
              <a:ext uri="{FF2B5EF4-FFF2-40B4-BE49-F238E27FC236}">
                <a16:creationId xmlns:a16="http://schemas.microsoft.com/office/drawing/2014/main" id="{338D02BB-498E-7EFB-6D46-2BB988A5D1CB}"/>
              </a:ext>
            </a:extLst>
          </p:cNvPr>
          <p:cNvSpPr txBox="1"/>
          <p:nvPr/>
        </p:nvSpPr>
        <p:spPr>
          <a:xfrm>
            <a:off x="1050517" y="218505"/>
            <a:ext cx="8093482"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aramond"/>
              </a:rPr>
              <a:t>Christian Dave Galvan 2430423 </a:t>
            </a:r>
            <a:r>
              <a:rPr lang="en-GB" sz="1800" b="0" i="0" u="none" strike="noStrike" kern="1200" cap="none" spc="0" baseline="0">
                <a:solidFill>
                  <a:srgbClr val="000000"/>
                </a:solidFill>
                <a:uFillTx/>
                <a:latin typeface="Garamond"/>
                <a:ea typeface="Garamond"/>
                <a:cs typeface="Garamond"/>
              </a:rPr>
              <a:t>​</a:t>
            </a:r>
            <a:endParaRPr lang="en-GB" sz="1800" b="0" i="0" u="none" strike="noStrike" kern="1200" cap="none" spc="0" baseline="0">
              <a:solidFill>
                <a:srgbClr val="000000"/>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F50EAC94-3AD0-82A6-C1E7-6919C1AA1CD0}"/>
              </a:ext>
            </a:extLst>
          </p:cNvPr>
          <p:cNvGraphicFramePr>
            <a:graphicFrameLocks noGrp="1"/>
          </p:cNvGraphicFramePr>
          <p:nvPr/>
        </p:nvGraphicFramePr>
        <p:xfrm>
          <a:off x="215661" y="445696"/>
          <a:ext cx="11785619" cy="6388025"/>
        </p:xfrm>
        <a:graphic>
          <a:graphicData uri="http://schemas.openxmlformats.org/drawingml/2006/table">
            <a:tbl>
              <a:tblPr firstRow="1" bandRow="1">
                <a:effectLst/>
                <a:tableStyleId>{5C22544A-7EE6-4342-B048-85BDC9FD1C3A}</a:tableStyleId>
              </a:tblPr>
              <a:tblGrid>
                <a:gridCol w="3685699">
                  <a:extLst>
                    <a:ext uri="{9D8B030D-6E8A-4147-A177-3AD203B41FA5}">
                      <a16:colId xmlns:a16="http://schemas.microsoft.com/office/drawing/2014/main" val="830951613"/>
                    </a:ext>
                  </a:extLst>
                </a:gridCol>
                <a:gridCol w="3685699">
                  <a:extLst>
                    <a:ext uri="{9D8B030D-6E8A-4147-A177-3AD203B41FA5}">
                      <a16:colId xmlns:a16="http://schemas.microsoft.com/office/drawing/2014/main" val="1797880387"/>
                    </a:ext>
                  </a:extLst>
                </a:gridCol>
                <a:gridCol w="4414220">
                  <a:extLst>
                    <a:ext uri="{9D8B030D-6E8A-4147-A177-3AD203B41FA5}">
                      <a16:colId xmlns:a16="http://schemas.microsoft.com/office/drawing/2014/main" val="1788510360"/>
                    </a:ext>
                  </a:extLst>
                </a:gridCol>
              </a:tblGrid>
              <a:tr h="447918">
                <a:tc>
                  <a:txBody>
                    <a:bodyPr/>
                    <a:lstStyle/>
                    <a:p>
                      <a:pPr lvl="0"/>
                      <a:r>
                        <a:rPr lang="en-GB" sz="1600">
                          <a:latin typeface="Arial"/>
                        </a:rPr>
                        <a:t>Policy and Stragegy</a:t>
                      </a:r>
                    </a:p>
                  </a:txBody>
                  <a:tcPr/>
                </a:tc>
                <a:tc>
                  <a:txBody>
                    <a:bodyPr/>
                    <a:lstStyle/>
                    <a:p>
                      <a:pPr lvl="0">
                        <a:buNone/>
                      </a:pPr>
                      <a:r>
                        <a:rPr lang="en-GB" sz="1600">
                          <a:latin typeface="Arial"/>
                        </a:rPr>
                        <a:t>Benefits to Individual Patient</a:t>
                      </a:r>
                    </a:p>
                  </a:txBody>
                  <a:tcPr/>
                </a:tc>
                <a:tc>
                  <a:txBody>
                    <a:bodyPr/>
                    <a:lstStyle/>
                    <a:p>
                      <a:pPr lvl="0"/>
                      <a:r>
                        <a:rPr lang="en-GB" sz="1600">
                          <a:latin typeface="Arial"/>
                        </a:rPr>
                        <a:t>Key Statistics</a:t>
                      </a:r>
                    </a:p>
                  </a:txBody>
                  <a:tcPr/>
                </a:tc>
                <a:extLst>
                  <a:ext uri="{0D108BD9-81ED-4DB2-BD59-A6C34878D82A}">
                    <a16:rowId xmlns:a16="http://schemas.microsoft.com/office/drawing/2014/main" val="2245185264"/>
                  </a:ext>
                </a:extLst>
              </a:tr>
              <a:tr h="2099626">
                <a:tc>
                  <a:txBody>
                    <a:bodyPr/>
                    <a:lstStyle/>
                    <a:p>
                      <a:pPr lvl="0"/>
                      <a:r>
                        <a:rPr lang="en-GB" sz="1600">
                          <a:latin typeface="Arial"/>
                        </a:rPr>
                        <a:t>NHS Long Term Plan(2019)</a:t>
                      </a:r>
                    </a:p>
                  </a:txBody>
                  <a:tcPr/>
                </a:tc>
                <a:tc>
                  <a:txBody>
                    <a:bodyPr/>
                    <a:lstStyle/>
                    <a:p>
                      <a:pPr marL="285750" lvl="0" indent="-285750">
                        <a:buSzPct val="100000"/>
                        <a:buFont typeface="Arial"/>
                        <a:buChar char="•"/>
                      </a:pPr>
                      <a:r>
                        <a:rPr lang="en-GB" sz="1600">
                          <a:latin typeface="Arial"/>
                        </a:rPr>
                        <a:t>Patients could receive more consistent rehabilitation nationwide</a:t>
                      </a:r>
                    </a:p>
                    <a:p>
                      <a:pPr marL="285750" lvl="0" indent="-285750">
                        <a:buSzPct val="100000"/>
                        <a:buFont typeface="Arial"/>
                        <a:buChar char="•"/>
                      </a:pPr>
                      <a:r>
                        <a:rPr lang="en-GB" sz="1600">
                          <a:latin typeface="Arial"/>
                        </a:rPr>
                        <a:t>Shifting to community services may improve hospital to home care continuity</a:t>
                      </a:r>
                    </a:p>
                    <a:p>
                      <a:pPr marL="285750" lvl="0" indent="-285750">
                        <a:buSzPct val="100000"/>
                        <a:buFont typeface="Arial"/>
                        <a:buChar char="•"/>
                      </a:pPr>
                      <a:r>
                        <a:rPr lang="en-GB" sz="1600">
                          <a:latin typeface="Arial"/>
                        </a:rPr>
                        <a:t>Earlier intervention may enhance outcomes and reduce long term disability</a:t>
                      </a:r>
                    </a:p>
                  </a:txBody>
                  <a:tcPr/>
                </a:tc>
                <a:tc>
                  <a:txBody>
                    <a:bodyPr/>
                    <a:lstStyle/>
                    <a:p>
                      <a:pPr marL="285750" lvl="0" indent="-285750">
                        <a:buSzPct val="100000"/>
                        <a:buFont typeface="Arial"/>
                        <a:buChar char="•"/>
                      </a:pPr>
                      <a:r>
                        <a:rPr lang="en-GB" sz="1600">
                          <a:latin typeface="Arial"/>
                        </a:rPr>
                        <a:t>UK has around 113,000 strokes each year and about 1 million stroke survivors currently.</a:t>
                      </a:r>
                      <a:endParaRPr lang="en-US"/>
                    </a:p>
                    <a:p>
                      <a:pPr marL="285750" lvl="0" indent="-285750">
                        <a:buSzPct val="100000"/>
                        <a:buFont typeface="Arial"/>
                        <a:buChar char="•"/>
                      </a:pPr>
                      <a:r>
                        <a:rPr lang="en-GB" sz="1600">
                          <a:latin typeface="Arial"/>
                        </a:rPr>
                        <a:t>The Plan notes by 2035,strokes cases are projected to rise by nearly 50%,and survivors with disabilities one-third,if no further action is taken.</a:t>
                      </a:r>
                    </a:p>
                  </a:txBody>
                  <a:tcPr/>
                </a:tc>
                <a:extLst>
                  <a:ext uri="{0D108BD9-81ED-4DB2-BD59-A6C34878D82A}">
                    <a16:rowId xmlns:a16="http://schemas.microsoft.com/office/drawing/2014/main" val="3110963130"/>
                  </a:ext>
                </a:extLst>
              </a:tr>
              <a:tr h="1875662">
                <a:tc>
                  <a:txBody>
                    <a:bodyPr/>
                    <a:lstStyle/>
                    <a:p>
                      <a:pPr lvl="0"/>
                      <a:r>
                        <a:rPr lang="en-GB" sz="1600">
                          <a:latin typeface="Arial"/>
                        </a:rPr>
                        <a:t>National Stroke Service Model(2021)(System Framework)</a:t>
                      </a:r>
                      <a:endParaRPr lang="en-US" sz="1600">
                        <a:latin typeface="Arial"/>
                      </a:endParaRPr>
                    </a:p>
                    <a:p>
                      <a:pPr lvl="0">
                        <a:buNone/>
                      </a:pPr>
                      <a:endParaRPr lang="en-GB" sz="1600">
                        <a:latin typeface="Arial"/>
                      </a:endParaRPr>
                    </a:p>
                  </a:txBody>
                  <a:tcPr/>
                </a:tc>
                <a:tc>
                  <a:txBody>
                    <a:bodyPr/>
                    <a:lstStyle/>
                    <a:p>
                      <a:pPr marL="285750" lvl="0" indent="-285750">
                        <a:buSzPct val="100000"/>
                        <a:buFont typeface="Arial"/>
                        <a:buChar char="•"/>
                      </a:pPr>
                      <a:r>
                        <a:rPr lang="en-GB" sz="1600">
                          <a:latin typeface="Arial"/>
                        </a:rPr>
                        <a:t>Patients gain a clear care pathway from acute treatment to post stroke life.</a:t>
                      </a:r>
                    </a:p>
                    <a:p>
                      <a:pPr marL="285750" lvl="0" indent="-285750">
                        <a:buSzPct val="100000"/>
                        <a:buFont typeface="Arial"/>
                        <a:buChar char="•"/>
                      </a:pPr>
                      <a:r>
                        <a:rPr lang="en-GB" sz="1600">
                          <a:latin typeface="Arial"/>
                        </a:rPr>
                        <a:t>Integrated networks improve care coordination and reduce gaps</a:t>
                      </a:r>
                    </a:p>
                    <a:p>
                      <a:pPr marL="285750" lvl="0" indent="-285750">
                        <a:buSzPct val="100000"/>
                        <a:buFont typeface="Arial"/>
                        <a:buChar char="•"/>
                      </a:pPr>
                      <a:r>
                        <a:rPr lang="en-GB" sz="1600">
                          <a:latin typeface="Arial"/>
                        </a:rPr>
                        <a:t>Better access to specialist rehabilitation may enhance recovery</a:t>
                      </a:r>
                    </a:p>
                  </a:txBody>
                  <a:tcPr/>
                </a:tc>
                <a:tc>
                  <a:txBody>
                    <a:bodyPr/>
                    <a:lstStyle/>
                    <a:p>
                      <a:pPr marL="285750" lvl="0" indent="-285750">
                        <a:buSzPct val="100000"/>
                        <a:buFont typeface="Arial"/>
                        <a:buChar char="•"/>
                      </a:pPr>
                      <a:r>
                        <a:rPr lang="en-GB" sz="1600">
                          <a:latin typeface="Arial"/>
                        </a:rPr>
                        <a:t>Early supported discharge for about 40% of eligible stroke patients lowers long term dependancy and need for institutional care.</a:t>
                      </a:r>
                    </a:p>
                    <a:p>
                      <a:pPr marL="285750" lvl="0" indent="-285750">
                        <a:buSzPct val="100000"/>
                        <a:buFont typeface="Arial"/>
                        <a:buChar char="•"/>
                      </a:pPr>
                      <a:endParaRPr lang="en-GB" sz="1600">
                        <a:latin typeface="Arial"/>
                      </a:endParaRPr>
                    </a:p>
                  </a:txBody>
                  <a:tcPr/>
                </a:tc>
                <a:extLst>
                  <a:ext uri="{0D108BD9-81ED-4DB2-BD59-A6C34878D82A}">
                    <a16:rowId xmlns:a16="http://schemas.microsoft.com/office/drawing/2014/main" val="2224191970"/>
                  </a:ext>
                </a:extLst>
              </a:tr>
              <a:tr h="1651708">
                <a:tc>
                  <a:txBody>
                    <a:bodyPr/>
                    <a:lstStyle/>
                    <a:p>
                      <a:pPr lvl="0"/>
                      <a:r>
                        <a:rPr lang="en-GB" sz="1600">
                          <a:latin typeface="Arial"/>
                        </a:rPr>
                        <a:t>Right Care stroke Pathway(2017)</a:t>
                      </a:r>
                    </a:p>
                    <a:p>
                      <a:pPr lvl="0">
                        <a:buNone/>
                      </a:pPr>
                      <a:r>
                        <a:rPr lang="en-GB" sz="1600">
                          <a:latin typeface="Arial"/>
                        </a:rPr>
                        <a:t>(local Policy)</a:t>
                      </a:r>
                    </a:p>
                  </a:txBody>
                  <a:tcPr/>
                </a:tc>
                <a:tc>
                  <a:txBody>
                    <a:bodyPr/>
                    <a:lstStyle/>
                    <a:p>
                      <a:pPr marL="285750" lvl="0" indent="-285750">
                        <a:buSzPct val="100000"/>
                        <a:buFont typeface="Arial"/>
                        <a:buChar char="•"/>
                      </a:pPr>
                      <a:r>
                        <a:rPr lang="en-GB" sz="1600">
                          <a:latin typeface="Arial"/>
                        </a:rPr>
                        <a:t>Local pathways provide quicker, closer and more personalised rehabilitation</a:t>
                      </a:r>
                    </a:p>
                    <a:p>
                      <a:pPr marL="285750" lvl="0" indent="-285750">
                        <a:buSzPct val="100000"/>
                        <a:buFont typeface="Arial"/>
                        <a:buChar char="•"/>
                      </a:pPr>
                      <a:r>
                        <a:rPr lang="en-GB" sz="1600">
                          <a:latin typeface="Arial"/>
                        </a:rPr>
                        <a:t>Emphasis on equity ensures fair access to services for all groups</a:t>
                      </a:r>
                    </a:p>
                    <a:p>
                      <a:pPr marL="285750" lvl="0" indent="-285750">
                        <a:buSzPct val="100000"/>
                        <a:buFont typeface="Arial"/>
                        <a:buChar char="•"/>
                      </a:pPr>
                      <a:r>
                        <a:rPr lang="en-GB" sz="1600">
                          <a:latin typeface="Arial"/>
                        </a:rPr>
                        <a:t>Improved local coordination supports full recovery.</a:t>
                      </a:r>
                    </a:p>
                  </a:txBody>
                  <a:tcPr/>
                </a:tc>
                <a:tc>
                  <a:txBody>
                    <a:bodyPr/>
                    <a:lstStyle/>
                    <a:p>
                      <a:pPr marL="285750" lvl="0" indent="-285750">
                        <a:buSzPct val="100000"/>
                        <a:buFont typeface="Arial"/>
                        <a:buChar char="•"/>
                      </a:pPr>
                      <a:r>
                        <a:rPr lang="en-GB" sz="1600">
                          <a:latin typeface="Arial"/>
                        </a:rPr>
                        <a:t>Around one third of people who have stroke are left with long term disability</a:t>
                      </a:r>
                    </a:p>
                    <a:p>
                      <a:pPr marL="285750" lvl="0" indent="-285750">
                        <a:buSzPct val="100000"/>
                        <a:buFont typeface="Arial"/>
                        <a:buChar char="•"/>
                      </a:pPr>
                      <a:r>
                        <a:rPr lang="en-GB" sz="1600">
                          <a:latin typeface="Arial"/>
                        </a:rPr>
                        <a:t>A  national review found most local pathways existed ,but only 28% included mental health services and 24% referenced care homes.</a:t>
                      </a:r>
                    </a:p>
                  </a:txBody>
                  <a:tcPr/>
                </a:tc>
                <a:extLst>
                  <a:ext uri="{0D108BD9-81ED-4DB2-BD59-A6C34878D82A}">
                    <a16:rowId xmlns:a16="http://schemas.microsoft.com/office/drawing/2014/main" val="3332778367"/>
                  </a:ext>
                </a:extLst>
              </a:tr>
            </a:tbl>
          </a:graphicData>
        </a:graphic>
      </p:graphicFrame>
      <p:sp>
        <p:nvSpPr>
          <p:cNvPr id="3" name="TextBox 2">
            <a:extLst>
              <a:ext uri="{FF2B5EF4-FFF2-40B4-BE49-F238E27FC236}">
                <a16:creationId xmlns:a16="http://schemas.microsoft.com/office/drawing/2014/main" id="{A1AF94DE-BD97-4B3D-6D82-BAB885F63A9A}"/>
              </a:ext>
            </a:extLst>
          </p:cNvPr>
          <p:cNvSpPr txBox="1"/>
          <p:nvPr/>
        </p:nvSpPr>
        <p:spPr>
          <a:xfrm>
            <a:off x="303736" y="23975"/>
            <a:ext cx="393682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Christian Dave Galvan 2430423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AAFCB-F799-A794-C87B-EEFFCCAB4BF8}"/>
              </a:ext>
            </a:extLst>
          </p:cNvPr>
          <p:cNvSpPr txBox="1">
            <a:spLocks noGrp="1"/>
          </p:cNvSpPr>
          <p:nvPr>
            <p:ph type="ctrTitle"/>
          </p:nvPr>
        </p:nvSpPr>
        <p:spPr>
          <a:xfrm>
            <a:off x="612648" y="341455"/>
            <a:ext cx="6035040" cy="1529928"/>
          </a:xfrm>
        </p:spPr>
        <p:txBody>
          <a:bodyPr/>
          <a:lstStyle/>
          <a:p>
            <a:pPr lvl="0" algn="l"/>
            <a:r>
              <a:rPr lang="en-US" sz="3600" b="1"/>
              <a:t>Understanding The Impact Of A Stroke </a:t>
            </a:r>
          </a:p>
        </p:txBody>
      </p:sp>
      <p:sp>
        <p:nvSpPr>
          <p:cNvPr id="3" name="Subtitle 2">
            <a:extLst>
              <a:ext uri="{FF2B5EF4-FFF2-40B4-BE49-F238E27FC236}">
                <a16:creationId xmlns:a16="http://schemas.microsoft.com/office/drawing/2014/main" id="{70F59E66-3984-59FF-017D-3E70BE3144B4}"/>
              </a:ext>
            </a:extLst>
          </p:cNvPr>
          <p:cNvSpPr txBox="1">
            <a:spLocks noGrp="1"/>
          </p:cNvSpPr>
          <p:nvPr>
            <p:ph type="subTitle" idx="1"/>
          </p:nvPr>
        </p:nvSpPr>
        <p:spPr>
          <a:xfrm>
            <a:off x="655323" y="2012795"/>
            <a:ext cx="6035040" cy="4845204"/>
          </a:xfrm>
        </p:spPr>
        <p:txBody>
          <a:bodyPr/>
          <a:lstStyle/>
          <a:p>
            <a:pPr marL="285750" lvl="0" indent="-228600" algn="l">
              <a:lnSpc>
                <a:spcPct val="70000"/>
              </a:lnSpc>
              <a:buChar char="•"/>
            </a:pPr>
            <a:endParaRPr lang="en-US" sz="1100"/>
          </a:p>
          <a:p>
            <a:pPr marL="285750" lvl="0" indent="-228600" algn="l">
              <a:lnSpc>
                <a:spcPct val="70000"/>
              </a:lnSpc>
              <a:buChar char="•"/>
            </a:pPr>
            <a:r>
              <a:rPr lang="en-US" sz="1100"/>
              <a:t>A cute  stroke is frequently referred to as a cerebrovascular accident; however, it is essential to note that a stroke is not an accidental event .</a:t>
            </a:r>
          </a:p>
          <a:p>
            <a:pPr marL="285750" lvl="0" indent="-228600" algn="l">
              <a:lnSpc>
                <a:spcPct val="70000"/>
              </a:lnSpc>
              <a:buChar char="•"/>
            </a:pPr>
            <a:r>
              <a:rPr lang="en-US" sz="1100"/>
              <a:t>Strokes can occur s  when the brain doesn’t receive enough blood flow damaging the brain cells and carries a similar significance to ‘’heart attack’’ .Stroke is categorized into mainly 2 types such is ischemic and hemorrhagic (King et al., 2020).</a:t>
            </a:r>
          </a:p>
          <a:p>
            <a:pPr marL="285750" lvl="0" indent="-228600" algn="l">
              <a:lnSpc>
                <a:spcPct val="70000"/>
              </a:lnSpc>
              <a:buChar char="•"/>
            </a:pPr>
            <a:r>
              <a:rPr lang="en-US" sz="1100"/>
              <a:t>Estimates for stroke deaths in the UK vary, but recent data suggests it is one of the country’s leading causes of death.  In between 2001 and 2010there were 337,085 stroke deaths.?</a:t>
            </a:r>
          </a:p>
          <a:p>
            <a:pPr marL="285750" lvl="0" indent="-228600" algn="l">
              <a:lnSpc>
                <a:spcPct val="70000"/>
              </a:lnSpc>
              <a:buChar char="•"/>
            </a:pPr>
            <a:r>
              <a:rPr lang="en-US" sz="1100"/>
              <a:t>Annual estimates deaths of stroke in UK is in between 34,000 and 38,000</a:t>
            </a:r>
          </a:p>
          <a:p>
            <a:pPr marL="285750" lvl="0" indent="-228600" algn="l">
              <a:lnSpc>
                <a:spcPct val="70000"/>
              </a:lnSpc>
              <a:buChar char="•"/>
            </a:pPr>
            <a:r>
              <a:rPr lang="en-US" sz="1100"/>
              <a:t>(National Institutes of Health (NIH)</a:t>
            </a:r>
          </a:p>
          <a:p>
            <a:pPr marL="285750" lvl="0" indent="-228600" algn="l">
              <a:lnSpc>
                <a:spcPct val="70000"/>
              </a:lnSpc>
              <a:buChar char="•"/>
            </a:pPr>
            <a:r>
              <a:rPr lang="en-US" sz="1100"/>
              <a:t>The effects can include speech and mobility challenges also some emotional  feelings during this difficult incident.</a:t>
            </a:r>
          </a:p>
          <a:p>
            <a:pPr marL="285750" lvl="0" indent="-228600" algn="l">
              <a:lnSpc>
                <a:spcPct val="70000"/>
              </a:lnSpc>
              <a:buChar char="•"/>
            </a:pPr>
            <a:r>
              <a:rPr lang="en-US" sz="1100"/>
              <a:t>Long term recovery is often needed along with emotional support from friends, family or any healthcare available to the public. </a:t>
            </a:r>
          </a:p>
          <a:p>
            <a:pPr marL="285750" lvl="0" indent="-228600" algn="l">
              <a:lnSpc>
                <a:spcPct val="70000"/>
              </a:lnSpc>
              <a:buChar char="•"/>
            </a:pPr>
            <a:r>
              <a:rPr lang="en-US" sz="1100"/>
              <a:t>Economic burden to the NHS, over £26 billion </a:t>
            </a:r>
          </a:p>
          <a:p>
            <a:pPr marL="285750" lvl="0" indent="-228600" algn="l">
              <a:lnSpc>
                <a:spcPct val="70000"/>
              </a:lnSpc>
              <a:buChar char="•"/>
            </a:pPr>
            <a:endParaRPr lang="en-US" sz="1100"/>
          </a:p>
          <a:p>
            <a:pPr marL="57150" lvl="0" algn="l">
              <a:lnSpc>
                <a:spcPct val="70000"/>
              </a:lnSpc>
            </a:pPr>
            <a:endParaRPr lang="en-US" sz="1100"/>
          </a:p>
          <a:p>
            <a:pPr marL="285750" lvl="0" indent="-228600" algn="l">
              <a:lnSpc>
                <a:spcPct val="70000"/>
              </a:lnSpc>
              <a:buChar char="•"/>
            </a:pPr>
            <a:endParaRPr lang="en-US" sz="1100"/>
          </a:p>
          <a:p>
            <a:pPr marL="285750" lvl="0" indent="-228600" algn="l">
              <a:lnSpc>
                <a:spcPct val="70000"/>
              </a:lnSpc>
              <a:buChar char="•"/>
            </a:pPr>
            <a:endParaRPr lang="en-US" sz="1100"/>
          </a:p>
          <a:p>
            <a:pPr marL="285750" lvl="0" indent="-228600" algn="l">
              <a:lnSpc>
                <a:spcPct val="70000"/>
              </a:lnSpc>
              <a:buChar char="•"/>
            </a:pPr>
            <a:r>
              <a:rPr lang="en-US" sz="1100"/>
              <a:t>Crisanta Sousa</a:t>
            </a:r>
          </a:p>
          <a:p>
            <a:pPr marL="285750" lvl="0" indent="-228600" algn="l">
              <a:lnSpc>
                <a:spcPct val="70000"/>
              </a:lnSpc>
              <a:buChar char="•"/>
            </a:pPr>
            <a:r>
              <a:rPr lang="en-US" sz="1100"/>
              <a:t>Student N:2437846</a:t>
            </a:r>
          </a:p>
          <a:p>
            <a:pPr marL="285750" lvl="0" indent="-228600" algn="l">
              <a:lnSpc>
                <a:spcPct val="70000"/>
              </a:lnSpc>
              <a:buChar char="•"/>
            </a:pPr>
            <a:endParaRPr lang="en-US" sz="1100"/>
          </a:p>
          <a:p>
            <a:pPr marL="285750" lvl="0" indent="-228600" algn="l">
              <a:lnSpc>
                <a:spcPct val="70000"/>
              </a:lnSpc>
              <a:buChar char="•"/>
            </a:pPr>
            <a:endParaRPr lang="en-US" sz="1100"/>
          </a:p>
          <a:p>
            <a:pPr marL="285750" lvl="0" indent="-228600" algn="l">
              <a:lnSpc>
                <a:spcPct val="70000"/>
              </a:lnSpc>
              <a:buChar char="•"/>
            </a:pPr>
            <a:endParaRPr lang="en-US" sz="1100"/>
          </a:p>
          <a:p>
            <a:pPr marL="285750" lvl="0" indent="-228600" algn="l">
              <a:lnSpc>
                <a:spcPct val="70000"/>
              </a:lnSpc>
              <a:buChar char="•"/>
            </a:pPr>
            <a:endParaRPr lang="en-US" sz="1100"/>
          </a:p>
          <a:p>
            <a:pPr marL="285750" lvl="0" indent="-228600" algn="l">
              <a:lnSpc>
                <a:spcPct val="70000"/>
              </a:lnSpc>
              <a:buChar char="•"/>
            </a:pPr>
            <a:endParaRPr lang="en-US" sz="1100"/>
          </a:p>
          <a:p>
            <a:pPr marL="285750" lvl="0" indent="-228600" algn="l">
              <a:lnSpc>
                <a:spcPct val="70000"/>
              </a:lnSpc>
              <a:buChar char="•"/>
            </a:pPr>
            <a:endParaRPr lang="en-US" sz="1100"/>
          </a:p>
          <a:p>
            <a:pPr marL="285750" lvl="0" indent="-228600" algn="l">
              <a:lnSpc>
                <a:spcPct val="70000"/>
              </a:lnSpc>
              <a:buChar char="•"/>
            </a:pPr>
            <a:endParaRPr lang="en-US" sz="1100"/>
          </a:p>
          <a:p>
            <a:pPr marL="285750" lvl="0" indent="-228600" algn="l">
              <a:lnSpc>
                <a:spcPct val="70000"/>
              </a:lnSpc>
              <a:buChar char="•"/>
            </a:pPr>
            <a:endParaRPr lang="en-US" sz="1100"/>
          </a:p>
        </p:txBody>
      </p:sp>
      <p:pic>
        <p:nvPicPr>
          <p:cNvPr id="4" name="Picture 9" descr="X-ray of a skull with red highlighted in the brain&#10;&#10;AI-generated content may be incorrect.">
            <a:extLst>
              <a:ext uri="{FF2B5EF4-FFF2-40B4-BE49-F238E27FC236}">
                <a16:creationId xmlns:a16="http://schemas.microsoft.com/office/drawing/2014/main" id="{C524A8B6-02AC-4B59-8915-4A69142A2567}"/>
              </a:ext>
            </a:extLst>
          </p:cNvPr>
          <p:cNvPicPr>
            <a:picLocks noChangeAspect="1"/>
          </p:cNvPicPr>
          <p:nvPr/>
        </p:nvPicPr>
        <p:blipFill>
          <a:blip r:embed="rId2"/>
          <a:srcRect l="46031" r="6976"/>
          <a:stretch>
            <a:fillRect/>
          </a:stretch>
        </p:blipFill>
        <p:spPr>
          <a:xfrm>
            <a:off x="7345676" y="9"/>
            <a:ext cx="4846320" cy="6857990"/>
          </a:xfrm>
          <a:prstGeom prst="rect">
            <a:avLst/>
          </a:prstGeom>
          <a:noFill/>
          <a:ln cap="flat">
            <a:noFill/>
          </a:ln>
        </p:spPr>
      </p:pic>
      <p:sp>
        <p:nvSpPr>
          <p:cNvPr id="5" name="TextBox 11">
            <a:extLst>
              <a:ext uri="{FF2B5EF4-FFF2-40B4-BE49-F238E27FC236}">
                <a16:creationId xmlns:a16="http://schemas.microsoft.com/office/drawing/2014/main" id="{765F95B5-7800-A159-84A3-84A4005BB710}"/>
              </a:ext>
            </a:extLst>
          </p:cNvPr>
          <p:cNvSpPr txBox="1"/>
          <p:nvPr/>
        </p:nvSpPr>
        <p:spPr>
          <a:xfrm>
            <a:off x="9357567" y="6657947"/>
            <a:ext cx="2834429" cy="200052"/>
          </a:xfrm>
          <a:prstGeom prst="rect">
            <a:avLst/>
          </a:prstGeom>
          <a:solidFill>
            <a:srgbClr val="000000"/>
          </a:solidFill>
          <a:ln cap="flat">
            <a:noFill/>
          </a:ln>
        </p:spPr>
        <p:txBody>
          <a:bodyPr vert="horz" wrap="none" lIns="91440" tIns="45720" rIns="91440" bIns="45720" anchor="t" anchorCtr="0" compatLnSpc="1">
            <a:spAutoFit/>
          </a:bodyPr>
          <a:lstStyle/>
          <a:p>
            <a:pPr marL="0" marR="0" lvl="0" indent="0" algn="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700" b="0" i="0" u="none" strike="noStrike" kern="1200" cap="none" spc="0" baseline="0">
                <a:solidFill>
                  <a:srgbClr val="FFFFFF"/>
                </a:solidFill>
                <a:uFillTx/>
                <a:latin typeface="Aptos"/>
                <a:hlinkClick r:id="rId3" tooltip="https://loonylabs.org/2015/03/15/folic-acid-hypertension-stroke-high-blood-pressure/"/>
              </a:rPr>
              <a:t>This Photo</a:t>
            </a:r>
            <a:r>
              <a:rPr lang="en-US" sz="700" b="0" i="0" u="none" strike="noStrike" kern="1200" cap="none" spc="0" baseline="0">
                <a:solidFill>
                  <a:srgbClr val="FFFFFF"/>
                </a:solidFill>
                <a:uFillTx/>
                <a:latin typeface="Aptos"/>
              </a:rPr>
              <a:t> by Unknown Author is licensed under </a:t>
            </a:r>
            <a:r>
              <a:rPr lang="en-US" sz="700" b="0" i="0" u="none" strike="noStrike" kern="1200" cap="none" spc="0" baseline="0">
                <a:solidFill>
                  <a:srgbClr val="FFFFFF"/>
                </a:solidFill>
                <a:uFillTx/>
                <a:latin typeface="Aptos"/>
                <a:hlinkClick r:id="rId4" tooltip="https://creativecommons.org/licenses/by-nc-nd/3.0/"/>
              </a:rPr>
              <a:t>CC BY-NC-ND</a:t>
            </a:r>
            <a:endParaRPr lang="en-US" sz="700" b="0" i="0" u="none" strike="noStrike" kern="1200" cap="none" spc="0" baseline="0">
              <a:solidFill>
                <a:srgbClr val="FFFFFF"/>
              </a:solidFill>
              <a:uFillTx/>
              <a:latin typeface="Apto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2D3E2-511A-8AF7-35DF-85C2CFD4846D}"/>
              </a:ext>
            </a:extLst>
          </p:cNvPr>
          <p:cNvSpPr txBox="1">
            <a:spLocks noGrp="1"/>
          </p:cNvSpPr>
          <p:nvPr>
            <p:ph type="title"/>
          </p:nvPr>
        </p:nvSpPr>
        <p:spPr>
          <a:xfrm>
            <a:off x="612648" y="603504"/>
            <a:ext cx="7333167" cy="1527048"/>
          </a:xfrm>
        </p:spPr>
        <p:txBody>
          <a:bodyPr anchor="b"/>
          <a:lstStyle/>
          <a:p>
            <a:pPr lvl="0"/>
            <a:r>
              <a:rPr lang="en-US"/>
              <a:t>Stroke Recovery </a:t>
            </a:r>
          </a:p>
        </p:txBody>
      </p:sp>
      <p:sp>
        <p:nvSpPr>
          <p:cNvPr id="3" name="Content Placeholder 2">
            <a:extLst>
              <a:ext uri="{FF2B5EF4-FFF2-40B4-BE49-F238E27FC236}">
                <a16:creationId xmlns:a16="http://schemas.microsoft.com/office/drawing/2014/main" id="{93620952-DBD6-B52B-615D-7A65BA5F75CB}"/>
              </a:ext>
            </a:extLst>
          </p:cNvPr>
          <p:cNvSpPr txBox="1">
            <a:spLocks noGrp="1"/>
          </p:cNvSpPr>
          <p:nvPr>
            <p:ph idx="1"/>
          </p:nvPr>
        </p:nvSpPr>
        <p:spPr>
          <a:xfrm>
            <a:off x="612648" y="2212848"/>
            <a:ext cx="7333167" cy="4096512"/>
          </a:xfrm>
        </p:spPr>
        <p:txBody>
          <a:bodyPr/>
          <a:lstStyle/>
          <a:p>
            <a:pPr lvl="0">
              <a:lnSpc>
                <a:spcPct val="70000"/>
              </a:lnSpc>
            </a:pPr>
            <a:r>
              <a:rPr lang="en-US" sz="1400"/>
              <a:t>The brain heals after stroke through a process called neuro-plasticity, where healthy areas of the brain rewire to take over functions of the damaged areas.</a:t>
            </a:r>
          </a:p>
          <a:p>
            <a:pPr lvl="0">
              <a:lnSpc>
                <a:spcPct val="70000"/>
              </a:lnSpc>
            </a:pPr>
            <a:r>
              <a:rPr lang="en-US" sz="1400"/>
              <a:t>Stroke survivors commonly face a wide range of challenges during their recovery journey.</a:t>
            </a:r>
          </a:p>
          <a:p>
            <a:pPr lvl="0">
              <a:lnSpc>
                <a:spcPct val="70000"/>
              </a:lnSpc>
            </a:pPr>
            <a:r>
              <a:rPr lang="en-US" sz="1400"/>
              <a:t>Depending on the type of stroke and factors a recovery plan will be made to cater to the individual in need.</a:t>
            </a:r>
          </a:p>
          <a:p>
            <a:pPr lvl="0">
              <a:lnSpc>
                <a:spcPct val="70000"/>
              </a:lnSpc>
            </a:pPr>
            <a:r>
              <a:rPr lang="en-US" sz="1400"/>
              <a:t>Stroke is the UK’s leading cause of disability.   </a:t>
            </a:r>
          </a:p>
          <a:p>
            <a:pPr lvl="0">
              <a:lnSpc>
                <a:spcPct val="70000"/>
              </a:lnSpc>
            </a:pPr>
            <a:r>
              <a:rPr lang="en-US" sz="1400"/>
              <a:t>Stroke rehabilitation can maximize recovery and improve quality of life</a:t>
            </a:r>
          </a:p>
          <a:p>
            <a:pPr lvl="0">
              <a:lnSpc>
                <a:spcPct val="70000"/>
              </a:lnSpc>
            </a:pPr>
            <a:r>
              <a:rPr lang="en-US" sz="1400"/>
              <a:t>The NHS has a duty to do referrals for survivors to healthcare professionals such as speech therapists, physiotherapy nurses and  caregivers to help at home with difficult tasks during recovery. </a:t>
            </a:r>
          </a:p>
          <a:p>
            <a:pPr lvl="0">
              <a:lnSpc>
                <a:spcPct val="70000"/>
              </a:lnSpc>
            </a:pPr>
            <a:r>
              <a:rPr lang="en-US" sz="1400"/>
              <a:t>There is support for family or friends to learn and understand how to manage and help with someone who has had a stroke.</a:t>
            </a:r>
          </a:p>
          <a:p>
            <a:pPr lvl="0">
              <a:lnSpc>
                <a:spcPct val="70000"/>
              </a:lnSpc>
            </a:pPr>
            <a:endParaRPr lang="en-US" sz="1400"/>
          </a:p>
          <a:p>
            <a:pPr lvl="0">
              <a:lnSpc>
                <a:spcPct val="70000"/>
              </a:lnSpc>
            </a:pPr>
            <a:endParaRPr lang="en-US" sz="1400"/>
          </a:p>
          <a:p>
            <a:pPr lvl="0">
              <a:lnSpc>
                <a:spcPct val="70000"/>
              </a:lnSpc>
            </a:pPr>
            <a:endParaRPr lang="en-US" sz="1400"/>
          </a:p>
          <a:p>
            <a:pPr lvl="0">
              <a:lnSpc>
                <a:spcPct val="70000"/>
              </a:lnSpc>
            </a:pPr>
            <a:r>
              <a:rPr lang="en-US" sz="1400"/>
              <a:t>Crisanta Sousa </a:t>
            </a:r>
          </a:p>
          <a:p>
            <a:pPr lvl="0">
              <a:lnSpc>
                <a:spcPct val="70000"/>
              </a:lnSpc>
            </a:pPr>
            <a:r>
              <a:rPr lang="en-US" sz="1400"/>
              <a:t>Student N: 2437846</a:t>
            </a:r>
          </a:p>
        </p:txBody>
      </p:sp>
      <p:pic>
        <p:nvPicPr>
          <p:cNvPr id="4" name="Picture 6" descr="A diagram of a brain&#10;&#10;AI-generated content may be incorrect.">
            <a:extLst>
              <a:ext uri="{FF2B5EF4-FFF2-40B4-BE49-F238E27FC236}">
                <a16:creationId xmlns:a16="http://schemas.microsoft.com/office/drawing/2014/main" id="{9C3A060D-1B94-8D85-BFE3-BF9CFC7BC2EA}"/>
              </a:ext>
            </a:extLst>
          </p:cNvPr>
          <p:cNvPicPr>
            <a:picLocks noChangeAspect="1"/>
          </p:cNvPicPr>
          <p:nvPr/>
        </p:nvPicPr>
        <p:blipFill>
          <a:blip r:embed="rId3"/>
          <a:stretch>
            <a:fillRect/>
          </a:stretch>
        </p:blipFill>
        <p:spPr>
          <a:xfrm>
            <a:off x="8150577" y="1636885"/>
            <a:ext cx="3428771" cy="3759198"/>
          </a:xfrm>
          <a:prstGeom prst="rect">
            <a:avLst/>
          </a:prstGeom>
          <a:noFill/>
          <a:ln cap="flat">
            <a:noFill/>
          </a:ln>
        </p:spPr>
      </p:pic>
      <p:sp>
        <p:nvSpPr>
          <p:cNvPr id="5" name="TextBox 9">
            <a:extLst>
              <a:ext uri="{FF2B5EF4-FFF2-40B4-BE49-F238E27FC236}">
                <a16:creationId xmlns:a16="http://schemas.microsoft.com/office/drawing/2014/main" id="{36EBABFF-6B36-EE96-9006-E407D3826489}"/>
              </a:ext>
            </a:extLst>
          </p:cNvPr>
          <p:cNvSpPr txBox="1"/>
          <p:nvPr/>
        </p:nvSpPr>
        <p:spPr>
          <a:xfrm>
            <a:off x="3152549" y="6858000"/>
            <a:ext cx="5886898" cy="23083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00" b="0" i="0" u="none" strike="noStrike" kern="1200" cap="none" spc="0" baseline="0">
                <a:solidFill>
                  <a:srgbClr val="000000"/>
                </a:solidFill>
                <a:uFillTx/>
                <a:latin typeface="Aptos"/>
                <a:hlinkClick r:id="rId4" tooltip="https://www.flickr.com/photos/nihgov/24964721940/"/>
              </a:rPr>
              <a:t>This Photo</a:t>
            </a:r>
            <a:r>
              <a:rPr lang="en-US" sz="900" b="0" i="0" u="none" strike="noStrike" kern="1200" cap="none" spc="0" baseline="0">
                <a:solidFill>
                  <a:srgbClr val="000000"/>
                </a:solidFill>
                <a:uFillTx/>
                <a:latin typeface="Aptos"/>
              </a:rPr>
              <a:t> by Unknown Author is licensed under </a:t>
            </a:r>
            <a:r>
              <a:rPr lang="en-US" sz="900" b="0" i="0" u="none" strike="noStrike" kern="1200" cap="none" spc="0" baseline="0">
                <a:solidFill>
                  <a:srgbClr val="000000"/>
                </a:solidFill>
                <a:uFillTx/>
                <a:latin typeface="Aptos"/>
                <a:hlinkClick r:id="rId5" tooltip="https://creativecommons.org/licenses/by-nc/3.0/"/>
              </a:rPr>
              <a:t>CC BY-NC</a:t>
            </a:r>
            <a:endParaRPr lang="en-US" sz="900" b="0" i="0" u="none" strike="noStrike" kern="1200" cap="none" spc="0" baseline="0">
              <a:solidFill>
                <a:srgbClr val="000000"/>
              </a:solidFill>
              <a:uFillTx/>
              <a:latin typeface="Apto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151D2-6A30-FE05-CEDC-85FD8B983806}"/>
              </a:ext>
            </a:extLst>
          </p:cNvPr>
          <p:cNvSpPr txBox="1">
            <a:spLocks noGrp="1"/>
          </p:cNvSpPr>
          <p:nvPr>
            <p:ph type="title"/>
          </p:nvPr>
        </p:nvSpPr>
        <p:spPr/>
        <p:txBody>
          <a:bodyPr/>
          <a:lstStyle/>
          <a:p>
            <a:pPr lvl="0"/>
            <a:r>
              <a:rPr lang="en-US"/>
              <a:t>Resources &amp; Help for stroke patients </a:t>
            </a:r>
          </a:p>
        </p:txBody>
      </p:sp>
      <p:sp>
        <p:nvSpPr>
          <p:cNvPr id="3" name="Content Placeholder 2">
            <a:extLst>
              <a:ext uri="{FF2B5EF4-FFF2-40B4-BE49-F238E27FC236}">
                <a16:creationId xmlns:a16="http://schemas.microsoft.com/office/drawing/2014/main" id="{B1433F7F-D94F-046F-76AF-88E8736282CF}"/>
              </a:ext>
            </a:extLst>
          </p:cNvPr>
          <p:cNvSpPr txBox="1">
            <a:spLocks noGrp="1"/>
          </p:cNvSpPr>
          <p:nvPr>
            <p:ph idx="1"/>
          </p:nvPr>
        </p:nvSpPr>
        <p:spPr/>
        <p:txBody>
          <a:bodyPr/>
          <a:lstStyle/>
          <a:p>
            <a:pPr lvl="0">
              <a:lnSpc>
                <a:spcPct val="70000"/>
              </a:lnSpc>
            </a:pPr>
            <a:endParaRPr lang="en-US" sz="1500"/>
          </a:p>
          <a:p>
            <a:pPr marL="0" lvl="0" indent="0">
              <a:lnSpc>
                <a:spcPct val="70000"/>
              </a:lnSpc>
              <a:buNone/>
            </a:pPr>
            <a:r>
              <a:rPr lang="en-US" sz="1500"/>
              <a:t> Resources for stroke patients in the UK include the stroke Association for support services </a:t>
            </a:r>
          </a:p>
          <a:p>
            <a:pPr marL="0" lvl="0" indent="0">
              <a:lnSpc>
                <a:spcPct val="70000"/>
              </a:lnSpc>
              <a:buNone/>
            </a:pPr>
            <a:r>
              <a:rPr lang="en-US" sz="1500"/>
              <a:t>With improvements in the quality of stroke care. (19-23) In the National </a:t>
            </a:r>
          </a:p>
          <a:p>
            <a:pPr marL="0" lvl="0" indent="0">
              <a:lnSpc>
                <a:spcPct val="70000"/>
              </a:lnSpc>
              <a:buNone/>
            </a:pPr>
            <a:r>
              <a:rPr lang="en-US" sz="1500"/>
              <a:t>Stoke Strategy for England ,Wales, and Northern Ireland </a:t>
            </a:r>
          </a:p>
          <a:p>
            <a:pPr lvl="0">
              <a:lnSpc>
                <a:spcPct val="70000"/>
              </a:lnSpc>
            </a:pPr>
            <a:r>
              <a:rPr lang="en-US" sz="1500"/>
              <a:t>NHS Stroke Services </a:t>
            </a:r>
          </a:p>
          <a:p>
            <a:pPr lvl="0">
              <a:lnSpc>
                <a:spcPct val="70000"/>
              </a:lnSpc>
            </a:pPr>
            <a:r>
              <a:rPr lang="en-US" sz="1500"/>
              <a:t>Stroke recovery team </a:t>
            </a:r>
          </a:p>
          <a:p>
            <a:pPr lvl="0">
              <a:lnSpc>
                <a:spcPct val="70000"/>
              </a:lnSpc>
            </a:pPr>
            <a:r>
              <a:rPr lang="en-US" sz="1500"/>
              <a:t>GP &amp; Special referrals</a:t>
            </a:r>
          </a:p>
          <a:p>
            <a:pPr lvl="0">
              <a:lnSpc>
                <a:spcPct val="70000"/>
              </a:lnSpc>
            </a:pPr>
            <a:r>
              <a:rPr lang="en-US" sz="1500"/>
              <a:t>Charites </a:t>
            </a:r>
          </a:p>
          <a:p>
            <a:pPr lvl="0">
              <a:lnSpc>
                <a:spcPct val="70000"/>
              </a:lnSpc>
            </a:pPr>
            <a:r>
              <a:rPr lang="en-US" sz="1500"/>
              <a:t>Practical help including counselling and therapy </a:t>
            </a:r>
          </a:p>
          <a:p>
            <a:pPr lvl="0">
              <a:lnSpc>
                <a:spcPct val="70000"/>
              </a:lnSpc>
            </a:pPr>
            <a:r>
              <a:rPr lang="en-US" sz="1500"/>
              <a:t>Carer support </a:t>
            </a:r>
          </a:p>
          <a:p>
            <a:pPr lvl="0">
              <a:lnSpc>
                <a:spcPct val="70000"/>
              </a:lnSpc>
            </a:pPr>
            <a:r>
              <a:rPr lang="en-US" sz="1500"/>
              <a:t>Social services and online community support </a:t>
            </a:r>
          </a:p>
          <a:p>
            <a:pPr lvl="0">
              <a:lnSpc>
                <a:spcPct val="70000"/>
              </a:lnSpc>
            </a:pPr>
            <a:r>
              <a:rPr lang="en-US" sz="1500"/>
              <a:t>British Heart Foundation</a:t>
            </a:r>
          </a:p>
          <a:p>
            <a:pPr lvl="0">
              <a:lnSpc>
                <a:spcPct val="70000"/>
              </a:lnSpc>
            </a:pPr>
            <a:endParaRPr lang="en-US" sz="1500"/>
          </a:p>
          <a:p>
            <a:pPr lvl="0">
              <a:lnSpc>
                <a:spcPct val="70000"/>
              </a:lnSpc>
            </a:pPr>
            <a:r>
              <a:rPr lang="en-US" sz="1500"/>
              <a:t>Crisanta Sousa</a:t>
            </a:r>
          </a:p>
          <a:p>
            <a:pPr lvl="0">
              <a:lnSpc>
                <a:spcPct val="70000"/>
              </a:lnSpc>
            </a:pPr>
            <a:r>
              <a:rPr lang="en-US" sz="1500"/>
              <a:t>Student N:2437846</a:t>
            </a:r>
          </a:p>
          <a:p>
            <a:pPr lvl="0">
              <a:lnSpc>
                <a:spcPct val="70000"/>
              </a:lnSpc>
            </a:pPr>
            <a:endParaRPr lang="en-US" sz="1500"/>
          </a:p>
          <a:p>
            <a:pPr lvl="0">
              <a:lnSpc>
                <a:spcPct val="70000"/>
              </a:lnSpc>
            </a:pPr>
            <a:endParaRPr lang="en-US" sz="1500"/>
          </a:p>
          <a:p>
            <a:pPr lvl="0">
              <a:lnSpc>
                <a:spcPct val="70000"/>
              </a:lnSpc>
            </a:pPr>
            <a:endParaRPr lang="en-US" sz="1500"/>
          </a:p>
          <a:p>
            <a:pPr lvl="0">
              <a:lnSpc>
                <a:spcPct val="70000"/>
              </a:lnSpc>
            </a:pPr>
            <a:endParaRPr lang="en-US" sz="1500"/>
          </a:p>
          <a:p>
            <a:pPr lvl="0">
              <a:lnSpc>
                <a:spcPct val="70000"/>
              </a:lnSpc>
            </a:pPr>
            <a:endParaRPr lang="en-US" sz="1500"/>
          </a:p>
          <a:p>
            <a:pPr lvl="0">
              <a:lnSpc>
                <a:spcPct val="70000"/>
              </a:lnSpc>
            </a:pPr>
            <a:endParaRPr lang="en-US" sz="1500"/>
          </a:p>
          <a:p>
            <a:pPr lvl="0">
              <a:lnSpc>
                <a:spcPct val="70000"/>
              </a:lnSpc>
            </a:pPr>
            <a:endParaRPr lang="en-US" sz="1500"/>
          </a:p>
          <a:p>
            <a:pPr lvl="0">
              <a:lnSpc>
                <a:spcPct val="70000"/>
              </a:lnSpc>
            </a:pPr>
            <a:endParaRPr lang="en-US" sz="1500"/>
          </a:p>
          <a:p>
            <a:pPr lvl="0">
              <a:lnSpc>
                <a:spcPct val="70000"/>
              </a:lnSpc>
            </a:pPr>
            <a:endParaRPr lang="en-US" sz="1500"/>
          </a:p>
          <a:p>
            <a:pPr lvl="0">
              <a:lnSpc>
                <a:spcPct val="70000"/>
              </a:lnSpc>
            </a:pPr>
            <a:endParaRPr lang="en-US" sz="1500"/>
          </a:p>
          <a:p>
            <a:pPr lvl="0">
              <a:lnSpc>
                <a:spcPct val="70000"/>
              </a:lnSpc>
            </a:pPr>
            <a:endParaRPr lang="en-US" sz="1500"/>
          </a:p>
          <a:p>
            <a:pPr lvl="0">
              <a:lnSpc>
                <a:spcPct val="70000"/>
              </a:lnSpc>
            </a:pPr>
            <a:endParaRPr lang="en-US" sz="1500"/>
          </a:p>
        </p:txBody>
      </p:sp>
      <p:pic>
        <p:nvPicPr>
          <p:cNvPr id="4" name="Picture 4" descr="A butterfly on a red ribbon&#10;&#10;AI-generated content may be incorrect.">
            <a:extLst>
              <a:ext uri="{FF2B5EF4-FFF2-40B4-BE49-F238E27FC236}">
                <a16:creationId xmlns:a16="http://schemas.microsoft.com/office/drawing/2014/main" id="{9FE190B0-67C6-BE55-80CB-FBED75BC59EB}"/>
              </a:ext>
            </a:extLst>
          </p:cNvPr>
          <p:cNvPicPr>
            <a:picLocks noChangeAspect="1"/>
          </p:cNvPicPr>
          <p:nvPr/>
        </p:nvPicPr>
        <p:blipFill>
          <a:blip r:embed="rId2"/>
          <a:stretch>
            <a:fillRect/>
          </a:stretch>
        </p:blipFill>
        <p:spPr>
          <a:xfrm>
            <a:off x="7903863" y="0"/>
            <a:ext cx="4796750" cy="6858000"/>
          </a:xfrm>
          <a:prstGeom prst="rect">
            <a:avLst/>
          </a:prstGeom>
          <a:noFill/>
          <a:ln cap="flat">
            <a:noFill/>
          </a:ln>
        </p:spPr>
      </p:pic>
      <p:sp>
        <p:nvSpPr>
          <p:cNvPr id="5" name="TextBox 5">
            <a:extLst>
              <a:ext uri="{FF2B5EF4-FFF2-40B4-BE49-F238E27FC236}">
                <a16:creationId xmlns:a16="http://schemas.microsoft.com/office/drawing/2014/main" id="{D4316AA1-1FE9-7D3D-21A5-C7AD906B80A9}"/>
              </a:ext>
            </a:extLst>
          </p:cNvPr>
          <p:cNvSpPr txBox="1"/>
          <p:nvPr/>
        </p:nvSpPr>
        <p:spPr>
          <a:xfrm>
            <a:off x="7903863" y="6858000"/>
            <a:ext cx="4796750" cy="23083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00" b="0" i="0" u="none" strike="noStrike" kern="1200" cap="none" spc="0" baseline="0">
                <a:solidFill>
                  <a:srgbClr val="000000"/>
                </a:solidFill>
                <a:uFillTx/>
                <a:latin typeface="Aptos"/>
                <a:hlinkClick r:id="rId3" tooltip="http://adaleighfaith.deviantart.com/art/Stroke-Awareness-Ribbon-575531550"/>
              </a:rPr>
              <a:t>This Photo</a:t>
            </a:r>
            <a:r>
              <a:rPr lang="en-US" sz="900" b="0" i="0" u="none" strike="noStrike" kern="1200" cap="none" spc="0" baseline="0">
                <a:solidFill>
                  <a:srgbClr val="000000"/>
                </a:solidFill>
                <a:uFillTx/>
                <a:latin typeface="Aptos"/>
              </a:rPr>
              <a:t> by Unknown Author is licensed under </a:t>
            </a:r>
            <a:r>
              <a:rPr lang="en-US" sz="900" b="0" i="0" u="none" strike="noStrike" kern="1200" cap="none" spc="0" baseline="0">
                <a:solidFill>
                  <a:srgbClr val="000000"/>
                </a:solidFill>
                <a:uFillTx/>
                <a:latin typeface="Aptos"/>
                <a:hlinkClick r:id="rId4" tooltip="https://creativecommons.org/licenses/by-nd/3.0/"/>
              </a:rPr>
              <a:t>CC BY-ND</a:t>
            </a:r>
            <a:endParaRPr lang="en-US" sz="900" b="0" i="0" u="none" strike="noStrike" kern="1200" cap="none" spc="0" baseline="0">
              <a:solidFill>
                <a:srgbClr val="000000"/>
              </a:solidFill>
              <a:uFillTx/>
              <a:latin typeface="Apto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9F394-2D5F-7DED-B352-B58F3AFC5C38}"/>
              </a:ext>
            </a:extLst>
          </p:cNvPr>
          <p:cNvSpPr txBox="1">
            <a:spLocks noGrp="1"/>
          </p:cNvSpPr>
          <p:nvPr>
            <p:ph type="title"/>
          </p:nvPr>
        </p:nvSpPr>
        <p:spPr>
          <a:xfrm>
            <a:off x="838203" y="365129"/>
            <a:ext cx="10515600" cy="620987"/>
          </a:xfrm>
        </p:spPr>
        <p:txBody>
          <a:bodyPr/>
          <a:lstStyle/>
          <a:p>
            <a:pPr lvl="0"/>
            <a:r>
              <a:rPr lang="en-GB" sz="2000">
                <a:latin typeface="Aptos Black" pitchFamily="34"/>
              </a:rPr>
              <a:t>Greenacres community Centre: Supporting Stroke Survivors in the Local community</a:t>
            </a:r>
          </a:p>
        </p:txBody>
      </p:sp>
      <p:sp>
        <p:nvSpPr>
          <p:cNvPr id="3" name="Content Placeholder 2">
            <a:extLst>
              <a:ext uri="{FF2B5EF4-FFF2-40B4-BE49-F238E27FC236}">
                <a16:creationId xmlns:a16="http://schemas.microsoft.com/office/drawing/2014/main" id="{F624CFB1-0C6E-2F5F-4077-478F7F9C38B5}"/>
              </a:ext>
            </a:extLst>
          </p:cNvPr>
          <p:cNvSpPr txBox="1">
            <a:spLocks noGrp="1"/>
          </p:cNvSpPr>
          <p:nvPr>
            <p:ph idx="1"/>
          </p:nvPr>
        </p:nvSpPr>
        <p:spPr>
          <a:xfrm>
            <a:off x="152403" y="1308844"/>
            <a:ext cx="6096003" cy="5468468"/>
          </a:xfrm>
        </p:spPr>
        <p:txBody>
          <a:bodyPr/>
          <a:lstStyle/>
          <a:p>
            <a:pPr marL="0" lvl="0" indent="0">
              <a:buNone/>
            </a:pPr>
            <a:r>
              <a:rPr lang="en-GB" sz="1400">
                <a:latin typeface="Arial" pitchFamily="34"/>
                <a:cs typeface="Arial" pitchFamily="34"/>
              </a:rPr>
              <a:t>*Brain damage. Stroke risk is triggered by a combination of lifestyle, biological, and environmental factors: </a:t>
            </a:r>
          </a:p>
          <a:p>
            <a:pPr marL="0" lvl="0" indent="0">
              <a:buNone/>
            </a:pPr>
            <a:r>
              <a:rPr lang="en-GB" sz="1600">
                <a:solidFill>
                  <a:srgbClr val="C04F15"/>
                </a:solidFill>
                <a:latin typeface="Arial" pitchFamily="34"/>
                <a:cs typeface="Arial" pitchFamily="34"/>
              </a:rPr>
              <a:t>Smoking</a:t>
            </a:r>
          </a:p>
          <a:p>
            <a:pPr marL="0" lvl="0" indent="0">
              <a:buNone/>
            </a:pPr>
            <a:r>
              <a:rPr lang="en-GB" sz="1600">
                <a:solidFill>
                  <a:srgbClr val="C04F15"/>
                </a:solidFill>
                <a:latin typeface="Arial" pitchFamily="34"/>
                <a:cs typeface="Arial" pitchFamily="34"/>
              </a:rPr>
              <a:t>Excessive amounts of alcohol</a:t>
            </a:r>
          </a:p>
          <a:p>
            <a:pPr marL="0" lvl="0" indent="0">
              <a:buNone/>
            </a:pPr>
            <a:r>
              <a:rPr lang="en-GB" sz="1600">
                <a:solidFill>
                  <a:srgbClr val="C04F15"/>
                </a:solidFill>
                <a:latin typeface="Arial" pitchFamily="34"/>
                <a:cs typeface="Arial" pitchFamily="34"/>
              </a:rPr>
              <a:t>High cholesterol</a:t>
            </a:r>
          </a:p>
          <a:p>
            <a:pPr marL="0" lvl="0" indent="0">
              <a:buNone/>
            </a:pPr>
            <a:r>
              <a:rPr lang="en-GB" sz="1600">
                <a:solidFill>
                  <a:srgbClr val="C04F15"/>
                </a:solidFill>
                <a:latin typeface="Arial" pitchFamily="34"/>
                <a:cs typeface="Arial" pitchFamily="34"/>
              </a:rPr>
              <a:t>Obesity and poor health</a:t>
            </a:r>
          </a:p>
          <a:p>
            <a:pPr marL="0" lvl="0" indent="0">
              <a:buNone/>
            </a:pPr>
            <a:r>
              <a:rPr lang="en-GB" sz="1600">
                <a:solidFill>
                  <a:srgbClr val="C04F15"/>
                </a:solidFill>
                <a:latin typeface="Arial" pitchFamily="34"/>
                <a:cs typeface="Arial" pitchFamily="34"/>
              </a:rPr>
              <a:t>Age</a:t>
            </a:r>
          </a:p>
          <a:p>
            <a:pPr marL="0" lvl="0" indent="0">
              <a:buNone/>
            </a:pPr>
            <a:endParaRPr lang="en-GB" sz="1400">
              <a:latin typeface="Arial" pitchFamily="34"/>
              <a:cs typeface="Arial" pitchFamily="34"/>
            </a:endParaRPr>
          </a:p>
          <a:p>
            <a:pPr marL="0" lvl="0" indent="0">
              <a:buNone/>
            </a:pPr>
            <a:endParaRPr lang="en-GB" sz="1400">
              <a:latin typeface="Arial" pitchFamily="34"/>
              <a:cs typeface="Arial" pitchFamily="34"/>
            </a:endParaRPr>
          </a:p>
          <a:p>
            <a:pPr marL="0" lvl="0" indent="0">
              <a:buNone/>
            </a:pPr>
            <a:endParaRPr lang="en-GB" sz="1400">
              <a:latin typeface="Arial" pitchFamily="34"/>
              <a:cs typeface="Arial" pitchFamily="34"/>
            </a:endParaRPr>
          </a:p>
          <a:p>
            <a:pPr marL="0" lvl="0" indent="0">
              <a:buNone/>
            </a:pPr>
            <a:endParaRPr lang="en-GB" sz="1400">
              <a:latin typeface="Arial" pitchFamily="34"/>
              <a:cs typeface="Arial" pitchFamily="34"/>
            </a:endParaRPr>
          </a:p>
          <a:p>
            <a:pPr marL="0" lvl="0" indent="0">
              <a:buNone/>
            </a:pPr>
            <a:endParaRPr lang="en-GB" sz="1400">
              <a:latin typeface="Arial" pitchFamily="34"/>
              <a:cs typeface="Arial" pitchFamily="34"/>
            </a:endParaRPr>
          </a:p>
          <a:p>
            <a:pPr marL="0" lvl="0" indent="0">
              <a:buNone/>
            </a:pPr>
            <a:endParaRPr lang="en-GB" sz="1400">
              <a:latin typeface="Arial" pitchFamily="34"/>
              <a:cs typeface="Arial" pitchFamily="34"/>
            </a:endParaRPr>
          </a:p>
          <a:p>
            <a:pPr marL="0" lvl="0" indent="0">
              <a:buNone/>
            </a:pPr>
            <a:endParaRPr lang="en-GB" sz="1400">
              <a:latin typeface="Arial" pitchFamily="34"/>
              <a:cs typeface="Arial" pitchFamily="34"/>
            </a:endParaRPr>
          </a:p>
          <a:p>
            <a:pPr marL="0" lvl="0" indent="0">
              <a:buNone/>
            </a:pPr>
            <a:endParaRPr lang="en-GB" sz="1400">
              <a:latin typeface="Arial" pitchFamily="34"/>
              <a:cs typeface="Arial" pitchFamily="34"/>
            </a:endParaRPr>
          </a:p>
          <a:p>
            <a:pPr marL="0" lvl="0" indent="0">
              <a:buNone/>
            </a:pPr>
            <a:endParaRPr lang="en-GB" sz="1400">
              <a:latin typeface="Arial" pitchFamily="34"/>
              <a:cs typeface="Arial" pitchFamily="34"/>
            </a:endParaRPr>
          </a:p>
          <a:p>
            <a:pPr marL="0" lvl="0" indent="0">
              <a:buNone/>
            </a:pPr>
            <a:r>
              <a:rPr lang="en-GB" sz="1400">
                <a:latin typeface="Arial" pitchFamily="34"/>
                <a:cs typeface="Arial" pitchFamily="34"/>
              </a:rPr>
              <a:t>                                                                                             </a:t>
            </a:r>
            <a:r>
              <a:rPr lang="en-GB" sz="1050">
                <a:latin typeface="Arial" pitchFamily="34"/>
                <a:cs typeface="Arial" pitchFamily="34"/>
              </a:rPr>
              <a:t>Sade taylor-2438506</a:t>
            </a:r>
          </a:p>
          <a:p>
            <a:pPr marL="0" lvl="0" indent="0">
              <a:buNone/>
            </a:pPr>
            <a:endParaRPr lang="en-GB" sz="1400">
              <a:latin typeface="Arial" pitchFamily="34"/>
              <a:cs typeface="Arial" pitchFamily="34"/>
            </a:endParaRPr>
          </a:p>
        </p:txBody>
      </p:sp>
      <p:sp>
        <p:nvSpPr>
          <p:cNvPr id="4" name="AutoShape 4" descr="Risk factors for ischemic stroke. | Download Scientific Diagram">
            <a:extLst>
              <a:ext uri="{FF2B5EF4-FFF2-40B4-BE49-F238E27FC236}">
                <a16:creationId xmlns:a16="http://schemas.microsoft.com/office/drawing/2014/main" id="{16F7C6D9-D757-F710-4444-B2FD0C348D88}"/>
              </a:ext>
            </a:extLst>
          </p:cNvPr>
          <p:cNvSpPr/>
          <p:nvPr/>
        </p:nvSpPr>
        <p:spPr>
          <a:xfrm>
            <a:off x="5943600" y="3276596"/>
            <a:ext cx="304796"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5" name="Picture 6">
            <a:extLst>
              <a:ext uri="{FF2B5EF4-FFF2-40B4-BE49-F238E27FC236}">
                <a16:creationId xmlns:a16="http://schemas.microsoft.com/office/drawing/2014/main" id="{D19054BB-B483-E86A-FDE4-C3A6EE874480}"/>
              </a:ext>
            </a:extLst>
          </p:cNvPr>
          <p:cNvPicPr>
            <a:picLocks noChangeAspect="1"/>
          </p:cNvPicPr>
          <p:nvPr/>
        </p:nvPicPr>
        <p:blipFill>
          <a:blip r:embed="rId2"/>
          <a:stretch>
            <a:fillRect/>
          </a:stretch>
        </p:blipFill>
        <p:spPr>
          <a:xfrm>
            <a:off x="6329083" y="1201265"/>
            <a:ext cx="5629832" cy="5275731"/>
          </a:xfrm>
          <a:prstGeom prst="rect">
            <a:avLst/>
          </a:prstGeom>
          <a:noFill/>
          <a:ln cap="flat">
            <a:noFill/>
          </a:ln>
        </p:spPr>
      </p:pic>
      <p:pic>
        <p:nvPicPr>
          <p:cNvPr id="6" name="Picture 7">
            <a:extLst>
              <a:ext uri="{FF2B5EF4-FFF2-40B4-BE49-F238E27FC236}">
                <a16:creationId xmlns:a16="http://schemas.microsoft.com/office/drawing/2014/main" id="{C01867FF-DA49-74E1-B5F5-93DAD1042949}"/>
              </a:ext>
            </a:extLst>
          </p:cNvPr>
          <p:cNvPicPr>
            <a:picLocks noChangeAspect="1"/>
          </p:cNvPicPr>
          <p:nvPr/>
        </p:nvPicPr>
        <p:blipFill>
          <a:blip r:embed="rId3"/>
          <a:stretch>
            <a:fillRect/>
          </a:stretch>
        </p:blipFill>
        <p:spPr>
          <a:xfrm>
            <a:off x="363071" y="3581403"/>
            <a:ext cx="3913092" cy="2913891"/>
          </a:xfrm>
          <a:prstGeom prst="rect">
            <a:avLst/>
          </a:prstGeom>
          <a:noFill/>
          <a:ln cap="flat">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B058C-2D09-D0C4-1978-E69647571842}"/>
              </a:ext>
            </a:extLst>
          </p:cNvPr>
          <p:cNvSpPr txBox="1">
            <a:spLocks noGrp="1"/>
          </p:cNvSpPr>
          <p:nvPr>
            <p:ph type="title"/>
          </p:nvPr>
        </p:nvSpPr>
        <p:spPr>
          <a:xfrm>
            <a:off x="1062322" y="80677"/>
            <a:ext cx="10515600" cy="833722"/>
          </a:xfrm>
        </p:spPr>
        <p:txBody>
          <a:bodyPr/>
          <a:lstStyle/>
          <a:p>
            <a:pPr lvl="0"/>
            <a:r>
              <a:rPr lang="en-GB" sz="1800">
                <a:latin typeface="Aptos Black" pitchFamily="34"/>
              </a:rPr>
              <a:t>Greenacres community Centre: Supporting Stroke Survivors in the Local community:</a:t>
            </a:r>
            <a:endParaRPr lang="en-GB" sz="1800"/>
          </a:p>
        </p:txBody>
      </p:sp>
      <p:sp>
        <p:nvSpPr>
          <p:cNvPr id="3" name="Content Placeholder 2">
            <a:extLst>
              <a:ext uri="{FF2B5EF4-FFF2-40B4-BE49-F238E27FC236}">
                <a16:creationId xmlns:a16="http://schemas.microsoft.com/office/drawing/2014/main" id="{69EF8EA7-DA31-AA06-86AA-B664A699BDDA}"/>
              </a:ext>
            </a:extLst>
          </p:cNvPr>
          <p:cNvSpPr txBox="1">
            <a:spLocks noGrp="1"/>
          </p:cNvSpPr>
          <p:nvPr>
            <p:ph idx="1"/>
          </p:nvPr>
        </p:nvSpPr>
        <p:spPr>
          <a:xfrm>
            <a:off x="838203" y="1039901"/>
            <a:ext cx="6647322" cy="5576047"/>
          </a:xfrm>
        </p:spPr>
        <p:txBody>
          <a:bodyPr/>
          <a:lstStyle/>
          <a:p>
            <a:pPr lvl="0" algn="just">
              <a:lnSpc>
                <a:spcPct val="70000"/>
              </a:lnSpc>
            </a:pPr>
            <a:r>
              <a:rPr lang="en-GB" sz="1600">
                <a:latin typeface="Arial" pitchFamily="34"/>
                <a:cs typeface="Arial" pitchFamily="34"/>
              </a:rPr>
              <a:t>According to the Stroke Association, each year in the UK 100,000 individuals have a stroke every 5 minutes, and 1.4 million survivors are now living with long-term aftereffects leading to disability. These are referred to as living factors—health-affected service/healthcare access—that predispose the individual to a higher rate of stroke (by poor diet, not exercise, and stress). Poor diet, unhealthy eating, eating unhealthy diets, and unmet physical activity and lifestyle choices can cause conditions including diabetes and obesity that can affect mental and physical health. Biologically, this can be age, genetic, and gender related. Economic factors, such as income, family, education, social status, and environmental status will be detrimental to one’s mood and mental health; as a result there could be an individual suffering from a chronic stress burden and developing bad habits. Fostering a healthy lifestyle, and checking blood pressure as part of your daily routine, reduces stroke risk. Money and the like are social determinants of health which can be felt physically and internally causing additional stress. This is the long-term. complications that stroke survivors encounter posttreatment which consist of paralysis, speech delay/loss of communication, mobility, memory loss, depression, dependency and isolation. Greenacres Community Centre also aims to implement a recovery hub to assist formerly released persons that continue to require care along with counseling and support to enhance their independence and prevent them from becoming more isolated while caring for themselves in their local community. Greenacres is working towards developing a continuum of care model by providing care from health and social professionals working together using an ICS (integrated care system approach) to help health and social providers collaborate, plan and deliver integrated care to the local population.</a:t>
            </a:r>
          </a:p>
          <a:p>
            <a:pPr marL="0" lvl="0" indent="0" algn="just">
              <a:lnSpc>
                <a:spcPct val="70000"/>
              </a:lnSpc>
              <a:buNone/>
            </a:pPr>
            <a:r>
              <a:rPr lang="en-GB" sz="1600">
                <a:latin typeface="Arial" pitchFamily="34"/>
                <a:cs typeface="Arial" pitchFamily="34"/>
              </a:rPr>
              <a:t>                                                                                   </a:t>
            </a:r>
            <a:r>
              <a:rPr lang="en-GB" sz="1100">
                <a:latin typeface="Arial" pitchFamily="34"/>
                <a:cs typeface="Arial" pitchFamily="34"/>
              </a:rPr>
              <a:t>Sade Taylor- 2438506</a:t>
            </a:r>
          </a:p>
        </p:txBody>
      </p:sp>
      <p:pic>
        <p:nvPicPr>
          <p:cNvPr id="4" name="Picture 3">
            <a:extLst>
              <a:ext uri="{FF2B5EF4-FFF2-40B4-BE49-F238E27FC236}">
                <a16:creationId xmlns:a16="http://schemas.microsoft.com/office/drawing/2014/main" id="{E53530D4-1652-B1BD-1F22-F5385B294B7F}"/>
              </a:ext>
            </a:extLst>
          </p:cNvPr>
          <p:cNvPicPr>
            <a:picLocks noChangeAspect="1"/>
          </p:cNvPicPr>
          <p:nvPr/>
        </p:nvPicPr>
        <p:blipFill>
          <a:blip r:embed="rId2"/>
          <a:stretch>
            <a:fillRect/>
          </a:stretch>
        </p:blipFill>
        <p:spPr>
          <a:xfrm>
            <a:off x="7835155" y="1039901"/>
            <a:ext cx="4177555" cy="5432614"/>
          </a:xfrm>
          <a:prstGeom prst="rect">
            <a:avLst/>
          </a:prstGeom>
          <a:noFill/>
          <a:ln cap="flat">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BA91B-005E-66A2-EBB1-D23F56FFB28E}"/>
              </a:ext>
            </a:extLst>
          </p:cNvPr>
          <p:cNvSpPr txBox="1">
            <a:spLocks noGrp="1"/>
          </p:cNvSpPr>
          <p:nvPr>
            <p:ph type="title"/>
          </p:nvPr>
        </p:nvSpPr>
        <p:spPr>
          <a:xfrm>
            <a:off x="838203" y="365129"/>
            <a:ext cx="10515600" cy="773390"/>
          </a:xfrm>
        </p:spPr>
        <p:txBody>
          <a:bodyPr/>
          <a:lstStyle/>
          <a:p>
            <a:pPr lvl="0"/>
            <a:r>
              <a:rPr lang="en-GB" sz="1800">
                <a:latin typeface="Aptos Black" pitchFamily="34"/>
                <a:cs typeface="Arial" pitchFamily="34"/>
              </a:rPr>
              <a:t>Greenacres community Centre: Supporting Stroke Survivors in the Local community:</a:t>
            </a:r>
          </a:p>
        </p:txBody>
      </p:sp>
      <p:sp>
        <p:nvSpPr>
          <p:cNvPr id="3" name="Content Placeholder 4">
            <a:extLst>
              <a:ext uri="{FF2B5EF4-FFF2-40B4-BE49-F238E27FC236}">
                <a16:creationId xmlns:a16="http://schemas.microsoft.com/office/drawing/2014/main" id="{D7AAAA9C-C920-4DBE-FC7F-4020F979A079}"/>
              </a:ext>
            </a:extLst>
          </p:cNvPr>
          <p:cNvSpPr txBox="1">
            <a:spLocks noGrp="1"/>
          </p:cNvSpPr>
          <p:nvPr>
            <p:ph idx="1"/>
          </p:nvPr>
        </p:nvSpPr>
        <p:spPr>
          <a:xfrm>
            <a:off x="838193" y="1398492"/>
            <a:ext cx="5992904" cy="5387791"/>
          </a:xfrm>
        </p:spPr>
        <p:txBody>
          <a:bodyPr/>
          <a:lstStyle/>
          <a:p>
            <a:pPr lvl="0" algn="just">
              <a:lnSpc>
                <a:spcPct val="70000"/>
              </a:lnSpc>
            </a:pPr>
            <a:r>
              <a:rPr lang="en-GB" sz="1200">
                <a:latin typeface="Arial" pitchFamily="34"/>
                <a:cs typeface="Arial" pitchFamily="34"/>
              </a:rPr>
              <a:t>Carers and family services endeavour to deliver advice about being looked after holistically and offer members of such care with the emotional support which may help them. Physiotherapy will help to motivate physical activity, health and well-being and mobility. It can be done through a wide variety of therapy and exercise therapies to enhance physical, cognitive and emotional performance. Support groups for survivors and therapists also would be undertaken to facilitate inclusion and comfort for the people with regard to talking about what they feel, where they want to go, what they want to achieve, and to talk comfortably with those who have experienced their own experiences which would reduce loneliness. Occupational therapists would practice safe care practices, training carers to provide appropriate mental support, etc. Learning to care for others, such as about how to take care of their bodies, and how to prevent a stroke, which requires control of blood pressure and diet is important to rehabilitate individuals. LOCAL COMMUNITIES—local therapists/local GPs and occupational therapists. Specialists will work collaboratively with Greenacres to arrange and run sessions. It also provides regular checks and progress monitoring, specialised knowledge advice exercises and rehabilitation and volunteer training, which will allow us to work together and exchange data with hospitals and community partners. INITIATIVE — The goal is that this is the best way to help survivors regain independence, confidence, mobility and rehabilitation. This emotional well-being allows them to feel safe inside and encourages them to continue fighting against anxiety or depression. It also allows for carers/supportive family and friends with assistance from others to prevent strokes in the future. Greenacres will work towards providing safe and effective care that is consistent with NHP. These will be steps that will aid in physical, social, emotional return to health. There will also have to be an avenue for fostering independence and minimising dependency on hospital services and ultimately for the carers themselves and a source for critical care or assistance. Recoveries provide holistic and support services to community survivors, especially those who use the service and are in recovery, in hopes of integrating more closely services and communities.</a:t>
            </a:r>
          </a:p>
          <a:p>
            <a:pPr lvl="0" algn="just">
              <a:lnSpc>
                <a:spcPct val="70000"/>
              </a:lnSpc>
            </a:pPr>
            <a:r>
              <a:rPr lang="en-GB" sz="1200">
                <a:latin typeface="Arial" pitchFamily="34"/>
                <a:cs typeface="Arial" pitchFamily="34"/>
              </a:rPr>
              <a:t>Greenacres Stroke Recovery Hub. Greenacres Recovery Hub offers support, guidance and support for recovery in stroke survivors. We do this by offering therapy, education, and emotional support in the neighborhood so that individuals can become confident as well as independent and can manage hospital and care services. Partnering with medical</a:t>
            </a:r>
          </a:p>
          <a:p>
            <a:pPr lvl="0" algn="just">
              <a:lnSpc>
                <a:spcPct val="70000"/>
              </a:lnSpc>
            </a:pPr>
            <a:r>
              <a:rPr lang="en-GB" sz="1200">
                <a:latin typeface="Arial" pitchFamily="34"/>
                <a:cs typeface="Arial" pitchFamily="34"/>
              </a:rPr>
              <a:t>professionals will allow Greenacres to offer safe and effective care. Such a process improves patient ability. It enhances the lives of stroke survivors and their family member</a:t>
            </a:r>
          </a:p>
          <a:p>
            <a:pPr lvl="0" algn="just">
              <a:lnSpc>
                <a:spcPct val="70000"/>
              </a:lnSpc>
            </a:pPr>
            <a:r>
              <a:rPr lang="en-GB" sz="1200">
                <a:latin typeface="Arial" pitchFamily="34"/>
                <a:cs typeface="Arial" pitchFamily="34"/>
              </a:rPr>
              <a:t>                                                                                                </a:t>
            </a:r>
            <a:r>
              <a:rPr lang="en-GB" sz="1000">
                <a:latin typeface="Arial" pitchFamily="34"/>
                <a:cs typeface="Arial" pitchFamily="34"/>
              </a:rPr>
              <a:t>Sade Taylor- </a:t>
            </a:r>
            <a:r>
              <a:rPr lang="en-GB" sz="1200">
                <a:latin typeface="Arial" pitchFamily="34"/>
                <a:cs typeface="Arial" pitchFamily="34"/>
              </a:rPr>
              <a:t>2438506</a:t>
            </a:r>
          </a:p>
          <a:p>
            <a:pPr lvl="0">
              <a:lnSpc>
                <a:spcPct val="70000"/>
              </a:lnSpc>
            </a:pPr>
            <a:endParaRPr lang="en-GB" sz="700"/>
          </a:p>
        </p:txBody>
      </p:sp>
      <p:pic>
        <p:nvPicPr>
          <p:cNvPr id="4" name="Picture 5">
            <a:extLst>
              <a:ext uri="{FF2B5EF4-FFF2-40B4-BE49-F238E27FC236}">
                <a16:creationId xmlns:a16="http://schemas.microsoft.com/office/drawing/2014/main" id="{1466086C-02EA-3821-FD3A-105330F00745}"/>
              </a:ext>
            </a:extLst>
          </p:cNvPr>
          <p:cNvPicPr>
            <a:picLocks noChangeAspect="1"/>
          </p:cNvPicPr>
          <p:nvPr/>
        </p:nvPicPr>
        <p:blipFill>
          <a:blip r:embed="rId2"/>
          <a:stretch>
            <a:fillRect/>
          </a:stretch>
        </p:blipFill>
        <p:spPr>
          <a:xfrm>
            <a:off x="6947647" y="1326776"/>
            <a:ext cx="4688540" cy="5253319"/>
          </a:xfrm>
          <a:prstGeom prst="rect">
            <a:avLst/>
          </a:prstGeom>
          <a:noFill/>
          <a:ln cap="flat">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00023-DE53-8FE8-43E5-9A710680D92B}"/>
              </a:ext>
            </a:extLst>
          </p:cNvPr>
          <p:cNvSpPr txBox="1">
            <a:spLocks noGrp="1"/>
          </p:cNvSpPr>
          <p:nvPr>
            <p:ph type="title"/>
          </p:nvPr>
        </p:nvSpPr>
        <p:spPr>
          <a:xfrm>
            <a:off x="2142567" y="365129"/>
            <a:ext cx="4132731" cy="1325559"/>
          </a:xfrm>
        </p:spPr>
        <p:txBody>
          <a:bodyPr/>
          <a:lstStyle/>
          <a:p>
            <a:pPr lvl="0"/>
            <a:r>
              <a:rPr lang="en-GB" b="1">
                <a:latin typeface="Arial" pitchFamily="34"/>
                <a:cs typeface="Arial" pitchFamily="34"/>
              </a:rPr>
              <a:t>Conclusion:</a:t>
            </a:r>
            <a:br>
              <a:rPr lang="en-GB" b="1">
                <a:latin typeface="Arial" pitchFamily="34"/>
                <a:cs typeface="Arial" pitchFamily="34"/>
              </a:rPr>
            </a:br>
            <a:endParaRPr lang="en-GB"/>
          </a:p>
        </p:txBody>
      </p:sp>
      <p:sp>
        <p:nvSpPr>
          <p:cNvPr id="3" name="Content Placeholder 2">
            <a:extLst>
              <a:ext uri="{FF2B5EF4-FFF2-40B4-BE49-F238E27FC236}">
                <a16:creationId xmlns:a16="http://schemas.microsoft.com/office/drawing/2014/main" id="{F5CF1834-FAA7-B8D5-7BF5-7873004716F0}"/>
              </a:ext>
            </a:extLst>
          </p:cNvPr>
          <p:cNvSpPr txBox="1">
            <a:spLocks noGrp="1"/>
          </p:cNvSpPr>
          <p:nvPr>
            <p:ph idx="1"/>
          </p:nvPr>
        </p:nvSpPr>
        <p:spPr>
          <a:xfrm>
            <a:off x="838203" y="1825627"/>
            <a:ext cx="7238993" cy="4484683"/>
          </a:xfrm>
        </p:spPr>
        <p:txBody>
          <a:bodyPr/>
          <a:lstStyle/>
          <a:p>
            <a:pPr marL="0" lvl="0" indent="0" algn="just">
              <a:buNone/>
            </a:pPr>
            <a:endParaRPr lang="en-GB" sz="2400" b="1">
              <a:latin typeface="Arial" pitchFamily="34"/>
              <a:cs typeface="Arial" pitchFamily="34"/>
            </a:endParaRPr>
          </a:p>
          <a:p>
            <a:pPr lvl="0" algn="just"/>
            <a:r>
              <a:rPr lang="en-GB" sz="1900">
                <a:latin typeface="Arial" pitchFamily="34"/>
                <a:cs typeface="Arial" pitchFamily="34"/>
              </a:rPr>
              <a:t>In summary, Greenacres Stroke Recovery Hub aims to provide ongoing support and guidance to stroke survivors that are in recovery. This is by providing services like therapy, educational programs, and emotional support within the community. This is to promote confidence and independence to individuals to find ways to ease off hospital services and carer givers carers. Greenacres working alongside healthcare professionals will help deliver effective and safe care. This helps improve patient ability.</a:t>
            </a:r>
          </a:p>
          <a:p>
            <a:pPr lvl="0" algn="just"/>
            <a:r>
              <a:rPr lang="en-GB" sz="1900">
                <a:latin typeface="Arial" pitchFamily="34"/>
                <a:cs typeface="Arial" pitchFamily="34"/>
              </a:rPr>
              <a:t>This promotes quality of life for stroke survivors and their loved ones.</a:t>
            </a:r>
          </a:p>
          <a:p>
            <a:pPr lvl="0" algn="just"/>
            <a:endParaRPr lang="en-GB" sz="1900">
              <a:latin typeface="Arial" pitchFamily="34"/>
              <a:cs typeface="Arial" pitchFamily="34"/>
            </a:endParaRPr>
          </a:p>
          <a:p>
            <a:pPr marL="0" lvl="0" indent="0" algn="just">
              <a:buNone/>
            </a:pPr>
            <a:r>
              <a:rPr lang="en-GB" sz="1100">
                <a:latin typeface="Arial" pitchFamily="34"/>
                <a:cs typeface="Arial" pitchFamily="34"/>
              </a:rPr>
              <a:t>                                                                                                                                         Sade Taylor- </a:t>
            </a:r>
            <a:r>
              <a:rPr lang="en-GB" sz="1050">
                <a:latin typeface="Arial" pitchFamily="34"/>
                <a:cs typeface="Arial" pitchFamily="34"/>
              </a:rPr>
              <a:t>2438506</a:t>
            </a:r>
          </a:p>
          <a:p>
            <a:pPr marL="0" lvl="0" indent="0">
              <a:buNone/>
            </a:pPr>
            <a:endParaRPr lang="en-GB"/>
          </a:p>
        </p:txBody>
      </p:sp>
      <p:pic>
        <p:nvPicPr>
          <p:cNvPr id="4" name="Picture 3">
            <a:extLst>
              <a:ext uri="{FF2B5EF4-FFF2-40B4-BE49-F238E27FC236}">
                <a16:creationId xmlns:a16="http://schemas.microsoft.com/office/drawing/2014/main" id="{E4A57750-5E48-3AEF-8EDD-D1FF264B530C}"/>
              </a:ext>
            </a:extLst>
          </p:cNvPr>
          <p:cNvPicPr>
            <a:picLocks noChangeAspect="1"/>
          </p:cNvPicPr>
          <p:nvPr/>
        </p:nvPicPr>
        <p:blipFill>
          <a:blip r:embed="rId2"/>
          <a:stretch>
            <a:fillRect/>
          </a:stretch>
        </p:blipFill>
        <p:spPr>
          <a:xfrm>
            <a:off x="8077196" y="1452286"/>
            <a:ext cx="4114800" cy="4858033"/>
          </a:xfrm>
          <a:prstGeom prst="rect">
            <a:avLst/>
          </a:prstGeom>
          <a:noFill/>
          <a:ln cap="flat">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A174F629-DDE2-748B-1229-91535FE0109B}"/>
              </a:ext>
            </a:extLst>
          </p:cNvPr>
          <p:cNvSpPr txBox="1">
            <a:spLocks noGrp="1"/>
          </p:cNvSpPr>
          <p:nvPr>
            <p:ph type="title"/>
          </p:nvPr>
        </p:nvSpPr>
        <p:spPr>
          <a:xfrm>
            <a:off x="1146584" y="-307183"/>
            <a:ext cx="9153857" cy="1087102"/>
          </a:xfrm>
        </p:spPr>
        <p:txBody>
          <a:bodyPr/>
          <a:lstStyle/>
          <a:p>
            <a:pPr lvl="0"/>
            <a:r>
              <a:rPr lang="en-GB" sz="1800">
                <a:latin typeface="Aptos Black" pitchFamily="34"/>
              </a:rPr>
              <a:t>Bibliographic References- Group 3</a:t>
            </a:r>
            <a:endParaRPr lang="en-GB" sz="1800"/>
          </a:p>
        </p:txBody>
      </p:sp>
      <p:sp>
        <p:nvSpPr>
          <p:cNvPr id="3" name="Text Placeholder 4">
            <a:extLst>
              <a:ext uri="{FF2B5EF4-FFF2-40B4-BE49-F238E27FC236}">
                <a16:creationId xmlns:a16="http://schemas.microsoft.com/office/drawing/2014/main" id="{984DFD4E-484C-111D-E3A3-91F35919C12C}"/>
              </a:ext>
            </a:extLst>
          </p:cNvPr>
          <p:cNvSpPr txBox="1">
            <a:spLocks noGrp="1"/>
          </p:cNvSpPr>
          <p:nvPr>
            <p:ph type="body" idx="1"/>
          </p:nvPr>
        </p:nvSpPr>
        <p:spPr>
          <a:xfrm>
            <a:off x="1146584" y="-378899"/>
            <a:ext cx="45720" cy="71716"/>
          </a:xfrm>
        </p:spPr>
        <p:txBody>
          <a:bodyPr/>
          <a:lstStyle/>
          <a:p>
            <a:endParaRPr lang="en-GB"/>
          </a:p>
        </p:txBody>
      </p:sp>
      <p:sp>
        <p:nvSpPr>
          <p:cNvPr id="4" name="Content Placeholder 5">
            <a:extLst>
              <a:ext uri="{FF2B5EF4-FFF2-40B4-BE49-F238E27FC236}">
                <a16:creationId xmlns:a16="http://schemas.microsoft.com/office/drawing/2014/main" id="{E7E07795-AD63-2E31-E51D-E3E4C70DD60E}"/>
              </a:ext>
            </a:extLst>
          </p:cNvPr>
          <p:cNvSpPr txBox="1">
            <a:spLocks noGrp="1"/>
          </p:cNvSpPr>
          <p:nvPr>
            <p:ph type="body" idx="3"/>
          </p:nvPr>
        </p:nvSpPr>
        <p:spPr>
          <a:xfrm>
            <a:off x="842948" y="887507"/>
            <a:ext cx="5180021" cy="6078071"/>
          </a:xfrm>
        </p:spPr>
        <p:txBody>
          <a:bodyPr anchor="t"/>
          <a:lstStyle/>
          <a:p>
            <a:pPr lvl="0" algn="just">
              <a:lnSpc>
                <a:spcPct val="50000"/>
              </a:lnSpc>
            </a:pPr>
            <a:r>
              <a:rPr lang="en-GB" sz="700" b="0">
                <a:solidFill>
                  <a:srgbClr val="FF0000"/>
                </a:solidFill>
              </a:rPr>
              <a:t>Liliam Cardoso- 2436087</a:t>
            </a:r>
          </a:p>
          <a:p>
            <a:pPr marL="228600" lvl="0" indent="-228600" algn="just">
              <a:lnSpc>
                <a:spcPct val="50000"/>
              </a:lnSpc>
              <a:buChar char="•"/>
            </a:pPr>
            <a:r>
              <a:rPr lang="en-GB" sz="800" b="0"/>
              <a:t>NHS England (2019) The NHS Long Term Plan. Available at: </a:t>
            </a:r>
            <a:r>
              <a:rPr lang="en-GB" sz="800" b="0">
                <a:hlinkClick r:id="rId2"/>
              </a:rPr>
              <a:t>https://www.longtermplan.nhs.uk</a:t>
            </a:r>
            <a:r>
              <a:rPr lang="en-GB" sz="800" b="0"/>
              <a:t> </a:t>
            </a:r>
          </a:p>
          <a:p>
            <a:pPr marL="228600" lvl="0" indent="-228600" algn="just">
              <a:lnSpc>
                <a:spcPct val="50000"/>
              </a:lnSpc>
              <a:buSzPct val="114999"/>
              <a:buChar char="•"/>
            </a:pPr>
            <a:r>
              <a:rPr lang="en-GB" sz="800" b="0"/>
              <a:t>NHS England (2021) National Stroke Service Model. Available at: </a:t>
            </a:r>
            <a:r>
              <a:rPr lang="en-GB" sz="800" b="0">
                <a:hlinkClick r:id="rId3"/>
              </a:rPr>
              <a:t>https://www.england.nhs.uk/stroke</a:t>
            </a:r>
            <a:r>
              <a:rPr lang="en-GB" sz="800" b="0"/>
              <a:t> </a:t>
            </a:r>
            <a:endParaRPr lang="en-GB" sz="800" b="0">
              <a:ea typeface="Calibri"/>
              <a:cs typeface="Arial"/>
            </a:endParaRPr>
          </a:p>
          <a:p>
            <a:pPr marL="228600" lvl="0" indent="-228600" algn="just">
              <a:lnSpc>
                <a:spcPct val="50000"/>
              </a:lnSpc>
              <a:buSzPct val="114999"/>
              <a:buChar char="•"/>
            </a:pPr>
            <a:r>
              <a:rPr lang="en-GB" sz="800" b="0"/>
              <a:t>Public Health England (2017) RightCare Stroke Pathway. Available at: </a:t>
            </a:r>
            <a:r>
              <a:rPr lang="en-GB" sz="800" b="0">
                <a:hlinkClick r:id="rId4"/>
              </a:rPr>
              <a:t>https://fingertips.phe.org.uk</a:t>
            </a:r>
            <a:r>
              <a:rPr lang="en-GB" sz="800" b="0"/>
              <a:t> </a:t>
            </a:r>
          </a:p>
          <a:p>
            <a:pPr marL="228600" lvl="0" indent="-228600" algn="just">
              <a:lnSpc>
                <a:spcPct val="50000"/>
              </a:lnSpc>
              <a:buSzPct val="114999"/>
              <a:buChar char="•"/>
            </a:pPr>
            <a:r>
              <a:rPr lang="en-GB" sz="800" b="0">
                <a:hlinkClick r:id="rId5"/>
              </a:rPr>
              <a:t>https://www.bhf.org.uk/informationsupport/conditions/stroke</a:t>
            </a:r>
            <a:endParaRPr lang="en-GB" sz="800" b="0"/>
          </a:p>
          <a:p>
            <a:pPr marL="228600" lvl="0" indent="-228600" algn="just">
              <a:lnSpc>
                <a:spcPct val="50000"/>
              </a:lnSpc>
              <a:buSzPct val="114999"/>
              <a:buChar char="•"/>
            </a:pPr>
            <a:r>
              <a:rPr lang="en-GB" sz="800" b="0">
                <a:hlinkClick r:id="rId6"/>
              </a:rPr>
              <a:t>https://www.helpinghandshomecare.co.uk/nursing-care/neurological-care/stroke/</a:t>
            </a:r>
            <a:endParaRPr lang="en-GB" sz="800" b="0"/>
          </a:p>
          <a:p>
            <a:pPr marL="228600" lvl="0" indent="-228600" algn="just">
              <a:lnSpc>
                <a:spcPct val="50000"/>
              </a:lnSpc>
              <a:buSzPct val="114999"/>
              <a:buChar char="•"/>
            </a:pPr>
            <a:r>
              <a:rPr lang="en-GB" sz="800" b="0"/>
              <a:t>https://www.justanswer.co.uk/sip/health</a:t>
            </a:r>
          </a:p>
          <a:p>
            <a:pPr lvl="0" algn="just">
              <a:lnSpc>
                <a:spcPct val="50000"/>
              </a:lnSpc>
            </a:pPr>
            <a:r>
              <a:rPr lang="en-GB" sz="800" b="0">
                <a:solidFill>
                  <a:srgbClr val="FF0000"/>
                </a:solidFill>
              </a:rPr>
              <a:t>Christian Dave – 2430423      </a:t>
            </a:r>
          </a:p>
          <a:p>
            <a:pPr marL="228600" lvl="0" indent="-228600" algn="just">
              <a:lnSpc>
                <a:spcPct val="50000"/>
              </a:lnSpc>
              <a:buSzPct val="114999"/>
              <a:buChar char="•"/>
            </a:pPr>
            <a:r>
              <a:rPr lang="en-GB" sz="800" b="0"/>
              <a:t>https://www.mynewsdesk.com/uk/stroke-association/pressreleases/over-a-third-of-brits-dont-know-that-high-blood-pressure-is-the-biggest-risk-factor-for-stroke-3366838</a:t>
            </a:r>
          </a:p>
          <a:p>
            <a:pPr marL="228600" lvl="0" indent="-228600" algn="just">
              <a:lnSpc>
                <a:spcPct val="50000"/>
              </a:lnSpc>
              <a:buSzPct val="114999"/>
              <a:buChar char="•"/>
            </a:pPr>
            <a:r>
              <a:rPr lang="en-GB" sz="800" b="0"/>
              <a:t>NHS England (2024) NHS launches major new stroke campaign as thousands delay calling 999 by nearly 90 minutes. Available at: </a:t>
            </a:r>
            <a:r>
              <a:rPr lang="en-GB" sz="800" b="0">
                <a:hlinkClick r:id="rId7"/>
              </a:rPr>
              <a:t>https://www.england.nhs.uk/2024/11/nhs-launches-major-new-stroke-campaign-as-thousands-delay-calling-999-by-nearly-90-minutes/</a:t>
            </a:r>
            <a:endParaRPr lang="en-GB" sz="800" b="0"/>
          </a:p>
          <a:p>
            <a:pPr marL="228600" lvl="0" indent="-228600" algn="just">
              <a:lnSpc>
                <a:spcPct val="50000"/>
              </a:lnSpc>
              <a:buSzPct val="114999"/>
              <a:buChar char="•"/>
            </a:pPr>
            <a:r>
              <a:rPr lang="en-GB" sz="800" b="0"/>
              <a:t>King, D., Wittenberg, R., Patel, A., Quayyum, Z., Berdunov, V. &amp; Knapp, M. (2020) ‘The future incidence, prevalence and costs of stroke in the UK’, Age &amp; Ageing, 49(2), pp. 277‑282. </a:t>
            </a:r>
          </a:p>
          <a:p>
            <a:pPr marL="228600" lvl="0" indent="-228600" algn="just">
              <a:lnSpc>
                <a:spcPct val="50000"/>
              </a:lnSpc>
              <a:buSzPct val="114999"/>
              <a:buChar char="•"/>
            </a:pPr>
            <a:r>
              <a:rPr lang="en-GB" sz="800" b="0"/>
              <a:t>Patel, A., Berdunov, V., Quayyum, Z., King, D., Knapp, M., &amp; Wittenberg, R. (2021) ‘The future incidence, prevalence and costs of stroke in the UK’, BMC Public Health, 21: 1038. Available at: </a:t>
            </a:r>
            <a:r>
              <a:rPr lang="en-GB" sz="800" b="0">
                <a:hlinkClick r:id="rId8"/>
              </a:rPr>
              <a:t>https://www.ncbi.nlm.nih.gov/articles/PMC7047821/</a:t>
            </a:r>
            <a:endParaRPr lang="en-GB" sz="800" b="0"/>
          </a:p>
          <a:p>
            <a:pPr marL="228600" lvl="0" indent="-228600" algn="just">
              <a:lnSpc>
                <a:spcPct val="50000"/>
              </a:lnSpc>
              <a:buSzPct val="114999"/>
              <a:buChar char="•"/>
            </a:pPr>
            <a:r>
              <a:rPr lang="en-GB" sz="800" b="0"/>
              <a:t>NHS (2024) Recovering from a stroke. Available at: </a:t>
            </a:r>
            <a:r>
              <a:rPr lang="en-GB" sz="800" b="0">
                <a:hlinkClick r:id="rId9"/>
              </a:rPr>
              <a:t>https://www.nhs.uk/conditions/stroke/recovery/</a:t>
            </a:r>
            <a:endParaRPr lang="en-GB" sz="800" b="0"/>
          </a:p>
          <a:p>
            <a:pPr marL="228600" lvl="0" indent="-228600" algn="just">
              <a:lnSpc>
                <a:spcPct val="50000"/>
              </a:lnSpc>
              <a:buSzPct val="114999"/>
              <a:buChar char="•"/>
            </a:pPr>
            <a:r>
              <a:rPr lang="en-GB" sz="800" b="0"/>
              <a:t>NHS England (2022) National service model for an integrated community stroke service. Available at: </a:t>
            </a:r>
            <a:r>
              <a:rPr lang="en-GB" sz="800" b="0">
                <a:hlinkClick r:id="rId10"/>
              </a:rPr>
              <a:t>https://www.england.nhs.uk/wp-content/uploads/2022/02/stroke-integrated-community-service-february-2022.pdf</a:t>
            </a:r>
            <a:endParaRPr lang="en-GB" sz="800" b="0"/>
          </a:p>
          <a:p>
            <a:pPr marL="228600" lvl="0" indent="-228600" algn="just">
              <a:lnSpc>
                <a:spcPct val="50000"/>
              </a:lnSpc>
              <a:buSzPct val="114999"/>
              <a:buChar char="•"/>
            </a:pPr>
            <a:r>
              <a:rPr lang="en-GB" sz="800" b="0"/>
              <a:t>https://www.mynewsdesk.com/uk/stroke-association/pressreleases/over-a-third-of-brits-dont-know-that-high-blood-pressure-is-the-biggest-risk-factor-for-stroke-3366838</a:t>
            </a:r>
          </a:p>
          <a:p>
            <a:pPr marL="228600" lvl="0" indent="-228600" algn="just">
              <a:lnSpc>
                <a:spcPct val="50000"/>
              </a:lnSpc>
              <a:buSzPct val="114999"/>
              <a:buChar char="•"/>
            </a:pPr>
            <a:r>
              <a:rPr lang="en-GB" sz="800" b="0"/>
              <a:t>NHS England (2024) NHS launches major new stroke campaign as thousands delay calling 999 by nearly 90 minutes. Available at: </a:t>
            </a:r>
            <a:r>
              <a:rPr lang="en-GB" sz="800" b="0">
                <a:hlinkClick r:id="rId7"/>
              </a:rPr>
              <a:t>https://www.england.nhs.uk/2024/11/nhs-launches-major-new-stroke-campaign-as-thousands-delay-calling-999-by-nearly-90-minutes/</a:t>
            </a:r>
            <a:endParaRPr lang="en-GB" sz="800" b="0"/>
          </a:p>
          <a:p>
            <a:pPr marL="228600" lvl="0" indent="-228600" algn="just">
              <a:lnSpc>
                <a:spcPct val="50000"/>
              </a:lnSpc>
              <a:buSzPct val="114999"/>
              <a:buChar char="•"/>
            </a:pPr>
            <a:r>
              <a:rPr lang="en-GB" sz="800" b="0"/>
              <a:t>King, D., Wittenberg, R., Patel, A., Quayyum, Z., Berdunov, V. &amp; Knapp, M. (2020) ‘The future incidence, prevalence and costs of stroke in the UK’, Age &amp; Ageing, 49(2), pp. 277‑282. </a:t>
            </a:r>
          </a:p>
          <a:p>
            <a:pPr marL="228600" lvl="0" indent="-228600" algn="just">
              <a:lnSpc>
                <a:spcPct val="50000"/>
              </a:lnSpc>
              <a:buSzPct val="114999"/>
              <a:buChar char="•"/>
            </a:pPr>
            <a:r>
              <a:rPr lang="en-GB" sz="800" b="0"/>
              <a:t>Patel, A., Berdunov, V., Quayyum, Z., King, D., Knapp, M., &amp; Wittenberg, R. (2021) ‘The future incidence, prevalence and costs of stroke in the UK’, BMC Public Health, 21: 1038. Available at: </a:t>
            </a:r>
            <a:r>
              <a:rPr lang="en-GB" sz="800" b="0">
                <a:hlinkClick r:id="rId8"/>
              </a:rPr>
              <a:t>https://www.ncbi.nlm.nih.gov/articles/PMC7047821/</a:t>
            </a:r>
            <a:endParaRPr lang="en-GB" sz="800" b="0"/>
          </a:p>
          <a:p>
            <a:pPr marL="228600" lvl="0" indent="-228600" algn="just">
              <a:lnSpc>
                <a:spcPct val="50000"/>
              </a:lnSpc>
              <a:buSzPct val="114999"/>
              <a:buChar char="•"/>
            </a:pPr>
            <a:r>
              <a:rPr lang="en-GB" sz="800" b="0"/>
              <a:t>NHS (2024) Recovering from a stroke. Available at: </a:t>
            </a:r>
            <a:r>
              <a:rPr lang="en-GB" sz="800" b="0">
                <a:hlinkClick r:id="rId9"/>
              </a:rPr>
              <a:t>https://www.nhs.uk/conditions/stroke/recovery/</a:t>
            </a:r>
            <a:endParaRPr lang="en-GB" sz="800" b="0"/>
          </a:p>
          <a:p>
            <a:pPr marL="228600" lvl="0" indent="-228600" algn="just">
              <a:lnSpc>
                <a:spcPct val="50000"/>
              </a:lnSpc>
              <a:buSzPct val="114999"/>
              <a:buChar char="•"/>
            </a:pPr>
            <a:r>
              <a:rPr lang="en-GB" sz="800" b="0"/>
              <a:t>NHS England (2022) National service model for an integrated community stroke service. Available at: https://www.england.nhs.uk/wp-content/uploads/2022/02/stroke-integrated-community-service-february-2022.pd</a:t>
            </a:r>
          </a:p>
          <a:p>
            <a:pPr marL="228600" lvl="0" indent="-228600" algn="just">
              <a:lnSpc>
                <a:spcPct val="50000"/>
              </a:lnSpc>
              <a:buChar char="•"/>
            </a:pPr>
            <a:r>
              <a:rPr lang="en-US" sz="800" b="0" i="1"/>
              <a:t>Stroke Epidemiology and Risk Factor Management. </a:t>
            </a:r>
            <a:r>
              <a:rPr lang="en-US" sz="800" b="0"/>
              <a:t>Available at:</a:t>
            </a:r>
            <a:r>
              <a:rPr lang="en-US" sz="800" b="0" i="1"/>
              <a:t> </a:t>
            </a:r>
            <a:r>
              <a:rPr lang="en-US" sz="800" b="0">
                <a:hlinkClick r:id="rId11"/>
              </a:rPr>
              <a:t>https://pubmed.ncbi.nlm.nih.gov/28157742/</a:t>
            </a:r>
            <a:r>
              <a:rPr lang="en-US" sz="800" b="0"/>
              <a:t> (Accessed on 29 October 2025).</a:t>
            </a:r>
          </a:p>
          <a:p>
            <a:pPr marL="228600" lvl="0" indent="-228600" algn="just">
              <a:lnSpc>
                <a:spcPct val="50000"/>
              </a:lnSpc>
              <a:buChar char="•"/>
            </a:pPr>
            <a:r>
              <a:rPr lang="en-GB" sz="800" b="0" i="1"/>
              <a:t>Utility of Exosomes in Ischemic and Hemorrhagic Stroke Diagnosis and Treatment. </a:t>
            </a:r>
            <a:r>
              <a:rPr lang="en-GB" sz="800" b="0"/>
              <a:t>Available at: </a:t>
            </a:r>
            <a:r>
              <a:rPr lang="en-US" sz="800" b="0">
                <a:hlinkClick r:id="rId12"/>
              </a:rPr>
              <a:t>https://pubmed.ncbi.nlm.nih.gov/35955498/</a:t>
            </a:r>
            <a:r>
              <a:rPr lang="en-US" sz="800" b="0"/>
              <a:t> (Accessed on 29 October 2025).</a:t>
            </a:r>
          </a:p>
          <a:p>
            <a:pPr marL="228600" lvl="0" indent="-228600" algn="just">
              <a:lnSpc>
                <a:spcPct val="50000"/>
              </a:lnSpc>
              <a:buChar char="•"/>
            </a:pPr>
            <a:r>
              <a:rPr lang="en-US" sz="800" b="0" i="1"/>
              <a:t>Stroke </a:t>
            </a:r>
            <a:r>
              <a:rPr lang="en-US" sz="800" b="0"/>
              <a:t>Available at:  </a:t>
            </a:r>
            <a:r>
              <a:rPr lang="en-US" sz="800" b="0" i="1">
                <a:hlinkClick r:id="rId13"/>
              </a:rPr>
              <a:t>https://pubmed.ncbi.nlm.nih.gov/27637676/</a:t>
            </a:r>
            <a:r>
              <a:rPr lang="en-US" sz="800" b="0" i="1"/>
              <a:t> (Accessed on 30 October 2025). </a:t>
            </a:r>
          </a:p>
          <a:p>
            <a:pPr marL="228600" lvl="0" indent="-228600" algn="just">
              <a:lnSpc>
                <a:spcPct val="50000"/>
              </a:lnSpc>
              <a:buChar char="•"/>
            </a:pPr>
            <a:r>
              <a:rPr lang="en-GB" sz="800" b="0" i="1"/>
              <a:t>Pathophysiology and treatment of stroke. </a:t>
            </a:r>
            <a:r>
              <a:rPr lang="en-GB" sz="800" b="0"/>
              <a:t>Available at: </a:t>
            </a:r>
            <a:r>
              <a:rPr lang="en-GB" sz="800" b="0">
                <a:hlinkClick r:id="rId14"/>
              </a:rPr>
              <a:t>https://pubmed.ncbi.nlm.nih.gov/33076218/</a:t>
            </a:r>
            <a:r>
              <a:rPr lang="en-GB" sz="800" b="0"/>
              <a:t> (Accessed 1 November 2025).</a:t>
            </a:r>
          </a:p>
          <a:p>
            <a:pPr marL="228600" lvl="0" indent="-228600" algn="just">
              <a:lnSpc>
                <a:spcPct val="50000"/>
              </a:lnSpc>
              <a:buChar char="•"/>
            </a:pPr>
            <a:r>
              <a:rPr lang="en-GB" sz="800" b="0" i="1"/>
              <a:t>National Health Service (2024) Stroke – Overview. </a:t>
            </a:r>
            <a:r>
              <a:rPr lang="en-GB" sz="800" b="0"/>
              <a:t>Available at: </a:t>
            </a:r>
            <a:r>
              <a:rPr lang="en-GB" sz="800" b="0">
                <a:hlinkClick r:id="rId15"/>
              </a:rPr>
              <a:t>https://www.nhs.uk/conditions/stroke/</a:t>
            </a:r>
            <a:r>
              <a:rPr lang="en-GB" sz="800" b="0"/>
              <a:t> (Accessed 1 November 2025).</a:t>
            </a:r>
          </a:p>
          <a:p>
            <a:pPr marL="228600" lvl="0" indent="-228600">
              <a:lnSpc>
                <a:spcPct val="70000"/>
              </a:lnSpc>
              <a:buChar char="•"/>
            </a:pPr>
            <a:endParaRPr lang="en-GB" sz="700" b="0"/>
          </a:p>
          <a:p>
            <a:pPr marL="228600" lvl="0" indent="-228600">
              <a:lnSpc>
                <a:spcPct val="70000"/>
              </a:lnSpc>
              <a:buChar char="•"/>
            </a:pPr>
            <a:endParaRPr lang="en-GB" sz="700" b="0"/>
          </a:p>
          <a:p>
            <a:pPr marL="228600" lvl="0" indent="-228600">
              <a:lnSpc>
                <a:spcPct val="70000"/>
              </a:lnSpc>
              <a:buChar char="•"/>
            </a:pPr>
            <a:endParaRPr lang="en-GB" sz="700" b="0"/>
          </a:p>
          <a:p>
            <a:pPr marL="228600" lvl="0" indent="-228600">
              <a:lnSpc>
                <a:spcPct val="70000"/>
              </a:lnSpc>
              <a:buChar char="•"/>
            </a:pPr>
            <a:endParaRPr lang="en-GB" sz="700" b="0"/>
          </a:p>
        </p:txBody>
      </p:sp>
      <p:sp>
        <p:nvSpPr>
          <p:cNvPr id="5" name="Text Placeholder 6">
            <a:extLst>
              <a:ext uri="{FF2B5EF4-FFF2-40B4-BE49-F238E27FC236}">
                <a16:creationId xmlns:a16="http://schemas.microsoft.com/office/drawing/2014/main" id="{09B27C09-36B2-8170-3406-9C2A963A5556}"/>
              </a:ext>
            </a:extLst>
          </p:cNvPr>
          <p:cNvSpPr txBox="1">
            <a:spLocks noGrp="1"/>
          </p:cNvSpPr>
          <p:nvPr>
            <p:ph idx="2"/>
          </p:nvPr>
        </p:nvSpPr>
        <p:spPr>
          <a:xfrm>
            <a:off x="11327322" y="8065"/>
            <a:ext cx="45720" cy="45720"/>
          </a:xfrm>
        </p:spPr>
        <p:txBody>
          <a:bodyPr anchor="b"/>
          <a:lstStyle/>
          <a:p>
            <a:endParaRPr lang="en-GB"/>
          </a:p>
        </p:txBody>
      </p:sp>
      <p:sp>
        <p:nvSpPr>
          <p:cNvPr id="6" name="Content Placeholder 7">
            <a:extLst>
              <a:ext uri="{FF2B5EF4-FFF2-40B4-BE49-F238E27FC236}">
                <a16:creationId xmlns:a16="http://schemas.microsoft.com/office/drawing/2014/main" id="{57C71661-EE18-CF8F-D926-B163695D8A30}"/>
              </a:ext>
            </a:extLst>
          </p:cNvPr>
          <p:cNvSpPr txBox="1">
            <a:spLocks noGrp="1"/>
          </p:cNvSpPr>
          <p:nvPr>
            <p:ph idx="4"/>
          </p:nvPr>
        </p:nvSpPr>
        <p:spPr>
          <a:xfrm>
            <a:off x="6169036" y="852540"/>
            <a:ext cx="5183184" cy="5664799"/>
          </a:xfrm>
        </p:spPr>
        <p:txBody>
          <a:bodyPr/>
          <a:lstStyle/>
          <a:p>
            <a:pPr marL="0" lvl="0" indent="0">
              <a:lnSpc>
                <a:spcPct val="70000"/>
              </a:lnSpc>
              <a:buNone/>
            </a:pPr>
            <a:r>
              <a:rPr lang="en-US" sz="800" i="1">
                <a:solidFill>
                  <a:srgbClr val="C04F15"/>
                </a:solidFill>
                <a:latin typeface="Neue Haas Grotesk Text Pro" pitchFamily="34"/>
              </a:rPr>
              <a:t>Crisanta Sousa- 2437846</a:t>
            </a:r>
          </a:p>
          <a:p>
            <a:pPr lvl="0">
              <a:lnSpc>
                <a:spcPct val="70000"/>
              </a:lnSpc>
            </a:pPr>
            <a:r>
              <a:rPr lang="en-US" sz="800" i="1">
                <a:latin typeface="Arial" pitchFamily="34"/>
                <a:cs typeface="Arial" pitchFamily="34"/>
              </a:rPr>
              <a:t>Stroke Epidemiology and Risk Factor Management. </a:t>
            </a:r>
            <a:r>
              <a:rPr lang="en-US" sz="800">
                <a:latin typeface="Arial" pitchFamily="34"/>
                <a:cs typeface="Arial" pitchFamily="34"/>
              </a:rPr>
              <a:t>Available at:</a:t>
            </a:r>
            <a:r>
              <a:rPr lang="en-US" sz="800" i="1">
                <a:latin typeface="Arial" pitchFamily="34"/>
                <a:cs typeface="Arial" pitchFamily="34"/>
              </a:rPr>
              <a:t> </a:t>
            </a:r>
            <a:r>
              <a:rPr lang="en-US" sz="800" u="sng">
                <a:solidFill>
                  <a:srgbClr val="169C9A"/>
                </a:solidFill>
                <a:latin typeface="Arial" pitchFamily="34"/>
                <a:cs typeface="Arial" pitchFamily="34"/>
                <a:hlinkClick r:id="rId11"/>
              </a:rPr>
              <a:t>https://pubmed.ncbi.nlm.nih.gov/28157742/</a:t>
            </a:r>
            <a:r>
              <a:rPr lang="en-US" sz="800">
                <a:latin typeface="Arial" pitchFamily="34"/>
                <a:cs typeface="Arial" pitchFamily="34"/>
              </a:rPr>
              <a:t> (Accessed on 29 October 2025).​</a:t>
            </a:r>
          </a:p>
          <a:p>
            <a:pPr lvl="0">
              <a:lnSpc>
                <a:spcPct val="70000"/>
              </a:lnSpc>
            </a:pPr>
            <a:r>
              <a:rPr lang="en-GB" sz="800" i="1">
                <a:latin typeface="Arial" pitchFamily="34"/>
                <a:cs typeface="Arial" pitchFamily="34"/>
              </a:rPr>
              <a:t>Utility of Exosomes in Ischemic and Hemorrhagic Stroke Diagnosis and Treatment. </a:t>
            </a:r>
            <a:r>
              <a:rPr lang="en-GB" sz="800">
                <a:latin typeface="Arial" pitchFamily="34"/>
                <a:cs typeface="Arial" pitchFamily="34"/>
              </a:rPr>
              <a:t>Available at: </a:t>
            </a:r>
            <a:r>
              <a:rPr lang="en-US" sz="800" u="sng">
                <a:solidFill>
                  <a:srgbClr val="169C9A"/>
                </a:solidFill>
                <a:latin typeface="Arial" pitchFamily="34"/>
                <a:cs typeface="Arial" pitchFamily="34"/>
                <a:hlinkClick r:id="rId12"/>
              </a:rPr>
              <a:t>https://pubmed.ncbi.nlm.nih.gov/35955498/</a:t>
            </a:r>
            <a:r>
              <a:rPr lang="en-US" sz="800">
                <a:latin typeface="Arial" pitchFamily="34"/>
                <a:cs typeface="Arial" pitchFamily="34"/>
              </a:rPr>
              <a:t> (Accessed on 29 October 2025).​</a:t>
            </a:r>
          </a:p>
          <a:p>
            <a:pPr lvl="0">
              <a:lnSpc>
                <a:spcPct val="70000"/>
              </a:lnSpc>
            </a:pPr>
            <a:r>
              <a:rPr lang="en-US" sz="800" i="1">
                <a:latin typeface="Arial" pitchFamily="34"/>
                <a:cs typeface="Arial" pitchFamily="34"/>
              </a:rPr>
              <a:t>Stroke </a:t>
            </a:r>
            <a:r>
              <a:rPr lang="en-US" sz="800">
                <a:latin typeface="Arial" pitchFamily="34"/>
                <a:cs typeface="Arial" pitchFamily="34"/>
              </a:rPr>
              <a:t>Available at: </a:t>
            </a:r>
            <a:r>
              <a:rPr lang="en-US" sz="800" i="1" u="sng">
                <a:solidFill>
                  <a:srgbClr val="169C9A"/>
                </a:solidFill>
                <a:latin typeface="Arial" pitchFamily="34"/>
                <a:cs typeface="Arial" pitchFamily="34"/>
                <a:hlinkClick r:id="rId13"/>
              </a:rPr>
              <a:t>https://pubmed.ncbi.nlm.nih.gov/27637676/</a:t>
            </a:r>
            <a:r>
              <a:rPr lang="en-US" sz="800" i="1">
                <a:latin typeface="Arial" pitchFamily="34"/>
                <a:cs typeface="Arial" pitchFamily="34"/>
              </a:rPr>
              <a:t> (Accessed on 30 October 2025). </a:t>
            </a:r>
            <a:r>
              <a:rPr lang="en-US" sz="800">
                <a:latin typeface="Arial" pitchFamily="34"/>
                <a:cs typeface="Arial" pitchFamily="34"/>
              </a:rPr>
              <a:t>​</a:t>
            </a:r>
          </a:p>
          <a:p>
            <a:pPr lvl="0">
              <a:lnSpc>
                <a:spcPct val="70000"/>
              </a:lnSpc>
            </a:pPr>
            <a:r>
              <a:rPr lang="en-GB" sz="800" i="1">
                <a:latin typeface="Arial" pitchFamily="34"/>
                <a:cs typeface="Arial" pitchFamily="34"/>
              </a:rPr>
              <a:t>Pathophysiology and treatment of stroke. </a:t>
            </a:r>
            <a:r>
              <a:rPr lang="en-GB" sz="800">
                <a:latin typeface="Arial" pitchFamily="34"/>
                <a:cs typeface="Arial" pitchFamily="34"/>
              </a:rPr>
              <a:t>Available at: </a:t>
            </a:r>
            <a:r>
              <a:rPr lang="en-GB" sz="800" u="sng">
                <a:solidFill>
                  <a:srgbClr val="169C9A"/>
                </a:solidFill>
                <a:latin typeface="Arial" pitchFamily="34"/>
                <a:cs typeface="Arial" pitchFamily="34"/>
                <a:hlinkClick r:id="rId14"/>
              </a:rPr>
              <a:t>https://pubmed.ncbi.nlm.nih.gov/33076218/</a:t>
            </a:r>
            <a:r>
              <a:rPr lang="en-GB" sz="800">
                <a:latin typeface="Arial" pitchFamily="34"/>
                <a:cs typeface="Arial" pitchFamily="34"/>
              </a:rPr>
              <a:t> (Accessed 1 November 2025).</a:t>
            </a:r>
            <a:r>
              <a:rPr lang="en-US" sz="800">
                <a:latin typeface="Arial" pitchFamily="34"/>
                <a:cs typeface="Arial" pitchFamily="34"/>
              </a:rPr>
              <a:t>​</a:t>
            </a:r>
          </a:p>
          <a:p>
            <a:pPr lvl="0">
              <a:lnSpc>
                <a:spcPct val="70000"/>
              </a:lnSpc>
            </a:pPr>
            <a:r>
              <a:rPr lang="en-GB" sz="800" i="1">
                <a:latin typeface="Arial" pitchFamily="34"/>
                <a:cs typeface="Arial" pitchFamily="34"/>
              </a:rPr>
              <a:t>National Health Service (2024) Stroke – Overview. </a:t>
            </a:r>
            <a:r>
              <a:rPr lang="en-GB" sz="800">
                <a:latin typeface="Arial" pitchFamily="34"/>
                <a:cs typeface="Arial" pitchFamily="34"/>
              </a:rPr>
              <a:t>Available at: </a:t>
            </a:r>
            <a:r>
              <a:rPr lang="en-GB" sz="800" u="sng">
                <a:solidFill>
                  <a:srgbClr val="169C9A"/>
                </a:solidFill>
                <a:latin typeface="Arial" pitchFamily="34"/>
                <a:cs typeface="Arial" pitchFamily="34"/>
                <a:hlinkClick r:id="rId15"/>
              </a:rPr>
              <a:t>https://www.nhs.uk/conditions/stroke/</a:t>
            </a:r>
            <a:r>
              <a:rPr lang="en-GB" sz="800">
                <a:latin typeface="Arial" pitchFamily="34"/>
                <a:cs typeface="Arial" pitchFamily="34"/>
              </a:rPr>
              <a:t> (Accessed 1 November 2025).</a:t>
            </a:r>
          </a:p>
          <a:p>
            <a:pPr lvl="0">
              <a:lnSpc>
                <a:spcPct val="70000"/>
              </a:lnSpc>
            </a:pPr>
            <a:endParaRPr lang="en-GB" sz="800">
              <a:latin typeface="Neue Haas Grotesk Text Pro" pitchFamily="34"/>
            </a:endParaRPr>
          </a:p>
          <a:p>
            <a:pPr marL="0" lvl="0" indent="0">
              <a:lnSpc>
                <a:spcPct val="70000"/>
              </a:lnSpc>
              <a:buNone/>
            </a:pPr>
            <a:r>
              <a:rPr lang="en-GB" sz="800">
                <a:solidFill>
                  <a:srgbClr val="C04F15"/>
                </a:solidFill>
                <a:latin typeface="Neue Haas Grotesk Text Pro" pitchFamily="34"/>
              </a:rPr>
              <a:t>Sade Taylor- 2438506</a:t>
            </a:r>
          </a:p>
          <a:p>
            <a:pPr marL="0" lvl="0" indent="0">
              <a:lnSpc>
                <a:spcPct val="70000"/>
              </a:lnSpc>
              <a:buNone/>
            </a:pPr>
            <a:r>
              <a:rPr lang="en-GB" sz="800">
                <a:latin typeface="Arial" pitchFamily="34"/>
                <a:cs typeface="Arial" pitchFamily="34"/>
              </a:rPr>
              <a:t>:https://www.stroke.org.uk/stroke/statistics </a:t>
            </a:r>
            <a:r>
              <a:rPr lang="en-GB" sz="800">
                <a:latin typeface="Arial" pitchFamily="34"/>
                <a:cs typeface="Arial" pitchFamily="34"/>
                <a:hlinkClick r:id="rId16"/>
              </a:rPr>
              <a:t>https://www.legislation.gov.uk/ukpga/2014/23/contents</a:t>
            </a:r>
            <a:endParaRPr lang="en-GB" sz="800">
              <a:latin typeface="Arial" pitchFamily="34"/>
              <a:cs typeface="Arial" pitchFamily="34"/>
            </a:endParaRPr>
          </a:p>
          <a:p>
            <a:pPr marL="0" lvl="0" indent="0">
              <a:lnSpc>
                <a:spcPct val="70000"/>
              </a:lnSpc>
              <a:buNone/>
            </a:pPr>
            <a:r>
              <a:rPr lang="en-GB" sz="800">
                <a:latin typeface="Arial" pitchFamily="34"/>
                <a:cs typeface="Arial" pitchFamily="34"/>
              </a:rPr>
              <a:t> https://www.gov.uk/government/publications/wellbeing-in-mental-health-applying-all-our-health/wellbeing-in-mental-health-applying-all-our-health </a:t>
            </a:r>
            <a:r>
              <a:rPr lang="en-GB" sz="800">
                <a:latin typeface="Arial" pitchFamily="34"/>
                <a:cs typeface="Arial" pitchFamily="34"/>
                <a:hlinkClick r:id="rId17"/>
              </a:rPr>
              <a:t>https://www.england.nhs.uk/integratedcare/what-is-integrated-care/</a:t>
            </a:r>
            <a:endParaRPr lang="en-GB" sz="800">
              <a:latin typeface="Arial" pitchFamily="34"/>
              <a:cs typeface="Arial" pitchFamily="34"/>
            </a:endParaRPr>
          </a:p>
          <a:p>
            <a:pPr marL="0" lvl="0" indent="0">
              <a:lnSpc>
                <a:spcPct val="70000"/>
              </a:lnSpc>
              <a:buNone/>
            </a:pPr>
            <a:r>
              <a:rPr lang="en-GB" sz="800">
                <a:latin typeface="Arial" pitchFamily="34"/>
                <a:cs typeface="Arial" pitchFamily="34"/>
              </a:rPr>
              <a:t> </a:t>
            </a:r>
            <a:r>
              <a:rPr lang="en-GB" sz="800">
                <a:latin typeface="Arial" pitchFamily="34"/>
                <a:cs typeface="Arial" pitchFamily="34"/>
                <a:hlinkClick r:id="rId18"/>
              </a:rPr>
              <a:t>https://www.england.nhs.uk/wp-content/uploads/2021/05/stroke-service-model-may-2021.pdf</a:t>
            </a:r>
            <a:endParaRPr lang="en-GB" sz="800">
              <a:latin typeface="Arial" pitchFamily="34"/>
              <a:cs typeface="Arial" pitchFamily="34"/>
            </a:endParaRPr>
          </a:p>
          <a:p>
            <a:pPr marL="0" lvl="0" indent="0">
              <a:lnSpc>
                <a:spcPct val="70000"/>
              </a:lnSpc>
              <a:buNone/>
            </a:pPr>
            <a:r>
              <a:rPr lang="en-GB" sz="800">
                <a:latin typeface="Arial" pitchFamily="34"/>
                <a:cs typeface="Arial" pitchFamily="34"/>
                <a:hlinkClick r:id="rId16"/>
              </a:rPr>
              <a:t>https://www.legislation.gov.uk/ukpga/2014/23/contents</a:t>
            </a:r>
            <a:endParaRPr lang="en-GB" sz="800">
              <a:latin typeface="Arial" pitchFamily="34"/>
              <a:cs typeface="Arial" pitchFamily="34"/>
            </a:endParaRPr>
          </a:p>
          <a:p>
            <a:pPr marL="0" lvl="0" indent="0">
              <a:lnSpc>
                <a:spcPct val="70000"/>
              </a:lnSpc>
              <a:buNone/>
            </a:pPr>
            <a:endParaRPr lang="en-GB" sz="800">
              <a:solidFill>
                <a:srgbClr val="C04F15"/>
              </a:solidFill>
              <a:latin typeface="Arial" pitchFamily="34"/>
              <a:cs typeface="Arial" pitchFamily="34"/>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4866</TotalTime>
  <Words>3717</Words>
  <Application>Microsoft Office PowerPoint</Application>
  <PresentationFormat>Widescreen</PresentationFormat>
  <Paragraphs>248</Paragraphs>
  <Slides>15</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15</vt:i4>
      </vt:variant>
    </vt:vector>
  </HeadingPairs>
  <TitlesOfParts>
    <vt:vector size="26" baseType="lpstr">
      <vt:lpstr>Aptos</vt:lpstr>
      <vt:lpstr>Aptos Black</vt:lpstr>
      <vt:lpstr>Aptos Display</vt:lpstr>
      <vt:lpstr>Aptos Slab Black</vt:lpstr>
      <vt:lpstr>Arial</vt:lpstr>
      <vt:lpstr>Calibri</vt:lpstr>
      <vt:lpstr>Century Schoolbook</vt:lpstr>
      <vt:lpstr>Garamond</vt:lpstr>
      <vt:lpstr>Neue Haas Grotesk Text Pro</vt:lpstr>
      <vt:lpstr>Trade Gothic Next Heavy</vt:lpstr>
      <vt:lpstr>Office Theme</vt:lpstr>
      <vt:lpstr>PowerPoint Presentation</vt:lpstr>
      <vt:lpstr>What is stroke? </vt:lpstr>
      <vt:lpstr>Causes:</vt:lpstr>
      <vt:lpstr>Treatments:</vt:lpstr>
      <vt:lpstr>Life after a Stroke </vt:lpstr>
      <vt:lpstr>Strategy, System and policy supporting stroke recovery services for Greenacres Centre</vt:lpstr>
      <vt:lpstr>PowerPoint Presentation</vt:lpstr>
      <vt:lpstr>Understanding The Impact Of A Stroke </vt:lpstr>
      <vt:lpstr>Stroke Recovery </vt:lpstr>
      <vt:lpstr>Resources &amp; Help for stroke patients </vt:lpstr>
      <vt:lpstr>Greenacres community Centre: Supporting Stroke Survivors in the Local community</vt:lpstr>
      <vt:lpstr>Greenacres community Centre: Supporting Stroke Survivors in the Local community:</vt:lpstr>
      <vt:lpstr>Greenacres community Centre: Supporting Stroke Survivors in the Local community:</vt:lpstr>
      <vt:lpstr>Conclusion: </vt:lpstr>
      <vt:lpstr>Bibliographic References- Group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liliam cardoso</dc:creator>
  <cp:lastModifiedBy>liliam cardoso</cp:lastModifiedBy>
  <cp:revision>44</cp:revision>
  <dcterms:created xsi:type="dcterms:W3CDTF">2025-10-23T16:53:59Z</dcterms:created>
  <dcterms:modified xsi:type="dcterms:W3CDTF">2025-11-07T15:21:25Z</dcterms:modified>
</cp:coreProperties>
</file>