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0"/>
    <p:restoredTop sz="95574"/>
  </p:normalViewPr>
  <p:slideViewPr>
    <p:cSldViewPr snapToGrid="0">
      <p:cViewPr varScale="1">
        <p:scale>
          <a:sx n="105" d="100"/>
          <a:sy n="105" d="100"/>
        </p:scale>
        <p:origin x="304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684F4E6-5038-49D8-B3D0-1F026FF907A1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CD452E62-4F5D-405F-8200-3B58C7716D15}">
      <dgm:prSet/>
      <dgm:spPr/>
      <dgm:t>
        <a:bodyPr/>
        <a:lstStyle/>
        <a:p>
          <a:r>
            <a:rPr lang="en-US"/>
            <a:t>Subjective measures – readiness to train, feelings of fatigue, sleep quality, mood,…</a:t>
          </a:r>
        </a:p>
      </dgm:t>
    </dgm:pt>
    <dgm:pt modelId="{3A16F78A-09EC-45AD-9259-F654DA448241}" type="parTrans" cxnId="{B17B7FC8-BCB7-4A66-83B6-CB9B227141E1}">
      <dgm:prSet/>
      <dgm:spPr/>
      <dgm:t>
        <a:bodyPr/>
        <a:lstStyle/>
        <a:p>
          <a:endParaRPr lang="en-US"/>
        </a:p>
      </dgm:t>
    </dgm:pt>
    <dgm:pt modelId="{7E743782-8936-42EC-ACDF-D46C23FA5F5C}" type="sibTrans" cxnId="{B17B7FC8-BCB7-4A66-83B6-CB9B227141E1}">
      <dgm:prSet/>
      <dgm:spPr/>
      <dgm:t>
        <a:bodyPr/>
        <a:lstStyle/>
        <a:p>
          <a:endParaRPr lang="en-US"/>
        </a:p>
      </dgm:t>
    </dgm:pt>
    <dgm:pt modelId="{6180A3EF-53F3-4C4A-935C-F592102FE02D}">
      <dgm:prSet/>
      <dgm:spPr/>
      <dgm:t>
        <a:bodyPr/>
        <a:lstStyle/>
        <a:p>
          <a:r>
            <a:rPr lang="en-US"/>
            <a:t>Increased RHR</a:t>
          </a:r>
        </a:p>
      </dgm:t>
    </dgm:pt>
    <dgm:pt modelId="{00D6DF9C-B74C-4FB1-8BCE-DB62259F7CAA}" type="parTrans" cxnId="{B7400BE6-C365-46A2-82BC-B3B34C08AE96}">
      <dgm:prSet/>
      <dgm:spPr/>
      <dgm:t>
        <a:bodyPr/>
        <a:lstStyle/>
        <a:p>
          <a:endParaRPr lang="en-US"/>
        </a:p>
      </dgm:t>
    </dgm:pt>
    <dgm:pt modelId="{4590AB39-AB30-43AB-846F-D6B3705898E4}" type="sibTrans" cxnId="{B7400BE6-C365-46A2-82BC-B3B34C08AE96}">
      <dgm:prSet/>
      <dgm:spPr/>
      <dgm:t>
        <a:bodyPr/>
        <a:lstStyle/>
        <a:p>
          <a:endParaRPr lang="en-US"/>
        </a:p>
      </dgm:t>
    </dgm:pt>
    <dgm:pt modelId="{6A3D2F27-9ADD-415D-B49C-6109F9B4B2D1}">
      <dgm:prSet/>
      <dgm:spPr/>
      <dgm:t>
        <a:bodyPr/>
        <a:lstStyle/>
        <a:p>
          <a:r>
            <a:rPr lang="en-US"/>
            <a:t>Increased Muscle soreness</a:t>
          </a:r>
        </a:p>
      </dgm:t>
    </dgm:pt>
    <dgm:pt modelId="{019EA1F3-FEB7-4847-98B4-1E547DA31BEA}" type="parTrans" cxnId="{B713EFD1-1F52-4648-A26D-37D6136C1B4C}">
      <dgm:prSet/>
      <dgm:spPr/>
      <dgm:t>
        <a:bodyPr/>
        <a:lstStyle/>
        <a:p>
          <a:endParaRPr lang="en-US"/>
        </a:p>
      </dgm:t>
    </dgm:pt>
    <dgm:pt modelId="{EDD4CAC7-C6A1-472B-9382-FDD580662253}" type="sibTrans" cxnId="{B713EFD1-1F52-4648-A26D-37D6136C1B4C}">
      <dgm:prSet/>
      <dgm:spPr/>
      <dgm:t>
        <a:bodyPr/>
        <a:lstStyle/>
        <a:p>
          <a:endParaRPr lang="en-US"/>
        </a:p>
      </dgm:t>
    </dgm:pt>
    <dgm:pt modelId="{9F62A342-E25B-437A-8C61-B27A5757FD61}">
      <dgm:prSet/>
      <dgm:spPr/>
      <dgm:t>
        <a:bodyPr/>
        <a:lstStyle/>
        <a:p>
          <a:r>
            <a:rPr lang="en-US"/>
            <a:t>Decreased Max HR</a:t>
          </a:r>
        </a:p>
      </dgm:t>
    </dgm:pt>
    <dgm:pt modelId="{0B736116-F655-4C5E-B063-F509B27138E5}" type="parTrans" cxnId="{AF5FEBC8-C48B-4DD0-A884-ACE8D640E696}">
      <dgm:prSet/>
      <dgm:spPr/>
      <dgm:t>
        <a:bodyPr/>
        <a:lstStyle/>
        <a:p>
          <a:endParaRPr lang="en-US"/>
        </a:p>
      </dgm:t>
    </dgm:pt>
    <dgm:pt modelId="{98FA4DE9-DBC9-46EA-9149-D3BDA577BACA}" type="sibTrans" cxnId="{AF5FEBC8-C48B-4DD0-A884-ACE8D640E696}">
      <dgm:prSet/>
      <dgm:spPr/>
      <dgm:t>
        <a:bodyPr/>
        <a:lstStyle/>
        <a:p>
          <a:endParaRPr lang="en-US"/>
        </a:p>
      </dgm:t>
    </dgm:pt>
    <dgm:pt modelId="{DD48BB38-271B-41AC-8CDC-2A6455C263F3}">
      <dgm:prSet/>
      <dgm:spPr/>
      <dgm:t>
        <a:bodyPr/>
        <a:lstStyle/>
        <a:p>
          <a:r>
            <a:rPr lang="en-US"/>
            <a:t>Changes in submax HR</a:t>
          </a:r>
        </a:p>
      </dgm:t>
    </dgm:pt>
    <dgm:pt modelId="{ED0312DD-74F3-4152-8477-A7608D08D145}" type="parTrans" cxnId="{483B8E09-7296-42A3-999C-DE0AD718CE48}">
      <dgm:prSet/>
      <dgm:spPr/>
      <dgm:t>
        <a:bodyPr/>
        <a:lstStyle/>
        <a:p>
          <a:endParaRPr lang="en-US"/>
        </a:p>
      </dgm:t>
    </dgm:pt>
    <dgm:pt modelId="{D860F742-39C5-444B-ACDC-D877C162F8C9}" type="sibTrans" cxnId="{483B8E09-7296-42A3-999C-DE0AD718CE48}">
      <dgm:prSet/>
      <dgm:spPr/>
      <dgm:t>
        <a:bodyPr/>
        <a:lstStyle/>
        <a:p>
          <a:endParaRPr lang="en-US"/>
        </a:p>
      </dgm:t>
    </dgm:pt>
    <dgm:pt modelId="{9D2D8C70-0262-43B6-932E-6A040E62BFB2}">
      <dgm:prSet/>
      <dgm:spPr/>
      <dgm:t>
        <a:bodyPr/>
        <a:lstStyle/>
        <a:p>
          <a:r>
            <a:rPr lang="en-US"/>
            <a:t>Decreased HRV</a:t>
          </a:r>
        </a:p>
      </dgm:t>
    </dgm:pt>
    <dgm:pt modelId="{22AFEEFE-F3E9-4125-8BE2-21E38749AFCA}" type="parTrans" cxnId="{81FFC7EC-DD50-4ADC-B6E2-937BD7C73876}">
      <dgm:prSet/>
      <dgm:spPr/>
      <dgm:t>
        <a:bodyPr/>
        <a:lstStyle/>
        <a:p>
          <a:endParaRPr lang="en-US"/>
        </a:p>
      </dgm:t>
    </dgm:pt>
    <dgm:pt modelId="{07FBD1BF-E5B1-4F3F-ABB9-B5925492360A}" type="sibTrans" cxnId="{81FFC7EC-DD50-4ADC-B6E2-937BD7C73876}">
      <dgm:prSet/>
      <dgm:spPr/>
      <dgm:t>
        <a:bodyPr/>
        <a:lstStyle/>
        <a:p>
          <a:endParaRPr lang="en-US"/>
        </a:p>
      </dgm:t>
    </dgm:pt>
    <dgm:pt modelId="{4E8C56FC-EC6D-9946-AE2F-8560B66BBCAE}" type="pres">
      <dgm:prSet presAssocID="{C684F4E6-5038-49D8-B3D0-1F026FF907A1}" presName="linear" presStyleCnt="0">
        <dgm:presLayoutVars>
          <dgm:animLvl val="lvl"/>
          <dgm:resizeHandles val="exact"/>
        </dgm:presLayoutVars>
      </dgm:prSet>
      <dgm:spPr/>
    </dgm:pt>
    <dgm:pt modelId="{174E99C9-FB51-B343-AAAD-B3B64897A905}" type="pres">
      <dgm:prSet presAssocID="{CD452E62-4F5D-405F-8200-3B58C7716D15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C7868ADF-2597-C644-8CED-EA1D06BA1AE5}" type="pres">
      <dgm:prSet presAssocID="{7E743782-8936-42EC-ACDF-D46C23FA5F5C}" presName="spacer" presStyleCnt="0"/>
      <dgm:spPr/>
    </dgm:pt>
    <dgm:pt modelId="{6C08A541-B4E6-C64A-94E4-90180D7E2046}" type="pres">
      <dgm:prSet presAssocID="{6180A3EF-53F3-4C4A-935C-F592102FE02D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3C5180C2-F512-D44B-B8CE-D27903215F48}" type="pres">
      <dgm:prSet presAssocID="{4590AB39-AB30-43AB-846F-D6B3705898E4}" presName="spacer" presStyleCnt="0"/>
      <dgm:spPr/>
    </dgm:pt>
    <dgm:pt modelId="{2506372F-1C7E-4B44-A26A-CEC4274640D4}" type="pres">
      <dgm:prSet presAssocID="{6A3D2F27-9ADD-415D-B49C-6109F9B4B2D1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4BFDC3C3-3CB0-144C-811E-2EB1323D16EA}" type="pres">
      <dgm:prSet presAssocID="{EDD4CAC7-C6A1-472B-9382-FDD580662253}" presName="spacer" presStyleCnt="0"/>
      <dgm:spPr/>
    </dgm:pt>
    <dgm:pt modelId="{A5AD9289-2F90-B547-AF5E-9F2727974C99}" type="pres">
      <dgm:prSet presAssocID="{9F62A342-E25B-437A-8C61-B27A5757FD61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87F99783-5654-DB47-A913-A2025F3882C1}" type="pres">
      <dgm:prSet presAssocID="{98FA4DE9-DBC9-46EA-9149-D3BDA577BACA}" presName="spacer" presStyleCnt="0"/>
      <dgm:spPr/>
    </dgm:pt>
    <dgm:pt modelId="{67D1F76E-CDDC-D341-BD23-A629FC5BDA13}" type="pres">
      <dgm:prSet presAssocID="{DD48BB38-271B-41AC-8CDC-2A6455C263F3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81EB7B5C-3210-474B-9C5C-5FEA244F90D9}" type="pres">
      <dgm:prSet presAssocID="{D860F742-39C5-444B-ACDC-D877C162F8C9}" presName="spacer" presStyleCnt="0"/>
      <dgm:spPr/>
    </dgm:pt>
    <dgm:pt modelId="{6C7D9F19-5E71-1640-B3C9-E9ACE436588C}" type="pres">
      <dgm:prSet presAssocID="{9D2D8C70-0262-43B6-932E-6A040E62BFB2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483B8E09-7296-42A3-999C-DE0AD718CE48}" srcId="{C684F4E6-5038-49D8-B3D0-1F026FF907A1}" destId="{DD48BB38-271B-41AC-8CDC-2A6455C263F3}" srcOrd="4" destOrd="0" parTransId="{ED0312DD-74F3-4152-8477-A7608D08D145}" sibTransId="{D860F742-39C5-444B-ACDC-D877C162F8C9}"/>
    <dgm:cxn modelId="{2CC40910-7B30-EE46-B275-2D0424E5B4F6}" type="presOf" srcId="{C684F4E6-5038-49D8-B3D0-1F026FF907A1}" destId="{4E8C56FC-EC6D-9946-AE2F-8560B66BBCAE}" srcOrd="0" destOrd="0" presId="urn:microsoft.com/office/officeart/2005/8/layout/vList2"/>
    <dgm:cxn modelId="{705A962B-A1FA-AC4E-AF99-C50DC2A3FB69}" type="presOf" srcId="{CD452E62-4F5D-405F-8200-3B58C7716D15}" destId="{174E99C9-FB51-B343-AAAD-B3B64897A905}" srcOrd="0" destOrd="0" presId="urn:microsoft.com/office/officeart/2005/8/layout/vList2"/>
    <dgm:cxn modelId="{97859A58-E4C2-C348-8B7D-343B4FE8129F}" type="presOf" srcId="{6180A3EF-53F3-4C4A-935C-F592102FE02D}" destId="{6C08A541-B4E6-C64A-94E4-90180D7E2046}" srcOrd="0" destOrd="0" presId="urn:microsoft.com/office/officeart/2005/8/layout/vList2"/>
    <dgm:cxn modelId="{4E435B63-514F-D642-A3F3-7C5B3CCEC679}" type="presOf" srcId="{6A3D2F27-9ADD-415D-B49C-6109F9B4B2D1}" destId="{2506372F-1C7E-4B44-A26A-CEC4274640D4}" srcOrd="0" destOrd="0" presId="urn:microsoft.com/office/officeart/2005/8/layout/vList2"/>
    <dgm:cxn modelId="{E9094075-30E7-614C-A864-A0EABFE1EB8D}" type="presOf" srcId="{9D2D8C70-0262-43B6-932E-6A040E62BFB2}" destId="{6C7D9F19-5E71-1640-B3C9-E9ACE436588C}" srcOrd="0" destOrd="0" presId="urn:microsoft.com/office/officeart/2005/8/layout/vList2"/>
    <dgm:cxn modelId="{B17B7FC8-BCB7-4A66-83B6-CB9B227141E1}" srcId="{C684F4E6-5038-49D8-B3D0-1F026FF907A1}" destId="{CD452E62-4F5D-405F-8200-3B58C7716D15}" srcOrd="0" destOrd="0" parTransId="{3A16F78A-09EC-45AD-9259-F654DA448241}" sibTransId="{7E743782-8936-42EC-ACDF-D46C23FA5F5C}"/>
    <dgm:cxn modelId="{AF5FEBC8-C48B-4DD0-A884-ACE8D640E696}" srcId="{C684F4E6-5038-49D8-B3D0-1F026FF907A1}" destId="{9F62A342-E25B-437A-8C61-B27A5757FD61}" srcOrd="3" destOrd="0" parTransId="{0B736116-F655-4C5E-B063-F509B27138E5}" sibTransId="{98FA4DE9-DBC9-46EA-9149-D3BDA577BACA}"/>
    <dgm:cxn modelId="{29F0F9CC-84F0-2B4E-9FB8-C9D77FF1AC15}" type="presOf" srcId="{DD48BB38-271B-41AC-8CDC-2A6455C263F3}" destId="{67D1F76E-CDDC-D341-BD23-A629FC5BDA13}" srcOrd="0" destOrd="0" presId="urn:microsoft.com/office/officeart/2005/8/layout/vList2"/>
    <dgm:cxn modelId="{B713EFD1-1F52-4648-A26D-37D6136C1B4C}" srcId="{C684F4E6-5038-49D8-B3D0-1F026FF907A1}" destId="{6A3D2F27-9ADD-415D-B49C-6109F9B4B2D1}" srcOrd="2" destOrd="0" parTransId="{019EA1F3-FEB7-4847-98B4-1E547DA31BEA}" sibTransId="{EDD4CAC7-C6A1-472B-9382-FDD580662253}"/>
    <dgm:cxn modelId="{6BFC0DDE-83B3-3243-BACB-77CA5FFDE2BA}" type="presOf" srcId="{9F62A342-E25B-437A-8C61-B27A5757FD61}" destId="{A5AD9289-2F90-B547-AF5E-9F2727974C99}" srcOrd="0" destOrd="0" presId="urn:microsoft.com/office/officeart/2005/8/layout/vList2"/>
    <dgm:cxn modelId="{B7400BE6-C365-46A2-82BC-B3B34C08AE96}" srcId="{C684F4E6-5038-49D8-B3D0-1F026FF907A1}" destId="{6180A3EF-53F3-4C4A-935C-F592102FE02D}" srcOrd="1" destOrd="0" parTransId="{00D6DF9C-B74C-4FB1-8BCE-DB62259F7CAA}" sibTransId="{4590AB39-AB30-43AB-846F-D6B3705898E4}"/>
    <dgm:cxn modelId="{81FFC7EC-DD50-4ADC-B6E2-937BD7C73876}" srcId="{C684F4E6-5038-49D8-B3D0-1F026FF907A1}" destId="{9D2D8C70-0262-43B6-932E-6A040E62BFB2}" srcOrd="5" destOrd="0" parTransId="{22AFEEFE-F3E9-4125-8BE2-21E38749AFCA}" sibTransId="{07FBD1BF-E5B1-4F3F-ABB9-B5925492360A}"/>
    <dgm:cxn modelId="{EA755BC5-8A87-FB45-B786-91E5B430B043}" type="presParOf" srcId="{4E8C56FC-EC6D-9946-AE2F-8560B66BBCAE}" destId="{174E99C9-FB51-B343-AAAD-B3B64897A905}" srcOrd="0" destOrd="0" presId="urn:microsoft.com/office/officeart/2005/8/layout/vList2"/>
    <dgm:cxn modelId="{06DD5AC6-CD9A-7B41-B7D2-035CB0FE610C}" type="presParOf" srcId="{4E8C56FC-EC6D-9946-AE2F-8560B66BBCAE}" destId="{C7868ADF-2597-C644-8CED-EA1D06BA1AE5}" srcOrd="1" destOrd="0" presId="urn:microsoft.com/office/officeart/2005/8/layout/vList2"/>
    <dgm:cxn modelId="{90519CD5-6AC2-8F4E-B2BE-8B3653788B91}" type="presParOf" srcId="{4E8C56FC-EC6D-9946-AE2F-8560B66BBCAE}" destId="{6C08A541-B4E6-C64A-94E4-90180D7E2046}" srcOrd="2" destOrd="0" presId="urn:microsoft.com/office/officeart/2005/8/layout/vList2"/>
    <dgm:cxn modelId="{7D2F1509-A9F8-DB42-8668-37EEF41D3A58}" type="presParOf" srcId="{4E8C56FC-EC6D-9946-AE2F-8560B66BBCAE}" destId="{3C5180C2-F512-D44B-B8CE-D27903215F48}" srcOrd="3" destOrd="0" presId="urn:microsoft.com/office/officeart/2005/8/layout/vList2"/>
    <dgm:cxn modelId="{583547D9-362D-D447-83C6-BB2296344C2F}" type="presParOf" srcId="{4E8C56FC-EC6D-9946-AE2F-8560B66BBCAE}" destId="{2506372F-1C7E-4B44-A26A-CEC4274640D4}" srcOrd="4" destOrd="0" presId="urn:microsoft.com/office/officeart/2005/8/layout/vList2"/>
    <dgm:cxn modelId="{3B2FD1F9-022F-0F44-8076-569316FE4EE8}" type="presParOf" srcId="{4E8C56FC-EC6D-9946-AE2F-8560B66BBCAE}" destId="{4BFDC3C3-3CB0-144C-811E-2EB1323D16EA}" srcOrd="5" destOrd="0" presId="urn:microsoft.com/office/officeart/2005/8/layout/vList2"/>
    <dgm:cxn modelId="{FF81A268-0746-EE47-9DBB-99FC7FA51CC2}" type="presParOf" srcId="{4E8C56FC-EC6D-9946-AE2F-8560B66BBCAE}" destId="{A5AD9289-2F90-B547-AF5E-9F2727974C99}" srcOrd="6" destOrd="0" presId="urn:microsoft.com/office/officeart/2005/8/layout/vList2"/>
    <dgm:cxn modelId="{1EF35C92-FD00-BB41-BDC2-C9C2C3841E1B}" type="presParOf" srcId="{4E8C56FC-EC6D-9946-AE2F-8560B66BBCAE}" destId="{87F99783-5654-DB47-A913-A2025F3882C1}" srcOrd="7" destOrd="0" presId="urn:microsoft.com/office/officeart/2005/8/layout/vList2"/>
    <dgm:cxn modelId="{94713709-96EC-0749-9FC2-67B3DC8422B3}" type="presParOf" srcId="{4E8C56FC-EC6D-9946-AE2F-8560B66BBCAE}" destId="{67D1F76E-CDDC-D341-BD23-A629FC5BDA13}" srcOrd="8" destOrd="0" presId="urn:microsoft.com/office/officeart/2005/8/layout/vList2"/>
    <dgm:cxn modelId="{3B9C1FEF-452E-2842-A2F2-4EB6BA6F6C76}" type="presParOf" srcId="{4E8C56FC-EC6D-9946-AE2F-8560B66BBCAE}" destId="{81EB7B5C-3210-474B-9C5C-5FEA244F90D9}" srcOrd="9" destOrd="0" presId="urn:microsoft.com/office/officeart/2005/8/layout/vList2"/>
    <dgm:cxn modelId="{4B722DBE-80F6-414C-885C-E25F94832AB1}" type="presParOf" srcId="{4E8C56FC-EC6D-9946-AE2F-8560B66BBCAE}" destId="{6C7D9F19-5E71-1640-B3C9-E9ACE436588C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74E99C9-FB51-B343-AAAD-B3B64897A905}">
      <dsp:nvSpPr>
        <dsp:cNvPr id="0" name=""/>
        <dsp:cNvSpPr/>
      </dsp:nvSpPr>
      <dsp:spPr>
        <a:xfrm>
          <a:off x="0" y="123473"/>
          <a:ext cx="6245265" cy="8424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Subjective measures – readiness to train, feelings of fatigue, sleep quality, mood,…</a:t>
          </a:r>
        </a:p>
      </dsp:txBody>
      <dsp:txXfrm>
        <a:off x="41123" y="164596"/>
        <a:ext cx="6163019" cy="760154"/>
      </dsp:txXfrm>
    </dsp:sp>
    <dsp:sp modelId="{6C08A541-B4E6-C64A-94E4-90180D7E2046}">
      <dsp:nvSpPr>
        <dsp:cNvPr id="0" name=""/>
        <dsp:cNvSpPr/>
      </dsp:nvSpPr>
      <dsp:spPr>
        <a:xfrm>
          <a:off x="0" y="1023473"/>
          <a:ext cx="6245265" cy="842400"/>
        </a:xfrm>
        <a:prstGeom prst="roundRect">
          <a:avLst/>
        </a:prstGeom>
        <a:solidFill>
          <a:schemeClr val="accent2">
            <a:hueOff val="1232660"/>
            <a:satOff val="0"/>
            <a:lumOff val="372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Increased RHR</a:t>
          </a:r>
        </a:p>
      </dsp:txBody>
      <dsp:txXfrm>
        <a:off x="41123" y="1064596"/>
        <a:ext cx="6163019" cy="760154"/>
      </dsp:txXfrm>
    </dsp:sp>
    <dsp:sp modelId="{2506372F-1C7E-4B44-A26A-CEC4274640D4}">
      <dsp:nvSpPr>
        <dsp:cNvPr id="0" name=""/>
        <dsp:cNvSpPr/>
      </dsp:nvSpPr>
      <dsp:spPr>
        <a:xfrm>
          <a:off x="0" y="1923473"/>
          <a:ext cx="6245265" cy="842400"/>
        </a:xfrm>
        <a:prstGeom prst="roundRect">
          <a:avLst/>
        </a:prstGeom>
        <a:solidFill>
          <a:schemeClr val="accent2">
            <a:hueOff val="2465319"/>
            <a:satOff val="0"/>
            <a:lumOff val="745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Increased Muscle soreness</a:t>
          </a:r>
        </a:p>
      </dsp:txBody>
      <dsp:txXfrm>
        <a:off x="41123" y="1964596"/>
        <a:ext cx="6163019" cy="760154"/>
      </dsp:txXfrm>
    </dsp:sp>
    <dsp:sp modelId="{A5AD9289-2F90-B547-AF5E-9F2727974C99}">
      <dsp:nvSpPr>
        <dsp:cNvPr id="0" name=""/>
        <dsp:cNvSpPr/>
      </dsp:nvSpPr>
      <dsp:spPr>
        <a:xfrm>
          <a:off x="0" y="2823473"/>
          <a:ext cx="6245265" cy="842400"/>
        </a:xfrm>
        <a:prstGeom prst="roundRect">
          <a:avLst/>
        </a:prstGeom>
        <a:solidFill>
          <a:schemeClr val="accent2">
            <a:hueOff val="3697979"/>
            <a:satOff val="0"/>
            <a:lumOff val="1117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Decreased Max HR</a:t>
          </a:r>
        </a:p>
      </dsp:txBody>
      <dsp:txXfrm>
        <a:off x="41123" y="2864596"/>
        <a:ext cx="6163019" cy="760154"/>
      </dsp:txXfrm>
    </dsp:sp>
    <dsp:sp modelId="{67D1F76E-CDDC-D341-BD23-A629FC5BDA13}">
      <dsp:nvSpPr>
        <dsp:cNvPr id="0" name=""/>
        <dsp:cNvSpPr/>
      </dsp:nvSpPr>
      <dsp:spPr>
        <a:xfrm>
          <a:off x="0" y="3723473"/>
          <a:ext cx="6245265" cy="842400"/>
        </a:xfrm>
        <a:prstGeom prst="roundRect">
          <a:avLst/>
        </a:prstGeom>
        <a:solidFill>
          <a:schemeClr val="accent2">
            <a:hueOff val="4930638"/>
            <a:satOff val="0"/>
            <a:lumOff val="1490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Changes in submax HR</a:t>
          </a:r>
        </a:p>
      </dsp:txBody>
      <dsp:txXfrm>
        <a:off x="41123" y="3764596"/>
        <a:ext cx="6163019" cy="760154"/>
      </dsp:txXfrm>
    </dsp:sp>
    <dsp:sp modelId="{6C7D9F19-5E71-1640-B3C9-E9ACE436588C}">
      <dsp:nvSpPr>
        <dsp:cNvPr id="0" name=""/>
        <dsp:cNvSpPr/>
      </dsp:nvSpPr>
      <dsp:spPr>
        <a:xfrm>
          <a:off x="0" y="4623473"/>
          <a:ext cx="6245265" cy="842400"/>
        </a:xfrm>
        <a:prstGeom prst="roundRect">
          <a:avLst/>
        </a:prstGeom>
        <a:solidFill>
          <a:schemeClr val="accent2">
            <a:hueOff val="6163298"/>
            <a:satOff val="0"/>
            <a:lumOff val="1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Decreased HRV</a:t>
          </a:r>
        </a:p>
      </dsp:txBody>
      <dsp:txXfrm>
        <a:off x="41123" y="4664596"/>
        <a:ext cx="6163019" cy="76015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40AAD-80AF-40E7-BE3F-43D32FC68E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l">
              <a:defRPr sz="6000" b="1" i="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80FBD9-0977-4B2B-9318-30774BB094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E66DA5-7751-4D3D-B753-58DF3B4187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2/6/23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8C2A2A-62DB-40C0-8AE7-CB9B98649B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01EAA4-F44C-4C1F-B8E3-1A3005300F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1B787A8-0D67-4B7E-9B48-86BD906AB6B5}"/>
              </a:ext>
            </a:extLst>
          </p:cNvPr>
          <p:cNvCxnSpPr>
            <a:cxnSpLocks/>
          </p:cNvCxnSpPr>
          <p:nvPr/>
        </p:nvCxnSpPr>
        <p:spPr>
          <a:xfrm>
            <a:off x="715890" y="1114050"/>
            <a:ext cx="0" cy="5735637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877360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96CF8C-1EA0-4E47-AC60-CAC3B80A3C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8CABF8-19D8-4F3C-994F-4D35EC7A2C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7BB2D-4E2C-4490-A2A3-4B68BCC5D2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2/6/23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40F15D-DD72-46D5-BF0F-F506471070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66FD4D-815A-431C-ADEF-DE6F236F61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5C05CAAB-DBA2-4548-AD5F-01BB97FBB207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400001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5FC2D1-D3FE-4B37-8740-57444421FD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 b="1" i="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A5AF550-086C-426E-A374-85DB3957017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A58988-AD39-4AE9-8E6A-0907F0BE26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2/6/23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366319-82EE-408E-819F-8F8E6DBA7A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21C8A6-777F-496D-8620-AE52BFC33F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C031F83B-57A8-4533-981C-D1FFAD2B6B6F}"/>
              </a:ext>
            </a:extLst>
          </p:cNvPr>
          <p:cNvCxnSpPr>
            <a:cxnSpLocks/>
          </p:cNvCxnSpPr>
          <p:nvPr/>
        </p:nvCxnSpPr>
        <p:spPr>
          <a:xfrm>
            <a:off x="715890" y="1701425"/>
            <a:ext cx="0" cy="5148262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792049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57166-6921-4546-BA2C-99E464681F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5B9122-6371-4049-B57A-33DED7DA2F7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A14555D-0753-4312-A26B-2338813F9B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D8FDCB-69DA-4A8F-8B91-5CFF77897C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2/6/23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1AC8C07-E0D3-4464-AE3C-25730D75C8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C2596A6-734E-4AE0-BFB8-3089137BF8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3FB7E8F4-3FB3-45AB-A381-9093CA95AAE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672285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F057AE-3B3B-4261-B912-BF9EB9A58C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A2D237-A706-4712-90CA-B04517CBBE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DE39CA1-2B6D-427E-9688-9093D5865C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D53357-616B-47F4-944B-F979FE96635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7EA593-3036-4FB5-94B4-D9431DF0487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86B3EF2-2C04-480F-A570-14E520DD00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2/6/23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CF5783E-3073-4F4D-8B9C-C5B18DDA5A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1A75FE3-6719-4790-AA00-251BC2A6E5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160F34ED-DA60-4CC2-B735-B0EC5D9FEA35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139270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69F227-D21C-48B3-828A-6BFA9585E8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DF1DFFF-E5C5-43DF-B71C-7270DB9737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2/6/23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BC03C0-6EB7-4633-967C-12C35768B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FF4306-91CD-4B7B-8A53-34BE8F9975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57596AF9-469C-436D-B7D2-77952EF1825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977685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DFF36D6-399B-43E3-84DD-9FC5119ECC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2/6/23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0234AB7-3B85-4028-A500-5A1BDBF45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C1F40F0-9909-442F-BBA4-409D061ED0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353C1207-D1C8-49E3-8837-E2B89D366FA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098286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40F214-646F-4D81-AD12-65628EC987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F71768-C3FA-49EF-99EF-06E6C3B284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DA6F24-ED6C-4D12-A9D6-EE37FBD6869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8E6AACE-FAFB-4934-8E3C-AB5B216353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2/6/23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1533EA-D0F8-4C79-8721-F190DE2D2D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59BAC9-F101-4394-BBA4-3D21A34971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F3A79C9-7EDC-44F6-AC48-5DD98A7695AD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20967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4CB71F-B6C2-4866-BC97-304F78816E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55ED73B-8413-478D-80D7-B78B69763B6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1BDF226-1B94-4D2D-98B3-7B932FB17D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0C4E9A-CA29-4CCD-ACFA-B29F80FBA1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2/6/23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A5B7BE-3F1B-4FF3-B1D7-6E39B99D07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2F18F1-E27E-470E-AE13-4755DEE63A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0F08750-B7F2-4119-B151-68DE77481335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628524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6AD429-654B-4F0E-94E9-6FEF8EC67E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68D60B2-06F5-4567-BE1F-BBA5270537B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16F6F2-8269-4B80-8EE3-81FEE0F9DF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2/6/23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BC86E4-3EDE-4EB4-B1A3-A1198AADD1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1752B0-ACEC-49EF-8131-FCF35BC5CD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1A0462E3-375D-4E76-8886-69E06985D069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013619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423B094-F480-477B-901C-7181F88C076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D052089-A920-4E52-98DC-8A5DC7B0ACC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A074FE-F1B4-421F-A66E-FA351C8F99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2/6/23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D764BA-3AB2-45FD-ABCB-975B3FDDF2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FB3FEF-8252-49FD-82F2-3E5FABC65F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0AEB5C65-83BB-4EBD-AD22-EDA8489D0F5D}"/>
              </a:ext>
            </a:extLst>
          </p:cNvPr>
          <p:cNvCxnSpPr>
            <a:cxnSpLocks/>
          </p:cNvCxnSpPr>
          <p:nvPr/>
        </p:nvCxnSpPr>
        <p:spPr>
          <a:xfrm flipV="1">
            <a:off x="8313" y="261865"/>
            <a:ext cx="11353802" cy="1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879525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FDA4224-F4E4-47A4-ACF7-2317493908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679907-DC49-4B86-A34C-C97DBC26A9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DBC8A0-34FC-4B6E-B42B-A721267D890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4B53A7-3209-46A6-9454-F38EAC8F11E7}" type="datetimeFigureOut">
              <a:rPr lang="en-US" smtClean="0"/>
              <a:pPr/>
              <a:t>2/6/23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9AC0B6-4CC4-4E41-8A4D-F62E17F2857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C0E9BD-90BD-46AE-8A0D-06796ADB760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CE633F-9882-4A5C-83A2-1109D0C7326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22824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8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17278C5-34E8-4293-BE47-73B18483AF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!!Rectangle">
            <a:extLst>
              <a:ext uri="{FF2B5EF4-FFF2-40B4-BE49-F238E27FC236}">
                <a16:creationId xmlns:a16="http://schemas.microsoft.com/office/drawing/2014/main" id="{9A3F5928-D955-456A-97B5-AA390B8CE9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189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pic>
        <p:nvPicPr>
          <p:cNvPr id="4" name="Picture 3" descr="Kettlebells on the floor">
            <a:extLst>
              <a:ext uri="{FF2B5EF4-FFF2-40B4-BE49-F238E27FC236}">
                <a16:creationId xmlns:a16="http://schemas.microsoft.com/office/drawing/2014/main" id="{6366703C-B0AA-C9AC-E997-C8C06621A0F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alphaModFix amt="35000"/>
          </a:blip>
          <a:srcRect t="6947" b="8783"/>
          <a:stretch/>
        </p:blipFill>
        <p:spPr>
          <a:xfrm>
            <a:off x="20" y="-8877"/>
            <a:ext cx="1219198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2E35901-A231-2474-5117-55D3F4A9B15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56275" y="2271449"/>
            <a:ext cx="9679449" cy="2847058"/>
          </a:xfrm>
        </p:spPr>
        <p:txBody>
          <a:bodyPr anchor="b">
            <a:normAutofit/>
          </a:bodyPr>
          <a:lstStyle/>
          <a:p>
            <a:r>
              <a:rPr lang="en-US" sz="6700">
                <a:solidFill>
                  <a:srgbClr val="FFFFFF"/>
                </a:solidFill>
              </a:rPr>
              <a:t>Training load, stress and strain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3E831F0-B789-9C77-7F00-CAD4A3C06B0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56275" y="5098254"/>
            <a:ext cx="9679449" cy="750259"/>
          </a:xfrm>
        </p:spPr>
        <p:txBody>
          <a:bodyPr anchor="ctr">
            <a:normAutofit/>
          </a:bodyPr>
          <a:lstStyle/>
          <a:p>
            <a:r>
              <a:rPr lang="en-US" sz="2000" dirty="0">
                <a:solidFill>
                  <a:srgbClr val="FFFFFF"/>
                </a:solidFill>
              </a:rPr>
              <a:t>Geraint Forster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878" y="806470"/>
            <a:ext cx="8453437" cy="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Graphic 13">
            <a:extLst>
              <a:ext uri="{FF2B5EF4-FFF2-40B4-BE49-F238E27FC236}">
                <a16:creationId xmlns:a16="http://schemas.microsoft.com/office/drawing/2014/main" id="{C5CB530E-515E-412C-9DF1-5F8FFBD6F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4954" y="2875093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sp>
        <p:nvSpPr>
          <p:cNvPr id="17" name="Graphic 12">
            <a:extLst>
              <a:ext uri="{FF2B5EF4-FFF2-40B4-BE49-F238E27FC236}">
                <a16:creationId xmlns:a16="http://schemas.microsoft.com/office/drawing/2014/main" id="{712D4376-A578-4FF1-94FC-245E7A6A4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03734" y="3104388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sp>
        <p:nvSpPr>
          <p:cNvPr id="19" name="Graphic 15">
            <a:extLst>
              <a:ext uri="{FF2B5EF4-FFF2-40B4-BE49-F238E27FC236}">
                <a16:creationId xmlns:a16="http://schemas.microsoft.com/office/drawing/2014/main" id="{AEA7509D-F04F-40CB-A0B3-EEF16499C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414" y="3619532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7033230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AE4E5E-138A-DEBC-12F2-64BD1D9395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Models of training/performance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E71748-74CA-1D81-6076-C30FEF092BE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Models assume that training results in positive and negative effects</a:t>
            </a:r>
          </a:p>
          <a:p>
            <a:r>
              <a:rPr lang="en-US" dirty="0"/>
              <a:t>Positive effect = fitness</a:t>
            </a:r>
          </a:p>
          <a:p>
            <a:r>
              <a:rPr lang="en-US" dirty="0"/>
              <a:t>Negative effect = fatigue</a:t>
            </a:r>
          </a:p>
          <a:p>
            <a:r>
              <a:rPr lang="en-US" dirty="0"/>
              <a:t>Fitness – fatigue = performance</a:t>
            </a:r>
          </a:p>
          <a:p>
            <a:r>
              <a:rPr lang="en-US" dirty="0"/>
              <a:t>Well planned/</a:t>
            </a:r>
            <a:r>
              <a:rPr lang="en-US" dirty="0" err="1"/>
              <a:t>periodised</a:t>
            </a:r>
            <a:r>
              <a:rPr lang="en-US" dirty="0"/>
              <a:t> training tries to balance fitness and fatigue to get the most out of the athlete.</a:t>
            </a:r>
          </a:p>
        </p:txBody>
      </p:sp>
    </p:spTree>
    <p:extLst>
      <p:ext uri="{BB962C8B-B14F-4D97-AF65-F5344CB8AC3E}">
        <p14:creationId xmlns:p14="http://schemas.microsoft.com/office/powerpoint/2010/main" val="172404113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DDE31E-FF03-4A96-0AFF-8FBE14B0ED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Models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86B3CD-1F29-9030-E8B6-DE7D7B7B01D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US" dirty="0"/>
              <a:t>Banister model (TRIMP)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 err="1"/>
              <a:t>Busso</a:t>
            </a:r>
            <a:r>
              <a:rPr lang="en-US" dirty="0"/>
              <a:t> Model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Training Stress Balance (TSB)</a:t>
            </a:r>
          </a:p>
          <a:p>
            <a:pPr lvl="1"/>
            <a:r>
              <a:rPr lang="en-US" dirty="0"/>
              <a:t>CTL - Chronic Training Load (last 7 week’s TSS)</a:t>
            </a:r>
          </a:p>
          <a:p>
            <a:pPr lvl="1"/>
            <a:r>
              <a:rPr lang="en-US" dirty="0"/>
              <a:t>ATL – Acute Training Load (last 7 days TSS)</a:t>
            </a:r>
          </a:p>
          <a:p>
            <a:pPr lvl="1"/>
            <a:r>
              <a:rPr lang="en-US" dirty="0"/>
              <a:t>Form (TSB) = Fitness (CTL) – Fatigue (ATL)</a:t>
            </a:r>
          </a:p>
          <a:p>
            <a:pPr lvl="1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66146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7A6ECC-FAD1-73BE-C872-983DE50EED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Models are not the real world!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14D0F3-ADA4-FD5A-BBE7-3C84CD98FB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Do not take into account individual variability between athletes</a:t>
            </a:r>
          </a:p>
          <a:p>
            <a:r>
              <a:rPr lang="en-US" dirty="0"/>
              <a:t>Mathematical models use ‘constant’ values which don’t work for everyone</a:t>
            </a:r>
          </a:p>
          <a:p>
            <a:r>
              <a:rPr lang="en-US" dirty="0"/>
              <a:t>Don’t account for plateau/monotony of training</a:t>
            </a:r>
          </a:p>
        </p:txBody>
      </p:sp>
    </p:spTree>
    <p:extLst>
      <p:ext uri="{BB962C8B-B14F-4D97-AF65-F5344CB8AC3E}">
        <p14:creationId xmlns:p14="http://schemas.microsoft.com/office/powerpoint/2010/main" val="321185596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31176C-6A72-3226-44D7-A86CA7D6AA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CTL is a measure of consistency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D9142F-74B3-BD66-F0AA-22BD8F70FA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Typical CTL suggested for Ironman Training (</a:t>
            </a:r>
            <a:r>
              <a:rPr lang="en-US" dirty="0" err="1"/>
              <a:t>Plews</a:t>
            </a:r>
            <a:r>
              <a:rPr lang="en-US" dirty="0"/>
              <a:t>)</a:t>
            </a:r>
          </a:p>
          <a:p>
            <a:pPr lvl="1"/>
            <a:r>
              <a:rPr lang="en-US" dirty="0"/>
              <a:t>Over 12 hour – 60-80 CTL</a:t>
            </a:r>
          </a:p>
          <a:p>
            <a:pPr lvl="1"/>
            <a:r>
              <a:rPr lang="en-US" dirty="0"/>
              <a:t>Over 10:30 – 80-100</a:t>
            </a:r>
          </a:p>
          <a:p>
            <a:pPr lvl="1"/>
            <a:r>
              <a:rPr lang="en-US" dirty="0"/>
              <a:t>Over 9:15 – 100-130</a:t>
            </a:r>
          </a:p>
          <a:p>
            <a:pPr lvl="1"/>
            <a:r>
              <a:rPr lang="en-US" dirty="0"/>
              <a:t>Over 8:30 – 130-160</a:t>
            </a:r>
          </a:p>
          <a:p>
            <a:pPr lvl="1"/>
            <a:r>
              <a:rPr lang="en-US" dirty="0"/>
              <a:t>Sub 8:30 – 160-200</a:t>
            </a:r>
          </a:p>
          <a:p>
            <a:pPr lvl="1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62835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74F179-83F7-74D6-97F6-5085E92F6B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Training load, stress and strain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A6374C-D802-F5D1-1F05-FEA08B5A99D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Training Load</a:t>
            </a:r>
          </a:p>
          <a:p>
            <a:pPr lvl="1"/>
            <a:r>
              <a:rPr lang="en-US" dirty="0"/>
              <a:t>External stress of training</a:t>
            </a:r>
          </a:p>
          <a:p>
            <a:pPr lvl="1"/>
            <a:r>
              <a:rPr lang="en-US" dirty="0"/>
              <a:t>Volume x intensity</a:t>
            </a:r>
          </a:p>
          <a:p>
            <a:pPr lvl="1"/>
            <a:r>
              <a:rPr lang="en-US" dirty="0"/>
              <a:t>TSS is example of training load</a:t>
            </a:r>
          </a:p>
          <a:p>
            <a:pPr lvl="1"/>
            <a:r>
              <a:rPr lang="en-US" dirty="0"/>
              <a:t>Linear – goes up in straight line</a:t>
            </a:r>
          </a:p>
        </p:txBody>
      </p:sp>
    </p:spTree>
    <p:extLst>
      <p:ext uri="{BB962C8B-B14F-4D97-AF65-F5344CB8AC3E}">
        <p14:creationId xmlns:p14="http://schemas.microsoft.com/office/powerpoint/2010/main" val="200470764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07A724-B246-6632-1C5E-9273437BE5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Training Stress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DC316E-E9B2-ECC1-A50B-46A270035C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Internal acute response to the training load (HR, </a:t>
            </a:r>
            <a:r>
              <a:rPr lang="en-US" dirty="0" err="1"/>
              <a:t>Bla</a:t>
            </a:r>
            <a:r>
              <a:rPr lang="en-US" dirty="0"/>
              <a:t>, VO2)</a:t>
            </a:r>
          </a:p>
          <a:p>
            <a:r>
              <a:rPr lang="en-US" dirty="0"/>
              <a:t>Changes during session (e.g. stress of 200w is different after 30 mins and after 3 hours)</a:t>
            </a:r>
          </a:p>
          <a:p>
            <a:r>
              <a:rPr lang="en-US" dirty="0"/>
              <a:t>External factors can affect the stress imposed by a particular load e.g. altitude, heat, </a:t>
            </a:r>
            <a:r>
              <a:rPr lang="en-US" dirty="0" err="1"/>
              <a:t>fuelling</a:t>
            </a:r>
            <a:endParaRPr lang="en-US" dirty="0"/>
          </a:p>
          <a:p>
            <a:r>
              <a:rPr lang="en-US" dirty="0"/>
              <a:t>CV drift is example of increasing stress even though load stays same</a:t>
            </a:r>
          </a:p>
          <a:p>
            <a:r>
              <a:rPr lang="en-US" dirty="0"/>
              <a:t>Significant when HR to output ‘decouple’ by more than 3%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327797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83B614-03ED-53C1-871A-C264657AE5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Training strain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DFAAFF-0778-115F-1907-ED7F0F7B780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How well we are coping with stress over time</a:t>
            </a:r>
          </a:p>
          <a:p>
            <a:r>
              <a:rPr lang="en-US" dirty="0"/>
              <a:t>Chronic or acute change in physiology e.g.</a:t>
            </a:r>
          </a:p>
          <a:p>
            <a:pPr lvl="1"/>
            <a:r>
              <a:rPr lang="en-US" dirty="0"/>
              <a:t>Decreased HRV</a:t>
            </a:r>
          </a:p>
          <a:p>
            <a:pPr lvl="1"/>
            <a:r>
              <a:rPr lang="en-US" dirty="0"/>
              <a:t>Increased RHR</a:t>
            </a:r>
          </a:p>
          <a:p>
            <a:pPr lvl="1"/>
            <a:r>
              <a:rPr lang="en-US" dirty="0"/>
              <a:t>Increased muscle soreness</a:t>
            </a:r>
          </a:p>
          <a:p>
            <a:pPr lvl="1"/>
            <a:r>
              <a:rPr lang="en-US" dirty="0"/>
              <a:t>Decreased max HR</a:t>
            </a:r>
          </a:p>
          <a:p>
            <a:pPr lvl="1"/>
            <a:r>
              <a:rPr lang="en-US" dirty="0"/>
              <a:t>Decreased max </a:t>
            </a:r>
            <a:r>
              <a:rPr lang="en-US" dirty="0" err="1"/>
              <a:t>BLa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908503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2D9B5F-A1BC-B79B-4673-6755F93704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2C0AA3-8F66-2770-4A0D-10E98316C8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“Training STRAIN is not defined by the training LOAD but by the temporary deformation of our physiological/psychological systems resulting from mounting the STRESS response”</a:t>
            </a:r>
          </a:p>
          <a:p>
            <a:pPr marL="0" indent="0">
              <a:buNone/>
            </a:pPr>
            <a:r>
              <a:rPr lang="en-US" dirty="0"/>
              <a:t>						Stephen Seiler</a:t>
            </a:r>
          </a:p>
        </p:txBody>
      </p:sp>
    </p:spTree>
    <p:extLst>
      <p:ext uri="{BB962C8B-B14F-4D97-AF65-F5344CB8AC3E}">
        <p14:creationId xmlns:p14="http://schemas.microsoft.com/office/powerpoint/2010/main" val="367122226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A2D10B-D41E-CFC2-7818-F8AB716786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The balancing act….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EE3F38-A311-F249-8FC5-C4A9AD5546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/>
              <a:t>The challenge is to accumulate training LOAD (volume x intensity) to cause training STRESS (acute response) which results in positive adaptations (Fitness) whilst minimizing STRAIN (negative side-effects of stress).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5691783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D1B787A8-0D67-4B7E-9B48-86BD906AB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1114050"/>
            <a:ext cx="0" cy="5735637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Graph on document with pen">
            <a:extLst>
              <a:ext uri="{FF2B5EF4-FFF2-40B4-BE49-F238E27FC236}">
                <a16:creationId xmlns:a16="http://schemas.microsoft.com/office/drawing/2014/main" id="{BFC6B29C-E95C-6ACD-F0B1-DD89934085D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510" b="1422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A44CD100-6267-4E62-AA64-2182A3A6A1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bg1">
                  <a:alpha val="30000"/>
                </a:schemeClr>
              </a:gs>
              <a:gs pos="33000">
                <a:schemeClr val="bg1">
                  <a:alpha val="20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>
                  <a:alpha val="30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581AE3-F856-764D-DD8A-069A25CCC6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1" y="1122362"/>
            <a:ext cx="4023360" cy="280221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600" b="1" i="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How do we monitor STRAIN</a:t>
            </a:r>
          </a:p>
        </p:txBody>
      </p:sp>
    </p:spTree>
    <p:extLst>
      <p:ext uri="{BB962C8B-B14F-4D97-AF65-F5344CB8AC3E}">
        <p14:creationId xmlns:p14="http://schemas.microsoft.com/office/powerpoint/2010/main" val="142718895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E17C29-B6BD-C8BE-0D03-215794511F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70800"/>
            <a:ext cx="3939688" cy="5583126"/>
          </a:xfrm>
        </p:spPr>
        <p:txBody>
          <a:bodyPr>
            <a:normAutofit/>
          </a:bodyPr>
          <a:lstStyle/>
          <a:p>
            <a:pPr algn="r"/>
            <a:r>
              <a:rPr lang="en-US" sz="7200" dirty="0"/>
              <a:t>Subjective and objective data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85974CC-F455-82D3-0EC7-183F3E09BAC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11426327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7026119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D1B787A8-0D67-4B7E-9B48-86BD906AB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1114050"/>
            <a:ext cx="0" cy="5735637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icture of an electromagnetic radiation">
            <a:extLst>
              <a:ext uri="{FF2B5EF4-FFF2-40B4-BE49-F238E27FC236}">
                <a16:creationId xmlns:a16="http://schemas.microsoft.com/office/drawing/2014/main" id="{EA6800FD-A24B-AC4C-9BE2-2200730702C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9753" b="6292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A44CD100-6267-4E62-AA64-2182A3A6A1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bg1">
                  <a:alpha val="30000"/>
                </a:schemeClr>
              </a:gs>
              <a:gs pos="33000">
                <a:schemeClr val="bg1">
                  <a:alpha val="20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>
                  <a:alpha val="30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A49EAB-3330-86A6-571A-BF5CFEF2DE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1" y="1122362"/>
            <a:ext cx="4023360" cy="280221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b="1" i="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Using HRV to monitor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988C15-831B-A403-D5D4-43103C4FA5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04190" y="4178992"/>
            <a:ext cx="5835513" cy="1843856"/>
          </a:xfrm>
        </p:spPr>
        <p:txBody>
          <a:bodyPr vert="horz" lIns="91440" tIns="45720" rIns="91440" bIns="45720" rtlCol="0">
            <a:noAutofit/>
          </a:bodyPr>
          <a:lstStyle/>
          <a:p>
            <a:pPr marL="0" indent="0">
              <a:buNone/>
            </a:pPr>
            <a:r>
              <a:rPr lang="en-US" sz="28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HRV measures parasympathetic activity, so reduction in HRV = reduction in parasympathetic activity </a:t>
            </a:r>
          </a:p>
        </p:txBody>
      </p:sp>
    </p:spTree>
    <p:extLst>
      <p:ext uri="{BB962C8B-B14F-4D97-AF65-F5344CB8AC3E}">
        <p14:creationId xmlns:p14="http://schemas.microsoft.com/office/powerpoint/2010/main" val="364835888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983AD3-CAAF-8DA3-F59C-BB23A6E017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Control of HR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B922B8-6752-FC00-5C0B-D699639044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Parasympathetic controlled by </a:t>
            </a:r>
            <a:r>
              <a:rPr lang="en-US" dirty="0" err="1"/>
              <a:t>vagus</a:t>
            </a:r>
            <a:r>
              <a:rPr lang="en-US" dirty="0"/>
              <a:t> nerve so very fast responding (between beats) e.g. respiratory sinus arrhythmia</a:t>
            </a:r>
          </a:p>
          <a:p>
            <a:r>
              <a:rPr lang="en-US" dirty="0"/>
              <a:t>Sympathetic response is slower and often controlled by catecholamines, so results in less fluctuation between beats and lower HRV</a:t>
            </a:r>
          </a:p>
        </p:txBody>
      </p:sp>
    </p:spTree>
    <p:extLst>
      <p:ext uri="{BB962C8B-B14F-4D97-AF65-F5344CB8AC3E}">
        <p14:creationId xmlns:p14="http://schemas.microsoft.com/office/powerpoint/2010/main" val="283797425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7056E9-80E8-C723-6BA4-276FA8AC3A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Practicalities of HRV measuring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9550B0-B73C-6843-5E29-428102574B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Sleep measures are only reliable if average of whole night</a:t>
            </a:r>
          </a:p>
          <a:p>
            <a:r>
              <a:rPr lang="en-US" dirty="0"/>
              <a:t>Chest strap (particularly polar) is most reliable</a:t>
            </a:r>
          </a:p>
          <a:p>
            <a:r>
              <a:rPr lang="en-US" dirty="0"/>
              <a:t>Aura rings and ECG have high agreement for ‘all-sleep’</a:t>
            </a:r>
          </a:p>
          <a:p>
            <a:r>
              <a:rPr lang="en-US" dirty="0"/>
              <a:t>Need at least 3 measures per week, but ideally daily</a:t>
            </a:r>
          </a:p>
          <a:p>
            <a:r>
              <a:rPr lang="en-US" dirty="0"/>
              <a:t>Morning measure, same conditions is most reliable</a:t>
            </a:r>
          </a:p>
          <a:p>
            <a:r>
              <a:rPr lang="en-US" dirty="0"/>
              <a:t>1 min ok, 2 min better</a:t>
            </a:r>
          </a:p>
        </p:txBody>
      </p:sp>
    </p:spTree>
    <p:extLst>
      <p:ext uri="{BB962C8B-B14F-4D97-AF65-F5344CB8AC3E}">
        <p14:creationId xmlns:p14="http://schemas.microsoft.com/office/powerpoint/2010/main" val="162177603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701C79-45D5-C065-2F72-C3CD958348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HRV for health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7BE389-6ECC-7E6B-AFD4-EC5E65759C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Low HRV associated with CHD and all cause mortality</a:t>
            </a:r>
          </a:p>
          <a:p>
            <a:r>
              <a:rPr lang="en-US" dirty="0"/>
              <a:t>Low HRV also associated with emotional distress and depression</a:t>
            </a:r>
          </a:p>
          <a:p>
            <a:r>
              <a:rPr lang="en-US" dirty="0"/>
              <a:t>Best ways to improve HRV:</a:t>
            </a:r>
          </a:p>
          <a:p>
            <a:pPr lvl="1"/>
            <a:r>
              <a:rPr lang="en-US" dirty="0"/>
              <a:t>Low-mod intensity aerobic exercise</a:t>
            </a:r>
          </a:p>
          <a:p>
            <a:pPr lvl="1"/>
            <a:r>
              <a:rPr lang="en-US" dirty="0"/>
              <a:t>Good sleep</a:t>
            </a:r>
          </a:p>
          <a:p>
            <a:pPr lvl="1"/>
            <a:r>
              <a:rPr lang="en-US" dirty="0"/>
              <a:t>Nutrition (fasting, stable blood glucose)</a:t>
            </a:r>
          </a:p>
          <a:p>
            <a:pPr lvl="1"/>
            <a:r>
              <a:rPr lang="en-US" dirty="0"/>
              <a:t>Breathing exercises/meditation</a:t>
            </a:r>
          </a:p>
          <a:p>
            <a:pPr lvl="1"/>
            <a:r>
              <a:rPr lang="en-US" dirty="0"/>
              <a:t>Hot &amp; Cold therapy</a:t>
            </a:r>
          </a:p>
        </p:txBody>
      </p:sp>
    </p:spTree>
    <p:extLst>
      <p:ext uri="{BB962C8B-B14F-4D97-AF65-F5344CB8AC3E}">
        <p14:creationId xmlns:p14="http://schemas.microsoft.com/office/powerpoint/2010/main" val="223058901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578F85-B022-F95A-1A4B-21CD8503E5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HRV for monitoring training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DA7950-14AA-EA62-F0B8-9BF63CD174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Increasing HRV means you are ‘functionally overreaching’</a:t>
            </a:r>
          </a:p>
          <a:p>
            <a:r>
              <a:rPr lang="en-US" dirty="0"/>
              <a:t>Low HRV can be a sign of ‘non-functional overreaching’</a:t>
            </a:r>
          </a:p>
          <a:p>
            <a:r>
              <a:rPr lang="en-US" dirty="0"/>
              <a:t>Rolling one week average is best, using ±0.5 CV (1SD) as band for smallest worthwhile change</a:t>
            </a:r>
          </a:p>
          <a:p>
            <a:r>
              <a:rPr lang="en-US" dirty="0"/>
              <a:t>LIT (&lt;VT1) generally results in ⇧ HRV</a:t>
            </a:r>
          </a:p>
          <a:p>
            <a:r>
              <a:rPr lang="en-US" dirty="0"/>
              <a:t>MIT (VT1-VT2) generally no change in HRV</a:t>
            </a:r>
          </a:p>
          <a:p>
            <a:r>
              <a:rPr lang="en-US" dirty="0"/>
              <a:t>HIT (&gt;VT2) generally results in ⇩ in HRV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380886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D5E5D1-8535-8C2D-02D3-3DD2D94891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Potential strategy for HRV guided training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557075-C0CD-A357-C27C-BA1F8FCAAE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LIT block</a:t>
            </a:r>
          </a:p>
          <a:p>
            <a:pPr lvl="1"/>
            <a:r>
              <a:rPr lang="en-US" dirty="0"/>
              <a:t>Mainly &lt;VT1 with 2 x HIT (&gt;VT2 per week)</a:t>
            </a:r>
          </a:p>
          <a:p>
            <a:r>
              <a:rPr lang="en-US" dirty="0"/>
              <a:t>MIT &amp; HIT block</a:t>
            </a:r>
          </a:p>
          <a:p>
            <a:pPr lvl="1"/>
            <a:r>
              <a:rPr lang="en-US" dirty="0"/>
              <a:t>3 x MIT (VT1-VT2) per week</a:t>
            </a:r>
          </a:p>
          <a:p>
            <a:pPr lvl="1"/>
            <a:r>
              <a:rPr lang="en-US" dirty="0"/>
              <a:t>2 x HIT (&gt;VT2) per week</a:t>
            </a:r>
          </a:p>
          <a:p>
            <a:pPr lvl="1"/>
            <a:r>
              <a:rPr lang="en-US" dirty="0"/>
              <a:t>2 x LIT (&lt;VT1) long sessions per week</a:t>
            </a:r>
          </a:p>
          <a:p>
            <a:pPr marL="457200" lvl="1" indent="0">
              <a:buNone/>
            </a:pPr>
            <a:endParaRPr lang="en-US" dirty="0"/>
          </a:p>
          <a:p>
            <a:pPr marL="457200" lvl="1" indent="0">
              <a:buNone/>
            </a:pPr>
            <a:r>
              <a:rPr lang="en-US" dirty="0"/>
              <a:t>LIT block until HRV rises to top of SWC band, then MIT &amp; HIT block until it drops to bottom of SWC band, then repeat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4508725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C011C5-E4D4-FD51-BB34-AEE18E99D6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Coefficient of variation calculation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7228FB-B617-057D-A82D-8314D5F9F1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CV = SD/mean x 100</a:t>
            </a:r>
          </a:p>
          <a:p>
            <a:r>
              <a:rPr lang="en-US" dirty="0"/>
              <a:t>Smallest Worthwhile change (SWC) = ±0.5 CV</a:t>
            </a:r>
          </a:p>
          <a:p>
            <a:endParaRPr lang="en-US" dirty="0"/>
          </a:p>
        </p:txBody>
      </p:sp>
      <p:pic>
        <p:nvPicPr>
          <p:cNvPr id="5" name="Picture 4" descr="Graphical user interface&#10;&#10;Description automatically generated">
            <a:extLst>
              <a:ext uri="{FF2B5EF4-FFF2-40B4-BE49-F238E27FC236}">
                <a16:creationId xmlns:a16="http://schemas.microsoft.com/office/drawing/2014/main" id="{420F28BF-495A-C018-1B0B-88BF67F37EE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12384" y="2872317"/>
            <a:ext cx="7277100" cy="3822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950550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791429-A024-4ADF-A41C-F98803FDC2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Alternative strategy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03E7E3-0E53-8E9E-DF61-B72E9C5B709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Use HRV to decide when to insert recovery blocks</a:t>
            </a:r>
          </a:p>
          <a:p>
            <a:pPr lvl="1"/>
            <a:r>
              <a:rPr lang="en-US" dirty="0"/>
              <a:t>Continue with training block until HRV drops below SWC</a:t>
            </a:r>
          </a:p>
          <a:p>
            <a:pPr lvl="1"/>
            <a:r>
              <a:rPr lang="en-US" dirty="0"/>
              <a:t>Reduce LOAD by 40% until back within SWC</a:t>
            </a:r>
          </a:p>
          <a:p>
            <a:pPr lvl="1"/>
            <a:r>
              <a:rPr lang="en-US" dirty="0"/>
              <a:t>Resume block</a:t>
            </a:r>
          </a:p>
        </p:txBody>
      </p:sp>
    </p:spTree>
    <p:extLst>
      <p:ext uri="{BB962C8B-B14F-4D97-AF65-F5344CB8AC3E}">
        <p14:creationId xmlns:p14="http://schemas.microsoft.com/office/powerpoint/2010/main" val="153647243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322F8D-E51D-A6A8-E522-84CE1A20D8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DFA 1a – Threshold determination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9EBBC8-9048-E251-7718-0F8EDD6C64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HRV logger app (Marco </a:t>
            </a:r>
            <a:r>
              <a:rPr lang="en-US" dirty="0" err="1"/>
              <a:t>Altini</a:t>
            </a:r>
            <a:r>
              <a:rPr lang="en-US" dirty="0"/>
              <a:t>)</a:t>
            </a:r>
          </a:p>
          <a:p>
            <a:r>
              <a:rPr lang="en-US" dirty="0"/>
              <a:t>Can estimate (quite accurately) VT1 and VT2 from HRV changes during ramp test</a:t>
            </a:r>
          </a:p>
          <a:p>
            <a:r>
              <a:rPr lang="en-US" dirty="0"/>
              <a:t>Requires high quality chest strap (Polar H10) – VT 1 has excellent reliability, VT2 not as reliable.</a:t>
            </a:r>
          </a:p>
        </p:txBody>
      </p:sp>
    </p:spTree>
    <p:extLst>
      <p:ext uri="{BB962C8B-B14F-4D97-AF65-F5344CB8AC3E}">
        <p14:creationId xmlns:p14="http://schemas.microsoft.com/office/powerpoint/2010/main" val="2985723689"/>
      </p:ext>
    </p:extLst>
  </p:cSld>
  <p:clrMapOvr>
    <a:masterClrMapping/>
  </p:clrMapOvr>
</p:sld>
</file>

<file path=ppt/theme/theme1.xml><?xml version="1.0" encoding="utf-8"?>
<a:theme xmlns:a="http://schemas.openxmlformats.org/drawingml/2006/main" name="GradientVTI">
  <a:themeElements>
    <a:clrScheme name="Office">
      <a:dk1>
        <a:srgbClr val="000000"/>
      </a:dk1>
      <a:lt1>
        <a:srgbClr val="FFFFFF"/>
      </a:lt1>
      <a:dk2>
        <a:srgbClr val="10013F"/>
      </a:dk2>
      <a:lt2>
        <a:srgbClr val="F2F0FF"/>
      </a:lt2>
      <a:accent1>
        <a:srgbClr val="814DFF"/>
      </a:accent1>
      <a:accent2>
        <a:srgbClr val="243FFF"/>
      </a:accent2>
      <a:accent3>
        <a:srgbClr val="FF83B6"/>
      </a:accent3>
      <a:accent4>
        <a:srgbClr val="FF9022"/>
      </a:accent4>
      <a:accent5>
        <a:srgbClr val="FF1F85"/>
      </a:accent5>
      <a:accent6>
        <a:srgbClr val="1A98FF"/>
      </a:accent6>
      <a:hlink>
        <a:srgbClr val="0563C1"/>
      </a:hlink>
      <a:folHlink>
        <a:srgbClr val="954F72"/>
      </a:folHlink>
    </a:clrScheme>
    <a:fontScheme name="Univers">
      <a:majorFont>
        <a:latin typeface="Gill Sans Nova"/>
        <a:ea typeface=""/>
        <a:cs typeface=""/>
      </a:majorFont>
      <a:minorFont>
        <a:latin typeface="Gill Sans Nov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radientVTI" id="{605F9078-86F9-4258-A3E1-F8EFF02AE8CC}" vid="{4848699B-BB01-41E3-9EC4-3D97DFE5292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91</TotalTime>
  <Words>858</Words>
  <Application>Microsoft Macintosh PowerPoint</Application>
  <PresentationFormat>Widescreen</PresentationFormat>
  <Paragraphs>107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5" baseType="lpstr">
      <vt:lpstr>Arial</vt:lpstr>
      <vt:lpstr>Gill Sans Nova</vt:lpstr>
      <vt:lpstr>Univers</vt:lpstr>
      <vt:lpstr>GradientVTI</vt:lpstr>
      <vt:lpstr>Training load, stress and strain</vt:lpstr>
      <vt:lpstr>Models of training/performance</vt:lpstr>
      <vt:lpstr>Models</vt:lpstr>
      <vt:lpstr>Models are not the real world!</vt:lpstr>
      <vt:lpstr>CTL is a measure of consistency</vt:lpstr>
      <vt:lpstr>Training load, stress and strain</vt:lpstr>
      <vt:lpstr>Training Stress</vt:lpstr>
      <vt:lpstr>Training strain</vt:lpstr>
      <vt:lpstr>PowerPoint Presentation</vt:lpstr>
      <vt:lpstr>The balancing act….</vt:lpstr>
      <vt:lpstr>How do we monitor STRAIN</vt:lpstr>
      <vt:lpstr>Subjective and objective data</vt:lpstr>
      <vt:lpstr>Using HRV to monitor </vt:lpstr>
      <vt:lpstr>Control of HR</vt:lpstr>
      <vt:lpstr>Practicalities of HRV measuring</vt:lpstr>
      <vt:lpstr>HRV for health</vt:lpstr>
      <vt:lpstr>HRV for monitoring training</vt:lpstr>
      <vt:lpstr>Potential strategy for HRV guided training</vt:lpstr>
      <vt:lpstr>Coefficient of variation calculation</vt:lpstr>
      <vt:lpstr>Alternative strategy</vt:lpstr>
      <vt:lpstr>DFA 1a – Threshold determination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Training load, stress and strain</dc:title>
  <dc:creator>Geraint Forster</dc:creator>
  <cp:lastModifiedBy>Geraint Forster</cp:lastModifiedBy>
  <cp:revision>1</cp:revision>
  <dcterms:created xsi:type="dcterms:W3CDTF">2023-02-06T15:08:35Z</dcterms:created>
  <dcterms:modified xsi:type="dcterms:W3CDTF">2023-02-06T16:39:40Z</dcterms:modified>
</cp:coreProperties>
</file>