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5143500" cy="9144000"/>
  <p:embeddedFontLst>
    <p:embeddedFont>
      <p:font typeface="Arial Black"/>
      <p:regular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45C60CE-B4F7-4443-8597-7D627D4D9045}">
  <a:tblStyle styleId="{645C60CE-B4F7-4443-8597-7D627D4D9045}"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font" Target="fonts/ArialBlack-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g3d25042aa9a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3" name="Google Shape;13;g3d25042aa9a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g3d25042aa9a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 name="Shape 18"/>
        <p:cNvGrpSpPr/>
        <p:nvPr/>
      </p:nvGrpSpPr>
      <p:grpSpPr>
        <a:xfrm>
          <a:off x="0" y="0"/>
          <a:ext cx="0" cy="0"/>
          <a:chOff x="0" y="0"/>
          <a:chExt cx="0" cy="0"/>
        </a:xfrm>
      </p:grpSpPr>
      <p:sp>
        <p:nvSpPr>
          <p:cNvPr id="19" name="Google Shape;1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 name="Google Shape;20;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 name="Google Shape;21;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 name="Shape 31"/>
        <p:cNvGrpSpPr/>
        <p:nvPr/>
      </p:nvGrpSpPr>
      <p:grpSpPr>
        <a:xfrm>
          <a:off x="0" y="0"/>
          <a:ext cx="0" cy="0"/>
          <a:chOff x="0" y="0"/>
          <a:chExt cx="0" cy="0"/>
        </a:xfrm>
      </p:grpSpPr>
      <p:sp>
        <p:nvSpPr>
          <p:cNvPr id="32" name="Google Shape;3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 name="Google Shape;3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 name="Google Shape;3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 name="Shape 53"/>
        <p:cNvGrpSpPr/>
        <p:nvPr/>
      </p:nvGrpSpPr>
      <p:grpSpPr>
        <a:xfrm>
          <a:off x="0" y="0"/>
          <a:ext cx="0" cy="0"/>
          <a:chOff x="0" y="0"/>
          <a:chExt cx="0" cy="0"/>
        </a:xfrm>
      </p:grpSpPr>
      <p:sp>
        <p:nvSpPr>
          <p:cNvPr id="54" name="Google Shape;5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 name="Google Shape;5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 name="Google Shape;5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 name="Google Shape;9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 name="Google Shape;103;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 name="Google Shape;104;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6" name="Google Shape;13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5" name="Google Shape;17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4" name="Google Shape;20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5" name="Google Shape;20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7" name="Google Shape;227;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9.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9.png"/><Relationship Id="rId4" Type="http://schemas.openxmlformats.org/officeDocument/2006/relationships/image" Target="../media/image11.png"/><Relationship Id="rId5" Type="http://schemas.openxmlformats.org/officeDocument/2006/relationships/image" Target="../media/image3.png"/><Relationship Id="rId6" Type="http://schemas.openxmlformats.org/officeDocument/2006/relationships/image" Target="../media/image25.png"/><Relationship Id="rId7" Type="http://schemas.openxmlformats.org/officeDocument/2006/relationships/image" Target="../media/image2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1.png"/><Relationship Id="rId4" Type="http://schemas.openxmlformats.org/officeDocument/2006/relationships/image" Target="../media/image4.png"/><Relationship Id="rId5" Type="http://schemas.openxmlformats.org/officeDocument/2006/relationships/image" Target="../media/image7.png"/><Relationship Id="rId6" Type="http://schemas.openxmlformats.org/officeDocument/2006/relationships/image" Target="../media/image2.png"/><Relationship Id="rId7"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31.png"/><Relationship Id="rId4" Type="http://schemas.openxmlformats.org/officeDocument/2006/relationships/image" Target="../media/image1.png"/><Relationship Id="rId5" Type="http://schemas.openxmlformats.org/officeDocument/2006/relationships/image" Target="../media/image5.png"/><Relationship Id="rId6"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3.png"/><Relationship Id="rId4" Type="http://schemas.openxmlformats.org/officeDocument/2006/relationships/image" Target="../media/image4.png"/><Relationship Id="rId5" Type="http://schemas.openxmlformats.org/officeDocument/2006/relationships/image" Target="../media/image20.png"/><Relationship Id="rId6" Type="http://schemas.openxmlformats.org/officeDocument/2006/relationships/image" Target="../media/image30.png"/><Relationship Id="rId7"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8.png"/><Relationship Id="rId4" Type="http://schemas.openxmlformats.org/officeDocument/2006/relationships/image" Target="../media/image11.png"/><Relationship Id="rId5" Type="http://schemas.openxmlformats.org/officeDocument/2006/relationships/image" Target="../media/image13.png"/><Relationship Id="rId6" Type="http://schemas.openxmlformats.org/officeDocument/2006/relationships/image" Target="../media/image20.png"/><Relationship Id="rId7" Type="http://schemas.openxmlformats.org/officeDocument/2006/relationships/image" Target="../media/image2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1.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 name="Shape 15"/>
        <p:cNvGrpSpPr/>
        <p:nvPr/>
      </p:nvGrpSpPr>
      <p:grpSpPr>
        <a:xfrm>
          <a:off x="0" y="0"/>
          <a:ext cx="0" cy="0"/>
          <a:chOff x="0" y="0"/>
          <a:chExt cx="0" cy="0"/>
        </a:xfrm>
      </p:grpSpPr>
      <p:sp>
        <p:nvSpPr>
          <p:cNvPr id="16" name="Google Shape;16;p3"/>
          <p:cNvSpPr txBox="1"/>
          <p:nvPr/>
        </p:nvSpPr>
        <p:spPr>
          <a:xfrm>
            <a:off x="906550" y="2141975"/>
            <a:ext cx="5718900" cy="155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700">
                <a:solidFill>
                  <a:schemeClr val="dk1"/>
                </a:solidFill>
              </a:rPr>
              <a:t>Name: Aamir Hanif</a:t>
            </a:r>
            <a:endParaRPr sz="1700">
              <a:solidFill>
                <a:schemeClr val="dk1"/>
              </a:solidFill>
            </a:endParaRPr>
          </a:p>
          <a:p>
            <a:pPr indent="0" lvl="0" marL="0" rtl="0" algn="l">
              <a:spcBef>
                <a:spcPts val="0"/>
              </a:spcBef>
              <a:spcAft>
                <a:spcPts val="0"/>
              </a:spcAft>
              <a:buNone/>
            </a:pPr>
            <a:r>
              <a:rPr lang="en-US" sz="1700">
                <a:solidFill>
                  <a:schemeClr val="dk1"/>
                </a:solidFill>
              </a:rPr>
              <a:t>Module : Health well-being and sustainable development </a:t>
            </a:r>
            <a:endParaRPr sz="1700">
              <a:solidFill>
                <a:schemeClr val="dk1"/>
              </a:solidFill>
            </a:endParaRPr>
          </a:p>
          <a:p>
            <a:pPr indent="0" lvl="0" marL="0" rtl="0" algn="l">
              <a:spcBef>
                <a:spcPts val="0"/>
              </a:spcBef>
              <a:spcAft>
                <a:spcPts val="0"/>
              </a:spcAft>
              <a:buNone/>
            </a:pPr>
            <a:r>
              <a:rPr lang="en-US" sz="1700">
                <a:solidFill>
                  <a:schemeClr val="dk1"/>
                </a:solidFill>
              </a:rPr>
              <a:t>Module Code: BMHP6030</a:t>
            </a:r>
            <a:endParaRPr sz="1700">
              <a:solidFill>
                <a:schemeClr val="dk1"/>
              </a:solidFill>
            </a:endParaRPr>
          </a:p>
          <a:p>
            <a:pPr indent="0" lvl="0" marL="0" rtl="0" algn="l">
              <a:spcBef>
                <a:spcPts val="0"/>
              </a:spcBef>
              <a:spcAft>
                <a:spcPts val="0"/>
              </a:spcAft>
              <a:buNone/>
            </a:pPr>
            <a:r>
              <a:rPr lang="en-US" sz="1700">
                <a:solidFill>
                  <a:schemeClr val="dk1"/>
                </a:solidFill>
              </a:rPr>
              <a:t>Lecturer: Dr Itse Olaoye</a:t>
            </a:r>
            <a:endParaRPr sz="1700">
              <a:solidFill>
                <a:schemeClr val="dk1"/>
              </a:solidFill>
            </a:endParaRPr>
          </a:p>
          <a:p>
            <a:pPr indent="0" lvl="0" marL="0" rtl="0" algn="l">
              <a:spcBef>
                <a:spcPts val="0"/>
              </a:spcBef>
              <a:spcAft>
                <a:spcPts val="0"/>
              </a:spcAft>
              <a:buNone/>
            </a:pPr>
            <a:r>
              <a:rPr lang="en-US" sz="1700">
                <a:solidFill>
                  <a:schemeClr val="dk1"/>
                </a:solidFill>
              </a:rPr>
              <a:t>Student ID: 2234671</a:t>
            </a:r>
            <a:endParaRPr sz="2200">
              <a:solidFill>
                <a:schemeClr val="dk1"/>
              </a:solidFill>
            </a:endParaRPr>
          </a:p>
        </p:txBody>
      </p:sp>
      <p:pic>
        <p:nvPicPr>
          <p:cNvPr id="17" name="Google Shape;17;p3" title="Screenshot (17).png"/>
          <p:cNvPicPr preferRelativeResize="0"/>
          <p:nvPr/>
        </p:nvPicPr>
        <p:blipFill rotWithShape="1">
          <a:blip r:embed="rId3">
            <a:alphaModFix/>
          </a:blip>
          <a:srcRect b="67545" l="32739" r="51640" t="19834"/>
          <a:stretch/>
        </p:blipFill>
        <p:spPr>
          <a:xfrm>
            <a:off x="319418" y="216074"/>
            <a:ext cx="3513802" cy="159707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2540"/>
        </a:solidFill>
      </p:bgPr>
    </p:bg>
    <p:spTree>
      <p:nvGrpSpPr>
        <p:cNvPr id="22" name="Shape 22"/>
        <p:cNvGrpSpPr/>
        <p:nvPr/>
      </p:nvGrpSpPr>
      <p:grpSpPr>
        <a:xfrm>
          <a:off x="0" y="0"/>
          <a:ext cx="0" cy="0"/>
          <a:chOff x="0" y="0"/>
          <a:chExt cx="0" cy="0"/>
        </a:xfrm>
      </p:grpSpPr>
      <p:sp>
        <p:nvSpPr>
          <p:cNvPr id="23" name="Google Shape;23;p4"/>
          <p:cNvSpPr/>
          <p:nvPr/>
        </p:nvSpPr>
        <p:spPr>
          <a:xfrm>
            <a:off x="5943600" y="0"/>
            <a:ext cx="3200400" cy="51435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4" name="Google Shape;24;p4"/>
          <p:cNvPicPr preferRelativeResize="0"/>
          <p:nvPr/>
        </p:nvPicPr>
        <p:blipFill rotWithShape="1">
          <a:blip r:embed="rId3">
            <a:alphaModFix amt="75000"/>
          </a:blip>
          <a:srcRect b="0" l="0" r="0" t="0"/>
          <a:stretch/>
        </p:blipFill>
        <p:spPr>
          <a:xfrm>
            <a:off x="5943600" y="0"/>
            <a:ext cx="3200400" cy="5143500"/>
          </a:xfrm>
          <a:prstGeom prst="rect">
            <a:avLst/>
          </a:prstGeom>
          <a:noFill/>
          <a:ln>
            <a:noFill/>
          </a:ln>
        </p:spPr>
      </p:pic>
      <p:sp>
        <p:nvSpPr>
          <p:cNvPr id="25" name="Google Shape;25;p4"/>
          <p:cNvSpPr/>
          <p:nvPr/>
        </p:nvSpPr>
        <p:spPr>
          <a:xfrm>
            <a:off x="5943600" y="0"/>
            <a:ext cx="3200400" cy="5143500"/>
          </a:xfrm>
          <a:prstGeom prst="rect">
            <a:avLst/>
          </a:prstGeom>
          <a:solidFill>
            <a:srgbClr val="0A2540">
              <a:alpha val="60000"/>
            </a:srgbClr>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4"/>
          <p:cNvSpPr/>
          <p:nvPr/>
        </p:nvSpPr>
        <p:spPr>
          <a:xfrm>
            <a:off x="0" y="0"/>
            <a:ext cx="146304" cy="5143500"/>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a:off x="320040" y="804672"/>
            <a:ext cx="5394960" cy="22860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3800"/>
              <a:buFont typeface="Arial Black"/>
              <a:buNone/>
            </a:pPr>
            <a:r>
              <a:rPr b="1" i="0" lang="en-US" sz="3800" u="none" cap="none" strike="noStrike">
                <a:solidFill>
                  <a:srgbClr val="FFFFFF"/>
                </a:solidFill>
                <a:latin typeface="Arial Black"/>
                <a:ea typeface="Arial Black"/>
                <a:cs typeface="Arial Black"/>
                <a:sym typeface="Arial Black"/>
              </a:rPr>
              <a:t>Health, Wellbeing</a:t>
            </a:r>
            <a:endParaRPr b="0" i="0" sz="3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800"/>
              <a:buFont typeface="Arial Black"/>
              <a:buNone/>
            </a:pPr>
            <a:r>
              <a:rPr b="1" i="0" lang="en-US" sz="3800" u="none" cap="none" strike="noStrike">
                <a:solidFill>
                  <a:srgbClr val="FFFFFF"/>
                </a:solidFill>
                <a:latin typeface="Arial Black"/>
                <a:ea typeface="Arial Black"/>
                <a:cs typeface="Arial Black"/>
                <a:sym typeface="Arial Black"/>
              </a:rPr>
              <a:t>&amp; Sustainable</a:t>
            </a:r>
            <a:endParaRPr b="0" i="0" sz="3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800"/>
              <a:buFont typeface="Arial Black"/>
              <a:buNone/>
            </a:pPr>
            <a:r>
              <a:rPr b="1" i="0" lang="en-US" sz="3800" u="none" cap="none" strike="noStrike">
                <a:solidFill>
                  <a:srgbClr val="FFFFFF"/>
                </a:solidFill>
                <a:latin typeface="Arial Black"/>
                <a:ea typeface="Arial Black"/>
                <a:cs typeface="Arial Black"/>
                <a:sym typeface="Arial Black"/>
              </a:rPr>
              <a:t>Development</a:t>
            </a:r>
            <a:endParaRPr b="0" i="0" sz="3800" u="none" cap="none" strike="noStrike">
              <a:solidFill>
                <a:schemeClr val="dk1"/>
              </a:solidFill>
              <a:latin typeface="Calibri"/>
              <a:ea typeface="Calibri"/>
              <a:cs typeface="Calibri"/>
              <a:sym typeface="Calibri"/>
            </a:endParaRPr>
          </a:p>
        </p:txBody>
      </p:sp>
      <p:sp>
        <p:nvSpPr>
          <p:cNvPr id="28" name="Google Shape;28;p4"/>
          <p:cNvSpPr/>
          <p:nvPr/>
        </p:nvSpPr>
        <p:spPr>
          <a:xfrm>
            <a:off x="320040" y="3200400"/>
            <a:ext cx="5394960" cy="6858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C8D8E4"/>
              </a:buClr>
              <a:buSzPts val="1300"/>
              <a:buFont typeface="Arial"/>
              <a:buNone/>
            </a:pPr>
            <a:r>
              <a:rPr b="0" i="1" lang="en-US" sz="1300" u="none" cap="none" strike="noStrike">
                <a:solidFill>
                  <a:srgbClr val="C8D8E4"/>
                </a:solidFill>
                <a:latin typeface="Arial"/>
                <a:ea typeface="Arial"/>
                <a:cs typeface="Arial"/>
                <a:sym typeface="Arial"/>
              </a:rPr>
              <a:t>Integration in Health &amp; Social Care:</a:t>
            </a:r>
            <a:endParaRPr b="0" i="0" sz="13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C8D8E4"/>
              </a:buClr>
              <a:buSzPts val="1300"/>
              <a:buFont typeface="Arial"/>
              <a:buNone/>
            </a:pPr>
            <a:r>
              <a:rPr b="0" i="1" lang="en-US" sz="1300" u="none" cap="none" strike="noStrike">
                <a:solidFill>
                  <a:srgbClr val="C8D8E4"/>
                </a:solidFill>
                <a:latin typeface="Arial"/>
                <a:ea typeface="Arial"/>
                <a:cs typeface="Arial"/>
                <a:sym typeface="Arial"/>
              </a:rPr>
              <a:t>Policy, Practice, Equity and Future Generations</a:t>
            </a:r>
            <a:endParaRPr b="0" i="0" sz="1300" u="none" cap="none" strike="noStrike">
              <a:solidFill>
                <a:schemeClr val="dk1"/>
              </a:solidFill>
              <a:latin typeface="Calibri"/>
              <a:ea typeface="Calibri"/>
              <a:cs typeface="Calibri"/>
              <a:sym typeface="Calibri"/>
            </a:endParaRPr>
          </a:p>
        </p:txBody>
      </p:sp>
      <p:sp>
        <p:nvSpPr>
          <p:cNvPr id="29" name="Google Shape;29;p4"/>
          <p:cNvSpPr/>
          <p:nvPr/>
        </p:nvSpPr>
        <p:spPr>
          <a:xfrm>
            <a:off x="320040" y="4005072"/>
            <a:ext cx="5394960" cy="27432"/>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0" name="Google Shape;30;p4"/>
          <p:cNvPicPr preferRelativeResize="0"/>
          <p:nvPr/>
        </p:nvPicPr>
        <p:blipFill rotWithShape="1">
          <a:blip r:embed="rId4">
            <a:alphaModFix/>
          </a:blip>
          <a:srcRect b="0" l="29247" r="30966" t="0"/>
          <a:stretch/>
        </p:blipFill>
        <p:spPr>
          <a:xfrm>
            <a:off x="5789312" y="0"/>
            <a:ext cx="3508975" cy="5143500"/>
          </a:xfrm>
          <a:prstGeom prst="rect">
            <a:avLst/>
          </a:prstGeom>
          <a:solidFill>
            <a:srgbClr val="0A2540">
              <a:alpha val="60000"/>
            </a:srgbClr>
          </a:solidFill>
          <a:ln cap="flat" cmpd="sng" w="12700">
            <a:solidFill>
              <a:srgbClr val="028090"/>
            </a:solidFill>
            <a:prstDash val="solid"/>
            <a:round/>
            <a:headEnd len="sm" w="sm" type="none"/>
            <a:tailEnd len="sm" w="sm" type="none"/>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35" name="Shape 35"/>
        <p:cNvGrpSpPr/>
        <p:nvPr/>
      </p:nvGrpSpPr>
      <p:grpSpPr>
        <a:xfrm>
          <a:off x="0" y="0"/>
          <a:ext cx="0" cy="0"/>
          <a:chOff x="0" y="0"/>
          <a:chExt cx="0" cy="0"/>
        </a:xfrm>
      </p:grpSpPr>
      <p:sp>
        <p:nvSpPr>
          <p:cNvPr id="36" name="Google Shape;36;p5"/>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5"/>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5"/>
          <p:cNvSpPr/>
          <p:nvPr/>
        </p:nvSpPr>
        <p:spPr>
          <a:xfrm>
            <a:off x="365760" y="0"/>
            <a:ext cx="841248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200"/>
              <a:buFont typeface="Arial"/>
              <a:buNone/>
            </a:pPr>
            <a:r>
              <a:rPr b="1" i="0" lang="en-US" sz="2200" u="none" cap="none" strike="noStrike">
                <a:solidFill>
                  <a:srgbClr val="FFFFFF"/>
                </a:solidFill>
                <a:latin typeface="Arial"/>
                <a:ea typeface="Arial"/>
                <a:cs typeface="Arial"/>
                <a:sym typeface="Arial"/>
              </a:rPr>
              <a:t>Introduction</a:t>
            </a:r>
            <a:endParaRPr b="0" i="0" sz="2200" u="none" cap="none" strike="noStrike">
              <a:solidFill>
                <a:schemeClr val="dk1"/>
              </a:solidFill>
              <a:latin typeface="Calibri"/>
              <a:ea typeface="Calibri"/>
              <a:cs typeface="Calibri"/>
              <a:sym typeface="Calibri"/>
            </a:endParaRPr>
          </a:p>
        </p:txBody>
      </p:sp>
      <p:pic>
        <p:nvPicPr>
          <p:cNvPr descr="preencoded.png" id="39" name="Google Shape;39;p5"/>
          <p:cNvPicPr preferRelativeResize="0"/>
          <p:nvPr/>
        </p:nvPicPr>
        <p:blipFill rotWithShape="1">
          <a:blip r:embed="rId3">
            <a:alphaModFix/>
          </a:blip>
          <a:srcRect b="0" l="0" r="0" t="0"/>
          <a:stretch/>
        </p:blipFill>
        <p:spPr>
          <a:xfrm>
            <a:off x="256032" y="1042416"/>
            <a:ext cx="3246120" cy="3858768"/>
          </a:xfrm>
          <a:prstGeom prst="rect">
            <a:avLst/>
          </a:prstGeom>
          <a:noFill/>
          <a:ln>
            <a:noFill/>
          </a:ln>
        </p:spPr>
      </p:pic>
      <p:sp>
        <p:nvSpPr>
          <p:cNvPr id="40" name="Google Shape;40;p5"/>
          <p:cNvSpPr/>
          <p:nvPr/>
        </p:nvSpPr>
        <p:spPr>
          <a:xfrm>
            <a:off x="256032" y="1042416"/>
            <a:ext cx="3246120" cy="3858768"/>
          </a:xfrm>
          <a:prstGeom prst="rect">
            <a:avLst/>
          </a:prstGeom>
          <a:solidFill>
            <a:srgbClr val="0A2540">
              <a:alpha val="60000"/>
            </a:srgbClr>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5"/>
          <p:cNvSpPr/>
          <p:nvPr/>
        </p:nvSpPr>
        <p:spPr>
          <a:xfrm>
            <a:off x="3749040" y="1042416"/>
            <a:ext cx="5193792" cy="3858768"/>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5"/>
          <p:cNvSpPr/>
          <p:nvPr/>
        </p:nvSpPr>
        <p:spPr>
          <a:xfrm>
            <a:off x="3749040" y="1042416"/>
            <a:ext cx="5193792"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3" name="Google Shape;43;p5"/>
          <p:cNvPicPr preferRelativeResize="0"/>
          <p:nvPr/>
        </p:nvPicPr>
        <p:blipFill rotWithShape="1">
          <a:blip r:embed="rId4">
            <a:alphaModFix/>
          </a:blip>
          <a:srcRect b="0" l="0" r="0" t="0"/>
          <a:stretch/>
        </p:blipFill>
        <p:spPr>
          <a:xfrm>
            <a:off x="3886200" y="1261872"/>
            <a:ext cx="292608" cy="292608"/>
          </a:xfrm>
          <a:prstGeom prst="rect">
            <a:avLst/>
          </a:prstGeom>
          <a:noFill/>
          <a:ln>
            <a:noFill/>
          </a:ln>
        </p:spPr>
      </p:pic>
      <p:sp>
        <p:nvSpPr>
          <p:cNvPr id="44" name="Google Shape;44;p5"/>
          <p:cNvSpPr/>
          <p:nvPr/>
        </p:nvSpPr>
        <p:spPr>
          <a:xfrm>
            <a:off x="4279392" y="1243584"/>
            <a:ext cx="452628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300"/>
              <a:buFont typeface="Arial"/>
              <a:buNone/>
            </a:pPr>
            <a:r>
              <a:rPr b="1" i="0" lang="en-US" sz="1300" u="none" cap="none" strike="noStrike">
                <a:solidFill>
                  <a:srgbClr val="0A2540"/>
                </a:solidFill>
                <a:latin typeface="Arial"/>
                <a:ea typeface="Arial"/>
                <a:cs typeface="Arial"/>
                <a:sym typeface="Arial"/>
              </a:rPr>
              <a:t>Why This Matters</a:t>
            </a:r>
            <a:endParaRPr b="0" i="0" sz="1300" u="none" cap="none" strike="noStrike">
              <a:solidFill>
                <a:schemeClr val="dk1"/>
              </a:solidFill>
              <a:latin typeface="Calibri"/>
              <a:ea typeface="Calibri"/>
              <a:cs typeface="Calibri"/>
              <a:sym typeface="Calibri"/>
            </a:endParaRPr>
          </a:p>
        </p:txBody>
      </p:sp>
      <p:sp>
        <p:nvSpPr>
          <p:cNvPr id="45" name="Google Shape;45;p5"/>
          <p:cNvSpPr/>
          <p:nvPr/>
        </p:nvSpPr>
        <p:spPr>
          <a:xfrm>
            <a:off x="4279392" y="1484021"/>
            <a:ext cx="4526400" cy="768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1000"/>
              <a:buFont typeface="Arial"/>
              <a:buNone/>
            </a:pPr>
            <a:r>
              <a:rPr i="0" lang="en-US" sz="1300" u="none" cap="none" strike="noStrike">
                <a:solidFill>
                  <a:srgbClr val="333333"/>
                </a:solidFill>
              </a:rPr>
              <a:t>Health and wellbeing are outcomes of how society is organise</a:t>
            </a:r>
            <a:r>
              <a:rPr lang="en-US" sz="1300">
                <a:solidFill>
                  <a:srgbClr val="333333"/>
                </a:solidFill>
              </a:rPr>
              <a:t>d;</a:t>
            </a:r>
            <a:r>
              <a:rPr i="0" lang="en-US" sz="1300" u="none" cap="none" strike="noStrike">
                <a:solidFill>
                  <a:srgbClr val="333333"/>
                </a:solidFill>
              </a:rPr>
              <a:t> reflecting political, economic and ethical decisions about who receives care and what constitutes a good life (Marmot, 2010).</a:t>
            </a:r>
            <a:endParaRPr i="0" sz="1300" u="none" cap="none" strike="noStrike">
              <a:solidFill>
                <a:schemeClr val="dk1"/>
              </a:solidFill>
            </a:endParaRPr>
          </a:p>
        </p:txBody>
      </p:sp>
      <p:pic>
        <p:nvPicPr>
          <p:cNvPr descr="preencoded.png" id="46" name="Google Shape;46;p5"/>
          <p:cNvPicPr preferRelativeResize="0"/>
          <p:nvPr/>
        </p:nvPicPr>
        <p:blipFill rotWithShape="1">
          <a:blip r:embed="rId5">
            <a:alphaModFix/>
          </a:blip>
          <a:srcRect b="0" l="0" r="0" t="0"/>
          <a:stretch/>
        </p:blipFill>
        <p:spPr>
          <a:xfrm>
            <a:off x="3886200" y="2391876"/>
            <a:ext cx="292608" cy="292608"/>
          </a:xfrm>
          <a:prstGeom prst="rect">
            <a:avLst/>
          </a:prstGeom>
          <a:noFill/>
          <a:ln>
            <a:noFill/>
          </a:ln>
        </p:spPr>
      </p:pic>
      <p:sp>
        <p:nvSpPr>
          <p:cNvPr id="47" name="Google Shape;47;p5"/>
          <p:cNvSpPr/>
          <p:nvPr/>
        </p:nvSpPr>
        <p:spPr>
          <a:xfrm>
            <a:off x="4279392" y="2408818"/>
            <a:ext cx="45264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300"/>
              <a:buFont typeface="Arial"/>
              <a:buNone/>
            </a:pPr>
            <a:r>
              <a:rPr b="1" i="0" lang="en-US" sz="1300" u="none" cap="none" strike="noStrike">
                <a:solidFill>
                  <a:srgbClr val="0A2540"/>
                </a:solidFill>
                <a:latin typeface="Arial"/>
                <a:ea typeface="Arial"/>
                <a:cs typeface="Arial"/>
                <a:sym typeface="Arial"/>
              </a:rPr>
              <a:t>A Global Challenge</a:t>
            </a:r>
            <a:endParaRPr b="0" i="0" sz="1300" u="none" cap="none" strike="noStrike">
              <a:solidFill>
                <a:schemeClr val="dk1"/>
              </a:solidFill>
              <a:latin typeface="Calibri"/>
              <a:ea typeface="Calibri"/>
              <a:cs typeface="Calibri"/>
              <a:sym typeface="Calibri"/>
            </a:endParaRPr>
          </a:p>
        </p:txBody>
      </p:sp>
      <p:sp>
        <p:nvSpPr>
          <p:cNvPr id="48" name="Google Shape;48;p5"/>
          <p:cNvSpPr/>
          <p:nvPr/>
        </p:nvSpPr>
        <p:spPr>
          <a:xfrm>
            <a:off x="4279392" y="2684484"/>
            <a:ext cx="4526400" cy="768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1000"/>
              <a:buFont typeface="Arial"/>
              <a:buNone/>
            </a:pPr>
            <a:r>
              <a:rPr i="0" lang="en-US" sz="1300" u="none" cap="none" strike="noStrike">
                <a:solidFill>
                  <a:srgbClr val="333333"/>
                </a:solidFill>
              </a:rPr>
              <a:t>The WHO (2023) estimates at least half the world's population lacks essential health services. In the UK, life expectancy gaps between the richest and poorest areas have widened since 2010 (PHE, 2020).</a:t>
            </a:r>
            <a:endParaRPr i="0" sz="1300" u="none" cap="none" strike="noStrike">
              <a:solidFill>
                <a:schemeClr val="dk1"/>
              </a:solidFill>
            </a:endParaRPr>
          </a:p>
        </p:txBody>
      </p:sp>
      <p:pic>
        <p:nvPicPr>
          <p:cNvPr descr="preencoded.png" id="49" name="Google Shape;49;p5"/>
          <p:cNvPicPr preferRelativeResize="0"/>
          <p:nvPr/>
        </p:nvPicPr>
        <p:blipFill rotWithShape="1">
          <a:blip r:embed="rId6">
            <a:alphaModFix/>
          </a:blip>
          <a:srcRect b="0" l="0" r="0" t="0"/>
          <a:stretch/>
        </p:blipFill>
        <p:spPr>
          <a:xfrm>
            <a:off x="3886200" y="3580596"/>
            <a:ext cx="292608" cy="292608"/>
          </a:xfrm>
          <a:prstGeom prst="rect">
            <a:avLst/>
          </a:prstGeom>
          <a:noFill/>
          <a:ln>
            <a:noFill/>
          </a:ln>
        </p:spPr>
      </p:pic>
      <p:sp>
        <p:nvSpPr>
          <p:cNvPr id="50" name="Google Shape;50;p5"/>
          <p:cNvSpPr/>
          <p:nvPr/>
        </p:nvSpPr>
        <p:spPr>
          <a:xfrm>
            <a:off x="4279392" y="3574051"/>
            <a:ext cx="45264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300"/>
              <a:buFont typeface="Arial"/>
              <a:buNone/>
            </a:pPr>
            <a:r>
              <a:rPr b="1" i="0" lang="en-US" sz="1300" u="none" cap="none" strike="noStrike">
                <a:solidFill>
                  <a:srgbClr val="0A2540"/>
                </a:solidFill>
                <a:latin typeface="Arial"/>
                <a:ea typeface="Arial"/>
                <a:cs typeface="Arial"/>
                <a:sym typeface="Arial"/>
              </a:rPr>
              <a:t>Presentation Overview</a:t>
            </a:r>
            <a:endParaRPr b="0" i="0" sz="1300" u="none" cap="none" strike="noStrike">
              <a:solidFill>
                <a:schemeClr val="dk1"/>
              </a:solidFill>
              <a:latin typeface="Calibri"/>
              <a:ea typeface="Calibri"/>
              <a:cs typeface="Calibri"/>
              <a:sym typeface="Calibri"/>
            </a:endParaRPr>
          </a:p>
        </p:txBody>
      </p:sp>
      <p:sp>
        <p:nvSpPr>
          <p:cNvPr id="51" name="Google Shape;51;p5"/>
          <p:cNvSpPr/>
          <p:nvPr/>
        </p:nvSpPr>
        <p:spPr>
          <a:xfrm>
            <a:off x="4279392" y="3826232"/>
            <a:ext cx="4526400" cy="768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1000"/>
              <a:buFont typeface="Arial"/>
              <a:buNone/>
            </a:pPr>
            <a:r>
              <a:rPr i="0" lang="en-US" sz="1300" u="none" cap="none" strike="noStrike">
                <a:solidFill>
                  <a:srgbClr val="333333"/>
                </a:solidFill>
              </a:rPr>
              <a:t>This presentation critically examines key concepts, theoretical models and national policy frameworks</a:t>
            </a:r>
            <a:r>
              <a:rPr lang="en-US" sz="1300">
                <a:solidFill>
                  <a:srgbClr val="333333"/>
                </a:solidFill>
              </a:rPr>
              <a:t>;</a:t>
            </a:r>
            <a:r>
              <a:rPr i="0" lang="en-US" sz="1300" u="none" cap="none" strike="noStrike">
                <a:solidFill>
                  <a:srgbClr val="333333"/>
                </a:solidFill>
              </a:rPr>
              <a:t> evaluating what is working, what is failing, and what structural changes are needed for sustainable, equitable health.</a:t>
            </a:r>
            <a:endParaRPr i="0" sz="1300" u="none" cap="none" strike="noStrike">
              <a:solidFill>
                <a:schemeClr val="dk1"/>
              </a:solidFill>
            </a:endParaRPr>
          </a:p>
        </p:txBody>
      </p:sp>
      <p:pic>
        <p:nvPicPr>
          <p:cNvPr id="52" name="Google Shape;52;p5"/>
          <p:cNvPicPr preferRelativeResize="0"/>
          <p:nvPr/>
        </p:nvPicPr>
        <p:blipFill>
          <a:blip r:embed="rId7">
            <a:alphaModFix/>
          </a:blip>
          <a:stretch>
            <a:fillRect/>
          </a:stretch>
        </p:blipFill>
        <p:spPr>
          <a:xfrm>
            <a:off x="256025" y="1042425"/>
            <a:ext cx="3246126" cy="3858750"/>
          </a:xfrm>
          <a:prstGeom prst="rect">
            <a:avLst/>
          </a:prstGeom>
          <a:solidFill>
            <a:srgbClr val="0A2540">
              <a:alpha val="60000"/>
            </a:srgbClr>
          </a:solidFill>
          <a:ln cap="flat" cmpd="sng" w="12700">
            <a:solidFill>
              <a:srgbClr val="02C39A"/>
            </a:solidFill>
            <a:prstDash val="solid"/>
            <a:round/>
            <a:headEnd len="sm" w="sm" type="none"/>
            <a:tailEnd len="sm" w="sm" type="none"/>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57" name="Shape 57"/>
        <p:cNvGrpSpPr/>
        <p:nvPr/>
      </p:nvGrpSpPr>
      <p:grpSpPr>
        <a:xfrm>
          <a:off x="0" y="0"/>
          <a:ext cx="0" cy="0"/>
          <a:chOff x="0" y="0"/>
          <a:chExt cx="0" cy="0"/>
        </a:xfrm>
      </p:grpSpPr>
      <p:sp>
        <p:nvSpPr>
          <p:cNvPr id="58" name="Google Shape;58;p6"/>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6"/>
          <p:cNvSpPr/>
          <p:nvPr/>
        </p:nvSpPr>
        <p:spPr>
          <a:xfrm>
            <a:off x="365760" y="0"/>
            <a:ext cx="841248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100"/>
              <a:buFont typeface="Arial"/>
              <a:buNone/>
            </a:pPr>
            <a:r>
              <a:rPr b="1" i="0" lang="en-US" sz="2100" u="none" cap="none" strike="noStrike">
                <a:solidFill>
                  <a:srgbClr val="FFFFFF"/>
                </a:solidFill>
                <a:latin typeface="Arial"/>
                <a:ea typeface="Arial"/>
                <a:cs typeface="Arial"/>
                <a:sym typeface="Arial"/>
              </a:rPr>
              <a:t>Key Concepts &amp; Relevance to Modern Healthcare</a:t>
            </a:r>
            <a:endParaRPr b="0" i="0" sz="2100" u="none" cap="none" strike="noStrike">
              <a:solidFill>
                <a:schemeClr val="dk1"/>
              </a:solidFill>
              <a:latin typeface="Calibri"/>
              <a:ea typeface="Calibri"/>
              <a:cs typeface="Calibri"/>
              <a:sym typeface="Calibri"/>
            </a:endParaRPr>
          </a:p>
        </p:txBody>
      </p:sp>
      <p:sp>
        <p:nvSpPr>
          <p:cNvPr id="61" name="Google Shape;61;p6"/>
          <p:cNvSpPr/>
          <p:nvPr/>
        </p:nvSpPr>
        <p:spPr>
          <a:xfrm>
            <a:off x="228600" y="1042425"/>
            <a:ext cx="2788800" cy="20574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6"/>
          <p:cNvSpPr/>
          <p:nvPr/>
        </p:nvSpPr>
        <p:spPr>
          <a:xfrm>
            <a:off x="228600" y="1042416"/>
            <a:ext cx="2788920" cy="384048"/>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63" name="Google Shape;63;p6"/>
          <p:cNvPicPr preferRelativeResize="0"/>
          <p:nvPr/>
        </p:nvPicPr>
        <p:blipFill rotWithShape="1">
          <a:blip r:embed="rId3">
            <a:alphaModFix/>
          </a:blip>
          <a:srcRect b="0" l="0" r="0" t="0"/>
          <a:stretch/>
        </p:blipFill>
        <p:spPr>
          <a:xfrm>
            <a:off x="301752" y="1069848"/>
            <a:ext cx="256032" cy="256032"/>
          </a:xfrm>
          <a:prstGeom prst="rect">
            <a:avLst/>
          </a:prstGeom>
          <a:noFill/>
          <a:ln>
            <a:noFill/>
          </a:ln>
        </p:spPr>
      </p:pic>
      <p:sp>
        <p:nvSpPr>
          <p:cNvPr id="64" name="Google Shape;64;p6"/>
          <p:cNvSpPr/>
          <p:nvPr/>
        </p:nvSpPr>
        <p:spPr>
          <a:xfrm>
            <a:off x="612648" y="1042416"/>
            <a:ext cx="2331720" cy="38404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50" u="none" cap="none" strike="noStrike">
                <a:solidFill>
                  <a:srgbClr val="FFFFFF"/>
                </a:solidFill>
                <a:latin typeface="Arial"/>
                <a:ea typeface="Arial"/>
                <a:cs typeface="Arial"/>
                <a:sym typeface="Arial"/>
              </a:rPr>
              <a:t>HEALTH</a:t>
            </a:r>
            <a:endParaRPr b="0" i="0" sz="1350" u="none" cap="none" strike="noStrike">
              <a:solidFill>
                <a:schemeClr val="dk1"/>
              </a:solidFill>
              <a:latin typeface="Calibri"/>
              <a:ea typeface="Calibri"/>
              <a:cs typeface="Calibri"/>
              <a:sym typeface="Calibri"/>
            </a:endParaRPr>
          </a:p>
        </p:txBody>
      </p:sp>
      <p:sp>
        <p:nvSpPr>
          <p:cNvPr id="65" name="Google Shape;65;p6"/>
          <p:cNvSpPr/>
          <p:nvPr/>
        </p:nvSpPr>
        <p:spPr>
          <a:xfrm>
            <a:off x="320040" y="1445519"/>
            <a:ext cx="2633400" cy="1595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WHO (1946): 'A state of complete physical, mental and social well-being — not merely the absence of disease.' The biopsychosocial model (Engel, 1977) extends this beyond biology to integrate psychological and social factors.</a:t>
            </a:r>
            <a:endParaRPr i="0" sz="1300" u="none" cap="none" strike="noStrike">
              <a:solidFill>
                <a:schemeClr val="dk1"/>
              </a:solidFill>
            </a:endParaRPr>
          </a:p>
        </p:txBody>
      </p:sp>
      <p:sp>
        <p:nvSpPr>
          <p:cNvPr id="66" name="Google Shape;66;p6"/>
          <p:cNvSpPr/>
          <p:nvPr/>
        </p:nvSpPr>
        <p:spPr>
          <a:xfrm>
            <a:off x="3136389" y="1042425"/>
            <a:ext cx="2788800" cy="20574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3136392" y="1042416"/>
            <a:ext cx="2788920" cy="384048"/>
          </a:xfrm>
          <a:prstGeom prst="rect">
            <a:avLst/>
          </a:prstGeom>
          <a:solidFill>
            <a:srgbClr val="5C3566"/>
          </a:solidFill>
          <a:ln cap="flat" cmpd="sng" w="12700">
            <a:solidFill>
              <a:srgbClr val="5C356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68" name="Google Shape;68;p6"/>
          <p:cNvPicPr preferRelativeResize="0"/>
          <p:nvPr/>
        </p:nvPicPr>
        <p:blipFill rotWithShape="1">
          <a:blip r:embed="rId4">
            <a:alphaModFix/>
          </a:blip>
          <a:srcRect b="0" l="0" r="0" t="0"/>
          <a:stretch/>
        </p:blipFill>
        <p:spPr>
          <a:xfrm>
            <a:off x="3209544" y="1069848"/>
            <a:ext cx="256032" cy="256032"/>
          </a:xfrm>
          <a:prstGeom prst="rect">
            <a:avLst/>
          </a:prstGeom>
          <a:noFill/>
          <a:ln>
            <a:noFill/>
          </a:ln>
        </p:spPr>
      </p:pic>
      <p:sp>
        <p:nvSpPr>
          <p:cNvPr id="69" name="Google Shape;69;p6"/>
          <p:cNvSpPr/>
          <p:nvPr/>
        </p:nvSpPr>
        <p:spPr>
          <a:xfrm>
            <a:off x="3520440" y="1042416"/>
            <a:ext cx="2331720" cy="38404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50" u="none" cap="none" strike="noStrike">
                <a:solidFill>
                  <a:srgbClr val="FFFFFF"/>
                </a:solidFill>
                <a:latin typeface="Arial"/>
                <a:ea typeface="Arial"/>
                <a:cs typeface="Arial"/>
                <a:sym typeface="Arial"/>
              </a:rPr>
              <a:t>WELLBEING</a:t>
            </a:r>
            <a:endParaRPr b="0" i="0" sz="1350" u="none" cap="none" strike="noStrike">
              <a:solidFill>
                <a:schemeClr val="dk1"/>
              </a:solidFill>
              <a:latin typeface="Calibri"/>
              <a:ea typeface="Calibri"/>
              <a:cs typeface="Calibri"/>
              <a:sym typeface="Calibri"/>
            </a:endParaRPr>
          </a:p>
        </p:txBody>
      </p:sp>
      <p:sp>
        <p:nvSpPr>
          <p:cNvPr id="70" name="Google Shape;70;p6"/>
          <p:cNvSpPr/>
          <p:nvPr/>
        </p:nvSpPr>
        <p:spPr>
          <a:xfrm>
            <a:off x="3227828" y="1445519"/>
            <a:ext cx="2633400" cy="1595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A holistic positive state across physical, psychological, emotional and social dimensions (Dodge et al., 2012). NEF Five Ways to Wellbeing (2008) and Marmot Review (2010) frame wellbeing as a policy imperative.</a:t>
            </a:r>
            <a:endParaRPr i="0" sz="1300" u="none" cap="none" strike="noStrike">
              <a:solidFill>
                <a:schemeClr val="dk1"/>
              </a:solidFill>
            </a:endParaRPr>
          </a:p>
        </p:txBody>
      </p:sp>
      <p:sp>
        <p:nvSpPr>
          <p:cNvPr id="71" name="Google Shape;71;p6"/>
          <p:cNvSpPr/>
          <p:nvPr/>
        </p:nvSpPr>
        <p:spPr>
          <a:xfrm>
            <a:off x="6044177" y="1042425"/>
            <a:ext cx="2788800" cy="20574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6"/>
          <p:cNvSpPr/>
          <p:nvPr/>
        </p:nvSpPr>
        <p:spPr>
          <a:xfrm>
            <a:off x="6044184" y="1042416"/>
            <a:ext cx="2788920" cy="384048"/>
          </a:xfrm>
          <a:prstGeom prst="rect">
            <a:avLst/>
          </a:prstGeom>
          <a:solidFill>
            <a:srgbClr val="2C6E49"/>
          </a:solidFill>
          <a:ln cap="flat" cmpd="sng" w="12700">
            <a:solidFill>
              <a:srgbClr val="2C6E4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3" name="Google Shape;73;p6"/>
          <p:cNvPicPr preferRelativeResize="0"/>
          <p:nvPr/>
        </p:nvPicPr>
        <p:blipFill rotWithShape="1">
          <a:blip r:embed="rId5">
            <a:alphaModFix/>
          </a:blip>
          <a:srcRect b="0" l="0" r="0" t="0"/>
          <a:stretch/>
        </p:blipFill>
        <p:spPr>
          <a:xfrm>
            <a:off x="6117336" y="1069848"/>
            <a:ext cx="256032" cy="256032"/>
          </a:xfrm>
          <a:prstGeom prst="rect">
            <a:avLst/>
          </a:prstGeom>
          <a:noFill/>
          <a:ln>
            <a:noFill/>
          </a:ln>
        </p:spPr>
      </p:pic>
      <p:sp>
        <p:nvSpPr>
          <p:cNvPr id="74" name="Google Shape;74;p6"/>
          <p:cNvSpPr/>
          <p:nvPr/>
        </p:nvSpPr>
        <p:spPr>
          <a:xfrm>
            <a:off x="6428232" y="1042416"/>
            <a:ext cx="2331720" cy="38404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50" u="none" cap="none" strike="noStrike">
                <a:solidFill>
                  <a:srgbClr val="FFFFFF"/>
                </a:solidFill>
                <a:latin typeface="Arial"/>
                <a:ea typeface="Arial"/>
                <a:cs typeface="Arial"/>
                <a:sym typeface="Arial"/>
              </a:rPr>
              <a:t>SUSTAINABLE</a:t>
            </a:r>
            <a:endParaRPr b="0" i="0" sz="135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1050"/>
              <a:buFont typeface="Arial"/>
              <a:buNone/>
            </a:pPr>
            <a:r>
              <a:rPr b="1" i="0" lang="en-US" sz="1350" u="none" cap="none" strike="noStrike">
                <a:solidFill>
                  <a:srgbClr val="FFFFFF"/>
                </a:solidFill>
                <a:latin typeface="Arial"/>
                <a:ea typeface="Arial"/>
                <a:cs typeface="Arial"/>
                <a:sym typeface="Arial"/>
              </a:rPr>
              <a:t>DEVELOPMENT</a:t>
            </a:r>
            <a:endParaRPr b="0" i="0" sz="1350" u="none" cap="none" strike="noStrike">
              <a:solidFill>
                <a:schemeClr val="dk1"/>
              </a:solidFill>
              <a:latin typeface="Calibri"/>
              <a:ea typeface="Calibri"/>
              <a:cs typeface="Calibri"/>
              <a:sym typeface="Calibri"/>
            </a:endParaRPr>
          </a:p>
        </p:txBody>
      </p:sp>
      <p:sp>
        <p:nvSpPr>
          <p:cNvPr id="75" name="Google Shape;75;p6"/>
          <p:cNvSpPr/>
          <p:nvPr/>
        </p:nvSpPr>
        <p:spPr>
          <a:xfrm>
            <a:off x="6135617" y="1445519"/>
            <a:ext cx="2633400" cy="1595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Brundtland Commission (WCED, 1987): meeting present needs without compromising future generations. Embedded in the 17 UN SDGs (2015) — especially SDG 3 (Good Health) and SDG 10 (Reduced Inequalities).</a:t>
            </a:r>
            <a:endParaRPr i="0" sz="1300" u="none" cap="none" strike="noStrike">
              <a:solidFill>
                <a:schemeClr val="dk1"/>
              </a:solidFill>
            </a:endParaRPr>
          </a:p>
        </p:txBody>
      </p:sp>
      <p:sp>
        <p:nvSpPr>
          <p:cNvPr id="76" name="Google Shape;76;p6"/>
          <p:cNvSpPr/>
          <p:nvPr/>
        </p:nvSpPr>
        <p:spPr>
          <a:xfrm>
            <a:off x="228600" y="3185160"/>
            <a:ext cx="8686800" cy="347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7" name="Google Shape;77;p6"/>
          <p:cNvPicPr preferRelativeResize="0"/>
          <p:nvPr/>
        </p:nvPicPr>
        <p:blipFill rotWithShape="1">
          <a:blip r:embed="rId6">
            <a:alphaModFix/>
          </a:blip>
          <a:srcRect b="0" l="0" r="0" t="0"/>
          <a:stretch/>
        </p:blipFill>
        <p:spPr>
          <a:xfrm>
            <a:off x="292608" y="3212592"/>
            <a:ext cx="256032" cy="256032"/>
          </a:xfrm>
          <a:prstGeom prst="rect">
            <a:avLst/>
          </a:prstGeom>
          <a:noFill/>
          <a:ln>
            <a:noFill/>
          </a:ln>
        </p:spPr>
      </p:pic>
      <p:sp>
        <p:nvSpPr>
          <p:cNvPr id="78" name="Google Shape;78;p6"/>
          <p:cNvSpPr/>
          <p:nvPr/>
        </p:nvSpPr>
        <p:spPr>
          <a:xfrm>
            <a:off x="640080" y="3185160"/>
            <a:ext cx="8229600" cy="347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2C39A"/>
              </a:buClr>
              <a:buSzPts val="1050"/>
              <a:buFont typeface="Arial"/>
              <a:buNone/>
            </a:pPr>
            <a:r>
              <a:rPr b="1" i="0" lang="en-US" sz="1150" u="none" cap="none" strike="noStrike">
                <a:solidFill>
                  <a:srgbClr val="02C39A"/>
                </a:solidFill>
                <a:latin typeface="Arial"/>
                <a:ea typeface="Arial"/>
                <a:cs typeface="Arial"/>
                <a:sym typeface="Arial"/>
              </a:rPr>
              <a:t>RELEVANCE: WHO Sustainable Development Goals — Growing Importance in Modern Healthcare Policy &amp; Practice</a:t>
            </a:r>
            <a:endParaRPr b="0" i="0" sz="1150" u="none" cap="none" strike="noStrike">
              <a:solidFill>
                <a:schemeClr val="dk1"/>
              </a:solidFill>
              <a:latin typeface="Calibri"/>
              <a:ea typeface="Calibri"/>
              <a:cs typeface="Calibri"/>
              <a:sym typeface="Calibri"/>
            </a:endParaRPr>
          </a:p>
        </p:txBody>
      </p:sp>
      <p:pic>
        <p:nvPicPr>
          <p:cNvPr descr="preencoded.png" id="79" name="Google Shape;79;p6"/>
          <p:cNvPicPr preferRelativeResize="0"/>
          <p:nvPr/>
        </p:nvPicPr>
        <p:blipFill rotWithShape="1">
          <a:blip r:embed="rId7">
            <a:alphaModFix/>
          </a:blip>
          <a:srcRect b="0" l="0" r="0" t="0"/>
          <a:stretch/>
        </p:blipFill>
        <p:spPr>
          <a:xfrm>
            <a:off x="64200" y="3663677"/>
            <a:ext cx="1371600" cy="1298448"/>
          </a:xfrm>
          <a:prstGeom prst="rect">
            <a:avLst/>
          </a:prstGeom>
          <a:noFill/>
          <a:ln>
            <a:noFill/>
          </a:ln>
        </p:spPr>
      </p:pic>
      <p:sp>
        <p:nvSpPr>
          <p:cNvPr id="80" name="Google Shape;80;p6"/>
          <p:cNvSpPr/>
          <p:nvPr/>
        </p:nvSpPr>
        <p:spPr>
          <a:xfrm>
            <a:off x="1506469" y="3596650"/>
            <a:ext cx="2229000" cy="14928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6"/>
          <p:cNvSpPr/>
          <p:nvPr/>
        </p:nvSpPr>
        <p:spPr>
          <a:xfrm>
            <a:off x="1506469" y="3596650"/>
            <a:ext cx="2229000" cy="2346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6"/>
          <p:cNvSpPr/>
          <p:nvPr/>
        </p:nvSpPr>
        <p:spPr>
          <a:xfrm>
            <a:off x="1579244" y="3596650"/>
            <a:ext cx="2092200" cy="2346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00"/>
              <a:buFont typeface="Arial"/>
              <a:buNone/>
            </a:pPr>
            <a:r>
              <a:rPr b="1" i="0" lang="en-US" sz="1300" u="none" cap="none" strike="noStrike">
                <a:solidFill>
                  <a:srgbClr val="FFFFFF"/>
                </a:solidFill>
                <a:latin typeface="Arial"/>
                <a:ea typeface="Arial"/>
                <a:cs typeface="Arial"/>
                <a:sym typeface="Arial"/>
              </a:rPr>
              <a:t>SDG 3</a:t>
            </a:r>
            <a:endParaRPr b="0" i="0" sz="1300" u="none" cap="none" strike="noStrike">
              <a:solidFill>
                <a:schemeClr val="dk1"/>
              </a:solidFill>
              <a:latin typeface="Calibri"/>
              <a:ea typeface="Calibri"/>
              <a:cs typeface="Calibri"/>
              <a:sym typeface="Calibri"/>
            </a:endParaRPr>
          </a:p>
        </p:txBody>
      </p:sp>
      <p:sp>
        <p:nvSpPr>
          <p:cNvPr id="83" name="Google Shape;83;p6"/>
          <p:cNvSpPr/>
          <p:nvPr/>
        </p:nvSpPr>
        <p:spPr>
          <a:xfrm>
            <a:off x="1495175" y="3802109"/>
            <a:ext cx="2190900" cy="10602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00"/>
              <a:buFont typeface="Arial"/>
              <a:buNone/>
            </a:pPr>
            <a:r>
              <a:rPr i="0" lang="en-US" sz="1300" u="none" cap="none" strike="noStrike">
                <a:solidFill>
                  <a:srgbClr val="222222"/>
                </a:solidFill>
              </a:rPr>
              <a:t>Good Health &amp; Well-Being: reduce global mortality and achieve universal health coverage</a:t>
            </a:r>
            <a:r>
              <a:rPr lang="en-US" sz="1300">
                <a:solidFill>
                  <a:srgbClr val="222222"/>
                </a:solidFill>
              </a:rPr>
              <a:t>; </a:t>
            </a:r>
            <a:r>
              <a:rPr i="0" lang="en-US" sz="1300" u="none" cap="none" strike="noStrike">
                <a:solidFill>
                  <a:srgbClr val="222222"/>
                </a:solidFill>
              </a:rPr>
              <a:t>directly shaping NHS prevention strategy</a:t>
            </a:r>
            <a:r>
              <a:rPr lang="en-US" sz="1300">
                <a:solidFill>
                  <a:srgbClr val="222222"/>
                </a:solidFill>
              </a:rPr>
              <a:t>.</a:t>
            </a:r>
            <a:endParaRPr i="0" sz="1300" u="none" cap="none" strike="noStrike">
              <a:solidFill>
                <a:schemeClr val="dk1"/>
              </a:solidFill>
            </a:endParaRPr>
          </a:p>
        </p:txBody>
      </p:sp>
      <p:sp>
        <p:nvSpPr>
          <p:cNvPr id="84" name="Google Shape;84;p6"/>
          <p:cNvSpPr/>
          <p:nvPr/>
        </p:nvSpPr>
        <p:spPr>
          <a:xfrm>
            <a:off x="3806150" y="3587475"/>
            <a:ext cx="2431800" cy="14928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6"/>
          <p:cNvSpPr/>
          <p:nvPr/>
        </p:nvSpPr>
        <p:spPr>
          <a:xfrm>
            <a:off x="3806150" y="3596650"/>
            <a:ext cx="2431800" cy="274200"/>
          </a:xfrm>
          <a:prstGeom prst="rect">
            <a:avLst/>
          </a:prstGeom>
          <a:solidFill>
            <a:srgbClr val="1B6CA8"/>
          </a:solidFill>
          <a:ln cap="flat" cmpd="sng" w="12700">
            <a:solidFill>
              <a:srgbClr val="1B6C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6"/>
          <p:cNvSpPr/>
          <p:nvPr/>
        </p:nvSpPr>
        <p:spPr>
          <a:xfrm>
            <a:off x="3885550" y="3596650"/>
            <a:ext cx="2282700" cy="2346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00"/>
              <a:buFont typeface="Arial"/>
              <a:buNone/>
            </a:pPr>
            <a:r>
              <a:rPr b="1" i="0" lang="en-US" sz="1300" u="none" cap="none" strike="noStrike">
                <a:solidFill>
                  <a:srgbClr val="FFFFFF"/>
                </a:solidFill>
                <a:latin typeface="Arial"/>
                <a:ea typeface="Arial"/>
                <a:cs typeface="Arial"/>
                <a:sym typeface="Arial"/>
              </a:rPr>
              <a:t>SDG 10</a:t>
            </a:r>
            <a:endParaRPr b="0" i="0" sz="1300" u="none" cap="none" strike="noStrike">
              <a:solidFill>
                <a:schemeClr val="dk1"/>
              </a:solidFill>
              <a:latin typeface="Calibri"/>
              <a:ea typeface="Calibri"/>
              <a:cs typeface="Calibri"/>
              <a:sym typeface="Calibri"/>
            </a:endParaRPr>
          </a:p>
        </p:txBody>
      </p:sp>
      <p:sp>
        <p:nvSpPr>
          <p:cNvPr id="87" name="Google Shape;87;p6"/>
          <p:cNvSpPr/>
          <p:nvPr/>
        </p:nvSpPr>
        <p:spPr>
          <a:xfrm>
            <a:off x="3806150" y="3813747"/>
            <a:ext cx="2331600" cy="897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00"/>
              <a:buFont typeface="Arial"/>
              <a:buNone/>
            </a:pPr>
            <a:r>
              <a:rPr i="0" lang="en-US" sz="1300" u="none" cap="none" strike="noStrike">
                <a:solidFill>
                  <a:srgbClr val="222222"/>
                </a:solidFill>
              </a:rPr>
              <a:t>Reduced Inequalities: tackle health disparities driven by income, race and geography</a:t>
            </a:r>
            <a:r>
              <a:rPr lang="en-US" sz="1300">
                <a:solidFill>
                  <a:srgbClr val="222222"/>
                </a:solidFill>
              </a:rPr>
              <a:t>;</a:t>
            </a:r>
            <a:r>
              <a:rPr i="0" lang="en-US" sz="1300" u="none" cap="none" strike="noStrike">
                <a:solidFill>
                  <a:srgbClr val="222222"/>
                </a:solidFill>
              </a:rPr>
              <a:t> evidenced in Core20PLUS5 (NHS England, 2021) and Marmot </a:t>
            </a:r>
            <a:r>
              <a:rPr i="0" lang="en-US" sz="1200" u="none" cap="none" strike="noStrike">
                <a:solidFill>
                  <a:srgbClr val="222222"/>
                </a:solidFill>
              </a:rPr>
              <a:t>(2010)</a:t>
            </a:r>
            <a:r>
              <a:rPr i="0" lang="en-US" sz="1300" u="none" cap="none" strike="noStrike">
                <a:solidFill>
                  <a:srgbClr val="222222"/>
                </a:solidFill>
              </a:rPr>
              <a:t>.</a:t>
            </a:r>
            <a:endParaRPr i="0" sz="1300" u="none" cap="none" strike="noStrike">
              <a:solidFill>
                <a:schemeClr val="dk1"/>
              </a:solidFill>
            </a:endParaRPr>
          </a:p>
        </p:txBody>
      </p:sp>
      <p:sp>
        <p:nvSpPr>
          <p:cNvPr id="88" name="Google Shape;88;p6"/>
          <p:cNvSpPr/>
          <p:nvPr/>
        </p:nvSpPr>
        <p:spPr>
          <a:xfrm>
            <a:off x="6300850" y="3596650"/>
            <a:ext cx="2633400" cy="14928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6"/>
          <p:cNvSpPr/>
          <p:nvPr/>
        </p:nvSpPr>
        <p:spPr>
          <a:xfrm>
            <a:off x="6300850" y="3596650"/>
            <a:ext cx="2633400" cy="324300"/>
          </a:xfrm>
          <a:prstGeom prst="rect">
            <a:avLst/>
          </a:prstGeom>
          <a:solidFill>
            <a:srgbClr val="2C6E49"/>
          </a:solidFill>
          <a:ln cap="flat" cmpd="sng" w="12700">
            <a:solidFill>
              <a:srgbClr val="2C6E4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6"/>
          <p:cNvSpPr/>
          <p:nvPr/>
        </p:nvSpPr>
        <p:spPr>
          <a:xfrm>
            <a:off x="6386834" y="3596650"/>
            <a:ext cx="2472000" cy="3243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00"/>
              <a:buFont typeface="Arial"/>
              <a:buNone/>
            </a:pPr>
            <a:r>
              <a:rPr b="1" i="0" lang="en-US" sz="1300" u="none" cap="none" strike="noStrike">
                <a:solidFill>
                  <a:srgbClr val="FFFFFF"/>
                </a:solidFill>
                <a:latin typeface="Arial"/>
                <a:ea typeface="Arial"/>
                <a:cs typeface="Arial"/>
                <a:sym typeface="Arial"/>
              </a:rPr>
              <a:t>SDG 13</a:t>
            </a:r>
            <a:endParaRPr b="0" i="0" sz="1300" u="none" cap="none" strike="noStrike">
              <a:solidFill>
                <a:schemeClr val="dk1"/>
              </a:solidFill>
              <a:latin typeface="Calibri"/>
              <a:ea typeface="Calibri"/>
              <a:cs typeface="Calibri"/>
              <a:sym typeface="Calibri"/>
            </a:endParaRPr>
          </a:p>
        </p:txBody>
      </p:sp>
      <p:sp>
        <p:nvSpPr>
          <p:cNvPr id="91" name="Google Shape;91;p6"/>
          <p:cNvSpPr/>
          <p:nvPr/>
        </p:nvSpPr>
        <p:spPr>
          <a:xfrm>
            <a:off x="6237950" y="3888250"/>
            <a:ext cx="2788800" cy="10602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00"/>
              <a:buFont typeface="Arial"/>
              <a:buNone/>
            </a:pPr>
            <a:r>
              <a:rPr i="0" lang="en-US" sz="1300" u="none" cap="none" strike="noStrike">
                <a:solidFill>
                  <a:srgbClr val="222222"/>
                </a:solidFill>
              </a:rPr>
              <a:t>Climate Action: climate change is the greatest health threat of the 21st century (Lancet Countdown, 2022), driving NHS Net Zero commitments (NHS England, 2020).</a:t>
            </a:r>
            <a:endParaRPr i="0" sz="1300" u="none" cap="none" strike="noStrike">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96" name="Shape 96"/>
        <p:cNvGrpSpPr/>
        <p:nvPr/>
      </p:nvGrpSpPr>
      <p:grpSpPr>
        <a:xfrm>
          <a:off x="0" y="0"/>
          <a:ext cx="0" cy="0"/>
          <a:chOff x="0" y="0"/>
          <a:chExt cx="0" cy="0"/>
        </a:xfrm>
      </p:grpSpPr>
      <p:sp>
        <p:nvSpPr>
          <p:cNvPr id="97" name="Google Shape;97;p7"/>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7"/>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7"/>
          <p:cNvSpPr/>
          <p:nvPr/>
        </p:nvSpPr>
        <p:spPr>
          <a:xfrm>
            <a:off x="365760" y="0"/>
            <a:ext cx="841248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200"/>
              <a:buFont typeface="Arial"/>
              <a:buNone/>
            </a:pPr>
            <a:r>
              <a:rPr b="1" i="0" lang="en-US" sz="2200" u="none" cap="none" strike="noStrike">
                <a:solidFill>
                  <a:srgbClr val="FFFFFF"/>
                </a:solidFill>
                <a:latin typeface="Arial"/>
                <a:ea typeface="Arial"/>
                <a:cs typeface="Arial"/>
                <a:sym typeface="Arial"/>
              </a:rPr>
              <a:t>Theoretical Models: Comparing Frameworks</a:t>
            </a:r>
            <a:endParaRPr b="0" i="0" sz="2200" u="none" cap="none" strike="noStrike">
              <a:solidFill>
                <a:schemeClr val="dk1"/>
              </a:solidFill>
              <a:latin typeface="Calibri"/>
              <a:ea typeface="Calibri"/>
              <a:cs typeface="Calibri"/>
              <a:sym typeface="Calibri"/>
            </a:endParaRPr>
          </a:p>
        </p:txBody>
      </p:sp>
      <p:graphicFrame>
        <p:nvGraphicFramePr>
          <p:cNvPr id="100" name="Google Shape;100;p7"/>
          <p:cNvGraphicFramePr/>
          <p:nvPr/>
        </p:nvGraphicFramePr>
        <p:xfrm>
          <a:off x="274320" y="1307592"/>
          <a:ext cx="3000000" cy="3000000"/>
        </p:xfrm>
        <a:graphic>
          <a:graphicData uri="http://schemas.openxmlformats.org/drawingml/2006/table">
            <a:tbl>
              <a:tblPr>
                <a:noFill/>
                <a:tableStyleId>{645C60CE-B4F7-4443-8597-7D627D4D9045}</a:tableStyleId>
              </a:tblPr>
              <a:tblGrid>
                <a:gridCol w="1965950"/>
                <a:gridCol w="2286000"/>
                <a:gridCol w="2194550"/>
                <a:gridCol w="2148850"/>
              </a:tblGrid>
              <a:tr h="676650">
                <a:tc>
                  <a:txBody>
                    <a:bodyPr/>
                    <a:lstStyle/>
                    <a:p>
                      <a:pPr indent="0" lvl="0" marL="0" marR="0" rtl="0" algn="l">
                        <a:spcBef>
                          <a:spcPts val="0"/>
                        </a:spcBef>
                        <a:spcAft>
                          <a:spcPts val="0"/>
                        </a:spcAft>
                        <a:buClr>
                          <a:srgbClr val="FFFFFF"/>
                        </a:buClr>
                        <a:buSzPts val="1200"/>
                        <a:buFont typeface="Calibri"/>
                        <a:buNone/>
                      </a:pPr>
                      <a:r>
                        <a:rPr b="1" lang="en-US" sz="1300" u="none" cap="none" strike="noStrike">
                          <a:solidFill>
                            <a:srgbClr val="FFFFFF"/>
                          </a:solidFill>
                        </a:rPr>
                        <a:t>Model</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0A2540"/>
                    </a:solidFill>
                  </a:tcPr>
                </a:tc>
                <a:tc>
                  <a:txBody>
                    <a:bodyPr/>
                    <a:lstStyle/>
                    <a:p>
                      <a:pPr indent="0" lvl="0" marL="0" marR="0" rtl="0" algn="l">
                        <a:spcBef>
                          <a:spcPts val="0"/>
                        </a:spcBef>
                        <a:spcAft>
                          <a:spcPts val="0"/>
                        </a:spcAft>
                        <a:buClr>
                          <a:srgbClr val="FFFFFF"/>
                        </a:buClr>
                        <a:buSzPts val="1200"/>
                        <a:buFont typeface="Calibri"/>
                        <a:buNone/>
                      </a:pPr>
                      <a:r>
                        <a:rPr b="1" lang="en-US" sz="1300" u="none" cap="none" strike="noStrike">
                          <a:solidFill>
                            <a:srgbClr val="FFFFFF"/>
                          </a:solidFill>
                        </a:rPr>
                        <a:t>Core Premise</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0A2540"/>
                    </a:solidFill>
                  </a:tcPr>
                </a:tc>
                <a:tc>
                  <a:txBody>
                    <a:bodyPr/>
                    <a:lstStyle/>
                    <a:p>
                      <a:pPr indent="0" lvl="0" marL="0" marR="0" rtl="0" algn="l">
                        <a:spcBef>
                          <a:spcPts val="0"/>
                        </a:spcBef>
                        <a:spcAft>
                          <a:spcPts val="0"/>
                        </a:spcAft>
                        <a:buClr>
                          <a:srgbClr val="FFFFFF"/>
                        </a:buClr>
                        <a:buSzPts val="1200"/>
                        <a:buFont typeface="Calibri"/>
                        <a:buNone/>
                      </a:pPr>
                      <a:r>
                        <a:rPr b="1" lang="en-US" sz="1300" u="none" cap="none" strike="noStrike">
                          <a:solidFill>
                            <a:srgbClr val="FFFFFF"/>
                          </a:solidFill>
                        </a:rPr>
                        <a:t>Strengths</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0A2540"/>
                    </a:solidFill>
                  </a:tcPr>
                </a:tc>
                <a:tc>
                  <a:txBody>
                    <a:bodyPr/>
                    <a:lstStyle/>
                    <a:p>
                      <a:pPr indent="0" lvl="0" marL="0" marR="0" rtl="0" algn="l">
                        <a:spcBef>
                          <a:spcPts val="0"/>
                        </a:spcBef>
                        <a:spcAft>
                          <a:spcPts val="0"/>
                        </a:spcAft>
                        <a:buClr>
                          <a:srgbClr val="FFFFFF"/>
                        </a:buClr>
                        <a:buSzPts val="1200"/>
                        <a:buFont typeface="Calibri"/>
                        <a:buNone/>
                      </a:pPr>
                      <a:r>
                        <a:rPr b="1" lang="en-US" sz="1300" u="none" cap="none" strike="noStrike">
                          <a:solidFill>
                            <a:srgbClr val="FFFFFF"/>
                          </a:solidFill>
                        </a:rPr>
                        <a:t>Limitations</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0A2540"/>
                    </a:solidFill>
                  </a:tcPr>
                </a:tc>
              </a:tr>
              <a:tr h="676650">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Biomedical Model</a:t>
                      </a:r>
                      <a:endParaRPr sz="1300" u="none" cap="none" strike="noStrike"/>
                    </a:p>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(Engel, 1977)</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E8F4F8"/>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Disease as biological dysfunction; diagnosis-centred</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Strong evidence base; advances in treatment</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Ignores psychosocial factors; reductionist (Wade &amp; Halligan, 2004)</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r>
              <a:tr h="676650">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Biopsychosocial Model</a:t>
                      </a:r>
                      <a:endParaRPr sz="1300" u="none" cap="none" strike="noStrike"/>
                    </a:p>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(Engel, 1977)</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E8F4F8"/>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Integrates biological, psychological and social dimensions</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Holistic; aligns with person-centred care policy</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Complex to implement; resource-intensive (Gatchel et al., 2007)</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r>
              <a:tr h="676650">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Social Model of Health</a:t>
                      </a:r>
                      <a:endParaRPr sz="1300" u="none" cap="none" strike="noStrike"/>
                    </a:p>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(Dahlgren &amp; Whitehead, 1991)</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E8F4F8"/>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Health shaped by social determinants</a:t>
                      </a:r>
                      <a:r>
                        <a:rPr lang="en-US" sz="1300">
                          <a:solidFill>
                            <a:srgbClr val="111111"/>
                          </a:solidFill>
                        </a:rPr>
                        <a:t>;</a:t>
                      </a:r>
                      <a:r>
                        <a:rPr lang="en-US" sz="1300" u="none" cap="none" strike="noStrike">
                          <a:solidFill>
                            <a:srgbClr val="111111"/>
                          </a:solidFill>
                        </a:rPr>
                        <a:t> income, housing, education</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Addresses inequalities; underpins public health policy</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Less focus on individual clinical need</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r>
              <a:tr h="676650">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Capability Approach</a:t>
                      </a:r>
                      <a:endParaRPr sz="1300" u="none" cap="none" strike="noStrike"/>
                    </a:p>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(Nussbaum &amp; Sen, 2000)</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E8F4F8"/>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Health as human capability and freedom</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Equity-focused; informs SDG framework and UK equality law (Sen, 1999)</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11111"/>
                        </a:buClr>
                        <a:buSzPts val="950"/>
                        <a:buFont typeface="Calibri"/>
                        <a:buNone/>
                      </a:pPr>
                      <a:r>
                        <a:rPr lang="en-US" sz="1300" u="none" cap="none" strike="noStrike">
                          <a:solidFill>
                            <a:srgbClr val="111111"/>
                          </a:solidFill>
                        </a:rPr>
                        <a:t>Abstract; difficult to operationalise in practice</a:t>
                      </a:r>
                      <a:endParaRPr sz="1300" u="none" cap="none" strike="noStrike"/>
                    </a:p>
                  </a:txBody>
                  <a:tcPr marT="45725" marB="45725" marR="91450" marL="91450">
                    <a:lnL cap="flat" cmpd="sng" w="9525">
                      <a:solidFill>
                        <a:srgbClr val="C8D8E4"/>
                      </a:solidFill>
                      <a:prstDash val="solid"/>
                      <a:round/>
                      <a:headEnd len="sm" w="sm" type="none"/>
                      <a:tailEnd len="sm" w="sm" type="none"/>
                    </a:lnL>
                    <a:lnR cap="flat" cmpd="sng" w="9525">
                      <a:solidFill>
                        <a:srgbClr val="C8D8E4"/>
                      </a:solidFill>
                      <a:prstDash val="solid"/>
                      <a:round/>
                      <a:headEnd len="sm" w="sm" type="none"/>
                      <a:tailEnd len="sm" w="sm" type="none"/>
                    </a:lnR>
                    <a:lnT cap="flat" cmpd="sng" w="9525">
                      <a:solidFill>
                        <a:srgbClr val="C8D8E4"/>
                      </a:solidFill>
                      <a:prstDash val="solid"/>
                      <a:round/>
                      <a:headEnd len="sm" w="sm" type="none"/>
                      <a:tailEnd len="sm" w="sm" type="none"/>
                    </a:lnT>
                    <a:lnB cap="flat" cmpd="sng" w="9525">
                      <a:solidFill>
                        <a:srgbClr val="C8D8E4"/>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105" name="Shape 105"/>
        <p:cNvGrpSpPr/>
        <p:nvPr/>
      </p:nvGrpSpPr>
      <p:grpSpPr>
        <a:xfrm>
          <a:off x="0" y="0"/>
          <a:ext cx="0" cy="0"/>
          <a:chOff x="0" y="0"/>
          <a:chExt cx="0" cy="0"/>
        </a:xfrm>
      </p:grpSpPr>
      <p:sp>
        <p:nvSpPr>
          <p:cNvPr id="106" name="Google Shape;106;p8"/>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07" name="Google Shape;107;p8"/>
          <p:cNvPicPr preferRelativeResize="0"/>
          <p:nvPr/>
        </p:nvPicPr>
        <p:blipFill rotWithShape="1">
          <a:blip r:embed="rId3">
            <a:alphaModFix amt="70000"/>
          </a:blip>
          <a:srcRect b="0" l="0" r="0" t="0"/>
          <a:stretch/>
        </p:blipFill>
        <p:spPr>
          <a:xfrm>
            <a:off x="5623560" y="45720"/>
            <a:ext cx="3429000" cy="822960"/>
          </a:xfrm>
          <a:prstGeom prst="rect">
            <a:avLst/>
          </a:prstGeom>
          <a:noFill/>
          <a:ln>
            <a:noFill/>
          </a:ln>
        </p:spPr>
      </p:pic>
      <p:sp>
        <p:nvSpPr>
          <p:cNvPr id="108" name="Google Shape;108;p8"/>
          <p:cNvSpPr/>
          <p:nvPr/>
        </p:nvSpPr>
        <p:spPr>
          <a:xfrm>
            <a:off x="5623560" y="45720"/>
            <a:ext cx="3429000" cy="822960"/>
          </a:xfrm>
          <a:prstGeom prst="rect">
            <a:avLst/>
          </a:prstGeom>
          <a:solidFill>
            <a:srgbClr val="0A2540">
              <a:alpha val="60000"/>
            </a:srgbClr>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8"/>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8"/>
          <p:cNvSpPr/>
          <p:nvPr/>
        </p:nvSpPr>
        <p:spPr>
          <a:xfrm>
            <a:off x="365760" y="0"/>
            <a:ext cx="512064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200"/>
              <a:buFont typeface="Arial"/>
              <a:buNone/>
            </a:pPr>
            <a:r>
              <a:rPr b="1" i="0" lang="en-US" sz="2200" u="none" cap="none" strike="noStrike">
                <a:solidFill>
                  <a:srgbClr val="FFFFFF"/>
                </a:solidFill>
                <a:latin typeface="Arial"/>
                <a:ea typeface="Arial"/>
                <a:cs typeface="Arial"/>
                <a:sym typeface="Arial"/>
              </a:rPr>
              <a:t>Policy &amp; Governance: National Frameworks</a:t>
            </a:r>
            <a:endParaRPr b="0" i="0" sz="2200" u="none" cap="none" strike="noStrike">
              <a:solidFill>
                <a:schemeClr val="dk1"/>
              </a:solidFill>
              <a:latin typeface="Calibri"/>
              <a:ea typeface="Calibri"/>
              <a:cs typeface="Calibri"/>
              <a:sym typeface="Calibri"/>
            </a:endParaRPr>
          </a:p>
        </p:txBody>
      </p:sp>
      <p:sp>
        <p:nvSpPr>
          <p:cNvPr id="111" name="Google Shape;111;p8"/>
          <p:cNvSpPr/>
          <p:nvPr/>
        </p:nvSpPr>
        <p:spPr>
          <a:xfrm>
            <a:off x="256032" y="1042416"/>
            <a:ext cx="4133088" cy="379476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12" name="Google Shape;112;p8"/>
          <p:cNvSpPr/>
          <p:nvPr/>
        </p:nvSpPr>
        <p:spPr>
          <a:xfrm>
            <a:off x="256032" y="1042416"/>
            <a:ext cx="4133088" cy="347472"/>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13" name="Google Shape;113;p8"/>
          <p:cNvSpPr/>
          <p:nvPr/>
        </p:nvSpPr>
        <p:spPr>
          <a:xfrm>
            <a:off x="256032" y="1042416"/>
            <a:ext cx="4133088" cy="347472"/>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050"/>
              <a:buFont typeface="Arial"/>
              <a:buNone/>
            </a:pPr>
            <a:r>
              <a:rPr b="1" i="0" lang="en-US" sz="1300" u="none" cap="none" strike="noStrike">
                <a:solidFill>
                  <a:srgbClr val="FFFFFF"/>
                </a:solidFill>
              </a:rPr>
              <a:t>UK &amp; WALES POLICIES</a:t>
            </a:r>
            <a:endParaRPr i="0" sz="1300" u="none" cap="none" strike="noStrike">
              <a:solidFill>
                <a:schemeClr val="dk1"/>
              </a:solidFill>
            </a:endParaRPr>
          </a:p>
        </p:txBody>
      </p:sp>
      <p:pic>
        <p:nvPicPr>
          <p:cNvPr descr="preencoded.png" id="114" name="Google Shape;114;p8"/>
          <p:cNvPicPr preferRelativeResize="0"/>
          <p:nvPr/>
        </p:nvPicPr>
        <p:blipFill rotWithShape="1">
          <a:blip r:embed="rId4">
            <a:alphaModFix/>
          </a:blip>
          <a:srcRect b="0" l="0" r="0" t="0"/>
          <a:stretch/>
        </p:blipFill>
        <p:spPr>
          <a:xfrm>
            <a:off x="384048" y="1545336"/>
            <a:ext cx="237744" cy="237744"/>
          </a:xfrm>
          <a:prstGeom prst="rect">
            <a:avLst/>
          </a:prstGeom>
          <a:noFill/>
          <a:ln>
            <a:noFill/>
          </a:ln>
        </p:spPr>
      </p:pic>
      <p:sp>
        <p:nvSpPr>
          <p:cNvPr id="115" name="Google Shape;115;p8"/>
          <p:cNvSpPr/>
          <p:nvPr/>
        </p:nvSpPr>
        <p:spPr>
          <a:xfrm>
            <a:off x="384050" y="1374650"/>
            <a:ext cx="38772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28090"/>
              </a:buClr>
              <a:buSzPts val="1200"/>
              <a:buFont typeface="Arial"/>
              <a:buNone/>
            </a:pPr>
            <a:r>
              <a:rPr b="1" i="0" lang="en-US" sz="1300" u="none" cap="none" strike="noStrike">
                <a:solidFill>
                  <a:srgbClr val="028090"/>
                </a:solidFill>
              </a:rPr>
              <a:t>NHS Long Term Plan (NHS England, 2019)</a:t>
            </a:r>
            <a:endParaRPr i="0" sz="1300" u="none" cap="none" strike="noStrike">
              <a:solidFill>
                <a:schemeClr val="dk1"/>
              </a:solidFill>
            </a:endParaRPr>
          </a:p>
        </p:txBody>
      </p:sp>
      <p:sp>
        <p:nvSpPr>
          <p:cNvPr id="116" name="Google Shape;116;p8"/>
          <p:cNvSpPr/>
          <p:nvPr/>
        </p:nvSpPr>
        <p:spPr>
          <a:xfrm>
            <a:off x="383950" y="1591050"/>
            <a:ext cx="4133100" cy="6951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Integrates prevention, mental health and primary care. Commits to personalised care and social prescribing</a:t>
            </a:r>
            <a:r>
              <a:rPr lang="en-US" sz="1300">
                <a:solidFill>
                  <a:srgbClr val="222222"/>
                </a:solidFill>
              </a:rPr>
              <a:t>; </a:t>
            </a:r>
            <a:r>
              <a:rPr i="0" lang="en-US" sz="1300" u="none" cap="none" strike="noStrike">
                <a:solidFill>
                  <a:srgbClr val="222222"/>
                </a:solidFill>
              </a:rPr>
              <a:t>applying holistic health principles across all NHS services.</a:t>
            </a:r>
            <a:endParaRPr i="0" sz="1300" u="none" cap="none" strike="noStrike">
              <a:solidFill>
                <a:schemeClr val="dk1"/>
              </a:solidFill>
            </a:endParaRPr>
          </a:p>
        </p:txBody>
      </p:sp>
      <p:pic>
        <p:nvPicPr>
          <p:cNvPr descr="preencoded.png" id="117" name="Google Shape;117;p8"/>
          <p:cNvPicPr preferRelativeResize="0"/>
          <p:nvPr/>
        </p:nvPicPr>
        <p:blipFill rotWithShape="1">
          <a:blip r:embed="rId5">
            <a:alphaModFix/>
          </a:blip>
          <a:srcRect b="0" l="0" r="0" t="0"/>
          <a:stretch/>
        </p:blipFill>
        <p:spPr>
          <a:xfrm>
            <a:off x="384048" y="2615184"/>
            <a:ext cx="237744" cy="237744"/>
          </a:xfrm>
          <a:prstGeom prst="rect">
            <a:avLst/>
          </a:prstGeom>
          <a:noFill/>
          <a:ln>
            <a:noFill/>
          </a:ln>
        </p:spPr>
      </p:pic>
      <p:sp>
        <p:nvSpPr>
          <p:cNvPr id="118" name="Google Shape;118;p8"/>
          <p:cNvSpPr/>
          <p:nvPr/>
        </p:nvSpPr>
        <p:spPr>
          <a:xfrm>
            <a:off x="384050" y="2520700"/>
            <a:ext cx="38772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28090"/>
              </a:buClr>
              <a:buSzPts val="1200"/>
              <a:buFont typeface="Arial"/>
              <a:buNone/>
            </a:pPr>
            <a:r>
              <a:rPr b="1" i="0" lang="en-US" sz="1300" u="none" cap="none" strike="noStrike">
                <a:solidFill>
                  <a:srgbClr val="028090"/>
                </a:solidFill>
              </a:rPr>
              <a:t>Well-being of Future Generations (Wales) Act 2015</a:t>
            </a:r>
            <a:endParaRPr i="0" sz="1300" u="none" cap="none" strike="noStrike">
              <a:solidFill>
                <a:schemeClr val="dk1"/>
              </a:solidFill>
            </a:endParaRPr>
          </a:p>
        </p:txBody>
      </p:sp>
      <p:sp>
        <p:nvSpPr>
          <p:cNvPr id="119" name="Google Shape;119;p8"/>
          <p:cNvSpPr/>
          <p:nvPr/>
        </p:nvSpPr>
        <p:spPr>
          <a:xfrm>
            <a:off x="383900" y="2813300"/>
            <a:ext cx="39948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Legally requires Welsh public bodies to pursue sustainable development, placing health equity as a statutory obligation (Welsh Government, 2015). A world-leading statutory model.</a:t>
            </a:r>
            <a:endParaRPr i="0" sz="1300" u="none" cap="none" strike="noStrike">
              <a:solidFill>
                <a:schemeClr val="dk1"/>
              </a:solidFill>
            </a:endParaRPr>
          </a:p>
        </p:txBody>
      </p:sp>
      <p:sp>
        <p:nvSpPr>
          <p:cNvPr id="120" name="Google Shape;120;p8"/>
          <p:cNvSpPr/>
          <p:nvPr/>
        </p:nvSpPr>
        <p:spPr>
          <a:xfrm>
            <a:off x="383900" y="3666750"/>
            <a:ext cx="38772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28090"/>
              </a:buClr>
              <a:buSzPts val="1200"/>
              <a:buFont typeface="Arial"/>
              <a:buNone/>
            </a:pPr>
            <a:r>
              <a:rPr b="1" i="0" lang="en-US" sz="1300" u="none" cap="none" strike="noStrike">
                <a:solidFill>
                  <a:srgbClr val="028090"/>
                </a:solidFill>
              </a:rPr>
              <a:t>Health in All Policies (WHO, 2014)</a:t>
            </a:r>
            <a:endParaRPr i="0" sz="1300" u="none" cap="none" strike="noStrike">
              <a:solidFill>
                <a:schemeClr val="dk1"/>
              </a:solidFill>
            </a:endParaRPr>
          </a:p>
        </p:txBody>
      </p:sp>
      <p:sp>
        <p:nvSpPr>
          <p:cNvPr id="121" name="Google Shape;121;p8"/>
          <p:cNvSpPr/>
          <p:nvPr/>
        </p:nvSpPr>
        <p:spPr>
          <a:xfrm>
            <a:off x="383900" y="3883150"/>
            <a:ext cx="38772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A whole-of-government approach embedding health into all policy sectors</a:t>
            </a:r>
            <a:r>
              <a:rPr lang="en-US" sz="1300">
                <a:solidFill>
                  <a:srgbClr val="222222"/>
                </a:solidFill>
              </a:rPr>
              <a:t>;</a:t>
            </a:r>
            <a:r>
              <a:rPr i="0" lang="en-US" sz="1300" u="none" cap="none" strike="noStrike">
                <a:solidFill>
                  <a:srgbClr val="222222"/>
                </a:solidFill>
              </a:rPr>
              <a:t> transport, housing and education</a:t>
            </a:r>
            <a:r>
              <a:rPr lang="en-US" sz="1300">
                <a:solidFill>
                  <a:srgbClr val="222222"/>
                </a:solidFill>
              </a:rPr>
              <a:t>, </a:t>
            </a:r>
            <a:r>
              <a:rPr i="0" lang="en-US" sz="1300" u="none" cap="none" strike="noStrike">
                <a:solidFill>
                  <a:srgbClr val="222222"/>
                </a:solidFill>
              </a:rPr>
              <a:t>recognising that wellbeing is shaped beyond the clinic.</a:t>
            </a:r>
            <a:endParaRPr i="0" sz="1300" u="none" cap="none" strike="noStrike">
              <a:solidFill>
                <a:schemeClr val="dk1"/>
              </a:solidFill>
            </a:endParaRPr>
          </a:p>
        </p:txBody>
      </p:sp>
      <p:sp>
        <p:nvSpPr>
          <p:cNvPr id="122" name="Google Shape;122;p8"/>
          <p:cNvSpPr/>
          <p:nvPr/>
        </p:nvSpPr>
        <p:spPr>
          <a:xfrm>
            <a:off x="4736592" y="1042416"/>
            <a:ext cx="4133088" cy="379476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23" name="Google Shape;123;p8"/>
          <p:cNvSpPr/>
          <p:nvPr/>
        </p:nvSpPr>
        <p:spPr>
          <a:xfrm>
            <a:off x="4736592" y="1042416"/>
            <a:ext cx="4133088" cy="347472"/>
          </a:xfrm>
          <a:prstGeom prst="rect">
            <a:avLst/>
          </a:prstGeom>
          <a:solidFill>
            <a:srgbClr val="5C3566"/>
          </a:solidFill>
          <a:ln cap="flat" cmpd="sng" w="12700">
            <a:solidFill>
              <a:srgbClr val="5C356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24" name="Google Shape;124;p8"/>
          <p:cNvSpPr/>
          <p:nvPr/>
        </p:nvSpPr>
        <p:spPr>
          <a:xfrm>
            <a:off x="4736592" y="1042416"/>
            <a:ext cx="4133088" cy="347472"/>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050"/>
              <a:buFont typeface="Arial"/>
              <a:buNone/>
            </a:pPr>
            <a:r>
              <a:rPr b="1" i="0" lang="en-US" sz="1300" u="none" cap="none" strike="noStrike">
                <a:solidFill>
                  <a:srgbClr val="FFFFFF"/>
                </a:solidFill>
              </a:rPr>
              <a:t>CHALLENGES &amp; BARRIERS</a:t>
            </a:r>
            <a:endParaRPr i="0" sz="1300" u="none" cap="none" strike="noStrike">
              <a:solidFill>
                <a:schemeClr val="dk1"/>
              </a:solidFill>
            </a:endParaRPr>
          </a:p>
        </p:txBody>
      </p:sp>
      <p:pic>
        <p:nvPicPr>
          <p:cNvPr descr="preencoded.png" id="125" name="Google Shape;125;p8"/>
          <p:cNvPicPr preferRelativeResize="0"/>
          <p:nvPr/>
        </p:nvPicPr>
        <p:blipFill rotWithShape="1">
          <a:blip r:embed="rId6">
            <a:alphaModFix/>
          </a:blip>
          <a:srcRect b="0" l="0" r="0" t="0"/>
          <a:stretch/>
        </p:blipFill>
        <p:spPr>
          <a:xfrm>
            <a:off x="4788408" y="1392936"/>
            <a:ext cx="237744" cy="237744"/>
          </a:xfrm>
          <a:prstGeom prst="rect">
            <a:avLst/>
          </a:prstGeom>
          <a:noFill/>
          <a:ln>
            <a:noFill/>
          </a:ln>
        </p:spPr>
      </p:pic>
      <p:sp>
        <p:nvSpPr>
          <p:cNvPr id="126" name="Google Shape;126;p8"/>
          <p:cNvSpPr/>
          <p:nvPr/>
        </p:nvSpPr>
        <p:spPr>
          <a:xfrm>
            <a:off x="5026150" y="1374650"/>
            <a:ext cx="36393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C3566"/>
              </a:buClr>
              <a:buSzPts val="1200"/>
              <a:buFont typeface="Arial"/>
              <a:buNone/>
            </a:pPr>
            <a:r>
              <a:rPr b="1" i="0" lang="en-US" sz="1300" u="none" cap="none" strike="noStrike">
                <a:solidFill>
                  <a:srgbClr val="5C3566"/>
                </a:solidFill>
              </a:rPr>
              <a:t>Funding Pressures</a:t>
            </a:r>
            <a:endParaRPr i="0" sz="1300" u="none" cap="none" strike="noStrike">
              <a:solidFill>
                <a:schemeClr val="dk1"/>
              </a:solidFill>
            </a:endParaRPr>
          </a:p>
        </p:txBody>
      </p:sp>
      <p:sp>
        <p:nvSpPr>
          <p:cNvPr id="127" name="Google Shape;127;p8"/>
          <p:cNvSpPr/>
          <p:nvPr/>
        </p:nvSpPr>
        <p:spPr>
          <a:xfrm>
            <a:off x="5026150" y="1591050"/>
            <a:ext cx="39714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Only 5.4% of NHS budget on prevention (King's Fund, 2019). Real-terms cuts have constrained preventive programmes, limiting the reach of holistic and sustainable care models.</a:t>
            </a:r>
            <a:endParaRPr i="0" sz="1300" u="none" cap="none" strike="noStrike">
              <a:solidFill>
                <a:schemeClr val="dk1"/>
              </a:solidFill>
            </a:endParaRPr>
          </a:p>
        </p:txBody>
      </p:sp>
      <p:pic>
        <p:nvPicPr>
          <p:cNvPr descr="preencoded.png" id="128" name="Google Shape;128;p8"/>
          <p:cNvPicPr preferRelativeResize="0"/>
          <p:nvPr/>
        </p:nvPicPr>
        <p:blipFill rotWithShape="1">
          <a:blip r:embed="rId6">
            <a:alphaModFix/>
          </a:blip>
          <a:srcRect b="0" l="0" r="0" t="0"/>
          <a:stretch/>
        </p:blipFill>
        <p:spPr>
          <a:xfrm>
            <a:off x="4788408" y="2538984"/>
            <a:ext cx="237744" cy="237744"/>
          </a:xfrm>
          <a:prstGeom prst="rect">
            <a:avLst/>
          </a:prstGeom>
          <a:noFill/>
          <a:ln>
            <a:noFill/>
          </a:ln>
        </p:spPr>
      </p:pic>
      <p:sp>
        <p:nvSpPr>
          <p:cNvPr id="129" name="Google Shape;129;p8"/>
          <p:cNvSpPr/>
          <p:nvPr/>
        </p:nvSpPr>
        <p:spPr>
          <a:xfrm>
            <a:off x="5041392" y="2520696"/>
            <a:ext cx="35478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C3566"/>
              </a:buClr>
              <a:buSzPts val="1200"/>
              <a:buFont typeface="Arial"/>
              <a:buNone/>
            </a:pPr>
            <a:r>
              <a:rPr b="1" i="0" lang="en-US" sz="1300" u="none" cap="none" strike="noStrike">
                <a:solidFill>
                  <a:srgbClr val="5C3566"/>
                </a:solidFill>
              </a:rPr>
              <a:t>Regulatory Fragmentation</a:t>
            </a:r>
            <a:endParaRPr i="0" sz="1300" u="none" cap="none" strike="noStrike">
              <a:solidFill>
                <a:schemeClr val="dk1"/>
              </a:solidFill>
            </a:endParaRPr>
          </a:p>
        </p:txBody>
      </p:sp>
      <p:sp>
        <p:nvSpPr>
          <p:cNvPr id="130" name="Google Shape;130;p8"/>
          <p:cNvSpPr/>
          <p:nvPr/>
        </p:nvSpPr>
        <p:spPr>
          <a:xfrm>
            <a:off x="5041400" y="2737100"/>
            <a:ext cx="39714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Divergence between devolved nations creates inconsistent service delivery (Greer et al., 2019). Wales leads with statutory obligations; England lacks equivalent binding framework.</a:t>
            </a:r>
            <a:endParaRPr i="0" sz="1300" u="none" cap="none" strike="noStrike">
              <a:solidFill>
                <a:schemeClr val="dk1"/>
              </a:solidFill>
            </a:endParaRPr>
          </a:p>
        </p:txBody>
      </p:sp>
      <p:pic>
        <p:nvPicPr>
          <p:cNvPr descr="preencoded.png" id="131" name="Google Shape;131;p8"/>
          <p:cNvPicPr preferRelativeResize="0"/>
          <p:nvPr/>
        </p:nvPicPr>
        <p:blipFill rotWithShape="1">
          <a:blip r:embed="rId6">
            <a:alphaModFix/>
          </a:blip>
          <a:srcRect b="0" l="0" r="0" t="0"/>
          <a:stretch/>
        </p:blipFill>
        <p:spPr>
          <a:xfrm>
            <a:off x="4788408" y="3685032"/>
            <a:ext cx="237744" cy="237744"/>
          </a:xfrm>
          <a:prstGeom prst="rect">
            <a:avLst/>
          </a:prstGeom>
          <a:noFill/>
          <a:ln>
            <a:noFill/>
          </a:ln>
        </p:spPr>
      </p:pic>
      <p:sp>
        <p:nvSpPr>
          <p:cNvPr id="132" name="Google Shape;132;p8"/>
          <p:cNvSpPr/>
          <p:nvPr/>
        </p:nvSpPr>
        <p:spPr>
          <a:xfrm>
            <a:off x="5017906" y="3666744"/>
            <a:ext cx="3547800" cy="274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C3566"/>
              </a:buClr>
              <a:buSzPts val="1200"/>
              <a:buFont typeface="Arial"/>
              <a:buNone/>
            </a:pPr>
            <a:r>
              <a:rPr b="1" i="0" lang="en-US" sz="1300" u="none" cap="none" strike="noStrike">
                <a:solidFill>
                  <a:srgbClr val="5C3566"/>
                </a:solidFill>
              </a:rPr>
              <a:t>Implementation Gap</a:t>
            </a:r>
            <a:endParaRPr i="0" sz="1300" u="none" cap="none" strike="noStrike">
              <a:solidFill>
                <a:schemeClr val="dk1"/>
              </a:solidFill>
            </a:endParaRPr>
          </a:p>
        </p:txBody>
      </p:sp>
      <p:sp>
        <p:nvSpPr>
          <p:cNvPr id="133" name="Google Shape;133;p8"/>
          <p:cNvSpPr/>
          <p:nvPr/>
        </p:nvSpPr>
        <p:spPr>
          <a:xfrm>
            <a:off x="5017900" y="3883150"/>
            <a:ext cx="39948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HiAP endorsed nationally but cross-departmental collaboration remains patchy (Ollila et al., 2013). Short electoral cycles incentivise acute spending over long-term prevention investment.</a:t>
            </a:r>
            <a:endParaRPr i="0" sz="1300" u="none" cap="none" strike="noStrike">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2540"/>
        </a:solidFill>
      </p:bgPr>
    </p:bg>
    <p:spTree>
      <p:nvGrpSpPr>
        <p:cNvPr id="138" name="Shape 138"/>
        <p:cNvGrpSpPr/>
        <p:nvPr/>
      </p:nvGrpSpPr>
      <p:grpSpPr>
        <a:xfrm>
          <a:off x="0" y="0"/>
          <a:ext cx="0" cy="0"/>
          <a:chOff x="0" y="0"/>
          <a:chExt cx="0" cy="0"/>
        </a:xfrm>
      </p:grpSpPr>
      <p:sp>
        <p:nvSpPr>
          <p:cNvPr id="139" name="Google Shape;139;p9"/>
          <p:cNvSpPr/>
          <p:nvPr/>
        </p:nvSpPr>
        <p:spPr>
          <a:xfrm>
            <a:off x="4475515" y="16000"/>
            <a:ext cx="4709100" cy="5143500"/>
          </a:xfrm>
          <a:prstGeom prst="rect">
            <a:avLst/>
          </a:prstGeom>
          <a:solidFill>
            <a:srgbClr val="F4F6F8"/>
          </a:solidFill>
          <a:ln cap="flat" cmpd="sng" w="12700">
            <a:solidFill>
              <a:srgbClr val="F4F6F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9"/>
          <p:cNvSpPr/>
          <p:nvPr/>
        </p:nvSpPr>
        <p:spPr>
          <a:xfrm>
            <a:off x="4434840" y="0"/>
            <a:ext cx="54864" cy="5143500"/>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9"/>
          <p:cNvSpPr/>
          <p:nvPr/>
        </p:nvSpPr>
        <p:spPr>
          <a:xfrm>
            <a:off x="320040" y="320040"/>
            <a:ext cx="3931920" cy="13716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600"/>
              <a:buFont typeface="Arial Black"/>
              <a:buNone/>
            </a:pPr>
            <a:r>
              <a:rPr b="1" i="0" lang="en-US" sz="2600" u="none" cap="none" strike="noStrike">
                <a:solidFill>
                  <a:srgbClr val="FFFFFF"/>
                </a:solidFill>
                <a:latin typeface="Arial Black"/>
                <a:ea typeface="Arial Black"/>
                <a:cs typeface="Arial Black"/>
                <a:sym typeface="Arial Black"/>
              </a:rPr>
              <a:t>Integration in</a:t>
            </a:r>
            <a:endParaRPr b="0" i="0" sz="26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2600"/>
              <a:buFont typeface="Arial Black"/>
              <a:buNone/>
            </a:pPr>
            <a:r>
              <a:rPr b="1" i="0" lang="en-US" sz="2600" u="none" cap="none" strike="noStrike">
                <a:solidFill>
                  <a:srgbClr val="FFFFFF"/>
                </a:solidFill>
                <a:latin typeface="Arial Black"/>
                <a:ea typeface="Arial Black"/>
                <a:cs typeface="Arial Black"/>
                <a:sym typeface="Arial Black"/>
              </a:rPr>
              <a:t>Service Delivery</a:t>
            </a:r>
            <a:endParaRPr b="0" i="0" sz="2600" u="none" cap="none" strike="noStrike">
              <a:solidFill>
                <a:schemeClr val="dk1"/>
              </a:solidFill>
              <a:latin typeface="Calibri"/>
              <a:ea typeface="Calibri"/>
              <a:cs typeface="Calibri"/>
              <a:sym typeface="Calibri"/>
            </a:endParaRPr>
          </a:p>
        </p:txBody>
      </p:sp>
      <p:sp>
        <p:nvSpPr>
          <p:cNvPr id="142" name="Google Shape;142;p9"/>
          <p:cNvSpPr/>
          <p:nvPr/>
        </p:nvSpPr>
        <p:spPr>
          <a:xfrm>
            <a:off x="4599425" y="80300"/>
            <a:ext cx="4461300" cy="11157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43" name="Google Shape;143;p9"/>
          <p:cNvSpPr/>
          <p:nvPr/>
        </p:nvSpPr>
        <p:spPr>
          <a:xfrm>
            <a:off x="4599425" y="80300"/>
            <a:ext cx="65700" cy="11157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44" name="Google Shape;144;p9"/>
          <p:cNvPicPr preferRelativeResize="0"/>
          <p:nvPr/>
        </p:nvPicPr>
        <p:blipFill rotWithShape="1">
          <a:blip r:embed="rId3">
            <a:alphaModFix/>
          </a:blip>
          <a:srcRect b="0" l="0" r="0" t="0"/>
          <a:stretch/>
        </p:blipFill>
        <p:spPr>
          <a:xfrm>
            <a:off x="4702741" y="158979"/>
            <a:ext cx="281771" cy="295046"/>
          </a:xfrm>
          <a:prstGeom prst="rect">
            <a:avLst/>
          </a:prstGeom>
          <a:noFill/>
          <a:ln>
            <a:noFill/>
          </a:ln>
        </p:spPr>
      </p:pic>
      <p:sp>
        <p:nvSpPr>
          <p:cNvPr id="145" name="Google Shape;145;p9"/>
          <p:cNvSpPr/>
          <p:nvPr/>
        </p:nvSpPr>
        <p:spPr>
          <a:xfrm>
            <a:off x="5059651" y="158979"/>
            <a:ext cx="3850800" cy="275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200"/>
              <a:buFont typeface="Arial"/>
              <a:buNone/>
            </a:pPr>
            <a:r>
              <a:rPr b="1" i="0" lang="en-US" sz="1300" u="none" cap="none" strike="noStrike">
                <a:solidFill>
                  <a:srgbClr val="0A2540"/>
                </a:solidFill>
              </a:rPr>
              <a:t>Integrated Care Systems (ICS)</a:t>
            </a:r>
            <a:endParaRPr i="0" sz="1300" u="none" cap="none" strike="noStrike">
              <a:solidFill>
                <a:schemeClr val="dk1"/>
              </a:solidFill>
            </a:endParaRPr>
          </a:p>
        </p:txBody>
      </p:sp>
      <p:sp>
        <p:nvSpPr>
          <p:cNvPr id="146" name="Google Shape;146;p9"/>
          <p:cNvSpPr/>
          <p:nvPr/>
        </p:nvSpPr>
        <p:spPr>
          <a:xfrm>
            <a:off x="4702741" y="464295"/>
            <a:ext cx="4226700" cy="69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950"/>
              <a:buFont typeface="Arial"/>
              <a:buNone/>
            </a:pPr>
            <a:r>
              <a:rPr i="0" lang="en-US" sz="1300" u="none" cap="none" strike="noStrike">
                <a:solidFill>
                  <a:srgbClr val="333333"/>
                </a:solidFill>
              </a:rPr>
              <a:t>NHS England (2022) ICS unite NHS, local authorities and VCSE organisations for coordinated, place-based care</a:t>
            </a:r>
            <a:r>
              <a:rPr lang="en-US" sz="1300">
                <a:solidFill>
                  <a:srgbClr val="333333"/>
                </a:solidFill>
              </a:rPr>
              <a:t>; </a:t>
            </a:r>
            <a:r>
              <a:rPr i="0" lang="en-US" sz="1300" u="none" cap="none" strike="noStrike">
                <a:solidFill>
                  <a:srgbClr val="333333"/>
                </a:solidFill>
              </a:rPr>
              <a:t>structural embodiment of holistic health policy.</a:t>
            </a:r>
            <a:endParaRPr i="0" sz="1300" u="none" cap="none" strike="noStrike">
              <a:solidFill>
                <a:schemeClr val="dk1"/>
              </a:solidFill>
            </a:endParaRPr>
          </a:p>
        </p:txBody>
      </p:sp>
      <p:sp>
        <p:nvSpPr>
          <p:cNvPr id="147" name="Google Shape;147;p9"/>
          <p:cNvSpPr/>
          <p:nvPr/>
        </p:nvSpPr>
        <p:spPr>
          <a:xfrm>
            <a:off x="4599425" y="1219200"/>
            <a:ext cx="4461300" cy="12912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48" name="Google Shape;148;p9"/>
          <p:cNvSpPr/>
          <p:nvPr/>
        </p:nvSpPr>
        <p:spPr>
          <a:xfrm>
            <a:off x="4599425" y="1219200"/>
            <a:ext cx="65700" cy="12912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49" name="Google Shape;149;p9"/>
          <p:cNvPicPr preferRelativeResize="0"/>
          <p:nvPr/>
        </p:nvPicPr>
        <p:blipFill rotWithShape="1">
          <a:blip r:embed="rId4">
            <a:alphaModFix/>
          </a:blip>
          <a:srcRect b="0" l="0" r="0" t="0"/>
          <a:stretch/>
        </p:blipFill>
        <p:spPr>
          <a:xfrm>
            <a:off x="4702739" y="1292352"/>
            <a:ext cx="281766" cy="274322"/>
          </a:xfrm>
          <a:prstGeom prst="rect">
            <a:avLst/>
          </a:prstGeom>
          <a:noFill/>
          <a:ln>
            <a:noFill/>
          </a:ln>
        </p:spPr>
      </p:pic>
      <p:sp>
        <p:nvSpPr>
          <p:cNvPr id="150" name="Google Shape;150;p9"/>
          <p:cNvSpPr/>
          <p:nvPr/>
        </p:nvSpPr>
        <p:spPr>
          <a:xfrm>
            <a:off x="5059643" y="1292352"/>
            <a:ext cx="3850800" cy="2559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200"/>
              <a:buFont typeface="Arial"/>
              <a:buNone/>
            </a:pPr>
            <a:r>
              <a:rPr b="1" i="0" lang="en-US" sz="1300" u="none" cap="none" strike="noStrike">
                <a:solidFill>
                  <a:srgbClr val="0A2540"/>
                </a:solidFill>
              </a:rPr>
              <a:t>Telehealth &amp; Digital Health</a:t>
            </a:r>
            <a:endParaRPr i="0" sz="1300" u="none" cap="none" strike="noStrike">
              <a:solidFill>
                <a:schemeClr val="dk1"/>
              </a:solidFill>
            </a:endParaRPr>
          </a:p>
        </p:txBody>
      </p:sp>
      <p:sp>
        <p:nvSpPr>
          <p:cNvPr id="151" name="Google Shape;151;p9"/>
          <p:cNvSpPr/>
          <p:nvPr/>
        </p:nvSpPr>
        <p:spPr>
          <a:xfrm>
            <a:off x="4702739" y="1587424"/>
            <a:ext cx="4226400" cy="804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950"/>
              <a:buFont typeface="Arial"/>
              <a:buNone/>
            </a:pPr>
            <a:r>
              <a:rPr i="0" lang="en-US" sz="1300" u="none" cap="none" strike="noStrike">
                <a:solidFill>
                  <a:srgbClr val="333333"/>
                </a:solidFill>
              </a:rPr>
              <a:t>Broadened access and reduced carbon emissions. Greenhalgh et al. (2017) documented £1.4bn NHS savings potential; COVID-19 proved rapid scale-up is achievable.</a:t>
            </a:r>
            <a:endParaRPr i="0" sz="1300" u="none" cap="none" strike="noStrike">
              <a:solidFill>
                <a:schemeClr val="dk1"/>
              </a:solidFill>
            </a:endParaRPr>
          </a:p>
        </p:txBody>
      </p:sp>
      <p:sp>
        <p:nvSpPr>
          <p:cNvPr id="152" name="Google Shape;152;p9"/>
          <p:cNvSpPr/>
          <p:nvPr/>
        </p:nvSpPr>
        <p:spPr>
          <a:xfrm>
            <a:off x="4599425" y="2494300"/>
            <a:ext cx="4461300" cy="12912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53" name="Google Shape;153;p9"/>
          <p:cNvSpPr/>
          <p:nvPr/>
        </p:nvSpPr>
        <p:spPr>
          <a:xfrm>
            <a:off x="4599425" y="2494300"/>
            <a:ext cx="65700" cy="12912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54" name="Google Shape;154;p9"/>
          <p:cNvPicPr preferRelativeResize="0"/>
          <p:nvPr/>
        </p:nvPicPr>
        <p:blipFill rotWithShape="1">
          <a:blip r:embed="rId5">
            <a:alphaModFix/>
          </a:blip>
          <a:srcRect b="0" l="0" r="0" t="0"/>
          <a:stretch/>
        </p:blipFill>
        <p:spPr>
          <a:xfrm>
            <a:off x="4702739" y="2578968"/>
            <a:ext cx="281766" cy="317506"/>
          </a:xfrm>
          <a:prstGeom prst="rect">
            <a:avLst/>
          </a:prstGeom>
          <a:noFill/>
          <a:ln>
            <a:noFill/>
          </a:ln>
        </p:spPr>
      </p:pic>
      <p:sp>
        <p:nvSpPr>
          <p:cNvPr id="155" name="Google Shape;155;p9"/>
          <p:cNvSpPr/>
          <p:nvPr/>
        </p:nvSpPr>
        <p:spPr>
          <a:xfrm>
            <a:off x="5059643" y="2578968"/>
            <a:ext cx="3850800" cy="2961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200"/>
              <a:buFont typeface="Arial"/>
              <a:buNone/>
            </a:pPr>
            <a:r>
              <a:rPr b="1" i="0" lang="en-US" sz="1300" u="none" cap="none" strike="noStrike">
                <a:solidFill>
                  <a:srgbClr val="0A2540"/>
                </a:solidFill>
              </a:rPr>
              <a:t>Social Prescribing</a:t>
            </a:r>
            <a:endParaRPr i="0" sz="1300" u="none" cap="none" strike="noStrike">
              <a:solidFill>
                <a:schemeClr val="dk1"/>
              </a:solidFill>
            </a:endParaRPr>
          </a:p>
        </p:txBody>
      </p:sp>
      <p:pic>
        <p:nvPicPr>
          <p:cNvPr id="156" name="Google Shape;156;p9"/>
          <p:cNvPicPr preferRelativeResize="0"/>
          <p:nvPr/>
        </p:nvPicPr>
        <p:blipFill>
          <a:blip r:embed="rId6">
            <a:alphaModFix/>
          </a:blip>
          <a:stretch>
            <a:fillRect/>
          </a:stretch>
        </p:blipFill>
        <p:spPr>
          <a:xfrm>
            <a:off x="180150" y="1713550"/>
            <a:ext cx="4041649" cy="2331726"/>
          </a:xfrm>
          <a:prstGeom prst="rect">
            <a:avLst/>
          </a:prstGeom>
          <a:solidFill>
            <a:srgbClr val="0A2540">
              <a:alpha val="70200"/>
            </a:srgbClr>
          </a:solidFill>
          <a:ln cap="flat" cmpd="sng" w="12700">
            <a:solidFill>
              <a:srgbClr val="02C39A"/>
            </a:solidFill>
            <a:prstDash val="solid"/>
            <a:round/>
            <a:headEnd len="sm" w="sm" type="none"/>
            <a:tailEnd len="sm" w="sm" type="none"/>
          </a:ln>
        </p:spPr>
      </p:pic>
      <p:sp>
        <p:nvSpPr>
          <p:cNvPr id="157" name="Google Shape;157;p9"/>
          <p:cNvSpPr/>
          <p:nvPr/>
        </p:nvSpPr>
        <p:spPr>
          <a:xfrm>
            <a:off x="4702739" y="2862608"/>
            <a:ext cx="4226400" cy="8043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950"/>
              <a:buFont typeface="Arial"/>
              <a:buNone/>
            </a:pPr>
            <a:r>
              <a:rPr i="0" lang="en-US" sz="1300" u="none" cap="none" strike="noStrike">
                <a:solidFill>
                  <a:srgbClr val="333333"/>
                </a:solidFill>
              </a:rPr>
              <a:t>Link Workers connect patients to community assets</a:t>
            </a:r>
            <a:r>
              <a:rPr lang="en-US" sz="1300">
                <a:solidFill>
                  <a:srgbClr val="333333"/>
                </a:solidFill>
              </a:rPr>
              <a:t>;</a:t>
            </a:r>
            <a:r>
              <a:rPr i="0" lang="en-US" sz="1300" u="none" cap="none" strike="noStrike">
                <a:solidFill>
                  <a:srgbClr val="333333"/>
                </a:solidFill>
              </a:rPr>
              <a:t> exercise, arts, volunteering. Polley et al. (2017) demonstrate reductions in GP visits and hospital admissions.</a:t>
            </a:r>
            <a:endParaRPr i="0" sz="1300" u="none" cap="none" strike="noStrike">
              <a:solidFill>
                <a:schemeClr val="dk1"/>
              </a:solidFill>
            </a:endParaRPr>
          </a:p>
        </p:txBody>
      </p:sp>
      <p:sp>
        <p:nvSpPr>
          <p:cNvPr id="158" name="Google Shape;158;p9"/>
          <p:cNvSpPr/>
          <p:nvPr/>
        </p:nvSpPr>
        <p:spPr>
          <a:xfrm>
            <a:off x="4599425" y="3785625"/>
            <a:ext cx="4461300" cy="12912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59" name="Google Shape;159;p9"/>
          <p:cNvSpPr/>
          <p:nvPr/>
        </p:nvSpPr>
        <p:spPr>
          <a:xfrm>
            <a:off x="4599425" y="3785625"/>
            <a:ext cx="65700" cy="12912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60" name="Google Shape;160;p9"/>
          <p:cNvPicPr preferRelativeResize="0"/>
          <p:nvPr/>
        </p:nvPicPr>
        <p:blipFill rotWithShape="1">
          <a:blip r:embed="rId7">
            <a:alphaModFix/>
          </a:blip>
          <a:srcRect b="0" l="0" r="0" t="0"/>
          <a:stretch/>
        </p:blipFill>
        <p:spPr>
          <a:xfrm>
            <a:off x="4702739" y="3870294"/>
            <a:ext cx="281766" cy="317508"/>
          </a:xfrm>
          <a:prstGeom prst="rect">
            <a:avLst/>
          </a:prstGeom>
          <a:noFill/>
          <a:ln>
            <a:noFill/>
          </a:ln>
        </p:spPr>
      </p:pic>
      <p:sp>
        <p:nvSpPr>
          <p:cNvPr id="161" name="Google Shape;161;p9"/>
          <p:cNvSpPr/>
          <p:nvPr/>
        </p:nvSpPr>
        <p:spPr>
          <a:xfrm>
            <a:off x="5059643" y="3870294"/>
            <a:ext cx="3850800" cy="296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200"/>
              <a:buFont typeface="Arial"/>
              <a:buNone/>
            </a:pPr>
            <a:r>
              <a:rPr b="1" i="0" lang="en-US" sz="1300" u="none" cap="none" strike="noStrike">
                <a:solidFill>
                  <a:srgbClr val="0A2540"/>
                </a:solidFill>
              </a:rPr>
              <a:t>Case Example: King's Fund</a:t>
            </a:r>
            <a:endParaRPr i="0" sz="1300" u="none" cap="none" strike="noStrike">
              <a:solidFill>
                <a:schemeClr val="dk1"/>
              </a:solidFill>
            </a:endParaRPr>
          </a:p>
        </p:txBody>
      </p:sp>
      <p:sp>
        <p:nvSpPr>
          <p:cNvPr id="162" name="Google Shape;162;p9"/>
          <p:cNvSpPr/>
          <p:nvPr/>
        </p:nvSpPr>
        <p:spPr>
          <a:xfrm>
            <a:off x="4702739" y="4153936"/>
            <a:ext cx="4226400" cy="8043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333333"/>
              </a:buClr>
              <a:buSzPts val="950"/>
              <a:buFont typeface="Arial"/>
              <a:buNone/>
            </a:pPr>
            <a:r>
              <a:rPr i="0" lang="en-US" sz="1300" u="none" cap="none" strike="noStrike">
                <a:solidFill>
                  <a:srgbClr val="333333"/>
                </a:solidFill>
              </a:rPr>
              <a:t>Torbay and South Devon NHS Trust exemplifies combined health and social care delivery</a:t>
            </a:r>
            <a:r>
              <a:rPr lang="en-US" sz="1300">
                <a:solidFill>
                  <a:srgbClr val="333333"/>
                </a:solidFill>
              </a:rPr>
              <a:t>; </a:t>
            </a:r>
            <a:r>
              <a:rPr i="0" lang="en-US" sz="1300" u="none" cap="none" strike="noStrike">
                <a:solidFill>
                  <a:srgbClr val="333333"/>
                </a:solidFill>
              </a:rPr>
              <a:t>improving patient outcomes while reducing costs (Ham et al., 2011).</a:t>
            </a:r>
            <a:endParaRPr i="0" sz="1300" u="none" cap="none" strike="noStrike">
              <a:solidFill>
                <a:schemeClr val="dk1"/>
              </a:solidFill>
            </a:endParaRPr>
          </a:p>
        </p:txBody>
      </p:sp>
      <p:sp>
        <p:nvSpPr>
          <p:cNvPr id="163" name="Google Shape;163;p9"/>
          <p:cNvSpPr/>
          <p:nvPr/>
        </p:nvSpPr>
        <p:spPr>
          <a:xfrm>
            <a:off x="235072" y="1850565"/>
            <a:ext cx="1225200" cy="969300"/>
          </a:xfrm>
          <a:prstGeom prst="rect">
            <a:avLst/>
          </a:prstGeom>
          <a:solidFill>
            <a:srgbClr val="028090"/>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9"/>
          <p:cNvSpPr/>
          <p:nvPr/>
        </p:nvSpPr>
        <p:spPr>
          <a:xfrm>
            <a:off x="235072" y="1877997"/>
            <a:ext cx="1225200" cy="3657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2C39A"/>
              </a:buClr>
              <a:buSzPts val="1800"/>
              <a:buFont typeface="Arial"/>
              <a:buNone/>
            </a:pPr>
            <a:r>
              <a:rPr b="1" i="0" lang="en-US" sz="1800" u="none" cap="none" strike="noStrike">
                <a:solidFill>
                  <a:srgbClr val="02C39A"/>
                </a:solidFill>
                <a:latin typeface="Arial"/>
                <a:ea typeface="Arial"/>
                <a:cs typeface="Arial"/>
                <a:sym typeface="Arial"/>
              </a:rPr>
              <a:t>67%</a:t>
            </a:r>
            <a:endParaRPr b="0" i="0" sz="1800" u="none" cap="none" strike="noStrike">
              <a:solidFill>
                <a:schemeClr val="dk1"/>
              </a:solidFill>
              <a:latin typeface="Calibri"/>
              <a:ea typeface="Calibri"/>
              <a:cs typeface="Calibri"/>
              <a:sym typeface="Calibri"/>
            </a:endParaRPr>
          </a:p>
        </p:txBody>
      </p:sp>
      <p:sp>
        <p:nvSpPr>
          <p:cNvPr id="165" name="Google Shape;165;p9"/>
          <p:cNvSpPr/>
          <p:nvPr/>
        </p:nvSpPr>
        <p:spPr>
          <a:xfrm>
            <a:off x="235072" y="2252901"/>
            <a:ext cx="1225200" cy="5304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NHS Trusts have</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social prescribing</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(NHS England, 2022)</a:t>
            </a:r>
            <a:endParaRPr b="0" i="0" sz="750" u="none" cap="none" strike="noStrike">
              <a:solidFill>
                <a:schemeClr val="dk1"/>
              </a:solidFill>
              <a:latin typeface="Calibri"/>
              <a:ea typeface="Calibri"/>
              <a:cs typeface="Calibri"/>
              <a:sym typeface="Calibri"/>
            </a:endParaRPr>
          </a:p>
        </p:txBody>
      </p:sp>
      <p:sp>
        <p:nvSpPr>
          <p:cNvPr id="166" name="Google Shape;166;p9"/>
          <p:cNvSpPr/>
          <p:nvPr/>
        </p:nvSpPr>
        <p:spPr>
          <a:xfrm>
            <a:off x="1588384" y="1850565"/>
            <a:ext cx="1225200" cy="969300"/>
          </a:xfrm>
          <a:prstGeom prst="rect">
            <a:avLst/>
          </a:prstGeom>
          <a:solidFill>
            <a:srgbClr val="028090"/>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9"/>
          <p:cNvSpPr/>
          <p:nvPr/>
        </p:nvSpPr>
        <p:spPr>
          <a:xfrm>
            <a:off x="1588384" y="1877997"/>
            <a:ext cx="1225200" cy="3657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2C39A"/>
              </a:buClr>
              <a:buSzPts val="1800"/>
              <a:buFont typeface="Arial"/>
              <a:buNone/>
            </a:pPr>
            <a:r>
              <a:rPr b="1" i="0" lang="en-US" sz="1800" u="none" cap="none" strike="noStrike">
                <a:solidFill>
                  <a:srgbClr val="02C39A"/>
                </a:solidFill>
                <a:latin typeface="Arial"/>
                <a:ea typeface="Arial"/>
                <a:cs typeface="Arial"/>
                <a:sym typeface="Arial"/>
              </a:rPr>
              <a:t>75%</a:t>
            </a:r>
            <a:endParaRPr b="0" i="0" sz="1800" u="none" cap="none" strike="noStrike">
              <a:solidFill>
                <a:schemeClr val="dk1"/>
              </a:solidFill>
              <a:latin typeface="Calibri"/>
              <a:ea typeface="Calibri"/>
              <a:cs typeface="Calibri"/>
              <a:sym typeface="Calibri"/>
            </a:endParaRPr>
          </a:p>
        </p:txBody>
      </p:sp>
      <p:sp>
        <p:nvSpPr>
          <p:cNvPr id="168" name="Google Shape;168;p9"/>
          <p:cNvSpPr/>
          <p:nvPr/>
        </p:nvSpPr>
        <p:spPr>
          <a:xfrm>
            <a:off x="1588384" y="2252901"/>
            <a:ext cx="1225200" cy="5304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GP apts via</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telehealth, COVID-19</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(Greenhalgh et al., 2020)</a:t>
            </a:r>
            <a:endParaRPr b="0" i="0" sz="750" u="none" cap="none" strike="noStrike">
              <a:solidFill>
                <a:schemeClr val="dk1"/>
              </a:solidFill>
              <a:latin typeface="Calibri"/>
              <a:ea typeface="Calibri"/>
              <a:cs typeface="Calibri"/>
              <a:sym typeface="Calibri"/>
            </a:endParaRPr>
          </a:p>
        </p:txBody>
      </p:sp>
      <p:sp>
        <p:nvSpPr>
          <p:cNvPr id="169" name="Google Shape;169;p9"/>
          <p:cNvSpPr/>
          <p:nvPr/>
        </p:nvSpPr>
        <p:spPr>
          <a:xfrm>
            <a:off x="2941696" y="1850565"/>
            <a:ext cx="1225200" cy="969300"/>
          </a:xfrm>
          <a:prstGeom prst="rect">
            <a:avLst/>
          </a:prstGeom>
          <a:solidFill>
            <a:srgbClr val="028090"/>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9"/>
          <p:cNvSpPr/>
          <p:nvPr/>
        </p:nvSpPr>
        <p:spPr>
          <a:xfrm>
            <a:off x="2941696" y="1877997"/>
            <a:ext cx="1225200" cy="3657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2C39A"/>
              </a:buClr>
              <a:buSzPts val="1800"/>
              <a:buFont typeface="Arial"/>
              <a:buNone/>
            </a:pPr>
            <a:r>
              <a:rPr b="1" i="0" lang="en-US" sz="1800" u="none" cap="none" strike="noStrike">
                <a:solidFill>
                  <a:srgbClr val="02C39A"/>
                </a:solidFill>
                <a:latin typeface="Arial"/>
                <a:ea typeface="Arial"/>
                <a:cs typeface="Arial"/>
                <a:sym typeface="Arial"/>
              </a:rPr>
              <a:t>SDG 3</a:t>
            </a:r>
            <a:endParaRPr b="0" i="0" sz="1800" u="none" cap="none" strike="noStrike">
              <a:solidFill>
                <a:schemeClr val="dk1"/>
              </a:solidFill>
              <a:latin typeface="Calibri"/>
              <a:ea typeface="Calibri"/>
              <a:cs typeface="Calibri"/>
              <a:sym typeface="Calibri"/>
            </a:endParaRPr>
          </a:p>
        </p:txBody>
      </p:sp>
      <p:sp>
        <p:nvSpPr>
          <p:cNvPr id="171" name="Google Shape;171;p9"/>
          <p:cNvSpPr/>
          <p:nvPr/>
        </p:nvSpPr>
        <p:spPr>
          <a:xfrm>
            <a:off x="2941696" y="2252901"/>
            <a:ext cx="1225200" cy="530400"/>
          </a:xfrm>
          <a:prstGeom prst="rect">
            <a:avLst/>
          </a:prstGeom>
          <a:solidFill>
            <a:srgbClr val="02809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Good Health &amp;</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Wellbeing benchmark</a:t>
            </a:r>
            <a:endParaRPr b="0" i="0" sz="75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rgbClr val="C8D8E4"/>
              </a:buClr>
              <a:buSzPts val="750"/>
              <a:buFont typeface="Arial"/>
              <a:buNone/>
            </a:pPr>
            <a:r>
              <a:rPr b="0" i="0" lang="en-US" sz="750" u="none" cap="none" strike="noStrike">
                <a:solidFill>
                  <a:srgbClr val="C8D8E4"/>
                </a:solidFill>
                <a:latin typeface="Arial"/>
                <a:ea typeface="Arial"/>
                <a:cs typeface="Arial"/>
                <a:sym typeface="Arial"/>
              </a:rPr>
              <a:t>(United Nations, 2015)</a:t>
            </a:r>
            <a:endParaRPr b="0" i="0" sz="75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176" name="Shape 176"/>
        <p:cNvGrpSpPr/>
        <p:nvPr/>
      </p:nvGrpSpPr>
      <p:grpSpPr>
        <a:xfrm>
          <a:off x="0" y="0"/>
          <a:ext cx="0" cy="0"/>
          <a:chOff x="0" y="0"/>
          <a:chExt cx="0" cy="0"/>
        </a:xfrm>
      </p:grpSpPr>
      <p:sp>
        <p:nvSpPr>
          <p:cNvPr id="177" name="Google Shape;177;p10"/>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0"/>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10"/>
          <p:cNvSpPr/>
          <p:nvPr/>
        </p:nvSpPr>
        <p:spPr>
          <a:xfrm>
            <a:off x="365760" y="0"/>
            <a:ext cx="841248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200"/>
              <a:buFont typeface="Arial"/>
              <a:buNone/>
            </a:pPr>
            <a:r>
              <a:rPr b="1" i="0" lang="en-US" sz="2200" u="none" cap="none" strike="noStrike">
                <a:solidFill>
                  <a:srgbClr val="FFFFFF"/>
                </a:solidFill>
                <a:latin typeface="Arial"/>
                <a:ea typeface="Arial"/>
                <a:cs typeface="Arial"/>
                <a:sym typeface="Arial"/>
              </a:rPr>
              <a:t>Public Health Initiatives &amp; Equity in Access</a:t>
            </a:r>
            <a:endParaRPr b="0" i="0" sz="2200" u="none" cap="none" strike="noStrike">
              <a:solidFill>
                <a:schemeClr val="dk1"/>
              </a:solidFill>
              <a:latin typeface="Calibri"/>
              <a:ea typeface="Calibri"/>
              <a:cs typeface="Calibri"/>
              <a:sym typeface="Calibri"/>
            </a:endParaRPr>
          </a:p>
        </p:txBody>
      </p:sp>
      <p:pic>
        <p:nvPicPr>
          <p:cNvPr descr="preencoded.png" id="180" name="Google Shape;180;p10"/>
          <p:cNvPicPr preferRelativeResize="0"/>
          <p:nvPr/>
        </p:nvPicPr>
        <p:blipFill rotWithShape="1">
          <a:blip r:embed="rId3">
            <a:alphaModFix amt="85000"/>
          </a:blip>
          <a:srcRect b="0" l="0" r="0" t="0"/>
          <a:stretch/>
        </p:blipFill>
        <p:spPr>
          <a:xfrm>
            <a:off x="0" y="4626864"/>
            <a:ext cx="9144000" cy="512064"/>
          </a:xfrm>
          <a:prstGeom prst="rect">
            <a:avLst/>
          </a:prstGeom>
          <a:noFill/>
          <a:ln>
            <a:noFill/>
          </a:ln>
        </p:spPr>
      </p:pic>
      <p:sp>
        <p:nvSpPr>
          <p:cNvPr id="181" name="Google Shape;181;p10"/>
          <p:cNvSpPr/>
          <p:nvPr/>
        </p:nvSpPr>
        <p:spPr>
          <a:xfrm>
            <a:off x="0" y="4626864"/>
            <a:ext cx="9144000" cy="512064"/>
          </a:xfrm>
          <a:prstGeom prst="rect">
            <a:avLst/>
          </a:prstGeom>
          <a:solidFill>
            <a:srgbClr val="0A2540">
              <a:alpha val="70196"/>
            </a:srgbClr>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0"/>
          <p:cNvSpPr/>
          <p:nvPr/>
        </p:nvSpPr>
        <p:spPr>
          <a:xfrm>
            <a:off x="228600" y="1042416"/>
            <a:ext cx="4233672" cy="164592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0"/>
          <p:cNvSpPr/>
          <p:nvPr/>
        </p:nvSpPr>
        <p:spPr>
          <a:xfrm>
            <a:off x="228600" y="1042416"/>
            <a:ext cx="4233672" cy="347472"/>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84" name="Google Shape;184;p10"/>
          <p:cNvPicPr preferRelativeResize="0"/>
          <p:nvPr/>
        </p:nvPicPr>
        <p:blipFill rotWithShape="1">
          <a:blip r:embed="rId4">
            <a:alphaModFix/>
          </a:blip>
          <a:srcRect b="0" l="0" r="0" t="0"/>
          <a:stretch/>
        </p:blipFill>
        <p:spPr>
          <a:xfrm>
            <a:off x="301752" y="1088136"/>
            <a:ext cx="256032" cy="256032"/>
          </a:xfrm>
          <a:prstGeom prst="rect">
            <a:avLst/>
          </a:prstGeom>
          <a:noFill/>
          <a:ln>
            <a:noFill/>
          </a:ln>
        </p:spPr>
      </p:pic>
      <p:sp>
        <p:nvSpPr>
          <p:cNvPr id="185" name="Google Shape;185;p10"/>
          <p:cNvSpPr/>
          <p:nvPr/>
        </p:nvSpPr>
        <p:spPr>
          <a:xfrm>
            <a:off x="630936" y="1042416"/>
            <a:ext cx="3749040" cy="347472"/>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00" u="none" cap="none" strike="noStrike">
                <a:solidFill>
                  <a:srgbClr val="FFFFFF"/>
                </a:solidFill>
              </a:rPr>
              <a:t>Health Promotion</a:t>
            </a:r>
            <a:endParaRPr i="0" sz="1300" u="none" cap="none" strike="noStrike">
              <a:solidFill>
                <a:schemeClr val="dk1"/>
              </a:solidFill>
            </a:endParaRPr>
          </a:p>
        </p:txBody>
      </p:sp>
      <p:sp>
        <p:nvSpPr>
          <p:cNvPr id="186" name="Google Shape;186;p10"/>
          <p:cNvSpPr/>
          <p:nvPr/>
        </p:nvSpPr>
        <p:spPr>
          <a:xfrm>
            <a:off x="320040" y="1444752"/>
            <a:ext cx="4050792" cy="11887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Change4Life (PHE, 2009) and Better Health campaign target lifestyle behaviours. Behavioural change theory (Michie et al., 2011) underpins design, though reach to deprived groups remains a challenge.</a:t>
            </a:r>
            <a:endParaRPr i="0" sz="1300" u="none" cap="none" strike="noStrike">
              <a:solidFill>
                <a:schemeClr val="dk1"/>
              </a:solidFill>
            </a:endParaRPr>
          </a:p>
        </p:txBody>
      </p:sp>
      <p:sp>
        <p:nvSpPr>
          <p:cNvPr id="187" name="Google Shape;187;p10"/>
          <p:cNvSpPr/>
          <p:nvPr/>
        </p:nvSpPr>
        <p:spPr>
          <a:xfrm>
            <a:off x="4690872" y="1042416"/>
            <a:ext cx="4233672" cy="164592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88" name="Google Shape;188;p10"/>
          <p:cNvSpPr/>
          <p:nvPr/>
        </p:nvSpPr>
        <p:spPr>
          <a:xfrm>
            <a:off x="4690872" y="1042416"/>
            <a:ext cx="4233672" cy="347472"/>
          </a:xfrm>
          <a:prstGeom prst="rect">
            <a:avLst/>
          </a:prstGeom>
          <a:solidFill>
            <a:srgbClr val="1B6CA8"/>
          </a:solidFill>
          <a:ln cap="flat" cmpd="sng" w="12700">
            <a:solidFill>
              <a:srgbClr val="1B6C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pic>
        <p:nvPicPr>
          <p:cNvPr descr="preencoded.png" id="189" name="Google Shape;189;p10"/>
          <p:cNvPicPr preferRelativeResize="0"/>
          <p:nvPr/>
        </p:nvPicPr>
        <p:blipFill rotWithShape="1">
          <a:blip r:embed="rId5">
            <a:alphaModFix/>
          </a:blip>
          <a:srcRect b="0" l="0" r="0" t="0"/>
          <a:stretch/>
        </p:blipFill>
        <p:spPr>
          <a:xfrm>
            <a:off x="4764024" y="1088136"/>
            <a:ext cx="256032" cy="256032"/>
          </a:xfrm>
          <a:prstGeom prst="rect">
            <a:avLst/>
          </a:prstGeom>
          <a:noFill/>
          <a:ln>
            <a:noFill/>
          </a:ln>
        </p:spPr>
      </p:pic>
      <p:sp>
        <p:nvSpPr>
          <p:cNvPr id="190" name="Google Shape;190;p10"/>
          <p:cNvSpPr/>
          <p:nvPr/>
        </p:nvSpPr>
        <p:spPr>
          <a:xfrm>
            <a:off x="5093208" y="1042416"/>
            <a:ext cx="3749040" cy="347472"/>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00" u="none" cap="none" strike="noStrike">
                <a:solidFill>
                  <a:srgbClr val="FFFFFF"/>
                </a:solidFill>
              </a:rPr>
              <a:t>Health Inequalities</a:t>
            </a:r>
            <a:endParaRPr i="0" sz="1300" u="none" cap="none" strike="noStrike">
              <a:solidFill>
                <a:schemeClr val="dk1"/>
              </a:solidFill>
            </a:endParaRPr>
          </a:p>
        </p:txBody>
      </p:sp>
      <p:sp>
        <p:nvSpPr>
          <p:cNvPr id="191" name="Google Shape;191;p10"/>
          <p:cNvSpPr/>
          <p:nvPr/>
        </p:nvSpPr>
        <p:spPr>
          <a:xfrm>
            <a:off x="4782312" y="1444752"/>
            <a:ext cx="4050792" cy="11887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Marmot Review (2010): 9-year life expectancy gap between most and least deprived areas. Core20PLUS5 (NHS England, 2021) targets the most deprived 20% across five clinical priority areas.</a:t>
            </a:r>
            <a:endParaRPr i="0" sz="1300" u="none" cap="none" strike="noStrike">
              <a:solidFill>
                <a:schemeClr val="dk1"/>
              </a:solidFill>
            </a:endParaRPr>
          </a:p>
        </p:txBody>
      </p:sp>
      <p:sp>
        <p:nvSpPr>
          <p:cNvPr id="192" name="Google Shape;192;p10"/>
          <p:cNvSpPr/>
          <p:nvPr/>
        </p:nvSpPr>
        <p:spPr>
          <a:xfrm>
            <a:off x="228600" y="2779776"/>
            <a:ext cx="4233672" cy="164592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0"/>
          <p:cNvSpPr/>
          <p:nvPr/>
        </p:nvSpPr>
        <p:spPr>
          <a:xfrm>
            <a:off x="228600" y="2779776"/>
            <a:ext cx="4233672" cy="347472"/>
          </a:xfrm>
          <a:prstGeom prst="rect">
            <a:avLst/>
          </a:prstGeom>
          <a:solidFill>
            <a:srgbClr val="5C3566"/>
          </a:solidFill>
          <a:ln cap="flat" cmpd="sng" w="12700">
            <a:solidFill>
              <a:srgbClr val="5C356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94" name="Google Shape;194;p10"/>
          <p:cNvPicPr preferRelativeResize="0"/>
          <p:nvPr/>
        </p:nvPicPr>
        <p:blipFill rotWithShape="1">
          <a:blip r:embed="rId6">
            <a:alphaModFix/>
          </a:blip>
          <a:srcRect b="0" l="0" r="0" t="0"/>
          <a:stretch/>
        </p:blipFill>
        <p:spPr>
          <a:xfrm>
            <a:off x="301752" y="2825496"/>
            <a:ext cx="256032" cy="256032"/>
          </a:xfrm>
          <a:prstGeom prst="rect">
            <a:avLst/>
          </a:prstGeom>
          <a:noFill/>
          <a:ln>
            <a:noFill/>
          </a:ln>
        </p:spPr>
      </p:pic>
      <p:sp>
        <p:nvSpPr>
          <p:cNvPr id="195" name="Google Shape;195;p10"/>
          <p:cNvSpPr/>
          <p:nvPr/>
        </p:nvSpPr>
        <p:spPr>
          <a:xfrm>
            <a:off x="630936" y="2779776"/>
            <a:ext cx="3749040" cy="347472"/>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00" u="none" cap="none" strike="noStrike">
                <a:solidFill>
                  <a:srgbClr val="FFFFFF"/>
                </a:solidFill>
              </a:rPr>
              <a:t>Universal Access</a:t>
            </a:r>
            <a:endParaRPr i="0" sz="1300" u="none" cap="none" strike="noStrike">
              <a:solidFill>
                <a:schemeClr val="dk1"/>
              </a:solidFill>
            </a:endParaRPr>
          </a:p>
        </p:txBody>
      </p:sp>
      <p:sp>
        <p:nvSpPr>
          <p:cNvPr id="196" name="Google Shape;196;p10"/>
          <p:cNvSpPr/>
          <p:nvPr/>
        </p:nvSpPr>
        <p:spPr>
          <a:xfrm>
            <a:off x="320040" y="3182112"/>
            <a:ext cx="4050792" cy="11887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NHS founded on universal access (NHS Act 1948). Yet the Inverse Care Law (Tudor Hart, 1971) persists</a:t>
            </a:r>
            <a:r>
              <a:rPr lang="en-US" sz="1300">
                <a:solidFill>
                  <a:srgbClr val="222222"/>
                </a:solidFill>
              </a:rPr>
              <a:t>; </a:t>
            </a:r>
            <a:r>
              <a:rPr i="0" lang="en-US" sz="1300" u="none" cap="none" strike="noStrike">
                <a:solidFill>
                  <a:srgbClr val="222222"/>
                </a:solidFill>
              </a:rPr>
              <a:t>those with greatest need receive least care. Language and digital barriers compound this.</a:t>
            </a:r>
            <a:endParaRPr i="0" sz="1300" u="none" cap="none" strike="noStrike">
              <a:solidFill>
                <a:schemeClr val="dk1"/>
              </a:solidFill>
            </a:endParaRPr>
          </a:p>
        </p:txBody>
      </p:sp>
      <p:sp>
        <p:nvSpPr>
          <p:cNvPr id="197" name="Google Shape;197;p10"/>
          <p:cNvSpPr/>
          <p:nvPr/>
        </p:nvSpPr>
        <p:spPr>
          <a:xfrm>
            <a:off x="4690872" y="2779776"/>
            <a:ext cx="4233672" cy="164592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98" name="Google Shape;198;p10"/>
          <p:cNvSpPr/>
          <p:nvPr/>
        </p:nvSpPr>
        <p:spPr>
          <a:xfrm>
            <a:off x="4690872" y="2779776"/>
            <a:ext cx="4233672" cy="347472"/>
          </a:xfrm>
          <a:prstGeom prst="rect">
            <a:avLst/>
          </a:prstGeom>
          <a:solidFill>
            <a:srgbClr val="2C6E49"/>
          </a:solidFill>
          <a:ln cap="flat" cmpd="sng" w="12700">
            <a:solidFill>
              <a:srgbClr val="2C6E4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pic>
        <p:nvPicPr>
          <p:cNvPr descr="preencoded.png" id="199" name="Google Shape;199;p10"/>
          <p:cNvPicPr preferRelativeResize="0"/>
          <p:nvPr/>
        </p:nvPicPr>
        <p:blipFill rotWithShape="1">
          <a:blip r:embed="rId7">
            <a:alphaModFix/>
          </a:blip>
          <a:srcRect b="0" l="0" r="0" t="0"/>
          <a:stretch/>
        </p:blipFill>
        <p:spPr>
          <a:xfrm>
            <a:off x="4764024" y="2825496"/>
            <a:ext cx="256032" cy="256032"/>
          </a:xfrm>
          <a:prstGeom prst="rect">
            <a:avLst/>
          </a:prstGeom>
          <a:noFill/>
          <a:ln>
            <a:noFill/>
          </a:ln>
        </p:spPr>
      </p:pic>
      <p:sp>
        <p:nvSpPr>
          <p:cNvPr id="200" name="Google Shape;200;p10"/>
          <p:cNvSpPr/>
          <p:nvPr/>
        </p:nvSpPr>
        <p:spPr>
          <a:xfrm>
            <a:off x="5093208" y="2779776"/>
            <a:ext cx="3749040" cy="347472"/>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1050"/>
              <a:buFont typeface="Arial"/>
              <a:buNone/>
            </a:pPr>
            <a:r>
              <a:rPr b="1" i="0" lang="en-US" sz="1300" u="none" cap="none" strike="noStrike">
                <a:solidFill>
                  <a:srgbClr val="FFFFFF"/>
                </a:solidFill>
              </a:rPr>
              <a:t>Planetary Health</a:t>
            </a:r>
            <a:endParaRPr i="0" sz="1300" u="none" cap="none" strike="noStrike">
              <a:solidFill>
                <a:schemeClr val="dk1"/>
              </a:solidFill>
            </a:endParaRPr>
          </a:p>
        </p:txBody>
      </p:sp>
      <p:sp>
        <p:nvSpPr>
          <p:cNvPr id="201" name="Google Shape;201;p10"/>
          <p:cNvSpPr/>
          <p:nvPr/>
        </p:nvSpPr>
        <p:spPr>
          <a:xfrm>
            <a:off x="4782312" y="3182112"/>
            <a:ext cx="4050792" cy="11887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222222"/>
              </a:buClr>
              <a:buSzPts val="950"/>
              <a:buFont typeface="Arial"/>
              <a:buNone/>
            </a:pPr>
            <a:r>
              <a:rPr i="0" lang="en-US" sz="1300" u="none" cap="none" strike="noStrike">
                <a:solidFill>
                  <a:srgbClr val="222222"/>
                </a:solidFill>
              </a:rPr>
              <a:t>Climate change is the 'biggest global health threat of the 21st century' (Lancet Countdown, 2022). NHS Net Zero by 2040 (NHS England, 2020) integrates sustainable development into operations.</a:t>
            </a:r>
            <a:endParaRPr i="0" sz="1300" u="none" cap="none" strike="noStrike">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F6F8"/>
        </a:solidFill>
      </p:bgPr>
    </p:bg>
    <p:spTree>
      <p:nvGrpSpPr>
        <p:cNvPr id="206" name="Shape 206"/>
        <p:cNvGrpSpPr/>
        <p:nvPr/>
      </p:nvGrpSpPr>
      <p:grpSpPr>
        <a:xfrm>
          <a:off x="0" y="0"/>
          <a:ext cx="0" cy="0"/>
          <a:chOff x="0" y="0"/>
          <a:chExt cx="0" cy="0"/>
        </a:xfrm>
      </p:grpSpPr>
      <p:sp>
        <p:nvSpPr>
          <p:cNvPr id="207" name="Google Shape;207;p11"/>
          <p:cNvSpPr/>
          <p:nvPr/>
        </p:nvSpPr>
        <p:spPr>
          <a:xfrm>
            <a:off x="0" y="0"/>
            <a:ext cx="9144000" cy="914400"/>
          </a:xfrm>
          <a:prstGeom prst="rect">
            <a:avLst/>
          </a:prstGeom>
          <a:solidFill>
            <a:srgbClr val="0A2540"/>
          </a:solidFill>
          <a:ln cap="flat" cmpd="sng" w="12700">
            <a:solidFill>
              <a:srgbClr val="0A254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1"/>
          <p:cNvSpPr/>
          <p:nvPr/>
        </p:nvSpPr>
        <p:spPr>
          <a:xfrm>
            <a:off x="0" y="914400"/>
            <a:ext cx="9144000" cy="54864"/>
          </a:xfrm>
          <a:prstGeom prst="rect">
            <a:avLst/>
          </a:prstGeom>
          <a:solidFill>
            <a:srgbClr val="02C39A"/>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1"/>
          <p:cNvSpPr/>
          <p:nvPr/>
        </p:nvSpPr>
        <p:spPr>
          <a:xfrm>
            <a:off x="365760" y="0"/>
            <a:ext cx="8412480" cy="914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000"/>
              <a:buFont typeface="Arial"/>
              <a:buNone/>
            </a:pPr>
            <a:r>
              <a:rPr b="1" i="0" lang="en-US" sz="2000" u="none" cap="none" strike="noStrike">
                <a:solidFill>
                  <a:srgbClr val="FFFFFF"/>
                </a:solidFill>
                <a:latin typeface="Arial"/>
                <a:ea typeface="Arial"/>
                <a:cs typeface="Arial"/>
                <a:sym typeface="Arial"/>
              </a:rPr>
              <a:t>Critical Analysis, Recommendations &amp; Conclusion</a:t>
            </a:r>
            <a:endParaRPr b="0" i="0" sz="2000" u="none" cap="none" strike="noStrike">
              <a:solidFill>
                <a:schemeClr val="dk1"/>
              </a:solidFill>
              <a:latin typeface="Calibri"/>
              <a:ea typeface="Calibri"/>
              <a:cs typeface="Calibri"/>
              <a:sym typeface="Calibri"/>
            </a:endParaRPr>
          </a:p>
        </p:txBody>
      </p:sp>
      <p:sp>
        <p:nvSpPr>
          <p:cNvPr id="210" name="Google Shape;210;p11"/>
          <p:cNvSpPr/>
          <p:nvPr/>
        </p:nvSpPr>
        <p:spPr>
          <a:xfrm>
            <a:off x="74308" y="1014975"/>
            <a:ext cx="4458600" cy="23043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211" name="Google Shape;211;p11"/>
          <p:cNvSpPr/>
          <p:nvPr/>
        </p:nvSpPr>
        <p:spPr>
          <a:xfrm>
            <a:off x="74308" y="1014975"/>
            <a:ext cx="4458600" cy="32910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212" name="Google Shape;212;p11"/>
          <p:cNvSpPr/>
          <p:nvPr/>
        </p:nvSpPr>
        <p:spPr>
          <a:xfrm>
            <a:off x="74308" y="1014975"/>
            <a:ext cx="4458600" cy="3291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000"/>
              <a:buFont typeface="Arial"/>
              <a:buNone/>
            </a:pPr>
            <a:r>
              <a:rPr b="1" i="0" lang="en-US" sz="1300" u="none" cap="none" strike="noStrike">
                <a:solidFill>
                  <a:srgbClr val="FFFFFF"/>
                </a:solidFill>
              </a:rPr>
              <a:t>STRENGTHS OF INTEGRATION</a:t>
            </a:r>
            <a:endParaRPr i="0" sz="1300" u="none" cap="none" strike="noStrike">
              <a:solidFill>
                <a:schemeClr val="dk1"/>
              </a:solidFill>
            </a:endParaRPr>
          </a:p>
        </p:txBody>
      </p:sp>
      <p:sp>
        <p:nvSpPr>
          <p:cNvPr id="213" name="Google Shape;213;p11"/>
          <p:cNvSpPr/>
          <p:nvPr/>
        </p:nvSpPr>
        <p:spPr>
          <a:xfrm>
            <a:off x="74300" y="1399025"/>
            <a:ext cx="4620300" cy="1865400"/>
          </a:xfrm>
          <a:prstGeom prst="rect">
            <a:avLst/>
          </a:prstGeom>
          <a:noFill/>
          <a:ln>
            <a:noFill/>
          </a:ln>
        </p:spPr>
        <p:txBody>
          <a:bodyPr anchorCtr="0" anchor="t" bIns="45700" lIns="91425" spcFirstLastPara="1" rIns="91425" wrap="square" tIns="45700">
            <a:noAutofit/>
          </a:bodyPr>
          <a:lstStyle/>
          <a:p>
            <a:pPr indent="-196850" lvl="0" marL="114300" marR="0" rtl="0" algn="l">
              <a:spcBef>
                <a:spcPts val="0"/>
              </a:spcBef>
              <a:spcAft>
                <a:spcPts val="0"/>
              </a:spcAft>
              <a:buClr>
                <a:srgbClr val="111111"/>
              </a:buClr>
              <a:buSzPts val="1300"/>
              <a:buChar char="•"/>
            </a:pPr>
            <a:r>
              <a:rPr i="0" lang="en-US" sz="1300" u="none" cap="none" strike="noStrike">
                <a:solidFill>
                  <a:srgbClr val="111111"/>
                </a:solidFill>
              </a:rPr>
              <a:t>Biopsychosocial model reduces medicalisation and empowers patients (Engel, 1977).</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ICS structural reform enables joined-up care across all settings (NHS England, 2022).</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Wales' Well-being Act offers a world-leading statutory model for sustainable governance</a:t>
            </a:r>
            <a:r>
              <a:rPr lang="en-US" sz="1300">
                <a:solidFill>
                  <a:srgbClr val="111111"/>
                </a:solidFill>
              </a:rPr>
              <a:t>.</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Social prescribing reduces GP demand and addresses SDOH at scale (Polley et al., 2017).</a:t>
            </a:r>
            <a:endParaRPr i="0" sz="1300" u="none" cap="none" strike="noStrike">
              <a:solidFill>
                <a:schemeClr val="dk1"/>
              </a:solidFill>
            </a:endParaRPr>
          </a:p>
        </p:txBody>
      </p:sp>
      <p:sp>
        <p:nvSpPr>
          <p:cNvPr id="214" name="Google Shape;214;p11"/>
          <p:cNvSpPr/>
          <p:nvPr/>
        </p:nvSpPr>
        <p:spPr>
          <a:xfrm>
            <a:off x="4532900" y="1014975"/>
            <a:ext cx="4551300" cy="2304300"/>
          </a:xfrm>
          <a:prstGeom prst="rect">
            <a:avLst/>
          </a:prstGeom>
          <a:solidFill>
            <a:srgbClr val="FFFFFF"/>
          </a:solidFill>
          <a:ln cap="flat" cmpd="sng" w="12700">
            <a:solidFill>
              <a:srgbClr val="C8D8E4"/>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215" name="Google Shape;215;p11"/>
          <p:cNvSpPr/>
          <p:nvPr/>
        </p:nvSpPr>
        <p:spPr>
          <a:xfrm>
            <a:off x="4532900" y="1014975"/>
            <a:ext cx="4551300" cy="329100"/>
          </a:xfrm>
          <a:prstGeom prst="rect">
            <a:avLst/>
          </a:prstGeom>
          <a:solidFill>
            <a:srgbClr val="B85042"/>
          </a:solidFill>
          <a:ln cap="flat" cmpd="sng" w="12700">
            <a:solidFill>
              <a:srgbClr val="B8504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216" name="Google Shape;216;p11"/>
          <p:cNvSpPr/>
          <p:nvPr/>
        </p:nvSpPr>
        <p:spPr>
          <a:xfrm>
            <a:off x="4532900" y="1014975"/>
            <a:ext cx="4551300" cy="3291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000"/>
              <a:buFont typeface="Arial"/>
              <a:buNone/>
            </a:pPr>
            <a:r>
              <a:rPr b="1" i="0" lang="en-US" sz="1300" u="none" cap="none" strike="noStrike">
                <a:solidFill>
                  <a:srgbClr val="FFFFFF"/>
                </a:solidFill>
              </a:rPr>
              <a:t>WEAKNESSES &amp; CRITIQUES</a:t>
            </a:r>
            <a:endParaRPr i="0" sz="1300" u="none" cap="none" strike="noStrike">
              <a:solidFill>
                <a:schemeClr val="dk1"/>
              </a:solidFill>
            </a:endParaRPr>
          </a:p>
        </p:txBody>
      </p:sp>
      <p:sp>
        <p:nvSpPr>
          <p:cNvPr id="217" name="Google Shape;217;p11"/>
          <p:cNvSpPr/>
          <p:nvPr/>
        </p:nvSpPr>
        <p:spPr>
          <a:xfrm>
            <a:off x="4533050" y="1399025"/>
            <a:ext cx="4551300" cy="1865400"/>
          </a:xfrm>
          <a:prstGeom prst="rect">
            <a:avLst/>
          </a:prstGeom>
          <a:noFill/>
          <a:ln>
            <a:noFill/>
          </a:ln>
        </p:spPr>
        <p:txBody>
          <a:bodyPr anchorCtr="0" anchor="t" bIns="45700" lIns="91425" spcFirstLastPara="1" rIns="91425" wrap="square" tIns="45700">
            <a:noAutofit/>
          </a:bodyPr>
          <a:lstStyle/>
          <a:p>
            <a:pPr indent="-196850" lvl="0" marL="114300" marR="0" rtl="0" algn="l">
              <a:spcBef>
                <a:spcPts val="0"/>
              </a:spcBef>
              <a:spcAft>
                <a:spcPts val="0"/>
              </a:spcAft>
              <a:buClr>
                <a:srgbClr val="111111"/>
              </a:buClr>
              <a:buSzPts val="1300"/>
              <a:buChar char="•"/>
            </a:pPr>
            <a:r>
              <a:rPr i="0" lang="en-US" sz="1300" u="none" cap="none" strike="noStrike">
                <a:solidFill>
                  <a:srgbClr val="111111"/>
                </a:solidFill>
              </a:rPr>
              <a:t>Postcode lottery: ICS performance varies significantly across regions (Iacobucci, 2022).</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Only 5.4% of NHS budget on prevention</a:t>
            </a:r>
            <a:r>
              <a:rPr lang="en-US" sz="1300">
                <a:solidFill>
                  <a:srgbClr val="111111"/>
                </a:solidFill>
              </a:rPr>
              <a:t>;</a:t>
            </a:r>
            <a:r>
              <a:rPr i="0" lang="en-US" sz="1300" u="none" cap="none" strike="noStrike">
                <a:solidFill>
                  <a:srgbClr val="111111"/>
                </a:solidFill>
              </a:rPr>
              <a:t>majority spent on treating illness (King's Fund, 2019).</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SDG targets lack enforceable national mechanisms; reliant on voluntary compliance (UN, 2015).</a:t>
            </a:r>
            <a:endParaRPr i="0" sz="1300" u="none" cap="none" strike="noStrike">
              <a:solidFill>
                <a:schemeClr val="dk1"/>
              </a:solidFill>
            </a:endParaRPr>
          </a:p>
          <a:p>
            <a:pPr indent="-196850" lvl="0" marL="114300" marR="0" rtl="0" algn="l">
              <a:spcBef>
                <a:spcPts val="500"/>
              </a:spcBef>
              <a:spcAft>
                <a:spcPts val="0"/>
              </a:spcAft>
              <a:buClr>
                <a:srgbClr val="111111"/>
              </a:buClr>
              <a:buSzPts val="1300"/>
              <a:buChar char="•"/>
            </a:pPr>
            <a:r>
              <a:rPr i="0" lang="en-US" sz="1300" u="none" cap="none" strike="noStrike">
                <a:solidFill>
                  <a:srgbClr val="111111"/>
                </a:solidFill>
              </a:rPr>
              <a:t>Structural racism and digital exclusion persist despite policy intent (Nazroo et al., 2020).</a:t>
            </a:r>
            <a:endParaRPr i="0" sz="1300" u="none" cap="none" strike="noStrike">
              <a:solidFill>
                <a:schemeClr val="dk1"/>
              </a:solidFill>
            </a:endParaRPr>
          </a:p>
        </p:txBody>
      </p:sp>
      <p:sp>
        <p:nvSpPr>
          <p:cNvPr id="218" name="Google Shape;218;p11"/>
          <p:cNvSpPr/>
          <p:nvPr/>
        </p:nvSpPr>
        <p:spPr>
          <a:xfrm>
            <a:off x="74300" y="3419850"/>
            <a:ext cx="9010200" cy="804600"/>
          </a:xfrm>
          <a:prstGeom prst="rect">
            <a:avLst/>
          </a:prstGeom>
          <a:solidFill>
            <a:srgbClr val="0A2540"/>
          </a:solidFill>
          <a:ln cap="flat" cmpd="sng" w="12700">
            <a:solidFill>
              <a:srgbClr val="0A2540"/>
            </a:solidFill>
            <a:prstDash val="solid"/>
            <a:round/>
            <a:headEnd len="sm" w="sm" type="none"/>
            <a:tailEnd len="sm" w="sm" type="none"/>
          </a:ln>
          <a:effectLst>
            <a:outerShdw blurRad="101600" rotWithShape="0" algn="bl" dir="8100000" dist="381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19" name="Google Shape;219;p11"/>
          <p:cNvPicPr preferRelativeResize="0"/>
          <p:nvPr/>
        </p:nvPicPr>
        <p:blipFill rotWithShape="1">
          <a:blip r:embed="rId3">
            <a:alphaModFix/>
          </a:blip>
          <a:srcRect b="0" l="0" r="0" t="0"/>
          <a:stretch/>
        </p:blipFill>
        <p:spPr>
          <a:xfrm>
            <a:off x="141112" y="3398514"/>
            <a:ext cx="267247" cy="256033"/>
          </a:xfrm>
          <a:prstGeom prst="rect">
            <a:avLst/>
          </a:prstGeom>
          <a:noFill/>
          <a:ln>
            <a:noFill/>
          </a:ln>
        </p:spPr>
      </p:pic>
      <p:sp>
        <p:nvSpPr>
          <p:cNvPr id="220" name="Google Shape;220;p11"/>
          <p:cNvSpPr/>
          <p:nvPr/>
        </p:nvSpPr>
        <p:spPr>
          <a:xfrm>
            <a:off x="494259" y="3438138"/>
            <a:ext cx="2290500" cy="2559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2C39A"/>
              </a:buClr>
              <a:buSzPts val="1000"/>
              <a:buFont typeface="Arial"/>
              <a:buNone/>
            </a:pPr>
            <a:r>
              <a:rPr b="1" i="0" lang="en-US" sz="1300" u="none" cap="none" strike="noStrike">
                <a:solidFill>
                  <a:srgbClr val="02C39A"/>
                </a:solidFill>
                <a:latin typeface="Arial"/>
                <a:ea typeface="Arial"/>
                <a:cs typeface="Arial"/>
                <a:sym typeface="Arial"/>
              </a:rPr>
              <a:t>RECOMMENDATIONS</a:t>
            </a:r>
            <a:endParaRPr b="0" i="0" sz="1300" u="none" cap="none" strike="noStrike">
              <a:solidFill>
                <a:schemeClr val="dk1"/>
              </a:solidFill>
              <a:latin typeface="Calibri"/>
              <a:ea typeface="Calibri"/>
              <a:cs typeface="Calibri"/>
              <a:sym typeface="Calibri"/>
            </a:endParaRPr>
          </a:p>
        </p:txBody>
      </p:sp>
      <p:sp>
        <p:nvSpPr>
          <p:cNvPr id="221" name="Google Shape;221;p11"/>
          <p:cNvSpPr/>
          <p:nvPr/>
        </p:nvSpPr>
        <p:spPr>
          <a:xfrm>
            <a:off x="169745" y="3636259"/>
            <a:ext cx="8781000" cy="4572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C8D8E4"/>
              </a:buClr>
              <a:buSzPts val="1100"/>
              <a:buFont typeface="Arial"/>
              <a:buNone/>
            </a:pPr>
            <a:r>
              <a:rPr b="0" i="0" lang="en-US" sz="1200" u="none" cap="none" strike="noStrike">
                <a:solidFill>
                  <a:srgbClr val="C8D8E4"/>
                </a:solidFill>
                <a:latin typeface="Arial"/>
                <a:ea typeface="Arial"/>
                <a:cs typeface="Arial"/>
                <a:sym typeface="Arial"/>
              </a:rPr>
              <a:t>1. Ring-fence prevention budgets (≥10%) in NHS spending reviews.  2. Legislate SDG reporting for all NHS bodies.  3. Expand social prescribing nationally with robust evaluation frameworks.  4. Address digital exclusion through community digital literacy programmes.</a:t>
            </a:r>
            <a:endParaRPr b="0" i="0" sz="1200" u="none" cap="none" strike="noStrike">
              <a:solidFill>
                <a:schemeClr val="dk1"/>
              </a:solidFill>
              <a:latin typeface="Calibri"/>
              <a:ea typeface="Calibri"/>
              <a:cs typeface="Calibri"/>
              <a:sym typeface="Calibri"/>
            </a:endParaRPr>
          </a:p>
        </p:txBody>
      </p:sp>
      <p:sp>
        <p:nvSpPr>
          <p:cNvPr id="222" name="Google Shape;222;p11"/>
          <p:cNvSpPr/>
          <p:nvPr/>
        </p:nvSpPr>
        <p:spPr>
          <a:xfrm>
            <a:off x="74300" y="4279400"/>
            <a:ext cx="9010200" cy="804600"/>
          </a:xfrm>
          <a:prstGeom prst="rect">
            <a:avLst/>
          </a:prstGeom>
          <a:solidFill>
            <a:srgbClr val="028090">
              <a:alpha val="85098"/>
            </a:srgbClr>
          </a:solidFill>
          <a:ln cap="flat" cmpd="sng" w="12700">
            <a:solidFill>
              <a:srgbClr val="02C39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223" name="Google Shape;223;p11"/>
          <p:cNvPicPr preferRelativeResize="0"/>
          <p:nvPr/>
        </p:nvPicPr>
        <p:blipFill rotWithShape="1">
          <a:blip r:embed="rId4">
            <a:alphaModFix/>
          </a:blip>
          <a:srcRect b="0" l="0" r="0" t="0"/>
          <a:stretch/>
        </p:blipFill>
        <p:spPr>
          <a:xfrm>
            <a:off x="141113" y="4357254"/>
            <a:ext cx="267251" cy="363320"/>
          </a:xfrm>
          <a:prstGeom prst="rect">
            <a:avLst/>
          </a:prstGeom>
          <a:noFill/>
          <a:ln>
            <a:noFill/>
          </a:ln>
        </p:spPr>
      </p:pic>
      <p:sp>
        <p:nvSpPr>
          <p:cNvPr id="224" name="Google Shape;224;p11"/>
          <p:cNvSpPr/>
          <p:nvPr/>
        </p:nvSpPr>
        <p:spPr>
          <a:xfrm>
            <a:off x="494266" y="4305351"/>
            <a:ext cx="8447100" cy="7266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A2540"/>
              </a:buClr>
              <a:buSzPts val="1100"/>
              <a:buFont typeface="Arial"/>
              <a:buNone/>
            </a:pPr>
            <a:r>
              <a:rPr b="0" i="0" lang="en-US" sz="1300" u="none" cap="none" strike="noStrike">
                <a:solidFill>
                  <a:srgbClr val="0A2540"/>
                </a:solidFill>
                <a:latin typeface="Arial"/>
                <a:ea typeface="Arial"/>
                <a:cs typeface="Arial"/>
                <a:sym typeface="Arial"/>
              </a:rPr>
              <a:t>CONCLUSION: Integrating health, wellbeing and sustainable development requires holistic models, equitable policy and planetary thinking. The UN SDGs provide a global framework; national policy must deliver binding, funded, measurable action for all.</a:t>
            </a:r>
            <a:endParaRPr b="0" i="0" sz="13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2540"/>
        </a:solidFill>
      </p:bgPr>
    </p:bg>
    <p:spTree>
      <p:nvGrpSpPr>
        <p:cNvPr id="229" name="Shape 229"/>
        <p:cNvGrpSpPr/>
        <p:nvPr/>
      </p:nvGrpSpPr>
      <p:grpSpPr>
        <a:xfrm>
          <a:off x="0" y="0"/>
          <a:ext cx="0" cy="0"/>
          <a:chOff x="0" y="0"/>
          <a:chExt cx="0" cy="0"/>
        </a:xfrm>
      </p:grpSpPr>
      <p:sp>
        <p:nvSpPr>
          <p:cNvPr id="230" name="Google Shape;230;p12"/>
          <p:cNvSpPr/>
          <p:nvPr/>
        </p:nvSpPr>
        <p:spPr>
          <a:xfrm>
            <a:off x="0" y="0"/>
            <a:ext cx="9144000" cy="777240"/>
          </a:xfrm>
          <a:prstGeom prst="rect">
            <a:avLst/>
          </a:prstGeom>
          <a:solidFill>
            <a:srgbClr val="028090"/>
          </a:solidFill>
          <a:ln cap="flat" cmpd="sng" w="12700">
            <a:solidFill>
              <a:srgbClr val="02809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2"/>
          <p:cNvSpPr/>
          <p:nvPr/>
        </p:nvSpPr>
        <p:spPr>
          <a:xfrm>
            <a:off x="365760" y="0"/>
            <a:ext cx="6858000" cy="7772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Arial Black"/>
              <a:buNone/>
            </a:pPr>
            <a:r>
              <a:rPr b="1" i="0" lang="en-US" sz="2400" u="none" cap="none" strike="noStrike">
                <a:solidFill>
                  <a:srgbClr val="FFFFFF"/>
                </a:solidFill>
                <a:latin typeface="Arial Black"/>
                <a:ea typeface="Arial Black"/>
                <a:cs typeface="Arial Black"/>
                <a:sym typeface="Arial Black"/>
              </a:rPr>
              <a:t>References</a:t>
            </a:r>
            <a:endParaRPr b="0" i="0" sz="2400" u="none" cap="none" strike="noStrike">
              <a:solidFill>
                <a:schemeClr val="dk1"/>
              </a:solidFill>
              <a:latin typeface="Calibri"/>
              <a:ea typeface="Calibri"/>
              <a:cs typeface="Calibri"/>
              <a:sym typeface="Calibri"/>
            </a:endParaRPr>
          </a:p>
        </p:txBody>
      </p:sp>
      <p:sp>
        <p:nvSpPr>
          <p:cNvPr id="232" name="Google Shape;232;p12"/>
          <p:cNvSpPr/>
          <p:nvPr/>
        </p:nvSpPr>
        <p:spPr>
          <a:xfrm>
            <a:off x="6583680" y="91440"/>
            <a:ext cx="2377440" cy="4572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02C39A"/>
              </a:buClr>
              <a:buSzPts val="800"/>
              <a:buFont typeface="Arial"/>
              <a:buNone/>
            </a:pPr>
            <a:r>
              <a:rPr b="0" i="1" lang="en-US" sz="800" u="none" cap="none" strike="noStrike">
                <a:solidFill>
                  <a:srgbClr val="02C39A"/>
                </a:solidFill>
                <a:latin typeface="Arial"/>
                <a:ea typeface="Arial"/>
                <a:cs typeface="Arial"/>
                <a:sym typeface="Arial"/>
              </a:rPr>
              <a:t>Harvard Referencing Style  |  UWTSD</a:t>
            </a:r>
            <a:endParaRPr b="0" i="0" sz="800" u="none" cap="none" strike="noStrike">
              <a:solidFill>
                <a:schemeClr val="dk1"/>
              </a:solidFill>
              <a:latin typeface="Calibri"/>
              <a:ea typeface="Calibri"/>
              <a:cs typeface="Calibri"/>
              <a:sym typeface="Calibri"/>
            </a:endParaRPr>
          </a:p>
        </p:txBody>
      </p:sp>
      <p:sp>
        <p:nvSpPr>
          <p:cNvPr id="233" name="Google Shape;233;p12"/>
          <p:cNvSpPr/>
          <p:nvPr/>
        </p:nvSpPr>
        <p:spPr>
          <a:xfrm>
            <a:off x="274320" y="841248"/>
            <a:ext cx="4206240" cy="41605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02C39A"/>
              </a:buClr>
              <a:buSzPts val="720"/>
              <a:buFont typeface="Arial"/>
              <a:buNone/>
            </a:pPr>
            <a:r>
              <a:rPr b="1" i="0" lang="en-US" sz="720" u="none" cap="none" strike="noStrike">
                <a:solidFill>
                  <a:srgbClr val="02C39A"/>
                </a:solidFill>
                <a:latin typeface="Arial"/>
                <a:ea typeface="Arial"/>
                <a:cs typeface="Arial"/>
                <a:sym typeface="Arial"/>
              </a:rPr>
              <a:t>1. </a:t>
            </a:r>
            <a:r>
              <a:rPr b="0" i="0" lang="en-US" sz="720" u="none" cap="none" strike="noStrike">
                <a:solidFill>
                  <a:srgbClr val="C8D8E4"/>
                </a:solidFill>
                <a:latin typeface="Arial"/>
                <a:ea typeface="Arial"/>
                <a:cs typeface="Arial"/>
                <a:sym typeface="Arial"/>
              </a:rPr>
              <a:t>Brundtland Commission (WCED) (1987) Our Common Future. Oxford: Oxford University Press.</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 </a:t>
            </a:r>
            <a:r>
              <a:rPr b="0" i="0" lang="en-US" sz="720" u="none" cap="none" strike="noStrike">
                <a:solidFill>
                  <a:srgbClr val="C8D8E4"/>
                </a:solidFill>
                <a:latin typeface="Arial"/>
                <a:ea typeface="Arial"/>
                <a:cs typeface="Arial"/>
                <a:sym typeface="Arial"/>
              </a:rPr>
              <a:t>Dahlgren, G. and Whitehead, M. (1991) Policies and Strategies to Promote Social Equity in Health. Stockholm: Institute for Future Studies.</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3. </a:t>
            </a:r>
            <a:r>
              <a:rPr b="0" i="0" lang="en-US" sz="720" u="none" cap="none" strike="noStrike">
                <a:solidFill>
                  <a:srgbClr val="C8D8E4"/>
                </a:solidFill>
                <a:latin typeface="Arial"/>
                <a:ea typeface="Arial"/>
                <a:cs typeface="Arial"/>
                <a:sym typeface="Arial"/>
              </a:rPr>
              <a:t>Dodge, R., Daly, A., Huyton, J. and Sanders, L. (2012) 'The challenge of defining wellbeing', International Journal of Wellbeing, 2(3), pp. 222–235.</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4. </a:t>
            </a:r>
            <a:r>
              <a:rPr b="0" i="0" lang="en-US" sz="720" u="none" cap="none" strike="noStrike">
                <a:solidFill>
                  <a:srgbClr val="C8D8E4"/>
                </a:solidFill>
                <a:latin typeface="Arial"/>
                <a:ea typeface="Arial"/>
                <a:cs typeface="Arial"/>
                <a:sym typeface="Arial"/>
              </a:rPr>
              <a:t>Engel, G.L. (1977) 'The need for a new medical model', Science, 196(4286), pp. 129–136.</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5. </a:t>
            </a:r>
            <a:r>
              <a:rPr b="0" i="0" lang="en-US" sz="720" u="none" cap="none" strike="noStrike">
                <a:solidFill>
                  <a:srgbClr val="C8D8E4"/>
                </a:solidFill>
                <a:latin typeface="Arial"/>
                <a:ea typeface="Arial"/>
                <a:cs typeface="Arial"/>
                <a:sym typeface="Arial"/>
              </a:rPr>
              <a:t>Gatchel, R.J., Peng, Y.B., Peters, M.L., Fuchs, P.N. and Turk, D.C. (2007) 'The biopsychosocial approach to chronic pain', Psychological Bulletin, 133(4), pp. 581–624.</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6. </a:t>
            </a:r>
            <a:r>
              <a:rPr b="0" i="0" lang="en-US" sz="720" u="none" cap="none" strike="noStrike">
                <a:solidFill>
                  <a:srgbClr val="C8D8E4"/>
                </a:solidFill>
                <a:latin typeface="Arial"/>
                <a:ea typeface="Arial"/>
                <a:cs typeface="Arial"/>
                <a:sym typeface="Arial"/>
              </a:rPr>
              <a:t>Greer, S.L., Jarman, H. and Azorsky, A. (2019) A Reorganisation You Can See from Space. London: Centre for Health and the Public Interest.</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7. </a:t>
            </a:r>
            <a:r>
              <a:rPr b="0" i="0" lang="en-US" sz="720" u="none" cap="none" strike="noStrike">
                <a:solidFill>
                  <a:srgbClr val="C8D8E4"/>
                </a:solidFill>
                <a:latin typeface="Arial"/>
                <a:ea typeface="Arial"/>
                <a:cs typeface="Arial"/>
                <a:sym typeface="Arial"/>
              </a:rPr>
              <a:t>Greenhalgh, T., Vijayaraghavan, S., Wherton, J., Shaw, S., Byrne, E., Campbell-Richards, D. and Morris, J. (2017) 'Virtual online consultations', BMJ Open, 6(1), p. e009388.</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8. </a:t>
            </a:r>
            <a:r>
              <a:rPr b="0" i="0" lang="en-US" sz="720" u="none" cap="none" strike="noStrike">
                <a:solidFill>
                  <a:srgbClr val="C8D8E4"/>
                </a:solidFill>
                <a:latin typeface="Arial"/>
                <a:ea typeface="Arial"/>
                <a:cs typeface="Arial"/>
                <a:sym typeface="Arial"/>
              </a:rPr>
              <a:t>Greenhalgh, T., Wherton, J., Shaw, S. and Morrison, C. (2020) 'Video consultations for covid-19', BMJ, 368, p. m998.</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9. </a:t>
            </a:r>
            <a:r>
              <a:rPr b="0" i="0" lang="en-US" sz="720" u="none" cap="none" strike="noStrike">
                <a:solidFill>
                  <a:srgbClr val="C8D8E4"/>
                </a:solidFill>
                <a:latin typeface="Arial"/>
                <a:ea typeface="Arial"/>
                <a:cs typeface="Arial"/>
                <a:sym typeface="Arial"/>
              </a:rPr>
              <a:t>Ham, C., Dixon, A. and Brooke, B. (2011) Transforming the Delivery of Health and Social Care. London: The King's Fund.</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10. </a:t>
            </a:r>
            <a:r>
              <a:rPr b="0" i="0" lang="en-US" sz="720" u="none" cap="none" strike="noStrike">
                <a:solidFill>
                  <a:srgbClr val="C8D8E4"/>
                </a:solidFill>
                <a:latin typeface="Arial"/>
                <a:ea typeface="Arial"/>
                <a:cs typeface="Arial"/>
                <a:sym typeface="Arial"/>
              </a:rPr>
              <a:t>Iacobucci, G. (2022) 'NHS funding cuts threaten public health progress', BMJ, 376, p. o287.</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11. </a:t>
            </a:r>
            <a:r>
              <a:rPr b="0" i="0" lang="en-US" sz="720" u="none" cap="none" strike="noStrike">
                <a:solidFill>
                  <a:srgbClr val="C8D8E4"/>
                </a:solidFill>
                <a:latin typeface="Arial"/>
                <a:ea typeface="Arial"/>
                <a:cs typeface="Arial"/>
                <a:sym typeface="Arial"/>
              </a:rPr>
              <a:t>King's Fund (2019) NHS Funding and Expenditure. London: The King's Fund.</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12. </a:t>
            </a:r>
            <a:r>
              <a:rPr b="0" i="0" lang="en-US" sz="720" u="none" cap="none" strike="noStrike">
                <a:solidFill>
                  <a:srgbClr val="C8D8E4"/>
                </a:solidFill>
                <a:latin typeface="Arial"/>
                <a:ea typeface="Arial"/>
                <a:cs typeface="Arial"/>
                <a:sym typeface="Arial"/>
              </a:rPr>
              <a:t>Lancet Countdown (2022) 2022 Report on Health and Climate Change. London: The Lancet.</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13. </a:t>
            </a:r>
            <a:r>
              <a:rPr b="0" i="0" lang="en-US" sz="720" u="none" cap="none" strike="noStrike">
                <a:solidFill>
                  <a:srgbClr val="C8D8E4"/>
                </a:solidFill>
                <a:latin typeface="Arial"/>
                <a:ea typeface="Arial"/>
                <a:cs typeface="Arial"/>
                <a:sym typeface="Arial"/>
              </a:rPr>
              <a:t>Marmot, M. (2010) Fair Society, Healthy Lives. London: The Marmot Review.</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14. </a:t>
            </a:r>
            <a:r>
              <a:rPr b="0" i="0" lang="en-US" sz="720" u="none" cap="none" strike="noStrike">
                <a:solidFill>
                  <a:srgbClr val="C8D8E4"/>
                </a:solidFill>
                <a:latin typeface="Arial"/>
                <a:ea typeface="Arial"/>
                <a:cs typeface="Arial"/>
                <a:sym typeface="Arial"/>
              </a:rPr>
              <a:t>Michie, S., van Stralen, M.M. and West, R. (2011) 'The behaviour change wheel', Implementation Science, 6(1), p. 42.</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15. </a:t>
            </a:r>
            <a:r>
              <a:rPr b="0" i="0" lang="en-US" sz="720" u="none" cap="none" strike="noStrike">
                <a:solidFill>
                  <a:srgbClr val="C8D8E4"/>
                </a:solidFill>
                <a:latin typeface="Arial"/>
                <a:ea typeface="Arial"/>
                <a:cs typeface="Arial"/>
                <a:sym typeface="Arial"/>
              </a:rPr>
              <a:t>Nazroo, J., Bhui, K. and Rhodes, J. (2020) 'Where next for race/ethnic inequalities in severe mental illness?', Sociology of Health and Illness, 42(2), pp. 222–243.</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16. </a:t>
            </a:r>
            <a:r>
              <a:rPr b="0" i="0" lang="en-US" sz="720" u="none" cap="none" strike="noStrike">
                <a:solidFill>
                  <a:srgbClr val="C8D8E4"/>
                </a:solidFill>
                <a:latin typeface="Arial"/>
                <a:ea typeface="Arial"/>
                <a:cs typeface="Arial"/>
                <a:sym typeface="Arial"/>
              </a:rPr>
              <a:t>New Economics Foundation (2008) Five Ways to Wellbeing. London: NEF.</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17. </a:t>
            </a:r>
            <a:r>
              <a:rPr b="0" i="0" lang="en-US" sz="720" u="none" cap="none" strike="noStrike">
                <a:solidFill>
                  <a:srgbClr val="C8D8E4"/>
                </a:solidFill>
                <a:latin typeface="Arial"/>
                <a:ea typeface="Arial"/>
                <a:cs typeface="Arial"/>
                <a:sym typeface="Arial"/>
              </a:rPr>
              <a:t>NHS England (2019) The NHS Long Term Plan. London: NHS England.</a:t>
            </a:r>
            <a:endParaRPr b="0" i="0" sz="720" u="none" cap="none" strike="noStrike">
              <a:solidFill>
                <a:schemeClr val="dk1"/>
              </a:solidFill>
              <a:latin typeface="Calibri"/>
              <a:ea typeface="Calibri"/>
              <a:cs typeface="Calibri"/>
              <a:sym typeface="Calibri"/>
            </a:endParaRPr>
          </a:p>
        </p:txBody>
      </p:sp>
      <p:sp>
        <p:nvSpPr>
          <p:cNvPr id="234" name="Google Shape;234;p12"/>
          <p:cNvSpPr/>
          <p:nvPr/>
        </p:nvSpPr>
        <p:spPr>
          <a:xfrm>
            <a:off x="4663440" y="841248"/>
            <a:ext cx="4297680" cy="41605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rgbClr val="02C39A"/>
              </a:buClr>
              <a:buSzPts val="720"/>
              <a:buFont typeface="Arial"/>
              <a:buNone/>
            </a:pPr>
            <a:r>
              <a:rPr b="1" i="0" lang="en-US" sz="720" u="none" cap="none" strike="noStrike">
                <a:solidFill>
                  <a:srgbClr val="02C39A"/>
                </a:solidFill>
                <a:latin typeface="Arial"/>
                <a:ea typeface="Arial"/>
                <a:cs typeface="Arial"/>
                <a:sym typeface="Arial"/>
              </a:rPr>
              <a:t>18. </a:t>
            </a:r>
            <a:r>
              <a:rPr b="0" i="0" lang="en-US" sz="720" u="none" cap="none" strike="noStrike">
                <a:solidFill>
                  <a:srgbClr val="C8D8E4"/>
                </a:solidFill>
                <a:latin typeface="Arial"/>
                <a:ea typeface="Arial"/>
                <a:cs typeface="Arial"/>
                <a:sym typeface="Arial"/>
              </a:rPr>
              <a:t>NHS England (2020) Delivering a 'Net Zero' National Health Service. London: NHS England.</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19. </a:t>
            </a:r>
            <a:r>
              <a:rPr b="0" i="0" lang="en-US" sz="720" u="none" cap="none" strike="noStrike">
                <a:solidFill>
                  <a:srgbClr val="C8D8E4"/>
                </a:solidFill>
                <a:latin typeface="Arial"/>
                <a:ea typeface="Arial"/>
                <a:cs typeface="Arial"/>
                <a:sym typeface="Arial"/>
              </a:rPr>
              <a:t>NHS England (2021) Core20PLUS5. London: NHS England.</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20. </a:t>
            </a:r>
            <a:r>
              <a:rPr b="0" i="0" lang="en-US" sz="720" u="none" cap="none" strike="noStrike">
                <a:solidFill>
                  <a:srgbClr val="C8D8E4"/>
                </a:solidFill>
                <a:latin typeface="Arial"/>
                <a:ea typeface="Arial"/>
                <a:cs typeface="Arial"/>
                <a:sym typeface="Arial"/>
              </a:rPr>
              <a:t>NHS England (2022) Integrated Care Systems: Design Framework. London: NHS England.</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21. </a:t>
            </a:r>
            <a:r>
              <a:rPr b="0" i="0" lang="en-US" sz="720" u="none" cap="none" strike="noStrike">
                <a:solidFill>
                  <a:srgbClr val="C8D8E4"/>
                </a:solidFill>
                <a:latin typeface="Arial"/>
                <a:ea typeface="Arial"/>
                <a:cs typeface="Arial"/>
                <a:sym typeface="Arial"/>
              </a:rPr>
              <a:t>Nussbaum, M. and Sen, A. (2000) The Quality of Life. Oxford: Oxford University Press.</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22. </a:t>
            </a:r>
            <a:r>
              <a:rPr b="0" i="0" lang="en-US" sz="720" u="none" cap="none" strike="noStrike">
                <a:solidFill>
                  <a:srgbClr val="C8D8E4"/>
                </a:solidFill>
                <a:latin typeface="Arial"/>
                <a:ea typeface="Arial"/>
                <a:cs typeface="Arial"/>
                <a:sym typeface="Arial"/>
              </a:rPr>
              <a:t>Ollila, E., Baum, F. and Peña, S. (2013) 'Introduction to Health in All Policies', in Leppo, K. et al. (eds) Health in All Policies. Helsinki: Ministry of Social Affairs, pp. 3–24.</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23. </a:t>
            </a:r>
            <a:r>
              <a:rPr b="0" i="0" lang="en-US" sz="720" u="none" cap="none" strike="noStrike">
                <a:solidFill>
                  <a:srgbClr val="C8D8E4"/>
                </a:solidFill>
                <a:latin typeface="Arial"/>
                <a:ea typeface="Arial"/>
                <a:cs typeface="Arial"/>
                <a:sym typeface="Arial"/>
              </a:rPr>
              <a:t>PHE (Public Health England) (2009) Change4Life. London: PHE.</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24. </a:t>
            </a:r>
            <a:r>
              <a:rPr b="0" i="0" lang="en-US" sz="720" u="none" cap="none" strike="noStrike">
                <a:solidFill>
                  <a:srgbClr val="C8D8E4"/>
                </a:solidFill>
                <a:latin typeface="Arial"/>
                <a:ea typeface="Arial"/>
                <a:cs typeface="Arial"/>
                <a:sym typeface="Arial"/>
              </a:rPr>
              <a:t>PHE (Public Health England) (2020) Health Profile for England: 2019. London: PHE.</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25. </a:t>
            </a:r>
            <a:r>
              <a:rPr b="0" i="0" lang="en-US" sz="720" u="none" cap="none" strike="noStrike">
                <a:solidFill>
                  <a:srgbClr val="C8D8E4"/>
                </a:solidFill>
                <a:latin typeface="Arial"/>
                <a:ea typeface="Arial"/>
                <a:cs typeface="Arial"/>
                <a:sym typeface="Arial"/>
              </a:rPr>
              <a:t>Polley, M., Fleming, J., Anfilogoff, T. and Carpenter, A. (2017) Making Sense of Social Prescribing. London: University of Westminster.</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26. </a:t>
            </a:r>
            <a:r>
              <a:rPr b="0" i="0" lang="en-US" sz="720" u="none" cap="none" strike="noStrike">
                <a:solidFill>
                  <a:srgbClr val="C8D8E4"/>
                </a:solidFill>
                <a:latin typeface="Arial"/>
                <a:ea typeface="Arial"/>
                <a:cs typeface="Arial"/>
                <a:sym typeface="Arial"/>
              </a:rPr>
              <a:t>Sen, A. (1999) Development as Freedom. Oxford: Oxford University Press.</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27. </a:t>
            </a:r>
            <a:r>
              <a:rPr b="0" i="0" lang="en-US" sz="720" u="none" cap="none" strike="noStrike">
                <a:solidFill>
                  <a:srgbClr val="C8D8E4"/>
                </a:solidFill>
                <a:latin typeface="Arial"/>
                <a:ea typeface="Arial"/>
                <a:cs typeface="Arial"/>
                <a:sym typeface="Arial"/>
              </a:rPr>
              <a:t>Tudor Hart, J. (1971) 'The inverse care law', The Lancet, 297(7696), pp. 405–412.</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28. </a:t>
            </a:r>
            <a:r>
              <a:rPr b="0" i="0" lang="en-US" sz="720" u="none" cap="none" strike="noStrike">
                <a:solidFill>
                  <a:srgbClr val="C8D8E4"/>
                </a:solidFill>
                <a:latin typeface="Arial"/>
                <a:ea typeface="Arial"/>
                <a:cs typeface="Arial"/>
                <a:sym typeface="Arial"/>
              </a:rPr>
              <a:t>United Nations (2015) Transforming Our World: The 2030 Agenda. New York: United Nations.</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29. </a:t>
            </a:r>
            <a:r>
              <a:rPr b="0" i="0" lang="en-US" sz="720" u="none" cap="none" strike="noStrike">
                <a:solidFill>
                  <a:srgbClr val="C8D8E4"/>
                </a:solidFill>
                <a:latin typeface="Arial"/>
                <a:ea typeface="Arial"/>
                <a:cs typeface="Arial"/>
                <a:sym typeface="Arial"/>
              </a:rPr>
              <a:t>Wade, D.T. and Halligan, P.W. (2004) 'Do biomedical models of illness make for good healthcare systems?', BMJ, 329(7479), pp. 1398–1401.</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30. </a:t>
            </a:r>
            <a:r>
              <a:rPr b="0" i="0" lang="en-US" sz="720" u="none" cap="none" strike="noStrike">
                <a:solidFill>
                  <a:srgbClr val="C8D8E4"/>
                </a:solidFill>
                <a:latin typeface="Arial"/>
                <a:ea typeface="Arial"/>
                <a:cs typeface="Arial"/>
                <a:sym typeface="Arial"/>
              </a:rPr>
              <a:t>Welsh Government (2015) Well-being of Future Generations (Wales) Act 2015. Cardiff: Welsh Government.</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31. </a:t>
            </a:r>
            <a:r>
              <a:rPr b="0" i="0" lang="en-US" sz="720" u="none" cap="none" strike="noStrike">
                <a:solidFill>
                  <a:srgbClr val="C8D8E4"/>
                </a:solidFill>
                <a:latin typeface="Arial"/>
                <a:ea typeface="Arial"/>
                <a:cs typeface="Arial"/>
                <a:sym typeface="Arial"/>
              </a:rPr>
              <a:t>WHO (World Health Organization) (1946) Preamble to the Constitution of WHO. Geneva: WHO.</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32. </a:t>
            </a:r>
            <a:r>
              <a:rPr b="0" i="0" lang="en-US" sz="720" u="none" cap="none" strike="noStrike">
                <a:solidFill>
                  <a:srgbClr val="C8D8E4"/>
                </a:solidFill>
                <a:latin typeface="Arial"/>
                <a:ea typeface="Arial"/>
                <a:cs typeface="Arial"/>
                <a:sym typeface="Arial"/>
              </a:rPr>
              <a:t>WHO (World Health Organization) (2014) Health in All Policies: Helsinki Statement. Geneva: WHO.</a:t>
            </a:r>
            <a:br>
              <a:rPr b="0" i="0" lang="en-US" sz="720" u="none" cap="none" strike="noStrike">
                <a:solidFill>
                  <a:srgbClr val="C8D8E4"/>
                </a:solidFill>
                <a:latin typeface="Arial"/>
                <a:ea typeface="Arial"/>
                <a:cs typeface="Arial"/>
                <a:sym typeface="Arial"/>
              </a:rPr>
            </a:br>
            <a:r>
              <a:rPr b="1" i="0" lang="en-US" sz="720" u="none" cap="none" strike="noStrike">
                <a:solidFill>
                  <a:srgbClr val="02C39A"/>
                </a:solidFill>
                <a:latin typeface="Arial"/>
                <a:ea typeface="Arial"/>
                <a:cs typeface="Arial"/>
                <a:sym typeface="Arial"/>
              </a:rPr>
              <a:t>33. </a:t>
            </a:r>
            <a:r>
              <a:rPr b="0" i="0" lang="en-US" sz="720" u="none" cap="none" strike="noStrike">
                <a:solidFill>
                  <a:srgbClr val="C8D8E4"/>
                </a:solidFill>
                <a:latin typeface="Arial"/>
                <a:ea typeface="Arial"/>
                <a:cs typeface="Arial"/>
                <a:sym typeface="Arial"/>
              </a:rPr>
              <a:t>WHO (World Health Organization) (2023) World Health Statistics 2023. Geneva: WHO.</a:t>
            </a:r>
            <a:endParaRPr b="0" i="0" sz="72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