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 id="2147483684" r:id="rId4"/>
    <p:sldMasterId id="2147483696" r:id="rId5"/>
    <p:sldMasterId id="2147483708" r:id="rId6"/>
    <p:sldMasterId id="2147483720" r:id="rId7"/>
  </p:sldMasterIdLst>
  <p:notesMasterIdLst>
    <p:notesMasterId r:id="rId29"/>
  </p:notesMasterIdLst>
  <p:sldIdLst>
    <p:sldId id="256" r:id="rId8"/>
    <p:sldId id="268" r:id="rId9"/>
    <p:sldId id="283" r:id="rId10"/>
    <p:sldId id="290" r:id="rId11"/>
    <p:sldId id="298" r:id="rId12"/>
    <p:sldId id="299" r:id="rId13"/>
    <p:sldId id="291" r:id="rId14"/>
    <p:sldId id="300" r:id="rId15"/>
    <p:sldId id="301" r:id="rId16"/>
    <p:sldId id="302" r:id="rId17"/>
    <p:sldId id="294" r:id="rId18"/>
    <p:sldId id="305" r:id="rId19"/>
    <p:sldId id="293" r:id="rId20"/>
    <p:sldId id="303" r:id="rId21"/>
    <p:sldId id="292" r:id="rId22"/>
    <p:sldId id="304" r:id="rId23"/>
    <p:sldId id="296" r:id="rId24"/>
    <p:sldId id="297" r:id="rId25"/>
    <p:sldId id="288" r:id="rId26"/>
    <p:sldId id="295" r:id="rId27"/>
    <p:sldId id="286"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05">
          <p15:clr>
            <a:srgbClr val="A4A3A4"/>
          </p15:clr>
        </p15:guide>
        <p15:guide id="2" pos="288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0108"/>
    <a:srgbClr val="AD1221"/>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29" autoAdjust="0"/>
  </p:normalViewPr>
  <p:slideViewPr>
    <p:cSldViewPr snapToGrid="0" snapToObjects="1" showGuides="1">
      <p:cViewPr varScale="1">
        <p:scale>
          <a:sx n="116" d="100"/>
          <a:sy n="116" d="100"/>
        </p:scale>
        <p:origin x="2178" y="108"/>
      </p:cViewPr>
      <p:guideLst>
        <p:guide orient="horz" pos="1005"/>
        <p:guide pos="288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6BF41E-5BBD-4B90-8A59-E5C416FE300A}"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A07C6C4F-47BB-4280-AE76-994A47DF6998}">
      <dgm:prSet phldrT="[Text]"/>
      <dgm:spPr>
        <a:solidFill>
          <a:srgbClr val="FF0000"/>
        </a:solidFill>
      </dgm:spPr>
      <dgm:t>
        <a:bodyPr/>
        <a:lstStyle/>
        <a:p>
          <a:r>
            <a:rPr lang="en-US" b="1" dirty="0">
              <a:solidFill>
                <a:schemeClr val="bg1"/>
              </a:solidFill>
            </a:rPr>
            <a:t>Busnes Cymru</a:t>
          </a:r>
        </a:p>
      </dgm:t>
    </dgm:pt>
    <dgm:pt modelId="{8C52762A-0736-4EE8-B779-868BAFF71D2E}" type="parTrans" cxnId="{C85ED112-3842-43EC-B72A-E2D96F38DFDD}">
      <dgm:prSet/>
      <dgm:spPr/>
      <dgm:t>
        <a:bodyPr/>
        <a:lstStyle/>
        <a:p>
          <a:endParaRPr lang="en-US"/>
        </a:p>
      </dgm:t>
    </dgm:pt>
    <dgm:pt modelId="{ECFDD3E1-BA0B-44FB-A93E-6A88F4DA22C0}" type="sibTrans" cxnId="{C85ED112-3842-43EC-B72A-E2D96F38DFDD}">
      <dgm:prSet/>
      <dgm:spPr/>
      <dgm:t>
        <a:bodyPr/>
        <a:lstStyle/>
        <a:p>
          <a:endParaRPr lang="en-US"/>
        </a:p>
      </dgm:t>
    </dgm:pt>
    <dgm:pt modelId="{F67372E5-574C-4A0D-9C8A-69CF702B8B70}">
      <dgm:prSet/>
      <dgm:spPr/>
      <dgm:t>
        <a:bodyPr/>
        <a:lstStyle/>
        <a:p>
          <a:r>
            <a:rPr lang="en-US" b="0" dirty="0">
              <a:solidFill>
                <a:schemeClr val="bg1"/>
              </a:solidFill>
            </a:rPr>
            <a:t>Cyngor Busnes </a:t>
          </a:r>
          <a:r>
            <a:rPr lang="en-GB" b="0" dirty="0" err="1">
              <a:solidFill>
                <a:schemeClr val="bg1"/>
              </a:solidFill>
            </a:rPr>
            <a:t>Cyffredinol</a:t>
          </a:r>
          <a:endParaRPr lang="en-US" b="0" dirty="0">
            <a:solidFill>
              <a:schemeClr val="bg1"/>
            </a:solidFill>
          </a:endParaRPr>
        </a:p>
      </dgm:t>
    </dgm:pt>
    <dgm:pt modelId="{0C09E523-D755-47C6-9C7C-797A35625BCB}" type="parTrans" cxnId="{1CFAA52D-BD6A-4B42-B840-98B268E272D6}">
      <dgm:prSet/>
      <dgm:spPr/>
      <dgm:t>
        <a:bodyPr/>
        <a:lstStyle/>
        <a:p>
          <a:endParaRPr lang="en-US"/>
        </a:p>
      </dgm:t>
    </dgm:pt>
    <dgm:pt modelId="{CD55C106-CF07-47DF-9711-B5CC39E8FA99}" type="sibTrans" cxnId="{1CFAA52D-BD6A-4B42-B840-98B268E272D6}">
      <dgm:prSet/>
      <dgm:spPr/>
      <dgm:t>
        <a:bodyPr/>
        <a:lstStyle/>
        <a:p>
          <a:endParaRPr lang="en-US"/>
        </a:p>
      </dgm:t>
    </dgm:pt>
    <dgm:pt modelId="{007BDB2C-10D2-4B80-BD9D-C443DC19E4DE}">
      <dgm:prSet/>
      <dgm:spPr/>
      <dgm:t>
        <a:bodyPr/>
        <a:lstStyle/>
        <a:p>
          <a:r>
            <a:rPr lang="en-US" b="0" dirty="0">
              <a:solidFill>
                <a:schemeClr val="bg1"/>
              </a:solidFill>
            </a:rPr>
            <a:t>Effeithlonrwydd Adnoddau</a:t>
          </a:r>
        </a:p>
      </dgm:t>
    </dgm:pt>
    <dgm:pt modelId="{7BED71CD-D877-4A0F-8795-CE86E57DE820}" type="parTrans" cxnId="{4C7A1EEA-5393-4E63-AABD-2295AFED2390}">
      <dgm:prSet/>
      <dgm:spPr/>
      <dgm:t>
        <a:bodyPr/>
        <a:lstStyle/>
        <a:p>
          <a:endParaRPr lang="en-US"/>
        </a:p>
      </dgm:t>
    </dgm:pt>
    <dgm:pt modelId="{2B2CB985-8359-4895-9E9B-C688FC57C8A1}" type="sibTrans" cxnId="{4C7A1EEA-5393-4E63-AABD-2295AFED2390}">
      <dgm:prSet/>
      <dgm:spPr/>
      <dgm:t>
        <a:bodyPr/>
        <a:lstStyle/>
        <a:p>
          <a:endParaRPr lang="en-US"/>
        </a:p>
      </dgm:t>
    </dgm:pt>
    <dgm:pt modelId="{4980E4F5-EEFB-43B5-8A61-D1307E251936}">
      <dgm:prSet/>
      <dgm:spPr/>
      <dgm:t>
        <a:bodyPr/>
        <a:lstStyle/>
        <a:p>
          <a:r>
            <a:rPr lang="en-US" b="0" dirty="0">
              <a:solidFill>
                <a:schemeClr val="bg1"/>
              </a:solidFill>
            </a:rPr>
            <a:t>Porth Sgiliau</a:t>
          </a:r>
        </a:p>
      </dgm:t>
    </dgm:pt>
    <dgm:pt modelId="{2C0DE136-E64D-4AD4-9E2A-198404C18F34}" type="parTrans" cxnId="{A6BFAD17-9FEF-47B1-94C4-70FDC6AA68C1}">
      <dgm:prSet/>
      <dgm:spPr/>
      <dgm:t>
        <a:bodyPr/>
        <a:lstStyle/>
        <a:p>
          <a:endParaRPr lang="en-US"/>
        </a:p>
      </dgm:t>
    </dgm:pt>
    <dgm:pt modelId="{63D00EEC-AC97-4DFC-A3EC-1FD0C509144E}" type="sibTrans" cxnId="{A6BFAD17-9FEF-47B1-94C4-70FDC6AA68C1}">
      <dgm:prSet/>
      <dgm:spPr/>
      <dgm:t>
        <a:bodyPr/>
        <a:lstStyle/>
        <a:p>
          <a:endParaRPr lang="en-US"/>
        </a:p>
      </dgm:t>
    </dgm:pt>
    <dgm:pt modelId="{41429A8A-98FB-4BFA-9395-B8B5CA692038}">
      <dgm:prSet/>
      <dgm:spPr/>
      <dgm:t>
        <a:bodyPr/>
        <a:lstStyle/>
        <a:p>
          <a:r>
            <a:rPr lang="en-US" b="0" dirty="0">
              <a:solidFill>
                <a:schemeClr val="bg1"/>
              </a:solidFill>
            </a:rPr>
            <a:t>Mentora</a:t>
          </a:r>
        </a:p>
      </dgm:t>
    </dgm:pt>
    <dgm:pt modelId="{2C7ECB97-2117-4B4B-BA2C-5DEC209BF7BA}" type="parTrans" cxnId="{57210170-C20F-4A99-9AB6-F19D0458577D}">
      <dgm:prSet/>
      <dgm:spPr/>
      <dgm:t>
        <a:bodyPr/>
        <a:lstStyle/>
        <a:p>
          <a:endParaRPr lang="en-US"/>
        </a:p>
      </dgm:t>
    </dgm:pt>
    <dgm:pt modelId="{9A6D7F4C-CA4C-4A96-8762-779B47E434E0}" type="sibTrans" cxnId="{57210170-C20F-4A99-9AB6-F19D0458577D}">
      <dgm:prSet/>
      <dgm:spPr/>
      <dgm:t>
        <a:bodyPr/>
        <a:lstStyle/>
        <a:p>
          <a:endParaRPr lang="en-US"/>
        </a:p>
      </dgm:t>
    </dgm:pt>
    <dgm:pt modelId="{5C7B3ACC-AAF9-446D-A24A-356FD473FFB5}">
      <dgm:prSet/>
      <dgm:spPr/>
      <dgm:t>
        <a:bodyPr/>
        <a:lstStyle/>
        <a:p>
          <a:r>
            <a:rPr lang="en-GB" b="0" dirty="0">
              <a:solidFill>
                <a:schemeClr val="bg1"/>
              </a:solidFill>
            </a:rPr>
            <a:t>Darparu </a:t>
          </a:r>
          <a:r>
            <a:rPr lang="en-GB" b="0" dirty="0" err="1">
              <a:solidFill>
                <a:schemeClr val="bg1"/>
              </a:solidFill>
            </a:rPr>
            <a:t>Gwybodaeth</a:t>
          </a:r>
          <a:endParaRPr lang="en-US" b="0" dirty="0">
            <a:solidFill>
              <a:schemeClr val="bg1"/>
            </a:solidFill>
          </a:endParaRPr>
        </a:p>
      </dgm:t>
    </dgm:pt>
    <dgm:pt modelId="{6FF46154-61FB-4B15-AEF7-3B5829215E95}" type="parTrans" cxnId="{3008DD3C-6841-4D42-91D7-A87B51A2858C}">
      <dgm:prSet/>
      <dgm:spPr/>
      <dgm:t>
        <a:bodyPr/>
        <a:lstStyle/>
        <a:p>
          <a:endParaRPr lang="en-US"/>
        </a:p>
      </dgm:t>
    </dgm:pt>
    <dgm:pt modelId="{3DDDCFF7-607F-4906-BCA7-92D6978130A1}" type="sibTrans" cxnId="{3008DD3C-6841-4D42-91D7-A87B51A2858C}">
      <dgm:prSet/>
      <dgm:spPr/>
      <dgm:t>
        <a:bodyPr/>
        <a:lstStyle/>
        <a:p>
          <a:endParaRPr lang="en-US"/>
        </a:p>
      </dgm:t>
    </dgm:pt>
    <dgm:pt modelId="{1407CC76-F831-43BF-BF7B-D2052F41CCFF}">
      <dgm:prSet/>
      <dgm:spPr/>
      <dgm:t>
        <a:bodyPr/>
        <a:lstStyle/>
        <a:p>
          <a:r>
            <a:rPr lang="en-US" b="0" dirty="0" err="1">
              <a:solidFill>
                <a:schemeClr val="bg1"/>
              </a:solidFill>
            </a:rPr>
            <a:t>Cydraddoldeb</a:t>
          </a:r>
          <a:r>
            <a:rPr lang="en-US" b="0" dirty="0">
              <a:solidFill>
                <a:schemeClr val="bg1"/>
              </a:solidFill>
            </a:rPr>
            <a:t> ac </a:t>
          </a:r>
          <a:r>
            <a:rPr lang="en-US" b="0" dirty="0" err="1">
              <a:solidFill>
                <a:schemeClr val="bg1"/>
              </a:solidFill>
            </a:rPr>
            <a:t>Amrywiaeth</a:t>
          </a:r>
          <a:endParaRPr lang="en-US" b="0" dirty="0">
            <a:solidFill>
              <a:schemeClr val="bg1"/>
            </a:solidFill>
          </a:endParaRPr>
        </a:p>
      </dgm:t>
    </dgm:pt>
    <dgm:pt modelId="{81A02538-4607-46AB-BC4F-933036D22593}" type="sibTrans" cxnId="{60098406-F90D-475A-8D73-CA4BBDBA8EA3}">
      <dgm:prSet/>
      <dgm:spPr/>
      <dgm:t>
        <a:bodyPr/>
        <a:lstStyle/>
        <a:p>
          <a:endParaRPr lang="en-US"/>
        </a:p>
      </dgm:t>
    </dgm:pt>
    <dgm:pt modelId="{08BEB672-717C-4ED7-BD77-6B047465C411}" type="parTrans" cxnId="{60098406-F90D-475A-8D73-CA4BBDBA8EA3}">
      <dgm:prSet/>
      <dgm:spPr/>
      <dgm:t>
        <a:bodyPr/>
        <a:lstStyle/>
        <a:p>
          <a:endParaRPr lang="en-US"/>
        </a:p>
      </dgm:t>
    </dgm:pt>
    <dgm:pt modelId="{7FCC563F-CDE1-4B94-BA1D-0F82CD091434}">
      <dgm:prSet/>
      <dgm:spPr/>
      <dgm:t>
        <a:bodyPr/>
        <a:lstStyle/>
        <a:p>
          <a:r>
            <a:rPr lang="en-US" b="0" dirty="0" err="1">
              <a:solidFill>
                <a:schemeClr val="bg1"/>
              </a:solidFill>
            </a:rPr>
            <a:t>Masnach</a:t>
          </a:r>
          <a:r>
            <a:rPr lang="en-US" b="0" dirty="0">
              <a:solidFill>
                <a:schemeClr val="bg1"/>
              </a:solidFill>
            </a:rPr>
            <a:t> </a:t>
          </a:r>
          <a:r>
            <a:rPr lang="en-US" b="0" dirty="0" err="1">
              <a:solidFill>
                <a:schemeClr val="bg1"/>
              </a:solidFill>
            </a:rPr>
            <a:t>Ryngwladol</a:t>
          </a:r>
          <a:endParaRPr lang="en-US" b="0" dirty="0">
            <a:solidFill>
              <a:schemeClr val="bg1"/>
            </a:solidFill>
          </a:endParaRPr>
        </a:p>
      </dgm:t>
    </dgm:pt>
    <dgm:pt modelId="{BED56A2D-FA17-41E5-8844-887472949A99}" type="parTrans" cxnId="{5B9B53BA-DF9F-4CCD-B3EB-23B04C02B0B1}">
      <dgm:prSet/>
      <dgm:spPr/>
      <dgm:t>
        <a:bodyPr/>
        <a:lstStyle/>
        <a:p>
          <a:endParaRPr lang="en-US"/>
        </a:p>
      </dgm:t>
    </dgm:pt>
    <dgm:pt modelId="{A35596CA-51FA-4EC6-AD94-B85C9597D69F}" type="sibTrans" cxnId="{5B9B53BA-DF9F-4CCD-B3EB-23B04C02B0B1}">
      <dgm:prSet/>
      <dgm:spPr/>
      <dgm:t>
        <a:bodyPr/>
        <a:lstStyle/>
        <a:p>
          <a:endParaRPr lang="en-US"/>
        </a:p>
      </dgm:t>
    </dgm:pt>
    <dgm:pt modelId="{DF09BCA5-01C0-4E40-9A08-9E69199B7E14}">
      <dgm:prSet/>
      <dgm:spPr/>
      <dgm:t>
        <a:bodyPr/>
        <a:lstStyle/>
        <a:p>
          <a:r>
            <a:rPr lang="en-US" b="0" dirty="0" err="1">
              <a:solidFill>
                <a:schemeClr val="bg1"/>
              </a:solidFill>
            </a:rPr>
            <a:t>Cefnogaeth</a:t>
          </a:r>
          <a:r>
            <a:rPr lang="en-US" b="0" dirty="0">
              <a:solidFill>
                <a:schemeClr val="bg1"/>
              </a:solidFill>
            </a:rPr>
            <a:t> </a:t>
          </a:r>
          <a:r>
            <a:rPr lang="en-US" b="0" dirty="0" err="1">
              <a:solidFill>
                <a:schemeClr val="bg1"/>
              </a:solidFill>
            </a:rPr>
            <a:t>Tendro</a:t>
          </a:r>
          <a:r>
            <a:rPr lang="en-US" b="0" dirty="0">
              <a:solidFill>
                <a:schemeClr val="bg1"/>
              </a:solidFill>
            </a:rPr>
            <a:t> </a:t>
          </a:r>
        </a:p>
      </dgm:t>
    </dgm:pt>
    <dgm:pt modelId="{60CB9F1E-ACDB-4AEF-B988-85274825E5CE}" type="parTrans" cxnId="{7DAD974C-BA0C-4042-B206-E03D0BE913AA}">
      <dgm:prSet/>
      <dgm:spPr/>
      <dgm:t>
        <a:bodyPr/>
        <a:lstStyle/>
        <a:p>
          <a:endParaRPr lang="en-US"/>
        </a:p>
      </dgm:t>
    </dgm:pt>
    <dgm:pt modelId="{16C5F064-96C6-463D-8A67-9C53D94D3E6C}" type="sibTrans" cxnId="{7DAD974C-BA0C-4042-B206-E03D0BE913AA}">
      <dgm:prSet/>
      <dgm:spPr/>
      <dgm:t>
        <a:bodyPr/>
        <a:lstStyle/>
        <a:p>
          <a:endParaRPr lang="en-US"/>
        </a:p>
      </dgm:t>
    </dgm:pt>
    <dgm:pt modelId="{BB3845C4-628C-4D76-816F-661EB1EDBD6A}" type="pres">
      <dgm:prSet presAssocID="{7A6BF41E-5BBD-4B90-8A59-E5C416FE300A}" presName="cycle" presStyleCnt="0">
        <dgm:presLayoutVars>
          <dgm:dir/>
          <dgm:resizeHandles val="exact"/>
        </dgm:presLayoutVars>
      </dgm:prSet>
      <dgm:spPr/>
      <dgm:t>
        <a:bodyPr/>
        <a:lstStyle/>
        <a:p>
          <a:endParaRPr lang="en-GB"/>
        </a:p>
      </dgm:t>
    </dgm:pt>
    <dgm:pt modelId="{22A29992-EAA7-457E-BF9B-392D577AD4CA}" type="pres">
      <dgm:prSet presAssocID="{A07C6C4F-47BB-4280-AE76-994A47DF6998}" presName="node" presStyleLbl="node1" presStyleIdx="0" presStyleCnt="1" custScaleY="154325">
        <dgm:presLayoutVars>
          <dgm:bulletEnabled val="1"/>
        </dgm:presLayoutVars>
      </dgm:prSet>
      <dgm:spPr/>
      <dgm:t>
        <a:bodyPr/>
        <a:lstStyle/>
        <a:p>
          <a:endParaRPr lang="en-GB"/>
        </a:p>
      </dgm:t>
    </dgm:pt>
  </dgm:ptLst>
  <dgm:cxnLst>
    <dgm:cxn modelId="{D9F6DDD8-2D3B-440A-A680-BE9BD24E6B44}" type="presOf" srcId="{7A6BF41E-5BBD-4B90-8A59-E5C416FE300A}" destId="{BB3845C4-628C-4D76-816F-661EB1EDBD6A}" srcOrd="0" destOrd="0" presId="urn:microsoft.com/office/officeart/2005/8/layout/cycle6"/>
    <dgm:cxn modelId="{A6BFAD17-9FEF-47B1-94C4-70FDC6AA68C1}" srcId="{A07C6C4F-47BB-4280-AE76-994A47DF6998}" destId="{4980E4F5-EEFB-43B5-8A61-D1307E251936}" srcOrd="4" destOrd="0" parTransId="{2C0DE136-E64D-4AD4-9E2A-198404C18F34}" sibTransId="{63D00EEC-AC97-4DFC-A3EC-1FD0C509144E}"/>
    <dgm:cxn modelId="{7730B5C7-4AA0-4D3E-B0F4-ED35ED0C2E44}" type="presOf" srcId="{7FCC563F-CDE1-4B94-BA1D-0F82CD091434}" destId="{22A29992-EAA7-457E-BF9B-392D577AD4CA}" srcOrd="0" destOrd="7" presId="urn:microsoft.com/office/officeart/2005/8/layout/cycle6"/>
    <dgm:cxn modelId="{3B9033EB-2E08-441A-BF1E-9C5842A8D77B}" type="presOf" srcId="{41429A8A-98FB-4BFA-9395-B8B5CA692038}" destId="{22A29992-EAA7-457E-BF9B-392D577AD4CA}" srcOrd="0" destOrd="6" presId="urn:microsoft.com/office/officeart/2005/8/layout/cycle6"/>
    <dgm:cxn modelId="{57210170-C20F-4A99-9AB6-F19D0458577D}" srcId="{A07C6C4F-47BB-4280-AE76-994A47DF6998}" destId="{41429A8A-98FB-4BFA-9395-B8B5CA692038}" srcOrd="5" destOrd="0" parTransId="{2C7ECB97-2117-4B4B-BA2C-5DEC209BF7BA}" sibTransId="{9A6D7F4C-CA4C-4A96-8762-779B47E434E0}"/>
    <dgm:cxn modelId="{60098406-F90D-475A-8D73-CA4BBDBA8EA3}" srcId="{A07C6C4F-47BB-4280-AE76-994A47DF6998}" destId="{1407CC76-F831-43BF-BF7B-D2052F41CCFF}" srcOrd="2" destOrd="0" parTransId="{08BEB672-717C-4ED7-BD77-6B047465C411}" sibTransId="{81A02538-4607-46AB-BC4F-933036D22593}"/>
    <dgm:cxn modelId="{4C7A1EEA-5393-4E63-AABD-2295AFED2390}" srcId="{A07C6C4F-47BB-4280-AE76-994A47DF6998}" destId="{007BDB2C-10D2-4B80-BD9D-C443DC19E4DE}" srcOrd="3" destOrd="0" parTransId="{7BED71CD-D877-4A0F-8795-CE86E57DE820}" sibTransId="{2B2CB985-8359-4895-9E9B-C688FC57C8A1}"/>
    <dgm:cxn modelId="{5B9B53BA-DF9F-4CCD-B3EB-23B04C02B0B1}" srcId="{A07C6C4F-47BB-4280-AE76-994A47DF6998}" destId="{7FCC563F-CDE1-4B94-BA1D-0F82CD091434}" srcOrd="6" destOrd="0" parTransId="{BED56A2D-FA17-41E5-8844-887472949A99}" sibTransId="{A35596CA-51FA-4EC6-AD94-B85C9597D69F}"/>
    <dgm:cxn modelId="{C85ED112-3842-43EC-B72A-E2D96F38DFDD}" srcId="{7A6BF41E-5BBD-4B90-8A59-E5C416FE300A}" destId="{A07C6C4F-47BB-4280-AE76-994A47DF6998}" srcOrd="0" destOrd="0" parTransId="{8C52762A-0736-4EE8-B779-868BAFF71D2E}" sibTransId="{ECFDD3E1-BA0B-44FB-A93E-6A88F4DA22C0}"/>
    <dgm:cxn modelId="{E32A0309-F286-4E26-BC40-1B5C3F3540C2}" type="presOf" srcId="{1407CC76-F831-43BF-BF7B-D2052F41CCFF}" destId="{22A29992-EAA7-457E-BF9B-392D577AD4CA}" srcOrd="0" destOrd="3" presId="urn:microsoft.com/office/officeart/2005/8/layout/cycle6"/>
    <dgm:cxn modelId="{60100B86-6CD5-448D-83ED-2C1449B4AD18}" type="presOf" srcId="{007BDB2C-10D2-4B80-BD9D-C443DC19E4DE}" destId="{22A29992-EAA7-457E-BF9B-392D577AD4CA}" srcOrd="0" destOrd="4" presId="urn:microsoft.com/office/officeart/2005/8/layout/cycle6"/>
    <dgm:cxn modelId="{74004156-716D-4395-BF49-D70800B30816}" type="presOf" srcId="{4980E4F5-EEFB-43B5-8A61-D1307E251936}" destId="{22A29992-EAA7-457E-BF9B-392D577AD4CA}" srcOrd="0" destOrd="5" presId="urn:microsoft.com/office/officeart/2005/8/layout/cycle6"/>
    <dgm:cxn modelId="{F3481929-FCEE-466F-BF91-91246DF7022F}" type="presOf" srcId="{5C7B3ACC-AAF9-446D-A24A-356FD473FFB5}" destId="{22A29992-EAA7-457E-BF9B-392D577AD4CA}" srcOrd="0" destOrd="1" presId="urn:microsoft.com/office/officeart/2005/8/layout/cycle6"/>
    <dgm:cxn modelId="{56337823-54F2-403A-98B1-FEEB878591E9}" type="presOf" srcId="{DF09BCA5-01C0-4E40-9A08-9E69199B7E14}" destId="{22A29992-EAA7-457E-BF9B-392D577AD4CA}" srcOrd="0" destOrd="8" presId="urn:microsoft.com/office/officeart/2005/8/layout/cycle6"/>
    <dgm:cxn modelId="{3BC1C58A-5BF5-4BDC-AE5E-011B78D3E17A}" type="presOf" srcId="{A07C6C4F-47BB-4280-AE76-994A47DF6998}" destId="{22A29992-EAA7-457E-BF9B-392D577AD4CA}" srcOrd="0" destOrd="0" presId="urn:microsoft.com/office/officeart/2005/8/layout/cycle6"/>
    <dgm:cxn modelId="{C21DD381-F33A-47DC-AAE7-9906FE9DB3FD}" type="presOf" srcId="{F67372E5-574C-4A0D-9C8A-69CF702B8B70}" destId="{22A29992-EAA7-457E-BF9B-392D577AD4CA}" srcOrd="0" destOrd="2" presId="urn:microsoft.com/office/officeart/2005/8/layout/cycle6"/>
    <dgm:cxn modelId="{1CFAA52D-BD6A-4B42-B840-98B268E272D6}" srcId="{A07C6C4F-47BB-4280-AE76-994A47DF6998}" destId="{F67372E5-574C-4A0D-9C8A-69CF702B8B70}" srcOrd="1" destOrd="0" parTransId="{0C09E523-D755-47C6-9C7C-797A35625BCB}" sibTransId="{CD55C106-CF07-47DF-9711-B5CC39E8FA99}"/>
    <dgm:cxn modelId="{7DAD974C-BA0C-4042-B206-E03D0BE913AA}" srcId="{A07C6C4F-47BB-4280-AE76-994A47DF6998}" destId="{DF09BCA5-01C0-4E40-9A08-9E69199B7E14}" srcOrd="7" destOrd="0" parTransId="{60CB9F1E-ACDB-4AEF-B988-85274825E5CE}" sibTransId="{16C5F064-96C6-463D-8A67-9C53D94D3E6C}"/>
    <dgm:cxn modelId="{3008DD3C-6841-4D42-91D7-A87B51A2858C}" srcId="{A07C6C4F-47BB-4280-AE76-994A47DF6998}" destId="{5C7B3ACC-AAF9-446D-A24A-356FD473FFB5}" srcOrd="0" destOrd="0" parTransId="{6FF46154-61FB-4B15-AEF7-3B5829215E95}" sibTransId="{3DDDCFF7-607F-4906-BCA7-92D6978130A1}"/>
    <dgm:cxn modelId="{7287522E-2138-4BE8-9310-AF2494D5BF09}" type="presParOf" srcId="{BB3845C4-628C-4D76-816F-661EB1EDBD6A}" destId="{22A29992-EAA7-457E-BF9B-392D577AD4CA}" srcOrd="0"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6BF41E-5BBD-4B90-8A59-E5C416FE300A}"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A07C6C4F-47BB-4280-AE76-994A47DF6998}">
      <dgm:prSet phldrT="[Text]" custT="1"/>
      <dgm:spPr>
        <a:solidFill>
          <a:srgbClr val="FF0000"/>
        </a:solidFill>
      </dgm:spPr>
      <dgm:t>
        <a:bodyPr/>
        <a:lstStyle/>
        <a:p>
          <a:r>
            <a:rPr lang="en-US" sz="2800" b="1" dirty="0">
              <a:solidFill>
                <a:schemeClr val="bg1"/>
              </a:solidFill>
            </a:rPr>
            <a:t>Business Wales</a:t>
          </a:r>
        </a:p>
      </dgm:t>
    </dgm:pt>
    <dgm:pt modelId="{8C52762A-0736-4EE8-B779-868BAFF71D2E}" type="parTrans" cxnId="{C85ED112-3842-43EC-B72A-E2D96F38DFDD}">
      <dgm:prSet/>
      <dgm:spPr/>
      <dgm:t>
        <a:bodyPr/>
        <a:lstStyle/>
        <a:p>
          <a:endParaRPr lang="en-US"/>
        </a:p>
      </dgm:t>
    </dgm:pt>
    <dgm:pt modelId="{ECFDD3E1-BA0B-44FB-A93E-6A88F4DA22C0}" type="sibTrans" cxnId="{C85ED112-3842-43EC-B72A-E2D96F38DFDD}">
      <dgm:prSet/>
      <dgm:spPr/>
      <dgm:t>
        <a:bodyPr/>
        <a:lstStyle/>
        <a:p>
          <a:endParaRPr lang="en-US"/>
        </a:p>
      </dgm:t>
    </dgm:pt>
    <dgm:pt modelId="{2FCB032F-C2E9-4727-A272-018004FB472F}">
      <dgm:prSet custT="1"/>
      <dgm:spPr/>
      <dgm:t>
        <a:bodyPr/>
        <a:lstStyle/>
        <a:p>
          <a:r>
            <a:rPr lang="en-US" sz="2200" b="0" dirty="0">
              <a:solidFill>
                <a:schemeClr val="bg1"/>
              </a:solidFill>
            </a:rPr>
            <a:t>Information Provision</a:t>
          </a:r>
        </a:p>
      </dgm:t>
    </dgm:pt>
    <dgm:pt modelId="{76735D85-B47F-40E8-B9F5-AFCAF64A232E}" type="parTrans" cxnId="{E864915D-0E9E-484C-831C-3B0B88D526EC}">
      <dgm:prSet/>
      <dgm:spPr/>
      <dgm:t>
        <a:bodyPr/>
        <a:lstStyle/>
        <a:p>
          <a:endParaRPr lang="en-US"/>
        </a:p>
      </dgm:t>
    </dgm:pt>
    <dgm:pt modelId="{FFE3725A-B5F3-497D-A1B0-FBFF2F0995B0}" type="sibTrans" cxnId="{E864915D-0E9E-484C-831C-3B0B88D526EC}">
      <dgm:prSet/>
      <dgm:spPr/>
      <dgm:t>
        <a:bodyPr/>
        <a:lstStyle/>
        <a:p>
          <a:endParaRPr lang="en-US"/>
        </a:p>
      </dgm:t>
    </dgm:pt>
    <dgm:pt modelId="{647AF1F2-0A97-4CE7-9A35-504019017188}">
      <dgm:prSet custT="1"/>
      <dgm:spPr/>
      <dgm:t>
        <a:bodyPr/>
        <a:lstStyle/>
        <a:p>
          <a:r>
            <a:rPr lang="en-US" sz="2200" b="0" dirty="0">
              <a:solidFill>
                <a:schemeClr val="bg1"/>
              </a:solidFill>
            </a:rPr>
            <a:t>International Trade</a:t>
          </a:r>
        </a:p>
      </dgm:t>
    </dgm:pt>
    <dgm:pt modelId="{57036F2B-C599-40B5-8E1F-CBB9F3D9EB96}" type="parTrans" cxnId="{1EDA918B-8E08-44CD-815A-3A2EF619F4D1}">
      <dgm:prSet/>
      <dgm:spPr/>
      <dgm:t>
        <a:bodyPr/>
        <a:lstStyle/>
        <a:p>
          <a:endParaRPr lang="en-US"/>
        </a:p>
      </dgm:t>
    </dgm:pt>
    <dgm:pt modelId="{D0C2A16A-9C26-4DFB-B2CA-D3229509C63D}" type="sibTrans" cxnId="{1EDA918B-8E08-44CD-815A-3A2EF619F4D1}">
      <dgm:prSet/>
      <dgm:spPr/>
      <dgm:t>
        <a:bodyPr/>
        <a:lstStyle/>
        <a:p>
          <a:endParaRPr lang="en-US"/>
        </a:p>
      </dgm:t>
    </dgm:pt>
    <dgm:pt modelId="{C4A76BD4-7801-4AD3-A805-A7F205626033}">
      <dgm:prSet custT="1"/>
      <dgm:spPr/>
      <dgm:t>
        <a:bodyPr/>
        <a:lstStyle/>
        <a:p>
          <a:r>
            <a:rPr lang="en-US" sz="2200" b="0" dirty="0">
              <a:solidFill>
                <a:schemeClr val="bg1"/>
              </a:solidFill>
            </a:rPr>
            <a:t>General Business Advice</a:t>
          </a:r>
        </a:p>
      </dgm:t>
    </dgm:pt>
    <dgm:pt modelId="{94DEFCC6-0EE5-4AF3-A66F-E6EDA9203DCF}" type="parTrans" cxnId="{31B5A514-8B74-4BFB-BF1C-2C647746AC07}">
      <dgm:prSet/>
      <dgm:spPr/>
      <dgm:t>
        <a:bodyPr/>
        <a:lstStyle/>
        <a:p>
          <a:endParaRPr lang="en-US"/>
        </a:p>
      </dgm:t>
    </dgm:pt>
    <dgm:pt modelId="{10281DD2-70F4-449B-ADE3-9ABF214C9C08}" type="sibTrans" cxnId="{31B5A514-8B74-4BFB-BF1C-2C647746AC07}">
      <dgm:prSet/>
      <dgm:spPr/>
      <dgm:t>
        <a:bodyPr/>
        <a:lstStyle/>
        <a:p>
          <a:endParaRPr lang="en-US"/>
        </a:p>
      </dgm:t>
    </dgm:pt>
    <dgm:pt modelId="{48EECF78-9596-499E-8E47-A8DECCA16C45}">
      <dgm:prSet custT="1"/>
      <dgm:spPr/>
      <dgm:t>
        <a:bodyPr/>
        <a:lstStyle/>
        <a:p>
          <a:r>
            <a:rPr lang="en-US" sz="2200" b="0" dirty="0">
              <a:solidFill>
                <a:schemeClr val="bg1"/>
              </a:solidFill>
            </a:rPr>
            <a:t>Equality and Diversity</a:t>
          </a:r>
        </a:p>
      </dgm:t>
    </dgm:pt>
    <dgm:pt modelId="{B8F46DBB-D299-47E5-97D2-E46308C9E3F5}" type="parTrans" cxnId="{AD8C1995-F4F5-406B-8B69-B3E7BE43B497}">
      <dgm:prSet/>
      <dgm:spPr/>
      <dgm:t>
        <a:bodyPr/>
        <a:lstStyle/>
        <a:p>
          <a:endParaRPr lang="en-US"/>
        </a:p>
      </dgm:t>
    </dgm:pt>
    <dgm:pt modelId="{3E7F0C5F-25DE-4B50-A572-0A6B1E66FC9A}" type="sibTrans" cxnId="{AD8C1995-F4F5-406B-8B69-B3E7BE43B497}">
      <dgm:prSet/>
      <dgm:spPr/>
      <dgm:t>
        <a:bodyPr/>
        <a:lstStyle/>
        <a:p>
          <a:endParaRPr lang="en-US"/>
        </a:p>
      </dgm:t>
    </dgm:pt>
    <dgm:pt modelId="{3181EE99-F97A-4BE3-A79E-F2D22301A847}">
      <dgm:prSet custT="1"/>
      <dgm:spPr/>
      <dgm:t>
        <a:bodyPr/>
        <a:lstStyle/>
        <a:p>
          <a:r>
            <a:rPr lang="en-US" sz="2200" b="0" dirty="0">
              <a:solidFill>
                <a:schemeClr val="bg1"/>
              </a:solidFill>
            </a:rPr>
            <a:t>Resource Efficiency</a:t>
          </a:r>
        </a:p>
      </dgm:t>
    </dgm:pt>
    <dgm:pt modelId="{41958ECE-039E-421A-86F2-F69BA4CC2DC6}" type="parTrans" cxnId="{84983BC5-91AB-4325-B94B-EEB56664B6BD}">
      <dgm:prSet/>
      <dgm:spPr/>
      <dgm:t>
        <a:bodyPr/>
        <a:lstStyle/>
        <a:p>
          <a:endParaRPr lang="en-US"/>
        </a:p>
      </dgm:t>
    </dgm:pt>
    <dgm:pt modelId="{F16D6043-96C7-49AB-AD88-CCC917C9D937}" type="sibTrans" cxnId="{84983BC5-91AB-4325-B94B-EEB56664B6BD}">
      <dgm:prSet/>
      <dgm:spPr/>
      <dgm:t>
        <a:bodyPr/>
        <a:lstStyle/>
        <a:p>
          <a:endParaRPr lang="en-US"/>
        </a:p>
      </dgm:t>
    </dgm:pt>
    <dgm:pt modelId="{D3794470-C4A8-4189-A766-EC6FFA8F56FC}">
      <dgm:prSet custT="1"/>
      <dgm:spPr/>
      <dgm:t>
        <a:bodyPr/>
        <a:lstStyle/>
        <a:p>
          <a:r>
            <a:rPr lang="en-US" sz="2200" b="0" dirty="0">
              <a:solidFill>
                <a:schemeClr val="bg1"/>
              </a:solidFill>
            </a:rPr>
            <a:t>Skills Gateway</a:t>
          </a:r>
        </a:p>
      </dgm:t>
    </dgm:pt>
    <dgm:pt modelId="{80A86D44-95A6-4EED-BAD9-58F350EA5FF0}" type="parTrans" cxnId="{32A7B7CB-9867-4BDD-8F91-D0BB75E7EDE9}">
      <dgm:prSet/>
      <dgm:spPr/>
      <dgm:t>
        <a:bodyPr/>
        <a:lstStyle/>
        <a:p>
          <a:endParaRPr lang="en-US"/>
        </a:p>
      </dgm:t>
    </dgm:pt>
    <dgm:pt modelId="{0021D80C-1237-4EEE-9141-747FF1B87B4D}" type="sibTrans" cxnId="{32A7B7CB-9867-4BDD-8F91-D0BB75E7EDE9}">
      <dgm:prSet/>
      <dgm:spPr/>
      <dgm:t>
        <a:bodyPr/>
        <a:lstStyle/>
        <a:p>
          <a:endParaRPr lang="en-US"/>
        </a:p>
      </dgm:t>
    </dgm:pt>
    <dgm:pt modelId="{58F1BDED-66AE-4CDA-96A9-B8F0E1F12EAF}">
      <dgm:prSet custT="1"/>
      <dgm:spPr/>
      <dgm:t>
        <a:bodyPr/>
        <a:lstStyle/>
        <a:p>
          <a:r>
            <a:rPr lang="en-US" sz="2200" b="0" dirty="0">
              <a:solidFill>
                <a:schemeClr val="bg1"/>
              </a:solidFill>
            </a:rPr>
            <a:t>Mentoring</a:t>
          </a:r>
        </a:p>
      </dgm:t>
    </dgm:pt>
    <dgm:pt modelId="{D744BCCE-18DE-4D8B-8F23-8AE65CFE4EDE}" type="parTrans" cxnId="{F6FD815D-C3B2-45BE-8C4D-AD266CAB6EC3}">
      <dgm:prSet/>
      <dgm:spPr/>
      <dgm:t>
        <a:bodyPr/>
        <a:lstStyle/>
        <a:p>
          <a:endParaRPr lang="en-US"/>
        </a:p>
      </dgm:t>
    </dgm:pt>
    <dgm:pt modelId="{B5B12DE0-9002-4149-A50D-EC2F1C80EA1B}" type="sibTrans" cxnId="{F6FD815D-C3B2-45BE-8C4D-AD266CAB6EC3}">
      <dgm:prSet/>
      <dgm:spPr/>
      <dgm:t>
        <a:bodyPr/>
        <a:lstStyle/>
        <a:p>
          <a:endParaRPr lang="en-US"/>
        </a:p>
      </dgm:t>
    </dgm:pt>
    <dgm:pt modelId="{304ABADB-89F1-4767-AA2E-8E0892A2C8E1}">
      <dgm:prSet custT="1"/>
      <dgm:spPr/>
      <dgm:t>
        <a:bodyPr/>
        <a:lstStyle/>
        <a:p>
          <a:r>
            <a:rPr lang="en-US" sz="2200" b="0" dirty="0">
              <a:solidFill>
                <a:schemeClr val="bg1"/>
              </a:solidFill>
            </a:rPr>
            <a:t>Tendering Support</a:t>
          </a:r>
        </a:p>
      </dgm:t>
    </dgm:pt>
    <dgm:pt modelId="{32FDB2F3-03D5-4948-A0BB-125D8287EAF9}" type="parTrans" cxnId="{6455F20E-FFA6-443A-BF45-4FB2B9EFE9A3}">
      <dgm:prSet/>
      <dgm:spPr/>
      <dgm:t>
        <a:bodyPr/>
        <a:lstStyle/>
        <a:p>
          <a:endParaRPr lang="en-US"/>
        </a:p>
      </dgm:t>
    </dgm:pt>
    <dgm:pt modelId="{1D40BDF3-BE98-46CA-BA19-2A306BE78E8D}" type="sibTrans" cxnId="{6455F20E-FFA6-443A-BF45-4FB2B9EFE9A3}">
      <dgm:prSet/>
      <dgm:spPr/>
      <dgm:t>
        <a:bodyPr/>
        <a:lstStyle/>
        <a:p>
          <a:endParaRPr lang="en-US"/>
        </a:p>
      </dgm:t>
    </dgm:pt>
    <dgm:pt modelId="{BB846C3F-7798-45BC-B59A-9BE7759D5794}" type="pres">
      <dgm:prSet presAssocID="{7A6BF41E-5BBD-4B90-8A59-E5C416FE300A}" presName="cycle" presStyleCnt="0">
        <dgm:presLayoutVars>
          <dgm:dir/>
          <dgm:resizeHandles val="exact"/>
        </dgm:presLayoutVars>
      </dgm:prSet>
      <dgm:spPr/>
      <dgm:t>
        <a:bodyPr/>
        <a:lstStyle/>
        <a:p>
          <a:endParaRPr lang="en-GB"/>
        </a:p>
      </dgm:t>
    </dgm:pt>
    <dgm:pt modelId="{21FD796C-5555-48BC-88DE-3C234A991356}" type="pres">
      <dgm:prSet presAssocID="{A07C6C4F-47BB-4280-AE76-994A47DF6998}" presName="node" presStyleLbl="node1" presStyleIdx="0" presStyleCnt="1" custScaleY="153655">
        <dgm:presLayoutVars>
          <dgm:bulletEnabled val="1"/>
        </dgm:presLayoutVars>
      </dgm:prSet>
      <dgm:spPr/>
      <dgm:t>
        <a:bodyPr/>
        <a:lstStyle/>
        <a:p>
          <a:endParaRPr lang="en-GB"/>
        </a:p>
      </dgm:t>
    </dgm:pt>
  </dgm:ptLst>
  <dgm:cxnLst>
    <dgm:cxn modelId="{CF6944FE-7683-48E8-97F4-D2A447435F4F}" type="presOf" srcId="{C4A76BD4-7801-4AD3-A805-A7F205626033}" destId="{21FD796C-5555-48BC-88DE-3C234A991356}" srcOrd="0" destOrd="2" presId="urn:microsoft.com/office/officeart/2005/8/layout/cycle6"/>
    <dgm:cxn modelId="{AD8C1995-F4F5-406B-8B69-B3E7BE43B497}" srcId="{A07C6C4F-47BB-4280-AE76-994A47DF6998}" destId="{48EECF78-9596-499E-8E47-A8DECCA16C45}" srcOrd="2" destOrd="0" parTransId="{B8F46DBB-D299-47E5-97D2-E46308C9E3F5}" sibTransId="{3E7F0C5F-25DE-4B50-A572-0A6B1E66FC9A}"/>
    <dgm:cxn modelId="{5A026B1E-A802-405F-91A2-B98727FFBFA9}" type="presOf" srcId="{3181EE99-F97A-4BE3-A79E-F2D22301A847}" destId="{21FD796C-5555-48BC-88DE-3C234A991356}" srcOrd="0" destOrd="4" presId="urn:microsoft.com/office/officeart/2005/8/layout/cycle6"/>
    <dgm:cxn modelId="{1EDA918B-8E08-44CD-815A-3A2EF619F4D1}" srcId="{A07C6C4F-47BB-4280-AE76-994A47DF6998}" destId="{647AF1F2-0A97-4CE7-9A35-504019017188}" srcOrd="6" destOrd="0" parTransId="{57036F2B-C599-40B5-8E1F-CBB9F3D9EB96}" sibTransId="{D0C2A16A-9C26-4DFB-B2CA-D3229509C63D}"/>
    <dgm:cxn modelId="{C85ED112-3842-43EC-B72A-E2D96F38DFDD}" srcId="{7A6BF41E-5BBD-4B90-8A59-E5C416FE300A}" destId="{A07C6C4F-47BB-4280-AE76-994A47DF6998}" srcOrd="0" destOrd="0" parTransId="{8C52762A-0736-4EE8-B779-868BAFF71D2E}" sibTransId="{ECFDD3E1-BA0B-44FB-A93E-6A88F4DA22C0}"/>
    <dgm:cxn modelId="{49FC2DEF-740E-4574-9713-C8174FF9EDD6}" type="presOf" srcId="{58F1BDED-66AE-4CDA-96A9-B8F0E1F12EAF}" destId="{21FD796C-5555-48BC-88DE-3C234A991356}" srcOrd="0" destOrd="6" presId="urn:microsoft.com/office/officeart/2005/8/layout/cycle6"/>
    <dgm:cxn modelId="{6455F20E-FFA6-443A-BF45-4FB2B9EFE9A3}" srcId="{A07C6C4F-47BB-4280-AE76-994A47DF6998}" destId="{304ABADB-89F1-4767-AA2E-8E0892A2C8E1}" srcOrd="7" destOrd="0" parTransId="{32FDB2F3-03D5-4948-A0BB-125D8287EAF9}" sibTransId="{1D40BDF3-BE98-46CA-BA19-2A306BE78E8D}"/>
    <dgm:cxn modelId="{84983BC5-91AB-4325-B94B-EEB56664B6BD}" srcId="{A07C6C4F-47BB-4280-AE76-994A47DF6998}" destId="{3181EE99-F97A-4BE3-A79E-F2D22301A847}" srcOrd="3" destOrd="0" parTransId="{41958ECE-039E-421A-86F2-F69BA4CC2DC6}" sibTransId="{F16D6043-96C7-49AB-AD88-CCC917C9D937}"/>
    <dgm:cxn modelId="{7B9962C8-191A-40D0-B3C8-57C0D1799A8F}" type="presOf" srcId="{48EECF78-9596-499E-8E47-A8DECCA16C45}" destId="{21FD796C-5555-48BC-88DE-3C234A991356}" srcOrd="0" destOrd="3" presId="urn:microsoft.com/office/officeart/2005/8/layout/cycle6"/>
    <dgm:cxn modelId="{32A7B7CB-9867-4BDD-8F91-D0BB75E7EDE9}" srcId="{A07C6C4F-47BB-4280-AE76-994A47DF6998}" destId="{D3794470-C4A8-4189-A766-EC6FFA8F56FC}" srcOrd="4" destOrd="0" parTransId="{80A86D44-95A6-4EED-BAD9-58F350EA5FF0}" sibTransId="{0021D80C-1237-4EEE-9141-747FF1B87B4D}"/>
    <dgm:cxn modelId="{B05B5574-764E-45EF-8EEA-8F057D49A855}" type="presOf" srcId="{304ABADB-89F1-4767-AA2E-8E0892A2C8E1}" destId="{21FD796C-5555-48BC-88DE-3C234A991356}" srcOrd="0" destOrd="8" presId="urn:microsoft.com/office/officeart/2005/8/layout/cycle6"/>
    <dgm:cxn modelId="{31B5A514-8B74-4BFB-BF1C-2C647746AC07}" srcId="{A07C6C4F-47BB-4280-AE76-994A47DF6998}" destId="{C4A76BD4-7801-4AD3-A805-A7F205626033}" srcOrd="1" destOrd="0" parTransId="{94DEFCC6-0EE5-4AF3-A66F-E6EDA9203DCF}" sibTransId="{10281DD2-70F4-449B-ADE3-9ABF214C9C08}"/>
    <dgm:cxn modelId="{E864915D-0E9E-484C-831C-3B0B88D526EC}" srcId="{A07C6C4F-47BB-4280-AE76-994A47DF6998}" destId="{2FCB032F-C2E9-4727-A272-018004FB472F}" srcOrd="0" destOrd="0" parTransId="{76735D85-B47F-40E8-B9F5-AFCAF64A232E}" sibTransId="{FFE3725A-B5F3-497D-A1B0-FBFF2F0995B0}"/>
    <dgm:cxn modelId="{8A676FA9-DD44-44D9-93BE-1FB78BD4B7C2}" type="presOf" srcId="{A07C6C4F-47BB-4280-AE76-994A47DF6998}" destId="{21FD796C-5555-48BC-88DE-3C234A991356}" srcOrd="0" destOrd="0" presId="urn:microsoft.com/office/officeart/2005/8/layout/cycle6"/>
    <dgm:cxn modelId="{4B120FF4-7360-4EDB-8626-19A123B232F6}" type="presOf" srcId="{D3794470-C4A8-4189-A766-EC6FFA8F56FC}" destId="{21FD796C-5555-48BC-88DE-3C234A991356}" srcOrd="0" destOrd="5" presId="urn:microsoft.com/office/officeart/2005/8/layout/cycle6"/>
    <dgm:cxn modelId="{4140A4C3-3FFB-4F7A-8A44-6E38DE2A9F4E}" type="presOf" srcId="{2FCB032F-C2E9-4727-A272-018004FB472F}" destId="{21FD796C-5555-48BC-88DE-3C234A991356}" srcOrd="0" destOrd="1" presId="urn:microsoft.com/office/officeart/2005/8/layout/cycle6"/>
    <dgm:cxn modelId="{6FF4AFFE-95BA-47E5-9750-7C5E0FF40F03}" type="presOf" srcId="{647AF1F2-0A97-4CE7-9A35-504019017188}" destId="{21FD796C-5555-48BC-88DE-3C234A991356}" srcOrd="0" destOrd="7" presId="urn:microsoft.com/office/officeart/2005/8/layout/cycle6"/>
    <dgm:cxn modelId="{F6FD815D-C3B2-45BE-8C4D-AD266CAB6EC3}" srcId="{A07C6C4F-47BB-4280-AE76-994A47DF6998}" destId="{58F1BDED-66AE-4CDA-96A9-B8F0E1F12EAF}" srcOrd="5" destOrd="0" parTransId="{D744BCCE-18DE-4D8B-8F23-8AE65CFE4EDE}" sibTransId="{B5B12DE0-9002-4149-A50D-EC2F1C80EA1B}"/>
    <dgm:cxn modelId="{AB1BF7CC-B73F-4E62-893E-C70CDF07A343}" type="presOf" srcId="{7A6BF41E-5BBD-4B90-8A59-E5C416FE300A}" destId="{BB846C3F-7798-45BC-B59A-9BE7759D5794}" srcOrd="0" destOrd="0" presId="urn:microsoft.com/office/officeart/2005/8/layout/cycle6"/>
    <dgm:cxn modelId="{74EF24B8-5E17-49D8-8DC3-EE715030B9FB}" type="presParOf" srcId="{BB846C3F-7798-45BC-B59A-9BE7759D5794}" destId="{21FD796C-5555-48BC-88DE-3C234A991356}" srcOrd="0" destOrd="0" presId="urn:microsoft.com/office/officeart/2005/8/layout/cycle6"/>
  </dgm:cxnLst>
  <dgm:bg>
    <a:noFill/>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BE262-CB06-4F03-B093-70B9F03A9958}" type="datetimeFigureOut">
              <a:rPr lang="en-GB" smtClean="0"/>
              <a:t>23/02/2017</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06A82C-A21C-4EA2-8745-FDB03D0167FA}" type="slidenum">
              <a:rPr lang="en-GB" smtClean="0"/>
              <a:t>‹#›</a:t>
            </a:fld>
            <a:endParaRPr lang="en-GB" dirty="0"/>
          </a:p>
        </p:txBody>
      </p:sp>
    </p:spTree>
    <p:extLst>
      <p:ext uri="{BB962C8B-B14F-4D97-AF65-F5344CB8AC3E}">
        <p14:creationId xmlns:p14="http://schemas.microsoft.com/office/powerpoint/2010/main" val="1608413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Alternatively,</a:t>
            </a:r>
            <a:r>
              <a:rPr lang="en-GB" baseline="0" dirty="0"/>
              <a:t> sustainability is about making better business decisions.  It is not a fixed term project or single point destination, but a way of doing things.</a:t>
            </a:r>
          </a:p>
          <a:p>
            <a:endParaRPr lang="en-GB" baseline="0" dirty="0"/>
          </a:p>
          <a:p>
            <a:r>
              <a:rPr lang="en-GB" baseline="0" dirty="0"/>
              <a:t>Marks &amp; </a:t>
            </a:r>
            <a:r>
              <a:rPr lang="en-GB" baseline="0" dirty="0" err="1"/>
              <a:t>Spencers</a:t>
            </a:r>
            <a:r>
              <a:rPr lang="en-GB" baseline="0" dirty="0"/>
              <a:t> Plan A has generated £465m of net benefits for the company since 2007, 2014 savings of £145m in a year where profits were posted at £580m (gross)</a:t>
            </a:r>
          </a:p>
          <a:p>
            <a:endParaRPr lang="en-US" dirty="0"/>
          </a:p>
        </p:txBody>
      </p:sp>
      <p:sp>
        <p:nvSpPr>
          <p:cNvPr id="4" name="Slide Number Placeholder 3"/>
          <p:cNvSpPr>
            <a:spLocks noGrp="1"/>
          </p:cNvSpPr>
          <p:nvPr>
            <p:ph type="sldNum" sz="quarter" idx="10"/>
          </p:nvPr>
        </p:nvSpPr>
        <p:spPr/>
        <p:txBody>
          <a:bodyPr/>
          <a:lstStyle/>
          <a:p>
            <a:fld id="{7420F3F2-F65A-4677-B003-7B88B388BD06}"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1876444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20F3F2-F65A-4677-B003-7B88B388BD06}"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1847195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The</a:t>
            </a:r>
            <a:r>
              <a:rPr lang="en-GB" baseline="0" dirty="0"/>
              <a:t> plan do check and act should sit tat the heart of all management systems, and allow to monitor and judge the effectiveness of any improvements. You can use bill data to work out the effectiveness of measures, in addition to reviews,  customer feedback and the feel of the building</a:t>
            </a:r>
            <a:endParaRPr lang="en-US" dirty="0"/>
          </a:p>
        </p:txBody>
      </p:sp>
      <p:sp>
        <p:nvSpPr>
          <p:cNvPr id="4" name="Slide Number Placeholder 3"/>
          <p:cNvSpPr>
            <a:spLocks noGrp="1"/>
          </p:cNvSpPr>
          <p:nvPr>
            <p:ph type="sldNum" sz="quarter" idx="10"/>
          </p:nvPr>
        </p:nvSpPr>
        <p:spPr/>
        <p:txBody>
          <a:bodyPr/>
          <a:lstStyle/>
          <a:p>
            <a:fld id="{7420F3F2-F65A-4677-B003-7B88B388BD06}"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715826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Staying</a:t>
            </a:r>
            <a:r>
              <a:rPr lang="en-GB" baseline="0" dirty="0"/>
              <a:t> on energy and looking at the building fabric </a:t>
            </a:r>
            <a:r>
              <a:rPr lang="en-GB" baseline="0" dirty="0" err="1"/>
              <a:t>apprpox</a:t>
            </a:r>
            <a:r>
              <a:rPr lang="en-GB" baseline="0" dirty="0"/>
              <a:t> 60% of building energy use goes on space heating and hot water.  Large projects that people normally undertake when extending, purchasing or undertaking substantial renovation.   Where possible lag pipes &amp; install spring loaded doors and ensure the loft has sufficient insulation.  On average refurb undertaken every 7-10 years in the tourism sector</a:t>
            </a:r>
            <a:endParaRPr lang="en-US" dirty="0"/>
          </a:p>
        </p:txBody>
      </p:sp>
      <p:sp>
        <p:nvSpPr>
          <p:cNvPr id="4" name="Slide Number Placeholder 3"/>
          <p:cNvSpPr>
            <a:spLocks noGrp="1"/>
          </p:cNvSpPr>
          <p:nvPr>
            <p:ph type="sldNum" sz="quarter" idx="10"/>
          </p:nvPr>
        </p:nvSpPr>
        <p:spPr/>
        <p:txBody>
          <a:bodyPr/>
          <a:lstStyle/>
          <a:p>
            <a:fld id="{958854B7-1AC0-4F6A-9EA2-5131BAAE1B49}"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2409787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8854B7-1AC0-4F6A-9EA2-5131BAAE1B49}"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114417604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3.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 Id="rId4" Type="http://schemas.openxmlformats.org/officeDocument/2006/relationships/image" Target="../media/image3.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6.xml"/><Relationship Id="rId4" Type="http://schemas.openxmlformats.org/officeDocument/2006/relationships/image" Target="../media/image3.pn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7.xml"/><Relationship Id="rId4" Type="http://schemas.openxmlformats.org/officeDocument/2006/relationships/image" Target="../media/image3.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360000" y="360000"/>
            <a:ext cx="8424000" cy="6138000"/>
          </a:xfrm>
          <a:prstGeom prst="rect">
            <a:avLst/>
          </a:prstGeom>
          <a:solidFill>
            <a:srgbClr val="C8010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Verdana"/>
            </a:endParaRPr>
          </a:p>
        </p:txBody>
      </p:sp>
      <p:sp>
        <p:nvSpPr>
          <p:cNvPr id="2" name="Title 1"/>
          <p:cNvSpPr>
            <a:spLocks noGrp="1"/>
          </p:cNvSpPr>
          <p:nvPr>
            <p:ph type="ctrTitle"/>
          </p:nvPr>
        </p:nvSpPr>
        <p:spPr>
          <a:xfrm>
            <a:off x="685800" y="1495483"/>
            <a:ext cx="7772400" cy="1470025"/>
          </a:xfrm>
        </p:spPr>
        <p:txBody>
          <a:bodyPr>
            <a:normAutofit/>
          </a:bodyPr>
          <a:lstStyle>
            <a:lvl1pPr algn="ctr">
              <a:defRPr sz="4000">
                <a:solidFill>
                  <a:schemeClr val="bg1"/>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371600" y="3419475"/>
            <a:ext cx="6400800" cy="720000"/>
          </a:xfrm>
        </p:spPr>
        <p:txBody>
          <a:bodyPr/>
          <a:lstStyle>
            <a:lvl1pPr marL="0" indent="0" algn="ctr">
              <a:buNone/>
              <a:defRPr b="0" i="0">
                <a:solidFill>
                  <a:srgbClr val="FFFFFF"/>
                </a:solidFill>
                <a:latin typeface=""/>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10" name="Picture 9" descr="Business Wales PRIMARY WHITE.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5800" y="4821728"/>
            <a:ext cx="2520000" cy="614250"/>
          </a:xfrm>
          <a:prstGeom prst="rect">
            <a:avLst/>
          </a:prstGeom>
        </p:spPr>
      </p:pic>
      <p:pic>
        <p:nvPicPr>
          <p:cNvPr id="17" name="Picture 16" descr="6006 URL.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85800" y="5584149"/>
            <a:ext cx="1914144" cy="585216"/>
          </a:xfrm>
          <a:prstGeom prst="rect">
            <a:avLst/>
          </a:prstGeom>
        </p:spPr>
      </p:pic>
      <p:pic>
        <p:nvPicPr>
          <p:cNvPr id="5" name="Picture 4" descr="N_WG ERDF Port CMYK 2015.png"/>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266944" y="4957200"/>
            <a:ext cx="3191256" cy="1176528"/>
          </a:xfrm>
          <a:prstGeom prst="rect">
            <a:avLst/>
          </a:prstGeom>
        </p:spPr>
      </p:pic>
    </p:spTree>
    <p:extLst>
      <p:ext uri="{BB962C8B-B14F-4D97-AF65-F5344CB8AC3E}">
        <p14:creationId xmlns:p14="http://schemas.microsoft.com/office/powerpoint/2010/main" val="1462706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7" name="Picture 6"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8" name="Picture 7"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8264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58"/>
            <a:ext cx="7772400" cy="1362075"/>
          </a:xfrm>
        </p:spPr>
        <p:txBody>
          <a:bodyPr anchor="t"/>
          <a:lstStyle>
            <a:lvl1pPr algn="l">
              <a:defRPr sz="4000" b="1" cap="all"/>
            </a:lvl1pPr>
          </a:lstStyle>
          <a:p>
            <a:r>
              <a:rPr lang="en-GB" dirty="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pic>
        <p:nvPicPr>
          <p:cNvPr id="7" name="Picture 6"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8" name="Picture 7"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911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7"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9" name="Picture 8"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9402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5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5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11" name="Picture 10"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12" name="Straight Connector 11"/>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0717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pic>
        <p:nvPicPr>
          <p:cNvPr id="6" name="Picture 5"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7" name="Picture 6"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8" name="Straight Connector 7"/>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7695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6" name="Picture 5"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7" name="Straight Connector 6"/>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8332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10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9" name="Picture 8"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7982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9" name="Picture 8"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3900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8" name="Picture 7"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6542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96"/>
            <a:ext cx="2057400" cy="5851525"/>
          </a:xfrm>
        </p:spPr>
        <p:txBody>
          <a:bodyPr vert="eaVert">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274696"/>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57200" y="6132571"/>
            <a:ext cx="1800000" cy="502105"/>
          </a:xfrm>
          <a:prstGeom prst="rect">
            <a:avLst/>
          </a:prstGeom>
        </p:spPr>
      </p:pic>
      <p:pic>
        <p:nvPicPr>
          <p:cNvPr id="8" name="Picture 7" descr="6006 URL Black.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95712" y="614757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27917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360000" y="360000"/>
            <a:ext cx="8424000" cy="6138000"/>
          </a:xfrm>
          <a:prstGeom prst="rect">
            <a:avLst/>
          </a:prstGeom>
          <a:solidFill>
            <a:srgbClr val="C8010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dirty="0">
              <a:solidFill>
                <a:prstClr val="white"/>
              </a:solidFill>
              <a:latin typeface="Verdana"/>
            </a:endParaRPr>
          </a:p>
        </p:txBody>
      </p:sp>
      <p:sp>
        <p:nvSpPr>
          <p:cNvPr id="2" name="Title 1"/>
          <p:cNvSpPr>
            <a:spLocks noGrp="1"/>
          </p:cNvSpPr>
          <p:nvPr>
            <p:ph type="ctrTitle"/>
          </p:nvPr>
        </p:nvSpPr>
        <p:spPr>
          <a:xfrm>
            <a:off x="685800" y="1495481"/>
            <a:ext cx="7772400" cy="1470025"/>
          </a:xfrm>
        </p:spPr>
        <p:txBody>
          <a:bodyPr>
            <a:normAutofit/>
          </a:bodyPr>
          <a:lstStyle>
            <a:lvl1pPr algn="ctr">
              <a:defRPr sz="4000">
                <a:solidFill>
                  <a:schemeClr val="bg1"/>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371600" y="3419475"/>
            <a:ext cx="6400800" cy="720000"/>
          </a:xfrm>
        </p:spPr>
        <p:txBody>
          <a:bodyPr/>
          <a:lstStyle>
            <a:lvl1pPr marL="0" indent="0" algn="ctr">
              <a:buNone/>
              <a:defRPr b="0" i="0">
                <a:solidFill>
                  <a:srgbClr val="FFFFFF"/>
                </a:solidFill>
                <a:latin typeface=""/>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10" name="Picture 9" descr="Business Wales PRIMARY WHITE.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5800" y="4821728"/>
            <a:ext cx="2520000" cy="614250"/>
          </a:xfrm>
          <a:prstGeom prst="rect">
            <a:avLst/>
          </a:prstGeom>
        </p:spPr>
      </p:pic>
      <p:pic>
        <p:nvPicPr>
          <p:cNvPr id="17" name="Picture 16" descr="6006 URL.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85800" y="5584149"/>
            <a:ext cx="1914144" cy="585216"/>
          </a:xfrm>
          <a:prstGeom prst="rect">
            <a:avLst/>
          </a:prstGeom>
        </p:spPr>
      </p:pic>
      <p:pic>
        <p:nvPicPr>
          <p:cNvPr id="5" name="Picture 4" descr="N_WG ERDF Port CMYK 2015.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266944" y="4957200"/>
            <a:ext cx="3191256" cy="1176528"/>
          </a:xfrm>
          <a:prstGeom prst="rect">
            <a:avLst/>
          </a:prstGeom>
        </p:spPr>
      </p:pic>
    </p:spTree>
    <p:extLst>
      <p:ext uri="{BB962C8B-B14F-4D97-AF65-F5344CB8AC3E}">
        <p14:creationId xmlns:p14="http://schemas.microsoft.com/office/powerpoint/2010/main" val="26245448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15045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56"/>
            <a:ext cx="7772400" cy="1362075"/>
          </a:xfrm>
        </p:spPr>
        <p:txBody>
          <a:bodyPr anchor="t"/>
          <a:lstStyle>
            <a:lvl1pPr algn="l">
              <a:defRPr sz="4000" b="1" cap="all"/>
            </a:lvl1pPr>
          </a:lstStyle>
          <a:p>
            <a:r>
              <a:rPr lang="en-GB" dirty="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3585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17907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5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5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11" name="Picture 10"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12" name="Straight Connector 11"/>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44076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pic>
        <p:nvPicPr>
          <p:cNvPr id="6" name="Picture 5"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7" name="Picture 6"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8" name="Straight Connector 7"/>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13932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6" name="Picture 5"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7" name="Straight Connector 6"/>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23308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10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28304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75195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11021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94"/>
            <a:ext cx="2057400" cy="5851525"/>
          </a:xfrm>
        </p:spPr>
        <p:txBody>
          <a:bodyPr vert="eaVert">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274694"/>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9"/>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11" y="6147569"/>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64664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360000" y="360000"/>
            <a:ext cx="8424000" cy="6138000"/>
          </a:xfrm>
          <a:prstGeom prst="rect">
            <a:avLst/>
          </a:prstGeom>
          <a:solidFill>
            <a:srgbClr val="C8010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dirty="0">
              <a:solidFill>
                <a:prstClr val="white"/>
              </a:solidFill>
              <a:latin typeface="Verdana"/>
            </a:endParaRPr>
          </a:p>
        </p:txBody>
      </p:sp>
      <p:sp>
        <p:nvSpPr>
          <p:cNvPr id="2" name="Title 1"/>
          <p:cNvSpPr>
            <a:spLocks noGrp="1"/>
          </p:cNvSpPr>
          <p:nvPr>
            <p:ph type="ctrTitle"/>
          </p:nvPr>
        </p:nvSpPr>
        <p:spPr>
          <a:xfrm>
            <a:off x="685800" y="1495473"/>
            <a:ext cx="7772400" cy="1470025"/>
          </a:xfrm>
        </p:spPr>
        <p:txBody>
          <a:bodyPr>
            <a:normAutofit/>
          </a:bodyPr>
          <a:lstStyle>
            <a:lvl1pPr algn="ctr">
              <a:defRPr sz="4000">
                <a:solidFill>
                  <a:schemeClr val="bg1"/>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371600" y="3419475"/>
            <a:ext cx="6400800" cy="720000"/>
          </a:xfrm>
        </p:spPr>
        <p:txBody>
          <a:bodyPr/>
          <a:lstStyle>
            <a:lvl1pPr marL="0" indent="0" algn="ctr">
              <a:buNone/>
              <a:defRPr b="0" i="0">
                <a:solidFill>
                  <a:srgbClr val="FFFFFF"/>
                </a:solidFill>
                <a:latin typeface=""/>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10" name="Picture 9" descr="Business Wales PRIMARY WHITE.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5800" y="4821728"/>
            <a:ext cx="2520000" cy="614250"/>
          </a:xfrm>
          <a:prstGeom prst="rect">
            <a:avLst/>
          </a:prstGeom>
        </p:spPr>
      </p:pic>
      <p:pic>
        <p:nvPicPr>
          <p:cNvPr id="17" name="Picture 16" descr="6006 URL.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85800" y="5584149"/>
            <a:ext cx="1914144" cy="585216"/>
          </a:xfrm>
          <a:prstGeom prst="rect">
            <a:avLst/>
          </a:prstGeom>
        </p:spPr>
      </p:pic>
      <p:pic>
        <p:nvPicPr>
          <p:cNvPr id="5" name="Picture 4" descr="N_WG ERDF Port CMYK 2015.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266944" y="4957200"/>
            <a:ext cx="3191256" cy="1176528"/>
          </a:xfrm>
          <a:prstGeom prst="rect">
            <a:avLst/>
          </a:prstGeom>
        </p:spPr>
      </p:pic>
    </p:spTree>
    <p:extLst>
      <p:ext uri="{BB962C8B-B14F-4D97-AF65-F5344CB8AC3E}">
        <p14:creationId xmlns:p14="http://schemas.microsoft.com/office/powerpoint/2010/main" val="10717584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33556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48"/>
            <a:ext cx="7772400" cy="1362075"/>
          </a:xfrm>
        </p:spPr>
        <p:txBody>
          <a:bodyPr anchor="t"/>
          <a:lstStyle>
            <a:lvl1pPr algn="l">
              <a:defRPr sz="4000" b="1" cap="all"/>
            </a:lvl1pPr>
          </a:lstStyle>
          <a:p>
            <a:r>
              <a:rPr lang="en-GB" dirty="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8602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34406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4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4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11" name="Picture 10"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12" name="Straight Connector 11"/>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36230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pic>
        <p:nvPicPr>
          <p:cNvPr id="6" name="Picture 5"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7" name="Picture 6"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8" name="Straight Connector 7"/>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03409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6" name="Picture 5"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7" name="Straight Connector 6"/>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90791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9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398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92867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42671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86"/>
            <a:ext cx="2057400" cy="5851525"/>
          </a:xfrm>
        </p:spPr>
        <p:txBody>
          <a:bodyPr vert="eaVert">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274686"/>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6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7" y="614756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37117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360000" y="360000"/>
            <a:ext cx="8424000" cy="6138000"/>
          </a:xfrm>
          <a:prstGeom prst="rect">
            <a:avLst/>
          </a:prstGeom>
          <a:solidFill>
            <a:srgbClr val="C8010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dirty="0">
              <a:solidFill>
                <a:prstClr val="white"/>
              </a:solidFill>
              <a:latin typeface="Verdana"/>
            </a:endParaRPr>
          </a:p>
        </p:txBody>
      </p:sp>
      <p:sp>
        <p:nvSpPr>
          <p:cNvPr id="2" name="Title 1"/>
          <p:cNvSpPr>
            <a:spLocks noGrp="1"/>
          </p:cNvSpPr>
          <p:nvPr>
            <p:ph type="ctrTitle"/>
          </p:nvPr>
        </p:nvSpPr>
        <p:spPr>
          <a:xfrm>
            <a:off x="685800" y="1495463"/>
            <a:ext cx="7772400" cy="1470025"/>
          </a:xfrm>
        </p:spPr>
        <p:txBody>
          <a:bodyPr>
            <a:normAutofit/>
          </a:bodyPr>
          <a:lstStyle>
            <a:lvl1pPr algn="ctr">
              <a:defRPr sz="4000">
                <a:solidFill>
                  <a:schemeClr val="bg1"/>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371600" y="3419475"/>
            <a:ext cx="6400800" cy="720000"/>
          </a:xfrm>
        </p:spPr>
        <p:txBody>
          <a:bodyPr/>
          <a:lstStyle>
            <a:lvl1pPr marL="0" indent="0" algn="ctr">
              <a:buNone/>
              <a:defRPr b="0" i="0">
                <a:solidFill>
                  <a:srgbClr val="FFFFFF"/>
                </a:solidFill>
                <a:latin typeface=""/>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10" name="Picture 9" descr="Business Wales PRIMARY WHITE.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5800" y="4821728"/>
            <a:ext cx="2520000" cy="614250"/>
          </a:xfrm>
          <a:prstGeom prst="rect">
            <a:avLst/>
          </a:prstGeom>
        </p:spPr>
      </p:pic>
      <p:pic>
        <p:nvPicPr>
          <p:cNvPr id="17" name="Picture 16" descr="6006 URL.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85800" y="5584149"/>
            <a:ext cx="1914144" cy="585216"/>
          </a:xfrm>
          <a:prstGeom prst="rect">
            <a:avLst/>
          </a:prstGeom>
        </p:spPr>
      </p:pic>
      <p:pic>
        <p:nvPicPr>
          <p:cNvPr id="5" name="Picture 4" descr="N_WG ERDF Port CMYK 2015.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266944" y="4957200"/>
            <a:ext cx="3191256" cy="1176528"/>
          </a:xfrm>
          <a:prstGeom prst="rect">
            <a:avLst/>
          </a:prstGeom>
        </p:spPr>
      </p:pic>
    </p:spTree>
    <p:extLst>
      <p:ext uri="{BB962C8B-B14F-4D97-AF65-F5344CB8AC3E}">
        <p14:creationId xmlns:p14="http://schemas.microsoft.com/office/powerpoint/2010/main" val="8676108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77170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38"/>
            <a:ext cx="7772400" cy="1362075"/>
          </a:xfrm>
        </p:spPr>
        <p:txBody>
          <a:bodyPr anchor="t"/>
          <a:lstStyle>
            <a:lvl1pPr algn="l">
              <a:defRPr sz="4000" b="1" cap="all"/>
            </a:lvl1pPr>
          </a:lstStyle>
          <a:p>
            <a:r>
              <a:rPr lang="en-GB" dirty="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77174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73963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4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4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11" name="Picture 10"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12" name="Straight Connector 11"/>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73880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pic>
        <p:nvPicPr>
          <p:cNvPr id="6" name="Picture 5"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7" name="Picture 6"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8" name="Straight Connector 7"/>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20111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6" name="Picture 5"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7" name="Straight Connector 6"/>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33736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8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11151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647169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15144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76"/>
            <a:ext cx="2057400" cy="5851525"/>
          </a:xfrm>
        </p:spPr>
        <p:txBody>
          <a:bodyPr vert="eaVert">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274676"/>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5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702" y="614755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17725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360000" y="360000"/>
            <a:ext cx="8424000" cy="6138000"/>
          </a:xfrm>
          <a:prstGeom prst="rect">
            <a:avLst/>
          </a:prstGeom>
          <a:solidFill>
            <a:srgbClr val="C8010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dirty="0">
              <a:solidFill>
                <a:prstClr val="white"/>
              </a:solidFill>
              <a:latin typeface="Verdana"/>
            </a:endParaRPr>
          </a:p>
        </p:txBody>
      </p:sp>
      <p:sp>
        <p:nvSpPr>
          <p:cNvPr id="2" name="Title 1"/>
          <p:cNvSpPr>
            <a:spLocks noGrp="1"/>
          </p:cNvSpPr>
          <p:nvPr>
            <p:ph type="ctrTitle"/>
          </p:nvPr>
        </p:nvSpPr>
        <p:spPr>
          <a:xfrm>
            <a:off x="685800" y="1495453"/>
            <a:ext cx="7772400" cy="1470025"/>
          </a:xfrm>
        </p:spPr>
        <p:txBody>
          <a:bodyPr>
            <a:normAutofit/>
          </a:bodyPr>
          <a:lstStyle>
            <a:lvl1pPr algn="ctr">
              <a:defRPr sz="4000">
                <a:solidFill>
                  <a:schemeClr val="bg1"/>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371600" y="3419475"/>
            <a:ext cx="6400800" cy="720000"/>
          </a:xfrm>
        </p:spPr>
        <p:txBody>
          <a:bodyPr/>
          <a:lstStyle>
            <a:lvl1pPr marL="0" indent="0" algn="ctr">
              <a:buNone/>
              <a:defRPr b="0" i="0">
                <a:solidFill>
                  <a:srgbClr val="FFFFFF"/>
                </a:solidFill>
                <a:latin typeface=""/>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10" name="Picture 9" descr="Business Wales PRIMARY WHITE.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5800" y="4821728"/>
            <a:ext cx="2520000" cy="614250"/>
          </a:xfrm>
          <a:prstGeom prst="rect">
            <a:avLst/>
          </a:prstGeom>
        </p:spPr>
      </p:pic>
      <p:pic>
        <p:nvPicPr>
          <p:cNvPr id="17" name="Picture 16" descr="6006 URL.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85800" y="5584149"/>
            <a:ext cx="1914144" cy="585216"/>
          </a:xfrm>
          <a:prstGeom prst="rect">
            <a:avLst/>
          </a:prstGeom>
        </p:spPr>
      </p:pic>
      <p:pic>
        <p:nvPicPr>
          <p:cNvPr id="5" name="Picture 4" descr="N_WG ERDF Port CMYK 2015.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266944" y="4957200"/>
            <a:ext cx="3191256" cy="1176528"/>
          </a:xfrm>
          <a:prstGeom prst="rect">
            <a:avLst/>
          </a:prstGeom>
        </p:spPr>
      </p:pic>
    </p:spTree>
    <p:extLst>
      <p:ext uri="{BB962C8B-B14F-4D97-AF65-F5344CB8AC3E}">
        <p14:creationId xmlns:p14="http://schemas.microsoft.com/office/powerpoint/2010/main" val="263699406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024540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8"/>
            <a:ext cx="7772400" cy="1362075"/>
          </a:xfrm>
        </p:spPr>
        <p:txBody>
          <a:bodyPr anchor="t"/>
          <a:lstStyle>
            <a:lvl1pPr algn="l">
              <a:defRPr sz="4000" b="1" cap="all"/>
            </a:lvl1pPr>
          </a:lstStyle>
          <a:p>
            <a:r>
              <a:rPr lang="en-GB" dirty="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0774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81075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3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3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11" name="Picture 10"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12" name="Straight Connector 11"/>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804202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pic>
        <p:nvPicPr>
          <p:cNvPr id="6" name="Picture 5"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7" name="Picture 6"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8" name="Straight Connector 7"/>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349409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6" name="Picture 5"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7" name="Straight Connector 6"/>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77166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7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800455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939926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358260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66"/>
            <a:ext cx="2057400" cy="5851525"/>
          </a:xfrm>
        </p:spPr>
        <p:txBody>
          <a:bodyPr vert="eaVert">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274666"/>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41"/>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7" y="6147541"/>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925433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360000" y="360000"/>
            <a:ext cx="8424000" cy="6138000"/>
          </a:xfrm>
          <a:prstGeom prst="rect">
            <a:avLst/>
          </a:prstGeom>
          <a:solidFill>
            <a:srgbClr val="C8010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dirty="0">
              <a:solidFill>
                <a:prstClr val="white"/>
              </a:solidFill>
              <a:latin typeface="Verdana"/>
            </a:endParaRPr>
          </a:p>
        </p:txBody>
      </p:sp>
      <p:sp>
        <p:nvSpPr>
          <p:cNvPr id="2" name="Title 1"/>
          <p:cNvSpPr>
            <a:spLocks noGrp="1"/>
          </p:cNvSpPr>
          <p:nvPr>
            <p:ph type="ctrTitle"/>
          </p:nvPr>
        </p:nvSpPr>
        <p:spPr>
          <a:xfrm>
            <a:off x="685800" y="1495441"/>
            <a:ext cx="7772400" cy="1470025"/>
          </a:xfrm>
        </p:spPr>
        <p:txBody>
          <a:bodyPr>
            <a:normAutofit/>
          </a:bodyPr>
          <a:lstStyle>
            <a:lvl1pPr algn="ctr">
              <a:defRPr sz="4000">
                <a:solidFill>
                  <a:schemeClr val="bg1"/>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371600" y="3419475"/>
            <a:ext cx="6400800" cy="720000"/>
          </a:xfrm>
        </p:spPr>
        <p:txBody>
          <a:bodyPr/>
          <a:lstStyle>
            <a:lvl1pPr marL="0" indent="0" algn="ctr">
              <a:buNone/>
              <a:defRPr b="0" i="0">
                <a:solidFill>
                  <a:srgbClr val="FFFFFF"/>
                </a:solidFill>
                <a:latin typeface=""/>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10" name="Picture 9" descr="Business Wales PRIMARY WHITE.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5800" y="4821728"/>
            <a:ext cx="2520000" cy="614250"/>
          </a:xfrm>
          <a:prstGeom prst="rect">
            <a:avLst/>
          </a:prstGeom>
        </p:spPr>
      </p:pic>
      <p:pic>
        <p:nvPicPr>
          <p:cNvPr id="17" name="Picture 16" descr="6006 URL.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85800" y="5584149"/>
            <a:ext cx="1914144" cy="585216"/>
          </a:xfrm>
          <a:prstGeom prst="rect">
            <a:avLst/>
          </a:prstGeom>
        </p:spPr>
      </p:pic>
      <p:pic>
        <p:nvPicPr>
          <p:cNvPr id="5" name="Picture 4" descr="N_WG ERDF Port CMYK 2015.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266944" y="4957200"/>
            <a:ext cx="3191256" cy="1176528"/>
          </a:xfrm>
          <a:prstGeom prst="rect">
            <a:avLst/>
          </a:prstGeom>
        </p:spPr>
      </p:pic>
    </p:spTree>
    <p:extLst>
      <p:ext uri="{BB962C8B-B14F-4D97-AF65-F5344CB8AC3E}">
        <p14:creationId xmlns:p14="http://schemas.microsoft.com/office/powerpoint/2010/main" val="250053393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34279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6"/>
            <a:ext cx="7772400" cy="1362075"/>
          </a:xfrm>
        </p:spPr>
        <p:txBody>
          <a:bodyPr anchor="t"/>
          <a:lstStyle>
            <a:lvl1pPr algn="l">
              <a:defRPr sz="4000" b="1" cap="all"/>
            </a:lvl1pPr>
          </a:lstStyle>
          <a:p>
            <a:r>
              <a:rPr lang="en-GB" dirty="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00083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606740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33"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11" name="Picture 10"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12" name="Straight Connector 11"/>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98745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pic>
        <p:nvPicPr>
          <p:cNvPr id="6" name="Picture 5"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7" name="Picture 6"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8" name="Straight Connector 7"/>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937855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6" name="Picture 5"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7" name="Straight Connector 6"/>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127056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6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01203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342530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921770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4"/>
            <a:ext cx="2057400" cy="5851525"/>
          </a:xfrm>
        </p:spPr>
        <p:txBody>
          <a:bodyPr vert="eaVert">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274654"/>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29"/>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91" y="6147529"/>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227312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360000" y="360000"/>
            <a:ext cx="8424000" cy="6138000"/>
          </a:xfrm>
          <a:prstGeom prst="rect">
            <a:avLst/>
          </a:prstGeom>
          <a:solidFill>
            <a:srgbClr val="C8010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914400"/>
            <a:endParaRPr lang="en-US" dirty="0">
              <a:solidFill>
                <a:prstClr val="white"/>
              </a:solidFill>
              <a:latin typeface="Verdana"/>
            </a:endParaRPr>
          </a:p>
        </p:txBody>
      </p:sp>
      <p:sp>
        <p:nvSpPr>
          <p:cNvPr id="2" name="Title 1"/>
          <p:cNvSpPr>
            <a:spLocks noGrp="1"/>
          </p:cNvSpPr>
          <p:nvPr>
            <p:ph type="ctrTitle"/>
          </p:nvPr>
        </p:nvSpPr>
        <p:spPr>
          <a:xfrm>
            <a:off x="685800" y="1495427"/>
            <a:ext cx="7772400" cy="1470025"/>
          </a:xfrm>
        </p:spPr>
        <p:txBody>
          <a:bodyPr>
            <a:normAutofit/>
          </a:bodyPr>
          <a:lstStyle>
            <a:lvl1pPr algn="ctr">
              <a:defRPr sz="4000">
                <a:solidFill>
                  <a:schemeClr val="bg1"/>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371600" y="3419475"/>
            <a:ext cx="6400800" cy="720000"/>
          </a:xfrm>
        </p:spPr>
        <p:txBody>
          <a:bodyPr/>
          <a:lstStyle>
            <a:lvl1pPr marL="0" indent="0" algn="ctr">
              <a:buNone/>
              <a:defRPr b="0" i="0">
                <a:solidFill>
                  <a:srgbClr val="FFFFFF"/>
                </a:solidFill>
                <a:latin typeface=""/>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10" name="Picture 9" descr="Business Wales PRIMARY WHITE.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5800" y="4821728"/>
            <a:ext cx="2520000" cy="614250"/>
          </a:xfrm>
          <a:prstGeom prst="rect">
            <a:avLst/>
          </a:prstGeom>
        </p:spPr>
      </p:pic>
      <p:pic>
        <p:nvPicPr>
          <p:cNvPr id="17" name="Picture 16" descr="6006 URL.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85800" y="5584149"/>
            <a:ext cx="1914144" cy="585216"/>
          </a:xfrm>
          <a:prstGeom prst="rect">
            <a:avLst/>
          </a:prstGeom>
        </p:spPr>
      </p:pic>
      <p:pic>
        <p:nvPicPr>
          <p:cNvPr id="5" name="Picture 4" descr="N_WG ERDF Port CMYK 2015.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266944" y="4957200"/>
            <a:ext cx="3191256" cy="1176528"/>
          </a:xfrm>
          <a:prstGeom prst="rect">
            <a:avLst/>
          </a:prstGeom>
        </p:spPr>
      </p:pic>
    </p:spTree>
    <p:extLst>
      <p:ext uri="{BB962C8B-B14F-4D97-AF65-F5344CB8AC3E}">
        <p14:creationId xmlns:p14="http://schemas.microsoft.com/office/powerpoint/2010/main" val="227437119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111451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GB" dirty="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823986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392061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 name="Picture 9"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11" name="Picture 10"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12" name="Straight Connector 11"/>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164042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pic>
        <p:nvPicPr>
          <p:cNvPr id="6" name="Picture 5"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7" name="Picture 6"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8" name="Straight Connector 7"/>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986912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6" name="Picture 5"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7" name="Straight Connector 6"/>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438795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880591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pic>
        <p:nvPicPr>
          <p:cNvPr id="8" name="Picture 7"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9" name="Picture 8"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10" name="Straight Connector 9"/>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793433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477936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normAutofit/>
          </a:bodyPr>
          <a:lstStyle>
            <a:lvl1pPr algn="l">
              <a:defRPr sz="4000"/>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Business Wales PRIMARY LOCKED (Red).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132515"/>
            <a:ext cx="1800000" cy="502105"/>
          </a:xfrm>
          <a:prstGeom prst="rect">
            <a:avLst/>
          </a:prstGeom>
        </p:spPr>
      </p:pic>
      <p:pic>
        <p:nvPicPr>
          <p:cNvPr id="8" name="Picture 7" descr="6006 URL Black.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95684" y="6147515"/>
            <a:ext cx="1676317" cy="512505"/>
          </a:xfrm>
          <a:prstGeom prst="rect">
            <a:avLst/>
          </a:prstGeom>
        </p:spPr>
      </p:pic>
      <p:cxnSp>
        <p:nvCxnSpPr>
          <p:cNvPr id="9" name="Straight Connector 8"/>
          <p:cNvCxnSpPr/>
          <p:nvPr userDrawn="1"/>
        </p:nvCxnSpPr>
        <p:spPr>
          <a:xfrm>
            <a:off x="457200" y="5985933"/>
            <a:ext cx="8229600" cy="0"/>
          </a:xfrm>
          <a:prstGeom prst="line">
            <a:avLst/>
          </a:prstGeom>
          <a:ln w="12700">
            <a:solidFill>
              <a:srgbClr val="C80108"/>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5928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233333"/>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676463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4000" kern="1200">
          <a:solidFill>
            <a:schemeClr val="tx1"/>
          </a:solidFill>
          <a:latin typeface="Verdana"/>
          <a:ea typeface="+mj-ea"/>
          <a:cs typeface="+mj-cs"/>
        </a:defRPr>
      </a:lvl1pPr>
    </p:titleStyle>
    <p:bodyStyle>
      <a:lvl1pPr marL="342900" indent="-342900" algn="l" defTabSz="457200" rtl="0" eaLnBrk="1" latinLnBrk="0" hangingPunct="1">
        <a:spcBef>
          <a:spcPct val="20000"/>
        </a:spcBef>
        <a:buClr>
          <a:srgbClr val="C80108"/>
        </a:buClr>
        <a:buFont typeface="Arial"/>
        <a:buChar char="•"/>
        <a:defRPr sz="3200" kern="1200">
          <a:solidFill>
            <a:schemeClr val="tx1"/>
          </a:solidFill>
          <a:latin typeface="Verdana"/>
          <a:ea typeface="+mn-ea"/>
          <a:cs typeface="+mn-cs"/>
        </a:defRPr>
      </a:lvl1pPr>
      <a:lvl2pPr marL="742950" indent="-285750" algn="l" defTabSz="457200" rtl="0" eaLnBrk="1" latinLnBrk="0" hangingPunct="1">
        <a:spcBef>
          <a:spcPct val="20000"/>
        </a:spcBef>
        <a:buClr>
          <a:srgbClr val="C80108"/>
        </a:buClr>
        <a:buFont typeface="Arial"/>
        <a:buChar char="–"/>
        <a:defRPr sz="2800" kern="1200">
          <a:solidFill>
            <a:schemeClr val="tx1"/>
          </a:solidFill>
          <a:latin typeface="Verdana"/>
          <a:ea typeface="+mn-ea"/>
          <a:cs typeface="+mn-cs"/>
        </a:defRPr>
      </a:lvl2pPr>
      <a:lvl3pPr marL="1143000" indent="-228600" algn="l" defTabSz="457200" rtl="0" eaLnBrk="1" latinLnBrk="0" hangingPunct="1">
        <a:spcBef>
          <a:spcPct val="20000"/>
        </a:spcBef>
        <a:buClr>
          <a:srgbClr val="C80108"/>
        </a:buClr>
        <a:buFont typeface="Arial"/>
        <a:buChar char="•"/>
        <a:defRPr sz="2400" kern="1200">
          <a:solidFill>
            <a:schemeClr val="tx1"/>
          </a:solidFill>
          <a:latin typeface="Verdana"/>
          <a:ea typeface="+mn-ea"/>
          <a:cs typeface="+mn-cs"/>
        </a:defRPr>
      </a:lvl3pPr>
      <a:lvl4pPr marL="16002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4pPr>
      <a:lvl5pPr marL="20574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233333"/>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84518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4000" kern="1200">
          <a:solidFill>
            <a:schemeClr val="tx1"/>
          </a:solidFill>
          <a:latin typeface="Verdana"/>
          <a:ea typeface="+mj-ea"/>
          <a:cs typeface="+mj-cs"/>
        </a:defRPr>
      </a:lvl1pPr>
    </p:titleStyle>
    <p:bodyStyle>
      <a:lvl1pPr marL="342900" indent="-342900" algn="l" defTabSz="457200" rtl="0" eaLnBrk="1" latinLnBrk="0" hangingPunct="1">
        <a:spcBef>
          <a:spcPct val="20000"/>
        </a:spcBef>
        <a:buClr>
          <a:srgbClr val="C80108"/>
        </a:buClr>
        <a:buFont typeface="Arial"/>
        <a:buChar char="•"/>
        <a:defRPr sz="3200" kern="1200">
          <a:solidFill>
            <a:schemeClr val="tx1"/>
          </a:solidFill>
          <a:latin typeface="Verdana"/>
          <a:ea typeface="+mn-ea"/>
          <a:cs typeface="+mn-cs"/>
        </a:defRPr>
      </a:lvl1pPr>
      <a:lvl2pPr marL="742950" indent="-285750" algn="l" defTabSz="457200" rtl="0" eaLnBrk="1" latinLnBrk="0" hangingPunct="1">
        <a:spcBef>
          <a:spcPct val="20000"/>
        </a:spcBef>
        <a:buClr>
          <a:srgbClr val="C80108"/>
        </a:buClr>
        <a:buFont typeface="Arial"/>
        <a:buChar char="–"/>
        <a:defRPr sz="2800" kern="1200">
          <a:solidFill>
            <a:schemeClr val="tx1"/>
          </a:solidFill>
          <a:latin typeface="Verdana"/>
          <a:ea typeface="+mn-ea"/>
          <a:cs typeface="+mn-cs"/>
        </a:defRPr>
      </a:lvl2pPr>
      <a:lvl3pPr marL="1143000" indent="-228600" algn="l" defTabSz="457200" rtl="0" eaLnBrk="1" latinLnBrk="0" hangingPunct="1">
        <a:spcBef>
          <a:spcPct val="20000"/>
        </a:spcBef>
        <a:buClr>
          <a:srgbClr val="C80108"/>
        </a:buClr>
        <a:buFont typeface="Arial"/>
        <a:buChar char="•"/>
        <a:defRPr sz="2400" kern="1200">
          <a:solidFill>
            <a:schemeClr val="tx1"/>
          </a:solidFill>
          <a:latin typeface="Verdana"/>
          <a:ea typeface="+mn-ea"/>
          <a:cs typeface="+mn-cs"/>
        </a:defRPr>
      </a:lvl3pPr>
      <a:lvl4pPr marL="16002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4pPr>
      <a:lvl5pPr marL="20574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233333"/>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27485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4000" kern="1200">
          <a:solidFill>
            <a:schemeClr val="tx1"/>
          </a:solidFill>
          <a:latin typeface="Verdana"/>
          <a:ea typeface="+mj-ea"/>
          <a:cs typeface="+mj-cs"/>
        </a:defRPr>
      </a:lvl1pPr>
    </p:titleStyle>
    <p:bodyStyle>
      <a:lvl1pPr marL="342900" indent="-342900" algn="l" defTabSz="457200" rtl="0" eaLnBrk="1" latinLnBrk="0" hangingPunct="1">
        <a:spcBef>
          <a:spcPct val="20000"/>
        </a:spcBef>
        <a:buClr>
          <a:srgbClr val="C80108"/>
        </a:buClr>
        <a:buFont typeface="Arial"/>
        <a:buChar char="•"/>
        <a:defRPr sz="3200" kern="1200">
          <a:solidFill>
            <a:schemeClr val="tx1"/>
          </a:solidFill>
          <a:latin typeface="Verdana"/>
          <a:ea typeface="+mn-ea"/>
          <a:cs typeface="+mn-cs"/>
        </a:defRPr>
      </a:lvl1pPr>
      <a:lvl2pPr marL="742950" indent="-285750" algn="l" defTabSz="457200" rtl="0" eaLnBrk="1" latinLnBrk="0" hangingPunct="1">
        <a:spcBef>
          <a:spcPct val="20000"/>
        </a:spcBef>
        <a:buClr>
          <a:srgbClr val="C80108"/>
        </a:buClr>
        <a:buFont typeface="Arial"/>
        <a:buChar char="–"/>
        <a:defRPr sz="2800" kern="1200">
          <a:solidFill>
            <a:schemeClr val="tx1"/>
          </a:solidFill>
          <a:latin typeface="Verdana"/>
          <a:ea typeface="+mn-ea"/>
          <a:cs typeface="+mn-cs"/>
        </a:defRPr>
      </a:lvl2pPr>
      <a:lvl3pPr marL="1143000" indent="-228600" algn="l" defTabSz="457200" rtl="0" eaLnBrk="1" latinLnBrk="0" hangingPunct="1">
        <a:spcBef>
          <a:spcPct val="20000"/>
        </a:spcBef>
        <a:buClr>
          <a:srgbClr val="C80108"/>
        </a:buClr>
        <a:buFont typeface="Arial"/>
        <a:buChar char="•"/>
        <a:defRPr sz="2400" kern="1200">
          <a:solidFill>
            <a:schemeClr val="tx1"/>
          </a:solidFill>
          <a:latin typeface="Verdana"/>
          <a:ea typeface="+mn-ea"/>
          <a:cs typeface="+mn-cs"/>
        </a:defRPr>
      </a:lvl3pPr>
      <a:lvl4pPr marL="16002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4pPr>
      <a:lvl5pPr marL="20574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233333"/>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59480146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457200" rtl="0" eaLnBrk="1" latinLnBrk="0" hangingPunct="1">
        <a:spcBef>
          <a:spcPct val="0"/>
        </a:spcBef>
        <a:buNone/>
        <a:defRPr sz="4000" kern="1200">
          <a:solidFill>
            <a:schemeClr val="tx1"/>
          </a:solidFill>
          <a:latin typeface="Verdana"/>
          <a:ea typeface="+mj-ea"/>
          <a:cs typeface="+mj-cs"/>
        </a:defRPr>
      </a:lvl1pPr>
    </p:titleStyle>
    <p:bodyStyle>
      <a:lvl1pPr marL="342900" indent="-342900" algn="l" defTabSz="457200" rtl="0" eaLnBrk="1" latinLnBrk="0" hangingPunct="1">
        <a:spcBef>
          <a:spcPct val="20000"/>
        </a:spcBef>
        <a:buClr>
          <a:srgbClr val="C80108"/>
        </a:buClr>
        <a:buFont typeface="Arial"/>
        <a:buChar char="•"/>
        <a:defRPr sz="3200" kern="1200">
          <a:solidFill>
            <a:schemeClr val="tx1"/>
          </a:solidFill>
          <a:latin typeface="Verdana"/>
          <a:ea typeface="+mn-ea"/>
          <a:cs typeface="+mn-cs"/>
        </a:defRPr>
      </a:lvl1pPr>
      <a:lvl2pPr marL="742950" indent="-285750" algn="l" defTabSz="457200" rtl="0" eaLnBrk="1" latinLnBrk="0" hangingPunct="1">
        <a:spcBef>
          <a:spcPct val="20000"/>
        </a:spcBef>
        <a:buClr>
          <a:srgbClr val="C80108"/>
        </a:buClr>
        <a:buFont typeface="Arial"/>
        <a:buChar char="–"/>
        <a:defRPr sz="2800" kern="1200">
          <a:solidFill>
            <a:schemeClr val="tx1"/>
          </a:solidFill>
          <a:latin typeface="Verdana"/>
          <a:ea typeface="+mn-ea"/>
          <a:cs typeface="+mn-cs"/>
        </a:defRPr>
      </a:lvl2pPr>
      <a:lvl3pPr marL="1143000" indent="-228600" algn="l" defTabSz="457200" rtl="0" eaLnBrk="1" latinLnBrk="0" hangingPunct="1">
        <a:spcBef>
          <a:spcPct val="20000"/>
        </a:spcBef>
        <a:buClr>
          <a:srgbClr val="C80108"/>
        </a:buClr>
        <a:buFont typeface="Arial"/>
        <a:buChar char="•"/>
        <a:defRPr sz="2400" kern="1200">
          <a:solidFill>
            <a:schemeClr val="tx1"/>
          </a:solidFill>
          <a:latin typeface="Verdana"/>
          <a:ea typeface="+mn-ea"/>
          <a:cs typeface="+mn-cs"/>
        </a:defRPr>
      </a:lvl3pPr>
      <a:lvl4pPr marL="16002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4pPr>
      <a:lvl5pPr marL="20574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233333"/>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26535599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457200" rtl="0" eaLnBrk="1" latinLnBrk="0" hangingPunct="1">
        <a:spcBef>
          <a:spcPct val="0"/>
        </a:spcBef>
        <a:buNone/>
        <a:defRPr sz="4000" kern="1200">
          <a:solidFill>
            <a:schemeClr val="tx1"/>
          </a:solidFill>
          <a:latin typeface="Verdana"/>
          <a:ea typeface="+mj-ea"/>
          <a:cs typeface="+mj-cs"/>
        </a:defRPr>
      </a:lvl1pPr>
    </p:titleStyle>
    <p:bodyStyle>
      <a:lvl1pPr marL="342900" indent="-342900" algn="l" defTabSz="457200" rtl="0" eaLnBrk="1" latinLnBrk="0" hangingPunct="1">
        <a:spcBef>
          <a:spcPct val="20000"/>
        </a:spcBef>
        <a:buClr>
          <a:srgbClr val="C80108"/>
        </a:buClr>
        <a:buFont typeface="Arial"/>
        <a:buChar char="•"/>
        <a:defRPr sz="3200" kern="1200">
          <a:solidFill>
            <a:schemeClr val="tx1"/>
          </a:solidFill>
          <a:latin typeface="Verdana"/>
          <a:ea typeface="+mn-ea"/>
          <a:cs typeface="+mn-cs"/>
        </a:defRPr>
      </a:lvl1pPr>
      <a:lvl2pPr marL="742950" indent="-285750" algn="l" defTabSz="457200" rtl="0" eaLnBrk="1" latinLnBrk="0" hangingPunct="1">
        <a:spcBef>
          <a:spcPct val="20000"/>
        </a:spcBef>
        <a:buClr>
          <a:srgbClr val="C80108"/>
        </a:buClr>
        <a:buFont typeface="Arial"/>
        <a:buChar char="–"/>
        <a:defRPr sz="2800" kern="1200">
          <a:solidFill>
            <a:schemeClr val="tx1"/>
          </a:solidFill>
          <a:latin typeface="Verdana"/>
          <a:ea typeface="+mn-ea"/>
          <a:cs typeface="+mn-cs"/>
        </a:defRPr>
      </a:lvl2pPr>
      <a:lvl3pPr marL="1143000" indent="-228600" algn="l" defTabSz="457200" rtl="0" eaLnBrk="1" latinLnBrk="0" hangingPunct="1">
        <a:spcBef>
          <a:spcPct val="20000"/>
        </a:spcBef>
        <a:buClr>
          <a:srgbClr val="C80108"/>
        </a:buClr>
        <a:buFont typeface="Arial"/>
        <a:buChar char="•"/>
        <a:defRPr sz="2400" kern="1200">
          <a:solidFill>
            <a:schemeClr val="tx1"/>
          </a:solidFill>
          <a:latin typeface="Verdana"/>
          <a:ea typeface="+mn-ea"/>
          <a:cs typeface="+mn-cs"/>
        </a:defRPr>
      </a:lvl3pPr>
      <a:lvl4pPr marL="16002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4pPr>
      <a:lvl5pPr marL="20574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233333"/>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6162648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457200" rtl="0" eaLnBrk="1" latinLnBrk="0" hangingPunct="1">
        <a:spcBef>
          <a:spcPct val="0"/>
        </a:spcBef>
        <a:buNone/>
        <a:defRPr sz="4000" kern="1200">
          <a:solidFill>
            <a:schemeClr val="tx1"/>
          </a:solidFill>
          <a:latin typeface="Verdana"/>
          <a:ea typeface="+mj-ea"/>
          <a:cs typeface="+mj-cs"/>
        </a:defRPr>
      </a:lvl1pPr>
    </p:titleStyle>
    <p:bodyStyle>
      <a:lvl1pPr marL="342900" indent="-342900" algn="l" defTabSz="457200" rtl="0" eaLnBrk="1" latinLnBrk="0" hangingPunct="1">
        <a:spcBef>
          <a:spcPct val="20000"/>
        </a:spcBef>
        <a:buClr>
          <a:srgbClr val="C80108"/>
        </a:buClr>
        <a:buFont typeface="Arial"/>
        <a:buChar char="•"/>
        <a:defRPr sz="3200" kern="1200">
          <a:solidFill>
            <a:schemeClr val="tx1"/>
          </a:solidFill>
          <a:latin typeface="Verdana"/>
          <a:ea typeface="+mn-ea"/>
          <a:cs typeface="+mn-cs"/>
        </a:defRPr>
      </a:lvl1pPr>
      <a:lvl2pPr marL="742950" indent="-285750" algn="l" defTabSz="457200" rtl="0" eaLnBrk="1" latinLnBrk="0" hangingPunct="1">
        <a:spcBef>
          <a:spcPct val="20000"/>
        </a:spcBef>
        <a:buClr>
          <a:srgbClr val="C80108"/>
        </a:buClr>
        <a:buFont typeface="Arial"/>
        <a:buChar char="–"/>
        <a:defRPr sz="2800" kern="1200">
          <a:solidFill>
            <a:schemeClr val="tx1"/>
          </a:solidFill>
          <a:latin typeface="Verdana"/>
          <a:ea typeface="+mn-ea"/>
          <a:cs typeface="+mn-cs"/>
        </a:defRPr>
      </a:lvl2pPr>
      <a:lvl3pPr marL="1143000" indent="-228600" algn="l" defTabSz="457200" rtl="0" eaLnBrk="1" latinLnBrk="0" hangingPunct="1">
        <a:spcBef>
          <a:spcPct val="20000"/>
        </a:spcBef>
        <a:buClr>
          <a:srgbClr val="C80108"/>
        </a:buClr>
        <a:buFont typeface="Arial"/>
        <a:buChar char="•"/>
        <a:defRPr sz="2400" kern="1200">
          <a:solidFill>
            <a:schemeClr val="tx1"/>
          </a:solidFill>
          <a:latin typeface="Verdana"/>
          <a:ea typeface="+mn-ea"/>
          <a:cs typeface="+mn-cs"/>
        </a:defRPr>
      </a:lvl3pPr>
      <a:lvl4pPr marL="16002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4pPr>
      <a:lvl5pPr marL="20574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233333"/>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8634722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457200" rtl="0" eaLnBrk="1" latinLnBrk="0" hangingPunct="1">
        <a:spcBef>
          <a:spcPct val="0"/>
        </a:spcBef>
        <a:buNone/>
        <a:defRPr sz="4000" kern="1200">
          <a:solidFill>
            <a:schemeClr val="tx1"/>
          </a:solidFill>
          <a:latin typeface="Verdana"/>
          <a:ea typeface="+mj-ea"/>
          <a:cs typeface="+mj-cs"/>
        </a:defRPr>
      </a:lvl1pPr>
    </p:titleStyle>
    <p:bodyStyle>
      <a:lvl1pPr marL="342900" indent="-342900" algn="l" defTabSz="457200" rtl="0" eaLnBrk="1" latinLnBrk="0" hangingPunct="1">
        <a:spcBef>
          <a:spcPct val="20000"/>
        </a:spcBef>
        <a:buClr>
          <a:srgbClr val="C80108"/>
        </a:buClr>
        <a:buFont typeface="Arial"/>
        <a:buChar char="•"/>
        <a:defRPr sz="3200" kern="1200">
          <a:solidFill>
            <a:schemeClr val="tx1"/>
          </a:solidFill>
          <a:latin typeface="Verdana"/>
          <a:ea typeface="+mn-ea"/>
          <a:cs typeface="+mn-cs"/>
        </a:defRPr>
      </a:lvl1pPr>
      <a:lvl2pPr marL="742950" indent="-285750" algn="l" defTabSz="457200" rtl="0" eaLnBrk="1" latinLnBrk="0" hangingPunct="1">
        <a:spcBef>
          <a:spcPct val="20000"/>
        </a:spcBef>
        <a:buClr>
          <a:srgbClr val="C80108"/>
        </a:buClr>
        <a:buFont typeface="Arial"/>
        <a:buChar char="–"/>
        <a:defRPr sz="2800" kern="1200">
          <a:solidFill>
            <a:schemeClr val="tx1"/>
          </a:solidFill>
          <a:latin typeface="Verdana"/>
          <a:ea typeface="+mn-ea"/>
          <a:cs typeface="+mn-cs"/>
        </a:defRPr>
      </a:lvl2pPr>
      <a:lvl3pPr marL="1143000" indent="-228600" algn="l" defTabSz="457200" rtl="0" eaLnBrk="1" latinLnBrk="0" hangingPunct="1">
        <a:spcBef>
          <a:spcPct val="20000"/>
        </a:spcBef>
        <a:buClr>
          <a:srgbClr val="C80108"/>
        </a:buClr>
        <a:buFont typeface="Arial"/>
        <a:buChar char="•"/>
        <a:defRPr sz="2400" kern="1200">
          <a:solidFill>
            <a:schemeClr val="tx1"/>
          </a:solidFill>
          <a:latin typeface="Verdana"/>
          <a:ea typeface="+mn-ea"/>
          <a:cs typeface="+mn-cs"/>
        </a:defRPr>
      </a:lvl3pPr>
      <a:lvl4pPr marL="16002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4pPr>
      <a:lvl5pPr marL="2057400" indent="-228600" algn="l" defTabSz="457200" rtl="0" eaLnBrk="1" latinLnBrk="0" hangingPunct="1">
        <a:spcBef>
          <a:spcPct val="20000"/>
        </a:spcBef>
        <a:buClr>
          <a:srgbClr val="C80108"/>
        </a:buClr>
        <a:buFont typeface="Arial"/>
        <a:buChar char="»"/>
        <a:defRPr sz="2000" kern="1200">
          <a:solidFill>
            <a:schemeClr val="tx1"/>
          </a:solidFill>
          <a:latin typeface="Verdana"/>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6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4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5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thelaundry-rooms.co.uk/" TargetMode="External"/><Relationship Id="rId1" Type="http://schemas.openxmlformats.org/officeDocument/2006/relationships/slideLayout" Target="../slideLayouts/slideLayout2.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mailto:paul.Carroll@businesswales.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5123" y="1495483"/>
            <a:ext cx="8229600" cy="1470025"/>
          </a:xfrm>
        </p:spPr>
        <p:txBody>
          <a:bodyPr>
            <a:normAutofit/>
          </a:bodyPr>
          <a:lstStyle/>
          <a:p>
            <a:r>
              <a:rPr lang="en-US" sz="3200" b="1" dirty="0"/>
              <a:t>Busnes Cymru | Business Wales</a:t>
            </a:r>
          </a:p>
        </p:txBody>
      </p:sp>
    </p:spTree>
    <p:extLst>
      <p:ext uri="{BB962C8B-B14F-4D97-AF65-F5344CB8AC3E}">
        <p14:creationId xmlns:p14="http://schemas.microsoft.com/office/powerpoint/2010/main" val="29257564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a:bodyPr>
          <a:lstStyle/>
          <a:p>
            <a:r>
              <a:rPr lang="en-GB" b="1" dirty="0">
                <a:latin typeface="Arial Bold" pitchFamily="80" charset="0"/>
                <a:ea typeface="ＭＳ Ｐゴシック" pitchFamily="34" charset="-128"/>
                <a:cs typeface="Arial Bold" pitchFamily="80" charset="0"/>
              </a:rPr>
              <a:t>Busnes Cymru | Business Wales</a:t>
            </a:r>
          </a:p>
        </p:txBody>
      </p:sp>
      <p:sp>
        <p:nvSpPr>
          <p:cNvPr id="15363" name="Content Placeholder 2"/>
          <p:cNvSpPr>
            <a:spLocks noGrp="1"/>
          </p:cNvSpPr>
          <p:nvPr>
            <p:ph sz="half" idx="1"/>
          </p:nvPr>
        </p:nvSpPr>
        <p:spPr/>
        <p:txBody>
          <a:bodyPr>
            <a:normAutofit fontScale="92500" lnSpcReduction="20000"/>
          </a:bodyPr>
          <a:lstStyle/>
          <a:p>
            <a:r>
              <a:rPr lang="en-GB" sz="2400" dirty="0">
                <a:latin typeface="Arial" charset="0"/>
                <a:ea typeface="ＭＳ Ｐゴシック" pitchFamily="34" charset="-128"/>
                <a:cs typeface="Arial" charset="0"/>
              </a:rPr>
              <a:t>Mae Busnes Cymru yn wasanaeth sy’n darparu cefnogaeth a chyngor diduedd ac annibynnol I bobl sy’n dechrau, rhedeg ac yn tyfu busnes yng Nghymru.</a:t>
            </a:r>
          </a:p>
          <a:p>
            <a:r>
              <a:rPr lang="en-GB" sz="2400" dirty="0">
                <a:latin typeface="Arial" charset="0"/>
                <a:ea typeface="ＭＳ Ｐゴシック" pitchFamily="34" charset="-128"/>
                <a:cs typeface="Arial" charset="0"/>
              </a:rPr>
              <a:t>Gwasanaeth Cymru Gyfan sy'n gweithredu allan o 4 canolfan rhanbarthol gyda </a:t>
            </a:r>
            <a:r>
              <a:rPr lang="en-GB" sz="2400" dirty="0" err="1">
                <a:latin typeface="Arial" charset="0"/>
                <a:ea typeface="ＭＳ Ｐゴシック" pitchFamily="34" charset="-128"/>
                <a:cs typeface="Arial" charset="0"/>
              </a:rPr>
              <a:t>chanolfannau</a:t>
            </a:r>
            <a:r>
              <a:rPr lang="en-GB" sz="2400" dirty="0">
                <a:latin typeface="Arial" charset="0"/>
                <a:ea typeface="ＭＳ Ｐゴシック" pitchFamily="34" charset="-128"/>
                <a:cs typeface="Arial" charset="0"/>
              </a:rPr>
              <a:t> </a:t>
            </a:r>
            <a:r>
              <a:rPr lang="en-GB" sz="2400" dirty="0" err="1">
                <a:latin typeface="Arial" charset="0"/>
                <a:ea typeface="ＭＳ Ｐゴシック" pitchFamily="34" charset="-128"/>
                <a:cs typeface="Arial" charset="0"/>
              </a:rPr>
              <a:t>allgymorth</a:t>
            </a:r>
            <a:r>
              <a:rPr lang="en-GB" sz="2400" dirty="0">
                <a:latin typeface="Arial" charset="0"/>
                <a:ea typeface="ＭＳ Ｐゴシック" pitchFamily="34" charset="-128"/>
                <a:cs typeface="Arial" charset="0"/>
              </a:rPr>
              <a:t> </a:t>
            </a:r>
            <a:r>
              <a:rPr lang="en-GB" sz="2400" dirty="0" err="1">
                <a:latin typeface="Arial" charset="0"/>
                <a:ea typeface="ＭＳ Ｐゴシック" pitchFamily="34" charset="-128"/>
                <a:cs typeface="Arial" charset="0"/>
              </a:rPr>
              <a:t>lleol</a:t>
            </a:r>
            <a:endParaRPr lang="en-GB" sz="2400" dirty="0">
              <a:latin typeface="Arial" charset="0"/>
              <a:ea typeface="ＭＳ Ｐゴシック" pitchFamily="34" charset="-128"/>
              <a:cs typeface="Arial" charset="0"/>
            </a:endParaRPr>
          </a:p>
          <a:p>
            <a:r>
              <a:rPr lang="en-GB" sz="2400" dirty="0" err="1">
                <a:latin typeface="Arial" charset="0"/>
                <a:ea typeface="ＭＳ Ｐゴシック" pitchFamily="34" charset="-128"/>
                <a:cs typeface="Arial" charset="0"/>
              </a:rPr>
              <a:t>Timau</a:t>
            </a:r>
            <a:r>
              <a:rPr lang="en-GB" sz="2400" dirty="0">
                <a:latin typeface="Arial" charset="0"/>
                <a:ea typeface="ＭＳ Ｐゴシック" pitchFamily="34" charset="-128"/>
                <a:cs typeface="Arial" charset="0"/>
              </a:rPr>
              <a:t> </a:t>
            </a:r>
            <a:r>
              <a:rPr lang="en-GB" sz="2400" dirty="0" err="1">
                <a:latin typeface="Arial" charset="0"/>
                <a:ea typeface="ＭＳ Ｐゴシック" pitchFamily="34" charset="-128"/>
                <a:cs typeface="Arial" charset="0"/>
              </a:rPr>
              <a:t>cynghori</a:t>
            </a:r>
            <a:r>
              <a:rPr lang="en-GB" sz="2400" dirty="0">
                <a:latin typeface="Arial" charset="0"/>
                <a:ea typeface="ＭＳ Ｐゴシック" pitchFamily="34" charset="-128"/>
                <a:cs typeface="Arial" charset="0"/>
              </a:rPr>
              <a:t> </a:t>
            </a:r>
            <a:r>
              <a:rPr lang="en-GB" sz="2400" dirty="0" err="1">
                <a:latin typeface="Arial" charset="0"/>
                <a:ea typeface="ＭＳ Ｐゴシック" pitchFamily="34" charset="-128"/>
                <a:cs typeface="Arial" charset="0"/>
              </a:rPr>
              <a:t>profiadol</a:t>
            </a:r>
            <a:r>
              <a:rPr lang="en-GB" sz="2400" dirty="0">
                <a:latin typeface="Arial" charset="0"/>
                <a:ea typeface="ＭＳ Ｐゴシック" pitchFamily="34" charset="-128"/>
                <a:cs typeface="Arial" charset="0"/>
              </a:rPr>
              <a:t> ac </a:t>
            </a:r>
            <a:r>
              <a:rPr lang="en-GB" sz="2400" dirty="0" err="1">
                <a:latin typeface="Arial" charset="0"/>
                <a:ea typeface="ＭＳ Ｐゴシック" pitchFamily="34" charset="-128"/>
                <a:cs typeface="Arial" charset="0"/>
              </a:rPr>
              <a:t>arbenigol</a:t>
            </a:r>
            <a:endParaRPr lang="en-GB" sz="2400" dirty="0">
              <a:latin typeface="Arial" charset="0"/>
              <a:ea typeface="ＭＳ Ｐゴシック" pitchFamily="34" charset="-128"/>
              <a:cs typeface="Arial" charset="0"/>
            </a:endParaRPr>
          </a:p>
          <a:p>
            <a:r>
              <a:rPr lang="en-GB" sz="2400" dirty="0" err="1">
                <a:latin typeface="Arial" charset="0"/>
                <a:ea typeface="ＭＳ Ｐゴシック" pitchFamily="34" charset="-128"/>
                <a:cs typeface="Arial" charset="0"/>
              </a:rPr>
              <a:t>Gweithdai</a:t>
            </a:r>
            <a:r>
              <a:rPr lang="en-GB" sz="2400" dirty="0">
                <a:latin typeface="Arial" charset="0"/>
                <a:ea typeface="ＭＳ Ｐゴシック" pitchFamily="34" charset="-128"/>
                <a:cs typeface="Arial" charset="0"/>
              </a:rPr>
              <a:t> a </a:t>
            </a:r>
            <a:r>
              <a:rPr lang="en-GB" sz="2400" dirty="0" err="1">
                <a:latin typeface="Arial" charset="0"/>
                <a:ea typeface="ＭＳ Ｐゴシック" pitchFamily="34" charset="-128"/>
                <a:cs typeface="Arial" charset="0"/>
              </a:rPr>
              <a:t>Digwyddiadau</a:t>
            </a:r>
            <a:endParaRPr lang="en-GB" sz="2400" dirty="0">
              <a:latin typeface="Arial" charset="0"/>
              <a:ea typeface="ＭＳ Ｐゴシック" pitchFamily="34" charset="-128"/>
              <a:cs typeface="Arial" charset="0"/>
            </a:endParaRPr>
          </a:p>
        </p:txBody>
      </p:sp>
      <p:sp>
        <p:nvSpPr>
          <p:cNvPr id="2" name="Content Placeholder 1"/>
          <p:cNvSpPr>
            <a:spLocks noGrp="1"/>
          </p:cNvSpPr>
          <p:nvPr>
            <p:ph sz="half" idx="2"/>
          </p:nvPr>
        </p:nvSpPr>
        <p:spPr/>
        <p:txBody>
          <a:bodyPr>
            <a:normAutofit fontScale="92500" lnSpcReduction="20000"/>
          </a:bodyPr>
          <a:lstStyle/>
          <a:p>
            <a:r>
              <a:rPr lang="en-GB" sz="2600" dirty="0">
                <a:latin typeface="Arial" charset="0"/>
                <a:ea typeface="ＭＳ Ｐゴシック" pitchFamily="34" charset="-128"/>
                <a:cs typeface="Arial" charset="0"/>
              </a:rPr>
              <a:t>Business Wales is a service that provides impartial, independent support and advice to people starting, running and growing a business in Wales</a:t>
            </a:r>
          </a:p>
          <a:p>
            <a:r>
              <a:rPr lang="en-GB" sz="2600" dirty="0">
                <a:solidFill>
                  <a:srgbClr val="000000"/>
                </a:solidFill>
                <a:latin typeface="Arial" charset="0"/>
                <a:ea typeface="ＭＳ Ｐゴシック" pitchFamily="34" charset="-128"/>
                <a:cs typeface="Arial" charset="0"/>
              </a:rPr>
              <a:t>Pan Wales service operating out of 4x regional hubs with local outreach centres </a:t>
            </a:r>
          </a:p>
          <a:p>
            <a:r>
              <a:rPr lang="en-GB" sz="2600" dirty="0">
                <a:solidFill>
                  <a:srgbClr val="000000"/>
                </a:solidFill>
                <a:latin typeface="Arial" charset="0"/>
                <a:ea typeface="ＭＳ Ｐゴシック" pitchFamily="34" charset="-128"/>
                <a:cs typeface="Arial" charset="0"/>
              </a:rPr>
              <a:t>Experienced, specialist advisory teams</a:t>
            </a:r>
          </a:p>
          <a:p>
            <a:r>
              <a:rPr lang="en-GB" sz="2600" dirty="0">
                <a:solidFill>
                  <a:srgbClr val="000000"/>
                </a:solidFill>
                <a:latin typeface="Arial" charset="0"/>
                <a:ea typeface="ＭＳ Ｐゴシック" pitchFamily="34" charset="-128"/>
                <a:cs typeface="Arial" charset="0"/>
              </a:rPr>
              <a:t>Workshop and Events</a:t>
            </a:r>
          </a:p>
          <a:p>
            <a:endParaRPr lang="en-GB" dirty="0"/>
          </a:p>
        </p:txBody>
      </p:sp>
    </p:spTree>
    <p:extLst>
      <p:ext uri="{BB962C8B-B14F-4D97-AF65-F5344CB8AC3E}">
        <p14:creationId xmlns:p14="http://schemas.microsoft.com/office/powerpoint/2010/main" val="22531089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a:latin typeface="Arial Bold" pitchFamily="80" charset="0"/>
                <a:ea typeface="ＭＳ Ｐゴシック" pitchFamily="34" charset="-128"/>
                <a:cs typeface="Arial Bold" pitchFamily="80" charset="0"/>
              </a:rPr>
              <a:t>Trosolwg</a:t>
            </a:r>
            <a:r>
              <a:rPr lang="en-GB" b="1" dirty="0">
                <a:latin typeface="Arial Bold" pitchFamily="80" charset="0"/>
                <a:ea typeface="ＭＳ Ｐゴシック" pitchFamily="34" charset="-128"/>
                <a:cs typeface="Arial Bold" pitchFamily="80" charset="0"/>
              </a:rPr>
              <a:t> | Overview</a:t>
            </a:r>
            <a:endParaRPr lang="en-GB" b="1"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1150036966"/>
              </p:ext>
            </p:extLst>
          </p:nvPr>
        </p:nvGraphicFramePr>
        <p:xfrm>
          <a:off x="457200" y="1600206"/>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Content Placeholder 3"/>
          <p:cNvGraphicFramePr>
            <a:graphicFrameLocks noGrp="1"/>
          </p:cNvGraphicFramePr>
          <p:nvPr>
            <p:ph sz="half" idx="2"/>
            <p:extLst>
              <p:ext uri="{D42A27DB-BD31-4B8C-83A1-F6EECF244321}">
                <p14:modId xmlns:p14="http://schemas.microsoft.com/office/powerpoint/2010/main" val="4271635397"/>
              </p:ext>
            </p:extLst>
          </p:nvPr>
        </p:nvGraphicFramePr>
        <p:xfrm>
          <a:off x="4648200" y="1600206"/>
          <a:ext cx="4038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2492597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sz="3200" b="1" dirty="0" smtClean="0">
                <a:solidFill>
                  <a:srgbClr val="FF0000"/>
                </a:solidFill>
              </a:rPr>
              <a:t>Resource Efficiency Support</a:t>
            </a:r>
            <a:endParaRPr lang="en-GB" sz="3200" b="1" dirty="0">
              <a:solidFill>
                <a:srgbClr val="FF0000"/>
              </a:solidFill>
            </a:endParaRPr>
          </a:p>
        </p:txBody>
      </p:sp>
      <p:sp>
        <p:nvSpPr>
          <p:cNvPr id="6" name="Content Placeholder 5"/>
          <p:cNvSpPr>
            <a:spLocks noGrp="1"/>
          </p:cNvSpPr>
          <p:nvPr>
            <p:ph idx="1"/>
          </p:nvPr>
        </p:nvSpPr>
        <p:spPr/>
        <p:txBody>
          <a:bodyPr/>
          <a:lstStyle/>
          <a:p>
            <a:pPr marL="0" lvl="0" indent="0" eaLnBrk="0" fontAlgn="base" hangingPunct="0">
              <a:spcAft>
                <a:spcPct val="0"/>
              </a:spcAft>
              <a:buClr>
                <a:srgbClr val="461966"/>
              </a:buClr>
              <a:buNone/>
              <a:defRPr/>
            </a:pPr>
            <a:r>
              <a:rPr lang="en-GB" sz="2000" b="1" dirty="0">
                <a:solidFill>
                  <a:prstClr val="black"/>
                </a:solidFill>
                <a:latin typeface="Arial"/>
                <a:ea typeface="ＭＳ Ｐゴシック" pitchFamily="-110" charset="-128"/>
                <a:cs typeface="Arial"/>
              </a:rPr>
              <a:t>When we visit a client we would generally do a GAP analysis on Resource &amp; Efficiency this can include: </a:t>
            </a:r>
          </a:p>
          <a:p>
            <a:pPr marL="0" lvl="0" indent="0" eaLnBrk="0" fontAlgn="base" hangingPunct="0">
              <a:spcAft>
                <a:spcPct val="0"/>
              </a:spcAft>
              <a:buClr>
                <a:srgbClr val="461966"/>
              </a:buClr>
              <a:buNone/>
              <a:defRPr/>
            </a:pPr>
            <a:endParaRPr lang="en-GB" sz="2000" b="1" dirty="0">
              <a:solidFill>
                <a:prstClr val="black"/>
              </a:solidFill>
              <a:latin typeface="Arial"/>
              <a:ea typeface="ＭＳ Ｐゴシック" pitchFamily="-110" charset="-128"/>
              <a:cs typeface="Arial"/>
            </a:endParaRPr>
          </a:p>
          <a:p>
            <a:pPr lvl="0" eaLnBrk="0" fontAlgn="base" hangingPunct="0">
              <a:spcAft>
                <a:spcPct val="0"/>
              </a:spcAft>
              <a:buClr>
                <a:srgbClr val="461966"/>
              </a:buClr>
              <a:buFont typeface="Arial" charset="0"/>
              <a:buChar char="•"/>
              <a:defRPr/>
            </a:pPr>
            <a:r>
              <a:rPr lang="en-GB" sz="2000" b="1" dirty="0">
                <a:solidFill>
                  <a:prstClr val="black"/>
                </a:solidFill>
                <a:latin typeface="Arial"/>
                <a:ea typeface="ＭＳ Ｐゴシック" pitchFamily="-110" charset="-128"/>
                <a:cs typeface="Arial"/>
              </a:rPr>
              <a:t>Awareness of Environmental Legislation</a:t>
            </a:r>
          </a:p>
          <a:p>
            <a:pPr lvl="0" eaLnBrk="0" fontAlgn="base" hangingPunct="0">
              <a:spcAft>
                <a:spcPct val="0"/>
              </a:spcAft>
              <a:buClr>
                <a:srgbClr val="461966"/>
              </a:buClr>
              <a:buFont typeface="Arial" charset="0"/>
              <a:buChar char="•"/>
              <a:defRPr/>
            </a:pPr>
            <a:r>
              <a:rPr lang="en-GB" sz="2000" b="1" dirty="0">
                <a:solidFill>
                  <a:prstClr val="black"/>
                </a:solidFill>
                <a:latin typeface="Arial"/>
                <a:ea typeface="ＭＳ Ｐゴシック" pitchFamily="-110" charset="-128"/>
                <a:cs typeface="Arial"/>
              </a:rPr>
              <a:t>Environmental Management Systems</a:t>
            </a:r>
          </a:p>
          <a:p>
            <a:pPr lvl="0" eaLnBrk="0" fontAlgn="base" hangingPunct="0">
              <a:spcAft>
                <a:spcPct val="0"/>
              </a:spcAft>
              <a:buClr>
                <a:srgbClr val="461966"/>
              </a:buClr>
              <a:buFont typeface="Arial" charset="0"/>
              <a:buChar char="•"/>
              <a:defRPr/>
            </a:pPr>
            <a:r>
              <a:rPr lang="en-GB" sz="2000" b="1" dirty="0" smtClean="0">
                <a:solidFill>
                  <a:prstClr val="black"/>
                </a:solidFill>
                <a:latin typeface="Arial"/>
                <a:ea typeface="ＭＳ Ｐゴシック" pitchFamily="-110" charset="-128"/>
                <a:cs typeface="Arial"/>
              </a:rPr>
              <a:t>Energy </a:t>
            </a:r>
            <a:r>
              <a:rPr lang="en-GB" sz="2000" b="1" dirty="0">
                <a:solidFill>
                  <a:prstClr val="black"/>
                </a:solidFill>
                <a:latin typeface="Arial"/>
                <a:ea typeface="ＭＳ Ｐゴシック" pitchFamily="-110" charset="-128"/>
                <a:cs typeface="Arial"/>
              </a:rPr>
              <a:t>Efficiency and Water </a:t>
            </a:r>
            <a:r>
              <a:rPr lang="en-GB" sz="2000" b="1" dirty="0" smtClean="0">
                <a:solidFill>
                  <a:prstClr val="black"/>
                </a:solidFill>
                <a:latin typeface="Arial"/>
                <a:ea typeface="ＭＳ Ｐゴシック" pitchFamily="-110" charset="-128"/>
                <a:cs typeface="Arial"/>
              </a:rPr>
              <a:t>Usage</a:t>
            </a:r>
          </a:p>
          <a:p>
            <a:pPr lvl="0" eaLnBrk="0" fontAlgn="base" hangingPunct="0">
              <a:spcAft>
                <a:spcPct val="0"/>
              </a:spcAft>
              <a:buClr>
                <a:srgbClr val="461966"/>
              </a:buClr>
              <a:buFont typeface="Arial" charset="0"/>
              <a:buChar char="•"/>
              <a:defRPr/>
            </a:pPr>
            <a:r>
              <a:rPr lang="en-GB" sz="2000" b="1" dirty="0">
                <a:solidFill>
                  <a:prstClr val="black"/>
                </a:solidFill>
                <a:latin typeface="Arial"/>
                <a:ea typeface="ＭＳ Ｐゴシック" pitchFamily="-110" charset="-128"/>
                <a:cs typeface="Arial"/>
              </a:rPr>
              <a:t>Waste </a:t>
            </a:r>
            <a:r>
              <a:rPr lang="en-GB" sz="2000" b="1" dirty="0" smtClean="0">
                <a:solidFill>
                  <a:prstClr val="black"/>
                </a:solidFill>
                <a:latin typeface="Arial"/>
                <a:ea typeface="ＭＳ Ｐゴシック" pitchFamily="-110" charset="-128"/>
                <a:cs typeface="Arial"/>
              </a:rPr>
              <a:t>hierarchy</a:t>
            </a:r>
            <a:endParaRPr lang="en-GB" sz="2000" b="1" dirty="0">
              <a:solidFill>
                <a:prstClr val="black"/>
              </a:solidFill>
              <a:latin typeface="Arial"/>
              <a:ea typeface="ＭＳ Ｐゴシック" pitchFamily="-110" charset="-128"/>
              <a:cs typeface="Arial"/>
            </a:endParaRPr>
          </a:p>
          <a:p>
            <a:pPr marL="0" indent="0">
              <a:buNone/>
            </a:pPr>
            <a:endParaRPr lang="en-GB" dirty="0"/>
          </a:p>
        </p:txBody>
      </p:sp>
    </p:spTree>
    <p:extLst>
      <p:ext uri="{BB962C8B-B14F-4D97-AF65-F5344CB8AC3E}">
        <p14:creationId xmlns:p14="http://schemas.microsoft.com/office/powerpoint/2010/main" val="35796947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Sustainable Development</a:t>
            </a:r>
            <a:endParaRPr lang="en-US" b="1" dirty="0"/>
          </a:p>
        </p:txBody>
      </p:sp>
      <p:sp>
        <p:nvSpPr>
          <p:cNvPr id="3" name="Content Placeholder 2"/>
          <p:cNvSpPr>
            <a:spLocks noGrp="1"/>
          </p:cNvSpPr>
          <p:nvPr>
            <p:ph idx="1"/>
          </p:nvPr>
        </p:nvSpPr>
        <p:spPr>
          <a:xfrm>
            <a:off x="1401516" y="1600209"/>
            <a:ext cx="3149405" cy="4233333"/>
          </a:xfrm>
        </p:spPr>
        <p:txBody>
          <a:bodyPr>
            <a:normAutofit/>
          </a:bodyPr>
          <a:lstStyle/>
          <a:p>
            <a:pPr marL="0" indent="0">
              <a:buNone/>
            </a:pPr>
            <a:r>
              <a:rPr lang="en-GB" sz="2200" dirty="0"/>
              <a:t>‘development  which  meets  the  needs  of the  present  without  compromising  the  ability  of future  generations  to  meet  their  own  needs’</a:t>
            </a:r>
          </a:p>
          <a:p>
            <a:pPr marL="0" indent="0">
              <a:buNone/>
            </a:pPr>
            <a:endParaRPr lang="en-GB" sz="1200" dirty="0"/>
          </a:p>
          <a:p>
            <a:pPr marL="0" indent="0">
              <a:buNone/>
            </a:pPr>
            <a:r>
              <a:rPr lang="en-GB" sz="1200" dirty="0"/>
              <a:t>Source: Our Common Future, World Commission on Environment &amp; Development, 1987</a:t>
            </a:r>
          </a:p>
          <a:p>
            <a:pPr marL="0" indent="0">
              <a:buNone/>
            </a:pPr>
            <a:endParaRPr lang="en-GB" sz="1200" dirty="0"/>
          </a:p>
        </p:txBody>
      </p:sp>
      <p:pic>
        <p:nvPicPr>
          <p:cNvPr id="2050" name="Picture 2" descr="Image result for sustainable development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0899" y="1599223"/>
            <a:ext cx="3314700" cy="439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1566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3074" name="Picture 2" descr="Image result for business sustainabilit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35815" y="274691"/>
            <a:ext cx="6872374" cy="5628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1601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FF0000"/>
                </a:solidFill>
              </a:rPr>
              <a:t>Resource Efficiency Support</a:t>
            </a:r>
            <a:endParaRPr lang="en-GB" dirty="0"/>
          </a:p>
        </p:txBody>
      </p:sp>
      <p:sp>
        <p:nvSpPr>
          <p:cNvPr id="3" name="Content Placeholder 2"/>
          <p:cNvSpPr>
            <a:spLocks noGrp="1"/>
          </p:cNvSpPr>
          <p:nvPr>
            <p:ph idx="1"/>
          </p:nvPr>
        </p:nvSpPr>
        <p:spPr/>
        <p:txBody>
          <a:bodyPr>
            <a:normAutofit fontScale="92500" lnSpcReduction="10000"/>
          </a:bodyPr>
          <a:lstStyle/>
          <a:p>
            <a:pPr marL="0" indent="0" algn="ctr">
              <a:buNone/>
            </a:pPr>
            <a:r>
              <a:rPr lang="en-GB" sz="2400" b="1" u="sng" dirty="0" smtClean="0">
                <a:solidFill>
                  <a:srgbClr val="FF0000"/>
                </a:solidFill>
              </a:rPr>
              <a:t>Environmental Legislation</a:t>
            </a:r>
          </a:p>
          <a:p>
            <a:pPr marL="0" indent="0">
              <a:buNone/>
            </a:pPr>
            <a:r>
              <a:rPr lang="en-GB" sz="2000" b="1" dirty="0" smtClean="0"/>
              <a:t>Services:</a:t>
            </a:r>
          </a:p>
          <a:p>
            <a:pPr marL="0" indent="0">
              <a:buNone/>
            </a:pPr>
            <a:r>
              <a:rPr lang="en-GB" sz="2000" dirty="0" smtClean="0"/>
              <a:t>Overview of business activities &amp; their impacts on the environment. (Air, water and noise pollution. Waste, hazardous chemicals etc.). Advice on waste carrier’s licence, waste transfer information and environmental permitting.</a:t>
            </a:r>
          </a:p>
          <a:p>
            <a:pPr marL="0" indent="0">
              <a:buNone/>
            </a:pPr>
            <a:endParaRPr lang="en-GB" sz="2000" dirty="0"/>
          </a:p>
          <a:p>
            <a:pPr marL="0" indent="0">
              <a:buNone/>
            </a:pPr>
            <a:r>
              <a:rPr lang="en-GB" sz="2000" b="1" dirty="0" smtClean="0"/>
              <a:t>Benefits:</a:t>
            </a:r>
          </a:p>
          <a:p>
            <a:r>
              <a:rPr lang="en-GB" sz="2000" dirty="0" smtClean="0"/>
              <a:t>Compliance with legislation to avoid fines / prosecution</a:t>
            </a:r>
          </a:p>
          <a:p>
            <a:r>
              <a:rPr lang="en-GB" sz="2000" dirty="0" smtClean="0"/>
              <a:t>Reducing environmental impacts</a:t>
            </a:r>
          </a:p>
          <a:p>
            <a:r>
              <a:rPr lang="en-GB" sz="2000" dirty="0" smtClean="0"/>
              <a:t>Demonstrate supply chain obligations</a:t>
            </a:r>
          </a:p>
          <a:p>
            <a:r>
              <a:rPr lang="en-GB" sz="2000" dirty="0" smtClean="0"/>
              <a:t>Demonstrate social &amp; corporate responsibility</a:t>
            </a:r>
          </a:p>
          <a:p>
            <a:r>
              <a:rPr lang="en-GB" sz="2000" dirty="0" smtClean="0"/>
              <a:t>Control &amp; reduce costs</a:t>
            </a:r>
            <a:endParaRPr lang="en-GB" sz="1800" dirty="0"/>
          </a:p>
        </p:txBody>
      </p:sp>
    </p:spTree>
    <p:extLst>
      <p:ext uri="{BB962C8B-B14F-4D97-AF65-F5344CB8AC3E}">
        <p14:creationId xmlns:p14="http://schemas.microsoft.com/office/powerpoint/2010/main" val="1737486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34634"/>
          </a:xfrm>
        </p:spPr>
        <p:txBody>
          <a:bodyPr/>
          <a:lstStyle/>
          <a:p>
            <a:endParaRPr lang="en-US" dirty="0"/>
          </a:p>
        </p:txBody>
      </p:sp>
      <p:pic>
        <p:nvPicPr>
          <p:cNvPr id="4" name="Content Placeholder 3"/>
          <p:cNvPicPr>
            <a:picLocks noGrp="1" noChangeAspect="1"/>
          </p:cNvPicPr>
          <p:nvPr>
            <p:ph idx="1"/>
          </p:nvPr>
        </p:nvPicPr>
        <p:blipFill rotWithShape="1">
          <a:blip r:embed="rId2"/>
          <a:srcRect l="23792" t="14063" r="24378" b="23698"/>
          <a:stretch/>
        </p:blipFill>
        <p:spPr>
          <a:xfrm>
            <a:off x="346107" y="136769"/>
            <a:ext cx="8438970" cy="5836777"/>
          </a:xfrm>
          <a:prstGeom prst="rect">
            <a:avLst/>
          </a:prstGeom>
        </p:spPr>
      </p:pic>
    </p:spTree>
    <p:extLst>
      <p:ext uri="{BB962C8B-B14F-4D97-AF65-F5344CB8AC3E}">
        <p14:creationId xmlns:p14="http://schemas.microsoft.com/office/powerpoint/2010/main" val="1005941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Content Placeholder 3"/>
          <p:cNvPicPr>
            <a:picLocks noChangeAspect="1"/>
          </p:cNvPicPr>
          <p:nvPr/>
        </p:nvPicPr>
        <p:blipFill rotWithShape="1">
          <a:blip r:embed="rId2"/>
          <a:srcRect l="24956" t="25647" r="25209" b="26659"/>
          <a:stretch/>
        </p:blipFill>
        <p:spPr>
          <a:xfrm>
            <a:off x="367487" y="274638"/>
            <a:ext cx="8319331" cy="5859462"/>
          </a:xfrm>
          <a:prstGeom prst="rect">
            <a:avLst/>
          </a:prstGeom>
        </p:spPr>
      </p:pic>
    </p:spTree>
    <p:extLst>
      <p:ext uri="{BB962C8B-B14F-4D97-AF65-F5344CB8AC3E}">
        <p14:creationId xmlns:p14="http://schemas.microsoft.com/office/powerpoint/2010/main" val="1315126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3"/>
          <a:srcRect l="23186" t="18898" r="23438" b="13611"/>
          <a:stretch/>
        </p:blipFill>
        <p:spPr>
          <a:xfrm>
            <a:off x="1377364" y="0"/>
            <a:ext cx="6389276" cy="5802312"/>
          </a:xfrm>
          <a:prstGeom prst="rect">
            <a:avLst/>
          </a:prstGeom>
        </p:spPr>
      </p:pic>
      <p:pic>
        <p:nvPicPr>
          <p:cNvPr id="3" name="Picture 2"/>
          <p:cNvPicPr>
            <a:picLocks noChangeAspect="1"/>
          </p:cNvPicPr>
          <p:nvPr/>
        </p:nvPicPr>
        <p:blipFill rotWithShape="1">
          <a:blip r:embed="rId4"/>
          <a:srcRect l="15015" t="9272" r="15168" b="9119"/>
          <a:stretch/>
        </p:blipFill>
        <p:spPr>
          <a:xfrm>
            <a:off x="457202" y="274638"/>
            <a:ext cx="8336421" cy="5695198"/>
          </a:xfrm>
          <a:prstGeom prst="rect">
            <a:avLst/>
          </a:prstGeom>
        </p:spPr>
      </p:pic>
    </p:spTree>
    <p:extLst>
      <p:ext uri="{BB962C8B-B14F-4D97-AF65-F5344CB8AC3E}">
        <p14:creationId xmlns:p14="http://schemas.microsoft.com/office/powerpoint/2010/main" val="2272945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ctr">
              <a:spcBef>
                <a:spcPct val="20000"/>
              </a:spcBef>
            </a:pPr>
            <a:r>
              <a:rPr lang="en-GB" sz="3200" b="1" dirty="0">
                <a:solidFill>
                  <a:srgbClr val="FF0000"/>
                </a:solidFill>
              </a:rPr>
              <a:t>Resource Efficiency </a:t>
            </a:r>
            <a:r>
              <a:rPr lang="en-GB" sz="3200" b="1" dirty="0" smtClean="0">
                <a:solidFill>
                  <a:srgbClr val="FF0000"/>
                </a:solidFill>
              </a:rPr>
              <a:t>Support</a:t>
            </a:r>
            <a:br>
              <a:rPr lang="en-GB" sz="3200" b="1" dirty="0" smtClean="0">
                <a:solidFill>
                  <a:srgbClr val="FF0000"/>
                </a:solidFill>
              </a:rPr>
            </a:br>
            <a:r>
              <a:rPr lang="en-GB" sz="2000" b="1" u="sng" dirty="0">
                <a:solidFill>
                  <a:srgbClr val="FF0000"/>
                </a:solidFill>
                <a:ea typeface="+mn-ea"/>
                <a:cs typeface="+mn-cs"/>
              </a:rPr>
              <a:t>Environmental Management Systems (EMS)</a:t>
            </a:r>
            <a:br>
              <a:rPr lang="en-GB" sz="2000" b="1" u="sng" dirty="0">
                <a:solidFill>
                  <a:srgbClr val="FF0000"/>
                </a:solidFill>
                <a:ea typeface="+mn-ea"/>
                <a:cs typeface="+mn-cs"/>
              </a:rPr>
            </a:br>
            <a:endParaRPr lang="en-GB" dirty="0"/>
          </a:p>
        </p:txBody>
      </p:sp>
      <p:sp>
        <p:nvSpPr>
          <p:cNvPr id="6" name="Content Placeholder 5"/>
          <p:cNvSpPr>
            <a:spLocks noGrp="1"/>
          </p:cNvSpPr>
          <p:nvPr>
            <p:ph sz="half" idx="1"/>
          </p:nvPr>
        </p:nvSpPr>
        <p:spPr/>
        <p:txBody>
          <a:bodyPr>
            <a:normAutofit/>
          </a:bodyPr>
          <a:lstStyle/>
          <a:p>
            <a:pPr marL="0" indent="0">
              <a:buNone/>
            </a:pPr>
            <a:r>
              <a:rPr lang="en-GB" sz="1800" b="1" dirty="0" smtClean="0"/>
              <a:t>Services:</a:t>
            </a:r>
          </a:p>
          <a:p>
            <a:pPr marL="0" indent="0">
              <a:buNone/>
            </a:pPr>
            <a:r>
              <a:rPr lang="en-GB" sz="1800" dirty="0" smtClean="0"/>
              <a:t>Outline differences between ISO14001 / Green Dragon / BS8555. Assist with an environmental management review:</a:t>
            </a:r>
          </a:p>
          <a:p>
            <a:r>
              <a:rPr lang="en-GB" sz="1800" dirty="0" smtClean="0"/>
              <a:t>Legal compliance</a:t>
            </a:r>
          </a:p>
          <a:p>
            <a:r>
              <a:rPr lang="en-GB" sz="1800" dirty="0" smtClean="0"/>
              <a:t>Pollution Control</a:t>
            </a:r>
          </a:p>
          <a:p>
            <a:r>
              <a:rPr lang="en-GB" sz="1800" dirty="0" smtClean="0"/>
              <a:t>Waste &amp; Utilities Management</a:t>
            </a:r>
          </a:p>
          <a:p>
            <a:r>
              <a:rPr lang="en-GB" sz="1800" dirty="0" smtClean="0"/>
              <a:t>Transport</a:t>
            </a:r>
          </a:p>
          <a:p>
            <a:r>
              <a:rPr lang="en-GB" sz="1800" dirty="0" smtClean="0"/>
              <a:t>Action Plan for Improvements</a:t>
            </a:r>
          </a:p>
          <a:p>
            <a:r>
              <a:rPr lang="en-GB" sz="1800" dirty="0" smtClean="0"/>
              <a:t>Environmental Policy Statement</a:t>
            </a:r>
          </a:p>
          <a:p>
            <a:endParaRPr lang="en-GB" sz="1800" dirty="0"/>
          </a:p>
        </p:txBody>
      </p:sp>
      <p:sp>
        <p:nvSpPr>
          <p:cNvPr id="7" name="Content Placeholder 6"/>
          <p:cNvSpPr>
            <a:spLocks noGrp="1"/>
          </p:cNvSpPr>
          <p:nvPr>
            <p:ph sz="half" idx="2"/>
          </p:nvPr>
        </p:nvSpPr>
        <p:spPr/>
        <p:txBody>
          <a:bodyPr>
            <a:normAutofit/>
          </a:bodyPr>
          <a:lstStyle/>
          <a:p>
            <a:pPr marL="0" indent="0">
              <a:buNone/>
            </a:pPr>
            <a:r>
              <a:rPr lang="en-GB" sz="1800" b="1" dirty="0" smtClean="0"/>
              <a:t>Benefits:</a:t>
            </a:r>
          </a:p>
          <a:p>
            <a:r>
              <a:rPr lang="en-GB" sz="1800" dirty="0" smtClean="0"/>
              <a:t>Compliance with legislation (avoids fines/ prosecution)</a:t>
            </a:r>
          </a:p>
          <a:p>
            <a:r>
              <a:rPr lang="en-GB" sz="1800" dirty="0" smtClean="0"/>
              <a:t>Reduce business costs</a:t>
            </a:r>
          </a:p>
          <a:p>
            <a:r>
              <a:rPr lang="en-GB" sz="1800" dirty="0" smtClean="0"/>
              <a:t>Enhance tendering prospects and marketing profile</a:t>
            </a:r>
          </a:p>
          <a:p>
            <a:r>
              <a:rPr lang="en-GB" sz="1800" dirty="0" smtClean="0"/>
              <a:t>Meeting supply chain obligations / commitments</a:t>
            </a:r>
          </a:p>
          <a:p>
            <a:r>
              <a:rPr lang="en-GB" sz="1800" dirty="0" smtClean="0"/>
              <a:t>Action plan for continuous improvements.</a:t>
            </a:r>
            <a:endParaRPr lang="en-GB" sz="1800" dirty="0"/>
          </a:p>
        </p:txBody>
      </p:sp>
    </p:spTree>
    <p:extLst>
      <p:ext uri="{BB962C8B-B14F-4D97-AF65-F5344CB8AC3E}">
        <p14:creationId xmlns:p14="http://schemas.microsoft.com/office/powerpoint/2010/main" val="36966908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Picture 2" descr="Image result for plan do act review environmental"/>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75873" y="274638"/>
            <a:ext cx="6093151" cy="5702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1635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FF0000"/>
                </a:solidFill>
              </a:rPr>
              <a:t>Resource Efficiency Support</a:t>
            </a:r>
            <a:endParaRPr lang="en-GB" dirty="0"/>
          </a:p>
        </p:txBody>
      </p:sp>
      <p:sp>
        <p:nvSpPr>
          <p:cNvPr id="3" name="Content Placeholder 2"/>
          <p:cNvSpPr>
            <a:spLocks noGrp="1"/>
          </p:cNvSpPr>
          <p:nvPr>
            <p:ph idx="1"/>
          </p:nvPr>
        </p:nvSpPr>
        <p:spPr/>
        <p:txBody>
          <a:bodyPr>
            <a:normAutofit/>
          </a:bodyPr>
          <a:lstStyle/>
          <a:p>
            <a:pPr marL="0" indent="0" algn="ctr">
              <a:buNone/>
            </a:pPr>
            <a:r>
              <a:rPr lang="en-GB" sz="2000" b="1" dirty="0" smtClean="0">
                <a:solidFill>
                  <a:srgbClr val="FF0000"/>
                </a:solidFill>
              </a:rPr>
              <a:t>Energy Efficiency &amp; Waste Management</a:t>
            </a:r>
          </a:p>
          <a:p>
            <a:pPr marL="0" indent="0">
              <a:buNone/>
            </a:pPr>
            <a:r>
              <a:rPr lang="en-GB" sz="2000" b="1" dirty="0" smtClean="0"/>
              <a:t>Services:</a:t>
            </a:r>
          </a:p>
          <a:p>
            <a:pPr marL="0" indent="0">
              <a:buNone/>
            </a:pPr>
            <a:r>
              <a:rPr lang="en-GB" sz="2000" dirty="0" smtClean="0"/>
              <a:t>Survey the business and advise on energy &amp; waste savings.</a:t>
            </a:r>
          </a:p>
          <a:p>
            <a:pPr marL="0" indent="0">
              <a:buNone/>
            </a:pPr>
            <a:r>
              <a:rPr lang="en-GB" sz="2000" dirty="0" smtClean="0"/>
              <a:t>Advise on renewable energy options.</a:t>
            </a:r>
          </a:p>
          <a:p>
            <a:pPr marL="0" indent="0">
              <a:buNone/>
            </a:pPr>
            <a:r>
              <a:rPr lang="en-GB" sz="2000" b="1" dirty="0" smtClean="0"/>
              <a:t>Benefits:</a:t>
            </a:r>
          </a:p>
          <a:p>
            <a:r>
              <a:rPr lang="en-GB" sz="2000" dirty="0" smtClean="0"/>
              <a:t>20% saving in energy costs  = 5% increase in sales</a:t>
            </a:r>
          </a:p>
          <a:p>
            <a:r>
              <a:rPr lang="en-GB" sz="2000" dirty="0" smtClean="0"/>
              <a:t>Reduce carbon emissions and use of natural resources</a:t>
            </a:r>
          </a:p>
          <a:p>
            <a:r>
              <a:rPr lang="en-GB" sz="2000" dirty="0" smtClean="0"/>
              <a:t>Increase competitiveness &amp; profitability</a:t>
            </a:r>
          </a:p>
          <a:p>
            <a:r>
              <a:rPr lang="en-GB" sz="2000" dirty="0" smtClean="0"/>
              <a:t>Demonstrate green credentials</a:t>
            </a:r>
          </a:p>
          <a:p>
            <a:r>
              <a:rPr lang="en-GB" sz="2000" dirty="0" smtClean="0"/>
              <a:t>Build resilience against future energy price increases.</a:t>
            </a:r>
            <a:endParaRPr lang="en-GB" sz="2000" dirty="0"/>
          </a:p>
        </p:txBody>
      </p:sp>
    </p:spTree>
    <p:extLst>
      <p:ext uri="{BB962C8B-B14F-4D97-AF65-F5344CB8AC3E}">
        <p14:creationId xmlns:p14="http://schemas.microsoft.com/office/powerpoint/2010/main" val="926982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2050" name="Picture 2" descr="Image result for building fabric heat loss"/>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4561" y="274641"/>
            <a:ext cx="8366332" cy="5656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3993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FF0000"/>
                </a:solidFill>
              </a:rPr>
              <a:t>Resource Efficiency Support</a:t>
            </a:r>
            <a:endParaRPr lang="en-GB" dirty="0"/>
          </a:p>
        </p:txBody>
      </p:sp>
      <p:sp>
        <p:nvSpPr>
          <p:cNvPr id="3" name="Content Placeholder 2"/>
          <p:cNvSpPr>
            <a:spLocks noGrp="1"/>
          </p:cNvSpPr>
          <p:nvPr>
            <p:ph idx="1"/>
          </p:nvPr>
        </p:nvSpPr>
        <p:spPr/>
        <p:txBody>
          <a:bodyPr>
            <a:normAutofit fontScale="92500" lnSpcReduction="10000"/>
          </a:bodyPr>
          <a:lstStyle/>
          <a:p>
            <a:pPr marL="0" indent="0" algn="ctr">
              <a:buNone/>
            </a:pPr>
            <a:r>
              <a:rPr lang="en-GB" sz="2000" b="1" u="sng" dirty="0" smtClean="0">
                <a:solidFill>
                  <a:srgbClr val="FF0000"/>
                </a:solidFill>
              </a:rPr>
              <a:t>Waste Management</a:t>
            </a:r>
          </a:p>
          <a:p>
            <a:pPr marL="0" indent="0">
              <a:buNone/>
            </a:pPr>
            <a:r>
              <a:rPr lang="en-GB" sz="2000" b="1" dirty="0" smtClean="0"/>
              <a:t>Services:</a:t>
            </a:r>
          </a:p>
          <a:p>
            <a:pPr marL="0" indent="0">
              <a:buNone/>
            </a:pPr>
            <a:r>
              <a:rPr lang="en-GB" sz="2000" dirty="0" smtClean="0"/>
              <a:t>Check compliance (waste carrier’s licence, waste transfer information). Waste survey:</a:t>
            </a:r>
          </a:p>
          <a:p>
            <a:pPr marL="0" indent="0" algn="ctr">
              <a:buNone/>
            </a:pPr>
            <a:r>
              <a:rPr lang="en-GB" sz="2000" b="1" i="1" dirty="0" smtClean="0">
                <a:solidFill>
                  <a:srgbClr val="FF0000"/>
                </a:solidFill>
              </a:rPr>
              <a:t>REDUCE/ REUSE/RECYCLE /RECOVER/SAFE DISPOSAL</a:t>
            </a:r>
            <a:r>
              <a:rPr lang="en-GB" sz="2000" dirty="0" smtClean="0"/>
              <a:t> </a:t>
            </a:r>
          </a:p>
          <a:p>
            <a:pPr marL="0" indent="0">
              <a:buNone/>
            </a:pPr>
            <a:r>
              <a:rPr lang="en-GB" sz="2000" b="1" dirty="0" smtClean="0"/>
              <a:t>Benefits:</a:t>
            </a:r>
          </a:p>
          <a:p>
            <a:r>
              <a:rPr lang="en-GB" sz="2000" dirty="0" smtClean="0"/>
              <a:t>Bottom line profitability – Landfill Tax increases year on year. £84.40 per tonne until April 2017 then £86.10*</a:t>
            </a:r>
          </a:p>
          <a:p>
            <a:r>
              <a:rPr lang="en-GB" sz="2000" dirty="0" smtClean="0"/>
              <a:t>Improving environmental performance</a:t>
            </a:r>
          </a:p>
          <a:p>
            <a:r>
              <a:rPr lang="en-GB" sz="2000" dirty="0" smtClean="0"/>
              <a:t>Reducing use of natural resources &amp; carbon emissions</a:t>
            </a:r>
          </a:p>
          <a:p>
            <a:r>
              <a:rPr lang="en-GB" sz="2000" dirty="0" smtClean="0"/>
              <a:t>Resilience against future increase for natural resources.</a:t>
            </a:r>
          </a:p>
          <a:p>
            <a:endParaRPr lang="en-GB" sz="2000" dirty="0"/>
          </a:p>
          <a:p>
            <a:pPr marL="0" indent="0">
              <a:buNone/>
            </a:pPr>
            <a:r>
              <a:rPr lang="en-GB" sz="1300" b="1" dirty="0" smtClean="0"/>
              <a:t>* - Landfill Tax higher rate.  </a:t>
            </a:r>
            <a:endParaRPr lang="en-GB" sz="1300" b="1" dirty="0"/>
          </a:p>
        </p:txBody>
      </p:sp>
    </p:spTree>
    <p:extLst>
      <p:ext uri="{BB962C8B-B14F-4D97-AF65-F5344CB8AC3E}">
        <p14:creationId xmlns:p14="http://schemas.microsoft.com/office/powerpoint/2010/main" val="252889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6146" name="Picture 2" descr="Image result for waste hierarch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7656" y="274638"/>
            <a:ext cx="8597069" cy="5769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7955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Case Study</a:t>
            </a:r>
            <a:endParaRPr lang="en-GB" b="1" dirty="0"/>
          </a:p>
        </p:txBody>
      </p:sp>
      <p:sp>
        <p:nvSpPr>
          <p:cNvPr id="3" name="Content Placeholder 2"/>
          <p:cNvSpPr>
            <a:spLocks noGrp="1"/>
          </p:cNvSpPr>
          <p:nvPr>
            <p:ph idx="1"/>
          </p:nvPr>
        </p:nvSpPr>
        <p:spPr/>
        <p:txBody>
          <a:bodyPr>
            <a:normAutofit fontScale="92500" lnSpcReduction="10000"/>
          </a:bodyPr>
          <a:lstStyle/>
          <a:p>
            <a:pPr marL="0" indent="0" algn="ctr">
              <a:buNone/>
            </a:pPr>
            <a:endParaRPr lang="en-GB" dirty="0" smtClean="0"/>
          </a:p>
          <a:p>
            <a:pPr marL="0" indent="0">
              <a:buNone/>
            </a:pPr>
            <a:r>
              <a:rPr lang="en-GB" sz="2400" dirty="0" smtClean="0"/>
              <a:t>The </a:t>
            </a:r>
            <a:r>
              <a:rPr lang="en-GB" sz="2400" dirty="0"/>
              <a:t>Laundry Rooms provide professional laundry, ironing &amp; dry cleaning service to </a:t>
            </a:r>
            <a:r>
              <a:rPr lang="en-GB" sz="2400" dirty="0" smtClean="0"/>
              <a:t>the </a:t>
            </a:r>
            <a:r>
              <a:rPr lang="en-GB" sz="2400" dirty="0"/>
              <a:t>general public.</a:t>
            </a:r>
          </a:p>
          <a:p>
            <a:pPr marL="0" indent="0">
              <a:buNone/>
            </a:pPr>
            <a:r>
              <a:rPr lang="en-GB" sz="2400" dirty="0"/>
              <a:t>The business wanted to improve energy and water efficiency and generally install “green” measures.</a:t>
            </a:r>
          </a:p>
          <a:p>
            <a:pPr marL="0" indent="0">
              <a:buNone/>
            </a:pPr>
            <a:r>
              <a:rPr lang="en-GB" sz="2400" dirty="0" smtClean="0"/>
              <a:t>An </a:t>
            </a:r>
            <a:r>
              <a:rPr lang="en-GB" sz="2400" dirty="0"/>
              <a:t>environmental review was carried out for the business. </a:t>
            </a:r>
          </a:p>
          <a:p>
            <a:pPr marL="0" indent="0">
              <a:buNone/>
            </a:pPr>
            <a:r>
              <a:rPr lang="en-GB" sz="2400" dirty="0"/>
              <a:t>The company already installed solar pv panels (receiving approx. £750 p.a. in FITs)</a:t>
            </a:r>
          </a:p>
          <a:p>
            <a:pPr marL="0" indent="0">
              <a:buNone/>
            </a:pPr>
            <a:r>
              <a:rPr lang="en-GB" sz="2400" dirty="0"/>
              <a:t>The business annual utility bills were approx.:</a:t>
            </a:r>
          </a:p>
          <a:p>
            <a:pPr marL="0" indent="0">
              <a:buNone/>
            </a:pPr>
            <a:r>
              <a:rPr lang="en-GB" sz="2400" dirty="0"/>
              <a:t>Electric - £7200		Gas - £4800		Water - £4800 </a:t>
            </a:r>
          </a:p>
        </p:txBody>
      </p:sp>
      <p:pic>
        <p:nvPicPr>
          <p:cNvPr id="4" name="Picture 3" descr="The Laundry Rooms">
            <a:hlinkClick r:id="rId2" tooltip="&quot;Home - The Laundry Rooms&quot;"/>
          </p:cNvPr>
          <p:cNvPicPr/>
          <p:nvPr/>
        </p:nvPicPr>
        <p:blipFill>
          <a:blip r:embed="rId3">
            <a:extLst>
              <a:ext uri="{BEBA8EAE-BF5A-486C-A8C5-ECC9F3942E4B}">
                <a14:imgProps xmlns:a14="http://schemas.microsoft.com/office/drawing/2010/main">
                  <a14:imgLayer r:embed="rId4">
                    <a14:imgEffect>
                      <a14:saturation sat="400000"/>
                    </a14:imgEffect>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3461368" y="1189403"/>
            <a:ext cx="1991479" cy="792087"/>
          </a:xfrm>
          <a:prstGeom prst="rect">
            <a:avLst/>
          </a:prstGeom>
          <a:noFill/>
          <a:ln>
            <a:noFill/>
          </a:ln>
        </p:spPr>
      </p:pic>
    </p:spTree>
    <p:extLst>
      <p:ext uri="{BB962C8B-B14F-4D97-AF65-F5344CB8AC3E}">
        <p14:creationId xmlns:p14="http://schemas.microsoft.com/office/powerpoint/2010/main" val="2429575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Case Study</a:t>
            </a:r>
            <a:br>
              <a:rPr lang="en-GB" b="1" dirty="0" smtClean="0"/>
            </a:br>
            <a:endParaRPr lang="en-GB" b="1" dirty="0"/>
          </a:p>
        </p:txBody>
      </p:sp>
      <p:sp>
        <p:nvSpPr>
          <p:cNvPr id="3" name="Content Placeholder 2"/>
          <p:cNvSpPr>
            <a:spLocks noGrp="1"/>
          </p:cNvSpPr>
          <p:nvPr>
            <p:ph idx="1"/>
          </p:nvPr>
        </p:nvSpPr>
        <p:spPr/>
        <p:txBody>
          <a:bodyPr>
            <a:normAutofit fontScale="70000" lnSpcReduction="20000"/>
          </a:bodyPr>
          <a:lstStyle/>
          <a:p>
            <a:pPr marL="0" indent="0" algn="ctr">
              <a:buNone/>
            </a:pPr>
            <a:endParaRPr lang="en-GB" dirty="0" smtClean="0"/>
          </a:p>
          <a:p>
            <a:pPr marL="0" indent="0">
              <a:buNone/>
            </a:pPr>
            <a:r>
              <a:rPr lang="en-GB" b="1" dirty="0" smtClean="0"/>
              <a:t>Results from review:  </a:t>
            </a:r>
            <a:endParaRPr lang="en-GB" b="1" dirty="0"/>
          </a:p>
          <a:p>
            <a:r>
              <a:rPr lang="en-GB" dirty="0"/>
              <a:t>Switching from fluorescent lighting to LED  - save £</a:t>
            </a:r>
            <a:r>
              <a:rPr lang="en-GB" dirty="0" smtClean="0"/>
              <a:t>500 p.a.</a:t>
            </a:r>
            <a:endParaRPr lang="en-GB" dirty="0"/>
          </a:p>
          <a:p>
            <a:r>
              <a:rPr lang="en-GB" dirty="0"/>
              <a:t>Replacing old boiler with energy efficient model – save £2400 to £</a:t>
            </a:r>
            <a:r>
              <a:rPr lang="en-GB" dirty="0" smtClean="0"/>
              <a:t>3000 p.a.</a:t>
            </a:r>
            <a:endParaRPr lang="en-GB" dirty="0"/>
          </a:p>
          <a:p>
            <a:r>
              <a:rPr lang="en-GB" dirty="0"/>
              <a:t>Insulating hot water pipes – save £</a:t>
            </a:r>
            <a:r>
              <a:rPr lang="en-GB" dirty="0" smtClean="0"/>
              <a:t>410 </a:t>
            </a:r>
            <a:r>
              <a:rPr lang="en-GB" dirty="0" err="1" smtClean="0"/>
              <a:t>p.a</a:t>
            </a:r>
            <a:endParaRPr lang="en-GB" dirty="0"/>
          </a:p>
          <a:p>
            <a:r>
              <a:rPr lang="en-GB" dirty="0"/>
              <a:t>Rainwater harvesting &amp; greywater recycling</a:t>
            </a:r>
            <a:r>
              <a:rPr lang="en-GB" dirty="0" smtClean="0"/>
              <a:t>.</a:t>
            </a:r>
          </a:p>
          <a:p>
            <a:r>
              <a:rPr lang="en-GB" dirty="0" smtClean="0"/>
              <a:t>Funding.</a:t>
            </a:r>
            <a:endParaRPr lang="en-GB" dirty="0"/>
          </a:p>
          <a:p>
            <a:pPr marL="0" indent="0">
              <a:buNone/>
            </a:pPr>
            <a:r>
              <a:rPr lang="en-GB" b="1" dirty="0" smtClean="0"/>
              <a:t>Outcomes</a:t>
            </a:r>
            <a:r>
              <a:rPr lang="en-GB" b="1" dirty="0"/>
              <a:t>:</a:t>
            </a:r>
          </a:p>
          <a:p>
            <a:pPr marL="0" indent="0">
              <a:buNone/>
            </a:pPr>
            <a:r>
              <a:rPr lang="en-GB" dirty="0" smtClean="0"/>
              <a:t>Funding obtained </a:t>
            </a:r>
            <a:r>
              <a:rPr lang="en-GB" dirty="0"/>
              <a:t>for LED lighting and insulation of hot water pipe works, </a:t>
            </a:r>
            <a:r>
              <a:rPr lang="en-GB" dirty="0" smtClean="0"/>
              <a:t>saved £900 </a:t>
            </a:r>
            <a:r>
              <a:rPr lang="en-GB" dirty="0"/>
              <a:t>on energy bills. </a:t>
            </a:r>
            <a:endParaRPr lang="en-GB" dirty="0" smtClean="0"/>
          </a:p>
          <a:p>
            <a:pPr marL="0" indent="0" algn="ctr">
              <a:buNone/>
            </a:pPr>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0040" y="933090"/>
            <a:ext cx="1987550"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8687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b="1" dirty="0"/>
              <a:t>Case Study</a:t>
            </a:r>
          </a:p>
        </p:txBody>
      </p:sp>
      <p:sp>
        <p:nvSpPr>
          <p:cNvPr id="4" name="Content Placeholder 3"/>
          <p:cNvSpPr>
            <a:spLocks noGrp="1"/>
          </p:cNvSpPr>
          <p:nvPr>
            <p:ph idx="1"/>
          </p:nvPr>
        </p:nvSpPr>
        <p:spPr/>
        <p:txBody>
          <a:bodyPr>
            <a:normAutofit/>
          </a:bodyPr>
          <a:lstStyle/>
          <a:p>
            <a:pPr marL="0" lvl="0" indent="0" eaLnBrk="0" fontAlgn="base" hangingPunct="0">
              <a:spcAft>
                <a:spcPct val="0"/>
              </a:spcAft>
              <a:buClr>
                <a:srgbClr val="461966"/>
              </a:buClr>
              <a:buNone/>
            </a:pPr>
            <a:endParaRPr lang="en-GB" sz="2000" dirty="0" smtClean="0">
              <a:solidFill>
                <a:prstClr val="black"/>
              </a:solidFill>
              <a:latin typeface="Arial"/>
              <a:ea typeface="ＭＳ Ｐゴシック" pitchFamily="-110" charset="-128"/>
              <a:cs typeface="Arial"/>
            </a:endParaRPr>
          </a:p>
          <a:p>
            <a:pPr marL="0" lvl="0" indent="0" algn="ctr" eaLnBrk="0" fontAlgn="base" hangingPunct="0">
              <a:spcAft>
                <a:spcPct val="0"/>
              </a:spcAft>
              <a:buClr>
                <a:srgbClr val="461966"/>
              </a:buClr>
              <a:buNone/>
            </a:pPr>
            <a:endParaRPr lang="en-GB" sz="2000" dirty="0">
              <a:solidFill>
                <a:prstClr val="black"/>
              </a:solidFill>
              <a:latin typeface="Arial"/>
              <a:ea typeface="ＭＳ Ｐゴシック" pitchFamily="-110" charset="-128"/>
              <a:cs typeface="Arial"/>
            </a:endParaRPr>
          </a:p>
          <a:p>
            <a:pPr marL="0" lvl="0" indent="0" eaLnBrk="0" fontAlgn="base" hangingPunct="0">
              <a:spcAft>
                <a:spcPct val="0"/>
              </a:spcAft>
              <a:buClr>
                <a:srgbClr val="461966"/>
              </a:buClr>
              <a:buNone/>
            </a:pPr>
            <a:r>
              <a:rPr lang="en-GB" sz="2000" dirty="0" smtClean="0">
                <a:solidFill>
                  <a:prstClr val="black"/>
                </a:solidFill>
                <a:latin typeface="Arial"/>
                <a:ea typeface="ＭＳ Ｐゴシック" pitchFamily="-110" charset="-128"/>
                <a:cs typeface="Arial"/>
              </a:rPr>
              <a:t>Capsel </a:t>
            </a:r>
            <a:r>
              <a:rPr lang="en-GB" sz="2000" dirty="0">
                <a:solidFill>
                  <a:prstClr val="black"/>
                </a:solidFill>
                <a:latin typeface="Arial"/>
                <a:ea typeface="ＭＳ Ｐゴシック" pitchFamily="-110" charset="-128"/>
                <a:cs typeface="Arial"/>
              </a:rPr>
              <a:t>Limited is a trading arm of Monmouthshire Housing Association (MHA) set up as a waste management service that can manage all of MHA waste. </a:t>
            </a:r>
          </a:p>
          <a:p>
            <a:pPr marL="0" lvl="0" indent="0" eaLnBrk="0" fontAlgn="base" hangingPunct="0">
              <a:spcAft>
                <a:spcPct val="0"/>
              </a:spcAft>
              <a:buClr>
                <a:srgbClr val="461966"/>
              </a:buClr>
              <a:buNone/>
            </a:pPr>
            <a:r>
              <a:rPr lang="en-GB" sz="2000" dirty="0">
                <a:solidFill>
                  <a:prstClr val="black"/>
                </a:solidFill>
                <a:latin typeface="Arial"/>
                <a:ea typeface="ＭＳ Ｐゴシック" pitchFamily="-110" charset="-128"/>
                <a:cs typeface="Arial"/>
              </a:rPr>
              <a:t>Capsel prevent waste going to landfill and reuse or recycle materials</a:t>
            </a:r>
            <a:r>
              <a:rPr lang="en-GB" sz="2000" dirty="0" smtClean="0">
                <a:solidFill>
                  <a:prstClr val="black"/>
                </a:solidFill>
                <a:latin typeface="Arial"/>
                <a:ea typeface="ＭＳ Ｐゴシック" pitchFamily="-110" charset="-128"/>
                <a:cs typeface="Arial"/>
              </a:rPr>
              <a:t>.</a:t>
            </a:r>
            <a:endParaRPr lang="en-GB" sz="2000" dirty="0">
              <a:solidFill>
                <a:prstClr val="black"/>
              </a:solidFill>
              <a:latin typeface="Arial"/>
              <a:ea typeface="ＭＳ Ｐゴシック" pitchFamily="-110" charset="-128"/>
              <a:cs typeface="Arial"/>
            </a:endParaRPr>
          </a:p>
          <a:p>
            <a:pPr marL="0" lvl="0" indent="0" eaLnBrk="0" fontAlgn="base" hangingPunct="0">
              <a:spcAft>
                <a:spcPct val="0"/>
              </a:spcAft>
              <a:buClr>
                <a:srgbClr val="461966"/>
              </a:buClr>
              <a:buNone/>
            </a:pPr>
            <a:r>
              <a:rPr lang="en-GB" sz="2000" dirty="0">
                <a:solidFill>
                  <a:prstClr val="black"/>
                </a:solidFill>
                <a:latin typeface="Arial"/>
                <a:ea typeface="ＭＳ Ｐゴシック" pitchFamily="-110" charset="-128"/>
                <a:cs typeface="Arial"/>
              </a:rPr>
              <a:t>Capsel obtained a 9,200 square foot yard as a waste transfer </a:t>
            </a:r>
            <a:r>
              <a:rPr lang="en-GB" sz="2000" dirty="0" smtClean="0">
                <a:solidFill>
                  <a:prstClr val="black"/>
                </a:solidFill>
                <a:latin typeface="Arial"/>
                <a:ea typeface="ＭＳ Ｐゴシック" pitchFamily="-110" charset="-128"/>
                <a:cs typeface="Arial"/>
              </a:rPr>
              <a:t>station.</a:t>
            </a:r>
            <a:endParaRPr lang="en-GB" sz="2000" dirty="0">
              <a:solidFill>
                <a:prstClr val="black"/>
              </a:solidFill>
              <a:latin typeface="Arial"/>
              <a:ea typeface="ＭＳ Ｐゴシック" pitchFamily="-110" charset="-128"/>
              <a:cs typeface="Arial"/>
            </a:endParaRPr>
          </a:p>
          <a:p>
            <a:pPr marL="0" indent="0" eaLnBrk="0" fontAlgn="base" hangingPunct="0">
              <a:spcAft>
                <a:spcPct val="0"/>
              </a:spcAft>
              <a:buClr>
                <a:srgbClr val="461966"/>
              </a:buClr>
              <a:buNone/>
            </a:pPr>
            <a:r>
              <a:rPr lang="en-GB" sz="2000" dirty="0">
                <a:solidFill>
                  <a:prstClr val="black"/>
                </a:solidFill>
                <a:latin typeface="Arial"/>
                <a:ea typeface="ＭＳ Ｐゴシック" pitchFamily="-110" charset="-128"/>
                <a:cs typeface="Arial"/>
              </a:rPr>
              <a:t>The social enterprise contracted to collect and recycle waste from MHA 3,600 properties</a:t>
            </a:r>
            <a:r>
              <a:rPr lang="en-GB" sz="2000" dirty="0" smtClean="0">
                <a:solidFill>
                  <a:prstClr val="black"/>
                </a:solidFill>
                <a:latin typeface="Arial"/>
                <a:ea typeface="ＭＳ Ｐゴシック" pitchFamily="-110" charset="-128"/>
                <a:cs typeface="Arial"/>
              </a:rPr>
              <a:t>.</a:t>
            </a:r>
          </a:p>
          <a:p>
            <a:pPr marL="0" indent="0" eaLnBrk="0" fontAlgn="base" hangingPunct="0">
              <a:spcAft>
                <a:spcPct val="0"/>
              </a:spcAft>
              <a:buClr>
                <a:srgbClr val="461966"/>
              </a:buClr>
              <a:buNone/>
            </a:pPr>
            <a:r>
              <a:rPr lang="en-GB" sz="2000" dirty="0">
                <a:solidFill>
                  <a:prstClr val="black"/>
                </a:solidFill>
                <a:latin typeface="Arial"/>
                <a:ea typeface="ＭＳ Ｐゴシック" pitchFamily="-110" charset="-128"/>
                <a:cs typeface="Arial"/>
              </a:rPr>
              <a:t>Resource Efficiency Adviser met with Capsel –  support on : recycling /materials, training requirements, local re-processors, support organisations and funding. </a:t>
            </a:r>
          </a:p>
          <a:p>
            <a:pPr marL="0" indent="0" eaLnBrk="0" fontAlgn="base" hangingPunct="0">
              <a:spcAft>
                <a:spcPct val="0"/>
              </a:spcAft>
              <a:buClr>
                <a:srgbClr val="461966"/>
              </a:buClr>
              <a:buNone/>
            </a:pPr>
            <a:endParaRPr lang="en-GB" sz="2000" dirty="0">
              <a:solidFill>
                <a:prstClr val="black"/>
              </a:solidFill>
              <a:latin typeface="Arial"/>
              <a:ea typeface="ＭＳ Ｐゴシック" pitchFamily="-110" charset="-128"/>
              <a:cs typeface="Arial"/>
            </a:endParaRP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6933" y="1226741"/>
            <a:ext cx="22320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8493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b="1" dirty="0"/>
              <a:t>Case Study</a:t>
            </a:r>
          </a:p>
        </p:txBody>
      </p:sp>
      <p:sp>
        <p:nvSpPr>
          <p:cNvPr id="4" name="Content Placeholder 3"/>
          <p:cNvSpPr>
            <a:spLocks noGrp="1"/>
          </p:cNvSpPr>
          <p:nvPr>
            <p:ph idx="1"/>
          </p:nvPr>
        </p:nvSpPr>
        <p:spPr/>
        <p:txBody>
          <a:bodyPr>
            <a:normAutofit fontScale="70000" lnSpcReduction="20000"/>
          </a:bodyPr>
          <a:lstStyle/>
          <a:p>
            <a:pPr marL="0" lvl="0" indent="0" eaLnBrk="0" fontAlgn="base" hangingPunct="0">
              <a:spcAft>
                <a:spcPct val="0"/>
              </a:spcAft>
              <a:buClr>
                <a:srgbClr val="461966"/>
              </a:buClr>
              <a:buNone/>
            </a:pPr>
            <a:endParaRPr lang="en-GB" sz="2000" dirty="0" smtClean="0">
              <a:solidFill>
                <a:prstClr val="black"/>
              </a:solidFill>
              <a:latin typeface="Arial"/>
              <a:ea typeface="ＭＳ Ｐゴシック" pitchFamily="-110" charset="-128"/>
              <a:cs typeface="Arial"/>
            </a:endParaRPr>
          </a:p>
          <a:p>
            <a:pPr marL="0" lvl="0" indent="0" algn="ctr" eaLnBrk="0" fontAlgn="base" hangingPunct="0">
              <a:spcAft>
                <a:spcPct val="0"/>
              </a:spcAft>
              <a:buClr>
                <a:srgbClr val="461966"/>
              </a:buClr>
              <a:buNone/>
            </a:pPr>
            <a:endParaRPr lang="en-GB" sz="2000" dirty="0">
              <a:solidFill>
                <a:prstClr val="black"/>
              </a:solidFill>
              <a:latin typeface="Arial"/>
              <a:ea typeface="ＭＳ Ｐゴシック" pitchFamily="-110" charset="-128"/>
              <a:cs typeface="Arial"/>
            </a:endParaRPr>
          </a:p>
          <a:p>
            <a:pPr marL="0" indent="0">
              <a:buNone/>
            </a:pPr>
            <a:endParaRPr lang="en-GB" dirty="0" smtClean="0"/>
          </a:p>
          <a:p>
            <a:pPr marL="0" indent="0">
              <a:buNone/>
            </a:pPr>
            <a:r>
              <a:rPr lang="en-GB" b="1" dirty="0" smtClean="0"/>
              <a:t>Outcomes</a:t>
            </a:r>
            <a:r>
              <a:rPr lang="en-GB" b="1" dirty="0"/>
              <a:t>:</a:t>
            </a:r>
          </a:p>
          <a:p>
            <a:r>
              <a:rPr lang="en-GB" dirty="0"/>
              <a:t>Secured £37K for capital equipment and £20K for interim management </a:t>
            </a:r>
            <a:r>
              <a:rPr lang="en-GB" dirty="0" smtClean="0"/>
              <a:t>support. </a:t>
            </a:r>
            <a:endParaRPr lang="en-GB" dirty="0"/>
          </a:p>
          <a:p>
            <a:r>
              <a:rPr lang="en-GB" dirty="0"/>
              <a:t>Waste yard is operational</a:t>
            </a:r>
          </a:p>
          <a:p>
            <a:r>
              <a:rPr lang="en-GB" dirty="0"/>
              <a:t>ISO </a:t>
            </a:r>
            <a:r>
              <a:rPr lang="en-GB" dirty="0" smtClean="0"/>
              <a:t>14001 </a:t>
            </a:r>
            <a:r>
              <a:rPr lang="en-GB" dirty="0"/>
              <a:t>and </a:t>
            </a:r>
            <a:r>
              <a:rPr lang="en-GB" dirty="0" smtClean="0"/>
              <a:t>OHSAS 18001 </a:t>
            </a:r>
          </a:p>
          <a:p>
            <a:r>
              <a:rPr lang="en-GB" dirty="0" smtClean="0"/>
              <a:t>Investors in People Gold Award </a:t>
            </a:r>
          </a:p>
          <a:p>
            <a:r>
              <a:rPr lang="en-GB" dirty="0" smtClean="0"/>
              <a:t>Won </a:t>
            </a:r>
            <a:r>
              <a:rPr lang="en-GB" dirty="0"/>
              <a:t>contracts to manage a number of businesses waste</a:t>
            </a:r>
          </a:p>
          <a:p>
            <a:r>
              <a:rPr lang="en-GB" dirty="0"/>
              <a:t>Month on month growth</a:t>
            </a:r>
          </a:p>
          <a:p>
            <a:r>
              <a:rPr lang="en-GB" dirty="0"/>
              <a:t>Plans for expansion</a:t>
            </a:r>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6933" y="1226741"/>
            <a:ext cx="22320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49831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2400" b="1" dirty="0">
                <a:latin typeface="Arial Bold" pitchFamily="80" charset="0"/>
                <a:ea typeface="ＭＳ Ｐゴシック" pitchFamily="34" charset="-128"/>
                <a:cs typeface="Arial Bold" pitchFamily="80" charset="0"/>
              </a:rPr>
              <a:t>Cysylltwch â ni | Contact Us</a:t>
            </a:r>
            <a:endParaRPr lang="en-GB" sz="2400" dirty="0"/>
          </a:p>
        </p:txBody>
      </p:sp>
      <p:sp>
        <p:nvSpPr>
          <p:cNvPr id="5" name="Content Placeholder 4"/>
          <p:cNvSpPr>
            <a:spLocks noGrp="1"/>
          </p:cNvSpPr>
          <p:nvPr>
            <p:ph idx="1"/>
          </p:nvPr>
        </p:nvSpPr>
        <p:spPr/>
        <p:txBody>
          <a:bodyPr>
            <a:normAutofit/>
          </a:bodyPr>
          <a:lstStyle/>
          <a:p>
            <a:pPr marL="0" indent="0">
              <a:buNone/>
            </a:pPr>
            <a:endParaRPr lang="en-GB" dirty="0"/>
          </a:p>
          <a:p>
            <a:pPr marL="0" indent="0" algn="ctr">
              <a:buNone/>
            </a:pPr>
            <a:r>
              <a:rPr lang="en-GB" sz="2600" b="1" dirty="0"/>
              <a:t>Paul </a:t>
            </a:r>
            <a:r>
              <a:rPr lang="en-GB" sz="2600" b="1" dirty="0" smtClean="0"/>
              <a:t>Carroll</a:t>
            </a:r>
            <a:endParaRPr lang="en-GB" sz="2600" b="1" dirty="0"/>
          </a:p>
          <a:p>
            <a:pPr marL="0" indent="0" algn="ctr">
              <a:buNone/>
            </a:pPr>
            <a:r>
              <a:rPr lang="en-GB" sz="2600" b="1" dirty="0" smtClean="0"/>
              <a:t>Resource  </a:t>
            </a:r>
            <a:r>
              <a:rPr lang="en-GB" sz="2600" b="1" dirty="0"/>
              <a:t>Efficiency Advisor</a:t>
            </a:r>
          </a:p>
          <a:p>
            <a:pPr marL="0" indent="0" algn="ctr">
              <a:buNone/>
            </a:pPr>
            <a:r>
              <a:rPr lang="en-GB" sz="2600" b="1" dirty="0" smtClean="0"/>
              <a:t>Email</a:t>
            </a:r>
            <a:r>
              <a:rPr lang="en-GB" sz="2600" b="1" dirty="0"/>
              <a:t>:  </a:t>
            </a:r>
            <a:r>
              <a:rPr lang="en-GB" sz="2600" b="1" dirty="0" smtClean="0">
                <a:hlinkClick r:id="rId2"/>
              </a:rPr>
              <a:t>paul.carroll@businesswales.org.uk</a:t>
            </a:r>
            <a:r>
              <a:rPr lang="en-GB" sz="2600" b="1" dirty="0" smtClean="0"/>
              <a:t> </a:t>
            </a:r>
            <a:endParaRPr lang="en-GB" sz="2600" b="1" dirty="0"/>
          </a:p>
          <a:p>
            <a:pPr marL="0" indent="0" algn="ctr">
              <a:buNone/>
            </a:pPr>
            <a:r>
              <a:rPr lang="en-GB" sz="2600" b="1" dirty="0" smtClean="0"/>
              <a:t>Phone</a:t>
            </a:r>
            <a:r>
              <a:rPr lang="en-GB" sz="2600" b="1" dirty="0"/>
              <a:t>: 01656 868500</a:t>
            </a:r>
          </a:p>
          <a:p>
            <a:pPr marL="0" indent="0" algn="ctr">
              <a:buNone/>
            </a:pPr>
            <a:r>
              <a:rPr lang="en-GB" sz="2600" b="1" dirty="0" smtClean="0"/>
              <a:t>Mobile </a:t>
            </a:r>
            <a:r>
              <a:rPr lang="en-GB" sz="2600" b="1" dirty="0"/>
              <a:t>number: 07557 984594</a:t>
            </a:r>
          </a:p>
          <a:p>
            <a:endParaRPr lang="en-GB" dirty="0"/>
          </a:p>
        </p:txBody>
      </p:sp>
    </p:spTree>
    <p:extLst>
      <p:ext uri="{BB962C8B-B14F-4D97-AF65-F5344CB8AC3E}">
        <p14:creationId xmlns:p14="http://schemas.microsoft.com/office/powerpoint/2010/main" val="1292630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511</TotalTime>
  <Words>1002</Words>
  <Application>Microsoft Office PowerPoint</Application>
  <PresentationFormat>On-screen Show (4:3)</PresentationFormat>
  <Paragraphs>144</Paragraphs>
  <Slides>21</Slides>
  <Notes>5</Notes>
  <HiddenSlides>1</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21</vt:i4>
      </vt:variant>
    </vt:vector>
  </HeadingPairs>
  <TitlesOfParts>
    <vt:vector size="33" baseType="lpstr">
      <vt:lpstr>ＭＳ Ｐゴシック</vt:lpstr>
      <vt:lpstr>Arial</vt:lpstr>
      <vt:lpstr>Arial Bold</vt:lpstr>
      <vt:lpstr>Calibri</vt:lpstr>
      <vt:lpstr>Verdana</vt:lpstr>
      <vt:lpstr>Office Theme</vt:lpstr>
      <vt:lpstr>1_Office Theme</vt:lpstr>
      <vt:lpstr>2_Office Theme</vt:lpstr>
      <vt:lpstr>3_Office Theme</vt:lpstr>
      <vt:lpstr>4_Office Theme</vt:lpstr>
      <vt:lpstr>5_Office Theme</vt:lpstr>
      <vt:lpstr>6_Office Theme</vt:lpstr>
      <vt:lpstr>Busnes Cymru | Business Wales</vt:lpstr>
      <vt:lpstr>Busnes Cymru | Business Wales</vt:lpstr>
      <vt:lpstr>Trosolwg | Overview</vt:lpstr>
      <vt:lpstr>Resource Efficiency Support</vt:lpstr>
      <vt:lpstr>Sustainable Development</vt:lpstr>
      <vt:lpstr>PowerPoint Presentation</vt:lpstr>
      <vt:lpstr>Resource Efficiency Support</vt:lpstr>
      <vt:lpstr>PowerPoint Presentation</vt:lpstr>
      <vt:lpstr>PowerPoint Presentation</vt:lpstr>
      <vt:lpstr>PowerPoint Presentation</vt:lpstr>
      <vt:lpstr>Resource Efficiency Support Environmental Management Systems (EMS) </vt:lpstr>
      <vt:lpstr>PowerPoint Presentation</vt:lpstr>
      <vt:lpstr>Resource Efficiency Support</vt:lpstr>
      <vt:lpstr>PowerPoint Presentation</vt:lpstr>
      <vt:lpstr>Resource Efficiency Support</vt:lpstr>
      <vt:lpstr>PowerPoint Presentation</vt:lpstr>
      <vt:lpstr>Case Study</vt:lpstr>
      <vt:lpstr>Case Study </vt:lpstr>
      <vt:lpstr> Case Study</vt:lpstr>
      <vt:lpstr> Case Study</vt:lpstr>
      <vt:lpstr>Cysylltwch â ni | Contact Us</vt:lpstr>
    </vt:vector>
  </TitlesOfParts>
  <Company>Welsh Government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CS Admin</dc:creator>
  <cp:lastModifiedBy>Julie Thomas</cp:lastModifiedBy>
  <cp:revision>62</cp:revision>
  <dcterms:created xsi:type="dcterms:W3CDTF">2016-05-20T10:57:24Z</dcterms:created>
  <dcterms:modified xsi:type="dcterms:W3CDTF">2017-02-23T14:12:26Z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A14536655</vt:lpwstr>
  </property>
  <property fmtid="{D5CDD505-2E9C-101B-9397-08002B2CF9AE}" pid="4" name="Objective-Title">
    <vt:lpwstr>Delivery 1 to 4 - Marketing - Digital Toolkit - BW PowerPoint Template v1 - 2016</vt:lpwstr>
  </property>
  <property fmtid="{D5CDD505-2E9C-101B-9397-08002B2CF9AE}" pid="5" name="Objective-Comment">
    <vt:lpwstr/>
  </property>
  <property fmtid="{D5CDD505-2E9C-101B-9397-08002B2CF9AE}" pid="6" name="Objective-CreationStamp">
    <vt:filetime>2016-06-23T13:47:35Z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2016-06-23T13:47:41Z</vt:filetime>
  </property>
  <property fmtid="{D5CDD505-2E9C-101B-9397-08002B2CF9AE}" pid="10" name="Objective-ModificationStamp">
    <vt:filetime>2016-06-23T13:48:34Z</vt:filetime>
  </property>
  <property fmtid="{D5CDD505-2E9C-101B-9397-08002B2CF9AE}" pid="11" name="Objective-Owner">
    <vt:lpwstr>Kingdon-Penny, Kate (ESNR-Sectors &amp; Business-Entrepreneurship &amp; Delivery)</vt:lpwstr>
  </property>
  <property fmtid="{D5CDD505-2E9C-101B-9397-08002B2CF9AE}" pid="12" name="Objective-Path">
    <vt:lpwstr>Objective Global Folder:Corporate File Plan:PROGRAMME &amp; PROJECT MANAGEMENT:# European Union (EU) Funding:2014-2020 - European Structural &amp; Investment Fund Programmes:2014-2020 - European Regional Development Fund (ERDF):Business Wales - Entrepreneurship -</vt:lpwstr>
  </property>
  <property fmtid="{D5CDD505-2E9C-101B-9397-08002B2CF9AE}" pid="13" name="Objective-Parent">
    <vt:lpwstr>Delivery 1 to 4 - Marketing - Digital Toolkit</vt:lpwstr>
  </property>
  <property fmtid="{D5CDD505-2E9C-101B-9397-08002B2CF9AE}" pid="14" name="Objective-State">
    <vt:lpwstr>Published</vt:lpwstr>
  </property>
  <property fmtid="{D5CDD505-2E9C-101B-9397-08002B2CF9AE}" pid="15" name="Objective-Version">
    <vt:lpwstr>1.0</vt:lpwstr>
  </property>
  <property fmtid="{D5CDD505-2E9C-101B-9397-08002B2CF9AE}" pid="16" name="Objective-VersionNumber">
    <vt:r8>1</vt:r8>
  </property>
  <property fmtid="{D5CDD505-2E9C-101B-9397-08002B2CF9AE}" pid="17" name="Objective-VersionComment">
    <vt:lpwstr>First version</vt:lpwstr>
  </property>
  <property fmtid="{D5CDD505-2E9C-101B-9397-08002B2CF9AE}" pid="18" name="Objective-FileNumber">
    <vt:lpwstr>qA1226534</vt:lpwstr>
  </property>
  <property fmtid="{D5CDD505-2E9C-101B-9397-08002B2CF9AE}" pid="19" name="Objective-Classification">
    <vt:lpwstr>[Inherited - Official]</vt:lpwstr>
  </property>
  <property fmtid="{D5CDD505-2E9C-101B-9397-08002B2CF9AE}" pid="20" name="Objective-Caveats">
    <vt:lpwstr/>
  </property>
  <property fmtid="{D5CDD505-2E9C-101B-9397-08002B2CF9AE}" pid="21" name="Objective-Language [system]">
    <vt:lpwstr>English (eng)</vt:lpwstr>
  </property>
  <property fmtid="{D5CDD505-2E9C-101B-9397-08002B2CF9AE}" pid="22" name="Objective-Date Acquired [system]">
    <vt:lpwstr/>
  </property>
  <property fmtid="{D5CDD505-2E9C-101B-9397-08002B2CF9AE}" pid="23" name="Objective-What to Keep [system]">
    <vt:lpwstr>No</vt:lpwstr>
  </property>
  <property fmtid="{D5CDD505-2E9C-101B-9397-08002B2CF9AE}" pid="24" name="Objective-Official Translation [system]">
    <vt:lpwstr/>
  </property>
  <property fmtid="{D5CDD505-2E9C-101B-9397-08002B2CF9AE}" pid="25" name="Objective-Connect Creator [system]">
    <vt:lpwstr/>
  </property>
</Properties>
</file>