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367" r:id="rId5"/>
    <p:sldId id="715" r:id="rId6"/>
    <p:sldId id="337" r:id="rId7"/>
    <p:sldId id="407" r:id="rId8"/>
    <p:sldId id="421" r:id="rId9"/>
    <p:sldId id="424" r:id="rId10"/>
    <p:sldId id="427" r:id="rId11"/>
    <p:sldId id="428" r:id="rId12"/>
    <p:sldId id="429" r:id="rId13"/>
    <p:sldId id="430" r:id="rId14"/>
    <p:sldId id="643" r:id="rId15"/>
    <p:sldId id="394" r:id="rId16"/>
    <p:sldId id="398" r:id="rId17"/>
    <p:sldId id="399" r:id="rId18"/>
    <p:sldId id="400" r:id="rId19"/>
    <p:sldId id="402" r:id="rId20"/>
    <p:sldId id="404" r:id="rId21"/>
    <p:sldId id="403" r:id="rId22"/>
    <p:sldId id="405" r:id="rId23"/>
    <p:sldId id="644" r:id="rId24"/>
    <p:sldId id="401" r:id="rId25"/>
    <p:sldId id="417" r:id="rId26"/>
    <p:sldId id="709" r:id="rId27"/>
    <p:sldId id="710" r:id="rId28"/>
    <p:sldId id="711" r:id="rId29"/>
    <p:sldId id="712" r:id="rId30"/>
    <p:sldId id="420" r:id="rId31"/>
    <p:sldId id="410" r:id="rId32"/>
    <p:sldId id="647" r:id="rId33"/>
    <p:sldId id="645" r:id="rId34"/>
    <p:sldId id="411" r:id="rId35"/>
    <p:sldId id="418" r:id="rId36"/>
    <p:sldId id="642" r:id="rId37"/>
    <p:sldId id="713" r:id="rId38"/>
    <p:sldId id="670" r:id="rId39"/>
    <p:sldId id="392"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FBD3C5"/>
    <a:srgbClr val="FFC301"/>
    <a:srgbClr val="FFE9E5"/>
    <a:srgbClr val="009A46"/>
    <a:srgbClr val="FFFFF3"/>
    <a:srgbClr val="FFFFD9"/>
    <a:srgbClr val="FABE00"/>
    <a:srgbClr val="FAC9B8"/>
    <a:srgbClr val="F8B3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695" autoAdjust="0"/>
    <p:restoredTop sz="94353" autoAdjust="0"/>
  </p:normalViewPr>
  <p:slideViewPr>
    <p:cSldViewPr>
      <p:cViewPr varScale="1">
        <p:scale>
          <a:sx n="72" d="100"/>
          <a:sy n="72" d="100"/>
        </p:scale>
        <p:origin x="1389" y="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4" qsCatId="simple" csTypeId="urn:microsoft.com/office/officeart/2005/8/colors/colorful4#1" csCatId="colorful" phldr="1"/>
      <dgm:spPr/>
      <dgm:t>
        <a:bodyPr/>
        <a:lstStyle/>
        <a:p>
          <a:endParaRPr lang="en-GB"/>
        </a:p>
      </dgm:t>
    </dgm:pt>
    <dgm:pt modelId="{0644B9B8-FB50-44D9-977F-39880D9C39B0}">
      <dgm:prSet phldrT="[Text]"/>
      <dgm:spPr/>
      <dgm:t>
        <a:bodyPr/>
        <a:lstStyle/>
        <a:p>
          <a:r>
            <a:rPr lang="en-US" b="1" dirty="0"/>
            <a:t>1. 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b="1" dirty="0"/>
            <a:t>2. 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b="1" dirty="0"/>
            <a:t>3. 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b="1" dirty="0"/>
            <a:t>4. 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14F319A-F7CF-4A68-8BAE-9429AFF721CD}" srcId="{5AF221D5-5BBA-49FC-A83F-1EE48997347F}" destId="{AD3419F4-47C3-431D-BA61-374E904E3137}" srcOrd="2" destOrd="0" parTransId="{BB1B055A-62F0-46B4-8F6D-88569F61E262}" sibTransId="{5084DDC2-9F6C-4168-95BC-62C35B598ADA}"/>
    <dgm:cxn modelId="{6D37B8DC-0AA1-4DFB-B13A-B007FA9E39BE}" srcId="{5AF221D5-5BBA-49FC-A83F-1EE48997347F}" destId="{0644B9B8-FB50-44D9-977F-39880D9C39B0}" srcOrd="0" destOrd="0" parTransId="{358EDD82-6F08-4943-8127-24A109F7A02F}" sibTransId="{36C1941A-A911-441E-964A-EAAA0F6914C3}"/>
    <dgm:cxn modelId="{69F075FE-0C9A-4E1F-9D30-1443F7E17E95}" srcId="{5AF221D5-5BBA-49FC-A83F-1EE48997347F}" destId="{486BDAFE-C89D-4E00-B810-4AA983D483D4}" srcOrd="3" destOrd="0" parTransId="{019060B1-EF00-4EF7-B9D9-01EAB9E9DC13}" sibTransId="{E5BE1907-A0A8-4671-B7A8-FC07A77CD4BE}"/>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2411" y="316716"/>
          <a:ext cx="2419052" cy="967620"/>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348"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1. Discover yourself</a:t>
          </a:r>
        </a:p>
      </dsp:txBody>
      <dsp:txXfrm>
        <a:off x="2411" y="316716"/>
        <a:ext cx="2177147" cy="967620"/>
      </dsp:txXfrm>
    </dsp:sp>
    <dsp:sp modelId="{9B4898A3-0B35-4DB5-9360-1548509A389B}">
      <dsp:nvSpPr>
        <dsp:cNvPr id="0" name=""/>
        <dsp:cNvSpPr/>
      </dsp:nvSpPr>
      <dsp:spPr>
        <a:xfrm>
          <a:off x="1937652" y="316716"/>
          <a:ext cx="2419052" cy="967620"/>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2. Explore options</a:t>
          </a:r>
        </a:p>
      </dsp:txBody>
      <dsp:txXfrm>
        <a:off x="2421462" y="316716"/>
        <a:ext cx="1451432" cy="967620"/>
      </dsp:txXfrm>
    </dsp:sp>
    <dsp:sp modelId="{A738D4A3-5C80-477A-8A8F-503F9605FFC0}">
      <dsp:nvSpPr>
        <dsp:cNvPr id="0" name=""/>
        <dsp:cNvSpPr/>
      </dsp:nvSpPr>
      <dsp:spPr>
        <a:xfrm>
          <a:off x="3872894" y="316716"/>
          <a:ext cx="2419052" cy="967620"/>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3. Make choices</a:t>
          </a:r>
        </a:p>
      </dsp:txBody>
      <dsp:txXfrm>
        <a:off x="4356704" y="316716"/>
        <a:ext cx="1451432" cy="967620"/>
      </dsp:txXfrm>
    </dsp:sp>
    <dsp:sp modelId="{B31CED1A-F156-43D5-84D5-37E746953BCF}">
      <dsp:nvSpPr>
        <dsp:cNvPr id="0" name=""/>
        <dsp:cNvSpPr/>
      </dsp:nvSpPr>
      <dsp:spPr>
        <a:xfrm>
          <a:off x="5808136" y="316716"/>
          <a:ext cx="2419052" cy="967620"/>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4. Take Action</a:t>
          </a:r>
        </a:p>
      </dsp:txBody>
      <dsp:txXfrm>
        <a:off x="6291946" y="316716"/>
        <a:ext cx="1451432" cy="96762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27/09/2026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2C52AA0-F73F-F045-97A6-855AB18EE645}" type="datetimeFigureOut">
              <a:rPr lang="en-US" smtClean="0"/>
              <a:t>9/27/2026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1010494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Font typeface="+mj-lt"/>
              <a:buAutoNum type="arabicPeriod"/>
            </a:pPr>
            <a:endParaRPr lang="en-GB" sz="1200" dirty="0"/>
          </a:p>
          <a:p>
            <a:pPr marL="514350" indent="-514350">
              <a:buFont typeface="+mj-lt"/>
              <a:buAutoNum type="arabicPeriod"/>
            </a:pPr>
            <a:endParaRPr lang="en-GB" sz="1200"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36128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4076341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690811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https://youtu.be/2sE5UXVIkz0</a:t>
            </a:r>
          </a:p>
          <a:p>
            <a:endParaRPr lang="en-GB" dirty="0"/>
          </a:p>
          <a:p>
            <a:r>
              <a:rPr lang="en-GB" dirty="0"/>
              <a:t>https://youtu.be/iki_oqY3a44</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31180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984924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67F53-F171-EAF5-A20F-F7913FD6A2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A6BDB2-7EDF-FA85-C844-244A02A28E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E880A6-4697-43C3-5982-660A0F011B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497BE5-D697-DC31-C83C-E17336BD7B24}"/>
              </a:ext>
            </a:extLst>
          </p:cNvPr>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614834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B8ED0-1FB0-D6FF-D64C-83E09C30CE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D79272-2500-3B38-A5BD-2B05E68983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4960F9-676F-D4BE-99E4-27EBE073D2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CEDEF5-6E66-68F3-A38A-5D53A714FD5C}"/>
              </a:ext>
            </a:extLst>
          </p:cNvPr>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002204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178173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137692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420661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https://www.youtube.com/shorts/GNjf_Lps9LA?feature=share</a:t>
            </a: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292430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4161762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https://youtu.be/HnhmW0PZieg </a:t>
            </a:r>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3549914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2459659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Signposting</a:t>
            </a:r>
            <a:r>
              <a:rPr lang="en-GB" dirty="0"/>
              <a:t> is language we use to guide our readers/audience through our work. Here are some examples: (1) For example; (2) In conclusion; (3) On the one hand / On the other hand; (4) However; (5) Also; (6) But; (7) Because; (8) Furthermore …</a:t>
            </a:r>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6359846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8B2A78BE-EF62-4395-914A-1D7B89858EA8}" type="datetime1">
              <a:rPr lang="en-GB" smtClean="0"/>
              <a:t>27/09/2026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BEEC40-3FE5-4CD2-9E0B-CE6B8F5025AA}" type="datetime1">
              <a:rPr lang="en-GB" smtClean="0"/>
              <a:t>27/09/2026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BE32A-FDF4-4760-B678-57EFFA346B74}"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D248E3-FB56-4948-B917-548811D8BA97}"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950A72-8D79-4642-85E1-410FF9BD8C3A}" type="datetime1">
              <a:rPr lang="en-GB" smtClean="0"/>
              <a:t>27/09/2026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C973432-F20D-4DCA-BCA8-3DA5424657B9}" type="datetime1">
              <a:rPr lang="en-GB" smtClean="0"/>
              <a:t>27/09/2026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8EF904-78EC-4818-BF43-E29A05D80FEB}" type="datetime1">
              <a:rPr lang="en-GB" smtClean="0"/>
              <a:t>27/09/2026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228F4B-A341-4EB8-B295-2DCF9A74FF97}"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1BE495-5E7A-4058-B29D-0911935A97C2}"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FEF46C-664F-4561-BB7A-7B9905E689B7}"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682829-1844-42B5-B4FF-2A3661DEF061}"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33C82E6-618C-437B-A045-BD4BEEABD696}" type="datetime1">
              <a:rPr lang="en-GB" smtClean="0"/>
              <a:t>27/09/2026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i.grewa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k.indeed.com/career-advice/career-development/what-is-career-developmen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librarysearch.uwtsd.ac.uk/discovery/fulldisplay?docid=cdi_perlego_books_2026698&amp;context=PC&amp;vid=44WHELF_UWTSD:44WHELF_UWTSD_VU1&amp;lang=en&amp;search_scope=MyInst_and_CI&amp;adaptor=Primo%20Central&amp;tab=Everything&amp;query=any,contains,Fahed-Sreih,%20J.%20(ed.)%20(2020)%C2%A0Career%20Development%20and%20Job%20Satisfaction.%20London:%20IntechOpen.&amp;offset=0"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hyperlink" Target="https://youtu.be/iki_oqY3a44" TargetMode="External"/><Relationship Id="rId3" Type="http://schemas.openxmlformats.org/officeDocument/2006/relationships/slideLayout" Target="../slideLayouts/slideLayout2.xml"/><Relationship Id="rId7" Type="http://schemas.openxmlformats.org/officeDocument/2006/relationships/hyperlink" Target="https://youtu.be/2sE5UXVIkz0" TargetMode="External"/><Relationship Id="rId2" Type="http://schemas.openxmlformats.org/officeDocument/2006/relationships/video" Target="https://www.youtube.com/embed/2sE5UXVIkz0?feature=oembed" TargetMode="External"/><Relationship Id="rId1" Type="http://schemas.openxmlformats.org/officeDocument/2006/relationships/video" Target="https://www.youtube.com/embed/iki_oqY3a44?feature=oembed" TargetMode="Externa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hyperlink" Target="https://uk.indeed.com/career-advice/career-development/how-to-create-a-career-development-plan"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jddRaGaBkJ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boutmentalmodels.com/mental-models-for-career-succes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a.indeed.com/career-advice/career-development/mental-mode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hyperlink" Target="https://www.youtube.com/shorts/GNjf_Lps9LA?feature=share" TargetMode="External"/><Relationship Id="rId2" Type="http://schemas.openxmlformats.org/officeDocument/2006/relationships/slideLayout" Target="../slideLayouts/slideLayout2.xml"/><Relationship Id="rId1" Type="http://schemas.openxmlformats.org/officeDocument/2006/relationships/video" Target="https://www.youtube.com/embed/GNjf_Lps9LA?feature=oembed" TargetMode="External"/><Relationship Id="rId6" Type="http://schemas.openxmlformats.org/officeDocument/2006/relationships/hyperlink" Target="https://www.linkedin.com/pulse/growth-vs-fixed-mindset-work-why-matters-theo-johnny-assoc-cipd-sr3nc" TargetMode="External"/><Relationship Id="rId5" Type="http://schemas.openxmlformats.org/officeDocument/2006/relationships/hyperlink" Target="https://youtu.be/DmeOX5Zu36M?si=Y5m1E9oJeBPPyy-A" TargetMode="Externa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pwc.co.uk/careers/early-careers/employability-hub.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HnhmW0PZie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HnhmW0PZieg?feature=oembed" TargetMode="External"/><Relationship Id="rId5" Type="http://schemas.openxmlformats.org/officeDocument/2006/relationships/hyperlink" Target="https://youtu.be/HnhmW0PZieg" TargetMode="External"/><Relationship Id="rId4" Type="http://schemas.openxmlformats.org/officeDocument/2006/relationships/image" Target="../media/image1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dm4JwBJmGiI" TargetMode="External"/><Relationship Id="rId5" Type="http://schemas.openxmlformats.org/officeDocument/2006/relationships/hyperlink" Target="https://youtu.be/dm4JwBJmGiI" TargetMode="External"/><Relationship Id="rId4" Type="http://schemas.openxmlformats.org/officeDocument/2006/relationships/hyperlink" Target="https://istc.org.uk/wp-content/uploads/2020/04/CPD-Example-4-Martin-a-tech-comms-manager.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rk.ac.uk/admin/hr/learning-and-development/career-development/professional-careers/understand-yoursel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124744"/>
            <a:ext cx="8712968" cy="4824536"/>
          </a:xfrm>
        </p:spPr>
        <p:txBody>
          <a:bodyPr>
            <a:normAutofit/>
          </a:bodyPr>
          <a:lstStyle/>
          <a:p>
            <a:r>
              <a:rPr lang="en-GB" sz="3100" b="1" dirty="0">
                <a:solidFill>
                  <a:schemeClr val="bg1">
                    <a:lumMod val="95000"/>
                  </a:schemeClr>
                </a:solidFill>
              </a:rPr>
              <a:t>Employability and Career Development</a:t>
            </a:r>
            <a:br>
              <a:rPr lang="en-GB" sz="3100" b="1" dirty="0">
                <a:solidFill>
                  <a:schemeClr val="bg1">
                    <a:lumMod val="95000"/>
                  </a:schemeClr>
                </a:solidFill>
              </a:rPr>
            </a:br>
            <a:r>
              <a:rPr lang="en-GB" sz="3100" b="1" dirty="0">
                <a:solidFill>
                  <a:schemeClr val="bg1">
                    <a:lumMod val="95000"/>
                  </a:schemeClr>
                </a:solidFill>
              </a:rPr>
              <a:t>(LCLM4005) – </a:t>
            </a:r>
            <a:r>
              <a:rPr lang="en-GB" sz="3100" b="1" dirty="0">
                <a:solidFill>
                  <a:srgbClr val="0000FF"/>
                </a:solidFill>
              </a:rPr>
              <a:t>September 2026</a:t>
            </a:r>
            <a:br>
              <a:rPr lang="en-GB" sz="3100" b="1" dirty="0">
                <a:solidFill>
                  <a:srgbClr val="FFFF00"/>
                </a:solidFill>
              </a:rPr>
            </a:br>
            <a:br>
              <a:rPr lang="en-GB" sz="4000" b="1" dirty="0">
                <a:solidFill>
                  <a:srgbClr val="FFFF00"/>
                </a:solidFill>
              </a:rPr>
            </a:br>
            <a:r>
              <a:rPr lang="en-GB" sz="4000" b="1" dirty="0">
                <a:solidFill>
                  <a:schemeClr val="bg1"/>
                </a:solidFill>
              </a:rPr>
              <a:t>Session 9: </a:t>
            </a:r>
            <a:r>
              <a:rPr lang="en-GB" altLang="en-US" sz="4000" b="1" dirty="0">
                <a:solidFill>
                  <a:srgbClr val="FFFF00"/>
                </a:solidFill>
              </a:rPr>
              <a:t>Career Development</a:t>
            </a:r>
            <a:endParaRPr lang="en-GB" altLang="en-US" sz="4000" dirty="0">
              <a:solidFill>
                <a:srgbClr val="FFFF00"/>
              </a:solidFill>
            </a:endParaRPr>
          </a:p>
        </p:txBody>
      </p:sp>
      <p:sp>
        <p:nvSpPr>
          <p:cNvPr id="3" name="Slide Number Placeholder 2">
            <a:extLst>
              <a:ext uri="{FF2B5EF4-FFF2-40B4-BE49-F238E27FC236}">
                <a16:creationId xmlns:a16="http://schemas.microsoft.com/office/drawing/2014/main" id="{B10DBD40-A291-294C-0250-C2A15A47A969}"/>
              </a:ext>
            </a:extLst>
          </p:cNvPr>
          <p:cNvSpPr>
            <a:spLocks noGrp="1"/>
          </p:cNvSpPr>
          <p:nvPr>
            <p:ph type="sldNum" sz="quarter" idx="12"/>
          </p:nvPr>
        </p:nvSpPr>
        <p:spPr/>
        <p:txBody>
          <a:bodyPr/>
          <a:lstStyle/>
          <a:p>
            <a:pPr>
              <a:defRPr/>
            </a:pPr>
            <a:fld id="{2F420B8B-819D-4DFD-901D-562A0832BB99}" type="slidenum">
              <a:rPr lang="en-GB" altLang="en-US" smtClean="0"/>
              <a:pPr>
                <a:defRPr/>
              </a:pPr>
              <a:t>1</a:t>
            </a:fld>
            <a:endParaRPr lang="en-GB" altLang="en-US"/>
          </a:p>
        </p:txBody>
      </p:sp>
      <p:sp>
        <p:nvSpPr>
          <p:cNvPr id="4" name="Rectangle 3">
            <a:extLst>
              <a:ext uri="{FF2B5EF4-FFF2-40B4-BE49-F238E27FC236}">
                <a16:creationId xmlns:a16="http://schemas.microsoft.com/office/drawing/2014/main" id="{3AA235B0-A6AB-3822-5555-28049BEC567A}"/>
              </a:ext>
            </a:extLst>
          </p:cNvPr>
          <p:cNvSpPr/>
          <p:nvPr/>
        </p:nvSpPr>
        <p:spPr>
          <a:xfrm>
            <a:off x="6238528" y="5490010"/>
            <a:ext cx="2664296" cy="1132235"/>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fontAlgn="base" latinLnBrk="0" hangingPunct="1">
              <a:spcBef>
                <a:spcPct val="0"/>
              </a:spcBef>
              <a:spcAft>
                <a:spcPct val="0"/>
              </a:spcAft>
              <a:defRPr sz="1800" kern="1200">
                <a:solidFill>
                  <a:schemeClr val="lt1"/>
                </a:solidFill>
                <a:latin typeface="+mn-lt"/>
                <a:ea typeface="+mn-ea"/>
                <a:cs typeface="+mn-cs"/>
              </a:defRPr>
            </a:lvl1pPr>
            <a:lvl2pPr marL="457200" algn="l" defTabSz="914400" rtl="0" eaLnBrk="1" fontAlgn="base" latinLnBrk="0" hangingPunct="1">
              <a:spcBef>
                <a:spcPct val="0"/>
              </a:spcBef>
              <a:spcAft>
                <a:spcPct val="0"/>
              </a:spcAft>
              <a:defRPr sz="1800" kern="1200">
                <a:solidFill>
                  <a:schemeClr val="lt1"/>
                </a:solidFill>
                <a:latin typeface="+mn-lt"/>
                <a:ea typeface="+mn-ea"/>
                <a:cs typeface="+mn-cs"/>
              </a:defRPr>
            </a:lvl2pPr>
            <a:lvl3pPr marL="914400" algn="l" defTabSz="914400" rtl="0" eaLnBrk="1" fontAlgn="base" latinLnBrk="0" hangingPunct="1">
              <a:spcBef>
                <a:spcPct val="0"/>
              </a:spcBef>
              <a:spcAft>
                <a:spcPct val="0"/>
              </a:spcAft>
              <a:defRPr sz="1800" kern="1200">
                <a:solidFill>
                  <a:schemeClr val="lt1"/>
                </a:solidFill>
                <a:latin typeface="+mn-lt"/>
                <a:ea typeface="+mn-ea"/>
                <a:cs typeface="+mn-cs"/>
              </a:defRPr>
            </a:lvl3pPr>
            <a:lvl4pPr marL="1371600" algn="l" defTabSz="914400" rtl="0" eaLnBrk="1" fontAlgn="base" latinLnBrk="0" hangingPunct="1">
              <a:spcBef>
                <a:spcPct val="0"/>
              </a:spcBef>
              <a:spcAft>
                <a:spcPct val="0"/>
              </a:spcAft>
              <a:defRPr sz="1800" kern="1200">
                <a:solidFill>
                  <a:schemeClr val="lt1"/>
                </a:solidFill>
                <a:latin typeface="+mn-lt"/>
                <a:ea typeface="+mn-ea"/>
                <a:cs typeface="+mn-cs"/>
              </a:defRPr>
            </a:lvl4pPr>
            <a:lvl5pPr marL="1828800" algn="l" defTabSz="914400" rtl="0" eaLnBrk="1" fontAlgn="base" latinLnBrk="0" hangingPunct="1">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50000"/>
              </a:lnSpc>
            </a:pPr>
            <a:r>
              <a:rPr lang="en-GB" b="1" dirty="0">
                <a:solidFill>
                  <a:schemeClr val="bg1"/>
                </a:solidFill>
              </a:rPr>
              <a:t>Dr. Inderjit Grewal</a:t>
            </a:r>
          </a:p>
          <a:p>
            <a:pPr>
              <a:lnSpc>
                <a:spcPct val="150000"/>
              </a:lnSpc>
            </a:pPr>
            <a:r>
              <a:rPr lang="en-GB" b="1" dirty="0">
                <a:solidFill>
                  <a:schemeClr val="bg1"/>
                </a:solidFill>
                <a:hlinkClick r:id="rId3">
                  <a:extLst>
                    <a:ext uri="{A12FA001-AC4F-418D-AE19-62706E023703}">
                      <ahyp:hlinkClr xmlns:ahyp="http://schemas.microsoft.com/office/drawing/2018/hyperlinkcolor" val="tx"/>
                    </a:ext>
                  </a:extLst>
                </a:hlinkClick>
              </a:rPr>
              <a:t>i.grewal@uwtsd.ac.uk</a:t>
            </a:r>
            <a:r>
              <a:rPr lang="en-GB" b="1" dirty="0">
                <a:solidFill>
                  <a:schemeClr val="bg1"/>
                </a:solidFill>
              </a:rPr>
              <a:t> </a:t>
            </a:r>
          </a:p>
        </p:txBody>
      </p:sp>
      <p:sp>
        <p:nvSpPr>
          <p:cNvPr id="5" name="Rectangle 4">
            <a:extLst>
              <a:ext uri="{FF2B5EF4-FFF2-40B4-BE49-F238E27FC236}">
                <a16:creationId xmlns:a16="http://schemas.microsoft.com/office/drawing/2014/main" id="{B52650ED-B961-6EF0-4DAA-6C6B9F7414C9}"/>
              </a:ext>
            </a:extLst>
          </p:cNvPr>
          <p:cNvSpPr/>
          <p:nvPr/>
        </p:nvSpPr>
        <p:spPr>
          <a:xfrm>
            <a:off x="6876256" y="260648"/>
            <a:ext cx="2026568" cy="360396"/>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fontAlgn="base" latinLnBrk="0" hangingPunct="1">
              <a:spcBef>
                <a:spcPct val="0"/>
              </a:spcBef>
              <a:spcAft>
                <a:spcPct val="0"/>
              </a:spcAft>
              <a:defRPr sz="1800" kern="1200">
                <a:solidFill>
                  <a:schemeClr val="lt1"/>
                </a:solidFill>
                <a:latin typeface="+mn-lt"/>
                <a:ea typeface="+mn-ea"/>
                <a:cs typeface="+mn-cs"/>
              </a:defRPr>
            </a:lvl1pPr>
            <a:lvl2pPr marL="457200" algn="l" defTabSz="914400" rtl="0" eaLnBrk="1" fontAlgn="base" latinLnBrk="0" hangingPunct="1">
              <a:spcBef>
                <a:spcPct val="0"/>
              </a:spcBef>
              <a:spcAft>
                <a:spcPct val="0"/>
              </a:spcAft>
              <a:defRPr sz="1800" kern="1200">
                <a:solidFill>
                  <a:schemeClr val="lt1"/>
                </a:solidFill>
                <a:latin typeface="+mn-lt"/>
                <a:ea typeface="+mn-ea"/>
                <a:cs typeface="+mn-cs"/>
              </a:defRPr>
            </a:lvl2pPr>
            <a:lvl3pPr marL="914400" algn="l" defTabSz="914400" rtl="0" eaLnBrk="1" fontAlgn="base" latinLnBrk="0" hangingPunct="1">
              <a:spcBef>
                <a:spcPct val="0"/>
              </a:spcBef>
              <a:spcAft>
                <a:spcPct val="0"/>
              </a:spcAft>
              <a:defRPr sz="1800" kern="1200">
                <a:solidFill>
                  <a:schemeClr val="lt1"/>
                </a:solidFill>
                <a:latin typeface="+mn-lt"/>
                <a:ea typeface="+mn-ea"/>
                <a:cs typeface="+mn-cs"/>
              </a:defRPr>
            </a:lvl3pPr>
            <a:lvl4pPr marL="1371600" algn="l" defTabSz="914400" rtl="0" eaLnBrk="1" fontAlgn="base" latinLnBrk="0" hangingPunct="1">
              <a:spcBef>
                <a:spcPct val="0"/>
              </a:spcBef>
              <a:spcAft>
                <a:spcPct val="0"/>
              </a:spcAft>
              <a:defRPr sz="1800" kern="1200">
                <a:solidFill>
                  <a:schemeClr val="lt1"/>
                </a:solidFill>
                <a:latin typeface="+mn-lt"/>
                <a:ea typeface="+mn-ea"/>
                <a:cs typeface="+mn-cs"/>
              </a:defRPr>
            </a:lvl4pPr>
            <a:lvl5pPr marL="1828800" algn="l" defTabSz="914400" rtl="0" eaLnBrk="1" fontAlgn="base" latinLnBrk="0" hangingPunct="1">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Lecturers’ version</a:t>
            </a:r>
          </a:p>
        </p:txBody>
      </p:sp>
      <p:sp>
        <p:nvSpPr>
          <p:cNvPr id="7" name="Rectangle 6">
            <a:extLst>
              <a:ext uri="{FF2B5EF4-FFF2-40B4-BE49-F238E27FC236}">
                <a16:creationId xmlns:a16="http://schemas.microsoft.com/office/drawing/2014/main" id="{0676B827-8DE7-0587-DEFA-17CB7F93966E}"/>
              </a:ext>
            </a:extLst>
          </p:cNvPr>
          <p:cNvSpPr/>
          <p:nvPr/>
        </p:nvSpPr>
        <p:spPr>
          <a:xfrm>
            <a:off x="6889238" y="777328"/>
            <a:ext cx="2026568" cy="360396"/>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fontAlgn="base" latinLnBrk="0" hangingPunct="1">
              <a:spcBef>
                <a:spcPct val="0"/>
              </a:spcBef>
              <a:spcAft>
                <a:spcPct val="0"/>
              </a:spcAft>
              <a:defRPr sz="1800" kern="1200">
                <a:solidFill>
                  <a:schemeClr val="lt1"/>
                </a:solidFill>
                <a:latin typeface="+mn-lt"/>
                <a:ea typeface="+mn-ea"/>
                <a:cs typeface="+mn-cs"/>
              </a:defRPr>
            </a:lvl1pPr>
            <a:lvl2pPr marL="457200" algn="l" defTabSz="914400" rtl="0" eaLnBrk="1" fontAlgn="base" latinLnBrk="0" hangingPunct="1">
              <a:spcBef>
                <a:spcPct val="0"/>
              </a:spcBef>
              <a:spcAft>
                <a:spcPct val="0"/>
              </a:spcAft>
              <a:defRPr sz="1800" kern="1200">
                <a:solidFill>
                  <a:schemeClr val="lt1"/>
                </a:solidFill>
                <a:latin typeface="+mn-lt"/>
                <a:ea typeface="+mn-ea"/>
                <a:cs typeface="+mn-cs"/>
              </a:defRPr>
            </a:lvl2pPr>
            <a:lvl3pPr marL="914400" algn="l" defTabSz="914400" rtl="0" eaLnBrk="1" fontAlgn="base" latinLnBrk="0" hangingPunct="1">
              <a:spcBef>
                <a:spcPct val="0"/>
              </a:spcBef>
              <a:spcAft>
                <a:spcPct val="0"/>
              </a:spcAft>
              <a:defRPr sz="1800" kern="1200">
                <a:solidFill>
                  <a:schemeClr val="lt1"/>
                </a:solidFill>
                <a:latin typeface="+mn-lt"/>
                <a:ea typeface="+mn-ea"/>
                <a:cs typeface="+mn-cs"/>
              </a:defRPr>
            </a:lvl3pPr>
            <a:lvl4pPr marL="1371600" algn="l" defTabSz="914400" rtl="0" eaLnBrk="1" fontAlgn="base" latinLnBrk="0" hangingPunct="1">
              <a:spcBef>
                <a:spcPct val="0"/>
              </a:spcBef>
              <a:spcAft>
                <a:spcPct val="0"/>
              </a:spcAft>
              <a:defRPr sz="1800" kern="1200">
                <a:solidFill>
                  <a:schemeClr val="lt1"/>
                </a:solidFill>
                <a:latin typeface="+mn-lt"/>
                <a:ea typeface="+mn-ea"/>
                <a:cs typeface="+mn-cs"/>
              </a:defRPr>
            </a:lvl4pPr>
            <a:lvl5pPr marL="1828800" algn="l" defTabSz="914400" rtl="0" eaLnBrk="1" fontAlgn="base" latinLnBrk="0" hangingPunct="1">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Flexi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EDB976-4B47-B94A-66DD-985A88E3E95D}"/>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p:cNvGraphicFramePr>
            <a:graphicFrameLocks noGrp="1"/>
          </p:cNvGraphicFramePr>
          <p:nvPr>
            <p:ph idx="1"/>
          </p:nvPr>
        </p:nvGraphicFramePr>
        <p:xfrm>
          <a:off x="179512" y="404663"/>
          <a:ext cx="8784976" cy="6005488"/>
        </p:xfrm>
        <a:graphic>
          <a:graphicData uri="http://schemas.openxmlformats.org/drawingml/2006/table">
            <a:tbl>
              <a:tblPr firstRow="1" bandRow="1">
                <a:tableStyleId>{5C22544A-7EE6-4342-B048-85BDC9FD1C3A}</a:tableStyleId>
              </a:tblPr>
              <a:tblGrid>
                <a:gridCol w="854090">
                  <a:extLst>
                    <a:ext uri="{9D8B030D-6E8A-4147-A177-3AD203B41FA5}">
                      <a16:colId xmlns:a16="http://schemas.microsoft.com/office/drawing/2014/main" val="20000"/>
                    </a:ext>
                  </a:extLst>
                </a:gridCol>
                <a:gridCol w="7930886">
                  <a:extLst>
                    <a:ext uri="{9D8B030D-6E8A-4147-A177-3AD203B41FA5}">
                      <a16:colId xmlns:a16="http://schemas.microsoft.com/office/drawing/2014/main" val="20001"/>
                    </a:ext>
                  </a:extLst>
                </a:gridCol>
              </a:tblGrid>
              <a:tr h="493852">
                <a:tc>
                  <a:txBody>
                    <a:bodyPr/>
                    <a:lstStyle/>
                    <a:p>
                      <a:pPr algn="ctr"/>
                      <a:r>
                        <a:rPr lang="en-GB" dirty="0">
                          <a:solidFill>
                            <a:schemeClr val="bg1"/>
                          </a:solidFill>
                        </a:rPr>
                        <a:t>Week</a:t>
                      </a:r>
                    </a:p>
                  </a:txBody>
                  <a:tcPr>
                    <a:solidFill>
                      <a:srgbClr val="002060"/>
                    </a:solidFill>
                  </a:tcPr>
                </a:tc>
                <a:tc>
                  <a:txBody>
                    <a:bodyPr/>
                    <a:lstStyle/>
                    <a:p>
                      <a:pPr algn="ctr"/>
                      <a:r>
                        <a:rPr lang="en-GB" dirty="0">
                          <a:solidFill>
                            <a:schemeClr val="bg1"/>
                          </a:solidFill>
                        </a:rPr>
                        <a:t>Topic of focus</a:t>
                      </a:r>
                    </a:p>
                  </a:txBody>
                  <a:tcPr>
                    <a:solidFill>
                      <a:srgbClr val="002060"/>
                    </a:solidFill>
                  </a:tcPr>
                </a:tc>
                <a:extLst>
                  <a:ext uri="{0D108BD9-81ED-4DB2-BD59-A6C34878D82A}">
                    <a16:rowId xmlns:a16="http://schemas.microsoft.com/office/drawing/2014/main" val="10000"/>
                  </a:ext>
                </a:extLst>
              </a:tr>
              <a:tr h="535007">
                <a:tc>
                  <a:txBody>
                    <a:bodyPr/>
                    <a:lstStyle/>
                    <a:p>
                      <a:r>
                        <a:rPr lang="en-GB" sz="2000" b="0" dirty="0">
                          <a:latin typeface="+mn-lt"/>
                        </a:rPr>
                        <a:t>1</a:t>
                      </a:r>
                    </a:p>
                  </a:txBody>
                  <a:tcPr>
                    <a:solidFill>
                      <a:schemeClr val="tx2">
                        <a:lumMod val="20000"/>
                        <a:lumOff val="80000"/>
                      </a:schemeClr>
                    </a:solidFill>
                  </a:tcPr>
                </a:tc>
                <a:tc>
                  <a:txBody>
                    <a:bodyPr/>
                    <a:lstStyle/>
                    <a:p>
                      <a:r>
                        <a:rPr lang="en-GB" sz="2000" b="0" dirty="0">
                          <a:latin typeface="+mn-lt"/>
                          <a:cs typeface="Arial" panose="020B0604020202020204" pitchFamily="34" charset="0"/>
                        </a:rPr>
                        <a:t>Introduction to the module + Personal Development Plans</a:t>
                      </a:r>
                    </a:p>
                  </a:txBody>
                  <a:tcPr>
                    <a:solidFill>
                      <a:schemeClr val="tx2">
                        <a:lumMod val="20000"/>
                        <a:lumOff val="80000"/>
                      </a:schemeClr>
                    </a:solidFill>
                  </a:tcPr>
                </a:tc>
                <a:extLst>
                  <a:ext uri="{0D108BD9-81ED-4DB2-BD59-A6C34878D82A}">
                    <a16:rowId xmlns:a16="http://schemas.microsoft.com/office/drawing/2014/main" val="10001"/>
                  </a:ext>
                </a:extLst>
              </a:tr>
              <a:tr h="483310">
                <a:tc>
                  <a:txBody>
                    <a:bodyPr/>
                    <a:lstStyle/>
                    <a:p>
                      <a:r>
                        <a:rPr lang="en-GB" sz="2000" b="0" dirty="0">
                          <a:latin typeface="+mn-lt"/>
                        </a:rPr>
                        <a:t>2</a:t>
                      </a:r>
                    </a:p>
                  </a:txBody>
                  <a:tcPr>
                    <a:solidFill>
                      <a:srgbClr val="DDE9F7"/>
                    </a:solidFill>
                  </a:tcPr>
                </a:tc>
                <a:tc>
                  <a:txBody>
                    <a:bodyPr/>
                    <a:lstStyle/>
                    <a:p>
                      <a:r>
                        <a:rPr lang="en-GB" sz="2000" b="0" dirty="0">
                          <a:latin typeface="+mn-lt"/>
                        </a:rPr>
                        <a:t>Self-Awareness</a:t>
                      </a:r>
                    </a:p>
                  </a:txBody>
                  <a:tcPr>
                    <a:solidFill>
                      <a:srgbClr val="DDE9F7"/>
                    </a:solidFill>
                  </a:tcPr>
                </a:tc>
                <a:extLst>
                  <a:ext uri="{0D108BD9-81ED-4DB2-BD59-A6C34878D82A}">
                    <a16:rowId xmlns:a16="http://schemas.microsoft.com/office/drawing/2014/main" val="10002"/>
                  </a:ext>
                </a:extLst>
              </a:tr>
              <a:tr h="524367">
                <a:tc>
                  <a:txBody>
                    <a:bodyPr/>
                    <a:lstStyle/>
                    <a:p>
                      <a:r>
                        <a:rPr lang="en-GB" sz="2000" b="0" dirty="0">
                          <a:latin typeface="+mn-lt"/>
                        </a:rPr>
                        <a:t>3</a:t>
                      </a:r>
                    </a:p>
                  </a:txBody>
                  <a:tcPr>
                    <a:solidFill>
                      <a:schemeClr val="tx2">
                        <a:lumMod val="20000"/>
                        <a:lumOff val="80000"/>
                      </a:schemeClr>
                    </a:solidFill>
                  </a:tcPr>
                </a:tc>
                <a:tc>
                  <a:txBody>
                    <a:bodyPr/>
                    <a:lstStyle/>
                    <a:p>
                      <a:r>
                        <a:rPr lang="en-GB" sz="2000" b="0" dirty="0">
                          <a:latin typeface="+mn-lt"/>
                        </a:rPr>
                        <a:t>Exploring Employment Opportunities</a:t>
                      </a:r>
                    </a:p>
                  </a:txBody>
                  <a:tcPr>
                    <a:solidFill>
                      <a:schemeClr val="tx2">
                        <a:lumMod val="20000"/>
                        <a:lumOff val="80000"/>
                      </a:schemeClr>
                    </a:solidFill>
                  </a:tcPr>
                </a:tc>
                <a:extLst>
                  <a:ext uri="{0D108BD9-81ED-4DB2-BD59-A6C34878D82A}">
                    <a16:rowId xmlns:a16="http://schemas.microsoft.com/office/drawing/2014/main" val="10003"/>
                  </a:ext>
                </a:extLst>
              </a:tr>
              <a:tr h="493852">
                <a:tc>
                  <a:txBody>
                    <a:bodyPr/>
                    <a:lstStyle/>
                    <a:p>
                      <a:r>
                        <a:rPr lang="en-GB" sz="2000" b="0" dirty="0">
                          <a:latin typeface="+mn-lt"/>
                        </a:rPr>
                        <a:t>4</a:t>
                      </a:r>
                    </a:p>
                  </a:txBody>
                  <a:tcPr>
                    <a:solidFill>
                      <a:srgbClr val="DDE9F7"/>
                    </a:solidFill>
                  </a:tcPr>
                </a:tc>
                <a:tc>
                  <a:txBody>
                    <a:bodyPr/>
                    <a:lstStyle/>
                    <a:p>
                      <a:r>
                        <a:rPr lang="en-GB" sz="2000" b="0" dirty="0">
                          <a:latin typeface="+mn-lt"/>
                        </a:rPr>
                        <a:t>Recruitment and Selection Process</a:t>
                      </a:r>
                    </a:p>
                  </a:txBody>
                  <a:tcPr>
                    <a:solidFill>
                      <a:srgbClr val="DDE9F7"/>
                    </a:solidFill>
                  </a:tcPr>
                </a:tc>
                <a:extLst>
                  <a:ext uri="{0D108BD9-81ED-4DB2-BD59-A6C34878D82A}">
                    <a16:rowId xmlns:a16="http://schemas.microsoft.com/office/drawing/2014/main" val="10004"/>
                  </a:ext>
                </a:extLst>
              </a:tr>
              <a:tr h="493852">
                <a:tc>
                  <a:txBody>
                    <a:bodyPr/>
                    <a:lstStyle/>
                    <a:p>
                      <a:r>
                        <a:rPr lang="en-GB" sz="2000" b="0" dirty="0">
                          <a:latin typeface="+mn-lt"/>
                        </a:rPr>
                        <a:t>5</a:t>
                      </a:r>
                    </a:p>
                  </a:txBody>
                  <a:tcPr>
                    <a:solidFill>
                      <a:schemeClr val="tx2">
                        <a:lumMod val="20000"/>
                        <a:lumOff val="80000"/>
                      </a:schemeClr>
                    </a:solidFill>
                  </a:tcPr>
                </a:tc>
                <a:tc>
                  <a:txBody>
                    <a:bodyPr/>
                    <a:lstStyle/>
                    <a:p>
                      <a:r>
                        <a:rPr lang="en-GB" sz="2000" b="0" dirty="0">
                          <a:latin typeface="+mn-lt"/>
                        </a:rPr>
                        <a:t>CV and Cover Letter Writing</a:t>
                      </a:r>
                    </a:p>
                  </a:txBody>
                  <a:tcPr>
                    <a:solidFill>
                      <a:schemeClr val="tx2">
                        <a:lumMod val="20000"/>
                        <a:lumOff val="80000"/>
                      </a:schemeClr>
                    </a:solidFill>
                  </a:tcPr>
                </a:tc>
                <a:extLst>
                  <a:ext uri="{0D108BD9-81ED-4DB2-BD59-A6C34878D82A}">
                    <a16:rowId xmlns:a16="http://schemas.microsoft.com/office/drawing/2014/main" val="10005"/>
                  </a:ext>
                </a:extLst>
              </a:tr>
              <a:tr h="493852">
                <a:tc>
                  <a:txBody>
                    <a:bodyPr/>
                    <a:lstStyle/>
                    <a:p>
                      <a:r>
                        <a:rPr lang="en-GB" sz="2000" b="0" dirty="0">
                          <a:latin typeface="+mn-lt"/>
                        </a:rPr>
                        <a:t>6</a:t>
                      </a:r>
                    </a:p>
                  </a:txBody>
                  <a:tcPr>
                    <a:solidFill>
                      <a:srgbClr val="DDE9F7"/>
                    </a:solidFill>
                  </a:tcPr>
                </a:tc>
                <a:tc>
                  <a:txBody>
                    <a:bodyPr/>
                    <a:lstStyle/>
                    <a:p>
                      <a:r>
                        <a:rPr lang="en-GB" sz="2000" b="0" dirty="0">
                          <a:latin typeface="+mn-lt"/>
                        </a:rPr>
                        <a:t>Job Interview Preparation</a:t>
                      </a:r>
                    </a:p>
                  </a:txBody>
                  <a:tcPr>
                    <a:solidFill>
                      <a:srgbClr val="DDE9F7"/>
                    </a:solidFill>
                  </a:tcPr>
                </a:tc>
                <a:extLst>
                  <a:ext uri="{0D108BD9-81ED-4DB2-BD59-A6C34878D82A}">
                    <a16:rowId xmlns:a16="http://schemas.microsoft.com/office/drawing/2014/main" val="10006"/>
                  </a:ext>
                </a:extLst>
              </a:tr>
              <a:tr h="493852">
                <a:tc>
                  <a:txBody>
                    <a:bodyPr/>
                    <a:lstStyle/>
                    <a:p>
                      <a:r>
                        <a:rPr lang="en-GB" sz="2000" dirty="0">
                          <a:latin typeface="+mn-lt"/>
                        </a:rPr>
                        <a:t>7</a:t>
                      </a:r>
                    </a:p>
                  </a:txBody>
                  <a:tcPr>
                    <a:solidFill>
                      <a:schemeClr val="tx2">
                        <a:lumMod val="20000"/>
                        <a:lumOff val="80000"/>
                      </a:schemeClr>
                    </a:solidFill>
                  </a:tcPr>
                </a:tc>
                <a:tc>
                  <a:txBody>
                    <a:bodyPr/>
                    <a:lstStyle/>
                    <a:p>
                      <a:r>
                        <a:rPr lang="en-GB" sz="2000" b="1" dirty="0">
                          <a:solidFill>
                            <a:srgbClr val="0070C0"/>
                          </a:solidFill>
                          <a:latin typeface="+mn-lt"/>
                        </a:rPr>
                        <a:t>Present Task 1 in class (Mock Interview)</a:t>
                      </a:r>
                    </a:p>
                  </a:txBody>
                  <a:tcPr>
                    <a:solidFill>
                      <a:schemeClr val="tx2">
                        <a:lumMod val="20000"/>
                        <a:lumOff val="80000"/>
                      </a:schemeClr>
                    </a:solidFill>
                  </a:tcPr>
                </a:tc>
                <a:extLst>
                  <a:ext uri="{0D108BD9-81ED-4DB2-BD59-A6C34878D82A}">
                    <a16:rowId xmlns:a16="http://schemas.microsoft.com/office/drawing/2014/main" val="10007"/>
                  </a:ext>
                </a:extLst>
              </a:tr>
              <a:tr h="493852">
                <a:tc>
                  <a:txBody>
                    <a:bodyPr/>
                    <a:lstStyle/>
                    <a:p>
                      <a:r>
                        <a:rPr lang="en-GB" sz="2000" b="0" dirty="0">
                          <a:latin typeface="+mn-lt"/>
                        </a:rPr>
                        <a:t>8</a:t>
                      </a:r>
                    </a:p>
                  </a:txBody>
                  <a:tcPr>
                    <a:solidFill>
                      <a:srgbClr val="DDE9F7"/>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latin typeface="+mn-lt"/>
                        </a:rPr>
                        <a:t>Employment Legislation</a:t>
                      </a:r>
                    </a:p>
                  </a:txBody>
                  <a:tcPr>
                    <a:solidFill>
                      <a:srgbClr val="DDE9F7"/>
                    </a:solidFill>
                  </a:tcPr>
                </a:tc>
                <a:extLst>
                  <a:ext uri="{0D108BD9-81ED-4DB2-BD59-A6C34878D82A}">
                    <a16:rowId xmlns:a16="http://schemas.microsoft.com/office/drawing/2014/main" val="10008"/>
                  </a:ext>
                </a:extLst>
              </a:tr>
              <a:tr h="493852">
                <a:tc>
                  <a:txBody>
                    <a:bodyPr/>
                    <a:lstStyle/>
                    <a:p>
                      <a:r>
                        <a:rPr lang="en-GB" sz="2000" b="1" dirty="0">
                          <a:highlight>
                            <a:srgbClr val="FFFF00"/>
                          </a:highlight>
                          <a:latin typeface="+mn-lt"/>
                        </a:rPr>
                        <a:t>9</a:t>
                      </a:r>
                    </a:p>
                  </a:txBody>
                  <a:tcPr>
                    <a:solidFill>
                      <a:schemeClr val="tx2">
                        <a:lumMod val="20000"/>
                        <a:lumOff val="80000"/>
                      </a:schemeClr>
                    </a:solidFill>
                  </a:tcPr>
                </a:tc>
                <a:tc>
                  <a:txBody>
                    <a:bodyPr/>
                    <a:lstStyle/>
                    <a:p>
                      <a:r>
                        <a:rPr lang="en-GB" sz="2000" b="1" dirty="0">
                          <a:highlight>
                            <a:srgbClr val="FFFF00"/>
                          </a:highlight>
                          <a:latin typeface="+mn-lt"/>
                        </a:rPr>
                        <a:t>Career Development </a:t>
                      </a:r>
                    </a:p>
                  </a:txBody>
                  <a:tcPr>
                    <a:solidFill>
                      <a:schemeClr val="tx2">
                        <a:lumMod val="20000"/>
                        <a:lumOff val="80000"/>
                      </a:schemeClr>
                    </a:solidFill>
                  </a:tcPr>
                </a:tc>
                <a:extLst>
                  <a:ext uri="{0D108BD9-81ED-4DB2-BD59-A6C34878D82A}">
                    <a16:rowId xmlns:a16="http://schemas.microsoft.com/office/drawing/2014/main" val="10009"/>
                  </a:ext>
                </a:extLst>
              </a:tr>
              <a:tr h="874588">
                <a:tc>
                  <a:txBody>
                    <a:bodyPr/>
                    <a:lstStyle/>
                    <a:p>
                      <a:r>
                        <a:rPr lang="en-GB" sz="2000" b="0" dirty="0">
                          <a:latin typeface="+mn-lt"/>
                        </a:rPr>
                        <a:t>10</a:t>
                      </a:r>
                    </a:p>
                  </a:txBody>
                  <a:tcPr>
                    <a:solidFill>
                      <a:srgbClr val="DDE9F7"/>
                    </a:solidFill>
                  </a:tcPr>
                </a:tc>
                <a:tc>
                  <a:txBody>
                    <a:bodyPr/>
                    <a:lstStyle/>
                    <a:p>
                      <a:r>
                        <a:rPr lang="en-GB" sz="2000" b="0" dirty="0">
                          <a:latin typeface="+mn-lt"/>
                        </a:rPr>
                        <a:t>Alternative Pathways to Consider upon Graduation + Revision</a:t>
                      </a:r>
                    </a:p>
                    <a:p>
                      <a:endParaRPr lang="en-GB" sz="2000" b="0" dirty="0">
                        <a:solidFill>
                          <a:srgbClr val="0070C0"/>
                        </a:solidFill>
                        <a:latin typeface="+mn-lt"/>
                      </a:endParaRPr>
                    </a:p>
                    <a:p>
                      <a:r>
                        <a:rPr lang="en-GB" sz="2000" b="1" dirty="0">
                          <a:solidFill>
                            <a:srgbClr val="0070C0"/>
                          </a:solidFill>
                          <a:latin typeface="+mn-lt"/>
                        </a:rPr>
                        <a:t>Submit Task 2 via Moodle (Portfolio of Written Tasks) </a:t>
                      </a:r>
                    </a:p>
                  </a:txBody>
                  <a:tcPr>
                    <a:solidFill>
                      <a:srgbClr val="DDE9F7"/>
                    </a:solidFill>
                  </a:tcPr>
                </a:tc>
                <a:extLst>
                  <a:ext uri="{0D108BD9-81ED-4DB2-BD59-A6C34878D82A}">
                    <a16:rowId xmlns:a16="http://schemas.microsoft.com/office/drawing/2014/main" val="10010"/>
                  </a:ext>
                </a:extLst>
              </a:tr>
            </a:tbl>
          </a:graphicData>
        </a:graphic>
      </p:graphicFrame>
      <p:sp>
        <p:nvSpPr>
          <p:cNvPr id="3" name="Slide Number Placeholder 2">
            <a:extLst>
              <a:ext uri="{FF2B5EF4-FFF2-40B4-BE49-F238E27FC236}">
                <a16:creationId xmlns:a16="http://schemas.microsoft.com/office/drawing/2014/main" id="{2B7F2F6A-8212-64E1-3645-CB3A39EA67D3}"/>
              </a:ext>
            </a:extLst>
          </p:cNvPr>
          <p:cNvSpPr>
            <a:spLocks noGrp="1"/>
          </p:cNvSpPr>
          <p:nvPr>
            <p:ph type="sldNum" sz="quarter" idx="12"/>
          </p:nvPr>
        </p:nvSpPr>
        <p:spPr/>
        <p:txBody>
          <a:bodyPr/>
          <a:lstStyle/>
          <a:p>
            <a:pPr>
              <a:defRPr/>
            </a:pPr>
            <a:fld id="{E7D008CC-411C-4A94-9D35-0CA0AC97D977}"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5"/>
            <a:ext cx="8229600" cy="1143000"/>
          </a:xfrm>
        </p:spPr>
        <p:txBody>
          <a:bodyPr>
            <a:normAutofit/>
          </a:bodyPr>
          <a:lstStyle/>
          <a:p>
            <a:r>
              <a:rPr lang="en-GB" sz="4000" b="1" dirty="0"/>
              <a:t>Session Aims</a:t>
            </a:r>
          </a:p>
        </p:txBody>
      </p:sp>
      <p:sp>
        <p:nvSpPr>
          <p:cNvPr id="3" name="Content Placeholder 2"/>
          <p:cNvSpPr>
            <a:spLocks noGrp="1"/>
          </p:cNvSpPr>
          <p:nvPr>
            <p:ph idx="1"/>
          </p:nvPr>
        </p:nvSpPr>
        <p:spPr>
          <a:xfrm>
            <a:off x="210344" y="1686331"/>
            <a:ext cx="8610128" cy="4133055"/>
          </a:xfrm>
        </p:spPr>
        <p:txBody>
          <a:bodyPr>
            <a:normAutofit/>
          </a:bodyPr>
          <a:lstStyle/>
          <a:p>
            <a:pPr marL="514350" indent="-514350">
              <a:buFont typeface="+mj-lt"/>
              <a:buAutoNum type="arabicPeriod"/>
            </a:pPr>
            <a:r>
              <a:rPr lang="en-GB" altLang="en-US" sz="2800" dirty="0"/>
              <a:t>Understand </a:t>
            </a:r>
            <a:r>
              <a:rPr lang="en-GB" sz="2800" dirty="0"/>
              <a:t>how to </a:t>
            </a:r>
            <a:r>
              <a:rPr lang="en-GB" sz="2800" b="1" dirty="0">
                <a:solidFill>
                  <a:srgbClr val="0070C0"/>
                </a:solidFill>
              </a:rPr>
              <a:t>create a career development plan</a:t>
            </a:r>
            <a:endParaRPr lang="en-GB" altLang="en-US" sz="2800" b="1" dirty="0">
              <a:solidFill>
                <a:srgbClr val="0070C0"/>
              </a:solidFill>
            </a:endParaRPr>
          </a:p>
          <a:p>
            <a:pPr marL="514350" indent="-514350">
              <a:buFont typeface="+mj-lt"/>
              <a:buAutoNum type="arabicPeriod"/>
            </a:pPr>
            <a:endParaRPr lang="en-GB" altLang="en-US" sz="2800" dirty="0"/>
          </a:p>
          <a:p>
            <a:pPr marL="514350" indent="-514350">
              <a:buFont typeface="+mj-lt"/>
              <a:buAutoNum type="arabicPeriod"/>
            </a:pPr>
            <a:r>
              <a:rPr lang="en-GB" altLang="en-US" sz="2800" dirty="0"/>
              <a:t>Identify </a:t>
            </a:r>
            <a:r>
              <a:rPr lang="en-GB" altLang="en-US" sz="2800" b="1" dirty="0">
                <a:solidFill>
                  <a:srgbClr val="0070C0"/>
                </a:solidFill>
              </a:rPr>
              <a:t>ways of developing a career</a:t>
            </a:r>
            <a:r>
              <a:rPr lang="en-GB" altLang="en-US" sz="2800" dirty="0"/>
              <a:t>.</a:t>
            </a:r>
          </a:p>
          <a:p>
            <a:pPr marL="514350" indent="-514350">
              <a:buFont typeface="+mj-lt"/>
              <a:buAutoNum type="arabicPeriod"/>
            </a:pPr>
            <a:endParaRPr lang="en-GB" altLang="en-US" sz="2800" dirty="0"/>
          </a:p>
          <a:p>
            <a:pPr marL="514350" indent="-514350">
              <a:buFont typeface="+mj-lt"/>
              <a:buAutoNum type="arabicPeriod"/>
            </a:pPr>
            <a:r>
              <a:rPr lang="en-GB" altLang="en-US" sz="2800" dirty="0"/>
              <a:t>Consider </a:t>
            </a:r>
            <a:r>
              <a:rPr lang="en-GB" altLang="en-US" sz="2800" b="1" dirty="0">
                <a:solidFill>
                  <a:srgbClr val="0070C0"/>
                </a:solidFill>
              </a:rPr>
              <a:t>the</a:t>
            </a:r>
            <a:r>
              <a:rPr lang="en-GB" altLang="en-US" sz="2800" dirty="0"/>
              <a:t> </a:t>
            </a:r>
            <a:r>
              <a:rPr lang="en-GB" altLang="en-US" sz="2800" b="1" dirty="0">
                <a:solidFill>
                  <a:srgbClr val="0070C0"/>
                </a:solidFill>
              </a:rPr>
              <a:t>importance of CPD</a:t>
            </a:r>
            <a:r>
              <a:rPr lang="en-GB" altLang="en-US" sz="2800" dirty="0"/>
              <a:t> in your career</a:t>
            </a:r>
            <a:endParaRPr lang="en-GB" altLang="en-US" sz="2800" b="1" dirty="0">
              <a:solidFill>
                <a:srgbClr val="0070C0"/>
              </a:solidFill>
            </a:endParaRPr>
          </a:p>
        </p:txBody>
      </p:sp>
      <p:sp>
        <p:nvSpPr>
          <p:cNvPr id="4" name="Slide Number Placeholder 3">
            <a:extLst>
              <a:ext uri="{FF2B5EF4-FFF2-40B4-BE49-F238E27FC236}">
                <a16:creationId xmlns:a16="http://schemas.microsoft.com/office/drawing/2014/main" id="{B580427C-28C8-7F56-B585-B8DAA8F49D7E}"/>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1138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CB4AE-D2E8-659E-33DD-B2F15DF2AB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97DE672-9583-AA08-C1D8-6E074CC0559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Creating a career development plan</a:t>
            </a:r>
          </a:p>
        </p:txBody>
      </p:sp>
      <p:sp>
        <p:nvSpPr>
          <p:cNvPr id="3" name="Slide Number Placeholder 2">
            <a:extLst>
              <a:ext uri="{FF2B5EF4-FFF2-40B4-BE49-F238E27FC236}">
                <a16:creationId xmlns:a16="http://schemas.microsoft.com/office/drawing/2014/main" id="{B2173A3C-C4EB-59D0-C018-436B2702BEDC}"/>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635379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3BBE2-79F4-0F5E-578A-E5D0EF04C1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8B87E4-6D63-357E-FBD9-C7581CE57B09}"/>
              </a:ext>
            </a:extLst>
          </p:cNvPr>
          <p:cNvSpPr>
            <a:spLocks noGrp="1"/>
          </p:cNvSpPr>
          <p:nvPr>
            <p:ph type="title"/>
          </p:nvPr>
        </p:nvSpPr>
        <p:spPr>
          <a:xfrm>
            <a:off x="457200" y="274638"/>
            <a:ext cx="8229600" cy="706090"/>
          </a:xfrm>
        </p:spPr>
        <p:txBody>
          <a:bodyPr anchor="t">
            <a:normAutofit/>
          </a:bodyPr>
          <a:lstStyle/>
          <a:p>
            <a:r>
              <a:rPr lang="en-US" sz="4000" b="1" dirty="0"/>
              <a:t>What is career development?</a:t>
            </a:r>
          </a:p>
        </p:txBody>
      </p:sp>
      <p:sp>
        <p:nvSpPr>
          <p:cNvPr id="3" name="Content Placeholder 2">
            <a:extLst>
              <a:ext uri="{FF2B5EF4-FFF2-40B4-BE49-F238E27FC236}">
                <a16:creationId xmlns:a16="http://schemas.microsoft.com/office/drawing/2014/main" id="{77A01D91-3B6B-98BC-3416-DC0F5252B5FF}"/>
              </a:ext>
            </a:extLst>
          </p:cNvPr>
          <p:cNvSpPr>
            <a:spLocks noGrp="1"/>
          </p:cNvSpPr>
          <p:nvPr>
            <p:ph idx="1"/>
          </p:nvPr>
        </p:nvSpPr>
        <p:spPr>
          <a:xfrm>
            <a:off x="318356" y="1268760"/>
            <a:ext cx="7316570" cy="4320481"/>
          </a:xfrm>
          <a:solidFill>
            <a:schemeClr val="bg1"/>
          </a:solidFill>
        </p:spPr>
        <p:txBody>
          <a:bodyPr>
            <a:normAutofit lnSpcReduction="10000"/>
          </a:bodyPr>
          <a:lstStyle/>
          <a:p>
            <a:pPr marL="0" indent="0">
              <a:lnSpc>
                <a:spcPct val="150000"/>
              </a:lnSpc>
              <a:buNone/>
            </a:pPr>
            <a:r>
              <a:rPr lang="en-GB" sz="2100" dirty="0"/>
              <a:t>“… the ongoing process of </a:t>
            </a:r>
            <a:r>
              <a:rPr lang="en-GB" sz="2100" b="1" dirty="0">
                <a:solidFill>
                  <a:srgbClr val="00B0F0"/>
                </a:solidFill>
              </a:rPr>
              <a:t>learning, developing, and moving towards one’s goals</a:t>
            </a:r>
            <a:r>
              <a:rPr lang="en-GB" sz="2100" dirty="0"/>
              <a:t>. Moreover, career development has its own advantages, one of which is the fact that it reduces turnover and </a:t>
            </a:r>
            <a:r>
              <a:rPr lang="en-GB" sz="2100" b="1" dirty="0">
                <a:solidFill>
                  <a:srgbClr val="00B0F0"/>
                </a:solidFill>
              </a:rPr>
              <a:t>increases employee motivation</a:t>
            </a:r>
            <a:r>
              <a:rPr lang="en-GB" sz="2100" dirty="0"/>
              <a:t>” (Fahed-</a:t>
            </a:r>
            <a:r>
              <a:rPr lang="en-GB" sz="2100" dirty="0" err="1"/>
              <a:t>Sreih</a:t>
            </a:r>
            <a:r>
              <a:rPr lang="en-GB" sz="2100" dirty="0"/>
              <a:t>, 2020, </a:t>
            </a:r>
            <a:r>
              <a:rPr lang="en-GB" sz="2100" dirty="0" err="1"/>
              <a:t>p.1</a:t>
            </a:r>
            <a:r>
              <a:rPr lang="en-GB" sz="2100" dirty="0"/>
              <a:t>)</a:t>
            </a:r>
          </a:p>
          <a:p>
            <a:pPr marL="0" indent="0">
              <a:lnSpc>
                <a:spcPct val="150000"/>
              </a:lnSpc>
              <a:buNone/>
            </a:pPr>
            <a:endParaRPr lang="en-GB" sz="2100" dirty="0"/>
          </a:p>
          <a:p>
            <a:pPr marL="0" indent="0">
              <a:lnSpc>
                <a:spcPct val="150000"/>
              </a:lnSpc>
              <a:buNone/>
            </a:pPr>
            <a:r>
              <a:rPr lang="en-GB" sz="2100" dirty="0"/>
              <a:t>“… an organic, fluid process that works</a:t>
            </a:r>
            <a:r>
              <a:rPr lang="en-GB" sz="2100" b="1" dirty="0">
                <a:solidFill>
                  <a:srgbClr val="00B0F0"/>
                </a:solidFill>
              </a:rPr>
              <a:t> to expand your skills and strengths in line with your lifestyle, personal values and goals</a:t>
            </a:r>
            <a:r>
              <a:rPr lang="en-GB" sz="2100" dirty="0"/>
              <a:t>”</a:t>
            </a:r>
            <a:r>
              <a:rPr lang="en-GB" sz="2100" b="1" dirty="0"/>
              <a:t> </a:t>
            </a:r>
            <a:r>
              <a:rPr lang="en-GB" sz="2100" dirty="0"/>
              <a:t>(Indeed, 2025, </a:t>
            </a:r>
            <a:r>
              <a:rPr lang="en-GB" sz="2100" dirty="0" err="1"/>
              <a:t>par.1</a:t>
            </a:r>
            <a:r>
              <a:rPr lang="en-GB" sz="2100" dirty="0"/>
              <a:t>).  </a:t>
            </a:r>
          </a:p>
          <a:p>
            <a:pPr marL="0" indent="0">
              <a:lnSpc>
                <a:spcPct val="150000"/>
              </a:lnSpc>
              <a:buNone/>
            </a:pPr>
            <a:endParaRPr lang="en-US" sz="2200" dirty="0"/>
          </a:p>
        </p:txBody>
      </p:sp>
      <p:sp>
        <p:nvSpPr>
          <p:cNvPr id="10" name="TextBox 9">
            <a:extLst>
              <a:ext uri="{FF2B5EF4-FFF2-40B4-BE49-F238E27FC236}">
                <a16:creationId xmlns:a16="http://schemas.microsoft.com/office/drawing/2014/main" id="{C8BE8E9C-0A62-A2E9-45DD-F4DD16E8C936}"/>
              </a:ext>
            </a:extLst>
          </p:cNvPr>
          <p:cNvSpPr txBox="1"/>
          <p:nvPr/>
        </p:nvSpPr>
        <p:spPr>
          <a:xfrm>
            <a:off x="7634926" y="4741260"/>
            <a:ext cx="1373324" cy="707886"/>
          </a:xfrm>
          <a:prstGeom prst="rect">
            <a:avLst/>
          </a:prstGeom>
          <a:noFill/>
          <a:ln>
            <a:solidFill>
              <a:schemeClr val="bg1">
                <a:lumMod val="75000"/>
              </a:schemeClr>
            </a:solidFill>
          </a:ln>
        </p:spPr>
        <p:txBody>
          <a:bodyPr wrap="square" rtlCol="0">
            <a:spAutoFit/>
          </a:bodyPr>
          <a:lstStyle/>
          <a:p>
            <a:r>
              <a:rPr lang="en-GB" sz="1000" dirty="0">
                <a:hlinkClick r:id="rId3"/>
              </a:rPr>
              <a:t>What is career development? (With definition and tips) | Indeed.com UK</a:t>
            </a:r>
            <a:endParaRPr lang="en-GB" sz="1000" dirty="0"/>
          </a:p>
        </p:txBody>
      </p:sp>
      <p:pic>
        <p:nvPicPr>
          <p:cNvPr id="12" name="Picture 11">
            <a:extLst>
              <a:ext uri="{FF2B5EF4-FFF2-40B4-BE49-F238E27FC236}">
                <a16:creationId xmlns:a16="http://schemas.microsoft.com/office/drawing/2014/main" id="{37BBAF59-9059-ADA6-2495-8BD29C309F34}"/>
              </a:ext>
            </a:extLst>
          </p:cNvPr>
          <p:cNvPicPr>
            <a:picLocks noChangeAspect="1"/>
          </p:cNvPicPr>
          <p:nvPr/>
        </p:nvPicPr>
        <p:blipFill>
          <a:blip r:embed="rId4"/>
          <a:srcRect l="1963" t="60080" r="87012" b="17240"/>
          <a:stretch>
            <a:fillRect/>
          </a:stretch>
        </p:blipFill>
        <p:spPr>
          <a:xfrm>
            <a:off x="7817532" y="1408854"/>
            <a:ext cx="1008112" cy="1296144"/>
          </a:xfrm>
          <a:prstGeom prst="rect">
            <a:avLst/>
          </a:prstGeom>
        </p:spPr>
      </p:pic>
      <p:sp>
        <p:nvSpPr>
          <p:cNvPr id="13" name="TextBox 12">
            <a:extLst>
              <a:ext uri="{FF2B5EF4-FFF2-40B4-BE49-F238E27FC236}">
                <a16:creationId xmlns:a16="http://schemas.microsoft.com/office/drawing/2014/main" id="{7A909F06-78F4-D6BC-0A7A-48E9E126DECA}"/>
              </a:ext>
            </a:extLst>
          </p:cNvPr>
          <p:cNvSpPr txBox="1"/>
          <p:nvPr/>
        </p:nvSpPr>
        <p:spPr>
          <a:xfrm>
            <a:off x="7634926" y="2741656"/>
            <a:ext cx="1373324" cy="707886"/>
          </a:xfrm>
          <a:prstGeom prst="rect">
            <a:avLst/>
          </a:prstGeom>
          <a:noFill/>
          <a:ln>
            <a:solidFill>
              <a:schemeClr val="bg1">
                <a:lumMod val="75000"/>
              </a:schemeClr>
            </a:solidFill>
          </a:ln>
        </p:spPr>
        <p:txBody>
          <a:bodyPr wrap="square" rtlCol="0">
            <a:spAutoFit/>
          </a:bodyPr>
          <a:lstStyle/>
          <a:p>
            <a:r>
              <a:rPr lang="en-GB" sz="1000" dirty="0">
                <a:hlinkClick r:id="rId5"/>
              </a:rPr>
              <a:t>Career Development and Job Satisfaction - University of Wales Trinity Saint David</a:t>
            </a:r>
            <a:endParaRPr lang="en-GB" sz="1000" dirty="0"/>
          </a:p>
        </p:txBody>
      </p:sp>
      <p:pic>
        <p:nvPicPr>
          <p:cNvPr id="16" name="Picture 15">
            <a:extLst>
              <a:ext uri="{FF2B5EF4-FFF2-40B4-BE49-F238E27FC236}">
                <a16:creationId xmlns:a16="http://schemas.microsoft.com/office/drawing/2014/main" id="{61EF7EA4-FBE2-3F7D-D492-DB826D30225F}"/>
              </a:ext>
            </a:extLst>
          </p:cNvPr>
          <p:cNvPicPr>
            <a:picLocks noChangeAspect="1"/>
          </p:cNvPicPr>
          <p:nvPr/>
        </p:nvPicPr>
        <p:blipFill>
          <a:blip r:embed="rId6"/>
          <a:srcRect l="2750" t="12200" r="84649" b="81500"/>
          <a:stretch>
            <a:fillRect/>
          </a:stretch>
        </p:blipFill>
        <p:spPr>
          <a:xfrm>
            <a:off x="7745524" y="4329918"/>
            <a:ext cx="1152128" cy="360041"/>
          </a:xfrm>
          <a:prstGeom prst="rect">
            <a:avLst/>
          </a:prstGeom>
        </p:spPr>
      </p:pic>
      <p:sp>
        <p:nvSpPr>
          <p:cNvPr id="17" name="Oval 16">
            <a:extLst>
              <a:ext uri="{FF2B5EF4-FFF2-40B4-BE49-F238E27FC236}">
                <a16:creationId xmlns:a16="http://schemas.microsoft.com/office/drawing/2014/main" id="{CE6F5A84-8C87-3631-8383-7E9CD3DA1E09}"/>
              </a:ext>
            </a:extLst>
          </p:cNvPr>
          <p:cNvSpPr/>
          <p:nvPr/>
        </p:nvSpPr>
        <p:spPr>
          <a:xfrm>
            <a:off x="1115616" y="1340768"/>
            <a:ext cx="2088232" cy="504056"/>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E9BB0B47-6D32-081F-5675-7529F5EDB780}"/>
              </a:ext>
            </a:extLst>
          </p:cNvPr>
          <p:cNvSpPr/>
          <p:nvPr/>
        </p:nvSpPr>
        <p:spPr>
          <a:xfrm>
            <a:off x="1115616" y="4077890"/>
            <a:ext cx="2592288" cy="612069"/>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A316D262-FDA9-E748-701C-660321920F22}"/>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069748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7" grpId="0" animBg="1"/>
      <p:bldP spid="1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exagon 3">
            <a:extLst>
              <a:ext uri="{FF2B5EF4-FFF2-40B4-BE49-F238E27FC236}">
                <a16:creationId xmlns:a16="http://schemas.microsoft.com/office/drawing/2014/main" id="{CFF0776F-5632-1649-3FEC-E35D613198A3}"/>
              </a:ext>
            </a:extLst>
          </p:cNvPr>
          <p:cNvSpPr/>
          <p:nvPr/>
        </p:nvSpPr>
        <p:spPr>
          <a:xfrm>
            <a:off x="3585921" y="2060848"/>
            <a:ext cx="1979135" cy="1711549"/>
          </a:xfrm>
          <a:prstGeom prst="hexagon">
            <a:avLst/>
          </a:prstGeom>
          <a:solidFill>
            <a:srgbClr val="F8B3AA"/>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strengths</a:t>
            </a:r>
            <a:r>
              <a:rPr lang="en-GB" sz="1550" dirty="0">
                <a:solidFill>
                  <a:schemeClr val="tx1"/>
                </a:solidFill>
              </a:rPr>
              <a:t> (knowledge, skills, experience) can I promote?</a:t>
            </a:r>
          </a:p>
        </p:txBody>
      </p:sp>
      <p:sp>
        <p:nvSpPr>
          <p:cNvPr id="5" name="Hexagon 4">
            <a:extLst>
              <a:ext uri="{FF2B5EF4-FFF2-40B4-BE49-F238E27FC236}">
                <a16:creationId xmlns:a16="http://schemas.microsoft.com/office/drawing/2014/main" id="{27D49B9F-DE23-D950-3B05-D69DA3F49CDF}"/>
              </a:ext>
            </a:extLst>
          </p:cNvPr>
          <p:cNvSpPr/>
          <p:nvPr/>
        </p:nvSpPr>
        <p:spPr>
          <a:xfrm>
            <a:off x="3582432" y="3933056"/>
            <a:ext cx="1979135" cy="1711549"/>
          </a:xfrm>
          <a:prstGeom prst="hexagon">
            <a:avLst/>
          </a:prstGeom>
          <a:solidFill>
            <a:srgbClr val="FBD3C5"/>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550" dirty="0">
              <a:solidFill>
                <a:schemeClr val="tx1"/>
              </a:solidFill>
            </a:endParaRPr>
          </a:p>
          <a:p>
            <a:pPr algn="ctr"/>
            <a:r>
              <a:rPr lang="en-GB" sz="1550" dirty="0">
                <a:solidFill>
                  <a:schemeClr val="tx1"/>
                </a:solidFill>
              </a:rPr>
              <a:t>What  </a:t>
            </a:r>
            <a:r>
              <a:rPr lang="en-GB" sz="1550" b="1" dirty="0">
                <a:solidFill>
                  <a:schemeClr val="tx1"/>
                </a:solidFill>
              </a:rPr>
              <a:t>weaknesses </a:t>
            </a:r>
            <a:r>
              <a:rPr lang="en-GB" sz="1550" dirty="0">
                <a:solidFill>
                  <a:schemeClr val="tx1"/>
                </a:solidFill>
              </a:rPr>
              <a:t>do I need to address to eliminate barriers?</a:t>
            </a:r>
          </a:p>
          <a:p>
            <a:pPr algn="ctr"/>
            <a:endParaRPr lang="en-GB" sz="1550" dirty="0">
              <a:solidFill>
                <a:schemeClr val="tx1"/>
              </a:solidFill>
            </a:endParaRPr>
          </a:p>
        </p:txBody>
      </p:sp>
      <p:sp>
        <p:nvSpPr>
          <p:cNvPr id="6" name="Hexagon 5">
            <a:extLst>
              <a:ext uri="{FF2B5EF4-FFF2-40B4-BE49-F238E27FC236}">
                <a16:creationId xmlns:a16="http://schemas.microsoft.com/office/drawing/2014/main" id="{EB055F5C-C6B5-1BFC-9EE2-201B7F7EF7D8}"/>
              </a:ext>
            </a:extLst>
          </p:cNvPr>
          <p:cNvSpPr/>
          <p:nvPr/>
        </p:nvSpPr>
        <p:spPr>
          <a:xfrm>
            <a:off x="3582432" y="188640"/>
            <a:ext cx="1979135" cy="1711549"/>
          </a:xfrm>
          <a:prstGeom prst="hexagon">
            <a:avLst/>
          </a:prstGeom>
          <a:solidFill>
            <a:srgbClr val="FE98A2"/>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impact</a:t>
            </a:r>
            <a:r>
              <a:rPr lang="en-GB" sz="1550" dirty="0">
                <a:solidFill>
                  <a:schemeClr val="tx1"/>
                </a:solidFill>
              </a:rPr>
              <a:t> do I want to make?</a:t>
            </a:r>
          </a:p>
        </p:txBody>
      </p:sp>
      <p:sp>
        <p:nvSpPr>
          <p:cNvPr id="7" name="Hexagon 6">
            <a:extLst>
              <a:ext uri="{FF2B5EF4-FFF2-40B4-BE49-F238E27FC236}">
                <a16:creationId xmlns:a16="http://schemas.microsoft.com/office/drawing/2014/main" id="{FCBEF492-8A5E-81F4-77CE-56A0BE2A0ADA}"/>
              </a:ext>
            </a:extLst>
          </p:cNvPr>
          <p:cNvSpPr/>
          <p:nvPr/>
        </p:nvSpPr>
        <p:spPr>
          <a:xfrm>
            <a:off x="5314113" y="2958231"/>
            <a:ext cx="1979135" cy="1711549"/>
          </a:xfrm>
          <a:prstGeom prst="hexagon">
            <a:avLst/>
          </a:prstGeom>
          <a:solidFill>
            <a:schemeClr val="accent3">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strategies</a:t>
            </a:r>
            <a:r>
              <a:rPr lang="en-GB" sz="1550" dirty="0">
                <a:solidFill>
                  <a:schemeClr val="tx1"/>
                </a:solidFill>
              </a:rPr>
              <a:t> can I adopt?</a:t>
            </a:r>
          </a:p>
        </p:txBody>
      </p:sp>
      <p:sp>
        <p:nvSpPr>
          <p:cNvPr id="8" name="Hexagon 7">
            <a:extLst>
              <a:ext uri="{FF2B5EF4-FFF2-40B4-BE49-F238E27FC236}">
                <a16:creationId xmlns:a16="http://schemas.microsoft.com/office/drawing/2014/main" id="{2CD9E523-0A7A-2C17-C8B5-86C65865F9D4}"/>
              </a:ext>
            </a:extLst>
          </p:cNvPr>
          <p:cNvSpPr/>
          <p:nvPr/>
        </p:nvSpPr>
        <p:spPr>
          <a:xfrm>
            <a:off x="5310624" y="1086023"/>
            <a:ext cx="1979135" cy="1711549"/>
          </a:xfrm>
          <a:prstGeom prst="hexagon">
            <a:avLst/>
          </a:prstGeom>
          <a:solidFill>
            <a:schemeClr val="accent3">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action</a:t>
            </a:r>
            <a:r>
              <a:rPr lang="en-GB" sz="1550" dirty="0">
                <a:solidFill>
                  <a:schemeClr val="tx1"/>
                </a:solidFill>
              </a:rPr>
              <a:t> should I take?</a:t>
            </a:r>
          </a:p>
        </p:txBody>
      </p:sp>
      <p:sp>
        <p:nvSpPr>
          <p:cNvPr id="9" name="Hexagon 8">
            <a:extLst>
              <a:ext uri="{FF2B5EF4-FFF2-40B4-BE49-F238E27FC236}">
                <a16:creationId xmlns:a16="http://schemas.microsoft.com/office/drawing/2014/main" id="{D749F0EE-EF4D-E20C-2B5A-88907E4BA435}"/>
              </a:ext>
            </a:extLst>
          </p:cNvPr>
          <p:cNvSpPr/>
          <p:nvPr/>
        </p:nvSpPr>
        <p:spPr>
          <a:xfrm>
            <a:off x="1867100" y="2996952"/>
            <a:ext cx="1979135" cy="1711549"/>
          </a:xfrm>
          <a:prstGeom prst="hexagon">
            <a:avLst/>
          </a:prstGeom>
          <a:solidFill>
            <a:schemeClr val="accent4">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motivation</a:t>
            </a:r>
            <a:r>
              <a:rPr lang="en-GB" sz="1550" dirty="0">
                <a:solidFill>
                  <a:schemeClr val="tx1"/>
                </a:solidFill>
              </a:rPr>
              <a:t> will I need to get there?</a:t>
            </a:r>
          </a:p>
        </p:txBody>
      </p:sp>
      <p:sp>
        <p:nvSpPr>
          <p:cNvPr id="10" name="Hexagon 9">
            <a:extLst>
              <a:ext uri="{FF2B5EF4-FFF2-40B4-BE49-F238E27FC236}">
                <a16:creationId xmlns:a16="http://schemas.microsoft.com/office/drawing/2014/main" id="{2C446208-C474-D86B-4FD4-75292451D678}"/>
              </a:ext>
            </a:extLst>
          </p:cNvPr>
          <p:cNvSpPr/>
          <p:nvPr/>
        </p:nvSpPr>
        <p:spPr>
          <a:xfrm>
            <a:off x="1863611" y="1124744"/>
            <a:ext cx="1979135" cy="1711549"/>
          </a:xfrm>
          <a:prstGeom prst="hexagon">
            <a:avLst/>
          </a:prstGeom>
          <a:solidFill>
            <a:schemeClr val="accent4">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do they align with my </a:t>
            </a:r>
            <a:r>
              <a:rPr lang="en-GB" sz="1550" b="1" dirty="0">
                <a:solidFill>
                  <a:schemeClr val="tx1"/>
                </a:solidFill>
              </a:rPr>
              <a:t>values</a:t>
            </a:r>
            <a:r>
              <a:rPr lang="en-GB" sz="1550" dirty="0">
                <a:solidFill>
                  <a:schemeClr val="tx1"/>
                </a:solidFill>
              </a:rPr>
              <a:t>?</a:t>
            </a:r>
          </a:p>
        </p:txBody>
      </p:sp>
      <p:sp>
        <p:nvSpPr>
          <p:cNvPr id="11" name="Hexagon 10">
            <a:extLst>
              <a:ext uri="{FF2B5EF4-FFF2-40B4-BE49-F238E27FC236}">
                <a16:creationId xmlns:a16="http://schemas.microsoft.com/office/drawing/2014/main" id="{66C5BBF3-FAB6-FCD6-0515-55503457B35C}"/>
              </a:ext>
            </a:extLst>
          </p:cNvPr>
          <p:cNvSpPr/>
          <p:nvPr/>
        </p:nvSpPr>
        <p:spPr>
          <a:xfrm>
            <a:off x="140105" y="2075979"/>
            <a:ext cx="1979135" cy="1711549"/>
          </a:xfrm>
          <a:prstGeom prst="hexagon">
            <a:avLst/>
          </a:prstGeom>
          <a:solidFill>
            <a:schemeClr val="tx2">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are my </a:t>
            </a:r>
            <a:r>
              <a:rPr lang="en-GB" sz="1550" b="1" dirty="0">
                <a:solidFill>
                  <a:schemeClr val="tx1"/>
                </a:solidFill>
              </a:rPr>
              <a:t>goals</a:t>
            </a:r>
            <a:r>
              <a:rPr lang="en-GB" sz="1550" dirty="0">
                <a:solidFill>
                  <a:schemeClr val="tx1"/>
                </a:solidFill>
              </a:rPr>
              <a:t>?</a:t>
            </a:r>
          </a:p>
        </p:txBody>
      </p:sp>
      <p:sp>
        <p:nvSpPr>
          <p:cNvPr id="12" name="Hexagon 11">
            <a:extLst>
              <a:ext uri="{FF2B5EF4-FFF2-40B4-BE49-F238E27FC236}">
                <a16:creationId xmlns:a16="http://schemas.microsoft.com/office/drawing/2014/main" id="{32525D93-7362-3302-29A0-5DEC99EA5DEA}"/>
              </a:ext>
            </a:extLst>
          </p:cNvPr>
          <p:cNvSpPr/>
          <p:nvPr/>
        </p:nvSpPr>
        <p:spPr>
          <a:xfrm>
            <a:off x="7038816" y="2044926"/>
            <a:ext cx="1979135" cy="1711549"/>
          </a:xfrm>
          <a:prstGeom prst="hexagon">
            <a:avLst/>
          </a:prstGeom>
          <a:solidFill>
            <a:schemeClr val="accent2">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will I track and measure my </a:t>
            </a:r>
            <a:r>
              <a:rPr lang="en-GB" sz="1550" b="1" dirty="0">
                <a:solidFill>
                  <a:schemeClr val="tx1"/>
                </a:solidFill>
              </a:rPr>
              <a:t>progress</a:t>
            </a:r>
            <a:r>
              <a:rPr lang="en-GB" sz="1550" dirty="0">
                <a:solidFill>
                  <a:schemeClr val="tx1"/>
                </a:solidFill>
              </a:rPr>
              <a:t>?</a:t>
            </a:r>
          </a:p>
        </p:txBody>
      </p:sp>
      <p:sp>
        <p:nvSpPr>
          <p:cNvPr id="2" name="Slide Number Placeholder 1">
            <a:extLst>
              <a:ext uri="{FF2B5EF4-FFF2-40B4-BE49-F238E27FC236}">
                <a16:creationId xmlns:a16="http://schemas.microsoft.com/office/drawing/2014/main" id="{9B8A67F1-DFCF-D1FD-E65F-07F7C5D4F411}"/>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24380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729D1-BC82-243B-4023-BC2CEE81C88B}"/>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046B7ED1-ED4D-3EE7-0D35-12446D493C8D}"/>
              </a:ext>
            </a:extLst>
          </p:cNvPr>
          <p:cNvSpPr/>
          <p:nvPr/>
        </p:nvSpPr>
        <p:spPr>
          <a:xfrm>
            <a:off x="6043914" y="3140968"/>
            <a:ext cx="2743010" cy="3528392"/>
          </a:xfrm>
          <a:prstGeom prst="roundRect">
            <a:avLst/>
          </a:prstGeom>
          <a:solidFill>
            <a:srgbClr val="FFE9E5"/>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500" dirty="0">
                <a:solidFill>
                  <a:schemeClr val="tx1"/>
                </a:solidFill>
              </a:rPr>
              <a:t>Being a social justice advocate</a:t>
            </a:r>
          </a:p>
          <a:p>
            <a:endParaRPr lang="en-GB" sz="1500" dirty="0">
              <a:solidFill>
                <a:schemeClr val="tx1"/>
              </a:solidFill>
            </a:endParaRPr>
          </a:p>
          <a:p>
            <a:r>
              <a:rPr lang="en-GB" sz="1500" dirty="0">
                <a:solidFill>
                  <a:schemeClr val="tx1"/>
                </a:solidFill>
              </a:rPr>
              <a:t>Being disruptive</a:t>
            </a:r>
          </a:p>
          <a:p>
            <a:endParaRPr lang="en-GB" sz="1500" dirty="0">
              <a:solidFill>
                <a:schemeClr val="tx1"/>
              </a:solidFill>
            </a:endParaRPr>
          </a:p>
          <a:p>
            <a:r>
              <a:rPr lang="en-GB" sz="1500" dirty="0">
                <a:solidFill>
                  <a:schemeClr val="tx1"/>
                </a:solidFill>
              </a:rPr>
              <a:t>Being a voice for Gen Z</a:t>
            </a:r>
          </a:p>
          <a:p>
            <a:endParaRPr lang="en-GB" sz="1400" dirty="0">
              <a:solidFill>
                <a:schemeClr val="tx1"/>
              </a:solidFill>
            </a:endParaRPr>
          </a:p>
        </p:txBody>
      </p:sp>
      <p:sp>
        <p:nvSpPr>
          <p:cNvPr id="6" name="Rectangle: Rounded Corners 5">
            <a:extLst>
              <a:ext uri="{FF2B5EF4-FFF2-40B4-BE49-F238E27FC236}">
                <a16:creationId xmlns:a16="http://schemas.microsoft.com/office/drawing/2014/main" id="{C46F8534-F80F-4868-FB5A-EAABD634FAE4}"/>
              </a:ext>
            </a:extLst>
          </p:cNvPr>
          <p:cNvSpPr/>
          <p:nvPr/>
        </p:nvSpPr>
        <p:spPr>
          <a:xfrm>
            <a:off x="325834" y="3140968"/>
            <a:ext cx="2743010" cy="3528392"/>
          </a:xfrm>
          <a:prstGeom prst="round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500" dirty="0">
                <a:solidFill>
                  <a:schemeClr val="tx1"/>
                </a:solidFill>
              </a:rPr>
              <a:t>Futuristic approach to innovation</a:t>
            </a:r>
          </a:p>
          <a:p>
            <a:endParaRPr lang="en-GB" sz="1500" dirty="0">
              <a:solidFill>
                <a:schemeClr val="tx1"/>
              </a:solidFill>
            </a:endParaRPr>
          </a:p>
          <a:p>
            <a:r>
              <a:rPr lang="en-GB" sz="1500" dirty="0">
                <a:solidFill>
                  <a:schemeClr val="tx1"/>
                </a:solidFill>
              </a:rPr>
              <a:t>Being a risktaker</a:t>
            </a:r>
          </a:p>
          <a:p>
            <a:endParaRPr lang="en-GB" sz="1500" dirty="0">
              <a:solidFill>
                <a:schemeClr val="tx1"/>
              </a:solidFill>
            </a:endParaRPr>
          </a:p>
          <a:p>
            <a:r>
              <a:rPr lang="en-GB" sz="1500" dirty="0">
                <a:solidFill>
                  <a:schemeClr val="tx1"/>
                </a:solidFill>
              </a:rPr>
              <a:t>Being disruptive  </a:t>
            </a:r>
          </a:p>
        </p:txBody>
      </p:sp>
      <p:sp>
        <p:nvSpPr>
          <p:cNvPr id="2" name="Title 1">
            <a:extLst>
              <a:ext uri="{FF2B5EF4-FFF2-40B4-BE49-F238E27FC236}">
                <a16:creationId xmlns:a16="http://schemas.microsoft.com/office/drawing/2014/main" id="{01381900-A1E3-A910-3A49-E4BC42CA9737}"/>
              </a:ext>
            </a:extLst>
          </p:cNvPr>
          <p:cNvSpPr>
            <a:spLocks noGrp="1"/>
          </p:cNvSpPr>
          <p:nvPr>
            <p:ph type="title"/>
          </p:nvPr>
        </p:nvSpPr>
        <p:spPr>
          <a:xfrm>
            <a:off x="457200" y="39687"/>
            <a:ext cx="8229600" cy="1143000"/>
          </a:xfrm>
        </p:spPr>
        <p:txBody>
          <a:bodyPr>
            <a:normAutofit/>
          </a:bodyPr>
          <a:lstStyle/>
          <a:p>
            <a:r>
              <a:rPr lang="en-GB" sz="4000" b="1" dirty="0"/>
              <a:t>Career Development Planning</a:t>
            </a:r>
          </a:p>
        </p:txBody>
      </p:sp>
      <p:sp>
        <p:nvSpPr>
          <p:cNvPr id="3" name="Content Placeholder 2">
            <a:extLst>
              <a:ext uri="{FF2B5EF4-FFF2-40B4-BE49-F238E27FC236}">
                <a16:creationId xmlns:a16="http://schemas.microsoft.com/office/drawing/2014/main" id="{D28B5E53-BA62-C228-CA3B-A56B99F9600A}"/>
              </a:ext>
            </a:extLst>
          </p:cNvPr>
          <p:cNvSpPr>
            <a:spLocks noGrp="1"/>
          </p:cNvSpPr>
          <p:nvPr>
            <p:ph idx="1"/>
          </p:nvPr>
        </p:nvSpPr>
        <p:spPr>
          <a:xfrm>
            <a:off x="298127" y="1182687"/>
            <a:ext cx="8594353" cy="4204829"/>
          </a:xfrm>
        </p:spPr>
        <p:txBody>
          <a:bodyPr>
            <a:normAutofit/>
          </a:bodyPr>
          <a:lstStyle/>
          <a:p>
            <a:pPr marL="0" indent="0">
              <a:buNone/>
            </a:pPr>
            <a:r>
              <a:rPr lang="en-GB" sz="2200" dirty="0"/>
              <a:t>Career planning will help </a:t>
            </a:r>
            <a:r>
              <a:rPr lang="en-GB" sz="2200" b="1" dirty="0"/>
              <a:t>shape (and reshape) your personal brand</a:t>
            </a:r>
            <a:r>
              <a:rPr lang="en-GB" sz="2200" dirty="0"/>
              <a:t>. </a:t>
            </a:r>
          </a:p>
          <a:p>
            <a:endParaRPr lang="en-GB" sz="2200" dirty="0"/>
          </a:p>
          <a:p>
            <a:pPr marL="0" indent="0">
              <a:buNone/>
            </a:pPr>
            <a:r>
              <a:rPr lang="en-GB" sz="2200" dirty="0"/>
              <a:t>Can you name each famous figure and identify their personal brand?</a:t>
            </a:r>
          </a:p>
        </p:txBody>
      </p:sp>
      <p:sp>
        <p:nvSpPr>
          <p:cNvPr id="4" name="AutoShape 7" descr="Close with solid fill">
            <a:extLst>
              <a:ext uri="{FF2B5EF4-FFF2-40B4-BE49-F238E27FC236}">
                <a16:creationId xmlns:a16="http://schemas.microsoft.com/office/drawing/2014/main" id="{DCD71DC7-2A99-57DF-E959-15B7B764A25F}"/>
              </a:ext>
            </a:extLst>
          </p:cNvPr>
          <p:cNvSpPr>
            <a:spLocks noChangeAspect="1" noChangeArrowheads="1"/>
          </p:cNvSpPr>
          <p:nvPr/>
        </p:nvSpPr>
        <p:spPr bwMode="auto">
          <a:xfrm>
            <a:off x="10995025" y="-8842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Close with solid fill">
            <a:extLst>
              <a:ext uri="{FF2B5EF4-FFF2-40B4-BE49-F238E27FC236}">
                <a16:creationId xmlns:a16="http://schemas.microsoft.com/office/drawing/2014/main" id="{A9DAFAD7-5880-7036-446A-82469860F92E}"/>
              </a:ext>
            </a:extLst>
          </p:cNvPr>
          <p:cNvSpPr>
            <a:spLocks noChangeAspect="1" noChangeArrowheads="1"/>
          </p:cNvSpPr>
          <p:nvPr/>
        </p:nvSpPr>
        <p:spPr bwMode="auto">
          <a:xfrm>
            <a:off x="11455400" y="-8842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Rectangle: Rounded Corners 6">
            <a:extLst>
              <a:ext uri="{FF2B5EF4-FFF2-40B4-BE49-F238E27FC236}">
                <a16:creationId xmlns:a16="http://schemas.microsoft.com/office/drawing/2014/main" id="{604A1F0B-8CBC-A6B5-DF37-C20E08D88916}"/>
              </a:ext>
            </a:extLst>
          </p:cNvPr>
          <p:cNvSpPr/>
          <p:nvPr/>
        </p:nvSpPr>
        <p:spPr>
          <a:xfrm>
            <a:off x="3184874" y="3140968"/>
            <a:ext cx="2743010" cy="3528392"/>
          </a:xfrm>
          <a:prstGeom prst="roundRect">
            <a:avLst/>
          </a:prstGeom>
          <a:solidFill>
            <a:schemeClr val="accent4">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500" dirty="0">
                <a:solidFill>
                  <a:schemeClr val="tx1"/>
                </a:solidFill>
              </a:rPr>
              <a:t>Making personal connections </a:t>
            </a:r>
          </a:p>
          <a:p>
            <a:endParaRPr lang="en-GB" sz="1500" dirty="0">
              <a:solidFill>
                <a:schemeClr val="tx1"/>
              </a:solidFill>
            </a:endParaRPr>
          </a:p>
          <a:p>
            <a:r>
              <a:rPr lang="en-GB" sz="1500" dirty="0">
                <a:solidFill>
                  <a:schemeClr val="tx1"/>
                </a:solidFill>
              </a:rPr>
              <a:t>Being authentic</a:t>
            </a:r>
          </a:p>
          <a:p>
            <a:endParaRPr lang="en-GB" sz="1500" dirty="0">
              <a:solidFill>
                <a:schemeClr val="tx1"/>
              </a:solidFill>
            </a:endParaRPr>
          </a:p>
          <a:p>
            <a:r>
              <a:rPr lang="en-GB" sz="1500" dirty="0">
                <a:solidFill>
                  <a:schemeClr val="tx1"/>
                </a:solidFill>
              </a:rPr>
              <a:t>Empowering women   </a:t>
            </a:r>
          </a:p>
          <a:p>
            <a:endParaRPr lang="en-GB" sz="1400" dirty="0">
              <a:solidFill>
                <a:schemeClr val="tx1"/>
              </a:solidFill>
            </a:endParaRPr>
          </a:p>
        </p:txBody>
      </p:sp>
      <p:sp>
        <p:nvSpPr>
          <p:cNvPr id="9" name="AutoShape 4">
            <a:extLst>
              <a:ext uri="{FF2B5EF4-FFF2-40B4-BE49-F238E27FC236}">
                <a16:creationId xmlns:a16="http://schemas.microsoft.com/office/drawing/2014/main" id="{7DCBEE6E-6A13-7EAF-8A37-CA828CFB53A2}"/>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a:extLst>
              <a:ext uri="{FF2B5EF4-FFF2-40B4-BE49-F238E27FC236}">
                <a16:creationId xmlns:a16="http://schemas.microsoft.com/office/drawing/2014/main" id="{9D6D99B0-6D56-C340-6FBF-B5F10C0381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1100" y="3271246"/>
            <a:ext cx="1870557" cy="17145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074" name="Picture 2">
            <a:extLst>
              <a:ext uri="{FF2B5EF4-FFF2-40B4-BE49-F238E27FC236}">
                <a16:creationId xmlns:a16="http://schemas.microsoft.com/office/drawing/2014/main" id="{27B6590A-9D67-48FD-CD93-198F5783CA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27" r="16001"/>
          <a:stretch>
            <a:fillRect/>
          </a:stretch>
        </p:blipFill>
        <p:spPr bwMode="auto">
          <a:xfrm>
            <a:off x="761794" y="3271246"/>
            <a:ext cx="1943657" cy="17145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8" name="Picture 4">
            <a:extLst>
              <a:ext uri="{FF2B5EF4-FFF2-40B4-BE49-F238E27FC236}">
                <a16:creationId xmlns:a16="http://schemas.microsoft.com/office/drawing/2014/main" id="{5CBBB31F-D176-CE7A-9031-953308FF79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703" r="6738"/>
          <a:stretch>
            <a:fillRect/>
          </a:stretch>
        </p:blipFill>
        <p:spPr bwMode="auto">
          <a:xfrm>
            <a:off x="6480140" y="3270231"/>
            <a:ext cx="1870558" cy="17155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8" name="Slide Number Placeholder 7">
            <a:extLst>
              <a:ext uri="{FF2B5EF4-FFF2-40B4-BE49-F238E27FC236}">
                <a16:creationId xmlns:a16="http://schemas.microsoft.com/office/drawing/2014/main" id="{C91AF00C-149C-8B2C-CBE7-941CC53B40AC}"/>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15954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bg/>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bg/>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5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0">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allAtOnce" animBg="1"/>
      <p:bldP spid="6" grpId="0" uiExpand="1" build="allAtOnce" animBg="1"/>
      <p:bldP spid="7" grpId="0" uiExpand="1"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07D5FDE-952D-FA94-CF4C-9EC0E3395C13}"/>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0D7607A1-C857-D0A7-EFD6-BF2DB925CCDE}"/>
              </a:ext>
            </a:extLst>
          </p:cNvPr>
          <p:cNvSpPr>
            <a:spLocks noGrp="1"/>
          </p:cNvSpPr>
          <p:nvPr>
            <p:ph idx="1"/>
          </p:nvPr>
        </p:nvSpPr>
        <p:spPr>
          <a:xfrm>
            <a:off x="179512" y="1484784"/>
            <a:ext cx="4176464" cy="5472608"/>
          </a:xfrm>
        </p:spPr>
        <p:txBody>
          <a:bodyPr>
            <a:normAutofit fontScale="92500" lnSpcReduction="20000"/>
          </a:bodyPr>
          <a:lstStyle/>
          <a:p>
            <a:pPr marL="0" indent="0">
              <a:lnSpc>
                <a:spcPct val="150000"/>
              </a:lnSpc>
              <a:buNone/>
            </a:pPr>
            <a:r>
              <a:rPr lang="en-GB" sz="2200" dirty="0"/>
              <a:t>A good place to start your career planning is by determining what is your personal brand. You can achieve this objective by creating a short </a:t>
            </a:r>
            <a:r>
              <a:rPr lang="en-GB" sz="2200" b="1" dirty="0">
                <a:solidFill>
                  <a:srgbClr val="00B0F0"/>
                </a:solidFill>
              </a:rPr>
              <a:t>elevator pitch </a:t>
            </a:r>
            <a:r>
              <a:rPr lang="en-GB" sz="2200" dirty="0"/>
              <a:t>style presentation. </a:t>
            </a:r>
          </a:p>
          <a:p>
            <a:pPr marL="0" indent="0">
              <a:lnSpc>
                <a:spcPct val="150000"/>
              </a:lnSpc>
              <a:buNone/>
            </a:pPr>
            <a:endParaRPr lang="en-GB" sz="2200" dirty="0"/>
          </a:p>
          <a:p>
            <a:pPr marL="0" indent="0">
              <a:lnSpc>
                <a:spcPct val="150000"/>
              </a:lnSpc>
              <a:buNone/>
            </a:pPr>
            <a:r>
              <a:rPr lang="en-GB" sz="2200" dirty="0"/>
              <a:t>Elevator pitches are typically used to:</a:t>
            </a:r>
          </a:p>
          <a:p>
            <a:pPr marL="285750" indent="-285750">
              <a:lnSpc>
                <a:spcPct val="150000"/>
              </a:lnSpc>
            </a:pPr>
            <a:r>
              <a:rPr lang="en-GB" sz="2200" dirty="0"/>
              <a:t>pitch a business idea</a:t>
            </a:r>
          </a:p>
          <a:p>
            <a:pPr marL="285750" indent="-285750">
              <a:lnSpc>
                <a:spcPct val="150000"/>
              </a:lnSpc>
            </a:pPr>
            <a:r>
              <a:rPr lang="en-GB" sz="2200" dirty="0"/>
              <a:t>promote a research project</a:t>
            </a:r>
          </a:p>
          <a:p>
            <a:pPr marL="285750" indent="-285750">
              <a:lnSpc>
                <a:spcPct val="150000"/>
              </a:lnSpc>
            </a:pPr>
            <a:r>
              <a:rPr lang="en-GB" sz="2200" dirty="0"/>
              <a:t>secure a job interview </a:t>
            </a:r>
          </a:p>
          <a:p>
            <a:pPr marL="0" indent="0">
              <a:buNone/>
            </a:pPr>
            <a:endParaRPr lang="en-GB" sz="2200" dirty="0"/>
          </a:p>
        </p:txBody>
      </p:sp>
      <p:sp>
        <p:nvSpPr>
          <p:cNvPr id="8" name="Title 1">
            <a:extLst>
              <a:ext uri="{FF2B5EF4-FFF2-40B4-BE49-F238E27FC236}">
                <a16:creationId xmlns:a16="http://schemas.microsoft.com/office/drawing/2014/main" id="{54BDE25F-388D-AC04-D2AC-CE9A8A0300FA}"/>
              </a:ext>
            </a:extLst>
          </p:cNvPr>
          <p:cNvSpPr txBox="1">
            <a:spLocks/>
          </p:cNvSpPr>
          <p:nvPr/>
        </p:nvSpPr>
        <p:spPr>
          <a:xfrm>
            <a:off x="395536"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What is your Personal Brand?</a:t>
            </a:r>
          </a:p>
        </p:txBody>
      </p:sp>
      <p:pic>
        <p:nvPicPr>
          <p:cNvPr id="15" name="Online Media 14" title="A Good Elevator Pitch Example">
            <a:hlinkClick r:id="" action="ppaction://media"/>
            <a:extLst>
              <a:ext uri="{FF2B5EF4-FFF2-40B4-BE49-F238E27FC236}">
                <a16:creationId xmlns:a16="http://schemas.microsoft.com/office/drawing/2014/main" id="{5EA4F4BE-DB7E-6396-BAAB-9506F53A4D5F}"/>
              </a:ext>
            </a:extLst>
          </p:cNvPr>
          <p:cNvPicPr>
            <a:picLocks noRot="1" noChangeAspect="1"/>
          </p:cNvPicPr>
          <p:nvPr>
            <a:videoFile r:link="rId1"/>
          </p:nvPr>
        </p:nvPicPr>
        <p:blipFill>
          <a:blip r:embed="rId5"/>
          <a:stretch>
            <a:fillRect/>
          </a:stretch>
        </p:blipFill>
        <p:spPr>
          <a:xfrm>
            <a:off x="4494231" y="4171715"/>
            <a:ext cx="4572000" cy="2583181"/>
          </a:xfrm>
          <a:prstGeom prst="rect">
            <a:avLst/>
          </a:prstGeom>
        </p:spPr>
      </p:pic>
      <p:pic>
        <p:nvPicPr>
          <p:cNvPr id="16" name="Online Media 15" title="2013 BPC Elevator Pitch Winner">
            <a:hlinkClick r:id="" action="ppaction://media"/>
            <a:extLst>
              <a:ext uri="{FF2B5EF4-FFF2-40B4-BE49-F238E27FC236}">
                <a16:creationId xmlns:a16="http://schemas.microsoft.com/office/drawing/2014/main" id="{B4FC17A4-4D0E-CE10-7DF0-75AB4ED47CB6}"/>
              </a:ext>
            </a:extLst>
          </p:cNvPr>
          <p:cNvPicPr>
            <a:picLocks noRot="1" noChangeAspect="1"/>
          </p:cNvPicPr>
          <p:nvPr>
            <a:videoFile r:link="rId2"/>
          </p:nvPr>
        </p:nvPicPr>
        <p:blipFill>
          <a:blip r:embed="rId6"/>
          <a:stretch>
            <a:fillRect/>
          </a:stretch>
        </p:blipFill>
        <p:spPr>
          <a:xfrm>
            <a:off x="4510336" y="1484784"/>
            <a:ext cx="4572000" cy="2583181"/>
          </a:xfrm>
          <a:prstGeom prst="rect">
            <a:avLst/>
          </a:prstGeom>
        </p:spPr>
      </p:pic>
      <p:sp>
        <p:nvSpPr>
          <p:cNvPr id="2" name="Slide Number Placeholder 1">
            <a:extLst>
              <a:ext uri="{FF2B5EF4-FFF2-40B4-BE49-F238E27FC236}">
                <a16:creationId xmlns:a16="http://schemas.microsoft.com/office/drawing/2014/main" id="{9279624E-9D4C-F2AE-FCCC-C3C1B209F491}"/>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4" name="TextBox 3">
            <a:extLst>
              <a:ext uri="{FF2B5EF4-FFF2-40B4-BE49-F238E27FC236}">
                <a16:creationId xmlns:a16="http://schemas.microsoft.com/office/drawing/2014/main" id="{CA7AC59C-78E6-5E68-98BD-6CDC08794CBC}"/>
              </a:ext>
            </a:extLst>
          </p:cNvPr>
          <p:cNvSpPr txBox="1"/>
          <p:nvPr/>
        </p:nvSpPr>
        <p:spPr>
          <a:xfrm>
            <a:off x="5652120" y="3807676"/>
            <a:ext cx="2506377" cy="276999"/>
          </a:xfrm>
          <a:prstGeom prst="rect">
            <a:avLst/>
          </a:prstGeom>
          <a:noFill/>
        </p:spPr>
        <p:txBody>
          <a:bodyPr wrap="square">
            <a:spAutoFit/>
          </a:bodyPr>
          <a:lstStyle/>
          <a:p>
            <a:r>
              <a:rPr lang="en-GB" sz="1200" dirty="0">
                <a:solidFill>
                  <a:schemeClr val="bg1"/>
                </a:solidFill>
                <a:hlinkClick r:id="rId7">
                  <a:extLst>
                    <a:ext uri="{A12FA001-AC4F-418D-AE19-62706E023703}">
                      <ahyp:hlinkClr xmlns:ahyp="http://schemas.microsoft.com/office/drawing/2018/hyperlinkcolor" val="tx"/>
                    </a:ext>
                  </a:extLst>
                </a:hlinkClick>
              </a:rPr>
              <a:t>https://youtu.be/2sE5UXVIkz0</a:t>
            </a:r>
            <a:r>
              <a:rPr lang="en-GB" sz="1200" dirty="0">
                <a:solidFill>
                  <a:schemeClr val="bg1"/>
                </a:solidFill>
              </a:rPr>
              <a:t> </a:t>
            </a:r>
          </a:p>
        </p:txBody>
      </p:sp>
      <p:sp>
        <p:nvSpPr>
          <p:cNvPr id="6" name="TextBox 5">
            <a:extLst>
              <a:ext uri="{FF2B5EF4-FFF2-40B4-BE49-F238E27FC236}">
                <a16:creationId xmlns:a16="http://schemas.microsoft.com/office/drawing/2014/main" id="{37AAE83F-9F70-C406-E4BF-B31D371AACBC}"/>
              </a:ext>
            </a:extLst>
          </p:cNvPr>
          <p:cNvSpPr txBox="1"/>
          <p:nvPr/>
        </p:nvSpPr>
        <p:spPr>
          <a:xfrm>
            <a:off x="5940152" y="6412723"/>
            <a:ext cx="2218345" cy="276999"/>
          </a:xfrm>
          <a:prstGeom prst="rect">
            <a:avLst/>
          </a:prstGeom>
          <a:noFill/>
        </p:spPr>
        <p:txBody>
          <a:bodyPr wrap="square">
            <a:spAutoFit/>
          </a:bodyPr>
          <a:lstStyle/>
          <a:p>
            <a:r>
              <a:rPr lang="en-GB" sz="1200" dirty="0">
                <a:solidFill>
                  <a:schemeClr val="bg1"/>
                </a:solidFill>
                <a:hlinkClick r:id="rId8">
                  <a:extLst>
                    <a:ext uri="{A12FA001-AC4F-418D-AE19-62706E023703}">
                      <ahyp:hlinkClr xmlns:ahyp="http://schemas.microsoft.com/office/drawing/2018/hyperlinkcolor" val="tx"/>
                    </a:ext>
                  </a:extLst>
                </a:hlinkClick>
              </a:rPr>
              <a:t>https://youtu.be/iki_oqY3a44</a:t>
            </a:r>
            <a:r>
              <a:rPr lang="en-GB" sz="1200" dirty="0">
                <a:solidFill>
                  <a:schemeClr val="bg1"/>
                </a:solidFill>
              </a:rPr>
              <a:t> </a:t>
            </a:r>
          </a:p>
        </p:txBody>
      </p:sp>
    </p:spTree>
    <p:extLst>
      <p:ext uri="{BB962C8B-B14F-4D97-AF65-F5344CB8AC3E}">
        <p14:creationId xmlns:p14="http://schemas.microsoft.com/office/powerpoint/2010/main" val="62139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5"/>
                </p:tgtEl>
              </p:cMediaNode>
            </p:video>
            <p:video>
              <p:cMediaNode vol="80000">
                <p:cTn id="14" fill="hold" display="0">
                  <p:stCondLst>
                    <p:cond delay="indefinite"/>
                  </p:stCondLst>
                </p:cTn>
                <p:tgtEl>
                  <p:spTgt spid="16"/>
                </p:tgtEl>
              </p:cMediaNode>
            </p:video>
            <p:seq concurrent="1" nextAc="seek">
              <p:cTn id="15" restart="whenNotActive" fill="hold" evtFilter="cancelBubble" nodeType="interactiveSeq">
                <p:stCondLst>
                  <p:cond evt="onClick" delay="0">
                    <p:tgtEl>
                      <p:spTgt spid="16"/>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16"/>
                                        </p:tgtEl>
                                      </p:cBhvr>
                                    </p:cmd>
                                  </p:childTnLst>
                                </p:cTn>
                              </p:par>
                              <p:par>
                                <p:cTn id="20" presetID="1" presetClass="mediacall" presetSubtype="0" fill="hold" nodeType="withEffect">
                                  <p:stCondLst>
                                    <p:cond delay="0"/>
                                  </p:stCondLst>
                                  <p:childTnLst>
                                    <p:cmd type="call" cmd="playFrom(0.0)">
                                      <p:cBhvr>
                                        <p:cTn id="21" dur="1" fill="hold"/>
                                        <p:tgtEl>
                                          <p:spTgt spid="16"/>
                                        </p:tgtEl>
                                      </p:cBhvr>
                                    </p:cmd>
                                  </p:childTnLst>
                                </p:cTn>
                              </p:par>
                            </p:childTnLst>
                          </p:cTn>
                        </p:par>
                      </p:childTnLst>
                    </p:cTn>
                  </p:par>
                  <p:par>
                    <p:cTn id="22" fill="hold">
                      <p:stCondLst>
                        <p:cond delay="indefinite"/>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15"/>
                                        </p:tgtEl>
                                      </p:cBhvr>
                                    </p:cmd>
                                  </p:childTnLst>
                                </p:cTn>
                              </p:par>
                              <p:par>
                                <p:cTn id="26" presetID="1" presetClass="mediacall" presetSubtype="0" fill="hold" nodeType="withEffect">
                                  <p:stCondLst>
                                    <p:cond delay="0"/>
                                  </p:stCondLst>
                                  <p:childTnLst>
                                    <p:cmd type="call" cmd="playFrom(0.0)">
                                      <p:cBhvr>
                                        <p:cTn id="27" dur="1" fill="hold"/>
                                        <p:tgtEl>
                                          <p:spTgt spid="15"/>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D5570-3A8B-4E1C-89CA-FB1332898184}"/>
              </a:ext>
            </a:extLst>
          </p:cNvPr>
          <p:cNvSpPr>
            <a:spLocks noGrp="1"/>
          </p:cNvSpPr>
          <p:nvPr>
            <p:ph type="title"/>
          </p:nvPr>
        </p:nvSpPr>
        <p:spPr>
          <a:xfrm>
            <a:off x="454076" y="0"/>
            <a:ext cx="8229600" cy="1143000"/>
          </a:xfrm>
        </p:spPr>
        <p:txBody>
          <a:bodyPr/>
          <a:lstStyle/>
          <a:p>
            <a:r>
              <a:rPr lang="en-GB" b="1" dirty="0"/>
              <a:t>First Step: the story so far</a:t>
            </a:r>
          </a:p>
        </p:txBody>
      </p:sp>
      <p:sp>
        <p:nvSpPr>
          <p:cNvPr id="3" name="Content Placeholder 2">
            <a:extLst>
              <a:ext uri="{FF2B5EF4-FFF2-40B4-BE49-F238E27FC236}">
                <a16:creationId xmlns:a16="http://schemas.microsoft.com/office/drawing/2014/main" id="{539548A7-D725-988B-B5C5-4B54FCD073C9}"/>
              </a:ext>
            </a:extLst>
          </p:cNvPr>
          <p:cNvSpPr>
            <a:spLocks noGrp="1"/>
          </p:cNvSpPr>
          <p:nvPr>
            <p:ph idx="1"/>
          </p:nvPr>
        </p:nvSpPr>
        <p:spPr>
          <a:xfrm>
            <a:off x="251520" y="1412776"/>
            <a:ext cx="4104456" cy="4320480"/>
          </a:xfrm>
        </p:spPr>
        <p:txBody>
          <a:bodyPr>
            <a:normAutofit/>
          </a:bodyPr>
          <a:lstStyle/>
          <a:p>
            <a:pPr marL="0" indent="0">
              <a:lnSpc>
                <a:spcPct val="150000"/>
              </a:lnSpc>
              <a:buNone/>
            </a:pPr>
            <a:r>
              <a:rPr lang="en-GB" sz="2200" dirty="0"/>
              <a:t>You will now create your own 30-45 second elevator pitch to </a:t>
            </a:r>
            <a:r>
              <a:rPr lang="en-GB" sz="2200" b="1" dirty="0"/>
              <a:t>promote your personal brand based on key strengths</a:t>
            </a:r>
          </a:p>
          <a:p>
            <a:pPr marL="0" indent="0">
              <a:lnSpc>
                <a:spcPct val="150000"/>
              </a:lnSpc>
              <a:buNone/>
            </a:pPr>
            <a:endParaRPr lang="en-GB" sz="2200" dirty="0"/>
          </a:p>
          <a:p>
            <a:pPr marL="0" indent="0">
              <a:lnSpc>
                <a:spcPct val="150000"/>
              </a:lnSpc>
              <a:buNone/>
            </a:pPr>
            <a:r>
              <a:rPr lang="en-GB" sz="2200" dirty="0"/>
              <a:t>Be prepared to share your pitch style presentation with the class. </a:t>
            </a:r>
          </a:p>
          <a:p>
            <a:pPr marL="0" indent="0">
              <a:buNone/>
            </a:pPr>
            <a:endParaRPr lang="en-GB" sz="2300" dirty="0"/>
          </a:p>
          <a:p>
            <a:pPr marL="0" indent="0">
              <a:buNone/>
            </a:pPr>
            <a:endParaRPr lang="en-GB" sz="2300" dirty="0"/>
          </a:p>
          <a:p>
            <a:pPr marL="0" indent="0">
              <a:buNone/>
            </a:pPr>
            <a:endParaRPr lang="en-GB" dirty="0"/>
          </a:p>
          <a:p>
            <a:pPr marL="0" indent="0">
              <a:buNone/>
            </a:pPr>
            <a:endParaRPr lang="en-GB" dirty="0"/>
          </a:p>
        </p:txBody>
      </p:sp>
      <p:sp>
        <p:nvSpPr>
          <p:cNvPr id="7" name="Hexagon 6">
            <a:extLst>
              <a:ext uri="{FF2B5EF4-FFF2-40B4-BE49-F238E27FC236}">
                <a16:creationId xmlns:a16="http://schemas.microsoft.com/office/drawing/2014/main" id="{A3B9801C-8A22-B6CE-973A-FA10F3A10F55}"/>
              </a:ext>
            </a:extLst>
          </p:cNvPr>
          <p:cNvSpPr/>
          <p:nvPr/>
        </p:nvSpPr>
        <p:spPr>
          <a:xfrm>
            <a:off x="6588225" y="2971213"/>
            <a:ext cx="1979135" cy="1711549"/>
          </a:xfrm>
          <a:prstGeom prst="hexagon">
            <a:avLst/>
          </a:prstGeom>
          <a:solidFill>
            <a:srgbClr val="F8B3AA"/>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strengths</a:t>
            </a:r>
            <a:r>
              <a:rPr lang="en-GB" sz="1550" dirty="0">
                <a:solidFill>
                  <a:schemeClr val="tx1"/>
                </a:solidFill>
              </a:rPr>
              <a:t> (knowledge, skills, experience) can I promote?</a:t>
            </a:r>
          </a:p>
        </p:txBody>
      </p:sp>
      <p:sp>
        <p:nvSpPr>
          <p:cNvPr id="8" name="Hexagon 7">
            <a:extLst>
              <a:ext uri="{FF2B5EF4-FFF2-40B4-BE49-F238E27FC236}">
                <a16:creationId xmlns:a16="http://schemas.microsoft.com/office/drawing/2014/main" id="{C86ABC4E-9849-2FEC-90AA-0607A541C444}"/>
              </a:ext>
            </a:extLst>
          </p:cNvPr>
          <p:cNvSpPr/>
          <p:nvPr/>
        </p:nvSpPr>
        <p:spPr>
          <a:xfrm>
            <a:off x="6588224" y="1143000"/>
            <a:ext cx="1979135" cy="1711549"/>
          </a:xfrm>
          <a:prstGeom prst="hexagon">
            <a:avLst/>
          </a:prstGeom>
          <a:solidFill>
            <a:srgbClr val="FE98A2"/>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impact</a:t>
            </a:r>
            <a:r>
              <a:rPr lang="en-GB" sz="1550" dirty="0">
                <a:solidFill>
                  <a:schemeClr val="tx1"/>
                </a:solidFill>
              </a:rPr>
              <a:t> do I want to make?</a:t>
            </a:r>
          </a:p>
        </p:txBody>
      </p:sp>
      <p:sp>
        <p:nvSpPr>
          <p:cNvPr id="9" name="Hexagon 8">
            <a:extLst>
              <a:ext uri="{FF2B5EF4-FFF2-40B4-BE49-F238E27FC236}">
                <a16:creationId xmlns:a16="http://schemas.microsoft.com/office/drawing/2014/main" id="{18BD6102-5BF2-E1FE-4ED5-4D5A9EACB7D3}"/>
              </a:ext>
            </a:extLst>
          </p:cNvPr>
          <p:cNvSpPr/>
          <p:nvPr/>
        </p:nvSpPr>
        <p:spPr>
          <a:xfrm>
            <a:off x="4945942" y="3892186"/>
            <a:ext cx="1979135" cy="1711549"/>
          </a:xfrm>
          <a:prstGeom prst="hexagon">
            <a:avLst/>
          </a:prstGeom>
          <a:solidFill>
            <a:schemeClr val="accent4">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motivation</a:t>
            </a:r>
            <a:r>
              <a:rPr lang="en-GB" sz="1550" dirty="0">
                <a:solidFill>
                  <a:schemeClr val="tx1"/>
                </a:solidFill>
              </a:rPr>
              <a:t> will I need to get there?</a:t>
            </a:r>
          </a:p>
        </p:txBody>
      </p:sp>
      <p:sp>
        <p:nvSpPr>
          <p:cNvPr id="10" name="Hexagon 9">
            <a:extLst>
              <a:ext uri="{FF2B5EF4-FFF2-40B4-BE49-F238E27FC236}">
                <a16:creationId xmlns:a16="http://schemas.microsoft.com/office/drawing/2014/main" id="{04217EE4-9A46-0CE2-A9D2-D84458FFE4EE}"/>
              </a:ext>
            </a:extLst>
          </p:cNvPr>
          <p:cNvSpPr/>
          <p:nvPr/>
        </p:nvSpPr>
        <p:spPr>
          <a:xfrm>
            <a:off x="4958437" y="2073432"/>
            <a:ext cx="1979135" cy="1711549"/>
          </a:xfrm>
          <a:prstGeom prst="hexagon">
            <a:avLst/>
          </a:prstGeom>
          <a:solidFill>
            <a:schemeClr val="accent4">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do they align with my </a:t>
            </a:r>
            <a:r>
              <a:rPr lang="en-GB" sz="1550" b="1" dirty="0">
                <a:solidFill>
                  <a:schemeClr val="tx1"/>
                </a:solidFill>
              </a:rPr>
              <a:t>values</a:t>
            </a:r>
            <a:r>
              <a:rPr lang="en-GB" sz="1550" dirty="0">
                <a:solidFill>
                  <a:schemeClr val="tx1"/>
                </a:solidFill>
              </a:rPr>
              <a:t>?</a:t>
            </a:r>
          </a:p>
        </p:txBody>
      </p:sp>
      <p:sp>
        <p:nvSpPr>
          <p:cNvPr id="4" name="Slide Number Placeholder 3">
            <a:extLst>
              <a:ext uri="{FF2B5EF4-FFF2-40B4-BE49-F238E27FC236}">
                <a16:creationId xmlns:a16="http://schemas.microsoft.com/office/drawing/2014/main" id="{4DA663A8-3923-214D-A994-4F2471B6C7A3}"/>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31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9249C-363A-18E6-A194-133C53F0A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FAC3C1-9F26-8C1E-0CD1-6336AE3B01B1}"/>
              </a:ext>
            </a:extLst>
          </p:cNvPr>
          <p:cNvSpPr>
            <a:spLocks noGrp="1"/>
          </p:cNvSpPr>
          <p:nvPr>
            <p:ph type="title"/>
          </p:nvPr>
        </p:nvSpPr>
        <p:spPr>
          <a:xfrm>
            <a:off x="454076" y="0"/>
            <a:ext cx="8229600" cy="1143000"/>
          </a:xfrm>
        </p:spPr>
        <p:txBody>
          <a:bodyPr>
            <a:normAutofit/>
          </a:bodyPr>
          <a:lstStyle/>
          <a:p>
            <a:r>
              <a:rPr lang="en-GB" b="1" dirty="0"/>
              <a:t>Second Step: the way forward</a:t>
            </a:r>
          </a:p>
        </p:txBody>
      </p:sp>
      <p:sp>
        <p:nvSpPr>
          <p:cNvPr id="3" name="Content Placeholder 2">
            <a:extLst>
              <a:ext uri="{FF2B5EF4-FFF2-40B4-BE49-F238E27FC236}">
                <a16:creationId xmlns:a16="http://schemas.microsoft.com/office/drawing/2014/main" id="{159C19AD-E1F1-02B1-2AFE-663B55EDD091}"/>
              </a:ext>
            </a:extLst>
          </p:cNvPr>
          <p:cNvSpPr>
            <a:spLocks noGrp="1"/>
          </p:cNvSpPr>
          <p:nvPr>
            <p:ph idx="1"/>
          </p:nvPr>
        </p:nvSpPr>
        <p:spPr>
          <a:xfrm>
            <a:off x="133887" y="1268760"/>
            <a:ext cx="4004033" cy="4397445"/>
          </a:xfrm>
        </p:spPr>
        <p:txBody>
          <a:bodyPr>
            <a:normAutofit fontScale="92500" lnSpcReduction="10000"/>
          </a:bodyPr>
          <a:lstStyle/>
          <a:p>
            <a:pPr marL="0" indent="0">
              <a:lnSpc>
                <a:spcPct val="150000"/>
              </a:lnSpc>
              <a:buNone/>
            </a:pPr>
            <a:r>
              <a:rPr lang="en-GB" sz="2300" dirty="0"/>
              <a:t>The elevator pitch</a:t>
            </a:r>
            <a:r>
              <a:rPr lang="en-GB" sz="2300" b="1" dirty="0"/>
              <a:t> </a:t>
            </a:r>
            <a:r>
              <a:rPr lang="en-GB" sz="2300" dirty="0"/>
              <a:t>is a starting point for promoting your personal brand based on your strengths. It reveals your success story up to now.</a:t>
            </a:r>
          </a:p>
          <a:p>
            <a:pPr marL="0" indent="0">
              <a:lnSpc>
                <a:spcPct val="150000"/>
              </a:lnSpc>
              <a:buNone/>
            </a:pPr>
            <a:endParaRPr lang="en-GB" sz="2300" dirty="0"/>
          </a:p>
          <a:p>
            <a:pPr marL="0" indent="0">
              <a:lnSpc>
                <a:spcPct val="150000"/>
              </a:lnSpc>
              <a:buNone/>
            </a:pPr>
            <a:r>
              <a:rPr lang="en-GB" sz="2300" dirty="0"/>
              <a:t>For the story to continue, you will need to </a:t>
            </a:r>
            <a:r>
              <a:rPr lang="en-GB" sz="2300" b="1" dirty="0"/>
              <a:t>map key areas to develop next with goalsetting</a:t>
            </a:r>
            <a:r>
              <a:rPr lang="en-GB" sz="2300" dirty="0"/>
              <a:t>. </a:t>
            </a:r>
          </a:p>
          <a:p>
            <a:pPr marL="0" indent="0">
              <a:buNone/>
            </a:pPr>
            <a:endParaRPr lang="en-GB" sz="2300" dirty="0"/>
          </a:p>
          <a:p>
            <a:pPr marL="0" indent="0">
              <a:buNone/>
            </a:pPr>
            <a:endParaRPr lang="en-GB" dirty="0"/>
          </a:p>
          <a:p>
            <a:pPr marL="0" indent="0">
              <a:buNone/>
            </a:pPr>
            <a:endParaRPr lang="en-GB" dirty="0"/>
          </a:p>
        </p:txBody>
      </p:sp>
      <p:sp>
        <p:nvSpPr>
          <p:cNvPr id="4" name="Hexagon 3">
            <a:extLst>
              <a:ext uri="{FF2B5EF4-FFF2-40B4-BE49-F238E27FC236}">
                <a16:creationId xmlns:a16="http://schemas.microsoft.com/office/drawing/2014/main" id="{711A6065-32B0-0272-45FF-129B459C5928}"/>
              </a:ext>
            </a:extLst>
          </p:cNvPr>
          <p:cNvSpPr/>
          <p:nvPr/>
        </p:nvSpPr>
        <p:spPr>
          <a:xfrm>
            <a:off x="3798458" y="2757580"/>
            <a:ext cx="1979135" cy="1711549"/>
          </a:xfrm>
          <a:prstGeom prst="hexagon">
            <a:avLst/>
          </a:prstGeom>
          <a:solidFill>
            <a:srgbClr val="FBD3C5"/>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550" dirty="0">
              <a:solidFill>
                <a:schemeClr val="tx1"/>
              </a:solidFill>
            </a:endParaRPr>
          </a:p>
          <a:p>
            <a:pPr algn="ctr"/>
            <a:r>
              <a:rPr lang="en-GB" sz="1550" dirty="0">
                <a:solidFill>
                  <a:schemeClr val="tx1"/>
                </a:solidFill>
              </a:rPr>
              <a:t>What  </a:t>
            </a:r>
            <a:r>
              <a:rPr lang="en-GB" sz="1550" b="1" dirty="0">
                <a:solidFill>
                  <a:schemeClr val="tx1"/>
                </a:solidFill>
              </a:rPr>
              <a:t>weaknesses </a:t>
            </a:r>
            <a:r>
              <a:rPr lang="en-GB" sz="1550" dirty="0">
                <a:solidFill>
                  <a:schemeClr val="tx1"/>
                </a:solidFill>
              </a:rPr>
              <a:t>do I need to address to eliminate barriers?</a:t>
            </a:r>
          </a:p>
          <a:p>
            <a:pPr algn="ctr"/>
            <a:endParaRPr lang="en-GB" sz="1550" dirty="0">
              <a:solidFill>
                <a:schemeClr val="tx1"/>
              </a:solidFill>
            </a:endParaRPr>
          </a:p>
        </p:txBody>
      </p:sp>
      <p:sp>
        <p:nvSpPr>
          <p:cNvPr id="5" name="Hexagon 4">
            <a:extLst>
              <a:ext uri="{FF2B5EF4-FFF2-40B4-BE49-F238E27FC236}">
                <a16:creationId xmlns:a16="http://schemas.microsoft.com/office/drawing/2014/main" id="{7D0BDEE5-0FCE-56A2-4DDF-B0CCF8F6EA6D}"/>
              </a:ext>
            </a:extLst>
          </p:cNvPr>
          <p:cNvSpPr/>
          <p:nvPr/>
        </p:nvSpPr>
        <p:spPr>
          <a:xfrm>
            <a:off x="5438690" y="3636314"/>
            <a:ext cx="1979135" cy="1711549"/>
          </a:xfrm>
          <a:prstGeom prst="hexagon">
            <a:avLst/>
          </a:prstGeom>
          <a:solidFill>
            <a:schemeClr val="accent3">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strategies</a:t>
            </a:r>
            <a:r>
              <a:rPr lang="en-GB" sz="1550" dirty="0">
                <a:solidFill>
                  <a:schemeClr val="tx1"/>
                </a:solidFill>
              </a:rPr>
              <a:t> can I adopt?</a:t>
            </a:r>
          </a:p>
        </p:txBody>
      </p:sp>
      <p:sp>
        <p:nvSpPr>
          <p:cNvPr id="6" name="Hexagon 5">
            <a:extLst>
              <a:ext uri="{FF2B5EF4-FFF2-40B4-BE49-F238E27FC236}">
                <a16:creationId xmlns:a16="http://schemas.microsoft.com/office/drawing/2014/main" id="{E8EB8D7A-C1A8-58E9-37FF-4C755FF2783F}"/>
              </a:ext>
            </a:extLst>
          </p:cNvPr>
          <p:cNvSpPr/>
          <p:nvPr/>
        </p:nvSpPr>
        <p:spPr>
          <a:xfrm>
            <a:off x="5438689" y="1838052"/>
            <a:ext cx="1979135" cy="1711549"/>
          </a:xfrm>
          <a:prstGeom prst="hexagon">
            <a:avLst/>
          </a:prstGeom>
          <a:solidFill>
            <a:schemeClr val="accent3">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action</a:t>
            </a:r>
            <a:r>
              <a:rPr lang="en-GB" sz="1550" dirty="0">
                <a:solidFill>
                  <a:schemeClr val="tx1"/>
                </a:solidFill>
              </a:rPr>
              <a:t> should I take?</a:t>
            </a:r>
          </a:p>
        </p:txBody>
      </p:sp>
      <p:sp>
        <p:nvSpPr>
          <p:cNvPr id="13" name="Hexagon 12">
            <a:extLst>
              <a:ext uri="{FF2B5EF4-FFF2-40B4-BE49-F238E27FC236}">
                <a16:creationId xmlns:a16="http://schemas.microsoft.com/office/drawing/2014/main" id="{B5F14BA8-90AF-D161-EB95-ABD6F9811118}"/>
              </a:ext>
            </a:extLst>
          </p:cNvPr>
          <p:cNvSpPr/>
          <p:nvPr/>
        </p:nvSpPr>
        <p:spPr>
          <a:xfrm>
            <a:off x="7078362" y="2738847"/>
            <a:ext cx="1979135" cy="1711549"/>
          </a:xfrm>
          <a:prstGeom prst="hexagon">
            <a:avLst/>
          </a:prstGeom>
          <a:solidFill>
            <a:schemeClr val="accent2">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will I track and measure my </a:t>
            </a:r>
            <a:r>
              <a:rPr lang="en-GB" sz="1550" b="1" dirty="0">
                <a:solidFill>
                  <a:schemeClr val="tx1"/>
                </a:solidFill>
              </a:rPr>
              <a:t>progress</a:t>
            </a:r>
            <a:r>
              <a:rPr lang="en-GB" sz="1550" dirty="0">
                <a:solidFill>
                  <a:schemeClr val="tx1"/>
                </a:solidFill>
              </a:rPr>
              <a:t>?</a:t>
            </a:r>
          </a:p>
        </p:txBody>
      </p:sp>
      <p:sp>
        <p:nvSpPr>
          <p:cNvPr id="7" name="Slide Number Placeholder 6">
            <a:extLst>
              <a:ext uri="{FF2B5EF4-FFF2-40B4-BE49-F238E27FC236}">
                <a16:creationId xmlns:a16="http://schemas.microsoft.com/office/drawing/2014/main" id="{DFC868D6-70F0-EAB5-7576-D957E2634DAD}"/>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346621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F8CC5-3883-E94A-63D7-3ED7C406470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91E65005-B07C-28EA-CC9C-829ED0215AFB}"/>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Ways of developing a career</a:t>
            </a:r>
          </a:p>
          <a:p>
            <a:pPr marL="0" indent="0" algn="ctr">
              <a:lnSpc>
                <a:spcPct val="120000"/>
              </a:lnSpc>
              <a:spcAft>
                <a:spcPts val="1200"/>
              </a:spcAft>
              <a:buFont typeface="Arial" panose="020B0604020202020204" pitchFamily="34" charset="0"/>
              <a:buNone/>
            </a:pPr>
            <a:endParaRPr lang="en-GB" sz="8600" b="1" spc="50" dirty="0">
              <a:ln w="0"/>
              <a:solidFill>
                <a:schemeClr val="bg2"/>
              </a:solidFill>
              <a:effectLst>
                <a:innerShdw blurRad="63500" dist="50800" dir="13500000">
                  <a:srgbClr val="000000">
                    <a:alpha val="50000"/>
                  </a:srgbClr>
                </a:innerShdw>
              </a:effectLst>
            </a:endParaRPr>
          </a:p>
        </p:txBody>
      </p:sp>
      <p:sp>
        <p:nvSpPr>
          <p:cNvPr id="3" name="Slide Number Placeholder 2">
            <a:extLst>
              <a:ext uri="{FF2B5EF4-FFF2-40B4-BE49-F238E27FC236}">
                <a16:creationId xmlns:a16="http://schemas.microsoft.com/office/drawing/2014/main" id="{9A9F6BE9-841E-DCDA-2925-A196CD1208D7}"/>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02062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72078586"/>
              </p:ext>
            </p:extLst>
          </p:nvPr>
        </p:nvGraphicFramePr>
        <p:xfrm>
          <a:off x="457200" y="836712"/>
          <a:ext cx="8229600" cy="16010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0B39FE45-5180-0565-DE9D-66B1BDD6EB89}"/>
              </a:ext>
            </a:extLst>
          </p:cNvPr>
          <p:cNvSpPr txBox="1">
            <a:spLocks/>
          </p:cNvSpPr>
          <p:nvPr/>
        </p:nvSpPr>
        <p:spPr>
          <a:xfrm>
            <a:off x="539552" y="-152983"/>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Career Development Process</a:t>
            </a:r>
          </a:p>
        </p:txBody>
      </p:sp>
      <p:sp>
        <p:nvSpPr>
          <p:cNvPr id="8" name="TextBox 7">
            <a:extLst>
              <a:ext uri="{FF2B5EF4-FFF2-40B4-BE49-F238E27FC236}">
                <a16:creationId xmlns:a16="http://schemas.microsoft.com/office/drawing/2014/main" id="{725EAEF4-4DA4-A112-9331-EC8D03932121}"/>
              </a:ext>
            </a:extLst>
          </p:cNvPr>
          <p:cNvSpPr txBox="1"/>
          <p:nvPr/>
        </p:nvSpPr>
        <p:spPr>
          <a:xfrm>
            <a:off x="143508" y="2564904"/>
            <a:ext cx="8856984" cy="4016484"/>
          </a:xfrm>
          <a:prstGeom prst="rect">
            <a:avLst/>
          </a:prstGeom>
          <a:solidFill>
            <a:schemeClr val="accent4">
              <a:lumMod val="20000"/>
              <a:lumOff val="80000"/>
            </a:schemeClr>
          </a:solidFill>
          <a:ln w="38100">
            <a:solidFill>
              <a:srgbClr val="0033CC"/>
            </a:solidFill>
          </a:ln>
        </p:spPr>
        <p:txBody>
          <a:bodyPr wrap="square" rtlCol="0">
            <a:spAutoFit/>
          </a:bodyPr>
          <a:lstStyle/>
          <a:p>
            <a:r>
              <a:rPr lang="en-GB" sz="1700" dirty="0" err="1"/>
              <a:t>wk1</a:t>
            </a:r>
            <a:r>
              <a:rPr lang="en-GB" sz="1700" dirty="0"/>
              <a:t>: </a:t>
            </a:r>
            <a:r>
              <a:rPr lang="en-GB" sz="1700" b="1" dirty="0"/>
              <a:t>Personal Development Plans </a:t>
            </a:r>
            <a:r>
              <a:rPr lang="en-GB" sz="1700" dirty="0">
                <a:sym typeface="Wingdings" panose="05000000000000000000" pitchFamily="2" charset="2"/>
              </a:rPr>
              <a:t></a:t>
            </a:r>
            <a:r>
              <a:rPr lang="en-GB" sz="1700" dirty="0"/>
              <a:t> self-assessment quiz, SMART goals</a:t>
            </a:r>
          </a:p>
          <a:p>
            <a:endParaRPr lang="en-GB" sz="1700" dirty="0"/>
          </a:p>
          <a:p>
            <a:r>
              <a:rPr lang="en-GB" sz="1700" dirty="0" err="1"/>
              <a:t>wk2</a:t>
            </a:r>
            <a:r>
              <a:rPr lang="en-GB" sz="1700" dirty="0"/>
              <a:t>: </a:t>
            </a:r>
            <a:r>
              <a:rPr lang="en-GB" sz="1700" b="1" dirty="0"/>
              <a:t>Self-Awareness</a:t>
            </a:r>
            <a:r>
              <a:rPr lang="en-GB" sz="1700" dirty="0"/>
              <a:t> </a:t>
            </a:r>
            <a:r>
              <a:rPr lang="en-GB" sz="1700" dirty="0">
                <a:sym typeface="Wingdings" panose="05000000000000000000" pitchFamily="2" charset="2"/>
              </a:rPr>
              <a:t> SWOT, Johari Window, p</a:t>
            </a:r>
            <a:r>
              <a:rPr lang="en-GB" sz="1700" dirty="0"/>
              <a:t>ersonality tests, learning styles</a:t>
            </a:r>
          </a:p>
          <a:p>
            <a:endParaRPr lang="en-GB" sz="1700" dirty="0"/>
          </a:p>
          <a:p>
            <a:r>
              <a:rPr lang="en-GB" sz="1700" dirty="0" err="1"/>
              <a:t>wk3</a:t>
            </a:r>
            <a:r>
              <a:rPr lang="en-GB" sz="1700" dirty="0"/>
              <a:t>: </a:t>
            </a:r>
            <a:r>
              <a:rPr lang="en-GB" sz="1700" b="1" dirty="0"/>
              <a:t>Career Planning </a:t>
            </a:r>
            <a:r>
              <a:rPr lang="en-GB" sz="1700" dirty="0">
                <a:sym typeface="Wingdings" panose="05000000000000000000" pitchFamily="2" charset="2"/>
              </a:rPr>
              <a:t> individual vs. organisational, future of workplaces, creating a PDP</a:t>
            </a:r>
            <a:endParaRPr lang="en-GB" sz="1700" dirty="0"/>
          </a:p>
          <a:p>
            <a:endParaRPr lang="en-GB" sz="1700" dirty="0"/>
          </a:p>
          <a:p>
            <a:r>
              <a:rPr lang="en-GB" sz="1700" dirty="0" err="1"/>
              <a:t>wk4</a:t>
            </a:r>
            <a:r>
              <a:rPr lang="en-GB" sz="1700" dirty="0"/>
              <a:t>: </a:t>
            </a:r>
            <a:r>
              <a:rPr lang="en-GB" sz="1700" b="1" dirty="0"/>
              <a:t>Recruitment and Selection Process </a:t>
            </a:r>
            <a:r>
              <a:rPr lang="en-GB" sz="1700" dirty="0">
                <a:sym typeface="Wingdings" panose="05000000000000000000" pitchFamily="2" charset="2"/>
              </a:rPr>
              <a:t> legislation, workplace policies </a:t>
            </a:r>
            <a:endParaRPr lang="en-GB" sz="1700" dirty="0"/>
          </a:p>
          <a:p>
            <a:endParaRPr lang="en-GB" sz="1700" dirty="0"/>
          </a:p>
          <a:p>
            <a:r>
              <a:rPr lang="en-GB" sz="1700" dirty="0" err="1"/>
              <a:t>wk5</a:t>
            </a:r>
            <a:r>
              <a:rPr lang="en-GB" sz="1700" dirty="0"/>
              <a:t>: </a:t>
            </a:r>
            <a:r>
              <a:rPr lang="en-GB" sz="1700" b="1" dirty="0"/>
              <a:t>CV and Cover Letter Writing </a:t>
            </a:r>
            <a:r>
              <a:rPr lang="en-GB" sz="1700" dirty="0">
                <a:sym typeface="Wingdings" panose="05000000000000000000" pitchFamily="2" charset="2"/>
              </a:rPr>
              <a:t> stylistics and formatting, business writing  </a:t>
            </a:r>
            <a:endParaRPr lang="en-GB" sz="1700" dirty="0"/>
          </a:p>
          <a:p>
            <a:endParaRPr lang="en-GB" sz="1700" dirty="0"/>
          </a:p>
          <a:p>
            <a:r>
              <a:rPr lang="en-GB" sz="1700" dirty="0" err="1"/>
              <a:t>wk6</a:t>
            </a:r>
            <a:r>
              <a:rPr lang="en-GB" sz="1700" dirty="0"/>
              <a:t>: </a:t>
            </a:r>
            <a:r>
              <a:rPr lang="en-GB" sz="1700" b="1" dirty="0"/>
              <a:t>Job Interview Practice </a:t>
            </a:r>
            <a:r>
              <a:rPr lang="en-GB" sz="1700" dirty="0">
                <a:sym typeface="Wingdings" panose="05000000000000000000" pitchFamily="2" charset="2"/>
              </a:rPr>
              <a:t> promoting your personal brand, professional alignment </a:t>
            </a:r>
            <a:endParaRPr lang="en-GB" sz="1700" dirty="0"/>
          </a:p>
          <a:p>
            <a:endParaRPr lang="en-GB" sz="1700" dirty="0"/>
          </a:p>
          <a:p>
            <a:r>
              <a:rPr lang="en-GB" sz="1700" dirty="0" err="1"/>
              <a:t>wk7</a:t>
            </a:r>
            <a:r>
              <a:rPr lang="en-GB" sz="1700" dirty="0"/>
              <a:t>: </a:t>
            </a:r>
            <a:r>
              <a:rPr lang="en-GB" sz="1700" b="1" dirty="0"/>
              <a:t>Interview Assessment </a:t>
            </a:r>
            <a:r>
              <a:rPr lang="en-GB" sz="1700" dirty="0">
                <a:sym typeface="Wingdings" panose="05000000000000000000" pitchFamily="2" charset="2"/>
              </a:rPr>
              <a:t> post-interview reflective practice</a:t>
            </a:r>
          </a:p>
          <a:p>
            <a:endParaRPr lang="en-GB" sz="1700" dirty="0">
              <a:sym typeface="Wingdings" panose="05000000000000000000" pitchFamily="2" charset="2"/>
            </a:endParaRPr>
          </a:p>
          <a:p>
            <a:r>
              <a:rPr lang="en-GB" sz="1700" dirty="0" err="1">
                <a:sym typeface="Wingdings" panose="05000000000000000000" pitchFamily="2" charset="2"/>
              </a:rPr>
              <a:t>wk8</a:t>
            </a:r>
            <a:r>
              <a:rPr lang="en-GB" sz="1700" dirty="0">
                <a:sym typeface="Wingdings" panose="05000000000000000000" pitchFamily="2" charset="2"/>
              </a:rPr>
              <a:t>: </a:t>
            </a:r>
            <a:r>
              <a:rPr lang="en-GB" sz="1700" b="1" dirty="0">
                <a:sym typeface="Wingdings" panose="05000000000000000000" pitchFamily="2" charset="2"/>
              </a:rPr>
              <a:t>Employment Legislation </a:t>
            </a:r>
            <a:r>
              <a:rPr lang="en-GB" sz="1700" dirty="0">
                <a:sym typeface="Wingdings" panose="05000000000000000000" pitchFamily="2" charset="2"/>
              </a:rPr>
              <a:t> applying regulations to practice in the workplace</a:t>
            </a:r>
            <a:endParaRPr lang="en-GB" sz="1700" dirty="0"/>
          </a:p>
        </p:txBody>
      </p:sp>
      <p:sp>
        <p:nvSpPr>
          <p:cNvPr id="2" name="Slide Number Placeholder 1">
            <a:extLst>
              <a:ext uri="{FF2B5EF4-FFF2-40B4-BE49-F238E27FC236}">
                <a16:creationId xmlns:a16="http://schemas.microsoft.com/office/drawing/2014/main" id="{1C4E9998-4F88-7353-E9F9-1BBD3D335DF9}"/>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65389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116"/>
            <a:ext cx="8229600" cy="691656"/>
          </a:xfrm>
        </p:spPr>
        <p:txBody>
          <a:bodyPr anchor="t">
            <a:noAutofit/>
          </a:bodyPr>
          <a:lstStyle/>
          <a:p>
            <a:r>
              <a:rPr lang="en-GB" sz="4000" b="1" dirty="0"/>
              <a:t>Career development process</a:t>
            </a:r>
          </a:p>
        </p:txBody>
      </p:sp>
      <p:sp>
        <p:nvSpPr>
          <p:cNvPr id="14" name="Down Arrow Callout 13"/>
          <p:cNvSpPr/>
          <p:nvPr/>
        </p:nvSpPr>
        <p:spPr>
          <a:xfrm>
            <a:off x="183778" y="1457758"/>
            <a:ext cx="1656538" cy="1128499"/>
          </a:xfrm>
          <a:prstGeom prst="downArrowCallout">
            <a:avLst>
              <a:gd name="adj1" fmla="val 160000"/>
              <a:gd name="adj2" fmla="val 80000"/>
              <a:gd name="adj3" fmla="val 35911"/>
              <a:gd name="adj4" fmla="val 64977"/>
            </a:avLst>
          </a:prstGeom>
          <a:solidFill>
            <a:srgbClr val="C000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SWOT analysis</a:t>
            </a:r>
          </a:p>
        </p:txBody>
      </p:sp>
      <p:sp>
        <p:nvSpPr>
          <p:cNvPr id="16" name="Down Arrow Callout 15"/>
          <p:cNvSpPr/>
          <p:nvPr/>
        </p:nvSpPr>
        <p:spPr>
          <a:xfrm>
            <a:off x="1976335" y="1457758"/>
            <a:ext cx="1668287" cy="1128499"/>
          </a:xfrm>
          <a:prstGeom prst="downArrowCallout">
            <a:avLst>
              <a:gd name="adj1" fmla="val 160000"/>
              <a:gd name="adj2" fmla="val 80000"/>
              <a:gd name="adj3" fmla="val 35911"/>
              <a:gd name="adj4" fmla="val 64977"/>
            </a:avLst>
          </a:prstGeom>
          <a:solidFill>
            <a:srgbClr val="0070C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Feedback from others</a:t>
            </a:r>
          </a:p>
        </p:txBody>
      </p:sp>
      <p:sp>
        <p:nvSpPr>
          <p:cNvPr id="5" name="TextBox 4"/>
          <p:cNvSpPr txBox="1"/>
          <p:nvPr/>
        </p:nvSpPr>
        <p:spPr>
          <a:xfrm>
            <a:off x="3978070" y="1074037"/>
            <a:ext cx="5165930" cy="4770537"/>
          </a:xfrm>
          <a:prstGeom prst="rect">
            <a:avLst/>
          </a:prstGeom>
          <a:solidFill>
            <a:schemeClr val="accent5">
              <a:lumMod val="20000"/>
              <a:lumOff val="80000"/>
            </a:schemeClr>
          </a:solidFill>
        </p:spPr>
        <p:txBody>
          <a:bodyPr wrap="square" rtlCol="0">
            <a:spAutoFit/>
          </a:bodyPr>
          <a:lstStyle/>
          <a:p>
            <a:r>
              <a:rPr lang="en-GB" sz="1900" b="1" dirty="0"/>
              <a:t>Return to your elevator pitch presentation. Flesh it out by adding findings from your </a:t>
            </a:r>
            <a:r>
              <a:rPr lang="en-GB" sz="1900" b="1" dirty="0">
                <a:solidFill>
                  <a:srgbClr val="0033CC"/>
                </a:solidFill>
              </a:rPr>
              <a:t>self-assessments</a:t>
            </a:r>
            <a:r>
              <a:rPr lang="en-GB" sz="1900" b="1" dirty="0"/>
              <a:t>:</a:t>
            </a:r>
          </a:p>
          <a:p>
            <a:endParaRPr lang="en-GB" sz="1900" dirty="0"/>
          </a:p>
          <a:p>
            <a:pPr marL="457200" indent="-457200">
              <a:buFont typeface="Arial" panose="020B0604020202020204" pitchFamily="34" charset="0"/>
              <a:buChar char="•"/>
            </a:pPr>
            <a:r>
              <a:rPr lang="en-GB" sz="1900" dirty="0"/>
              <a:t>Who am I now?</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What is important to me?</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What do I value most?</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How do my personal interests relate to a specific career path?</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How can I reach my goals?</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How can I learn more?</a:t>
            </a:r>
          </a:p>
        </p:txBody>
      </p:sp>
      <p:grpSp>
        <p:nvGrpSpPr>
          <p:cNvPr id="3" name="Group 2">
            <a:extLst>
              <a:ext uri="{FF2B5EF4-FFF2-40B4-BE49-F238E27FC236}">
                <a16:creationId xmlns:a16="http://schemas.microsoft.com/office/drawing/2014/main" id="{253F0824-94D8-61C3-1AD6-765752FB483B}"/>
              </a:ext>
            </a:extLst>
          </p:cNvPr>
          <p:cNvGrpSpPr/>
          <p:nvPr/>
        </p:nvGrpSpPr>
        <p:grpSpPr>
          <a:xfrm>
            <a:off x="107504" y="5805264"/>
            <a:ext cx="2419052" cy="967620"/>
            <a:chOff x="2411" y="316716"/>
            <a:chExt cx="2419052" cy="967620"/>
          </a:xfrm>
        </p:grpSpPr>
        <p:sp>
          <p:nvSpPr>
            <p:cNvPr id="6" name="Arrow: Pentagon 5">
              <a:extLst>
                <a:ext uri="{FF2B5EF4-FFF2-40B4-BE49-F238E27FC236}">
                  <a16:creationId xmlns:a16="http://schemas.microsoft.com/office/drawing/2014/main" id="{CB12BAF3-E117-B588-2179-F0049080A271}"/>
                </a:ext>
              </a:extLst>
            </p:cNvPr>
            <p:cNvSpPr/>
            <p:nvPr/>
          </p:nvSpPr>
          <p:spPr>
            <a:xfrm>
              <a:off x="2411" y="316716"/>
              <a:ext cx="2419052" cy="967620"/>
            </a:xfrm>
            <a:prstGeom prst="homePlat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7" name="Arrow: Pentagon 4">
              <a:extLst>
                <a:ext uri="{FF2B5EF4-FFF2-40B4-BE49-F238E27FC236}">
                  <a16:creationId xmlns:a16="http://schemas.microsoft.com/office/drawing/2014/main" id="{33AF7BE1-87DC-A1A2-A477-F7FA9951F58C}"/>
                </a:ext>
              </a:extLst>
            </p:cNvPr>
            <p:cNvSpPr txBox="1"/>
            <p:nvPr/>
          </p:nvSpPr>
          <p:spPr>
            <a:xfrm>
              <a:off x="2411" y="316716"/>
              <a:ext cx="2177147"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018"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1. Discover yourself</a:t>
              </a:r>
            </a:p>
          </p:txBody>
        </p:sp>
      </p:grpSp>
      <p:sp>
        <p:nvSpPr>
          <p:cNvPr id="8" name="TextBox 7">
            <a:extLst>
              <a:ext uri="{FF2B5EF4-FFF2-40B4-BE49-F238E27FC236}">
                <a16:creationId xmlns:a16="http://schemas.microsoft.com/office/drawing/2014/main" id="{074F28BF-31C5-3D0A-801F-947C47E17CD1}"/>
              </a:ext>
            </a:extLst>
          </p:cNvPr>
          <p:cNvSpPr txBox="1"/>
          <p:nvPr/>
        </p:nvSpPr>
        <p:spPr>
          <a:xfrm>
            <a:off x="3978070" y="5949280"/>
            <a:ext cx="5004048" cy="523220"/>
          </a:xfrm>
          <a:prstGeom prst="rect">
            <a:avLst/>
          </a:prstGeom>
          <a:solidFill>
            <a:schemeClr val="accent5">
              <a:lumMod val="20000"/>
              <a:lumOff val="80000"/>
            </a:schemeClr>
          </a:solidFill>
        </p:spPr>
        <p:txBody>
          <a:bodyPr wrap="square">
            <a:spAutoFit/>
          </a:bodyPr>
          <a:lstStyle/>
          <a:p>
            <a:r>
              <a:rPr lang="en-GB" sz="1400" dirty="0">
                <a:hlinkClick r:id="rId2"/>
              </a:rPr>
              <a:t>https://uk.indeed.com/career-advice/career-development/how-to-create-a-career-development-plan</a:t>
            </a:r>
            <a:endParaRPr lang="en-GB" sz="1400" dirty="0"/>
          </a:p>
        </p:txBody>
      </p:sp>
      <p:sp>
        <p:nvSpPr>
          <p:cNvPr id="12" name="Down Arrow Callout 13">
            <a:extLst>
              <a:ext uri="{FF2B5EF4-FFF2-40B4-BE49-F238E27FC236}">
                <a16:creationId xmlns:a16="http://schemas.microsoft.com/office/drawing/2014/main" id="{7E3C11E5-9731-1904-3DF8-C5D0631E10C3}"/>
              </a:ext>
            </a:extLst>
          </p:cNvPr>
          <p:cNvSpPr/>
          <p:nvPr/>
        </p:nvSpPr>
        <p:spPr>
          <a:xfrm>
            <a:off x="183778" y="2885427"/>
            <a:ext cx="1656538" cy="1128499"/>
          </a:xfrm>
          <a:prstGeom prst="downArrowCallout">
            <a:avLst>
              <a:gd name="adj1" fmla="val 160000"/>
              <a:gd name="adj2" fmla="val 80000"/>
              <a:gd name="adj3" fmla="val 35911"/>
              <a:gd name="adj4" fmla="val 64977"/>
            </a:avLst>
          </a:prstGeom>
          <a:solidFill>
            <a:schemeClr val="accent6">
              <a:lumMod val="75000"/>
            </a:schemeClr>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Johari Window</a:t>
            </a:r>
          </a:p>
        </p:txBody>
      </p:sp>
      <p:sp>
        <p:nvSpPr>
          <p:cNvPr id="13" name="Down Arrow Callout 15">
            <a:extLst>
              <a:ext uri="{FF2B5EF4-FFF2-40B4-BE49-F238E27FC236}">
                <a16:creationId xmlns:a16="http://schemas.microsoft.com/office/drawing/2014/main" id="{51248DB0-87FA-42C8-6E97-8E06520D7532}"/>
              </a:ext>
            </a:extLst>
          </p:cNvPr>
          <p:cNvSpPr/>
          <p:nvPr/>
        </p:nvSpPr>
        <p:spPr>
          <a:xfrm>
            <a:off x="1976334" y="2885427"/>
            <a:ext cx="1668287" cy="1128499"/>
          </a:xfrm>
          <a:prstGeom prst="downArrowCallout">
            <a:avLst>
              <a:gd name="adj1" fmla="val 160000"/>
              <a:gd name="adj2" fmla="val 80000"/>
              <a:gd name="adj3" fmla="val 35911"/>
              <a:gd name="adj4" fmla="val 64977"/>
            </a:avLst>
          </a:prstGeom>
          <a:solidFill>
            <a:srgbClr val="009A46"/>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Personality tests</a:t>
            </a:r>
          </a:p>
        </p:txBody>
      </p:sp>
      <p:sp>
        <p:nvSpPr>
          <p:cNvPr id="18" name="Down Arrow Callout 15">
            <a:extLst>
              <a:ext uri="{FF2B5EF4-FFF2-40B4-BE49-F238E27FC236}">
                <a16:creationId xmlns:a16="http://schemas.microsoft.com/office/drawing/2014/main" id="{48FE029D-D779-CB66-200C-C183BD5D6EC6}"/>
              </a:ext>
            </a:extLst>
          </p:cNvPr>
          <p:cNvSpPr/>
          <p:nvPr/>
        </p:nvSpPr>
        <p:spPr>
          <a:xfrm>
            <a:off x="1043608" y="4293096"/>
            <a:ext cx="1668287" cy="1128499"/>
          </a:xfrm>
          <a:prstGeom prst="downArrowCallout">
            <a:avLst>
              <a:gd name="adj1" fmla="val 160000"/>
              <a:gd name="adj2" fmla="val 80000"/>
              <a:gd name="adj3" fmla="val 35911"/>
              <a:gd name="adj4" fmla="val 64977"/>
            </a:avLst>
          </a:prstGeom>
          <a:solidFill>
            <a:srgbClr val="00B0F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Learning Styles</a:t>
            </a:r>
          </a:p>
        </p:txBody>
      </p:sp>
      <p:sp>
        <p:nvSpPr>
          <p:cNvPr id="19" name="Slide Number Placeholder 18">
            <a:extLst>
              <a:ext uri="{FF2B5EF4-FFF2-40B4-BE49-F238E27FC236}">
                <a16:creationId xmlns:a16="http://schemas.microsoft.com/office/drawing/2014/main" id="{BECEADD6-044B-DF81-BAE4-6A12A6D20237}"/>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407324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2" end="12"/>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6851" y="1353628"/>
            <a:ext cx="5006953" cy="4093428"/>
          </a:xfrm>
          <a:prstGeom prst="rect">
            <a:avLst/>
          </a:prstGeom>
          <a:solidFill>
            <a:srgbClr val="FFE9E5"/>
          </a:solidFill>
        </p:spPr>
        <p:txBody>
          <a:bodyPr wrap="square" rtlCol="0">
            <a:spAutoFit/>
          </a:bodyPr>
          <a:lstStyle/>
          <a:p>
            <a:r>
              <a:rPr lang="en-GB" sz="2000" b="1" dirty="0"/>
              <a:t>Strategize your approach …</a:t>
            </a:r>
          </a:p>
          <a:p>
            <a:endParaRPr lang="en-GB" sz="2000" dirty="0"/>
          </a:p>
          <a:p>
            <a:r>
              <a:rPr lang="en-GB" sz="2000" b="1" dirty="0">
                <a:solidFill>
                  <a:srgbClr val="0033CC"/>
                </a:solidFill>
              </a:rPr>
              <a:t>Gather information </a:t>
            </a:r>
            <a:r>
              <a:rPr lang="en-GB" sz="2000" dirty="0"/>
              <a:t>relevant to your education and career interests. This exercise may include:</a:t>
            </a:r>
          </a:p>
          <a:p>
            <a:endParaRPr lang="en-GB" sz="2000" dirty="0"/>
          </a:p>
          <a:p>
            <a:pPr marL="342900" indent="-342900">
              <a:buFont typeface="Arial" panose="020B0604020202020204" pitchFamily="34" charset="0"/>
              <a:buChar char="•"/>
            </a:pPr>
            <a:r>
              <a:rPr lang="en-GB" sz="2000" dirty="0"/>
              <a:t>talking with people in your field of interest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recognising employment trends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learning the requirements needed to reach your goal</a:t>
            </a:r>
          </a:p>
        </p:txBody>
      </p:sp>
      <p:sp>
        <p:nvSpPr>
          <p:cNvPr id="2" name="Title 1"/>
          <p:cNvSpPr>
            <a:spLocks noGrp="1"/>
          </p:cNvSpPr>
          <p:nvPr>
            <p:ph type="title"/>
          </p:nvPr>
        </p:nvSpPr>
        <p:spPr>
          <a:xfrm>
            <a:off x="492454" y="85702"/>
            <a:ext cx="8229600" cy="606994"/>
          </a:xfrm>
        </p:spPr>
        <p:txBody>
          <a:bodyPr anchor="t">
            <a:normAutofit/>
          </a:bodyPr>
          <a:lstStyle/>
          <a:p>
            <a:r>
              <a:rPr lang="en-GB" sz="3200" b="1" dirty="0"/>
              <a:t>Career development process</a:t>
            </a:r>
          </a:p>
        </p:txBody>
      </p:sp>
      <p:sp>
        <p:nvSpPr>
          <p:cNvPr id="14" name="Down Arrow Callout 13"/>
          <p:cNvSpPr/>
          <p:nvPr/>
        </p:nvSpPr>
        <p:spPr>
          <a:xfrm>
            <a:off x="5533041" y="1831285"/>
            <a:ext cx="1656104" cy="1085710"/>
          </a:xfrm>
          <a:prstGeom prst="downArrowCallout">
            <a:avLst>
              <a:gd name="adj1" fmla="val 160000"/>
              <a:gd name="adj2" fmla="val 80000"/>
              <a:gd name="adj3" fmla="val 35911"/>
              <a:gd name="adj4" fmla="val 64977"/>
            </a:avLst>
          </a:prstGeom>
          <a:solidFill>
            <a:schemeClr val="accent6">
              <a:lumMod val="75000"/>
            </a:schemeClr>
          </a:solidFill>
          <a:ln>
            <a:solidFill>
              <a:srgbClr val="00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Decide on one career for life?</a:t>
            </a:r>
          </a:p>
        </p:txBody>
      </p:sp>
      <p:sp>
        <p:nvSpPr>
          <p:cNvPr id="15" name="Up Arrow Callout 14"/>
          <p:cNvSpPr/>
          <p:nvPr/>
        </p:nvSpPr>
        <p:spPr>
          <a:xfrm>
            <a:off x="7273175" y="3135642"/>
            <a:ext cx="1656104" cy="1085710"/>
          </a:xfrm>
          <a:prstGeom prst="upArrowCallout">
            <a:avLst>
              <a:gd name="adj1" fmla="val 157142"/>
              <a:gd name="adj2" fmla="val 78571"/>
              <a:gd name="adj3" fmla="val 30096"/>
              <a:gd name="adj4" fmla="val 69904"/>
            </a:avLst>
          </a:prstGeom>
          <a:solidFill>
            <a:srgbClr val="7030A0"/>
          </a:solidFill>
          <a:ln>
            <a:solidFill>
              <a:srgbClr val="FFC3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Focus on the  next step(s)</a:t>
            </a:r>
          </a:p>
        </p:txBody>
      </p:sp>
      <p:sp>
        <p:nvSpPr>
          <p:cNvPr id="16" name="Down Arrow Callout 15"/>
          <p:cNvSpPr/>
          <p:nvPr/>
        </p:nvSpPr>
        <p:spPr>
          <a:xfrm>
            <a:off x="7260274" y="1823244"/>
            <a:ext cx="1656104" cy="1093751"/>
          </a:xfrm>
          <a:prstGeom prst="downArrowCallout">
            <a:avLst>
              <a:gd name="adj1" fmla="val 184012"/>
              <a:gd name="adj2" fmla="val 92006"/>
              <a:gd name="adj3" fmla="val 35911"/>
              <a:gd name="adj4" fmla="val 64977"/>
            </a:avLst>
          </a:prstGeom>
          <a:solidFill>
            <a:srgbClr val="0070C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Be flexible</a:t>
            </a:r>
          </a:p>
          <a:p>
            <a:pPr algn="ctr"/>
            <a:r>
              <a:rPr lang="en-GB" dirty="0"/>
              <a:t>(with a plan B in place)?</a:t>
            </a:r>
          </a:p>
        </p:txBody>
      </p:sp>
      <p:sp>
        <p:nvSpPr>
          <p:cNvPr id="17" name="Up Arrow Callout 16"/>
          <p:cNvSpPr/>
          <p:nvPr/>
        </p:nvSpPr>
        <p:spPr>
          <a:xfrm>
            <a:off x="6398618" y="4509120"/>
            <a:ext cx="1669005" cy="1085709"/>
          </a:xfrm>
          <a:prstGeom prst="upArrowCallout">
            <a:avLst>
              <a:gd name="adj1" fmla="val 157142"/>
              <a:gd name="adj2" fmla="val 78571"/>
              <a:gd name="adj3" fmla="val 30096"/>
              <a:gd name="adj4" fmla="val 69904"/>
            </a:avLst>
          </a:prstGeom>
          <a:solidFill>
            <a:srgbClr val="009A46"/>
          </a:solidFill>
          <a:ln>
            <a:solidFill>
              <a:srgbClr val="00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Expect and plan for uncertainty</a:t>
            </a:r>
          </a:p>
          <a:p>
            <a:pPr algn="ctr"/>
            <a:endParaRPr lang="en-GB" dirty="0"/>
          </a:p>
        </p:txBody>
      </p:sp>
      <p:grpSp>
        <p:nvGrpSpPr>
          <p:cNvPr id="3" name="Group 2">
            <a:extLst>
              <a:ext uri="{FF2B5EF4-FFF2-40B4-BE49-F238E27FC236}">
                <a16:creationId xmlns:a16="http://schemas.microsoft.com/office/drawing/2014/main" id="{19027410-B3F7-BD3F-1DBF-E9428CDB5E1B}"/>
              </a:ext>
            </a:extLst>
          </p:cNvPr>
          <p:cNvGrpSpPr/>
          <p:nvPr/>
        </p:nvGrpSpPr>
        <p:grpSpPr>
          <a:xfrm>
            <a:off x="69103" y="5804678"/>
            <a:ext cx="2419052" cy="967620"/>
            <a:chOff x="1937652" y="316716"/>
            <a:chExt cx="2419052" cy="967620"/>
          </a:xfrm>
        </p:grpSpPr>
        <p:sp>
          <p:nvSpPr>
            <p:cNvPr id="5" name="Arrow: Chevron 4">
              <a:extLst>
                <a:ext uri="{FF2B5EF4-FFF2-40B4-BE49-F238E27FC236}">
                  <a16:creationId xmlns:a16="http://schemas.microsoft.com/office/drawing/2014/main" id="{B9732D30-CCCA-52F0-1834-4E72CECFF8EB}"/>
                </a:ext>
              </a:extLst>
            </p:cNvPr>
            <p:cNvSpPr/>
            <p:nvPr/>
          </p:nvSpPr>
          <p:spPr>
            <a:xfrm>
              <a:off x="1937652" y="316716"/>
              <a:ext cx="2419052" cy="967620"/>
            </a:xfrm>
            <a:prstGeom prst="chevron">
              <a:avLst/>
            </a:prstGeom>
          </p:spPr>
          <p:style>
            <a:lnRef idx="2">
              <a:schemeClr val="lt1">
                <a:hueOff val="0"/>
                <a:satOff val="0"/>
                <a:lumOff val="0"/>
                <a:alphaOff val="0"/>
              </a:schemeClr>
            </a:lnRef>
            <a:fillRef idx="1">
              <a:schemeClr val="accent4">
                <a:hueOff val="-1488257"/>
                <a:satOff val="8966"/>
                <a:lumOff val="719"/>
                <a:alphaOff val="0"/>
              </a:schemeClr>
            </a:fillRef>
            <a:effectRef idx="0">
              <a:schemeClr val="accent4">
                <a:hueOff val="-1488257"/>
                <a:satOff val="8966"/>
                <a:lumOff val="719"/>
                <a:alphaOff val="0"/>
              </a:schemeClr>
            </a:effectRef>
            <a:fontRef idx="minor">
              <a:schemeClr val="lt1"/>
            </a:fontRef>
          </p:style>
          <p:txBody>
            <a:bodyPr/>
            <a:lstStyle/>
            <a:p>
              <a:endParaRPr lang="en-GB" b="1"/>
            </a:p>
          </p:txBody>
        </p:sp>
        <p:sp>
          <p:nvSpPr>
            <p:cNvPr id="8" name="Arrow: Chevron 4">
              <a:extLst>
                <a:ext uri="{FF2B5EF4-FFF2-40B4-BE49-F238E27FC236}">
                  <a16:creationId xmlns:a16="http://schemas.microsoft.com/office/drawing/2014/main" id="{A510E235-BF8A-0616-9D4F-20736AC44AEF}"/>
                </a:ext>
              </a:extLst>
            </p:cNvPr>
            <p:cNvSpPr txBox="1"/>
            <p:nvPr/>
          </p:nvSpPr>
          <p:spPr>
            <a:xfrm>
              <a:off x="2421462"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200" b="1" kern="1200" dirty="0"/>
                <a:t>2. Explore options</a:t>
              </a:r>
            </a:p>
          </p:txBody>
        </p:sp>
      </p:grpSp>
      <p:sp>
        <p:nvSpPr>
          <p:cNvPr id="11" name="Up Arrow Callout 10"/>
          <p:cNvSpPr/>
          <p:nvPr/>
        </p:nvSpPr>
        <p:spPr>
          <a:xfrm>
            <a:off x="5533041" y="3135642"/>
            <a:ext cx="1656104" cy="1085710"/>
          </a:xfrm>
          <a:prstGeom prst="upArrowCallout">
            <a:avLst>
              <a:gd name="adj1" fmla="val 180011"/>
              <a:gd name="adj2" fmla="val 90006"/>
              <a:gd name="adj3" fmla="val 30096"/>
              <a:gd name="adj4" fmla="val 69904"/>
            </a:avLst>
          </a:prstGeom>
          <a:solidFill>
            <a:srgbClr val="C0000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4" name="Slide Number Placeholder 3">
            <a:extLst>
              <a:ext uri="{FF2B5EF4-FFF2-40B4-BE49-F238E27FC236}">
                <a16:creationId xmlns:a16="http://schemas.microsoft.com/office/drawing/2014/main" id="{CB69C1AC-D6EE-F0AD-79F5-210EAEAEB8D7}"/>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430DFDA9-5991-3877-5C67-F522108406B0}"/>
              </a:ext>
            </a:extLst>
          </p:cNvPr>
          <p:cNvSpPr txBox="1"/>
          <p:nvPr/>
        </p:nvSpPr>
        <p:spPr>
          <a:xfrm>
            <a:off x="5868144" y="1115964"/>
            <a:ext cx="2556109" cy="496674"/>
          </a:xfrm>
          <a:prstGeom prst="rect">
            <a:avLst/>
          </a:prstGeom>
          <a:solidFill>
            <a:srgbClr val="FFE9E5"/>
          </a:solidFill>
          <a:ln>
            <a:solidFill>
              <a:schemeClr val="tx1"/>
            </a:solidFill>
          </a:ln>
        </p:spPr>
        <p:txBody>
          <a:bodyPr wrap="square" rtlCol="0">
            <a:spAutoFit/>
          </a:bodyPr>
          <a:lstStyle/>
          <a:p>
            <a:pPr>
              <a:lnSpc>
                <a:spcPct val="150000"/>
              </a:lnSpc>
            </a:pPr>
            <a:r>
              <a:rPr lang="en-GB" sz="2000" dirty="0"/>
              <a:t>What is your Plan B?</a:t>
            </a:r>
          </a:p>
        </p:txBody>
      </p:sp>
    </p:spTree>
    <p:extLst>
      <p:ext uri="{BB962C8B-B14F-4D97-AF65-F5344CB8AC3E}">
        <p14:creationId xmlns:p14="http://schemas.microsoft.com/office/powerpoint/2010/main" val="384473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b="1" dirty="0"/>
              <a:t>Career development process</a:t>
            </a:r>
          </a:p>
        </p:txBody>
      </p:sp>
      <p:sp>
        <p:nvSpPr>
          <p:cNvPr id="14" name="Down Arrow Callout 13"/>
          <p:cNvSpPr/>
          <p:nvPr/>
        </p:nvSpPr>
        <p:spPr>
          <a:xfrm>
            <a:off x="6444208" y="1988840"/>
            <a:ext cx="1668129" cy="1143000"/>
          </a:xfrm>
          <a:prstGeom prst="downArrowCallout">
            <a:avLst>
              <a:gd name="adj1" fmla="val 160000"/>
              <a:gd name="adj2" fmla="val 80000"/>
              <a:gd name="adj3" fmla="val 35911"/>
              <a:gd name="adj4" fmla="val 64977"/>
            </a:avLst>
          </a:prstGeom>
          <a:solidFill>
            <a:srgbClr val="C00000"/>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6444208" y="3392409"/>
            <a:ext cx="1668129" cy="1143000"/>
          </a:xfrm>
          <a:prstGeom prst="upArrowCallout">
            <a:avLst>
              <a:gd name="adj1" fmla="val 157142"/>
              <a:gd name="adj2" fmla="val 78571"/>
              <a:gd name="adj3" fmla="val 30096"/>
              <a:gd name="adj4" fmla="val 69904"/>
            </a:avLst>
          </a:prstGeom>
          <a:solidFill>
            <a:srgbClr val="009A46"/>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Intuitive Approach</a:t>
            </a:r>
          </a:p>
        </p:txBody>
      </p:sp>
      <p:sp>
        <p:nvSpPr>
          <p:cNvPr id="3" name="TextBox 2"/>
          <p:cNvSpPr txBox="1"/>
          <p:nvPr/>
        </p:nvSpPr>
        <p:spPr>
          <a:xfrm>
            <a:off x="5357306" y="5873840"/>
            <a:ext cx="3679190" cy="369332"/>
          </a:xfrm>
          <a:prstGeom prst="rect">
            <a:avLst/>
          </a:prstGeom>
          <a:solidFill>
            <a:schemeClr val="accent4">
              <a:lumMod val="20000"/>
              <a:lumOff val="80000"/>
            </a:schemeClr>
          </a:solidFill>
        </p:spPr>
        <p:txBody>
          <a:bodyPr wrap="square" rtlCol="0">
            <a:spAutoFit/>
          </a:bodyPr>
          <a:lstStyle/>
          <a:p>
            <a:r>
              <a:rPr lang="en-GB" dirty="0">
                <a:hlinkClick r:id="rId2"/>
              </a:rPr>
              <a:t>Cognitive Information Processing</a:t>
            </a:r>
            <a:endParaRPr lang="en-GB" dirty="0"/>
          </a:p>
        </p:txBody>
      </p:sp>
      <p:grpSp>
        <p:nvGrpSpPr>
          <p:cNvPr id="6" name="Group 5">
            <a:extLst>
              <a:ext uri="{FF2B5EF4-FFF2-40B4-BE49-F238E27FC236}">
                <a16:creationId xmlns:a16="http://schemas.microsoft.com/office/drawing/2014/main" id="{AF1F2A9B-D243-DAB3-DDCA-AC96E080ECCF}"/>
              </a:ext>
            </a:extLst>
          </p:cNvPr>
          <p:cNvGrpSpPr/>
          <p:nvPr/>
        </p:nvGrpSpPr>
        <p:grpSpPr>
          <a:xfrm>
            <a:off x="107504" y="5770384"/>
            <a:ext cx="2419052" cy="967620"/>
            <a:chOff x="3872894" y="316716"/>
            <a:chExt cx="2419052" cy="967620"/>
          </a:xfrm>
        </p:grpSpPr>
        <p:sp>
          <p:nvSpPr>
            <p:cNvPr id="7" name="Arrow: Chevron 6">
              <a:extLst>
                <a:ext uri="{FF2B5EF4-FFF2-40B4-BE49-F238E27FC236}">
                  <a16:creationId xmlns:a16="http://schemas.microsoft.com/office/drawing/2014/main" id="{0846F21C-FFA3-EECD-31AF-172873FFCD87}"/>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8" name="Arrow: Chevron 4">
              <a:extLst>
                <a:ext uri="{FF2B5EF4-FFF2-40B4-BE49-F238E27FC236}">
                  <a16:creationId xmlns:a16="http://schemas.microsoft.com/office/drawing/2014/main" id="{A0993C17-834C-7E49-94C2-3138AF0FF259}"/>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9" name="TextBox 8">
            <a:extLst>
              <a:ext uri="{FF2B5EF4-FFF2-40B4-BE49-F238E27FC236}">
                <a16:creationId xmlns:a16="http://schemas.microsoft.com/office/drawing/2014/main" id="{5289B5BB-ABC5-0DA0-79EB-40BEAA1C9B55}"/>
              </a:ext>
            </a:extLst>
          </p:cNvPr>
          <p:cNvSpPr txBox="1"/>
          <p:nvPr/>
        </p:nvSpPr>
        <p:spPr>
          <a:xfrm>
            <a:off x="251520" y="1085895"/>
            <a:ext cx="4994052" cy="4555093"/>
          </a:xfrm>
          <a:prstGeom prst="rect">
            <a:avLst/>
          </a:prstGeom>
          <a:solidFill>
            <a:schemeClr val="accent4">
              <a:lumMod val="20000"/>
              <a:lumOff val="80000"/>
            </a:schemeClr>
          </a:solidFill>
        </p:spPr>
        <p:txBody>
          <a:bodyPr wrap="square" rtlCol="0">
            <a:spAutoFit/>
          </a:bodyPr>
          <a:lstStyle/>
          <a:p>
            <a:r>
              <a:rPr lang="en-GB" sz="2000" b="1" dirty="0"/>
              <a:t>Take firm decisions …</a:t>
            </a:r>
          </a:p>
          <a:p>
            <a:endParaRPr lang="en-GB" sz="2000" dirty="0"/>
          </a:p>
          <a:p>
            <a:r>
              <a:rPr lang="en-GB" sz="2000" dirty="0"/>
              <a:t>Develop the confidence to </a:t>
            </a:r>
            <a:r>
              <a:rPr lang="en-GB" sz="2000" b="1" dirty="0">
                <a:solidFill>
                  <a:srgbClr val="0033CC"/>
                </a:solidFill>
              </a:rPr>
              <a:t>narrow your focus</a:t>
            </a:r>
            <a:r>
              <a:rPr lang="en-GB" sz="2000" dirty="0"/>
              <a:t> to a few career options based on:</a:t>
            </a:r>
          </a:p>
          <a:p>
            <a:pPr marL="342900" indent="-342900">
              <a:spcBef>
                <a:spcPts val="600"/>
              </a:spcBef>
              <a:buFont typeface="Arial" panose="020B0604020202020204" pitchFamily="34" charset="0"/>
              <a:buChar char="•"/>
            </a:pPr>
            <a:endParaRPr lang="en-GB" sz="2000" dirty="0"/>
          </a:p>
          <a:p>
            <a:pPr marL="342900" indent="-342900">
              <a:spcBef>
                <a:spcPts val="600"/>
              </a:spcBef>
              <a:buFont typeface="Arial" panose="020B0604020202020204" pitchFamily="34" charset="0"/>
              <a:buChar char="•"/>
            </a:pPr>
            <a:r>
              <a:rPr lang="en-GB" sz="2000" dirty="0"/>
              <a:t>Entry requirements?</a:t>
            </a:r>
          </a:p>
          <a:p>
            <a:pPr marL="342900" indent="-342900">
              <a:spcBef>
                <a:spcPts val="600"/>
              </a:spcBef>
              <a:buFont typeface="Arial" panose="020B0604020202020204" pitchFamily="34" charset="0"/>
              <a:buChar char="•"/>
            </a:pPr>
            <a:r>
              <a:rPr lang="en-GB" sz="2000" dirty="0"/>
              <a:t>Location?</a:t>
            </a:r>
          </a:p>
          <a:p>
            <a:pPr marL="342900" indent="-342900">
              <a:spcBef>
                <a:spcPts val="600"/>
              </a:spcBef>
              <a:buFont typeface="Arial" panose="020B0604020202020204" pitchFamily="34" charset="0"/>
              <a:buChar char="•"/>
            </a:pPr>
            <a:r>
              <a:rPr lang="en-GB" sz="2000" dirty="0"/>
              <a:t>Salary?</a:t>
            </a:r>
          </a:p>
          <a:p>
            <a:pPr marL="342900" indent="-342900">
              <a:spcBef>
                <a:spcPts val="600"/>
              </a:spcBef>
              <a:buFont typeface="Arial" panose="020B0604020202020204" pitchFamily="34" charset="0"/>
              <a:buChar char="•"/>
            </a:pPr>
            <a:r>
              <a:rPr lang="en-GB" sz="2000" dirty="0"/>
              <a:t>Pathway to progression?</a:t>
            </a:r>
          </a:p>
          <a:p>
            <a:pPr marL="342900" indent="-342900">
              <a:spcBef>
                <a:spcPts val="600"/>
              </a:spcBef>
              <a:buFont typeface="Arial" panose="020B0604020202020204" pitchFamily="34" charset="0"/>
              <a:buChar char="•"/>
            </a:pPr>
            <a:r>
              <a:rPr lang="en-GB" sz="2000" dirty="0"/>
              <a:t>Security? </a:t>
            </a:r>
          </a:p>
          <a:p>
            <a:endParaRPr lang="en-GB" sz="2000" dirty="0"/>
          </a:p>
          <a:p>
            <a:r>
              <a:rPr lang="en-GB" sz="2000" b="1" dirty="0">
                <a:solidFill>
                  <a:srgbClr val="0033CC"/>
                </a:solidFill>
              </a:rPr>
              <a:t>Select the best approach </a:t>
            </a:r>
            <a:r>
              <a:rPr lang="en-GB" sz="2000" dirty="0"/>
              <a:t>to help you reach your goal. </a:t>
            </a:r>
          </a:p>
        </p:txBody>
      </p:sp>
      <p:sp>
        <p:nvSpPr>
          <p:cNvPr id="4" name="Slide Number Placeholder 3">
            <a:extLst>
              <a:ext uri="{FF2B5EF4-FFF2-40B4-BE49-F238E27FC236}">
                <a16:creationId xmlns:a16="http://schemas.microsoft.com/office/drawing/2014/main" id="{BEC19090-EAC6-6BB6-D523-154B7623EA39}"/>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5" name="Speech Bubble: Rectangle with Corners Rounded 4">
            <a:extLst>
              <a:ext uri="{FF2B5EF4-FFF2-40B4-BE49-F238E27FC236}">
                <a16:creationId xmlns:a16="http://schemas.microsoft.com/office/drawing/2014/main" id="{323DD687-3D6B-C820-B8AB-D47380B062BA}"/>
              </a:ext>
            </a:extLst>
          </p:cNvPr>
          <p:cNvSpPr/>
          <p:nvPr/>
        </p:nvSpPr>
        <p:spPr>
          <a:xfrm>
            <a:off x="7092282" y="933821"/>
            <a:ext cx="1800199" cy="845010"/>
          </a:xfrm>
          <a:prstGeom prst="wedgeRoundRectCallou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Applying logic to  decision-making and</a:t>
            </a:r>
          </a:p>
          <a:p>
            <a:r>
              <a:rPr lang="en-GB" sz="1300" dirty="0">
                <a:solidFill>
                  <a:schemeClr val="tx1"/>
                </a:solidFill>
              </a:rPr>
              <a:t>problem-solving </a:t>
            </a:r>
          </a:p>
        </p:txBody>
      </p:sp>
      <p:sp>
        <p:nvSpPr>
          <p:cNvPr id="10" name="Speech Bubble: Rectangle with Corners Rounded 9">
            <a:extLst>
              <a:ext uri="{FF2B5EF4-FFF2-40B4-BE49-F238E27FC236}">
                <a16:creationId xmlns:a16="http://schemas.microsoft.com/office/drawing/2014/main" id="{AEB032D0-4631-1C0C-FC0F-0550E9D5F8AF}"/>
              </a:ext>
            </a:extLst>
          </p:cNvPr>
          <p:cNvSpPr/>
          <p:nvPr/>
        </p:nvSpPr>
        <p:spPr>
          <a:xfrm>
            <a:off x="7092281" y="4795978"/>
            <a:ext cx="1800199" cy="845010"/>
          </a:xfrm>
          <a:prstGeom prst="wedgeRoundRectCallout">
            <a:avLst>
              <a:gd name="adj1" fmla="val -21184"/>
              <a:gd name="adj2" fmla="val -65864"/>
              <a:gd name="adj3" fmla="val 16667"/>
            </a:avLst>
          </a:prstGeom>
          <a:noFill/>
          <a:ln>
            <a:solidFill>
              <a:srgbClr val="009A4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Reaching quick judgments based on gut instinct  </a:t>
            </a:r>
          </a:p>
        </p:txBody>
      </p:sp>
    </p:spTree>
    <p:extLst>
      <p:ext uri="{BB962C8B-B14F-4D97-AF65-F5344CB8AC3E}">
        <p14:creationId xmlns:p14="http://schemas.microsoft.com/office/powerpoint/2010/main" val="379408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92500"/>
          </a:bodyPr>
          <a:lstStyle/>
          <a:p>
            <a:pPr marL="514350" indent="-514350">
              <a:buFont typeface="+mj-lt"/>
              <a:buAutoNum type="arabicPeriod"/>
            </a:pPr>
            <a:r>
              <a:rPr lang="en-GB" sz="2400" b="1" dirty="0"/>
              <a:t>Identify the decision to be made using problem solving and decision-making skills</a:t>
            </a:r>
            <a:endParaRPr lang="en-GB" sz="2400" b="1" dirty="0">
              <a:highlight>
                <a:srgbClr val="FFFF00"/>
              </a:highlight>
            </a:endParaRPr>
          </a:p>
          <a:p>
            <a:pPr lvl="1"/>
            <a:r>
              <a:rPr lang="en-GB" sz="2400" dirty="0"/>
              <a:t>Are you choosing a </a:t>
            </a:r>
            <a:r>
              <a:rPr lang="en-GB" sz="2400" b="1" dirty="0">
                <a:solidFill>
                  <a:srgbClr val="0033CC"/>
                </a:solidFill>
              </a:rPr>
              <a:t>career</a:t>
            </a:r>
            <a:r>
              <a:rPr lang="en-GB" sz="2400" dirty="0"/>
              <a:t> </a:t>
            </a:r>
            <a:r>
              <a:rPr lang="en-GB" sz="2400" u="sng" dirty="0"/>
              <a:t>or</a:t>
            </a:r>
            <a:r>
              <a:rPr lang="en-GB" sz="2400" dirty="0"/>
              <a:t> a </a:t>
            </a:r>
            <a:r>
              <a:rPr lang="en-GB" sz="2400" b="1" dirty="0">
                <a:solidFill>
                  <a:srgbClr val="0033CC"/>
                </a:solidFill>
              </a:rPr>
              <a:t>job</a:t>
            </a:r>
            <a:r>
              <a:rPr lang="en-GB" sz="2400" dirty="0"/>
              <a:t>? </a:t>
            </a:r>
          </a:p>
          <a:p>
            <a:pPr marL="457200" lvl="1" indent="0">
              <a:buNone/>
            </a:pPr>
            <a:endParaRPr lang="en-GB" sz="2400" b="1" dirty="0"/>
          </a:p>
          <a:p>
            <a:pPr marL="514350" indent="-514350">
              <a:buFont typeface="+mj-lt"/>
              <a:buAutoNum type="arabicPeriod"/>
            </a:pPr>
            <a:r>
              <a:rPr lang="en-GB" sz="2400" b="1" dirty="0"/>
              <a:t>Gather information and identify possible alternatives</a:t>
            </a:r>
          </a:p>
          <a:p>
            <a:pPr lvl="1"/>
            <a:r>
              <a:rPr lang="en-GB" sz="2400" dirty="0"/>
              <a:t>In addition to a thorough self-assessment, career decision-making requires an adequate knowledge of the world of work in general and the industry you are considering entering</a:t>
            </a:r>
          </a:p>
          <a:p>
            <a:pPr marL="514350" indent="-514350">
              <a:buFont typeface="+mj-lt"/>
              <a:buAutoNum type="arabicPeriod"/>
            </a:pPr>
            <a:endParaRPr lang="en-GB" sz="2400" b="1" dirty="0"/>
          </a:p>
          <a:p>
            <a:pPr marL="514350" indent="-514350">
              <a:buFont typeface="+mj-lt"/>
              <a:buAutoNum type="arabicPeriod"/>
            </a:pPr>
            <a:r>
              <a:rPr lang="en-GB" sz="2400" b="1" dirty="0"/>
              <a:t>Investigate and evaluate alternatives</a:t>
            </a:r>
          </a:p>
          <a:p>
            <a:pPr lvl="1"/>
            <a:r>
              <a:rPr lang="en-GB" sz="2400" dirty="0"/>
              <a:t>List the pros, cons and possible implications for each alternative</a:t>
            </a:r>
            <a:endParaRPr lang="en-GB" sz="2400" b="1" dirty="0"/>
          </a:p>
          <a:p>
            <a:endParaRPr lang="en-GB" dirty="0"/>
          </a:p>
        </p:txBody>
      </p:sp>
      <p:sp>
        <p:nvSpPr>
          <p:cNvPr id="4" name="Down Arrow Callout 3"/>
          <p:cNvSpPr/>
          <p:nvPr/>
        </p:nvSpPr>
        <p:spPr>
          <a:xfrm>
            <a:off x="7596336" y="75446"/>
            <a:ext cx="1440000" cy="900000"/>
          </a:xfrm>
          <a:prstGeom prst="downArrowCallout">
            <a:avLst>
              <a:gd name="adj1" fmla="val 160000"/>
              <a:gd name="adj2" fmla="val 80000"/>
              <a:gd name="adj3" fmla="val 35911"/>
              <a:gd name="adj4" fmla="val 64977"/>
            </a:avLst>
          </a:prstGeom>
          <a:solidFill>
            <a:srgbClr val="C00000"/>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grpSp>
        <p:nvGrpSpPr>
          <p:cNvPr id="2" name="Group 1">
            <a:extLst>
              <a:ext uri="{FF2B5EF4-FFF2-40B4-BE49-F238E27FC236}">
                <a16:creationId xmlns:a16="http://schemas.microsoft.com/office/drawing/2014/main" id="{18A8F5CA-597E-7E7E-2BA0-C926D24C0ABC}"/>
              </a:ext>
            </a:extLst>
          </p:cNvPr>
          <p:cNvGrpSpPr/>
          <p:nvPr/>
        </p:nvGrpSpPr>
        <p:grpSpPr>
          <a:xfrm>
            <a:off x="107504" y="5770384"/>
            <a:ext cx="2419052" cy="967620"/>
            <a:chOff x="3872894" y="316716"/>
            <a:chExt cx="2419052" cy="967620"/>
          </a:xfrm>
        </p:grpSpPr>
        <p:sp>
          <p:nvSpPr>
            <p:cNvPr id="5" name="Arrow: Chevron 4">
              <a:extLst>
                <a:ext uri="{FF2B5EF4-FFF2-40B4-BE49-F238E27FC236}">
                  <a16:creationId xmlns:a16="http://schemas.microsoft.com/office/drawing/2014/main" id="{01AAA0E0-B6A1-12CF-3377-A780D1F68BDA}"/>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6" name="Arrow: Chevron 4">
              <a:extLst>
                <a:ext uri="{FF2B5EF4-FFF2-40B4-BE49-F238E27FC236}">
                  <a16:creationId xmlns:a16="http://schemas.microsoft.com/office/drawing/2014/main" id="{1DA35150-7C87-F403-A6FC-8853DBB10C45}"/>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7" name="Slide Number Placeholder 6">
            <a:extLst>
              <a:ext uri="{FF2B5EF4-FFF2-40B4-BE49-F238E27FC236}">
                <a16:creationId xmlns:a16="http://schemas.microsoft.com/office/drawing/2014/main" id="{5E41486B-D3AE-0756-A457-B71386794AB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088080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24744"/>
            <a:ext cx="8640960" cy="4536504"/>
          </a:xfrm>
        </p:spPr>
        <p:txBody>
          <a:bodyPr>
            <a:normAutofit fontScale="92500"/>
          </a:bodyPr>
          <a:lstStyle/>
          <a:p>
            <a:pPr marL="457200" indent="-457200">
              <a:buFont typeface="+mj-lt"/>
              <a:buAutoNum type="arabicPeriod" startAt="4"/>
            </a:pPr>
            <a:r>
              <a:rPr lang="en-GB" sz="2200" b="1" dirty="0"/>
              <a:t>Decide a way forward from this list of alternatives</a:t>
            </a:r>
          </a:p>
          <a:p>
            <a:pPr lvl="1"/>
            <a:r>
              <a:rPr lang="en-GB" sz="2200" dirty="0"/>
              <a:t>Prioritize your alternatives, make a tentative choice and then a backup plan.</a:t>
            </a:r>
          </a:p>
          <a:p>
            <a:endParaRPr lang="en-GB" sz="2200" b="1" dirty="0"/>
          </a:p>
          <a:p>
            <a:pPr marL="457200" indent="-457200">
              <a:buFont typeface="+mj-lt"/>
              <a:buAutoNum type="arabicPeriod" startAt="5"/>
            </a:pPr>
            <a:r>
              <a:rPr lang="en-GB" sz="2200" b="1" dirty="0"/>
              <a:t>Implement a plan of action</a:t>
            </a:r>
          </a:p>
          <a:p>
            <a:pPr lvl="1"/>
            <a:r>
              <a:rPr lang="en-GB" sz="2200" dirty="0"/>
              <a:t>It is not enough to state what you plan to be. Put in place a </a:t>
            </a:r>
            <a:r>
              <a:rPr lang="en-GB" sz="2200" b="1" dirty="0">
                <a:solidFill>
                  <a:srgbClr val="0033CC"/>
                </a:solidFill>
              </a:rPr>
              <a:t>plan of action</a:t>
            </a:r>
            <a:r>
              <a:rPr lang="en-GB" sz="2200" b="1" dirty="0"/>
              <a:t> </a:t>
            </a:r>
            <a:r>
              <a:rPr lang="en-GB" sz="2200" dirty="0"/>
              <a:t>that is </a:t>
            </a:r>
            <a:r>
              <a:rPr lang="en-GB" sz="2200" b="1" dirty="0">
                <a:solidFill>
                  <a:srgbClr val="0033CC"/>
                </a:solidFill>
              </a:rPr>
              <a:t>specific</a:t>
            </a:r>
            <a:r>
              <a:rPr lang="en-GB" sz="2200" dirty="0"/>
              <a:t>, </a:t>
            </a:r>
            <a:r>
              <a:rPr lang="en-GB" sz="2200" b="1" dirty="0">
                <a:solidFill>
                  <a:srgbClr val="0033CC"/>
                </a:solidFill>
              </a:rPr>
              <a:t>measurable</a:t>
            </a:r>
            <a:r>
              <a:rPr lang="en-GB" sz="2200" dirty="0"/>
              <a:t>, </a:t>
            </a:r>
            <a:r>
              <a:rPr lang="en-GB" sz="2200" b="1" dirty="0">
                <a:solidFill>
                  <a:srgbClr val="0033CC"/>
                </a:solidFill>
              </a:rPr>
              <a:t>achievable</a:t>
            </a:r>
            <a:r>
              <a:rPr lang="en-GB" sz="2200" dirty="0"/>
              <a:t>, </a:t>
            </a:r>
            <a:r>
              <a:rPr lang="en-GB" sz="2200" b="1" dirty="0">
                <a:solidFill>
                  <a:srgbClr val="0033CC"/>
                </a:solidFill>
              </a:rPr>
              <a:t>realistic</a:t>
            </a:r>
            <a:r>
              <a:rPr lang="en-GB" sz="2200" dirty="0"/>
              <a:t> and </a:t>
            </a:r>
            <a:r>
              <a:rPr lang="en-GB" sz="2200" b="1" dirty="0">
                <a:solidFill>
                  <a:srgbClr val="0033CC"/>
                </a:solidFill>
              </a:rPr>
              <a:t>timebound</a:t>
            </a:r>
            <a:r>
              <a:rPr lang="en-GB" sz="2200" dirty="0"/>
              <a:t>.</a:t>
            </a:r>
          </a:p>
          <a:p>
            <a:endParaRPr lang="en-GB" sz="2200" b="1" dirty="0"/>
          </a:p>
          <a:p>
            <a:pPr marL="457200" indent="-457200">
              <a:buFont typeface="+mj-lt"/>
              <a:buAutoNum type="arabicPeriod" startAt="6"/>
            </a:pPr>
            <a:r>
              <a:rPr lang="en-GB" sz="2200" b="1" dirty="0"/>
              <a:t>Review decisions periodically</a:t>
            </a:r>
          </a:p>
          <a:p>
            <a:pPr lvl="1"/>
            <a:r>
              <a:rPr lang="en-GB" sz="2200" dirty="0"/>
              <a:t>Choosing a career is not a once-and-for-all decision. You will likely change and grow as an individual; your priorities will also change. In turn, such changes will influence the direction of your career path.</a:t>
            </a:r>
          </a:p>
        </p:txBody>
      </p:sp>
      <p:grpSp>
        <p:nvGrpSpPr>
          <p:cNvPr id="2" name="Group 1">
            <a:extLst>
              <a:ext uri="{FF2B5EF4-FFF2-40B4-BE49-F238E27FC236}">
                <a16:creationId xmlns:a16="http://schemas.microsoft.com/office/drawing/2014/main" id="{C713D04F-D142-00D8-4435-D5A0F4D47DBC}"/>
              </a:ext>
            </a:extLst>
          </p:cNvPr>
          <p:cNvGrpSpPr/>
          <p:nvPr/>
        </p:nvGrpSpPr>
        <p:grpSpPr>
          <a:xfrm>
            <a:off x="107504" y="5770384"/>
            <a:ext cx="2419052" cy="967620"/>
            <a:chOff x="3872894" y="316716"/>
            <a:chExt cx="2419052" cy="967620"/>
          </a:xfrm>
        </p:grpSpPr>
        <p:sp>
          <p:nvSpPr>
            <p:cNvPr id="5" name="Arrow: Chevron 4">
              <a:extLst>
                <a:ext uri="{FF2B5EF4-FFF2-40B4-BE49-F238E27FC236}">
                  <a16:creationId xmlns:a16="http://schemas.microsoft.com/office/drawing/2014/main" id="{6BAA951D-A843-F654-BAA5-B168EDF8E096}"/>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6" name="Arrow: Chevron 4">
              <a:extLst>
                <a:ext uri="{FF2B5EF4-FFF2-40B4-BE49-F238E27FC236}">
                  <a16:creationId xmlns:a16="http://schemas.microsoft.com/office/drawing/2014/main" id="{82AF51D1-857D-E883-07F0-966C1CD110B0}"/>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7" name="Down Arrow Callout 3">
            <a:extLst>
              <a:ext uri="{FF2B5EF4-FFF2-40B4-BE49-F238E27FC236}">
                <a16:creationId xmlns:a16="http://schemas.microsoft.com/office/drawing/2014/main" id="{DF33D408-14C5-A774-CDBE-A97D72A45F92}"/>
              </a:ext>
            </a:extLst>
          </p:cNvPr>
          <p:cNvSpPr/>
          <p:nvPr/>
        </p:nvSpPr>
        <p:spPr>
          <a:xfrm>
            <a:off x="7596336" y="75446"/>
            <a:ext cx="1440000" cy="900000"/>
          </a:xfrm>
          <a:prstGeom prst="downArrowCallout">
            <a:avLst>
              <a:gd name="adj1" fmla="val 160000"/>
              <a:gd name="adj2" fmla="val 80000"/>
              <a:gd name="adj3" fmla="val 35911"/>
              <a:gd name="adj4" fmla="val 64977"/>
            </a:avLst>
          </a:prstGeom>
          <a:solidFill>
            <a:srgbClr val="C00000"/>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4" name="Rectangle: Rounded Corners 3">
            <a:extLst>
              <a:ext uri="{FF2B5EF4-FFF2-40B4-BE49-F238E27FC236}">
                <a16:creationId xmlns:a16="http://schemas.microsoft.com/office/drawing/2014/main" id="{7030877F-EF8D-9A2F-4B88-2D13AE191378}"/>
              </a:ext>
            </a:extLst>
          </p:cNvPr>
          <p:cNvSpPr/>
          <p:nvPr/>
        </p:nvSpPr>
        <p:spPr>
          <a:xfrm>
            <a:off x="2540060" y="3651426"/>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What?</a:t>
            </a:r>
          </a:p>
        </p:txBody>
      </p:sp>
      <p:sp>
        <p:nvSpPr>
          <p:cNvPr id="8" name="Rectangle: Rounded Corners 7">
            <a:extLst>
              <a:ext uri="{FF2B5EF4-FFF2-40B4-BE49-F238E27FC236}">
                <a16:creationId xmlns:a16="http://schemas.microsoft.com/office/drawing/2014/main" id="{2EF6CE13-FE4B-E8E6-96B0-D31DA62F39C3}"/>
              </a:ext>
            </a:extLst>
          </p:cNvPr>
          <p:cNvSpPr/>
          <p:nvPr/>
        </p:nvSpPr>
        <p:spPr>
          <a:xfrm>
            <a:off x="3452656" y="3651426"/>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When?</a:t>
            </a:r>
          </a:p>
        </p:txBody>
      </p:sp>
      <p:sp>
        <p:nvSpPr>
          <p:cNvPr id="9" name="Rectangle: Rounded Corners 8">
            <a:extLst>
              <a:ext uri="{FF2B5EF4-FFF2-40B4-BE49-F238E27FC236}">
                <a16:creationId xmlns:a16="http://schemas.microsoft.com/office/drawing/2014/main" id="{8F514DBA-0D6D-FD75-7F3C-E1F3FCBFD197}"/>
              </a:ext>
            </a:extLst>
          </p:cNvPr>
          <p:cNvSpPr/>
          <p:nvPr/>
        </p:nvSpPr>
        <p:spPr>
          <a:xfrm>
            <a:off x="4365252" y="3645024"/>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Where?</a:t>
            </a:r>
          </a:p>
        </p:txBody>
      </p:sp>
      <p:sp>
        <p:nvSpPr>
          <p:cNvPr id="10" name="Rectangle: Rounded Corners 9">
            <a:extLst>
              <a:ext uri="{FF2B5EF4-FFF2-40B4-BE49-F238E27FC236}">
                <a16:creationId xmlns:a16="http://schemas.microsoft.com/office/drawing/2014/main" id="{7447DBFB-D26E-E8B6-2CAD-36E8D40FD966}"/>
              </a:ext>
            </a:extLst>
          </p:cNvPr>
          <p:cNvSpPr/>
          <p:nvPr/>
        </p:nvSpPr>
        <p:spPr>
          <a:xfrm>
            <a:off x="5277848" y="3645024"/>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Who?</a:t>
            </a:r>
          </a:p>
        </p:txBody>
      </p:sp>
      <p:sp>
        <p:nvSpPr>
          <p:cNvPr id="11" name="Rectangle: Rounded Corners 10">
            <a:extLst>
              <a:ext uri="{FF2B5EF4-FFF2-40B4-BE49-F238E27FC236}">
                <a16:creationId xmlns:a16="http://schemas.microsoft.com/office/drawing/2014/main" id="{C1441254-D70E-397E-239F-C1D51A33D693}"/>
              </a:ext>
            </a:extLst>
          </p:cNvPr>
          <p:cNvSpPr/>
          <p:nvPr/>
        </p:nvSpPr>
        <p:spPr>
          <a:xfrm>
            <a:off x="7103040" y="3645024"/>
            <a:ext cx="853153" cy="362174"/>
          </a:xfrm>
          <a:prstGeom prst="roundRect">
            <a:avLst/>
          </a:prstGeom>
          <a:solidFill>
            <a:srgbClr val="00206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Why?</a:t>
            </a:r>
          </a:p>
        </p:txBody>
      </p:sp>
      <p:sp>
        <p:nvSpPr>
          <p:cNvPr id="12" name="Rectangle: Rounded Corners 11">
            <a:extLst>
              <a:ext uri="{FF2B5EF4-FFF2-40B4-BE49-F238E27FC236}">
                <a16:creationId xmlns:a16="http://schemas.microsoft.com/office/drawing/2014/main" id="{310B90D1-455E-63BC-AF39-F35162BD5EB1}"/>
              </a:ext>
            </a:extLst>
          </p:cNvPr>
          <p:cNvSpPr/>
          <p:nvPr/>
        </p:nvSpPr>
        <p:spPr>
          <a:xfrm>
            <a:off x="8015636" y="3645024"/>
            <a:ext cx="853153" cy="362174"/>
          </a:xfrm>
          <a:prstGeom prst="roundRect">
            <a:avLst/>
          </a:prstGeom>
          <a:solidFill>
            <a:srgbClr val="00206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How?</a:t>
            </a:r>
          </a:p>
        </p:txBody>
      </p:sp>
      <p:sp>
        <p:nvSpPr>
          <p:cNvPr id="13" name="Rectangle: Rounded Corners 12">
            <a:extLst>
              <a:ext uri="{FF2B5EF4-FFF2-40B4-BE49-F238E27FC236}">
                <a16:creationId xmlns:a16="http://schemas.microsoft.com/office/drawing/2014/main" id="{8C639CB1-01E8-6A69-6771-4274A40982CD}"/>
              </a:ext>
            </a:extLst>
          </p:cNvPr>
          <p:cNvSpPr/>
          <p:nvPr/>
        </p:nvSpPr>
        <p:spPr>
          <a:xfrm>
            <a:off x="6190444" y="3653232"/>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Which?</a:t>
            </a:r>
          </a:p>
        </p:txBody>
      </p:sp>
      <p:sp>
        <p:nvSpPr>
          <p:cNvPr id="14" name="Slide Number Placeholder 13">
            <a:extLst>
              <a:ext uri="{FF2B5EF4-FFF2-40B4-BE49-F238E27FC236}">
                <a16:creationId xmlns:a16="http://schemas.microsoft.com/office/drawing/2014/main" id="{4C938B19-1FA0-A1DA-8334-2703DE94769B}"/>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0732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P spid="10" grpId="0" animBg="1"/>
      <p:bldP spid="11" grpId="0" animBg="1"/>
      <p:bldP spid="12"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AF06B479-851C-D260-DF40-95232BFB16E9}"/>
              </a:ext>
            </a:extLst>
          </p:cNvPr>
          <p:cNvSpPr/>
          <p:nvPr/>
        </p:nvSpPr>
        <p:spPr>
          <a:xfrm>
            <a:off x="179512" y="3573016"/>
            <a:ext cx="8712968" cy="1944216"/>
          </a:xfrm>
          <a:prstGeom prst="roundRect">
            <a:avLst/>
          </a:prstGeom>
          <a:solidFill>
            <a:schemeClr val="accent3">
              <a:lumMod val="20000"/>
              <a:lumOff val="80000"/>
            </a:schemeClr>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251520" y="1196752"/>
            <a:ext cx="8711308" cy="4573632"/>
          </a:xfrm>
        </p:spPr>
        <p:txBody>
          <a:bodyPr>
            <a:normAutofit/>
          </a:bodyPr>
          <a:lstStyle/>
          <a:p>
            <a:pPr marL="457200" indent="-457200">
              <a:buFont typeface="+mj-lt"/>
              <a:buAutoNum type="arabicPeriod"/>
            </a:pPr>
            <a:r>
              <a:rPr lang="en-GB" sz="2300" dirty="0"/>
              <a:t>This approach is for those who prefer to use </a:t>
            </a:r>
            <a:r>
              <a:rPr lang="en-GB" sz="2300" b="1" dirty="0">
                <a:solidFill>
                  <a:srgbClr val="0033CC"/>
                </a:solidFill>
              </a:rPr>
              <a:t>facts</a:t>
            </a:r>
            <a:r>
              <a:rPr lang="en-GB" sz="2300" dirty="0"/>
              <a:t> and a </a:t>
            </a:r>
            <a:r>
              <a:rPr lang="en-GB" sz="2300" b="1" dirty="0">
                <a:solidFill>
                  <a:srgbClr val="0033CC"/>
                </a:solidFill>
              </a:rPr>
              <a:t>step-by-step process </a:t>
            </a:r>
            <a:r>
              <a:rPr lang="en-GB" sz="2300" dirty="0"/>
              <a:t>to reach decisions. </a:t>
            </a:r>
          </a:p>
          <a:p>
            <a:pPr marL="457200" indent="-457200">
              <a:buFont typeface="+mj-lt"/>
              <a:buAutoNum type="arabicPeriod"/>
            </a:pPr>
            <a:endParaRPr lang="en-GB" sz="2300" dirty="0"/>
          </a:p>
          <a:p>
            <a:pPr marL="457200" indent="-457200">
              <a:buFont typeface="+mj-lt"/>
              <a:buAutoNum type="arabicPeriod"/>
            </a:pPr>
            <a:r>
              <a:rPr lang="en-GB" sz="2300" dirty="0"/>
              <a:t>The starting point will be to visualize their future and then plan accordingly. A </a:t>
            </a:r>
            <a:r>
              <a:rPr lang="en-GB" sz="2300" b="1" dirty="0">
                <a:solidFill>
                  <a:srgbClr val="0033CC"/>
                </a:solidFill>
              </a:rPr>
              <a:t>mental model</a:t>
            </a:r>
            <a:r>
              <a:rPr lang="en-GB" sz="2300" dirty="0">
                <a:solidFill>
                  <a:srgbClr val="0033CC"/>
                </a:solidFill>
              </a:rPr>
              <a:t> </a:t>
            </a:r>
            <a:r>
              <a:rPr lang="en-GB" sz="2300" dirty="0"/>
              <a:t>can be created.</a:t>
            </a:r>
          </a:p>
          <a:p>
            <a:pPr marL="0" indent="0">
              <a:buNone/>
            </a:pPr>
            <a:endParaRPr lang="en-GB" sz="2300" i="1" dirty="0"/>
          </a:p>
          <a:p>
            <a:pPr marL="0" indent="0">
              <a:lnSpc>
                <a:spcPct val="150000"/>
              </a:lnSpc>
              <a:buNone/>
            </a:pPr>
            <a:r>
              <a:rPr lang="en-GB" sz="2000" dirty="0"/>
              <a:t>A high jumper visualizes running and sailing over the bar in an upcoming competition. Their imagination will begin sketching out the best approach to take. This vision will then be supported by a fact-finding mission to establish the best strategy. It will feed into a step-by-step approach.</a:t>
            </a:r>
          </a:p>
          <a:p>
            <a:pPr marL="0" indent="0">
              <a:buNone/>
            </a:pPr>
            <a:endParaRPr lang="en-GB" dirty="0"/>
          </a:p>
        </p:txBody>
      </p:sp>
      <p:sp>
        <p:nvSpPr>
          <p:cNvPr id="4" name="Up Arrow Callout 3"/>
          <p:cNvSpPr/>
          <p:nvPr/>
        </p:nvSpPr>
        <p:spPr>
          <a:xfrm>
            <a:off x="7452320" y="100638"/>
            <a:ext cx="1510508" cy="900000"/>
          </a:xfrm>
          <a:prstGeom prst="upArrowCallout">
            <a:avLst>
              <a:gd name="adj1" fmla="val 157142"/>
              <a:gd name="adj2" fmla="val 78571"/>
              <a:gd name="adj3" fmla="val 30096"/>
              <a:gd name="adj4" fmla="val 69904"/>
            </a:avLst>
          </a:prstGeom>
          <a:solidFill>
            <a:srgbClr val="00B05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b="1" dirty="0">
                <a:solidFill>
                  <a:schemeClr val="bg1"/>
                </a:solidFill>
              </a:rPr>
              <a:t>Intuitive</a:t>
            </a:r>
            <a:r>
              <a:rPr lang="en-GB" dirty="0">
                <a:solidFill>
                  <a:schemeClr val="bg1"/>
                </a:solidFill>
              </a:rPr>
              <a:t> </a:t>
            </a:r>
            <a:r>
              <a:rPr lang="en-GB" b="1" dirty="0">
                <a:solidFill>
                  <a:schemeClr val="bg1"/>
                </a:solidFill>
              </a:rPr>
              <a:t>Approach</a:t>
            </a:r>
          </a:p>
        </p:txBody>
      </p:sp>
      <p:grpSp>
        <p:nvGrpSpPr>
          <p:cNvPr id="2" name="Group 1">
            <a:extLst>
              <a:ext uri="{FF2B5EF4-FFF2-40B4-BE49-F238E27FC236}">
                <a16:creationId xmlns:a16="http://schemas.microsoft.com/office/drawing/2014/main" id="{EA511725-15A9-3EA8-5CDA-EDFDBD320B62}"/>
              </a:ext>
            </a:extLst>
          </p:cNvPr>
          <p:cNvGrpSpPr/>
          <p:nvPr/>
        </p:nvGrpSpPr>
        <p:grpSpPr>
          <a:xfrm>
            <a:off x="107504" y="5770384"/>
            <a:ext cx="2419052" cy="967620"/>
            <a:chOff x="3872894" y="316716"/>
            <a:chExt cx="2419052" cy="967620"/>
          </a:xfrm>
        </p:grpSpPr>
        <p:sp>
          <p:nvSpPr>
            <p:cNvPr id="5" name="Arrow: Chevron 4">
              <a:extLst>
                <a:ext uri="{FF2B5EF4-FFF2-40B4-BE49-F238E27FC236}">
                  <a16:creationId xmlns:a16="http://schemas.microsoft.com/office/drawing/2014/main" id="{68BF893B-357B-556F-9FE4-C27C4B89BD74}"/>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6" name="Arrow: Chevron 4">
              <a:extLst>
                <a:ext uri="{FF2B5EF4-FFF2-40B4-BE49-F238E27FC236}">
                  <a16:creationId xmlns:a16="http://schemas.microsoft.com/office/drawing/2014/main" id="{F3999AC5-8548-F6C4-4712-5840C88CA500}"/>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7" name="Slide Number Placeholder 6">
            <a:extLst>
              <a:ext uri="{FF2B5EF4-FFF2-40B4-BE49-F238E27FC236}">
                <a16:creationId xmlns:a16="http://schemas.microsoft.com/office/drawing/2014/main" id="{581545C8-6C01-00F8-A91F-8B74E24FF19B}"/>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0" name="TextBox 9">
            <a:extLst>
              <a:ext uri="{FF2B5EF4-FFF2-40B4-BE49-F238E27FC236}">
                <a16:creationId xmlns:a16="http://schemas.microsoft.com/office/drawing/2014/main" id="{AE8A32CC-FE71-315F-2475-E6AD471C1DF2}"/>
              </a:ext>
            </a:extLst>
          </p:cNvPr>
          <p:cNvSpPr txBox="1"/>
          <p:nvPr/>
        </p:nvSpPr>
        <p:spPr>
          <a:xfrm>
            <a:off x="2699792" y="5818350"/>
            <a:ext cx="6263036" cy="307777"/>
          </a:xfrm>
          <a:prstGeom prst="rect">
            <a:avLst/>
          </a:prstGeom>
          <a:solidFill>
            <a:schemeClr val="accent3">
              <a:lumMod val="20000"/>
              <a:lumOff val="80000"/>
            </a:schemeClr>
          </a:solidFill>
        </p:spPr>
        <p:txBody>
          <a:bodyPr wrap="square">
            <a:spAutoFit/>
          </a:bodyPr>
          <a:lstStyle/>
          <a:p>
            <a:r>
              <a:rPr lang="en-GB" sz="1400" dirty="0">
                <a:hlinkClick r:id="rId3"/>
              </a:rPr>
              <a:t>Mental Models For Career Success</a:t>
            </a:r>
            <a:endParaRPr lang="en-GB" sz="1400" dirty="0"/>
          </a:p>
        </p:txBody>
      </p:sp>
      <p:sp>
        <p:nvSpPr>
          <p:cNvPr id="12" name="TextBox 11">
            <a:extLst>
              <a:ext uri="{FF2B5EF4-FFF2-40B4-BE49-F238E27FC236}">
                <a16:creationId xmlns:a16="http://schemas.microsoft.com/office/drawing/2014/main" id="{BC93800D-D7C4-5CFA-3988-96996FBD58D8}"/>
              </a:ext>
            </a:extLst>
          </p:cNvPr>
          <p:cNvSpPr txBox="1"/>
          <p:nvPr/>
        </p:nvSpPr>
        <p:spPr>
          <a:xfrm>
            <a:off x="2699792" y="6243120"/>
            <a:ext cx="6263036" cy="307777"/>
          </a:xfrm>
          <a:prstGeom prst="rect">
            <a:avLst/>
          </a:prstGeom>
          <a:solidFill>
            <a:schemeClr val="accent3">
              <a:lumMod val="20000"/>
              <a:lumOff val="80000"/>
            </a:schemeClr>
          </a:solidFill>
        </p:spPr>
        <p:txBody>
          <a:bodyPr wrap="square">
            <a:spAutoFit/>
          </a:bodyPr>
          <a:lstStyle/>
          <a:p>
            <a:r>
              <a:rPr lang="en-GB" sz="1400" dirty="0">
                <a:hlinkClick r:id="rId4"/>
              </a:rPr>
              <a:t>Mental Models: Definition, Importance, and Examples | Indeed.com Canada</a:t>
            </a:r>
            <a:endParaRPr lang="en-GB" sz="1400" dirty="0"/>
          </a:p>
        </p:txBody>
      </p:sp>
    </p:spTree>
    <p:extLst>
      <p:ext uri="{BB962C8B-B14F-4D97-AF65-F5344CB8AC3E}">
        <p14:creationId xmlns:p14="http://schemas.microsoft.com/office/powerpoint/2010/main" val="114839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9223"/>
            <a:ext cx="8229600" cy="634082"/>
          </a:xfrm>
        </p:spPr>
        <p:txBody>
          <a:bodyPr anchor="t">
            <a:normAutofit/>
          </a:bodyPr>
          <a:lstStyle/>
          <a:p>
            <a:r>
              <a:rPr lang="en-GB" sz="3200" b="1" dirty="0"/>
              <a:t>Example of creating a mental model</a:t>
            </a:r>
          </a:p>
        </p:txBody>
      </p:sp>
      <p:sp>
        <p:nvSpPr>
          <p:cNvPr id="4" name="Oval 3"/>
          <p:cNvSpPr/>
          <p:nvPr/>
        </p:nvSpPr>
        <p:spPr>
          <a:xfrm>
            <a:off x="2059240" y="1141771"/>
            <a:ext cx="5222834" cy="3024336"/>
          </a:xfrm>
          <a:prstGeom prst="ellipse">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65650" y="2456892"/>
            <a:ext cx="5199283" cy="3204356"/>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59256" y="2348880"/>
            <a:ext cx="5538642" cy="3312368"/>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3485260" y="1602377"/>
            <a:ext cx="2376264" cy="461665"/>
          </a:xfrm>
          <a:prstGeom prst="rect">
            <a:avLst/>
          </a:prstGeom>
          <a:noFill/>
        </p:spPr>
        <p:txBody>
          <a:bodyPr wrap="square" rtlCol="0">
            <a:spAutoFit/>
          </a:bodyPr>
          <a:lstStyle/>
          <a:p>
            <a:pPr algn="ctr"/>
            <a:r>
              <a:rPr lang="en-GB" sz="2300" dirty="0"/>
              <a:t>What you love</a:t>
            </a:r>
          </a:p>
        </p:txBody>
      </p:sp>
      <p:sp>
        <p:nvSpPr>
          <p:cNvPr id="8" name="TextBox 7"/>
          <p:cNvSpPr txBox="1"/>
          <p:nvPr/>
        </p:nvSpPr>
        <p:spPr>
          <a:xfrm>
            <a:off x="1016853" y="4048725"/>
            <a:ext cx="1833217" cy="830997"/>
          </a:xfrm>
          <a:prstGeom prst="rect">
            <a:avLst/>
          </a:prstGeom>
          <a:noFill/>
        </p:spPr>
        <p:txBody>
          <a:bodyPr wrap="square" rtlCol="0">
            <a:spAutoFit/>
          </a:bodyPr>
          <a:lstStyle/>
          <a:p>
            <a:pPr algn="ctr"/>
            <a:r>
              <a:rPr lang="en-GB" sz="2300" dirty="0"/>
              <a:t>What you </a:t>
            </a:r>
          </a:p>
          <a:p>
            <a:pPr algn="ctr"/>
            <a:r>
              <a:rPr lang="en-GB" sz="2300" dirty="0"/>
              <a:t>are good at</a:t>
            </a:r>
          </a:p>
        </p:txBody>
      </p:sp>
      <p:sp>
        <p:nvSpPr>
          <p:cNvPr id="9" name="TextBox 8"/>
          <p:cNvSpPr txBox="1"/>
          <p:nvPr/>
        </p:nvSpPr>
        <p:spPr>
          <a:xfrm>
            <a:off x="6043806" y="4214823"/>
            <a:ext cx="2376264" cy="461665"/>
          </a:xfrm>
          <a:prstGeom prst="rect">
            <a:avLst/>
          </a:prstGeom>
          <a:noFill/>
        </p:spPr>
        <p:txBody>
          <a:bodyPr wrap="square" rtlCol="0">
            <a:spAutoFit/>
          </a:bodyPr>
          <a:lstStyle/>
          <a:p>
            <a:pPr algn="ctr"/>
            <a:r>
              <a:rPr lang="en-GB" sz="2300" dirty="0"/>
              <a:t>What pays well</a:t>
            </a:r>
          </a:p>
        </p:txBody>
      </p:sp>
      <p:sp>
        <p:nvSpPr>
          <p:cNvPr id="10" name="TextBox 9"/>
          <p:cNvSpPr txBox="1"/>
          <p:nvPr/>
        </p:nvSpPr>
        <p:spPr>
          <a:xfrm>
            <a:off x="3922553" y="4211214"/>
            <a:ext cx="1525074" cy="830997"/>
          </a:xfrm>
          <a:prstGeom prst="rect">
            <a:avLst/>
          </a:prstGeom>
          <a:noFill/>
        </p:spPr>
        <p:txBody>
          <a:bodyPr wrap="square" rtlCol="0">
            <a:spAutoFit/>
          </a:bodyPr>
          <a:lstStyle/>
          <a:p>
            <a:pPr algn="ctr"/>
            <a:r>
              <a:rPr lang="en-GB" sz="2300" dirty="0"/>
              <a:t>Rich but</a:t>
            </a:r>
          </a:p>
          <a:p>
            <a:pPr algn="ctr"/>
            <a:r>
              <a:rPr lang="en-GB" sz="2300" dirty="0"/>
              <a:t> bored</a:t>
            </a:r>
          </a:p>
        </p:txBody>
      </p:sp>
      <p:sp>
        <p:nvSpPr>
          <p:cNvPr id="11" name="TextBox 10"/>
          <p:cNvSpPr txBox="1"/>
          <p:nvPr/>
        </p:nvSpPr>
        <p:spPr>
          <a:xfrm>
            <a:off x="2380308" y="2603474"/>
            <a:ext cx="1525074" cy="830997"/>
          </a:xfrm>
          <a:prstGeom prst="rect">
            <a:avLst/>
          </a:prstGeom>
          <a:noFill/>
        </p:spPr>
        <p:txBody>
          <a:bodyPr wrap="square" rtlCol="0">
            <a:spAutoFit/>
          </a:bodyPr>
          <a:lstStyle/>
          <a:p>
            <a:pPr algn="ctr"/>
            <a:r>
              <a:rPr lang="en-GB" sz="2300" dirty="0"/>
              <a:t>Happy but poor</a:t>
            </a:r>
          </a:p>
        </p:txBody>
      </p:sp>
      <p:sp>
        <p:nvSpPr>
          <p:cNvPr id="12" name="TextBox 11"/>
          <p:cNvSpPr txBox="1"/>
          <p:nvPr/>
        </p:nvSpPr>
        <p:spPr>
          <a:xfrm>
            <a:off x="5597932" y="2623640"/>
            <a:ext cx="1185308" cy="830997"/>
          </a:xfrm>
          <a:prstGeom prst="rect">
            <a:avLst/>
          </a:prstGeom>
          <a:noFill/>
        </p:spPr>
        <p:txBody>
          <a:bodyPr wrap="square" rtlCol="0">
            <a:spAutoFit/>
          </a:bodyPr>
          <a:lstStyle/>
          <a:p>
            <a:pPr algn="ctr"/>
            <a:r>
              <a:rPr lang="en-GB" sz="2300" dirty="0"/>
              <a:t>Just a dream</a:t>
            </a:r>
          </a:p>
        </p:txBody>
      </p:sp>
      <p:sp>
        <p:nvSpPr>
          <p:cNvPr id="13" name="TextBox 12"/>
          <p:cNvSpPr txBox="1"/>
          <p:nvPr/>
        </p:nvSpPr>
        <p:spPr>
          <a:xfrm>
            <a:off x="3922554" y="3231986"/>
            <a:ext cx="1389238" cy="446276"/>
          </a:xfrm>
          <a:prstGeom prst="rect">
            <a:avLst/>
          </a:prstGeom>
          <a:noFill/>
        </p:spPr>
        <p:txBody>
          <a:bodyPr wrap="square" rtlCol="0">
            <a:spAutoFit/>
          </a:bodyPr>
          <a:lstStyle/>
          <a:p>
            <a:pPr algn="ctr"/>
            <a:r>
              <a:rPr lang="en-GB" sz="2300" dirty="0"/>
              <a:t>Success</a:t>
            </a:r>
          </a:p>
        </p:txBody>
      </p:sp>
      <p:grpSp>
        <p:nvGrpSpPr>
          <p:cNvPr id="3" name="Group 2">
            <a:extLst>
              <a:ext uri="{FF2B5EF4-FFF2-40B4-BE49-F238E27FC236}">
                <a16:creationId xmlns:a16="http://schemas.microsoft.com/office/drawing/2014/main" id="{8C166459-D077-0C83-A447-C028F420B641}"/>
              </a:ext>
            </a:extLst>
          </p:cNvPr>
          <p:cNvGrpSpPr/>
          <p:nvPr/>
        </p:nvGrpSpPr>
        <p:grpSpPr>
          <a:xfrm>
            <a:off x="107504" y="5770384"/>
            <a:ext cx="2419052" cy="967620"/>
            <a:chOff x="3872894" y="316716"/>
            <a:chExt cx="2419052" cy="967620"/>
          </a:xfrm>
        </p:grpSpPr>
        <p:sp>
          <p:nvSpPr>
            <p:cNvPr id="14" name="Arrow: Chevron 13">
              <a:extLst>
                <a:ext uri="{FF2B5EF4-FFF2-40B4-BE49-F238E27FC236}">
                  <a16:creationId xmlns:a16="http://schemas.microsoft.com/office/drawing/2014/main" id="{CC933EA7-8FC4-80F8-4811-54959D857330}"/>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a:p>
          </p:txBody>
        </p:sp>
        <p:sp>
          <p:nvSpPr>
            <p:cNvPr id="15" name="Arrow: Chevron 4">
              <a:extLst>
                <a:ext uri="{FF2B5EF4-FFF2-40B4-BE49-F238E27FC236}">
                  <a16:creationId xmlns:a16="http://schemas.microsoft.com/office/drawing/2014/main" id="{8AAEE85B-B67F-96BA-5F71-15EAA6F64ADA}"/>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16" name="Slide Number Placeholder 15">
            <a:extLst>
              <a:ext uri="{FF2B5EF4-FFF2-40B4-BE49-F238E27FC236}">
                <a16:creationId xmlns:a16="http://schemas.microsoft.com/office/drawing/2014/main" id="{9798F914-D33C-6ED1-BC4A-3289B431512E}"/>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7" name="Flowchart: Extract 16">
            <a:extLst>
              <a:ext uri="{FF2B5EF4-FFF2-40B4-BE49-F238E27FC236}">
                <a16:creationId xmlns:a16="http://schemas.microsoft.com/office/drawing/2014/main" id="{60B93EB6-7597-CFB0-9D58-B890A8BE13CA}"/>
              </a:ext>
            </a:extLst>
          </p:cNvPr>
          <p:cNvSpPr/>
          <p:nvPr/>
        </p:nvSpPr>
        <p:spPr>
          <a:xfrm rot="10800000">
            <a:off x="3892455" y="3271149"/>
            <a:ext cx="1460614" cy="894957"/>
          </a:xfrm>
          <a:prstGeom prst="flowChartExtract">
            <a:avLst/>
          </a:prstGeom>
          <a:noFill/>
          <a:ln w="412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9" name="Straight Connector 18">
            <a:extLst>
              <a:ext uri="{FF2B5EF4-FFF2-40B4-BE49-F238E27FC236}">
                <a16:creationId xmlns:a16="http://schemas.microsoft.com/office/drawing/2014/main" id="{5C0029BA-7247-BCA3-73A3-F39285A89993}"/>
              </a:ext>
            </a:extLst>
          </p:cNvPr>
          <p:cNvCxnSpPr/>
          <p:nvPr/>
        </p:nvCxnSpPr>
        <p:spPr>
          <a:xfrm>
            <a:off x="3707904" y="1988840"/>
            <a:ext cx="189002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0" name="Straight Connector 19">
            <a:extLst>
              <a:ext uri="{FF2B5EF4-FFF2-40B4-BE49-F238E27FC236}">
                <a16:creationId xmlns:a16="http://schemas.microsoft.com/office/drawing/2014/main" id="{FA9D9B46-5CE0-D094-3C09-0558B102ADC5}"/>
              </a:ext>
            </a:extLst>
          </p:cNvPr>
          <p:cNvCxnSpPr>
            <a:cxnSpLocks/>
          </p:cNvCxnSpPr>
          <p:nvPr/>
        </p:nvCxnSpPr>
        <p:spPr>
          <a:xfrm>
            <a:off x="1309781" y="4437112"/>
            <a:ext cx="1216775"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2" name="Straight Connector 21">
            <a:extLst>
              <a:ext uri="{FF2B5EF4-FFF2-40B4-BE49-F238E27FC236}">
                <a16:creationId xmlns:a16="http://schemas.microsoft.com/office/drawing/2014/main" id="{CEE9C85D-2297-AD2D-6556-A2A411CBE388}"/>
              </a:ext>
            </a:extLst>
          </p:cNvPr>
          <p:cNvCxnSpPr>
            <a:cxnSpLocks/>
          </p:cNvCxnSpPr>
          <p:nvPr/>
        </p:nvCxnSpPr>
        <p:spPr>
          <a:xfrm>
            <a:off x="1187624" y="4797152"/>
            <a:ext cx="151216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6" name="Straight Connector 25">
            <a:extLst>
              <a:ext uri="{FF2B5EF4-FFF2-40B4-BE49-F238E27FC236}">
                <a16:creationId xmlns:a16="http://schemas.microsoft.com/office/drawing/2014/main" id="{6219FA96-C062-A7B2-29B8-DF403AA73E98}"/>
              </a:ext>
            </a:extLst>
          </p:cNvPr>
          <p:cNvCxnSpPr/>
          <p:nvPr/>
        </p:nvCxnSpPr>
        <p:spPr>
          <a:xfrm>
            <a:off x="6300192" y="4581128"/>
            <a:ext cx="189002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7771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0B0FE-4333-CA39-1A18-F42C15E8F8A5}"/>
              </a:ext>
            </a:extLst>
          </p:cNvPr>
          <p:cNvSpPr>
            <a:spLocks noGrp="1"/>
          </p:cNvSpPr>
          <p:nvPr>
            <p:ph type="title"/>
          </p:nvPr>
        </p:nvSpPr>
        <p:spPr>
          <a:xfrm>
            <a:off x="0" y="7947"/>
            <a:ext cx="9144000" cy="1143000"/>
          </a:xfrm>
        </p:spPr>
        <p:txBody>
          <a:bodyPr>
            <a:noAutofit/>
          </a:bodyPr>
          <a:lstStyle/>
          <a:p>
            <a:r>
              <a:rPr lang="en-GB" sz="3500" b="1" dirty="0"/>
              <a:t>Discuss: How do you overcome self-doubt? </a:t>
            </a:r>
          </a:p>
        </p:txBody>
      </p:sp>
      <p:pic>
        <p:nvPicPr>
          <p:cNvPr id="5" name="Online Media 4" title="Overcoming Self Doubt in 40 Seconds">
            <a:hlinkClick r:id="" action="ppaction://media"/>
            <a:extLst>
              <a:ext uri="{FF2B5EF4-FFF2-40B4-BE49-F238E27FC236}">
                <a16:creationId xmlns:a16="http://schemas.microsoft.com/office/drawing/2014/main" id="{148DF8B8-C503-846B-A9FC-830EE47177EB}"/>
              </a:ext>
            </a:extLst>
          </p:cNvPr>
          <p:cNvPicPr>
            <a:picLocks noGrp="1" noRot="1" noChangeAspect="1"/>
          </p:cNvPicPr>
          <p:nvPr>
            <p:ph idx="1"/>
            <a:videoFile r:link="rId1"/>
          </p:nvPr>
        </p:nvPicPr>
        <p:blipFill>
          <a:blip r:embed="rId4"/>
          <a:stretch>
            <a:fillRect/>
          </a:stretch>
        </p:blipFill>
        <p:spPr>
          <a:xfrm>
            <a:off x="107504" y="1124744"/>
            <a:ext cx="3600400" cy="4536504"/>
          </a:xfrm>
          <a:prstGeom prst="rect">
            <a:avLst/>
          </a:prstGeom>
        </p:spPr>
      </p:pic>
      <p:sp>
        <p:nvSpPr>
          <p:cNvPr id="4" name="Slide Number Placeholder 3">
            <a:extLst>
              <a:ext uri="{FF2B5EF4-FFF2-40B4-BE49-F238E27FC236}">
                <a16:creationId xmlns:a16="http://schemas.microsoft.com/office/drawing/2014/main" id="{C220E020-5832-7DD5-91B2-211067E298C2}"/>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6" name="Up Arrow Callout 3">
            <a:extLst>
              <a:ext uri="{FF2B5EF4-FFF2-40B4-BE49-F238E27FC236}">
                <a16:creationId xmlns:a16="http://schemas.microsoft.com/office/drawing/2014/main" id="{8DF873E8-B3B2-8D9C-FA3A-325A7C2CA0A2}"/>
              </a:ext>
            </a:extLst>
          </p:cNvPr>
          <p:cNvSpPr/>
          <p:nvPr/>
        </p:nvSpPr>
        <p:spPr>
          <a:xfrm>
            <a:off x="4211960" y="3717032"/>
            <a:ext cx="1296144" cy="900000"/>
          </a:xfrm>
          <a:prstGeom prst="upArrowCallout">
            <a:avLst>
              <a:gd name="adj1" fmla="val 157142"/>
              <a:gd name="adj2" fmla="val 78571"/>
              <a:gd name="adj3" fmla="val 30096"/>
              <a:gd name="adj4" fmla="val 69904"/>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b="1" dirty="0">
                <a:solidFill>
                  <a:schemeClr val="bg1"/>
                </a:solidFill>
              </a:rPr>
              <a:t>Growth mindset</a:t>
            </a:r>
          </a:p>
        </p:txBody>
      </p:sp>
      <p:sp>
        <p:nvSpPr>
          <p:cNvPr id="7" name="Down Arrow Callout 3">
            <a:extLst>
              <a:ext uri="{FF2B5EF4-FFF2-40B4-BE49-F238E27FC236}">
                <a16:creationId xmlns:a16="http://schemas.microsoft.com/office/drawing/2014/main" id="{EFE27342-48A2-0B69-E6F5-94729E6D76B2}"/>
              </a:ext>
            </a:extLst>
          </p:cNvPr>
          <p:cNvSpPr/>
          <p:nvPr/>
        </p:nvSpPr>
        <p:spPr>
          <a:xfrm>
            <a:off x="4211960" y="2132856"/>
            <a:ext cx="1296144" cy="900000"/>
          </a:xfrm>
          <a:prstGeom prst="downArrowCallout">
            <a:avLst>
              <a:gd name="adj1" fmla="val 160000"/>
              <a:gd name="adj2" fmla="val 80000"/>
              <a:gd name="adj3" fmla="val 35911"/>
              <a:gd name="adj4" fmla="val 64977"/>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Fixed mindset</a:t>
            </a:r>
          </a:p>
        </p:txBody>
      </p:sp>
      <p:sp>
        <p:nvSpPr>
          <p:cNvPr id="9" name="TextBox 8">
            <a:extLst>
              <a:ext uri="{FF2B5EF4-FFF2-40B4-BE49-F238E27FC236}">
                <a16:creationId xmlns:a16="http://schemas.microsoft.com/office/drawing/2014/main" id="{E3DBEAE2-D76A-0F42-0C9E-ADE3A1726DA6}"/>
              </a:ext>
            </a:extLst>
          </p:cNvPr>
          <p:cNvSpPr txBox="1"/>
          <p:nvPr/>
        </p:nvSpPr>
        <p:spPr>
          <a:xfrm>
            <a:off x="3924293" y="6209364"/>
            <a:ext cx="5077072" cy="323165"/>
          </a:xfrm>
          <a:prstGeom prst="rect">
            <a:avLst/>
          </a:prstGeom>
          <a:solidFill>
            <a:schemeClr val="tx2">
              <a:lumMod val="20000"/>
              <a:lumOff val="80000"/>
            </a:schemeClr>
          </a:solidFill>
        </p:spPr>
        <p:txBody>
          <a:bodyPr wrap="square">
            <a:spAutoFit/>
          </a:bodyPr>
          <a:lstStyle/>
          <a:p>
            <a:r>
              <a:rPr lang="en-GB" sz="1500" dirty="0">
                <a:hlinkClick r:id="rId5"/>
              </a:rPr>
              <a:t>https://youtu.be/DmeOX5Zu36M?si=Y5m1E9oJeBPPyy-A</a:t>
            </a:r>
            <a:endParaRPr lang="en-GB" sz="1500" dirty="0"/>
          </a:p>
        </p:txBody>
      </p:sp>
      <p:sp>
        <p:nvSpPr>
          <p:cNvPr id="10" name="Rectangle: Rounded Corners 9">
            <a:extLst>
              <a:ext uri="{FF2B5EF4-FFF2-40B4-BE49-F238E27FC236}">
                <a16:creationId xmlns:a16="http://schemas.microsoft.com/office/drawing/2014/main" id="{2E6ECA99-22F4-154D-66D8-D2190DFE6737}"/>
              </a:ext>
            </a:extLst>
          </p:cNvPr>
          <p:cNvSpPr/>
          <p:nvPr/>
        </p:nvSpPr>
        <p:spPr>
          <a:xfrm>
            <a:off x="5724128" y="1465347"/>
            <a:ext cx="3277237" cy="1727465"/>
          </a:xfrm>
          <a:prstGeom prst="roundRect">
            <a:avLst/>
          </a:prstGeom>
          <a:solidFill>
            <a:schemeClr val="tx2">
              <a:lumMod val="20000"/>
              <a:lumOff val="80000"/>
            </a:schemeClr>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 am done trying to improve this assignment! I cannot do any more and I am too exhausted to care. I am not cut out for report writing</a:t>
            </a:r>
          </a:p>
        </p:txBody>
      </p:sp>
      <p:sp>
        <p:nvSpPr>
          <p:cNvPr id="11" name="Rectangle: Rounded Corners 10">
            <a:extLst>
              <a:ext uri="{FF2B5EF4-FFF2-40B4-BE49-F238E27FC236}">
                <a16:creationId xmlns:a16="http://schemas.microsoft.com/office/drawing/2014/main" id="{C43FD592-CB3C-C946-0610-C56A1714BD42}"/>
              </a:ext>
            </a:extLst>
          </p:cNvPr>
          <p:cNvSpPr/>
          <p:nvPr/>
        </p:nvSpPr>
        <p:spPr>
          <a:xfrm>
            <a:off x="5724128" y="3303299"/>
            <a:ext cx="3277237" cy="1727465"/>
          </a:xfrm>
          <a:prstGeom prst="roundRect">
            <a:avLst/>
          </a:prstGeom>
          <a:solidFill>
            <a:schemeClr val="accent5">
              <a:lumMod val="20000"/>
              <a:lumOff val="80000"/>
            </a:schemeClr>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 have tried improving the assignment using approach A and have not gotten very far. What if I were to now try approach B? It may improve my report writing</a:t>
            </a:r>
          </a:p>
        </p:txBody>
      </p:sp>
      <p:sp>
        <p:nvSpPr>
          <p:cNvPr id="12" name="Arrow: Chevron 11">
            <a:extLst>
              <a:ext uri="{FF2B5EF4-FFF2-40B4-BE49-F238E27FC236}">
                <a16:creationId xmlns:a16="http://schemas.microsoft.com/office/drawing/2014/main" id="{3451830A-789D-9F10-A55B-6B32D80FD7D0}"/>
              </a:ext>
            </a:extLst>
          </p:cNvPr>
          <p:cNvSpPr/>
          <p:nvPr/>
        </p:nvSpPr>
        <p:spPr>
          <a:xfrm>
            <a:off x="107504" y="5770384"/>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a:p>
        </p:txBody>
      </p:sp>
      <p:sp>
        <p:nvSpPr>
          <p:cNvPr id="13" name="Arrow: Chevron 4">
            <a:extLst>
              <a:ext uri="{FF2B5EF4-FFF2-40B4-BE49-F238E27FC236}">
                <a16:creationId xmlns:a16="http://schemas.microsoft.com/office/drawing/2014/main" id="{BAB11A5F-C24B-0B6B-D7AD-20AD9D53C121}"/>
              </a:ext>
            </a:extLst>
          </p:cNvPr>
          <p:cNvSpPr txBox="1"/>
          <p:nvPr/>
        </p:nvSpPr>
        <p:spPr>
          <a:xfrm>
            <a:off x="591314" y="5770384"/>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sp>
        <p:nvSpPr>
          <p:cNvPr id="15" name="TextBox 14">
            <a:extLst>
              <a:ext uri="{FF2B5EF4-FFF2-40B4-BE49-F238E27FC236}">
                <a16:creationId xmlns:a16="http://schemas.microsoft.com/office/drawing/2014/main" id="{76BF7FE4-8F07-52C2-5781-FA7D5DE3486B}"/>
              </a:ext>
            </a:extLst>
          </p:cNvPr>
          <p:cNvSpPr txBox="1"/>
          <p:nvPr/>
        </p:nvSpPr>
        <p:spPr>
          <a:xfrm>
            <a:off x="3924293" y="5738175"/>
            <a:ext cx="5077072" cy="323165"/>
          </a:xfrm>
          <a:prstGeom prst="rect">
            <a:avLst/>
          </a:prstGeom>
          <a:solidFill>
            <a:schemeClr val="tx2">
              <a:lumMod val="20000"/>
              <a:lumOff val="80000"/>
            </a:schemeClr>
          </a:solidFill>
        </p:spPr>
        <p:txBody>
          <a:bodyPr wrap="square">
            <a:spAutoFit/>
          </a:bodyPr>
          <a:lstStyle/>
          <a:p>
            <a:r>
              <a:rPr lang="en-GB" sz="1500" dirty="0">
                <a:hlinkClick r:id="rId6"/>
              </a:rPr>
              <a:t>🧠 Growth vs Fixed Mindset at Work: Why It Matters</a:t>
            </a:r>
            <a:endParaRPr lang="en-GB" sz="1500" dirty="0"/>
          </a:p>
        </p:txBody>
      </p:sp>
      <p:sp>
        <p:nvSpPr>
          <p:cNvPr id="8" name="TextBox 7">
            <a:extLst>
              <a:ext uri="{FF2B5EF4-FFF2-40B4-BE49-F238E27FC236}">
                <a16:creationId xmlns:a16="http://schemas.microsoft.com/office/drawing/2014/main" id="{1653446D-8324-E4E7-36C9-BF5246BA7E42}"/>
              </a:ext>
            </a:extLst>
          </p:cNvPr>
          <p:cNvSpPr txBox="1"/>
          <p:nvPr/>
        </p:nvSpPr>
        <p:spPr>
          <a:xfrm>
            <a:off x="4018704" y="5282374"/>
            <a:ext cx="5017792" cy="307777"/>
          </a:xfrm>
          <a:prstGeom prst="rect">
            <a:avLst/>
          </a:prstGeom>
          <a:noFill/>
        </p:spPr>
        <p:txBody>
          <a:bodyPr wrap="square">
            <a:spAutoFit/>
          </a:bodyPr>
          <a:lstStyle/>
          <a:p>
            <a:r>
              <a:rPr lang="en-GB" sz="1400" dirty="0">
                <a:hlinkClick r:id="rId7"/>
              </a:rPr>
              <a:t>https://www.youtube.com/shorts/GNjf_Lps9LA?feature=share</a:t>
            </a:r>
            <a:r>
              <a:rPr lang="en-GB" sz="1400" dirty="0"/>
              <a:t> </a:t>
            </a:r>
          </a:p>
        </p:txBody>
      </p:sp>
    </p:spTree>
    <p:extLst>
      <p:ext uri="{BB962C8B-B14F-4D97-AF65-F5344CB8AC3E}">
        <p14:creationId xmlns:p14="http://schemas.microsoft.com/office/powerpoint/2010/main" val="78346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childTnLst>
        </p:cTn>
      </p:par>
    </p:tnLst>
    <p:bldLst>
      <p:bldP spid="6" grpId="0" animBg="1"/>
      <p:bldP spid="7" grpId="0" animBg="1"/>
      <p:bldP spid="9" grpId="0" animBg="1"/>
      <p:bldP spid="10" grpId="0" animBg="1"/>
      <p:bldP spid="11" grpId="0" animBg="1"/>
      <p:bldP spid="1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b="1" dirty="0"/>
              <a:t>Career development process</a:t>
            </a:r>
          </a:p>
        </p:txBody>
      </p:sp>
      <p:sp>
        <p:nvSpPr>
          <p:cNvPr id="11" name="Up Arrow Callout 10"/>
          <p:cNvSpPr/>
          <p:nvPr/>
        </p:nvSpPr>
        <p:spPr>
          <a:xfrm>
            <a:off x="5170481" y="3574982"/>
            <a:ext cx="1440000" cy="900000"/>
          </a:xfrm>
          <a:prstGeom prst="upArrowCallout">
            <a:avLst>
              <a:gd name="adj1" fmla="val 157142"/>
              <a:gd name="adj2" fmla="val 78571"/>
              <a:gd name="adj3" fmla="val 30096"/>
              <a:gd name="adj4" fmla="val 69904"/>
            </a:avLst>
          </a:prstGeom>
          <a:solidFill>
            <a:srgbClr val="0070C0"/>
          </a:solidFill>
          <a:ln>
            <a:solidFill>
              <a:srgbClr val="FFC3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Networking</a:t>
            </a:r>
          </a:p>
        </p:txBody>
      </p:sp>
      <p:sp>
        <p:nvSpPr>
          <p:cNvPr id="14" name="Down Arrow Callout 13"/>
          <p:cNvSpPr/>
          <p:nvPr/>
        </p:nvSpPr>
        <p:spPr>
          <a:xfrm>
            <a:off x="7437998" y="2331128"/>
            <a:ext cx="1440000" cy="900000"/>
          </a:xfrm>
          <a:prstGeom prst="downArrowCallout">
            <a:avLst>
              <a:gd name="adj1" fmla="val 160000"/>
              <a:gd name="adj2" fmla="val 80000"/>
              <a:gd name="adj3" fmla="val 35911"/>
              <a:gd name="adj4" fmla="val 64977"/>
            </a:avLst>
          </a:prstGeom>
          <a:solidFill>
            <a:srgbClr val="C0000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Work experience</a:t>
            </a:r>
          </a:p>
        </p:txBody>
      </p:sp>
      <p:sp>
        <p:nvSpPr>
          <p:cNvPr id="16" name="Down Arrow Callout 15"/>
          <p:cNvSpPr/>
          <p:nvPr/>
        </p:nvSpPr>
        <p:spPr>
          <a:xfrm>
            <a:off x="5980998" y="1331100"/>
            <a:ext cx="1975378" cy="900000"/>
          </a:xfrm>
          <a:prstGeom prst="downArrowCallout">
            <a:avLst>
              <a:gd name="adj1" fmla="val 160000"/>
              <a:gd name="adj2" fmla="val 80000"/>
              <a:gd name="adj3" fmla="val 35911"/>
              <a:gd name="adj4" fmla="val 64977"/>
            </a:avLst>
          </a:prstGeom>
          <a:solidFill>
            <a:srgbClr val="00206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Volunteering</a:t>
            </a:r>
          </a:p>
        </p:txBody>
      </p:sp>
      <p:sp>
        <p:nvSpPr>
          <p:cNvPr id="17" name="Up Arrow Callout 16"/>
          <p:cNvSpPr/>
          <p:nvPr/>
        </p:nvSpPr>
        <p:spPr>
          <a:xfrm>
            <a:off x="5980998" y="4581128"/>
            <a:ext cx="1975378" cy="900000"/>
          </a:xfrm>
          <a:prstGeom prst="upArrowCallout">
            <a:avLst>
              <a:gd name="adj1" fmla="val 157142"/>
              <a:gd name="adj2" fmla="val 78571"/>
              <a:gd name="adj3" fmla="val 30096"/>
              <a:gd name="adj4" fmla="val 69904"/>
            </a:avLst>
          </a:prstGeom>
          <a:solidFill>
            <a:srgbClr val="7030A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Apprenticeships</a:t>
            </a:r>
          </a:p>
        </p:txBody>
      </p:sp>
      <p:sp>
        <p:nvSpPr>
          <p:cNvPr id="3" name="TextBox 2"/>
          <p:cNvSpPr txBox="1"/>
          <p:nvPr/>
        </p:nvSpPr>
        <p:spPr>
          <a:xfrm>
            <a:off x="236793" y="1328990"/>
            <a:ext cx="4680520" cy="4401205"/>
          </a:xfrm>
          <a:prstGeom prst="rect">
            <a:avLst/>
          </a:prstGeom>
          <a:solidFill>
            <a:schemeClr val="accent3">
              <a:lumMod val="20000"/>
              <a:lumOff val="80000"/>
            </a:schemeClr>
          </a:solidFill>
        </p:spPr>
        <p:txBody>
          <a:bodyPr wrap="square" rtlCol="0">
            <a:spAutoFit/>
          </a:bodyPr>
          <a:lstStyle/>
          <a:p>
            <a:r>
              <a:rPr lang="en-GB" sz="2000" b="1" dirty="0"/>
              <a:t>Set (and review) your goals</a:t>
            </a:r>
          </a:p>
          <a:p>
            <a:endParaRPr lang="en-GB" sz="2000" b="1" dirty="0"/>
          </a:p>
          <a:p>
            <a:r>
              <a:rPr lang="en-GB" sz="2000" dirty="0"/>
              <a:t>The journey you take will depend on the goals that you have set …</a:t>
            </a:r>
          </a:p>
          <a:p>
            <a:endParaRPr lang="en-GB" sz="2000" dirty="0"/>
          </a:p>
          <a:p>
            <a:r>
              <a:rPr lang="en-GB" sz="2000" dirty="0"/>
              <a:t>A </a:t>
            </a:r>
            <a:r>
              <a:rPr lang="en-GB" sz="2000" b="1" dirty="0">
                <a:solidFill>
                  <a:srgbClr val="0033CC"/>
                </a:solidFill>
              </a:rPr>
              <a:t>growth mindset </a:t>
            </a:r>
            <a:r>
              <a:rPr lang="en-GB" sz="2000" dirty="0"/>
              <a:t>will enable you to explore new approaches towards achieving those goals.  </a:t>
            </a:r>
          </a:p>
          <a:p>
            <a:endParaRPr lang="en-GB" sz="2000" dirty="0"/>
          </a:p>
          <a:p>
            <a:r>
              <a:rPr lang="en-GB" sz="2000" dirty="0"/>
              <a:t>Using </a:t>
            </a:r>
            <a:r>
              <a:rPr lang="en-GB" sz="2000" b="1" dirty="0">
                <a:solidFill>
                  <a:srgbClr val="0033CC"/>
                </a:solidFill>
              </a:rPr>
              <a:t>flexibility</a:t>
            </a:r>
            <a:r>
              <a:rPr lang="en-GB" sz="2000" dirty="0"/>
              <a:t> will be to your advantage.</a:t>
            </a:r>
          </a:p>
          <a:p>
            <a:endParaRPr lang="en-GB" sz="2000" dirty="0"/>
          </a:p>
          <a:p>
            <a:r>
              <a:rPr lang="en-GB" sz="2000" dirty="0"/>
              <a:t>Using </a:t>
            </a:r>
            <a:r>
              <a:rPr lang="en-GB" sz="2000" b="1" dirty="0">
                <a:solidFill>
                  <a:srgbClr val="0033CC"/>
                </a:solidFill>
              </a:rPr>
              <a:t>reflective skills </a:t>
            </a:r>
            <a:r>
              <a:rPr lang="en-GB" sz="2000" dirty="0"/>
              <a:t>will enable you to map your progress.</a:t>
            </a:r>
          </a:p>
        </p:txBody>
      </p:sp>
      <p:sp>
        <p:nvSpPr>
          <p:cNvPr id="10" name="Down Arrow Callout 9"/>
          <p:cNvSpPr/>
          <p:nvPr/>
        </p:nvSpPr>
        <p:spPr>
          <a:xfrm>
            <a:off x="5170481" y="2325010"/>
            <a:ext cx="1440000" cy="900000"/>
          </a:xfrm>
          <a:prstGeom prst="downArrowCallout">
            <a:avLst>
              <a:gd name="adj1" fmla="val 160000"/>
              <a:gd name="adj2" fmla="val 80000"/>
              <a:gd name="adj3" fmla="val 35911"/>
              <a:gd name="adj4" fmla="val 64977"/>
            </a:avLst>
          </a:prstGeom>
          <a:solidFill>
            <a:srgbClr val="FABE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Apply for jobs</a:t>
            </a:r>
          </a:p>
        </p:txBody>
      </p:sp>
      <p:sp>
        <p:nvSpPr>
          <p:cNvPr id="15" name="Up Arrow Callout 14"/>
          <p:cNvSpPr/>
          <p:nvPr/>
        </p:nvSpPr>
        <p:spPr>
          <a:xfrm>
            <a:off x="7437998" y="3574982"/>
            <a:ext cx="1440000" cy="900000"/>
          </a:xfrm>
          <a:prstGeom prst="upArrowCallout">
            <a:avLst>
              <a:gd name="adj1" fmla="val 157142"/>
              <a:gd name="adj2" fmla="val 78571"/>
              <a:gd name="adj3" fmla="val 30096"/>
              <a:gd name="adj4" fmla="val 69904"/>
            </a:avLst>
          </a:prstGeom>
          <a:solidFill>
            <a:srgbClr val="00B05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solidFill>
                  <a:schemeClr val="bg1"/>
                </a:solidFill>
              </a:rPr>
              <a:t>Further studies</a:t>
            </a:r>
          </a:p>
        </p:txBody>
      </p:sp>
      <p:grpSp>
        <p:nvGrpSpPr>
          <p:cNvPr id="5" name="Group 4">
            <a:extLst>
              <a:ext uri="{FF2B5EF4-FFF2-40B4-BE49-F238E27FC236}">
                <a16:creationId xmlns:a16="http://schemas.microsoft.com/office/drawing/2014/main" id="{3EB076A3-A916-E28E-129F-5B5361203172}"/>
              </a:ext>
            </a:extLst>
          </p:cNvPr>
          <p:cNvGrpSpPr/>
          <p:nvPr/>
        </p:nvGrpSpPr>
        <p:grpSpPr>
          <a:xfrm>
            <a:off x="107504" y="5805264"/>
            <a:ext cx="2419052" cy="967620"/>
            <a:chOff x="5808136" y="316716"/>
            <a:chExt cx="2419052" cy="967620"/>
          </a:xfrm>
        </p:grpSpPr>
        <p:sp>
          <p:nvSpPr>
            <p:cNvPr id="6" name="Arrow: Chevron 5">
              <a:extLst>
                <a:ext uri="{FF2B5EF4-FFF2-40B4-BE49-F238E27FC236}">
                  <a16:creationId xmlns:a16="http://schemas.microsoft.com/office/drawing/2014/main" id="{D52BC168-574E-34ED-3B1C-7A0339F1703B}"/>
                </a:ext>
              </a:extLst>
            </p:cNvPr>
            <p:cNvSpPr/>
            <p:nvPr/>
          </p:nvSpPr>
          <p:spPr>
            <a:xfrm>
              <a:off x="5808136" y="316716"/>
              <a:ext cx="2419052" cy="967620"/>
            </a:xfrm>
            <a:prstGeom prst="chevron">
              <a:avLst/>
            </a:pr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a:lstStyle/>
            <a:p>
              <a:endParaRPr lang="en-GB" b="1"/>
            </a:p>
          </p:txBody>
        </p:sp>
        <p:sp>
          <p:nvSpPr>
            <p:cNvPr id="7" name="Arrow: Chevron 4">
              <a:extLst>
                <a:ext uri="{FF2B5EF4-FFF2-40B4-BE49-F238E27FC236}">
                  <a16:creationId xmlns:a16="http://schemas.microsoft.com/office/drawing/2014/main" id="{57C70205-4723-8A4B-C57D-5758E6DC6FF1}"/>
                </a:ext>
              </a:extLst>
            </p:cNvPr>
            <p:cNvSpPr txBox="1"/>
            <p:nvPr/>
          </p:nvSpPr>
          <p:spPr>
            <a:xfrm>
              <a:off x="6291946"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4. Take Action</a:t>
              </a:r>
            </a:p>
          </p:txBody>
        </p:sp>
      </p:grpSp>
      <p:sp>
        <p:nvSpPr>
          <p:cNvPr id="4" name="Slide Number Placeholder 3">
            <a:extLst>
              <a:ext uri="{FF2B5EF4-FFF2-40B4-BE49-F238E27FC236}">
                <a16:creationId xmlns:a16="http://schemas.microsoft.com/office/drawing/2014/main" id="{EB189BE9-ED28-A752-5146-707B280B58DC}"/>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64810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5E0E-53F6-6336-2CF9-943D38B2ECC3}"/>
              </a:ext>
            </a:extLst>
          </p:cNvPr>
          <p:cNvSpPr>
            <a:spLocks noGrp="1"/>
          </p:cNvSpPr>
          <p:nvPr>
            <p:ph type="title"/>
          </p:nvPr>
        </p:nvSpPr>
        <p:spPr/>
        <p:txBody>
          <a:bodyPr>
            <a:normAutofit/>
          </a:bodyPr>
          <a:lstStyle/>
          <a:p>
            <a:r>
              <a:rPr lang="en-GB" sz="4000" b="1" dirty="0"/>
              <a:t>Developing Employability skills</a:t>
            </a:r>
          </a:p>
        </p:txBody>
      </p:sp>
      <p:sp>
        <p:nvSpPr>
          <p:cNvPr id="3" name="Content Placeholder 2">
            <a:extLst>
              <a:ext uri="{FF2B5EF4-FFF2-40B4-BE49-F238E27FC236}">
                <a16:creationId xmlns:a16="http://schemas.microsoft.com/office/drawing/2014/main" id="{F99F770D-A9AB-FCDE-873F-2DC59A593C6A}"/>
              </a:ext>
            </a:extLst>
          </p:cNvPr>
          <p:cNvSpPr>
            <a:spLocks noGrp="1"/>
          </p:cNvSpPr>
          <p:nvPr>
            <p:ph idx="1"/>
          </p:nvPr>
        </p:nvSpPr>
        <p:spPr>
          <a:xfrm>
            <a:off x="107504" y="1600201"/>
            <a:ext cx="9001000" cy="3917032"/>
          </a:xfrm>
        </p:spPr>
        <p:txBody>
          <a:bodyPr>
            <a:normAutofit lnSpcReduction="10000"/>
          </a:bodyPr>
          <a:lstStyle/>
          <a:p>
            <a:pPr marL="0" indent="0">
              <a:buNone/>
            </a:pPr>
            <a:r>
              <a:rPr lang="en-GB" sz="2100" dirty="0">
                <a:hlinkClick r:id="rId2"/>
              </a:rPr>
              <a:t>https://www.pwc.co.uk/careers/early-careers/employability-hub.html</a:t>
            </a:r>
            <a:endParaRPr lang="en-GB" sz="2100" dirty="0"/>
          </a:p>
          <a:p>
            <a:endParaRPr lang="en-GB" dirty="0"/>
          </a:p>
          <a:p>
            <a:r>
              <a:rPr lang="en-GB" sz="2200" dirty="0"/>
              <a:t>Visit the Price Water Coopers (PWC) website and explore its Employability Hub. </a:t>
            </a:r>
          </a:p>
          <a:p>
            <a:endParaRPr lang="en-GB" sz="2200" dirty="0"/>
          </a:p>
          <a:p>
            <a:r>
              <a:rPr lang="en-GB" sz="2200" dirty="0"/>
              <a:t>Identify how the Hub encourages employees to develop their employability skills.</a:t>
            </a:r>
          </a:p>
          <a:p>
            <a:endParaRPr lang="en-GB" sz="2200" dirty="0"/>
          </a:p>
          <a:p>
            <a:r>
              <a:rPr lang="en-GB" sz="2200" dirty="0"/>
              <a:t>You may also discover ways of developing your own employability skills via this Hub.</a:t>
            </a:r>
          </a:p>
          <a:p>
            <a:endParaRPr lang="en-GB" dirty="0"/>
          </a:p>
        </p:txBody>
      </p:sp>
      <p:sp>
        <p:nvSpPr>
          <p:cNvPr id="5" name="Arrow: Chevron 4">
            <a:extLst>
              <a:ext uri="{FF2B5EF4-FFF2-40B4-BE49-F238E27FC236}">
                <a16:creationId xmlns:a16="http://schemas.microsoft.com/office/drawing/2014/main" id="{E0DC3DFD-0E0A-BC87-09DE-09455BCED295}"/>
              </a:ext>
            </a:extLst>
          </p:cNvPr>
          <p:cNvSpPr txBox="1"/>
          <p:nvPr/>
        </p:nvSpPr>
        <p:spPr>
          <a:xfrm>
            <a:off x="591314" y="5805264"/>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700" kern="1200" dirty="0"/>
              <a:t>Take Action</a:t>
            </a:r>
          </a:p>
        </p:txBody>
      </p:sp>
      <p:grpSp>
        <p:nvGrpSpPr>
          <p:cNvPr id="6" name="Group 5">
            <a:extLst>
              <a:ext uri="{FF2B5EF4-FFF2-40B4-BE49-F238E27FC236}">
                <a16:creationId xmlns:a16="http://schemas.microsoft.com/office/drawing/2014/main" id="{104FCE8A-4AC0-871D-9388-133E2F8594BF}"/>
              </a:ext>
            </a:extLst>
          </p:cNvPr>
          <p:cNvGrpSpPr/>
          <p:nvPr/>
        </p:nvGrpSpPr>
        <p:grpSpPr>
          <a:xfrm>
            <a:off x="107504" y="5805264"/>
            <a:ext cx="2419052" cy="967620"/>
            <a:chOff x="5808136" y="316716"/>
            <a:chExt cx="2419052" cy="967620"/>
          </a:xfrm>
        </p:grpSpPr>
        <p:sp>
          <p:nvSpPr>
            <p:cNvPr id="7" name="Arrow: Chevron 6">
              <a:extLst>
                <a:ext uri="{FF2B5EF4-FFF2-40B4-BE49-F238E27FC236}">
                  <a16:creationId xmlns:a16="http://schemas.microsoft.com/office/drawing/2014/main" id="{8259C0CB-83EC-B02E-3D42-53F686184263}"/>
                </a:ext>
              </a:extLst>
            </p:cNvPr>
            <p:cNvSpPr/>
            <p:nvPr/>
          </p:nvSpPr>
          <p:spPr>
            <a:xfrm>
              <a:off x="5808136" y="316716"/>
              <a:ext cx="2419052" cy="967620"/>
            </a:xfrm>
            <a:prstGeom prst="chevron">
              <a:avLst/>
            </a:pr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a:lstStyle/>
            <a:p>
              <a:endParaRPr lang="en-GB" b="1"/>
            </a:p>
          </p:txBody>
        </p:sp>
        <p:sp>
          <p:nvSpPr>
            <p:cNvPr id="8" name="Arrow: Chevron 4">
              <a:extLst>
                <a:ext uri="{FF2B5EF4-FFF2-40B4-BE49-F238E27FC236}">
                  <a16:creationId xmlns:a16="http://schemas.microsoft.com/office/drawing/2014/main" id="{5CBE3A46-C93E-B5BB-1302-A3C435C01C8C}"/>
                </a:ext>
              </a:extLst>
            </p:cNvPr>
            <p:cNvSpPr txBox="1"/>
            <p:nvPr/>
          </p:nvSpPr>
          <p:spPr>
            <a:xfrm>
              <a:off x="6291946"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4. Take Action</a:t>
              </a:r>
            </a:p>
          </p:txBody>
        </p:sp>
      </p:grpSp>
      <p:sp>
        <p:nvSpPr>
          <p:cNvPr id="4" name="Slide Number Placeholder 3">
            <a:extLst>
              <a:ext uri="{FF2B5EF4-FFF2-40B4-BE49-F238E27FC236}">
                <a16:creationId xmlns:a16="http://schemas.microsoft.com/office/drawing/2014/main" id="{4F5C560D-FC14-C499-A2E5-5551F1987CCB}"/>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323107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8C12FD5-966C-9D8F-3820-054F41D7C3B7}"/>
              </a:ext>
            </a:extLst>
          </p:cNvPr>
          <p:cNvSpPr>
            <a:spLocks noGrp="1"/>
          </p:cNvSpPr>
          <p:nvPr>
            <p:ph type="sldNum" sz="quarter" idx="12"/>
          </p:nvPr>
        </p:nvSpPr>
        <p:spPr/>
        <p:txBody>
          <a:bodyPr/>
          <a:lstStyle/>
          <a:p>
            <a:fld id="{AC82685A-BD3A-4230-8D85-804689F67293}" type="slidenum">
              <a:rPr lang="en-GB" smtClean="0"/>
              <a:t>23</a:t>
            </a:fld>
            <a:endParaRPr lang="en-GB"/>
          </a:p>
        </p:txBody>
      </p:sp>
      <p:pic>
        <p:nvPicPr>
          <p:cNvPr id="6" name="Picture 5" descr="A screenshot of a computer&#10;&#10;AI-generated content may be incorrect.">
            <a:extLst>
              <a:ext uri="{FF2B5EF4-FFF2-40B4-BE49-F238E27FC236}">
                <a16:creationId xmlns:a16="http://schemas.microsoft.com/office/drawing/2014/main" id="{BF5AED7D-3603-74AE-D942-C7E105B8231E}"/>
              </a:ext>
            </a:extLst>
          </p:cNvPr>
          <p:cNvPicPr>
            <a:picLocks noChangeAspect="1"/>
          </p:cNvPicPr>
          <p:nvPr/>
        </p:nvPicPr>
        <p:blipFill>
          <a:blip r:embed="rId2"/>
          <a:srcRect l="9051" r="9051" b="5970"/>
          <a:stretch>
            <a:fillRect/>
          </a:stretch>
        </p:blipFill>
        <p:spPr>
          <a:xfrm>
            <a:off x="755576" y="136525"/>
            <a:ext cx="7488832" cy="5373810"/>
          </a:xfrm>
          <a:prstGeom prst="rect">
            <a:avLst/>
          </a:prstGeom>
        </p:spPr>
      </p:pic>
    </p:spTree>
    <p:extLst>
      <p:ext uri="{BB962C8B-B14F-4D97-AF65-F5344CB8AC3E}">
        <p14:creationId xmlns:p14="http://schemas.microsoft.com/office/powerpoint/2010/main" val="2205550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373AF8-D5C0-5ED2-9D88-56F94708AE90}"/>
              </a:ext>
            </a:extLst>
          </p:cNvPr>
          <p:cNvSpPr>
            <a:spLocks noGrp="1"/>
          </p:cNvSpPr>
          <p:nvPr>
            <p:ph type="sldNum" sz="quarter" idx="12"/>
          </p:nvPr>
        </p:nvSpPr>
        <p:spPr/>
        <p:txBody>
          <a:bodyPr/>
          <a:lstStyle/>
          <a:p>
            <a:fld id="{AC82685A-BD3A-4230-8D85-804689F67293}" type="slidenum">
              <a:rPr lang="en-GB" smtClean="0"/>
              <a:t>24</a:t>
            </a:fld>
            <a:endParaRPr lang="en-GB"/>
          </a:p>
        </p:txBody>
      </p:sp>
      <p:pic>
        <p:nvPicPr>
          <p:cNvPr id="6" name="Picture 5" descr="A screen shot of a computer&#10;&#10;AI-generated content may be incorrect.">
            <a:extLst>
              <a:ext uri="{FF2B5EF4-FFF2-40B4-BE49-F238E27FC236}">
                <a16:creationId xmlns:a16="http://schemas.microsoft.com/office/drawing/2014/main" id="{FC10C430-9A9E-DDB6-EF03-6ACFB50106B0}"/>
              </a:ext>
            </a:extLst>
          </p:cNvPr>
          <p:cNvPicPr>
            <a:picLocks noChangeAspect="1"/>
          </p:cNvPicPr>
          <p:nvPr/>
        </p:nvPicPr>
        <p:blipFill>
          <a:blip r:embed="rId2"/>
          <a:srcRect l="10625" t="3381" r="9051" b="18500"/>
          <a:stretch>
            <a:fillRect/>
          </a:stretch>
        </p:blipFill>
        <p:spPr>
          <a:xfrm>
            <a:off x="827584" y="764704"/>
            <a:ext cx="7344816" cy="4464496"/>
          </a:xfrm>
          <a:prstGeom prst="rect">
            <a:avLst/>
          </a:prstGeom>
        </p:spPr>
      </p:pic>
    </p:spTree>
    <p:extLst>
      <p:ext uri="{BB962C8B-B14F-4D97-AF65-F5344CB8AC3E}">
        <p14:creationId xmlns:p14="http://schemas.microsoft.com/office/powerpoint/2010/main" val="1598064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BF60F6-58E8-8922-010E-E82A63D020C2}"/>
              </a:ext>
            </a:extLst>
          </p:cNvPr>
          <p:cNvSpPr>
            <a:spLocks noGrp="1"/>
          </p:cNvSpPr>
          <p:nvPr>
            <p:ph type="sldNum" sz="quarter" idx="12"/>
          </p:nvPr>
        </p:nvSpPr>
        <p:spPr/>
        <p:txBody>
          <a:bodyPr/>
          <a:lstStyle/>
          <a:p>
            <a:fld id="{AC82685A-BD3A-4230-8D85-804689F67293}" type="slidenum">
              <a:rPr lang="en-GB" smtClean="0"/>
              <a:t>25</a:t>
            </a:fld>
            <a:endParaRPr lang="en-GB"/>
          </a:p>
        </p:txBody>
      </p:sp>
      <p:pic>
        <p:nvPicPr>
          <p:cNvPr id="6" name="Picture 5" descr="A screenshot of a computer&#10;&#10;AI-generated content may be incorrect.">
            <a:extLst>
              <a:ext uri="{FF2B5EF4-FFF2-40B4-BE49-F238E27FC236}">
                <a16:creationId xmlns:a16="http://schemas.microsoft.com/office/drawing/2014/main" id="{72A4F271-694C-9CFC-7C2A-42C200AFB7F4}"/>
              </a:ext>
            </a:extLst>
          </p:cNvPr>
          <p:cNvPicPr>
            <a:picLocks noChangeAspect="1"/>
          </p:cNvPicPr>
          <p:nvPr/>
        </p:nvPicPr>
        <p:blipFill>
          <a:blip r:embed="rId2"/>
          <a:srcRect l="9051" t="3381" r="9051" b="18500"/>
          <a:stretch>
            <a:fillRect/>
          </a:stretch>
        </p:blipFill>
        <p:spPr>
          <a:xfrm>
            <a:off x="827584" y="620688"/>
            <a:ext cx="7488832" cy="4464496"/>
          </a:xfrm>
          <a:prstGeom prst="rect">
            <a:avLst/>
          </a:prstGeom>
        </p:spPr>
      </p:pic>
    </p:spTree>
    <p:extLst>
      <p:ext uri="{BB962C8B-B14F-4D97-AF65-F5344CB8AC3E}">
        <p14:creationId xmlns:p14="http://schemas.microsoft.com/office/powerpoint/2010/main" val="3833391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4A1EC8-35D0-F56F-2B7C-911C9FC90291}"/>
              </a:ext>
            </a:extLst>
          </p:cNvPr>
          <p:cNvSpPr>
            <a:spLocks noGrp="1"/>
          </p:cNvSpPr>
          <p:nvPr>
            <p:ph type="sldNum" sz="quarter" idx="12"/>
          </p:nvPr>
        </p:nvSpPr>
        <p:spPr/>
        <p:txBody>
          <a:bodyPr/>
          <a:lstStyle/>
          <a:p>
            <a:fld id="{AC82685A-BD3A-4230-8D85-804689F67293}" type="slidenum">
              <a:rPr lang="en-GB" smtClean="0"/>
              <a:t>26</a:t>
            </a:fld>
            <a:endParaRPr lang="en-GB"/>
          </a:p>
        </p:txBody>
      </p:sp>
      <p:pic>
        <p:nvPicPr>
          <p:cNvPr id="6" name="Picture 5" descr="A screenshot of a computer&#10;&#10;AI-generated content may be incorrect.">
            <a:extLst>
              <a:ext uri="{FF2B5EF4-FFF2-40B4-BE49-F238E27FC236}">
                <a16:creationId xmlns:a16="http://schemas.microsoft.com/office/drawing/2014/main" id="{B3B37B30-0814-51A8-DA10-23D2E3CE9470}"/>
              </a:ext>
            </a:extLst>
          </p:cNvPr>
          <p:cNvPicPr>
            <a:picLocks noChangeAspect="1"/>
          </p:cNvPicPr>
          <p:nvPr/>
        </p:nvPicPr>
        <p:blipFill>
          <a:blip r:embed="rId2"/>
          <a:srcRect l="9839" t="4640" r="9050" b="18500"/>
          <a:stretch>
            <a:fillRect/>
          </a:stretch>
        </p:blipFill>
        <p:spPr>
          <a:xfrm>
            <a:off x="899592" y="836712"/>
            <a:ext cx="7416824" cy="4392488"/>
          </a:xfrm>
          <a:prstGeom prst="rect">
            <a:avLst/>
          </a:prstGeom>
        </p:spPr>
      </p:pic>
    </p:spTree>
    <p:extLst>
      <p:ext uri="{BB962C8B-B14F-4D97-AF65-F5344CB8AC3E}">
        <p14:creationId xmlns:p14="http://schemas.microsoft.com/office/powerpoint/2010/main" val="406296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BD1CA-2DFA-BDD1-9DB0-69CE2577400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C8D8878-F43F-3E61-67E3-1EBB2400606C}"/>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The importance of CPD</a:t>
            </a:r>
          </a:p>
        </p:txBody>
      </p:sp>
      <p:sp>
        <p:nvSpPr>
          <p:cNvPr id="3" name="Slide Number Placeholder 2">
            <a:extLst>
              <a:ext uri="{FF2B5EF4-FFF2-40B4-BE49-F238E27FC236}">
                <a16:creationId xmlns:a16="http://schemas.microsoft.com/office/drawing/2014/main" id="{D95BC474-C195-CCC7-0ACB-7B88CB87DFEB}"/>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536896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124"/>
            <a:ext cx="8229600" cy="1143000"/>
          </a:xfrm>
        </p:spPr>
        <p:txBody>
          <a:bodyPr>
            <a:normAutofit/>
          </a:bodyPr>
          <a:lstStyle/>
          <a:p>
            <a:r>
              <a:rPr lang="en-GB" sz="4000" b="1" dirty="0"/>
              <a:t>What is </a:t>
            </a:r>
            <a:r>
              <a:rPr lang="en-GB" sz="4000" b="1" dirty="0" err="1"/>
              <a:t>CPD</a:t>
            </a:r>
            <a:r>
              <a:rPr lang="en-GB" sz="4000" b="1" dirty="0"/>
              <a:t>?</a:t>
            </a:r>
          </a:p>
        </p:txBody>
      </p:sp>
      <p:sp>
        <p:nvSpPr>
          <p:cNvPr id="5" name="Content Placeholder 4">
            <a:extLst>
              <a:ext uri="{FF2B5EF4-FFF2-40B4-BE49-F238E27FC236}">
                <a16:creationId xmlns:a16="http://schemas.microsoft.com/office/drawing/2014/main" id="{F30C6143-B14F-48BF-AEB9-27A0888211AE}"/>
              </a:ext>
            </a:extLst>
          </p:cNvPr>
          <p:cNvSpPr>
            <a:spLocks noGrp="1"/>
          </p:cNvSpPr>
          <p:nvPr>
            <p:ph idx="1"/>
          </p:nvPr>
        </p:nvSpPr>
        <p:spPr>
          <a:xfrm>
            <a:off x="286003" y="1470484"/>
            <a:ext cx="8569965" cy="3917032"/>
          </a:xfrm>
        </p:spPr>
        <p:txBody>
          <a:bodyPr>
            <a:normAutofit/>
          </a:bodyPr>
          <a:lstStyle/>
          <a:p>
            <a:pPr marL="0" indent="0">
              <a:buNone/>
            </a:pPr>
            <a:r>
              <a:rPr lang="en-GB" sz="2500" dirty="0"/>
              <a:t>Watch the upcoming recording and consider these points:</a:t>
            </a:r>
          </a:p>
          <a:p>
            <a:pPr marL="0" indent="0">
              <a:buNone/>
            </a:pPr>
            <a:endParaRPr lang="en-GB" sz="2500" dirty="0"/>
          </a:p>
          <a:p>
            <a:pPr marL="514350" indent="-514350">
              <a:buFont typeface="+mj-lt"/>
              <a:buAutoNum type="arabicPeriod"/>
            </a:pPr>
            <a:r>
              <a:rPr lang="en-GB" sz="2500" dirty="0"/>
              <a:t>What are the </a:t>
            </a:r>
            <a:r>
              <a:rPr lang="en-GB" sz="2500" b="1" dirty="0"/>
              <a:t>benefits</a:t>
            </a:r>
            <a:r>
              <a:rPr lang="en-GB" sz="2500" dirty="0"/>
              <a:t> of engaging in </a:t>
            </a:r>
            <a:r>
              <a:rPr lang="en-GB" sz="2500" dirty="0" err="1"/>
              <a:t>CPD</a:t>
            </a:r>
            <a:r>
              <a:rPr lang="en-GB" sz="2500" dirty="0"/>
              <a:t>?</a:t>
            </a:r>
          </a:p>
          <a:p>
            <a:pPr marL="514350" indent="-514350">
              <a:buFont typeface="+mj-lt"/>
              <a:buAutoNum type="arabicPeriod"/>
            </a:pPr>
            <a:endParaRPr lang="en-GB" sz="2500" dirty="0"/>
          </a:p>
          <a:p>
            <a:pPr marL="514350" indent="-514350">
              <a:buFont typeface="+mj-lt"/>
              <a:buAutoNum type="arabicPeriod"/>
            </a:pPr>
            <a:r>
              <a:rPr lang="en-GB" sz="2500" dirty="0"/>
              <a:t>What is the </a:t>
            </a:r>
            <a:r>
              <a:rPr lang="en-GB" sz="2500" b="1" dirty="0"/>
              <a:t>process</a:t>
            </a:r>
            <a:r>
              <a:rPr lang="en-GB" sz="2500" dirty="0"/>
              <a:t> to follow?</a:t>
            </a:r>
          </a:p>
          <a:p>
            <a:pPr marL="0" indent="0">
              <a:buNone/>
            </a:pPr>
            <a:endParaRPr lang="en-GB" sz="2500" dirty="0"/>
          </a:p>
          <a:p>
            <a:pPr marL="0" indent="0">
              <a:buNone/>
            </a:pPr>
            <a:endParaRPr lang="en-GB" sz="2600" dirty="0"/>
          </a:p>
          <a:p>
            <a:pPr marL="0" indent="0">
              <a:buNone/>
            </a:pPr>
            <a:endParaRPr lang="en-GB" dirty="0"/>
          </a:p>
        </p:txBody>
      </p:sp>
      <p:sp>
        <p:nvSpPr>
          <p:cNvPr id="6" name="Rectangle 5">
            <a:extLst>
              <a:ext uri="{FF2B5EF4-FFF2-40B4-BE49-F238E27FC236}">
                <a16:creationId xmlns:a16="http://schemas.microsoft.com/office/drawing/2014/main" id="{6CFA2BB2-CAE7-4D31-A041-DF6E615C2F37}"/>
              </a:ext>
            </a:extLst>
          </p:cNvPr>
          <p:cNvSpPr/>
          <p:nvPr/>
        </p:nvSpPr>
        <p:spPr>
          <a:xfrm>
            <a:off x="179512" y="4653136"/>
            <a:ext cx="8676456" cy="461665"/>
          </a:xfrm>
          <a:prstGeom prst="rect">
            <a:avLst/>
          </a:prstGeom>
        </p:spPr>
        <p:txBody>
          <a:bodyPr wrap="square">
            <a:spAutoFit/>
          </a:bodyPr>
          <a:lstStyle/>
          <a:p>
            <a:r>
              <a:rPr lang="en-GB" sz="2400" dirty="0">
                <a:hlinkClick r:id="rId3"/>
              </a:rPr>
              <a:t>1317) Continuing Professional Development (</a:t>
            </a:r>
            <a:r>
              <a:rPr lang="en-GB" sz="2400" dirty="0" err="1">
                <a:hlinkClick r:id="rId3"/>
              </a:rPr>
              <a:t>CPD</a:t>
            </a:r>
            <a:r>
              <a:rPr lang="en-GB" sz="2400" dirty="0">
                <a:hlinkClick r:id="rId3"/>
              </a:rPr>
              <a:t>) - YouTube</a:t>
            </a:r>
            <a:endParaRPr lang="en-GB" sz="2400" dirty="0"/>
          </a:p>
        </p:txBody>
      </p:sp>
      <p:sp>
        <p:nvSpPr>
          <p:cNvPr id="3" name="Slide Number Placeholder 2">
            <a:extLst>
              <a:ext uri="{FF2B5EF4-FFF2-40B4-BE49-F238E27FC236}">
                <a16:creationId xmlns:a16="http://schemas.microsoft.com/office/drawing/2014/main" id="{7DC6D3F5-1503-CADA-62EE-B14375C2E902}"/>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4" name="TextBox 3">
            <a:extLst>
              <a:ext uri="{FF2B5EF4-FFF2-40B4-BE49-F238E27FC236}">
                <a16:creationId xmlns:a16="http://schemas.microsoft.com/office/drawing/2014/main" id="{280C6D94-DB8B-15B3-BD68-F2F4B66A6A6A}"/>
              </a:ext>
            </a:extLst>
          </p:cNvPr>
          <p:cNvSpPr txBox="1"/>
          <p:nvPr/>
        </p:nvSpPr>
        <p:spPr>
          <a:xfrm>
            <a:off x="7993901" y="5240544"/>
            <a:ext cx="864096" cy="369332"/>
          </a:xfrm>
          <a:prstGeom prst="rect">
            <a:avLst/>
          </a:prstGeom>
          <a:noFill/>
          <a:ln>
            <a:solidFill>
              <a:schemeClr val="bg1">
                <a:lumMod val="75000"/>
              </a:schemeClr>
            </a:solidFill>
          </a:ln>
        </p:spPr>
        <p:txBody>
          <a:bodyPr wrap="square" rtlCol="0">
            <a:spAutoFit/>
          </a:bodyPr>
          <a:lstStyle/>
          <a:p>
            <a:r>
              <a:rPr lang="en-GB" dirty="0"/>
              <a:t>02:10</a:t>
            </a:r>
          </a:p>
        </p:txBody>
      </p:sp>
    </p:spTree>
    <p:extLst>
      <p:ext uri="{BB962C8B-B14F-4D97-AF65-F5344CB8AC3E}">
        <p14:creationId xmlns:p14="http://schemas.microsoft.com/office/powerpoint/2010/main" val="252477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Continuing Professional Development (CPD)">
            <a:hlinkClick r:id="" action="ppaction://media"/>
            <a:extLst>
              <a:ext uri="{FF2B5EF4-FFF2-40B4-BE49-F238E27FC236}">
                <a16:creationId xmlns:a16="http://schemas.microsoft.com/office/drawing/2014/main" id="{7F4AC4B0-6084-2092-AFCC-0690F5B50CA7}"/>
              </a:ext>
            </a:extLst>
          </p:cNvPr>
          <p:cNvPicPr>
            <a:picLocks noGrp="1" noRot="1" noChangeAspect="1"/>
          </p:cNvPicPr>
          <p:nvPr>
            <p:ph idx="1"/>
            <a:videoFile r:link="rId1"/>
          </p:nvPr>
        </p:nvPicPr>
        <p:blipFill>
          <a:blip r:embed="rId4"/>
          <a:srcRect l="12845" r="11821"/>
          <a:stretch>
            <a:fillRect/>
          </a:stretch>
        </p:blipFill>
        <p:spPr>
          <a:xfrm>
            <a:off x="20" y="10"/>
            <a:ext cx="9143980" cy="6857990"/>
          </a:xfrm>
          <a:prstGeom prst="rect">
            <a:avLst/>
          </a:prstGeom>
          <a:noFill/>
        </p:spPr>
      </p:pic>
      <p:sp>
        <p:nvSpPr>
          <p:cNvPr id="4" name="Slide Number Placeholder 3" hidden="1">
            <a:extLst>
              <a:ext uri="{FF2B5EF4-FFF2-40B4-BE49-F238E27FC236}">
                <a16:creationId xmlns:a16="http://schemas.microsoft.com/office/drawing/2014/main" id="{33353146-91A9-432D-7653-3F016B74044B}"/>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29</a:t>
            </a:fld>
            <a:endParaRPr lang="en-GB"/>
          </a:p>
        </p:txBody>
      </p:sp>
      <p:sp>
        <p:nvSpPr>
          <p:cNvPr id="3" name="TextBox 2">
            <a:extLst>
              <a:ext uri="{FF2B5EF4-FFF2-40B4-BE49-F238E27FC236}">
                <a16:creationId xmlns:a16="http://schemas.microsoft.com/office/drawing/2014/main" id="{90265E1A-13AC-9699-DA94-2BFCE4142FD2}"/>
              </a:ext>
            </a:extLst>
          </p:cNvPr>
          <p:cNvSpPr txBox="1"/>
          <p:nvPr/>
        </p:nvSpPr>
        <p:spPr>
          <a:xfrm>
            <a:off x="3491880" y="6165304"/>
            <a:ext cx="4667250" cy="276999"/>
          </a:xfrm>
          <a:prstGeom prst="rect">
            <a:avLst/>
          </a:prstGeom>
          <a:noFill/>
        </p:spPr>
        <p:txBody>
          <a:bodyPr wrap="square">
            <a:spAutoFit/>
          </a:bodyPr>
          <a:lstStyle/>
          <a:p>
            <a:r>
              <a:rPr lang="en-GB" sz="1200" dirty="0">
                <a:hlinkClick r:id="rId5"/>
              </a:rPr>
              <a:t>https://youtu.be/HnhmW0PZieg</a:t>
            </a:r>
            <a:r>
              <a:rPr lang="en-GB" sz="1200" dirty="0"/>
              <a:t>  </a:t>
            </a:r>
          </a:p>
        </p:txBody>
      </p:sp>
    </p:spTree>
    <p:extLst>
      <p:ext uri="{BB962C8B-B14F-4D97-AF65-F5344CB8AC3E}">
        <p14:creationId xmlns:p14="http://schemas.microsoft.com/office/powerpoint/2010/main" val="245977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14661D9-3665-9680-B4F4-0DDDB8C1BCB3}"/>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37AA72E5-E949-2791-285A-1BE64660E881}"/>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7" name="Content Placeholder 6">
            <a:extLst>
              <a:ext uri="{FF2B5EF4-FFF2-40B4-BE49-F238E27FC236}">
                <a16:creationId xmlns:a16="http://schemas.microsoft.com/office/drawing/2014/main" id="{8FED3C19-C3EE-85B1-6C35-E570D88F3E82}"/>
              </a:ext>
            </a:extLst>
          </p:cNvPr>
          <p:cNvSpPr>
            <a:spLocks noGrp="1"/>
          </p:cNvSpPr>
          <p:nvPr>
            <p:ph idx="1"/>
          </p:nvPr>
        </p:nvSpPr>
        <p:spPr>
          <a:xfrm>
            <a:off x="251520" y="0"/>
            <a:ext cx="8640960" cy="6857999"/>
          </a:xfrm>
        </p:spPr>
        <p:txBody>
          <a:bodyPr>
            <a:noAutofit/>
          </a:bodyPr>
          <a:lstStyle/>
          <a:p>
            <a:pPr marL="0" indent="0">
              <a:lnSpc>
                <a:spcPct val="170000"/>
              </a:lnSpc>
              <a:spcBef>
                <a:spcPts val="0"/>
              </a:spcBef>
              <a:buNone/>
            </a:pPr>
            <a:r>
              <a:rPr lang="en-GB" sz="2100" dirty="0"/>
              <a:t>In today’s work </a:t>
            </a:r>
            <a:r>
              <a:rPr lang="en-GB" sz="2100" b="1" dirty="0"/>
              <a:t>environment</a:t>
            </a:r>
            <a:r>
              <a:rPr lang="en-GB" sz="2100" dirty="0"/>
              <a:t>, you must keep up pace by continuously </a:t>
            </a:r>
            <a:r>
              <a:rPr lang="en-GB" sz="2100" b="1" dirty="0"/>
              <a:t>updating</a:t>
            </a:r>
            <a:r>
              <a:rPr lang="en-GB" sz="2100" dirty="0"/>
              <a:t> your skills</a:t>
            </a:r>
          </a:p>
          <a:p>
            <a:pPr>
              <a:lnSpc>
                <a:spcPct val="170000"/>
              </a:lnSpc>
              <a:spcBef>
                <a:spcPts val="0"/>
              </a:spcBef>
            </a:pPr>
            <a:endParaRPr lang="en-GB" sz="2100" dirty="0"/>
          </a:p>
          <a:p>
            <a:pPr marL="0" indent="0">
              <a:lnSpc>
                <a:spcPct val="170000"/>
              </a:lnSpc>
              <a:spcBef>
                <a:spcPts val="0"/>
              </a:spcBef>
              <a:buNone/>
            </a:pPr>
            <a:r>
              <a:rPr lang="en-GB" sz="2100" dirty="0"/>
              <a:t>Your ongoing efforts to </a:t>
            </a:r>
            <a:r>
              <a:rPr lang="en-GB" sz="2100" b="1" dirty="0"/>
              <a:t>develop</a:t>
            </a:r>
            <a:r>
              <a:rPr lang="en-GB" sz="2100" dirty="0"/>
              <a:t> your skillset will help you work towards </a:t>
            </a:r>
            <a:r>
              <a:rPr lang="en-GB" sz="2100" b="1" dirty="0"/>
              <a:t>achieving</a:t>
            </a:r>
            <a:r>
              <a:rPr lang="en-GB" sz="2100" dirty="0"/>
              <a:t> new levels of success in your career.</a:t>
            </a:r>
          </a:p>
          <a:p>
            <a:pPr>
              <a:lnSpc>
                <a:spcPct val="170000"/>
              </a:lnSpc>
              <a:spcBef>
                <a:spcPts val="0"/>
              </a:spcBef>
            </a:pPr>
            <a:endParaRPr lang="en-GB" sz="2100" dirty="0"/>
          </a:p>
          <a:p>
            <a:pPr marL="0" indent="0">
              <a:lnSpc>
                <a:spcPct val="170000"/>
              </a:lnSpc>
              <a:spcBef>
                <a:spcPts val="0"/>
              </a:spcBef>
              <a:buNone/>
            </a:pPr>
            <a:r>
              <a:rPr lang="en-GB" sz="2100" dirty="0"/>
              <a:t>You should keep a </a:t>
            </a:r>
            <a:r>
              <a:rPr lang="en-GB" sz="2100" b="1" dirty="0"/>
              <a:t>record</a:t>
            </a:r>
            <a:r>
              <a:rPr lang="en-GB" sz="2100" dirty="0"/>
              <a:t> of your achievements and return to it regularly to map your progress and set new goals to reach. The key steps are to:</a:t>
            </a:r>
          </a:p>
          <a:p>
            <a:pPr marL="457200" indent="-457200">
              <a:lnSpc>
                <a:spcPct val="170000"/>
              </a:lnSpc>
              <a:spcBef>
                <a:spcPts val="0"/>
              </a:spcBef>
              <a:buFont typeface="+mj-lt"/>
              <a:buAutoNum type="arabicPeriod"/>
            </a:pPr>
            <a:r>
              <a:rPr lang="en-GB" sz="2100" dirty="0"/>
              <a:t>Decide your development </a:t>
            </a:r>
            <a:r>
              <a:rPr lang="en-GB" sz="2100" b="1" dirty="0"/>
              <a:t>needs</a:t>
            </a:r>
          </a:p>
          <a:p>
            <a:pPr marL="457200" indent="-457200">
              <a:lnSpc>
                <a:spcPct val="170000"/>
              </a:lnSpc>
              <a:spcBef>
                <a:spcPts val="0"/>
              </a:spcBef>
              <a:buFont typeface="+mj-lt"/>
              <a:buAutoNum type="arabicPeriod"/>
            </a:pPr>
            <a:r>
              <a:rPr lang="en-GB" sz="2100" dirty="0"/>
              <a:t>Undertake the </a:t>
            </a:r>
            <a:r>
              <a:rPr lang="en-GB" sz="2100" b="1" dirty="0"/>
              <a:t>learning</a:t>
            </a:r>
            <a:r>
              <a:rPr lang="en-GB" sz="2100" dirty="0"/>
              <a:t> needed </a:t>
            </a:r>
          </a:p>
          <a:p>
            <a:pPr marL="457200" indent="-457200">
              <a:lnSpc>
                <a:spcPct val="170000"/>
              </a:lnSpc>
              <a:spcBef>
                <a:spcPts val="0"/>
              </a:spcBef>
              <a:buFont typeface="+mj-lt"/>
              <a:buAutoNum type="arabicPeriod"/>
            </a:pPr>
            <a:r>
              <a:rPr lang="en-GB" sz="2100" dirty="0"/>
              <a:t>Reflect on what you have learnt and </a:t>
            </a:r>
            <a:r>
              <a:rPr lang="en-GB" sz="2100" b="1" dirty="0"/>
              <a:t>consider</a:t>
            </a:r>
            <a:r>
              <a:rPr lang="en-GB" sz="2100" dirty="0"/>
              <a:t> how you can use it </a:t>
            </a:r>
          </a:p>
        </p:txBody>
      </p:sp>
      <p:sp>
        <p:nvSpPr>
          <p:cNvPr id="8" name="Rectangle 7">
            <a:extLst>
              <a:ext uri="{FF2B5EF4-FFF2-40B4-BE49-F238E27FC236}">
                <a16:creationId xmlns:a16="http://schemas.microsoft.com/office/drawing/2014/main" id="{F486AB6C-39B8-5F3E-0AAE-9C4AD9824825}"/>
              </a:ext>
            </a:extLst>
          </p:cNvPr>
          <p:cNvSpPr/>
          <p:nvPr/>
        </p:nvSpPr>
        <p:spPr>
          <a:xfrm>
            <a:off x="2339752" y="180709"/>
            <a:ext cx="133214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2535E8A-0147-8ED6-4379-8C95B711A611}"/>
              </a:ext>
            </a:extLst>
          </p:cNvPr>
          <p:cNvSpPr/>
          <p:nvPr/>
        </p:nvSpPr>
        <p:spPr>
          <a:xfrm>
            <a:off x="539552" y="764704"/>
            <a:ext cx="79208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58F5B4AE-1696-7909-10DA-6A0E3828D341}"/>
              </a:ext>
            </a:extLst>
          </p:cNvPr>
          <p:cNvSpPr/>
          <p:nvPr/>
        </p:nvSpPr>
        <p:spPr>
          <a:xfrm>
            <a:off x="3347864" y="1772816"/>
            <a:ext cx="648072"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3481E2C-D9B4-E8A2-FC28-F891C03F9AA6}"/>
              </a:ext>
            </a:extLst>
          </p:cNvPr>
          <p:cNvSpPr/>
          <p:nvPr/>
        </p:nvSpPr>
        <p:spPr>
          <a:xfrm>
            <a:off x="1475656" y="2348880"/>
            <a:ext cx="864096"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4D47C79-CE40-BFA6-2D13-9DE9BF8E1726}"/>
              </a:ext>
            </a:extLst>
          </p:cNvPr>
          <p:cNvSpPr/>
          <p:nvPr/>
        </p:nvSpPr>
        <p:spPr>
          <a:xfrm>
            <a:off x="2663788" y="3428999"/>
            <a:ext cx="540060"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F4784FA-FB85-7DD0-37CF-68C1B173B11F}"/>
              </a:ext>
            </a:extLst>
          </p:cNvPr>
          <p:cNvSpPr/>
          <p:nvPr/>
        </p:nvSpPr>
        <p:spPr>
          <a:xfrm>
            <a:off x="4067944" y="5085184"/>
            <a:ext cx="43204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CAB7ED17-F057-1520-BD6A-06C946AEFFEA}"/>
              </a:ext>
            </a:extLst>
          </p:cNvPr>
          <p:cNvSpPr/>
          <p:nvPr/>
        </p:nvSpPr>
        <p:spPr>
          <a:xfrm>
            <a:off x="2627784" y="5589240"/>
            <a:ext cx="79208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0E48C27-31A1-E0F9-2524-DE9C849C3060}"/>
              </a:ext>
            </a:extLst>
          </p:cNvPr>
          <p:cNvSpPr/>
          <p:nvPr/>
        </p:nvSpPr>
        <p:spPr>
          <a:xfrm>
            <a:off x="5220072" y="6191183"/>
            <a:ext cx="792088" cy="340503"/>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623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AE44A3-173B-DD18-C9AD-0DC8C8886CB2}"/>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dm4JwBJmGiI"/>
          <p:cNvPicPr>
            <a:picLocks noGrp="1" noRot="1" noChangeAspect="1"/>
          </p:cNvPicPr>
          <p:nvPr>
            <p:ph idx="1"/>
            <a:videoFile r:link="rId1"/>
          </p:nvPr>
        </p:nvPicPr>
        <p:blipFill>
          <a:blip r:embed="rId3"/>
          <a:stretch>
            <a:fillRect/>
          </a:stretch>
        </p:blipFill>
        <p:spPr>
          <a:xfrm>
            <a:off x="-25922" y="8519"/>
            <a:ext cx="9169922" cy="6235928"/>
          </a:xfrm>
          <a:prstGeom prst="rect">
            <a:avLst/>
          </a:prstGeom>
        </p:spPr>
      </p:pic>
      <p:sp>
        <p:nvSpPr>
          <p:cNvPr id="3" name="Slide Number Placeholder 2">
            <a:extLst>
              <a:ext uri="{FF2B5EF4-FFF2-40B4-BE49-F238E27FC236}">
                <a16:creationId xmlns:a16="http://schemas.microsoft.com/office/drawing/2014/main" id="{BCC9F818-42B2-D23B-E05B-3C9E9B2CE24C}"/>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8" name="TextBox 7">
            <a:extLst>
              <a:ext uri="{FF2B5EF4-FFF2-40B4-BE49-F238E27FC236}">
                <a16:creationId xmlns:a16="http://schemas.microsoft.com/office/drawing/2014/main" id="{29D4A378-B400-8E3A-66ED-12939CBC785B}"/>
              </a:ext>
            </a:extLst>
          </p:cNvPr>
          <p:cNvSpPr txBox="1"/>
          <p:nvPr/>
        </p:nvSpPr>
        <p:spPr>
          <a:xfrm>
            <a:off x="611560" y="6352143"/>
            <a:ext cx="7464167" cy="369332"/>
          </a:xfrm>
          <a:prstGeom prst="rect">
            <a:avLst/>
          </a:prstGeom>
          <a:noFill/>
          <a:ln>
            <a:solidFill>
              <a:srgbClr val="0033CC"/>
            </a:solidFill>
          </a:ln>
        </p:spPr>
        <p:txBody>
          <a:bodyPr wrap="square">
            <a:spAutoFit/>
          </a:bodyPr>
          <a:lstStyle/>
          <a:p>
            <a:r>
              <a:rPr lang="en-GB" dirty="0">
                <a:hlinkClick r:id="rId4"/>
              </a:rPr>
              <a:t>Microsoft Word - </a:t>
            </a:r>
            <a:r>
              <a:rPr lang="en-GB" dirty="0" err="1">
                <a:hlinkClick r:id="rId4"/>
              </a:rPr>
              <a:t>CPD</a:t>
            </a:r>
            <a:r>
              <a:rPr lang="en-GB" dirty="0">
                <a:hlinkClick r:id="rId4"/>
              </a:rPr>
              <a:t> Example 4 - Martin, a tech comms manager.docx</a:t>
            </a:r>
            <a:endParaRPr lang="en-GB" dirty="0"/>
          </a:p>
        </p:txBody>
      </p:sp>
      <p:sp>
        <p:nvSpPr>
          <p:cNvPr id="5" name="TextBox 4">
            <a:extLst>
              <a:ext uri="{FF2B5EF4-FFF2-40B4-BE49-F238E27FC236}">
                <a16:creationId xmlns:a16="http://schemas.microsoft.com/office/drawing/2014/main" id="{81F1E533-B3CA-D729-93ED-C262659E3BED}"/>
              </a:ext>
            </a:extLst>
          </p:cNvPr>
          <p:cNvSpPr txBox="1"/>
          <p:nvPr/>
        </p:nvSpPr>
        <p:spPr>
          <a:xfrm>
            <a:off x="2843808" y="5661248"/>
            <a:ext cx="4682490" cy="369332"/>
          </a:xfrm>
          <a:prstGeom prst="rect">
            <a:avLst/>
          </a:prstGeom>
          <a:noFill/>
        </p:spPr>
        <p:txBody>
          <a:bodyPr wrap="square">
            <a:spAutoFit/>
          </a:bodyPr>
          <a:lstStyle/>
          <a:p>
            <a:r>
              <a:rPr lang="en-GB" dirty="0">
                <a:solidFill>
                  <a:schemeClr val="bg1"/>
                </a:solidFill>
                <a:hlinkClick r:id="rId5">
                  <a:extLst>
                    <a:ext uri="{A12FA001-AC4F-418D-AE19-62706E023703}">
                      <ahyp:hlinkClr xmlns:ahyp="http://schemas.microsoft.com/office/drawing/2018/hyperlinkcolor" val="tx"/>
                    </a:ext>
                  </a:extLst>
                </a:hlinkClick>
              </a:rPr>
              <a:t>https://youtu.be/dm4JwBJmGiI</a:t>
            </a:r>
            <a:r>
              <a:rPr lang="en-GB" dirty="0">
                <a:solidFill>
                  <a:schemeClr val="bg1"/>
                </a:solidFill>
              </a:rPr>
              <a:t> </a:t>
            </a:r>
          </a:p>
        </p:txBody>
      </p:sp>
    </p:spTree>
    <p:extLst>
      <p:ext uri="{BB962C8B-B14F-4D97-AF65-F5344CB8AC3E}">
        <p14:creationId xmlns:p14="http://schemas.microsoft.com/office/powerpoint/2010/main" val="11067730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FFE-2549-C895-51F4-852CD84B40A9}"/>
              </a:ext>
            </a:extLst>
          </p:cNvPr>
          <p:cNvSpPr>
            <a:spLocks noGrp="1"/>
          </p:cNvSpPr>
          <p:nvPr>
            <p:ph type="title"/>
          </p:nvPr>
        </p:nvSpPr>
        <p:spPr/>
        <p:txBody>
          <a:bodyPr>
            <a:normAutofit/>
          </a:bodyPr>
          <a:lstStyle/>
          <a:p>
            <a:r>
              <a:rPr lang="en-GB" sz="4000" b="1" dirty="0"/>
              <a:t>Further Research</a:t>
            </a:r>
          </a:p>
        </p:txBody>
      </p:sp>
      <p:sp>
        <p:nvSpPr>
          <p:cNvPr id="3" name="Content Placeholder 2">
            <a:extLst>
              <a:ext uri="{FF2B5EF4-FFF2-40B4-BE49-F238E27FC236}">
                <a16:creationId xmlns:a16="http://schemas.microsoft.com/office/drawing/2014/main" id="{F178E4FC-CCA1-7E1F-EDDA-8B1D86B78BBF}"/>
              </a:ext>
            </a:extLst>
          </p:cNvPr>
          <p:cNvSpPr>
            <a:spLocks noGrp="1"/>
          </p:cNvSpPr>
          <p:nvPr>
            <p:ph idx="1"/>
          </p:nvPr>
        </p:nvSpPr>
        <p:spPr/>
        <p:txBody>
          <a:bodyPr>
            <a:normAutofit/>
          </a:bodyPr>
          <a:lstStyle/>
          <a:p>
            <a:r>
              <a:rPr lang="en-GB" sz="2800" dirty="0">
                <a:hlinkClick r:id="rId2"/>
              </a:rPr>
              <a:t>https://www.cipd.org/uk/learning/cpd/about/</a:t>
            </a:r>
            <a:endParaRPr lang="en-GB" sz="2800" dirty="0"/>
          </a:p>
          <a:p>
            <a:endParaRPr lang="en-GB" sz="2800" dirty="0"/>
          </a:p>
          <a:p>
            <a:pPr marL="0" indent="0">
              <a:buNone/>
            </a:pPr>
            <a:endParaRPr lang="en-GB" sz="2800" dirty="0"/>
          </a:p>
          <a:p>
            <a:r>
              <a:rPr lang="en-GB" sz="2800" dirty="0">
                <a:hlinkClick r:id="rId3"/>
              </a:rPr>
              <a:t>https://www.york.ac.uk/admin/hr/learning-and-development/career-development/professional-careers/understand-yourself/</a:t>
            </a:r>
            <a:endParaRPr lang="en-GB" sz="2800" dirty="0"/>
          </a:p>
          <a:p>
            <a:endParaRPr lang="en-GB" dirty="0"/>
          </a:p>
        </p:txBody>
      </p:sp>
      <p:sp>
        <p:nvSpPr>
          <p:cNvPr id="4" name="Slide Number Placeholder 3">
            <a:extLst>
              <a:ext uri="{FF2B5EF4-FFF2-40B4-BE49-F238E27FC236}">
                <a16:creationId xmlns:a16="http://schemas.microsoft.com/office/drawing/2014/main" id="{A51B72CD-2C5E-2250-57E5-BF3268EAF653}"/>
              </a:ext>
            </a:extLst>
          </p:cNvPr>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1175080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587-6147-C185-B91C-76D65459CBFB}"/>
              </a:ext>
            </a:extLst>
          </p:cNvPr>
          <p:cNvSpPr>
            <a:spLocks noGrp="1"/>
          </p:cNvSpPr>
          <p:nvPr>
            <p:ph type="title"/>
          </p:nvPr>
        </p:nvSpPr>
        <p:spPr/>
        <p:txBody>
          <a:bodyPr>
            <a:normAutofit/>
          </a:bodyPr>
          <a:lstStyle/>
          <a:p>
            <a:r>
              <a:rPr lang="en-GB" sz="4000" b="1" dirty="0"/>
              <a:t>Recap</a:t>
            </a:r>
          </a:p>
        </p:txBody>
      </p:sp>
      <p:sp>
        <p:nvSpPr>
          <p:cNvPr id="3" name="Content Placeholder 2">
            <a:extLst>
              <a:ext uri="{FF2B5EF4-FFF2-40B4-BE49-F238E27FC236}">
                <a16:creationId xmlns:a16="http://schemas.microsoft.com/office/drawing/2014/main" id="{79DDA6D7-C845-FA6F-79A0-8AA8A6447E8B}"/>
              </a:ext>
            </a:extLst>
          </p:cNvPr>
          <p:cNvSpPr>
            <a:spLocks noGrp="1"/>
          </p:cNvSpPr>
          <p:nvPr>
            <p:ph idx="1"/>
          </p:nvPr>
        </p:nvSpPr>
        <p:spPr>
          <a:xfrm>
            <a:off x="323528" y="1772816"/>
            <a:ext cx="4752528" cy="3888432"/>
          </a:xfrm>
        </p:spPr>
        <p:txBody>
          <a:bodyPr>
            <a:normAutofit fontScale="85000" lnSpcReduction="20000"/>
          </a:bodyPr>
          <a:lstStyle/>
          <a:p>
            <a:pPr marL="514350" indent="-514350">
              <a:buFont typeface="+mj-lt"/>
              <a:buAutoNum type="arabicPeriod"/>
            </a:pPr>
            <a:r>
              <a:rPr lang="en-GB" altLang="en-US" dirty="0"/>
              <a:t>We have understood </a:t>
            </a:r>
            <a:r>
              <a:rPr lang="en-GB" dirty="0"/>
              <a:t>how to </a:t>
            </a:r>
            <a:r>
              <a:rPr lang="en-GB" b="1" dirty="0">
                <a:solidFill>
                  <a:srgbClr val="0070C0"/>
                </a:solidFill>
              </a:rPr>
              <a:t>create a career development plan</a:t>
            </a:r>
            <a:endParaRPr lang="en-GB" altLang="en-US" b="1" dirty="0">
              <a:solidFill>
                <a:srgbClr val="0070C0"/>
              </a:solidFill>
            </a:endParaRPr>
          </a:p>
          <a:p>
            <a:pPr marL="514350" indent="-514350">
              <a:buFont typeface="+mj-lt"/>
              <a:buAutoNum type="arabicPeriod"/>
            </a:pPr>
            <a:endParaRPr lang="en-GB" altLang="en-US" dirty="0"/>
          </a:p>
          <a:p>
            <a:pPr marL="514350" indent="-514350">
              <a:buFont typeface="+mj-lt"/>
              <a:buAutoNum type="arabicPeriod"/>
            </a:pPr>
            <a:r>
              <a:rPr lang="en-GB" altLang="en-US" dirty="0"/>
              <a:t>We have identified </a:t>
            </a:r>
            <a:r>
              <a:rPr lang="en-GB" altLang="en-US" b="1" dirty="0">
                <a:solidFill>
                  <a:srgbClr val="0070C0"/>
                </a:solidFill>
              </a:rPr>
              <a:t>ways of developing a career</a:t>
            </a:r>
            <a:r>
              <a:rPr lang="en-GB" altLang="en-US" dirty="0"/>
              <a:t>.</a:t>
            </a:r>
          </a:p>
          <a:p>
            <a:pPr marL="514350" indent="-514350">
              <a:buFont typeface="+mj-lt"/>
              <a:buAutoNum type="arabicPeriod"/>
            </a:pPr>
            <a:endParaRPr lang="en-GB" altLang="en-US" dirty="0"/>
          </a:p>
          <a:p>
            <a:pPr marL="514350" indent="-514350">
              <a:buFont typeface="+mj-lt"/>
              <a:buAutoNum type="arabicPeriod"/>
            </a:pPr>
            <a:r>
              <a:rPr lang="en-GB" altLang="en-US" dirty="0"/>
              <a:t>We have considered </a:t>
            </a:r>
            <a:r>
              <a:rPr lang="en-GB" altLang="en-US" b="1" dirty="0">
                <a:solidFill>
                  <a:srgbClr val="0070C0"/>
                </a:solidFill>
              </a:rPr>
              <a:t>the</a:t>
            </a:r>
            <a:r>
              <a:rPr lang="en-GB" altLang="en-US" dirty="0"/>
              <a:t> </a:t>
            </a:r>
            <a:r>
              <a:rPr lang="en-GB" altLang="en-US" b="1" dirty="0">
                <a:solidFill>
                  <a:srgbClr val="0070C0"/>
                </a:solidFill>
              </a:rPr>
              <a:t>importance of </a:t>
            </a:r>
            <a:r>
              <a:rPr lang="en-GB" altLang="en-US" b="1" dirty="0" err="1">
                <a:solidFill>
                  <a:srgbClr val="0070C0"/>
                </a:solidFill>
              </a:rPr>
              <a:t>CPD</a:t>
            </a:r>
            <a:r>
              <a:rPr lang="en-GB" altLang="en-US" dirty="0"/>
              <a:t> in a career</a:t>
            </a:r>
            <a:endParaRPr lang="en-GB" altLang="en-US" b="1" dirty="0">
              <a:solidFill>
                <a:srgbClr val="0070C0"/>
              </a:solidFill>
            </a:endParaRPr>
          </a:p>
          <a:p>
            <a:endParaRPr lang="en-GB" dirty="0"/>
          </a:p>
        </p:txBody>
      </p:sp>
      <p:sp>
        <p:nvSpPr>
          <p:cNvPr id="4" name="Slide Number Placeholder 3">
            <a:extLst>
              <a:ext uri="{FF2B5EF4-FFF2-40B4-BE49-F238E27FC236}">
                <a16:creationId xmlns:a16="http://schemas.microsoft.com/office/drawing/2014/main" id="{C607F4F2-132E-567E-B0C3-AA7F29B53508}"/>
              </a:ext>
            </a:extLst>
          </p:cNvPr>
          <p:cNvSpPr>
            <a:spLocks noGrp="1"/>
          </p:cNvSpPr>
          <p:nvPr>
            <p:ph type="sldNum" sz="quarter" idx="12"/>
          </p:nvPr>
        </p:nvSpPr>
        <p:spPr/>
        <p:txBody>
          <a:bodyPr/>
          <a:lstStyle/>
          <a:p>
            <a:fld id="{AC82685A-BD3A-4230-8D85-804689F67293}" type="slidenum">
              <a:rPr lang="en-GB" smtClean="0"/>
              <a:t>33</a:t>
            </a:fld>
            <a:endParaRPr lang="en-GB"/>
          </a:p>
        </p:txBody>
      </p:sp>
      <p:pic>
        <p:nvPicPr>
          <p:cNvPr id="5" name="Picture 1">
            <a:extLst>
              <a:ext uri="{FF2B5EF4-FFF2-40B4-BE49-F238E27FC236}">
                <a16:creationId xmlns:a16="http://schemas.microsoft.com/office/drawing/2014/main" id="{3FA86A4C-C648-2C7B-5FFF-30B8B061D0AC}"/>
              </a:ext>
            </a:extLst>
          </p:cNvPr>
          <p:cNvPicPr>
            <a:picLocks noChangeAspect="1"/>
          </p:cNvPicPr>
          <p:nvPr/>
        </p:nvPicPr>
        <p:blipFill>
          <a:blip r:embed="rId3"/>
          <a:srcRect/>
          <a:stretch>
            <a:fillRect/>
          </a:stretch>
        </p:blipFill>
        <p:spPr bwMode="auto">
          <a:xfrm>
            <a:off x="5580112" y="2132856"/>
            <a:ext cx="2895600" cy="2111978"/>
          </a:xfrm>
          <a:prstGeom prst="rect">
            <a:avLst/>
          </a:prstGeom>
          <a:noFill/>
          <a:ln w="9525">
            <a:noFill/>
            <a:miter lim="800000"/>
            <a:headEnd/>
            <a:tailEnd/>
          </a:ln>
        </p:spPr>
      </p:pic>
      <p:sp>
        <p:nvSpPr>
          <p:cNvPr id="6" name="Rectangle 5">
            <a:extLst>
              <a:ext uri="{FF2B5EF4-FFF2-40B4-BE49-F238E27FC236}">
                <a16:creationId xmlns:a16="http://schemas.microsoft.com/office/drawing/2014/main" id="{B7BD0596-BEE3-3402-DDD9-0751978E92A2}"/>
              </a:ext>
            </a:extLst>
          </p:cNvPr>
          <p:cNvSpPr/>
          <p:nvPr/>
        </p:nvSpPr>
        <p:spPr>
          <a:xfrm>
            <a:off x="5791200" y="4555976"/>
            <a:ext cx="2895600" cy="1080120"/>
          </a:xfrm>
          <a:prstGeom prst="rect">
            <a:avLst/>
          </a:prstGeom>
          <a:solidFill>
            <a:srgbClr val="FFBFBD"/>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b="1" dirty="0">
                <a:solidFill>
                  <a:schemeClr val="tx1"/>
                </a:solidFill>
              </a:rPr>
              <a:t>You will now complete a Knowledge Check Quiz</a:t>
            </a:r>
          </a:p>
        </p:txBody>
      </p:sp>
    </p:spTree>
    <p:extLst>
      <p:ext uri="{BB962C8B-B14F-4D97-AF65-F5344CB8AC3E}">
        <p14:creationId xmlns:p14="http://schemas.microsoft.com/office/powerpoint/2010/main" val="3331443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2D4666-2D19-8D52-4E38-38EAF1881A5C}"/>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BD42BE5-0BA6-D363-7A49-AC56676420FE}"/>
              </a:ext>
            </a:extLst>
          </p:cNvPr>
          <p:cNvSpPr>
            <a:spLocks noGrp="1"/>
          </p:cNvSpPr>
          <p:nvPr>
            <p:ph idx="1"/>
          </p:nvPr>
        </p:nvSpPr>
        <p:spPr>
          <a:xfrm>
            <a:off x="107504" y="68262"/>
            <a:ext cx="8928992" cy="6721475"/>
          </a:xfrm>
        </p:spPr>
        <p:txBody>
          <a:bodyPr>
            <a:noAutofit/>
          </a:bodyPr>
          <a:lstStyle/>
          <a:p>
            <a:pPr marL="0" indent="0">
              <a:spcBef>
                <a:spcPts val="0"/>
              </a:spcBef>
              <a:buNone/>
            </a:pPr>
            <a:r>
              <a:rPr lang="en-GB" sz="2200" b="1" dirty="0">
                <a:solidFill>
                  <a:srgbClr val="0070C0"/>
                </a:solidFill>
              </a:rPr>
              <a:t>Task 1 (400 words): </a:t>
            </a:r>
            <a:r>
              <a:rPr lang="en-GB" sz="2200" dirty="0"/>
              <a:t>select and compare</a:t>
            </a:r>
            <a:r>
              <a:rPr lang="en-GB" sz="2200" b="1" dirty="0"/>
              <a:t> two adverts. </a:t>
            </a:r>
            <a:r>
              <a:rPr lang="en-GB" sz="2200" dirty="0"/>
              <a:t>Identify the </a:t>
            </a:r>
            <a:r>
              <a:rPr lang="en-GB" sz="2200" b="1" dirty="0"/>
              <a:t>key skills and knowledge required</a:t>
            </a:r>
            <a:r>
              <a:rPr lang="en-GB" sz="2200" dirty="0"/>
              <a:t> for your selected profession. Highlight the common skills and knowledge areas across these </a:t>
            </a:r>
            <a:r>
              <a:rPr lang="en-GB" sz="2200" u="sng" dirty="0"/>
              <a:t>two</a:t>
            </a:r>
            <a:r>
              <a:rPr lang="en-GB" sz="2200" dirty="0"/>
              <a:t> adverts. Select one</a:t>
            </a:r>
            <a:r>
              <a:rPr lang="en-GB" sz="2200" b="1" dirty="0"/>
              <a:t> </a:t>
            </a:r>
            <a:r>
              <a:rPr lang="en-GB" sz="2200" dirty="0"/>
              <a:t>of those shared skills and explain why this</a:t>
            </a:r>
            <a:r>
              <a:rPr lang="en-GB" sz="2200" b="1" dirty="0"/>
              <a:t> </a:t>
            </a:r>
            <a:r>
              <a:rPr lang="en-GB" sz="2200" dirty="0"/>
              <a:t>skill is </a:t>
            </a:r>
            <a:r>
              <a:rPr lang="en-GB" sz="2200" b="1" dirty="0"/>
              <a:t>important for your profession</a:t>
            </a:r>
            <a:r>
              <a:rPr lang="en-GB" sz="2200" dirty="0"/>
              <a:t>. </a:t>
            </a:r>
          </a:p>
          <a:p>
            <a:pPr marL="0" indent="0">
              <a:spcBef>
                <a:spcPts val="0"/>
              </a:spcBef>
              <a:buNone/>
            </a:pPr>
            <a:endParaRPr lang="en-GB" sz="2200" b="1" dirty="0">
              <a:solidFill>
                <a:srgbClr val="00B0F0"/>
              </a:solidFill>
            </a:endParaRPr>
          </a:p>
          <a:p>
            <a:pPr marL="0" indent="0">
              <a:spcBef>
                <a:spcPts val="0"/>
              </a:spcBef>
              <a:buNone/>
            </a:pPr>
            <a:r>
              <a:rPr lang="en-GB" sz="2200" b="1" dirty="0">
                <a:solidFill>
                  <a:srgbClr val="0070C0"/>
                </a:solidFill>
                <a:highlight>
                  <a:srgbClr val="FBD3C5"/>
                </a:highlight>
              </a:rPr>
              <a:t>Task 2 (800 words)</a:t>
            </a:r>
            <a:r>
              <a:rPr lang="en-GB" sz="2200" b="1" dirty="0">
                <a:solidFill>
                  <a:srgbClr val="0070C0"/>
                </a:solidFill>
              </a:rPr>
              <a:t>:</a:t>
            </a:r>
            <a:r>
              <a:rPr lang="en-GB" sz="2200" dirty="0">
                <a:solidFill>
                  <a:srgbClr val="0070C0"/>
                </a:solidFill>
              </a:rPr>
              <a:t> </a:t>
            </a:r>
            <a:r>
              <a:rPr lang="en-GB" sz="2200" dirty="0"/>
              <a:t>conduct a </a:t>
            </a:r>
            <a:r>
              <a:rPr lang="en-GB" sz="2200" b="1" dirty="0"/>
              <a:t>reflective</a:t>
            </a:r>
            <a:r>
              <a:rPr lang="en-GB" sz="2200" dirty="0"/>
              <a:t> </a:t>
            </a:r>
            <a:r>
              <a:rPr lang="en-GB" sz="2200" b="1" dirty="0"/>
              <a:t>self-assessment</a:t>
            </a:r>
            <a:r>
              <a:rPr lang="en-GB" sz="2200" dirty="0"/>
              <a:t> to identify your personal strengths and areas for further development. Use a self-assessment tool in the form of a </a:t>
            </a:r>
            <a:r>
              <a:rPr lang="en-GB" sz="2200" b="1" dirty="0"/>
              <a:t>SWOT analysis</a:t>
            </a:r>
            <a:r>
              <a:rPr lang="en-GB" sz="2200" dirty="0"/>
              <a:t>. Provide </a:t>
            </a:r>
            <a:r>
              <a:rPr lang="en-GB" sz="2200" b="1" dirty="0"/>
              <a:t>examples</a:t>
            </a:r>
            <a:r>
              <a:rPr lang="en-GB" sz="2200" dirty="0"/>
              <a:t> of your readiness for employability and personal advancement (including academic  achievements; work experience; extracurricular activities; feedback from peers and mentors). </a:t>
            </a:r>
            <a:endParaRPr lang="en-GB" sz="2200" b="1" dirty="0"/>
          </a:p>
          <a:p>
            <a:pPr marL="0" indent="0">
              <a:spcBef>
                <a:spcPts val="0"/>
              </a:spcBef>
              <a:buNone/>
            </a:pPr>
            <a:endParaRPr lang="en-GB" sz="2200" b="1" dirty="0">
              <a:solidFill>
                <a:srgbClr val="0070C0"/>
              </a:solidFill>
            </a:endParaRPr>
          </a:p>
          <a:p>
            <a:pPr marL="0" indent="0">
              <a:spcBef>
                <a:spcPts val="0"/>
              </a:spcBef>
              <a:buNone/>
            </a:pPr>
            <a:r>
              <a:rPr lang="en-GB" sz="2200" b="1" dirty="0">
                <a:solidFill>
                  <a:srgbClr val="0070C0"/>
                </a:solidFill>
              </a:rPr>
              <a:t>Task 3 (300 words):</a:t>
            </a:r>
            <a:r>
              <a:rPr lang="en-GB" sz="2200" dirty="0">
                <a:solidFill>
                  <a:srgbClr val="0070C0"/>
                </a:solidFill>
              </a:rPr>
              <a:t> </a:t>
            </a:r>
            <a:r>
              <a:rPr lang="en-GB" sz="2200" dirty="0"/>
              <a:t>set </a:t>
            </a:r>
            <a:r>
              <a:rPr lang="en-GB" sz="2200" b="1" dirty="0"/>
              <a:t>employment goals </a:t>
            </a:r>
            <a:r>
              <a:rPr lang="en-GB" sz="2200" dirty="0"/>
              <a:t>based on the weaknesses identified in your self-assessment. Identify these goals (both short-term and long-term), then explain why they are important to you and how they align with your career aspirations. Create a </a:t>
            </a:r>
            <a:r>
              <a:rPr lang="en-GB" sz="2200" b="1" dirty="0"/>
              <a:t>personal development plan </a:t>
            </a:r>
            <a:r>
              <a:rPr lang="en-GB" sz="2200" dirty="0"/>
              <a:t>which outlines specific actions you will take to address your weaknesses. State realistic timelines, resources needed and how progress shall be measured. </a:t>
            </a:r>
          </a:p>
        </p:txBody>
      </p:sp>
      <p:sp>
        <p:nvSpPr>
          <p:cNvPr id="4" name="Slide Number Placeholder 3">
            <a:extLst>
              <a:ext uri="{FF2B5EF4-FFF2-40B4-BE49-F238E27FC236}">
                <a16:creationId xmlns:a16="http://schemas.microsoft.com/office/drawing/2014/main" id="{7FE95EED-6BC6-2B40-C82A-06387AA5195E}"/>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256237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2EDEFE-B63C-7261-C88E-2BF0F42A65AC}"/>
              </a:ext>
            </a:extLst>
          </p:cNvPr>
          <p:cNvSpPr/>
          <p:nvPr/>
        </p:nvSpPr>
        <p:spPr>
          <a:xfrm>
            <a:off x="0" y="-17818"/>
            <a:ext cx="9144000" cy="68758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FA475C4-05D5-1F65-AA8D-376BB43B20C2}"/>
              </a:ext>
            </a:extLst>
          </p:cNvPr>
          <p:cNvSpPr>
            <a:spLocks noGrp="1"/>
          </p:cNvSpPr>
          <p:nvPr>
            <p:ph type="title"/>
          </p:nvPr>
        </p:nvSpPr>
        <p:spPr>
          <a:xfrm>
            <a:off x="365125" y="-17818"/>
            <a:ext cx="8229600" cy="926538"/>
          </a:xfrm>
        </p:spPr>
        <p:txBody>
          <a:bodyPr>
            <a:normAutofit/>
          </a:bodyPr>
          <a:lstStyle/>
          <a:p>
            <a:r>
              <a:rPr lang="en-GB" sz="4000" b="1" dirty="0"/>
              <a:t>Task 2 progress check </a:t>
            </a:r>
          </a:p>
        </p:txBody>
      </p:sp>
      <p:sp>
        <p:nvSpPr>
          <p:cNvPr id="3" name="Content Placeholder 2">
            <a:extLst>
              <a:ext uri="{FF2B5EF4-FFF2-40B4-BE49-F238E27FC236}">
                <a16:creationId xmlns:a16="http://schemas.microsoft.com/office/drawing/2014/main" id="{7382B826-6ED9-62CE-862A-0245D210D555}"/>
              </a:ext>
            </a:extLst>
          </p:cNvPr>
          <p:cNvSpPr>
            <a:spLocks noGrp="1"/>
          </p:cNvSpPr>
          <p:nvPr>
            <p:ph idx="1"/>
          </p:nvPr>
        </p:nvSpPr>
        <p:spPr>
          <a:xfrm>
            <a:off x="107504" y="1124744"/>
            <a:ext cx="8928992" cy="5733256"/>
          </a:xfrm>
        </p:spPr>
        <p:txBody>
          <a:bodyPr>
            <a:noAutofit/>
          </a:bodyPr>
          <a:lstStyle/>
          <a:p>
            <a:pPr marL="0" indent="0">
              <a:lnSpc>
                <a:spcPct val="150000"/>
              </a:lnSpc>
              <a:spcBef>
                <a:spcPts val="0"/>
              </a:spcBef>
              <a:buNone/>
            </a:pPr>
            <a:r>
              <a:rPr lang="en-GB" sz="1950" dirty="0">
                <a:solidFill>
                  <a:srgbClr val="0070C0"/>
                </a:solidFill>
              </a:rPr>
              <a:t>Have you </a:t>
            </a:r>
            <a:r>
              <a:rPr lang="en-GB" sz="1950" b="1" dirty="0">
                <a:solidFill>
                  <a:srgbClr val="0070C0"/>
                </a:solidFill>
              </a:rPr>
              <a:t>conducted a SWOT analysis</a:t>
            </a:r>
            <a:r>
              <a:rPr lang="en-GB" sz="1950" dirty="0">
                <a:solidFill>
                  <a:srgbClr val="0070C0"/>
                </a:solidFill>
              </a:rPr>
              <a:t>? </a:t>
            </a:r>
            <a:r>
              <a:rPr lang="en-GB" sz="1950" dirty="0"/>
              <a:t>Do use the activity sheet to develop your statements with specific examples (related to your studies, work experience, extracurricular activities and feedback from peers and mentors):  </a:t>
            </a:r>
          </a:p>
          <a:p>
            <a:pPr lvl="1">
              <a:lnSpc>
                <a:spcPct val="150000"/>
              </a:lnSpc>
              <a:spcBef>
                <a:spcPts val="0"/>
              </a:spcBef>
              <a:buFont typeface="Wingdings" panose="05000000000000000000" pitchFamily="2" charset="2"/>
              <a:buChar char="ü"/>
            </a:pPr>
            <a:endParaRPr lang="en-GB" sz="1100" dirty="0">
              <a:solidFill>
                <a:srgbClr val="C00000"/>
              </a:solidFill>
            </a:endParaRPr>
          </a:p>
          <a:p>
            <a:pPr lvl="1">
              <a:lnSpc>
                <a:spcPct val="150000"/>
              </a:lnSpc>
              <a:spcBef>
                <a:spcPts val="0"/>
              </a:spcBef>
              <a:buClr>
                <a:srgbClr val="FF0000"/>
              </a:buClr>
              <a:buFontTx/>
              <a:buChar char="ᵡ"/>
            </a:pPr>
            <a:r>
              <a:rPr lang="en-GB" sz="1950" dirty="0"/>
              <a:t>I am a good communicator with people at university and work. This skill will help my in my future career as a HR manager.                                       </a:t>
            </a:r>
          </a:p>
          <a:p>
            <a:pPr lvl="1">
              <a:lnSpc>
                <a:spcPct val="150000"/>
              </a:lnSpc>
              <a:spcBef>
                <a:spcPts val="0"/>
              </a:spcBef>
              <a:buFont typeface="Wingdings" panose="05000000000000000000" pitchFamily="2" charset="2"/>
              <a:buChar char="ü"/>
            </a:pPr>
            <a:endParaRPr lang="en-GB" sz="1100" dirty="0">
              <a:solidFill>
                <a:srgbClr val="00B050"/>
              </a:solidFill>
            </a:endParaRPr>
          </a:p>
          <a:p>
            <a:pPr lvl="1">
              <a:lnSpc>
                <a:spcPct val="150000"/>
              </a:lnSpc>
              <a:spcBef>
                <a:spcPts val="0"/>
              </a:spcBef>
              <a:buClr>
                <a:srgbClr val="00B050"/>
              </a:buClr>
              <a:buFont typeface="Wingdings" panose="05000000000000000000" pitchFamily="2" charset="2"/>
              <a:buChar char="ü"/>
            </a:pPr>
            <a:r>
              <a:rPr lang="en-GB" sz="1950" dirty="0"/>
              <a:t>I </a:t>
            </a:r>
            <a:r>
              <a:rPr lang="en-GB" sz="1950" b="1" dirty="0"/>
              <a:t>am</a:t>
            </a:r>
            <a:r>
              <a:rPr lang="en-GB" sz="1950" dirty="0"/>
              <a:t> </a:t>
            </a:r>
            <a:r>
              <a:rPr lang="en-GB" sz="1950" b="1" dirty="0"/>
              <a:t>developing</a:t>
            </a:r>
            <a:r>
              <a:rPr lang="en-GB" sz="1950" dirty="0"/>
              <a:t> </a:t>
            </a:r>
            <a:r>
              <a:rPr lang="en-GB" sz="1950" b="1" dirty="0">
                <a:solidFill>
                  <a:srgbClr val="00B050"/>
                </a:solidFill>
              </a:rPr>
              <a:t>strong verbal communication skills </a:t>
            </a:r>
            <a:r>
              <a:rPr lang="en-GB" sz="1950" b="1" dirty="0"/>
              <a:t>through my studies</a:t>
            </a:r>
            <a:r>
              <a:rPr lang="en-GB" sz="1950" dirty="0"/>
              <a:t>. </a:t>
            </a:r>
            <a:r>
              <a:rPr lang="en-GB" sz="1950" b="1" dirty="0"/>
              <a:t>In a recent </a:t>
            </a:r>
            <a:r>
              <a:rPr lang="en-GB" sz="1950" b="1" dirty="0">
                <a:solidFill>
                  <a:srgbClr val="00B050"/>
                </a:solidFill>
              </a:rPr>
              <a:t>mock interview assessment</a:t>
            </a:r>
            <a:r>
              <a:rPr lang="en-GB" sz="1950" dirty="0"/>
              <a:t>, I exhibited confidence when answering questions. I </a:t>
            </a:r>
            <a:r>
              <a:rPr lang="en-GB" sz="1950" b="1" dirty="0"/>
              <a:t>used </a:t>
            </a:r>
            <a:r>
              <a:rPr lang="en-GB" sz="1950" b="1" dirty="0">
                <a:solidFill>
                  <a:srgbClr val="00B050"/>
                </a:solidFill>
              </a:rPr>
              <a:t>precise, professional language </a:t>
            </a:r>
            <a:r>
              <a:rPr lang="en-GB" sz="1950" b="1" dirty="0"/>
              <a:t>and </a:t>
            </a:r>
            <a:r>
              <a:rPr lang="en-GB" sz="1950" b="1" dirty="0">
                <a:solidFill>
                  <a:srgbClr val="00B050"/>
                </a:solidFill>
              </a:rPr>
              <a:t>signposting</a:t>
            </a:r>
            <a:r>
              <a:rPr lang="en-GB" sz="1950" dirty="0"/>
              <a:t> </a:t>
            </a:r>
            <a:r>
              <a:rPr lang="en-GB" sz="1950" b="1" dirty="0"/>
              <a:t>to help my interviewer understand my statements and follow my thought process</a:t>
            </a:r>
            <a:r>
              <a:rPr lang="en-GB" sz="1950" dirty="0"/>
              <a:t>. </a:t>
            </a:r>
            <a:r>
              <a:rPr lang="en-GB" sz="1950" b="1" dirty="0"/>
              <a:t>This skill will serve me well as a HR manager</a:t>
            </a:r>
            <a:r>
              <a:rPr lang="en-GB" sz="1950" dirty="0"/>
              <a:t> given that I will be required to regularly communicate with ….  </a:t>
            </a:r>
          </a:p>
          <a:p>
            <a:pPr>
              <a:lnSpc>
                <a:spcPct val="150000"/>
              </a:lnSpc>
            </a:pPr>
            <a:endParaRPr lang="en-GB" sz="2050" dirty="0"/>
          </a:p>
        </p:txBody>
      </p:sp>
      <p:pic>
        <p:nvPicPr>
          <p:cNvPr id="7" name="Graphic 6" descr="Checkmark with solid fill">
            <a:extLst>
              <a:ext uri="{FF2B5EF4-FFF2-40B4-BE49-F238E27FC236}">
                <a16:creationId xmlns:a16="http://schemas.microsoft.com/office/drawing/2014/main" id="{67438A34-5033-2BF5-A20A-CFEA7ABBDBE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96336" y="-113075"/>
            <a:ext cx="914400" cy="914400"/>
          </a:xfrm>
          <a:prstGeom prst="rect">
            <a:avLst/>
          </a:prstGeom>
        </p:spPr>
      </p:pic>
      <p:sp>
        <p:nvSpPr>
          <p:cNvPr id="5" name="Rectangle: Rounded Corners 4">
            <a:extLst>
              <a:ext uri="{FF2B5EF4-FFF2-40B4-BE49-F238E27FC236}">
                <a16:creationId xmlns:a16="http://schemas.microsoft.com/office/drawing/2014/main" id="{5866513B-EEAA-D396-EDF5-F9E1AFF04916}"/>
              </a:ext>
            </a:extLst>
          </p:cNvPr>
          <p:cNvSpPr/>
          <p:nvPr/>
        </p:nvSpPr>
        <p:spPr>
          <a:xfrm>
            <a:off x="179512" y="49407"/>
            <a:ext cx="1440160" cy="427265"/>
          </a:xfrm>
          <a:prstGeom prst="roundRect">
            <a:avLst/>
          </a:prstGeom>
          <a:solidFill>
            <a:schemeClr val="tx2">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week 2 folder</a:t>
            </a:r>
          </a:p>
        </p:txBody>
      </p:sp>
      <p:sp>
        <p:nvSpPr>
          <p:cNvPr id="6" name="Rectangle: Rounded Corners 5">
            <a:extLst>
              <a:ext uri="{FF2B5EF4-FFF2-40B4-BE49-F238E27FC236}">
                <a16:creationId xmlns:a16="http://schemas.microsoft.com/office/drawing/2014/main" id="{40521B1B-1E35-13C2-B031-C620E18FE2FC}"/>
              </a:ext>
            </a:extLst>
          </p:cNvPr>
          <p:cNvSpPr/>
          <p:nvPr/>
        </p:nvSpPr>
        <p:spPr>
          <a:xfrm>
            <a:off x="179512" y="543897"/>
            <a:ext cx="1440160" cy="427265"/>
          </a:xfrm>
          <a:prstGeom prst="roundRect">
            <a:avLst/>
          </a:prstGeom>
          <a:solidFill>
            <a:schemeClr val="tx2">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week 9 folder</a:t>
            </a:r>
          </a:p>
        </p:txBody>
      </p:sp>
      <p:sp>
        <p:nvSpPr>
          <p:cNvPr id="8" name="Slide Number Placeholder 7">
            <a:extLst>
              <a:ext uri="{FF2B5EF4-FFF2-40B4-BE49-F238E27FC236}">
                <a16:creationId xmlns:a16="http://schemas.microsoft.com/office/drawing/2014/main" id="{9BD33C59-0524-48F0-1F74-C9BB3815BFCA}"/>
              </a:ext>
            </a:extLst>
          </p:cNvPr>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85164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a:xfrm>
            <a:off x="457200" y="35293"/>
            <a:ext cx="8229600" cy="1143000"/>
          </a:xfrm>
        </p:spPr>
        <p:txBody>
          <a:bodyPr>
            <a:normAutofit/>
          </a:bodyPr>
          <a:lstStyle/>
          <a:p>
            <a:r>
              <a:rPr lang="en-GB" altLang="en-US" sz="4000" b="1" dirty="0">
                <a:cs typeface="Arial" panose="020B0604020202020204" pitchFamily="34" charset="0"/>
              </a:rPr>
              <a:t>Reference List</a:t>
            </a:r>
            <a:endParaRPr lang="en-GB" sz="4000" b="1"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251520" y="1196752"/>
            <a:ext cx="8784976" cy="3917032"/>
          </a:xfrm>
        </p:spPr>
        <p:txBody>
          <a:bodyPr>
            <a:normAutofit fontScale="85000" lnSpcReduction="20000"/>
          </a:bodyPr>
          <a:lstStyle/>
          <a:p>
            <a:pPr marL="117475" indent="0">
              <a:spcBef>
                <a:spcPct val="0"/>
              </a:spcBef>
              <a:buFont typeface="Arial" charset="0"/>
              <a:buNone/>
            </a:pPr>
            <a:endParaRPr lang="en-GB" altLang="en-US" sz="2900" dirty="0">
              <a:cs typeface="Arial" charset="0"/>
            </a:endParaRPr>
          </a:p>
          <a:p>
            <a:pPr marL="117475" indent="0">
              <a:spcBef>
                <a:spcPct val="0"/>
              </a:spcBef>
              <a:buFont typeface="Arial" charset="0"/>
              <a:buNone/>
            </a:pPr>
            <a:endParaRPr lang="en-GB" altLang="en-US" sz="2900" dirty="0">
              <a:cs typeface="Arial" charset="0"/>
            </a:endParaRPr>
          </a:p>
          <a:p>
            <a:pPr marL="117475" indent="0">
              <a:spcBef>
                <a:spcPct val="0"/>
              </a:spcBef>
              <a:buNone/>
            </a:pPr>
            <a:r>
              <a:rPr lang="en-GB" sz="2900" dirty="0" err="1"/>
              <a:t>Neugebauer</a:t>
            </a:r>
            <a:r>
              <a:rPr lang="en-GB" sz="2900" dirty="0"/>
              <a:t>, J. and Evans-Brain, J. (2022) </a:t>
            </a:r>
            <a:r>
              <a:rPr lang="en-GB" sz="2900" i="1" dirty="0"/>
              <a:t>Employability: Making the Most of Your Career Development</a:t>
            </a:r>
            <a:r>
              <a:rPr lang="en-GB" sz="2900" dirty="0"/>
              <a:t>. Croydon: SAGE.</a:t>
            </a:r>
          </a:p>
          <a:p>
            <a:pPr marL="117475" indent="0">
              <a:spcBef>
                <a:spcPct val="0"/>
              </a:spcBef>
              <a:buNone/>
            </a:pPr>
            <a:endParaRPr lang="en-GB" altLang="en-US" sz="2900" dirty="0">
              <a:cs typeface="Arial" charset="0"/>
            </a:endParaRPr>
          </a:p>
          <a:p>
            <a:pPr marL="117475" indent="0">
              <a:spcBef>
                <a:spcPct val="0"/>
              </a:spcBef>
              <a:buNone/>
            </a:pPr>
            <a:r>
              <a:rPr lang="en-GB" altLang="en-US" sz="2900" dirty="0">
                <a:cs typeface="Arial" charset="0"/>
              </a:rPr>
              <a:t>Morgan, P. (2024) </a:t>
            </a:r>
            <a:r>
              <a:rPr lang="en-GB" altLang="en-US" sz="2900" i="1" dirty="0">
                <a:cs typeface="Arial" charset="0"/>
              </a:rPr>
              <a:t>The Business Student’s Guide To Study And Employability.</a:t>
            </a:r>
            <a:r>
              <a:rPr lang="en-GB" altLang="en-US" sz="2900" dirty="0">
                <a:cs typeface="Arial" charset="0"/>
              </a:rPr>
              <a:t> London: Sage Publications Ltd</a:t>
            </a:r>
          </a:p>
          <a:p>
            <a:pPr marL="117475" indent="0">
              <a:spcBef>
                <a:spcPct val="0"/>
              </a:spcBef>
              <a:buFont typeface="Arial" charset="0"/>
              <a:buNone/>
            </a:pPr>
            <a:endParaRPr lang="en-GB" altLang="en-US" sz="2900" dirty="0">
              <a:cs typeface="Arial" charset="0"/>
            </a:endParaRPr>
          </a:p>
          <a:p>
            <a:pPr marL="117475" indent="0">
              <a:spcBef>
                <a:spcPct val="0"/>
              </a:spcBef>
              <a:buFont typeface="Arial" charset="0"/>
              <a:buNone/>
            </a:pPr>
            <a:endParaRPr lang="en-GB" altLang="en-US" sz="2900" dirty="0">
              <a:cs typeface="Arial" charset="0"/>
            </a:endParaRPr>
          </a:p>
          <a:p>
            <a:pPr marL="117475" indent="0">
              <a:spcBef>
                <a:spcPct val="0"/>
              </a:spcBef>
              <a:buFont typeface="Arial" charset="0"/>
              <a:buNone/>
            </a:pPr>
            <a:r>
              <a:rPr lang="en-GB" altLang="en-US" sz="2900" dirty="0">
                <a:cs typeface="Arial" charset="0"/>
              </a:rPr>
              <a:t>Torrington, D. and Hall, L. (1998) </a:t>
            </a:r>
            <a:r>
              <a:rPr lang="en-GB" altLang="en-US" sz="2900" i="1" dirty="0">
                <a:cs typeface="Arial" charset="0"/>
              </a:rPr>
              <a:t>Human Resource Management</a:t>
            </a:r>
            <a:r>
              <a:rPr lang="en-GB" altLang="en-US" sz="2900" dirty="0">
                <a:cs typeface="Arial" charset="0"/>
              </a:rPr>
              <a:t>. London: Prentice Hall Europe.</a:t>
            </a:r>
          </a:p>
          <a:p>
            <a:endParaRPr lang="en-GB" dirty="0"/>
          </a:p>
        </p:txBody>
      </p:sp>
      <p:sp>
        <p:nvSpPr>
          <p:cNvPr id="4" name="Slide Number Placeholder 3">
            <a:extLst>
              <a:ext uri="{FF2B5EF4-FFF2-40B4-BE49-F238E27FC236}">
                <a16:creationId xmlns:a16="http://schemas.microsoft.com/office/drawing/2014/main" id="{ECC48EB2-A2BC-62C6-9B0A-F88C9A49A410}"/>
              </a:ext>
            </a:extLst>
          </p:cNvPr>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7929726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elements/1.1/"/>
    <ds:schemaRef ds:uri="http://purl.org/dc/dcmitype/"/>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43712</TotalTime>
  <Words>2379</Words>
  <Application>Microsoft Office PowerPoint</Application>
  <PresentationFormat>On-screen Show (4:3)</PresentationFormat>
  <Paragraphs>410</Paragraphs>
  <Slides>36</Slides>
  <Notes>16</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Myriad Pro</vt:lpstr>
      <vt:lpstr>Wingdings</vt:lpstr>
      <vt:lpstr>20140311PresentationUWTSDTemplate</vt:lpstr>
      <vt:lpstr>Employability and Career Development (LCLM4005) – September 2026  Session 9: Career Development</vt:lpstr>
      <vt:lpstr>PowerPoint Presentation</vt:lpstr>
      <vt:lpstr>Session Aims</vt:lpstr>
      <vt:lpstr>PowerPoint Presentation</vt:lpstr>
      <vt:lpstr>What is career development?</vt:lpstr>
      <vt:lpstr>PowerPoint Presentation</vt:lpstr>
      <vt:lpstr>Career Development Planning</vt:lpstr>
      <vt:lpstr>PowerPoint Presentation</vt:lpstr>
      <vt:lpstr>First Step: the story so far</vt:lpstr>
      <vt:lpstr>Second Step: the way forward</vt:lpstr>
      <vt:lpstr>PowerPoint Presentation</vt:lpstr>
      <vt:lpstr>PowerPoint Presentation</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Discuss: How do you overcome self-doubt? </vt:lpstr>
      <vt:lpstr>Career development process</vt:lpstr>
      <vt:lpstr>Developing Employability skills</vt:lpstr>
      <vt:lpstr>PowerPoint Presentation</vt:lpstr>
      <vt:lpstr>PowerPoint Presentation</vt:lpstr>
      <vt:lpstr>PowerPoint Presentation</vt:lpstr>
      <vt:lpstr>PowerPoint Presentation</vt:lpstr>
      <vt:lpstr>PowerPoint Presentation</vt:lpstr>
      <vt:lpstr>What is CPD?</vt:lpstr>
      <vt:lpstr>PowerPoint Presentation</vt:lpstr>
      <vt:lpstr>PowerPoint Presentation</vt:lpstr>
      <vt:lpstr>PowerPoint Presentation</vt:lpstr>
      <vt:lpstr>Further Research</vt:lpstr>
      <vt:lpstr>Recap</vt:lpstr>
      <vt:lpstr>PowerPoint Presentation</vt:lpstr>
      <vt:lpstr>Task 2 progress check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IG</cp:lastModifiedBy>
  <cp:revision>306</cp:revision>
  <dcterms:created xsi:type="dcterms:W3CDTF">2015-04-14T15:21:28Z</dcterms:created>
  <dcterms:modified xsi:type="dcterms:W3CDTF">2026-09-27T00:38:44Z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