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69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8" r:id="rId13"/>
    <p:sldId id="266" r:id="rId14"/>
    <p:sldId id="267" r:id="rId15"/>
  </p:sldIdLst>
  <p:sldSz cx="12192000" cy="6858000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ptos" panose="020B00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ptos" panose="020B00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ptos" panose="020B00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ptos" panose="020B00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ptos" panose="020B00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ptos" panose="020B00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ptos" panose="020B00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ptos" panose="020B00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ptos" panose="020B0004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A722110-11E0-49FD-AEA3-6842AB336C43}" v="21" dt="2026-02-15T13:48:59.27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4" autoAdjust="0"/>
    <p:restoredTop sz="94660"/>
  </p:normalViewPr>
  <p:slideViewPr>
    <p:cSldViewPr snapToGrid="0">
      <p:cViewPr varScale="1">
        <p:scale>
          <a:sx n="48" d="100"/>
          <a:sy n="48" d="100"/>
        </p:scale>
        <p:origin x="29" y="6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Victoria Mukusa" userId="4978881514d308f1" providerId="LiveId" clId="{7998B832-530F-4751-9028-8FB34D9B8077}"/>
    <pc:docChg chg="undo redo custSel modSld">
      <pc:chgData name="Victoria Mukusa" userId="4978881514d308f1" providerId="LiveId" clId="{7998B832-530F-4751-9028-8FB34D9B8077}" dt="2026-02-15T13:49:03.676" v="626" actId="20577"/>
      <pc:docMkLst>
        <pc:docMk/>
      </pc:docMkLst>
      <pc:sldChg chg="modSp mod">
        <pc:chgData name="Victoria Mukusa" userId="4978881514d308f1" providerId="LiveId" clId="{7998B832-530F-4751-9028-8FB34D9B8077}" dt="2026-02-15T12:42:10.566" v="19" actId="20577"/>
        <pc:sldMkLst>
          <pc:docMk/>
          <pc:sldMk cId="0" sldId="256"/>
        </pc:sldMkLst>
        <pc:spChg chg="mod">
          <ac:chgData name="Victoria Mukusa" userId="4978881514d308f1" providerId="LiveId" clId="{7998B832-530F-4751-9028-8FB34D9B8077}" dt="2026-02-15T12:42:10.566" v="19" actId="20577"/>
          <ac:spMkLst>
            <pc:docMk/>
            <pc:sldMk cId="0" sldId="256"/>
            <ac:spMk id="3081" creationId="{1408872A-E642-D96F-7CDD-F087823207C4}"/>
          </ac:spMkLst>
        </pc:spChg>
      </pc:sldChg>
      <pc:sldChg chg="modSp mod">
        <pc:chgData name="Victoria Mukusa" userId="4978881514d308f1" providerId="LiveId" clId="{7998B832-530F-4751-9028-8FB34D9B8077}" dt="2026-02-15T13:20:47.130" v="248" actId="20577"/>
        <pc:sldMkLst>
          <pc:docMk/>
          <pc:sldMk cId="0" sldId="257"/>
        </pc:sldMkLst>
        <pc:spChg chg="mod">
          <ac:chgData name="Victoria Mukusa" userId="4978881514d308f1" providerId="LiveId" clId="{7998B832-530F-4751-9028-8FB34D9B8077}" dt="2026-02-15T13:20:47.130" v="248" actId="20577"/>
          <ac:spMkLst>
            <pc:docMk/>
            <pc:sldMk cId="0" sldId="257"/>
            <ac:spMk id="3" creationId="{029599A3-9B53-61B0-41F3-9922D3DE70B0}"/>
          </ac:spMkLst>
        </pc:spChg>
      </pc:sldChg>
      <pc:sldChg chg="modSp mod">
        <pc:chgData name="Victoria Mukusa" userId="4978881514d308f1" providerId="LiveId" clId="{7998B832-530F-4751-9028-8FB34D9B8077}" dt="2026-02-15T13:37:30.954" v="303" actId="20577"/>
        <pc:sldMkLst>
          <pc:docMk/>
          <pc:sldMk cId="0" sldId="258"/>
        </pc:sldMkLst>
        <pc:spChg chg="mod">
          <ac:chgData name="Victoria Mukusa" userId="4978881514d308f1" providerId="LiveId" clId="{7998B832-530F-4751-9028-8FB34D9B8077}" dt="2026-02-15T13:37:30.954" v="303" actId="20577"/>
          <ac:spMkLst>
            <pc:docMk/>
            <pc:sldMk cId="0" sldId="258"/>
            <ac:spMk id="5126" creationId="{7B5C69DC-9076-12EB-03DB-8F87DC435065}"/>
          </ac:spMkLst>
        </pc:spChg>
      </pc:sldChg>
      <pc:sldChg chg="modSp mod">
        <pc:chgData name="Victoria Mukusa" userId="4978881514d308f1" providerId="LiveId" clId="{7998B832-530F-4751-9028-8FB34D9B8077}" dt="2026-02-15T13:42:33.939" v="552" actId="20577"/>
        <pc:sldMkLst>
          <pc:docMk/>
          <pc:sldMk cId="0" sldId="259"/>
        </pc:sldMkLst>
        <pc:spChg chg="mod">
          <ac:chgData name="Victoria Mukusa" userId="4978881514d308f1" providerId="LiveId" clId="{7998B832-530F-4751-9028-8FB34D9B8077}" dt="2026-02-15T13:42:33.939" v="552" actId="20577"/>
          <ac:spMkLst>
            <pc:docMk/>
            <pc:sldMk cId="0" sldId="259"/>
            <ac:spMk id="6148" creationId="{8B163AE7-0772-6934-3589-70FF65BD883A}"/>
          </ac:spMkLst>
        </pc:spChg>
      </pc:sldChg>
      <pc:sldChg chg="addSp delSp modSp mod">
        <pc:chgData name="Victoria Mukusa" userId="4978881514d308f1" providerId="LiveId" clId="{7998B832-530F-4751-9028-8FB34D9B8077}" dt="2026-02-15T13:35:34.987" v="261" actId="14100"/>
        <pc:sldMkLst>
          <pc:docMk/>
          <pc:sldMk cId="0" sldId="261"/>
        </pc:sldMkLst>
        <pc:spChg chg="mod">
          <ac:chgData name="Victoria Mukusa" userId="4978881514d308f1" providerId="LiveId" clId="{7998B832-530F-4751-9028-8FB34D9B8077}" dt="2026-02-15T13:35:29.208" v="259" actId="1076"/>
          <ac:spMkLst>
            <pc:docMk/>
            <pc:sldMk cId="0" sldId="261"/>
            <ac:spMk id="3" creationId="{1D71AC39-A632-1B23-D1B6-D2E3C5B89EEB}"/>
          </ac:spMkLst>
        </pc:spChg>
        <pc:picChg chg="add del">
          <ac:chgData name="Victoria Mukusa" userId="4978881514d308f1" providerId="LiveId" clId="{7998B832-530F-4751-9028-8FB34D9B8077}" dt="2026-02-15T13:34:53.474" v="251" actId="21"/>
          <ac:picMkLst>
            <pc:docMk/>
            <pc:sldMk cId="0" sldId="261"/>
            <ac:picMk id="4" creationId="{F87CD508-5316-A5B9-1D1D-5587CA2F4172}"/>
          </ac:picMkLst>
        </pc:picChg>
        <pc:picChg chg="add mod">
          <ac:chgData name="Victoria Mukusa" userId="4978881514d308f1" providerId="LiveId" clId="{7998B832-530F-4751-9028-8FB34D9B8077}" dt="2026-02-15T13:35:34.987" v="261" actId="14100"/>
          <ac:picMkLst>
            <pc:docMk/>
            <pc:sldMk cId="0" sldId="261"/>
            <ac:picMk id="5" creationId="{F2394010-41CB-54C8-A5CF-1784DA2C7759}"/>
          </ac:picMkLst>
        </pc:picChg>
        <pc:picChg chg="del">
          <ac:chgData name="Victoria Mukusa" userId="4978881514d308f1" providerId="LiveId" clId="{7998B832-530F-4751-9028-8FB34D9B8077}" dt="2026-02-15T13:34:41.148" v="249" actId="21"/>
          <ac:picMkLst>
            <pc:docMk/>
            <pc:sldMk cId="0" sldId="261"/>
            <ac:picMk id="8198" creationId="{2CAB7E09-8BE7-7D6B-785A-D06D60EE7022}"/>
          </ac:picMkLst>
        </pc:picChg>
      </pc:sldChg>
      <pc:sldChg chg="addSp delSp modSp mod setBg">
        <pc:chgData name="Victoria Mukusa" userId="4978881514d308f1" providerId="LiveId" clId="{7998B832-530F-4751-9028-8FB34D9B8077}" dt="2026-02-15T13:49:03.676" v="626" actId="20577"/>
        <pc:sldMkLst>
          <pc:docMk/>
          <pc:sldMk cId="0" sldId="262"/>
        </pc:sldMkLst>
        <pc:spChg chg="mod">
          <ac:chgData name="Victoria Mukusa" userId="4978881514d308f1" providerId="LiveId" clId="{7998B832-530F-4751-9028-8FB34D9B8077}" dt="2026-02-15T13:47:41.076" v="580" actId="26606"/>
          <ac:spMkLst>
            <pc:docMk/>
            <pc:sldMk cId="0" sldId="262"/>
            <ac:spMk id="2" creationId="{87597F68-68EB-F8F3-D805-E1C787E422BB}"/>
          </ac:spMkLst>
        </pc:spChg>
        <pc:spChg chg="mod">
          <ac:chgData name="Victoria Mukusa" userId="4978881514d308f1" providerId="LiveId" clId="{7998B832-530F-4751-9028-8FB34D9B8077}" dt="2026-02-15T13:49:03.676" v="626" actId="20577"/>
          <ac:spMkLst>
            <pc:docMk/>
            <pc:sldMk cId="0" sldId="262"/>
            <ac:spMk id="3" creationId="{3CCD4801-96FB-3678-3C44-FEA5B37775B3}"/>
          </ac:spMkLst>
        </pc:spChg>
        <pc:picChg chg="add del">
          <ac:chgData name="Victoria Mukusa" userId="4978881514d308f1" providerId="LiveId" clId="{7998B832-530F-4751-9028-8FB34D9B8077}" dt="2026-02-15T13:47:24.576" v="575" actId="21"/>
          <ac:picMkLst>
            <pc:docMk/>
            <pc:sldMk cId="0" sldId="262"/>
            <ac:picMk id="4" creationId="{A7AB4DC6-C13F-6EF5-603F-9D5511D1881F}"/>
          </ac:picMkLst>
        </pc:picChg>
        <pc:picChg chg="add mod ord">
          <ac:chgData name="Victoria Mukusa" userId="4978881514d308f1" providerId="LiveId" clId="{7998B832-530F-4751-9028-8FB34D9B8077}" dt="2026-02-15T13:48:47.686" v="621" actId="1076"/>
          <ac:picMkLst>
            <pc:docMk/>
            <pc:sldMk cId="0" sldId="262"/>
            <ac:picMk id="5" creationId="{1251B22B-E85B-23B2-0E72-907F47EE24C9}"/>
          </ac:picMkLst>
        </pc:picChg>
        <pc:picChg chg="del">
          <ac:chgData name="Victoria Mukusa" userId="4978881514d308f1" providerId="LiveId" clId="{7998B832-530F-4751-9028-8FB34D9B8077}" dt="2026-02-15T13:47:15.002" v="573" actId="21"/>
          <ac:picMkLst>
            <pc:docMk/>
            <pc:sldMk cId="0" sldId="262"/>
            <ac:picMk id="9221" creationId="{F6FF67AC-8B37-39CC-EB1C-81CA8870BE88}"/>
          </ac:picMkLst>
        </pc:picChg>
        <pc:cxnChg chg="ord">
          <ac:chgData name="Victoria Mukusa" userId="4978881514d308f1" providerId="LiveId" clId="{7998B832-530F-4751-9028-8FB34D9B8077}" dt="2026-02-15T13:47:41.076" v="580" actId="26606"/>
          <ac:cxnSpMkLst>
            <pc:docMk/>
            <pc:sldMk cId="0" sldId="262"/>
            <ac:cxnSpMk id="15" creationId="{A004AD07-0293-4D4D-7A32-1B85E9F35C75}"/>
          </ac:cxnSpMkLst>
        </pc:cxnChg>
      </pc:sldChg>
      <pc:sldChg chg="addSp delSp modSp mod">
        <pc:chgData name="Victoria Mukusa" userId="4978881514d308f1" providerId="LiveId" clId="{7998B832-530F-4751-9028-8FB34D9B8077}" dt="2026-02-15T13:45:00.842" v="568" actId="1076"/>
        <pc:sldMkLst>
          <pc:docMk/>
          <pc:sldMk cId="0" sldId="265"/>
        </pc:sldMkLst>
        <pc:spChg chg="mod">
          <ac:chgData name="Victoria Mukusa" userId="4978881514d308f1" providerId="LiveId" clId="{7998B832-530F-4751-9028-8FB34D9B8077}" dt="2026-02-15T13:44:57.789" v="567" actId="27636"/>
          <ac:spMkLst>
            <pc:docMk/>
            <pc:sldMk cId="0" sldId="265"/>
            <ac:spMk id="3" creationId="{96A52BF6-61BE-C791-9BE4-0371D9DD289E}"/>
          </ac:spMkLst>
        </pc:spChg>
        <pc:picChg chg="add mod">
          <ac:chgData name="Victoria Mukusa" userId="4978881514d308f1" providerId="LiveId" clId="{7998B832-530F-4751-9028-8FB34D9B8077}" dt="2026-02-15T13:45:00.842" v="568" actId="1076"/>
          <ac:picMkLst>
            <pc:docMk/>
            <pc:sldMk cId="0" sldId="265"/>
            <ac:picMk id="4" creationId="{64E2C1D2-0C31-92C7-86EE-06E566807ECA}"/>
          </ac:picMkLst>
        </pc:picChg>
        <pc:picChg chg="del">
          <ac:chgData name="Victoria Mukusa" userId="4978881514d308f1" providerId="LiveId" clId="{7998B832-530F-4751-9028-8FB34D9B8077}" dt="2026-02-15T13:44:19.295" v="553" actId="21"/>
          <ac:picMkLst>
            <pc:docMk/>
            <pc:sldMk cId="0" sldId="265"/>
            <ac:picMk id="5" creationId="{ED4A403E-728E-55F0-15F7-7D999A7ABEF9}"/>
          </ac:picMkLst>
        </pc:picChg>
      </pc:sldChg>
      <pc:sldChg chg="addSp delSp modSp mod">
        <pc:chgData name="Victoria Mukusa" userId="4978881514d308f1" providerId="LiveId" clId="{7998B832-530F-4751-9028-8FB34D9B8077}" dt="2026-02-15T13:46:19.068" v="572" actId="1076"/>
        <pc:sldMkLst>
          <pc:docMk/>
          <pc:sldMk cId="0" sldId="268"/>
        </pc:sldMkLst>
        <pc:picChg chg="add mod">
          <ac:chgData name="Victoria Mukusa" userId="4978881514d308f1" providerId="LiveId" clId="{7998B832-530F-4751-9028-8FB34D9B8077}" dt="2026-02-15T13:46:19.068" v="572" actId="1076"/>
          <ac:picMkLst>
            <pc:docMk/>
            <pc:sldMk cId="0" sldId="268"/>
            <ac:picMk id="4" creationId="{AD912D81-7F84-5694-0D65-C07C18EC0A28}"/>
          </ac:picMkLst>
        </pc:picChg>
        <pc:picChg chg="del">
          <ac:chgData name="Victoria Mukusa" userId="4978881514d308f1" providerId="LiveId" clId="{7998B832-530F-4751-9028-8FB34D9B8077}" dt="2026-02-15T13:45:58.770" v="569" actId="21"/>
          <ac:picMkLst>
            <pc:docMk/>
            <pc:sldMk cId="0" sldId="268"/>
            <ac:picMk id="14340" creationId="{5CC45471-8D59-2C18-9B31-C053B3B9746D}"/>
          </ac:picMkLst>
        </pc:picChg>
      </pc:sldChg>
      <pc:sldChg chg="modSp mod">
        <pc:chgData name="Victoria Mukusa" userId="4978881514d308f1" providerId="LiveId" clId="{7998B832-530F-4751-9028-8FB34D9B8077}" dt="2026-02-14T20:03:31.943" v="0" actId="255"/>
        <pc:sldMkLst>
          <pc:docMk/>
          <pc:sldMk cId="3895699931" sldId="269"/>
        </pc:sldMkLst>
        <pc:spChg chg="mod">
          <ac:chgData name="Victoria Mukusa" userId="4978881514d308f1" providerId="LiveId" clId="{7998B832-530F-4751-9028-8FB34D9B8077}" dt="2026-02-14T20:03:31.943" v="0" actId="255"/>
          <ac:spMkLst>
            <pc:docMk/>
            <pc:sldMk cId="3895699931" sldId="269"/>
            <ac:spMk id="2" creationId="{DF356DC0-186B-300B-CA6B-79270C236F0A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9.png"/><Relationship Id="rId1" Type="http://schemas.openxmlformats.org/officeDocument/2006/relationships/image" Target="../media/image8.jp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9.png"/><Relationship Id="rId1" Type="http://schemas.openxmlformats.org/officeDocument/2006/relationships/image" Target="../media/image8.jp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5ECAF30-4CD6-437C-A112-FD34DA2E8828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CE19EE1-0DBD-43A1-B67D-2BB584464C05}">
      <dgm:prSet custT="1"/>
      <dgm:spPr/>
      <dgm:t>
        <a:bodyPr/>
        <a:lstStyle/>
        <a:p>
          <a:pPr algn="l">
            <a:lnSpc>
              <a:spcPct val="100000"/>
            </a:lnSpc>
          </a:pPr>
          <a:r>
            <a:rPr lang="en-US" sz="1400" b="0" dirty="0">
              <a:latin typeface="Arial" panose="020B0604020202020204" pitchFamily="34" charset="0"/>
              <a:cs typeface="Arial" panose="020B0604020202020204" pitchFamily="34" charset="0"/>
            </a:rPr>
            <a:t>Community Mental Health Teams provide local, multidisciplinary support.</a:t>
          </a:r>
        </a:p>
      </dgm:t>
    </dgm:pt>
    <dgm:pt modelId="{D950EF3D-BA41-413B-946A-F2F25151DF66}" type="parTrans" cxnId="{AAE41284-61DC-4402-BFF0-89C80E730F2C}">
      <dgm:prSet/>
      <dgm:spPr/>
      <dgm:t>
        <a:bodyPr/>
        <a:lstStyle/>
        <a:p>
          <a:endParaRPr lang="en-GB"/>
        </a:p>
      </dgm:t>
    </dgm:pt>
    <dgm:pt modelId="{15C4CF7D-9DD8-4DF8-9391-DD8F962C72D3}" type="sibTrans" cxnId="{AAE41284-61DC-4402-BFF0-89C80E730F2C}">
      <dgm:prSet/>
      <dgm:spPr/>
      <dgm:t>
        <a:bodyPr/>
        <a:lstStyle/>
        <a:p>
          <a:endParaRPr lang="en-GB"/>
        </a:p>
      </dgm:t>
    </dgm:pt>
    <dgm:pt modelId="{1095D924-F773-4051-A39A-7A56801213B9}">
      <dgm:prSet custT="1"/>
      <dgm:spPr/>
      <dgm:t>
        <a:bodyPr/>
        <a:lstStyle/>
        <a:p>
          <a:pPr algn="l">
            <a:lnSpc>
              <a:spcPct val="100000"/>
            </a:lnSpc>
          </a:pPr>
          <a:r>
            <a:rPr lang="en-US" sz="1400" b="0" dirty="0">
              <a:latin typeface="Arial" panose="020B0604020202020204" pitchFamily="34" charset="0"/>
              <a:cs typeface="Arial" panose="020B0604020202020204" pitchFamily="34" charset="0"/>
            </a:rPr>
            <a:t>Digital mental health services (apps, teletherapy) increase accessibility.</a:t>
          </a:r>
        </a:p>
      </dgm:t>
    </dgm:pt>
    <dgm:pt modelId="{E13ABDF0-A5F6-475C-9A0F-C8710A4B9252}" type="parTrans" cxnId="{2DC0B72A-5310-4BF2-9A93-0935D78317B7}">
      <dgm:prSet/>
      <dgm:spPr/>
      <dgm:t>
        <a:bodyPr/>
        <a:lstStyle/>
        <a:p>
          <a:endParaRPr lang="en-GB"/>
        </a:p>
      </dgm:t>
    </dgm:pt>
    <dgm:pt modelId="{21EB48AF-3FBE-4B35-9704-972E8F5A25AE}" type="sibTrans" cxnId="{2DC0B72A-5310-4BF2-9A93-0935D78317B7}">
      <dgm:prSet/>
      <dgm:spPr/>
      <dgm:t>
        <a:bodyPr/>
        <a:lstStyle/>
        <a:p>
          <a:endParaRPr lang="en-GB"/>
        </a:p>
      </dgm:t>
    </dgm:pt>
    <dgm:pt modelId="{F4945969-D357-427A-9632-C2E76E50F7DE}">
      <dgm:prSet custT="1"/>
      <dgm:spPr/>
      <dgm:t>
        <a:bodyPr/>
        <a:lstStyle/>
        <a:p>
          <a:pPr algn="l">
            <a:lnSpc>
              <a:spcPct val="100000"/>
            </a:lnSpc>
          </a:pPr>
          <a:r>
            <a:rPr lang="en-US" sz="1400" b="0" dirty="0">
              <a:latin typeface="Arial" panose="020B0604020202020204" pitchFamily="34" charset="0"/>
              <a:cs typeface="Arial" panose="020B0604020202020204" pitchFamily="34" charset="0"/>
            </a:rPr>
            <a:t>School and workplace wellbeing programmes support early prevention.</a:t>
          </a:r>
        </a:p>
      </dgm:t>
    </dgm:pt>
    <dgm:pt modelId="{0474AA3D-61E4-400E-B498-D33BBD1CE88B}" type="parTrans" cxnId="{7EBBD82E-C4DE-4A50-92B1-5F9FACB63327}">
      <dgm:prSet/>
      <dgm:spPr/>
      <dgm:t>
        <a:bodyPr/>
        <a:lstStyle/>
        <a:p>
          <a:endParaRPr lang="en-GB"/>
        </a:p>
      </dgm:t>
    </dgm:pt>
    <dgm:pt modelId="{2D123555-65E4-4E9E-970B-8AEE608307EC}" type="sibTrans" cxnId="{7EBBD82E-C4DE-4A50-92B1-5F9FACB63327}">
      <dgm:prSet/>
      <dgm:spPr/>
      <dgm:t>
        <a:bodyPr/>
        <a:lstStyle/>
        <a:p>
          <a:endParaRPr lang="en-GB"/>
        </a:p>
      </dgm:t>
    </dgm:pt>
    <dgm:pt modelId="{B797EFF6-53E0-4326-A13B-B341C35B7ADC}">
      <dgm:prSet custT="1"/>
      <dgm:spPr/>
      <dgm:t>
        <a:bodyPr/>
        <a:lstStyle/>
        <a:p>
          <a:pPr algn="l">
            <a:lnSpc>
              <a:spcPct val="100000"/>
            </a:lnSpc>
          </a:pPr>
          <a:r>
            <a:rPr lang="en-US" sz="1400" b="0" dirty="0">
              <a:latin typeface="Arial" panose="020B0604020202020204" pitchFamily="34" charset="0"/>
              <a:cs typeface="Arial" panose="020B0604020202020204" pitchFamily="34" charset="0"/>
            </a:rPr>
            <a:t>Social prescribing connects individuals to community resources.</a:t>
          </a:r>
        </a:p>
      </dgm:t>
    </dgm:pt>
    <dgm:pt modelId="{D80B85B1-4A1E-4FF9-8734-5EDE6B3C4E75}" type="parTrans" cxnId="{0600908D-3409-49B2-BE7D-D3C2E0A1F34E}">
      <dgm:prSet/>
      <dgm:spPr/>
      <dgm:t>
        <a:bodyPr/>
        <a:lstStyle/>
        <a:p>
          <a:endParaRPr lang="en-GB"/>
        </a:p>
      </dgm:t>
    </dgm:pt>
    <dgm:pt modelId="{BCDB59A0-B99B-4517-A59C-B7EA41D5F32E}" type="sibTrans" cxnId="{0600908D-3409-49B2-BE7D-D3C2E0A1F34E}">
      <dgm:prSet/>
      <dgm:spPr/>
      <dgm:t>
        <a:bodyPr/>
        <a:lstStyle/>
        <a:p>
          <a:endParaRPr lang="en-GB"/>
        </a:p>
      </dgm:t>
    </dgm:pt>
    <dgm:pt modelId="{9EED1CC1-0373-460D-BED1-2C97627B4D33}">
      <dgm:prSet custT="1"/>
      <dgm:spPr/>
      <dgm:t>
        <a:bodyPr/>
        <a:lstStyle/>
        <a:p>
          <a:pPr algn="l">
            <a:lnSpc>
              <a:spcPct val="100000"/>
            </a:lnSpc>
          </a:pPr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These models reduce pressure on acute services and promote long-term sustainability.</a:t>
          </a:r>
        </a:p>
      </dgm:t>
    </dgm:pt>
    <dgm:pt modelId="{EC0CACC7-19DD-474A-8F02-A1688E117419}" type="parTrans" cxnId="{02C6D03B-5F12-4D8E-BA4A-BDBD8377EC23}">
      <dgm:prSet/>
      <dgm:spPr/>
      <dgm:t>
        <a:bodyPr/>
        <a:lstStyle/>
        <a:p>
          <a:endParaRPr lang="en-GB"/>
        </a:p>
      </dgm:t>
    </dgm:pt>
    <dgm:pt modelId="{D3672864-246E-4C90-9C71-3C1642DA5499}" type="sibTrans" cxnId="{02C6D03B-5F12-4D8E-BA4A-BDBD8377EC23}">
      <dgm:prSet/>
      <dgm:spPr/>
      <dgm:t>
        <a:bodyPr/>
        <a:lstStyle/>
        <a:p>
          <a:endParaRPr lang="en-GB"/>
        </a:p>
      </dgm:t>
    </dgm:pt>
    <dgm:pt modelId="{E4859251-AC07-44FA-93F6-848C8E4A897E}" type="pres">
      <dgm:prSet presAssocID="{65ECAF30-4CD6-437C-A112-FD34DA2E8828}" presName="root" presStyleCnt="0">
        <dgm:presLayoutVars>
          <dgm:dir/>
          <dgm:resizeHandles val="exact"/>
        </dgm:presLayoutVars>
      </dgm:prSet>
      <dgm:spPr/>
    </dgm:pt>
    <dgm:pt modelId="{44255A1E-D060-46AA-9B1F-132295092E53}" type="pres">
      <dgm:prSet presAssocID="{4CE19EE1-0DBD-43A1-B67D-2BB584464C05}" presName="compNode" presStyleCnt="0"/>
      <dgm:spPr/>
    </dgm:pt>
    <dgm:pt modelId="{3E09EA85-9142-4D6E-ABAF-4F09432E3320}" type="pres">
      <dgm:prSet presAssocID="{4CE19EE1-0DBD-43A1-B67D-2BB584464C05}" presName="iconRect" presStyleLbl="node1" presStyleIdx="0" presStyleCnt="5"/>
      <dgm:spPr>
        <a:blipFill>
          <a:blip xmlns:r="http://schemas.openxmlformats.org/officeDocument/2006/relationships" r:embed="rId1"/>
          <a:srcRect/>
          <a:stretch>
            <a:fillRect l="-39000" r="-39000"/>
          </a:stretch>
        </a:blipFill>
      </dgm:spPr>
    </dgm:pt>
    <dgm:pt modelId="{2D98AA86-09C0-441F-806B-273DAED07469}" type="pres">
      <dgm:prSet presAssocID="{4CE19EE1-0DBD-43A1-B67D-2BB584464C05}" presName="spaceRect" presStyleCnt="0"/>
      <dgm:spPr/>
    </dgm:pt>
    <dgm:pt modelId="{43CFCA38-5353-41D5-8EB7-2208C4B45284}" type="pres">
      <dgm:prSet presAssocID="{4CE19EE1-0DBD-43A1-B67D-2BB584464C05}" presName="textRect" presStyleLbl="revTx" presStyleIdx="0" presStyleCnt="5">
        <dgm:presLayoutVars>
          <dgm:chMax val="1"/>
          <dgm:chPref val="1"/>
        </dgm:presLayoutVars>
      </dgm:prSet>
      <dgm:spPr/>
    </dgm:pt>
    <dgm:pt modelId="{43606B2D-A57A-4A02-A529-B2D48905CBD9}" type="pres">
      <dgm:prSet presAssocID="{15C4CF7D-9DD8-4DF8-9391-DD8F962C72D3}" presName="sibTrans" presStyleCnt="0"/>
      <dgm:spPr/>
    </dgm:pt>
    <dgm:pt modelId="{78AE2D2F-0F74-4752-A484-B12D318D4B9B}" type="pres">
      <dgm:prSet presAssocID="{1095D924-F773-4051-A39A-7A56801213B9}" presName="compNode" presStyleCnt="0"/>
      <dgm:spPr/>
    </dgm:pt>
    <dgm:pt modelId="{D1E55EE0-C6E5-4C23-BEC4-6056DF3118C3}" type="pres">
      <dgm:prSet presAssocID="{1095D924-F773-4051-A39A-7A56801213B9}" presName="iconRect" presStyleLbl="node1" presStyleIdx="1" presStyleCnt="5"/>
      <dgm:spPr>
        <a:blipFill>
          <a:blip xmlns:r="http://schemas.openxmlformats.org/officeDocument/2006/relationships" r:embed="rId2"/>
          <a:srcRect/>
          <a:stretch>
            <a:fillRect l="-144000" r="-144000"/>
          </a:stretch>
        </a:blipFill>
      </dgm:spPr>
    </dgm:pt>
    <dgm:pt modelId="{1472154A-87AC-4AD4-8646-BC8D5CEC3559}" type="pres">
      <dgm:prSet presAssocID="{1095D924-F773-4051-A39A-7A56801213B9}" presName="spaceRect" presStyleCnt="0"/>
      <dgm:spPr/>
    </dgm:pt>
    <dgm:pt modelId="{1320F8FD-7E95-4B69-AEFE-D7419A91B714}" type="pres">
      <dgm:prSet presAssocID="{1095D924-F773-4051-A39A-7A56801213B9}" presName="textRect" presStyleLbl="revTx" presStyleIdx="1" presStyleCnt="5">
        <dgm:presLayoutVars>
          <dgm:chMax val="1"/>
          <dgm:chPref val="1"/>
        </dgm:presLayoutVars>
      </dgm:prSet>
      <dgm:spPr/>
    </dgm:pt>
    <dgm:pt modelId="{470E321B-55C5-4847-842A-919685CD5C7C}" type="pres">
      <dgm:prSet presAssocID="{21EB48AF-3FBE-4B35-9704-972E8F5A25AE}" presName="sibTrans" presStyleCnt="0"/>
      <dgm:spPr/>
    </dgm:pt>
    <dgm:pt modelId="{FB6A46C8-9525-40FC-9D47-B4505A4CBDE5}" type="pres">
      <dgm:prSet presAssocID="{F4945969-D357-427A-9632-C2E76E50F7DE}" presName="compNode" presStyleCnt="0"/>
      <dgm:spPr/>
    </dgm:pt>
    <dgm:pt modelId="{46FC3238-00F4-43A2-99BA-96C95790BBA3}" type="pres">
      <dgm:prSet presAssocID="{F4945969-D357-427A-9632-C2E76E50F7DE}" presName="iconRect" presStyleLbl="node1" presStyleIdx="2" presStyleCnt="5"/>
      <dgm:spPr>
        <a:blipFill>
          <a:blip xmlns:r="http://schemas.openxmlformats.org/officeDocument/2006/relationships" r:embed="rId3"/>
          <a:srcRect/>
          <a:stretch>
            <a:fillRect l="-9000" r="-9000"/>
          </a:stretch>
        </a:blipFill>
      </dgm:spPr>
    </dgm:pt>
    <dgm:pt modelId="{A62BD063-79E1-4C32-B4E9-CCE2E5951621}" type="pres">
      <dgm:prSet presAssocID="{F4945969-D357-427A-9632-C2E76E50F7DE}" presName="spaceRect" presStyleCnt="0"/>
      <dgm:spPr/>
    </dgm:pt>
    <dgm:pt modelId="{CAAFB632-1606-4C60-B19D-F0CB55C83FBC}" type="pres">
      <dgm:prSet presAssocID="{F4945969-D357-427A-9632-C2E76E50F7DE}" presName="textRect" presStyleLbl="revTx" presStyleIdx="2" presStyleCnt="5">
        <dgm:presLayoutVars>
          <dgm:chMax val="1"/>
          <dgm:chPref val="1"/>
        </dgm:presLayoutVars>
      </dgm:prSet>
      <dgm:spPr/>
    </dgm:pt>
    <dgm:pt modelId="{C1A9C4BD-EBAA-4D69-AA19-449A2DB81BC9}" type="pres">
      <dgm:prSet presAssocID="{2D123555-65E4-4E9E-970B-8AEE608307EC}" presName="sibTrans" presStyleCnt="0"/>
      <dgm:spPr/>
    </dgm:pt>
    <dgm:pt modelId="{1349F39F-F2C8-4C15-9DD7-83FEB4692A9D}" type="pres">
      <dgm:prSet presAssocID="{B797EFF6-53E0-4326-A13B-B341C35B7ADC}" presName="compNode" presStyleCnt="0"/>
      <dgm:spPr/>
    </dgm:pt>
    <dgm:pt modelId="{FCB33DCD-3F6C-4241-AF0A-8CAA1EF2A4BE}" type="pres">
      <dgm:prSet presAssocID="{B797EFF6-53E0-4326-A13B-B341C35B7ADC}" presName="iconRect" presStyleLbl="node1" presStyleIdx="3" presStyleCnt="5"/>
      <dgm:spPr>
        <a:blipFill>
          <a:blip xmlns:r="http://schemas.openxmlformats.org/officeDocument/2006/relationships" r:embed="rId4"/>
          <a:srcRect/>
          <a:stretch>
            <a:fillRect l="-8000" r="-8000"/>
          </a:stretch>
        </a:blipFill>
      </dgm:spPr>
    </dgm:pt>
    <dgm:pt modelId="{4B30B33A-383A-4903-BFEB-FA6ADBA93F0E}" type="pres">
      <dgm:prSet presAssocID="{B797EFF6-53E0-4326-A13B-B341C35B7ADC}" presName="spaceRect" presStyleCnt="0"/>
      <dgm:spPr/>
    </dgm:pt>
    <dgm:pt modelId="{5BA5B40F-1ECC-4A23-92F5-28559B90855A}" type="pres">
      <dgm:prSet presAssocID="{B797EFF6-53E0-4326-A13B-B341C35B7ADC}" presName="textRect" presStyleLbl="revTx" presStyleIdx="3" presStyleCnt="5">
        <dgm:presLayoutVars>
          <dgm:chMax val="1"/>
          <dgm:chPref val="1"/>
        </dgm:presLayoutVars>
      </dgm:prSet>
      <dgm:spPr/>
    </dgm:pt>
    <dgm:pt modelId="{2588E82B-8775-4FD3-8197-5B035CA2709A}" type="pres">
      <dgm:prSet presAssocID="{BCDB59A0-B99B-4517-A59C-B7EA41D5F32E}" presName="sibTrans" presStyleCnt="0"/>
      <dgm:spPr/>
    </dgm:pt>
    <dgm:pt modelId="{8602C8AD-0F87-4A01-908A-C07F410E31B5}" type="pres">
      <dgm:prSet presAssocID="{9EED1CC1-0373-460D-BED1-2C97627B4D33}" presName="compNode" presStyleCnt="0"/>
      <dgm:spPr/>
    </dgm:pt>
    <dgm:pt modelId="{13A8501E-5436-4D42-B369-502B4D46E5A5}" type="pres">
      <dgm:prSet presAssocID="{9EED1CC1-0373-460D-BED1-2C97627B4D33}" presName="iconRect" presStyleLbl="node1" presStyleIdx="4" presStyleCnt="5"/>
      <dgm:spPr>
        <a:blipFill>
          <a:blip xmlns:r="http://schemas.openxmlformats.org/officeDocument/2006/relationships" r:embed="rId5"/>
          <a:srcRect/>
          <a:stretch>
            <a:fillRect l="-63000" r="-63000"/>
          </a:stretch>
        </a:blipFill>
      </dgm:spPr>
    </dgm:pt>
    <dgm:pt modelId="{B642B26F-876B-43FB-80EC-7BD702C524D0}" type="pres">
      <dgm:prSet presAssocID="{9EED1CC1-0373-460D-BED1-2C97627B4D33}" presName="spaceRect" presStyleCnt="0"/>
      <dgm:spPr/>
    </dgm:pt>
    <dgm:pt modelId="{10ADA9C9-4042-4C0D-BF38-996FC15A52DF}" type="pres">
      <dgm:prSet presAssocID="{9EED1CC1-0373-460D-BED1-2C97627B4D33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2DC0B72A-5310-4BF2-9A93-0935D78317B7}" srcId="{65ECAF30-4CD6-437C-A112-FD34DA2E8828}" destId="{1095D924-F773-4051-A39A-7A56801213B9}" srcOrd="1" destOrd="0" parTransId="{E13ABDF0-A5F6-475C-9A0F-C8710A4B9252}" sibTransId="{21EB48AF-3FBE-4B35-9704-972E8F5A25AE}"/>
    <dgm:cxn modelId="{B0FE5E2B-3D58-4E67-B348-D4346EC9EBC0}" type="presOf" srcId="{65ECAF30-4CD6-437C-A112-FD34DA2E8828}" destId="{E4859251-AC07-44FA-93F6-848C8E4A897E}" srcOrd="0" destOrd="0" presId="urn:microsoft.com/office/officeart/2018/2/layout/IconLabelList"/>
    <dgm:cxn modelId="{7EBBD82E-C4DE-4A50-92B1-5F9FACB63327}" srcId="{65ECAF30-4CD6-437C-A112-FD34DA2E8828}" destId="{F4945969-D357-427A-9632-C2E76E50F7DE}" srcOrd="2" destOrd="0" parTransId="{0474AA3D-61E4-400E-B498-D33BBD1CE88B}" sibTransId="{2D123555-65E4-4E9E-970B-8AEE608307EC}"/>
    <dgm:cxn modelId="{02C6D03B-5F12-4D8E-BA4A-BDBD8377EC23}" srcId="{65ECAF30-4CD6-437C-A112-FD34DA2E8828}" destId="{9EED1CC1-0373-460D-BED1-2C97627B4D33}" srcOrd="4" destOrd="0" parTransId="{EC0CACC7-19DD-474A-8F02-A1688E117419}" sibTransId="{D3672864-246E-4C90-9C71-3C1642DA5499}"/>
    <dgm:cxn modelId="{5D9DEF3E-9A7D-4E7A-99AD-AD831B1D4BB4}" type="presOf" srcId="{9EED1CC1-0373-460D-BED1-2C97627B4D33}" destId="{10ADA9C9-4042-4C0D-BF38-996FC15A52DF}" srcOrd="0" destOrd="0" presId="urn:microsoft.com/office/officeart/2018/2/layout/IconLabelList"/>
    <dgm:cxn modelId="{AAE41284-61DC-4402-BFF0-89C80E730F2C}" srcId="{65ECAF30-4CD6-437C-A112-FD34DA2E8828}" destId="{4CE19EE1-0DBD-43A1-B67D-2BB584464C05}" srcOrd="0" destOrd="0" parTransId="{D950EF3D-BA41-413B-946A-F2F25151DF66}" sibTransId="{15C4CF7D-9DD8-4DF8-9391-DD8F962C72D3}"/>
    <dgm:cxn modelId="{0600908D-3409-49B2-BE7D-D3C2E0A1F34E}" srcId="{65ECAF30-4CD6-437C-A112-FD34DA2E8828}" destId="{B797EFF6-53E0-4326-A13B-B341C35B7ADC}" srcOrd="3" destOrd="0" parTransId="{D80B85B1-4A1E-4FF9-8734-5EDE6B3C4E75}" sibTransId="{BCDB59A0-B99B-4517-A59C-B7EA41D5F32E}"/>
    <dgm:cxn modelId="{031F8CD2-6B7E-4CBC-9AD2-818A950B033A}" type="presOf" srcId="{1095D924-F773-4051-A39A-7A56801213B9}" destId="{1320F8FD-7E95-4B69-AEFE-D7419A91B714}" srcOrd="0" destOrd="0" presId="urn:microsoft.com/office/officeart/2018/2/layout/IconLabelList"/>
    <dgm:cxn modelId="{EDDE6AD7-BE1C-46C2-9BFF-46B64141C7EA}" type="presOf" srcId="{4CE19EE1-0DBD-43A1-B67D-2BB584464C05}" destId="{43CFCA38-5353-41D5-8EB7-2208C4B45284}" srcOrd="0" destOrd="0" presId="urn:microsoft.com/office/officeart/2018/2/layout/IconLabelList"/>
    <dgm:cxn modelId="{14A02FFA-1974-4F51-BAB0-10334C3567BC}" type="presOf" srcId="{B797EFF6-53E0-4326-A13B-B341C35B7ADC}" destId="{5BA5B40F-1ECC-4A23-92F5-28559B90855A}" srcOrd="0" destOrd="0" presId="urn:microsoft.com/office/officeart/2018/2/layout/IconLabelList"/>
    <dgm:cxn modelId="{5DA669FF-0C67-4519-A320-B9C3E4A5A10D}" type="presOf" srcId="{F4945969-D357-427A-9632-C2E76E50F7DE}" destId="{CAAFB632-1606-4C60-B19D-F0CB55C83FBC}" srcOrd="0" destOrd="0" presId="urn:microsoft.com/office/officeart/2018/2/layout/IconLabelList"/>
    <dgm:cxn modelId="{4D3E5CF8-E2C3-43B8-B322-43A0695EF415}" type="presParOf" srcId="{E4859251-AC07-44FA-93F6-848C8E4A897E}" destId="{44255A1E-D060-46AA-9B1F-132295092E53}" srcOrd="0" destOrd="0" presId="urn:microsoft.com/office/officeart/2018/2/layout/IconLabelList"/>
    <dgm:cxn modelId="{B60543D8-C534-4D1B-A841-BB71AE786CDB}" type="presParOf" srcId="{44255A1E-D060-46AA-9B1F-132295092E53}" destId="{3E09EA85-9142-4D6E-ABAF-4F09432E3320}" srcOrd="0" destOrd="0" presId="urn:microsoft.com/office/officeart/2018/2/layout/IconLabelList"/>
    <dgm:cxn modelId="{FCE7D83D-9B84-4049-9B71-D0959C0C6FF6}" type="presParOf" srcId="{44255A1E-D060-46AA-9B1F-132295092E53}" destId="{2D98AA86-09C0-441F-806B-273DAED07469}" srcOrd="1" destOrd="0" presId="urn:microsoft.com/office/officeart/2018/2/layout/IconLabelList"/>
    <dgm:cxn modelId="{0EE28051-50A7-479F-AFE9-F3EA24DB21B8}" type="presParOf" srcId="{44255A1E-D060-46AA-9B1F-132295092E53}" destId="{43CFCA38-5353-41D5-8EB7-2208C4B45284}" srcOrd="2" destOrd="0" presId="urn:microsoft.com/office/officeart/2018/2/layout/IconLabelList"/>
    <dgm:cxn modelId="{FC33482E-A7B8-43C0-A74F-88522FE364D2}" type="presParOf" srcId="{E4859251-AC07-44FA-93F6-848C8E4A897E}" destId="{43606B2D-A57A-4A02-A529-B2D48905CBD9}" srcOrd="1" destOrd="0" presId="urn:microsoft.com/office/officeart/2018/2/layout/IconLabelList"/>
    <dgm:cxn modelId="{64AF18C8-7AFA-4EF9-A09F-62C6F44ECA2E}" type="presParOf" srcId="{E4859251-AC07-44FA-93F6-848C8E4A897E}" destId="{78AE2D2F-0F74-4752-A484-B12D318D4B9B}" srcOrd="2" destOrd="0" presId="urn:microsoft.com/office/officeart/2018/2/layout/IconLabelList"/>
    <dgm:cxn modelId="{44F4713E-6FBE-4DBD-82FB-4E22518C57FE}" type="presParOf" srcId="{78AE2D2F-0F74-4752-A484-B12D318D4B9B}" destId="{D1E55EE0-C6E5-4C23-BEC4-6056DF3118C3}" srcOrd="0" destOrd="0" presId="urn:microsoft.com/office/officeart/2018/2/layout/IconLabelList"/>
    <dgm:cxn modelId="{830E0C9F-96A6-41E1-B4B0-2E5E64B0FB07}" type="presParOf" srcId="{78AE2D2F-0F74-4752-A484-B12D318D4B9B}" destId="{1472154A-87AC-4AD4-8646-BC8D5CEC3559}" srcOrd="1" destOrd="0" presId="urn:microsoft.com/office/officeart/2018/2/layout/IconLabelList"/>
    <dgm:cxn modelId="{7B5F505B-4454-4C48-BA58-5F5A03E1F5B7}" type="presParOf" srcId="{78AE2D2F-0F74-4752-A484-B12D318D4B9B}" destId="{1320F8FD-7E95-4B69-AEFE-D7419A91B714}" srcOrd="2" destOrd="0" presId="urn:microsoft.com/office/officeart/2018/2/layout/IconLabelList"/>
    <dgm:cxn modelId="{ECE7C23E-466B-4FEA-8813-4FBA942F3427}" type="presParOf" srcId="{E4859251-AC07-44FA-93F6-848C8E4A897E}" destId="{470E321B-55C5-4847-842A-919685CD5C7C}" srcOrd="3" destOrd="0" presId="urn:microsoft.com/office/officeart/2018/2/layout/IconLabelList"/>
    <dgm:cxn modelId="{318E2D0F-2859-4E58-A499-C3D85ABA0EA5}" type="presParOf" srcId="{E4859251-AC07-44FA-93F6-848C8E4A897E}" destId="{FB6A46C8-9525-40FC-9D47-B4505A4CBDE5}" srcOrd="4" destOrd="0" presId="urn:microsoft.com/office/officeart/2018/2/layout/IconLabelList"/>
    <dgm:cxn modelId="{DEA85822-4294-47F1-99F5-5627B080DEBC}" type="presParOf" srcId="{FB6A46C8-9525-40FC-9D47-B4505A4CBDE5}" destId="{46FC3238-00F4-43A2-99BA-96C95790BBA3}" srcOrd="0" destOrd="0" presId="urn:microsoft.com/office/officeart/2018/2/layout/IconLabelList"/>
    <dgm:cxn modelId="{AFD46FDB-4CD3-49DC-B1F2-C4B7BBB43B18}" type="presParOf" srcId="{FB6A46C8-9525-40FC-9D47-B4505A4CBDE5}" destId="{A62BD063-79E1-4C32-B4E9-CCE2E5951621}" srcOrd="1" destOrd="0" presId="urn:microsoft.com/office/officeart/2018/2/layout/IconLabelList"/>
    <dgm:cxn modelId="{77B127B2-8524-4280-81F5-06E04F84AFD1}" type="presParOf" srcId="{FB6A46C8-9525-40FC-9D47-B4505A4CBDE5}" destId="{CAAFB632-1606-4C60-B19D-F0CB55C83FBC}" srcOrd="2" destOrd="0" presId="urn:microsoft.com/office/officeart/2018/2/layout/IconLabelList"/>
    <dgm:cxn modelId="{D856F14E-3F04-41D9-BB99-1076CFD40F0C}" type="presParOf" srcId="{E4859251-AC07-44FA-93F6-848C8E4A897E}" destId="{C1A9C4BD-EBAA-4D69-AA19-449A2DB81BC9}" srcOrd="5" destOrd="0" presId="urn:microsoft.com/office/officeart/2018/2/layout/IconLabelList"/>
    <dgm:cxn modelId="{4879C82D-9145-43A5-8DEF-9A406F7D9EAD}" type="presParOf" srcId="{E4859251-AC07-44FA-93F6-848C8E4A897E}" destId="{1349F39F-F2C8-4C15-9DD7-83FEB4692A9D}" srcOrd="6" destOrd="0" presId="urn:microsoft.com/office/officeart/2018/2/layout/IconLabelList"/>
    <dgm:cxn modelId="{EEE71EC8-C640-4715-83BF-E0FC5C1E518A}" type="presParOf" srcId="{1349F39F-F2C8-4C15-9DD7-83FEB4692A9D}" destId="{FCB33DCD-3F6C-4241-AF0A-8CAA1EF2A4BE}" srcOrd="0" destOrd="0" presId="urn:microsoft.com/office/officeart/2018/2/layout/IconLabelList"/>
    <dgm:cxn modelId="{1832E761-25F2-4FBD-B189-B114BBDDCFD2}" type="presParOf" srcId="{1349F39F-F2C8-4C15-9DD7-83FEB4692A9D}" destId="{4B30B33A-383A-4903-BFEB-FA6ADBA93F0E}" srcOrd="1" destOrd="0" presId="urn:microsoft.com/office/officeart/2018/2/layout/IconLabelList"/>
    <dgm:cxn modelId="{27766BA8-F1AB-48EF-AF3E-E7D4E483FE01}" type="presParOf" srcId="{1349F39F-F2C8-4C15-9DD7-83FEB4692A9D}" destId="{5BA5B40F-1ECC-4A23-92F5-28559B90855A}" srcOrd="2" destOrd="0" presId="urn:microsoft.com/office/officeart/2018/2/layout/IconLabelList"/>
    <dgm:cxn modelId="{2877C594-283F-4F1D-BF17-566C0BF5CB3D}" type="presParOf" srcId="{E4859251-AC07-44FA-93F6-848C8E4A897E}" destId="{2588E82B-8775-4FD3-8197-5B035CA2709A}" srcOrd="7" destOrd="0" presId="urn:microsoft.com/office/officeart/2018/2/layout/IconLabelList"/>
    <dgm:cxn modelId="{E73F1CA5-2BD3-4EAD-A03A-7AE592097B6D}" type="presParOf" srcId="{E4859251-AC07-44FA-93F6-848C8E4A897E}" destId="{8602C8AD-0F87-4A01-908A-C07F410E31B5}" srcOrd="8" destOrd="0" presId="urn:microsoft.com/office/officeart/2018/2/layout/IconLabelList"/>
    <dgm:cxn modelId="{39827917-9252-423B-989C-0F29DF43F021}" type="presParOf" srcId="{8602C8AD-0F87-4A01-908A-C07F410E31B5}" destId="{13A8501E-5436-4D42-B369-502B4D46E5A5}" srcOrd="0" destOrd="0" presId="urn:microsoft.com/office/officeart/2018/2/layout/IconLabelList"/>
    <dgm:cxn modelId="{51957B7F-475E-46DF-9E10-EA0585D8276B}" type="presParOf" srcId="{8602C8AD-0F87-4A01-908A-C07F410E31B5}" destId="{B642B26F-876B-43FB-80EC-7BD702C524D0}" srcOrd="1" destOrd="0" presId="urn:microsoft.com/office/officeart/2018/2/layout/IconLabelList"/>
    <dgm:cxn modelId="{B1A6F3D1-A2AB-4AAB-9E0F-0F180BFBFBEE}" type="presParOf" srcId="{8602C8AD-0F87-4A01-908A-C07F410E31B5}" destId="{10ADA9C9-4042-4C0D-BF38-996FC15A52DF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E09EA85-9142-4D6E-ABAF-4F09432E3320}">
      <dsp:nvSpPr>
        <dsp:cNvPr id="0" name=""/>
        <dsp:cNvSpPr/>
      </dsp:nvSpPr>
      <dsp:spPr>
        <a:xfrm>
          <a:off x="955540" y="767996"/>
          <a:ext cx="810000" cy="810000"/>
        </a:xfrm>
        <a:prstGeom prst="rect">
          <a:avLst/>
        </a:prstGeom>
        <a:blipFill>
          <a:blip xmlns:r="http://schemas.openxmlformats.org/officeDocument/2006/relationships" r:embed="rId1"/>
          <a:srcRect/>
          <a:stretch>
            <a:fillRect l="-39000" r="-39000"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CFCA38-5353-41D5-8EB7-2208C4B45284}">
      <dsp:nvSpPr>
        <dsp:cNvPr id="0" name=""/>
        <dsp:cNvSpPr/>
      </dsp:nvSpPr>
      <dsp:spPr>
        <a:xfrm>
          <a:off x="460540" y="1902627"/>
          <a:ext cx="1800000" cy="10276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kern="1200" dirty="0">
              <a:latin typeface="Arial" panose="020B0604020202020204" pitchFamily="34" charset="0"/>
              <a:cs typeface="Arial" panose="020B0604020202020204" pitchFamily="34" charset="0"/>
            </a:rPr>
            <a:t>Community Mental Health Teams provide local, multidisciplinary support.</a:t>
          </a:r>
        </a:p>
      </dsp:txBody>
      <dsp:txXfrm>
        <a:off x="460540" y="1902627"/>
        <a:ext cx="1800000" cy="1027617"/>
      </dsp:txXfrm>
    </dsp:sp>
    <dsp:sp modelId="{D1E55EE0-C6E5-4C23-BEC4-6056DF3118C3}">
      <dsp:nvSpPr>
        <dsp:cNvPr id="0" name=""/>
        <dsp:cNvSpPr/>
      </dsp:nvSpPr>
      <dsp:spPr>
        <a:xfrm>
          <a:off x="3070540" y="767996"/>
          <a:ext cx="810000" cy="810000"/>
        </a:xfrm>
        <a:prstGeom prst="rect">
          <a:avLst/>
        </a:prstGeom>
        <a:blipFill>
          <a:blip xmlns:r="http://schemas.openxmlformats.org/officeDocument/2006/relationships" r:embed="rId2"/>
          <a:srcRect/>
          <a:stretch>
            <a:fillRect l="-144000" r="-144000"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20F8FD-7E95-4B69-AEFE-D7419A91B714}">
      <dsp:nvSpPr>
        <dsp:cNvPr id="0" name=""/>
        <dsp:cNvSpPr/>
      </dsp:nvSpPr>
      <dsp:spPr>
        <a:xfrm>
          <a:off x="2575540" y="1902627"/>
          <a:ext cx="1800000" cy="10276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kern="1200" dirty="0">
              <a:latin typeface="Arial" panose="020B0604020202020204" pitchFamily="34" charset="0"/>
              <a:cs typeface="Arial" panose="020B0604020202020204" pitchFamily="34" charset="0"/>
            </a:rPr>
            <a:t>Digital mental health services (apps, teletherapy) increase accessibility.</a:t>
          </a:r>
        </a:p>
      </dsp:txBody>
      <dsp:txXfrm>
        <a:off x="2575540" y="1902627"/>
        <a:ext cx="1800000" cy="1027617"/>
      </dsp:txXfrm>
    </dsp:sp>
    <dsp:sp modelId="{46FC3238-00F4-43A2-99BA-96C95790BBA3}">
      <dsp:nvSpPr>
        <dsp:cNvPr id="0" name=""/>
        <dsp:cNvSpPr/>
      </dsp:nvSpPr>
      <dsp:spPr>
        <a:xfrm>
          <a:off x="5185540" y="767996"/>
          <a:ext cx="810000" cy="810000"/>
        </a:xfrm>
        <a:prstGeom prst="rect">
          <a:avLst/>
        </a:prstGeom>
        <a:blipFill>
          <a:blip xmlns:r="http://schemas.openxmlformats.org/officeDocument/2006/relationships" r:embed="rId3"/>
          <a:srcRect/>
          <a:stretch>
            <a:fillRect l="-9000" r="-9000"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AFB632-1606-4C60-B19D-F0CB55C83FBC}">
      <dsp:nvSpPr>
        <dsp:cNvPr id="0" name=""/>
        <dsp:cNvSpPr/>
      </dsp:nvSpPr>
      <dsp:spPr>
        <a:xfrm>
          <a:off x="4690540" y="1902627"/>
          <a:ext cx="1800000" cy="10276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kern="1200" dirty="0">
              <a:latin typeface="Arial" panose="020B0604020202020204" pitchFamily="34" charset="0"/>
              <a:cs typeface="Arial" panose="020B0604020202020204" pitchFamily="34" charset="0"/>
            </a:rPr>
            <a:t>School and workplace wellbeing programmes support early prevention.</a:t>
          </a:r>
        </a:p>
      </dsp:txBody>
      <dsp:txXfrm>
        <a:off x="4690540" y="1902627"/>
        <a:ext cx="1800000" cy="1027617"/>
      </dsp:txXfrm>
    </dsp:sp>
    <dsp:sp modelId="{FCB33DCD-3F6C-4241-AF0A-8CAA1EF2A4BE}">
      <dsp:nvSpPr>
        <dsp:cNvPr id="0" name=""/>
        <dsp:cNvSpPr/>
      </dsp:nvSpPr>
      <dsp:spPr>
        <a:xfrm>
          <a:off x="7300540" y="767996"/>
          <a:ext cx="810000" cy="810000"/>
        </a:xfrm>
        <a:prstGeom prst="rect">
          <a:avLst/>
        </a:prstGeom>
        <a:blipFill>
          <a:blip xmlns:r="http://schemas.openxmlformats.org/officeDocument/2006/relationships" r:embed="rId4"/>
          <a:srcRect/>
          <a:stretch>
            <a:fillRect l="-8000" r="-8000"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A5B40F-1ECC-4A23-92F5-28559B90855A}">
      <dsp:nvSpPr>
        <dsp:cNvPr id="0" name=""/>
        <dsp:cNvSpPr/>
      </dsp:nvSpPr>
      <dsp:spPr>
        <a:xfrm>
          <a:off x="6805540" y="1902627"/>
          <a:ext cx="1800000" cy="10276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kern="1200" dirty="0">
              <a:latin typeface="Arial" panose="020B0604020202020204" pitchFamily="34" charset="0"/>
              <a:cs typeface="Arial" panose="020B0604020202020204" pitchFamily="34" charset="0"/>
            </a:rPr>
            <a:t>Social prescribing connects individuals to community resources.</a:t>
          </a:r>
        </a:p>
      </dsp:txBody>
      <dsp:txXfrm>
        <a:off x="6805540" y="1902627"/>
        <a:ext cx="1800000" cy="1027617"/>
      </dsp:txXfrm>
    </dsp:sp>
    <dsp:sp modelId="{13A8501E-5436-4D42-B369-502B4D46E5A5}">
      <dsp:nvSpPr>
        <dsp:cNvPr id="0" name=""/>
        <dsp:cNvSpPr/>
      </dsp:nvSpPr>
      <dsp:spPr>
        <a:xfrm>
          <a:off x="9415540" y="767996"/>
          <a:ext cx="810000" cy="810000"/>
        </a:xfrm>
        <a:prstGeom prst="rect">
          <a:avLst/>
        </a:prstGeom>
        <a:blipFill>
          <a:blip xmlns:r="http://schemas.openxmlformats.org/officeDocument/2006/relationships" r:embed="rId5"/>
          <a:srcRect/>
          <a:stretch>
            <a:fillRect l="-63000" r="-63000"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ADA9C9-4042-4C0D-BF38-996FC15A52DF}">
      <dsp:nvSpPr>
        <dsp:cNvPr id="0" name=""/>
        <dsp:cNvSpPr/>
      </dsp:nvSpPr>
      <dsp:spPr>
        <a:xfrm>
          <a:off x="8920540" y="1902627"/>
          <a:ext cx="1800000" cy="10276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These models reduce pressure on acute services and promote long-term sustainability.</a:t>
          </a:r>
        </a:p>
      </dsp:txBody>
      <dsp:txXfrm>
        <a:off x="8920540" y="1902627"/>
        <a:ext cx="1800000" cy="102761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BC52D566-E928-1B37-A5A5-3CBBD55A0176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3008A09-9B44-C7EA-255F-6B666E62E5B3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BC6C8249-A249-48A9-8E7A-663961B7A375}" type="datetimeFigureOut">
              <a:rPr lang="en-GB"/>
              <a:pPr>
                <a:defRPr/>
              </a:pPr>
              <a:t>15/02/2026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45E64D66-58B7-96C7-2851-20B81C02CA84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F6A617B0-3549-EE66-6E2D-FE98ECAD292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0EDA87B-E3A2-F56F-9411-D4BD857A6074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C307018-8AFA-5686-FF92-4FE2D5407F6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32C0A4B0-A252-4760-AC87-299C2202917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Slide Image Placeholder 1">
            <a:extLst>
              <a:ext uri="{FF2B5EF4-FFF2-40B4-BE49-F238E27FC236}">
                <a16:creationId xmlns:a16="http://schemas.microsoft.com/office/drawing/2014/main" id="{847DB169-4C8C-2F7D-B3DD-A6AB83406C4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1267" name="Notes Placeholder 2">
            <a:extLst>
              <a:ext uri="{FF2B5EF4-FFF2-40B4-BE49-F238E27FC236}">
                <a16:creationId xmlns:a16="http://schemas.microsoft.com/office/drawing/2014/main" id="{ACB0D2F2-97A7-5D4E-7876-BC81FACCF3D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 altLang="en-US"/>
          </a:p>
        </p:txBody>
      </p:sp>
      <p:sp>
        <p:nvSpPr>
          <p:cNvPr id="11268" name="Slide Number Placeholder 3">
            <a:extLst>
              <a:ext uri="{FF2B5EF4-FFF2-40B4-BE49-F238E27FC236}">
                <a16:creationId xmlns:a16="http://schemas.microsoft.com/office/drawing/2014/main" id="{4E06E177-434F-161B-4A3B-4DA4CBFE952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Aptos" panose="020B00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ptos" panose="020B00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ptos" panose="020B00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ptos" panose="020B00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ptos" panose="020B00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ptos" panose="020B00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ptos" panose="020B00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ptos" panose="020B00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ptos" panose="020B0004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775B33CB-C0F4-4250-A7C2-E791CF8C0D50}" type="slidenum">
              <a:rPr lang="en-GB" altLang="en-US"/>
              <a:pPr fontAlgn="base">
                <a:spcBef>
                  <a:spcPct val="0"/>
                </a:spcBef>
                <a:spcAft>
                  <a:spcPct val="0"/>
                </a:spcAft>
              </a:pPr>
              <a:t>9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Slide Image Placeholder 1">
            <a:extLst>
              <a:ext uri="{FF2B5EF4-FFF2-40B4-BE49-F238E27FC236}">
                <a16:creationId xmlns:a16="http://schemas.microsoft.com/office/drawing/2014/main" id="{2C129237-8F35-BEDD-06AC-C7F7FBD64EC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6387" name="Notes Placeholder 2">
            <a:extLst>
              <a:ext uri="{FF2B5EF4-FFF2-40B4-BE49-F238E27FC236}">
                <a16:creationId xmlns:a16="http://schemas.microsoft.com/office/drawing/2014/main" id="{EECF50B1-72E2-45F1-ADDA-33C00B6F3BE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 altLang="en-US"/>
          </a:p>
        </p:txBody>
      </p:sp>
      <p:sp>
        <p:nvSpPr>
          <p:cNvPr id="16388" name="Slide Number Placeholder 3">
            <a:extLst>
              <a:ext uri="{FF2B5EF4-FFF2-40B4-BE49-F238E27FC236}">
                <a16:creationId xmlns:a16="http://schemas.microsoft.com/office/drawing/2014/main" id="{585C43B2-80CF-7A54-5CB7-A299C8B7DED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Aptos" panose="020B00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ptos" panose="020B00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ptos" panose="020B00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ptos" panose="020B00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ptos" panose="020B00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ptos" panose="020B00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ptos" panose="020B00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ptos" panose="020B00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ptos" panose="020B0004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6E26B95F-7CE5-4070-A354-DA5E75851C5A}" type="slidenum">
              <a:rPr lang="en-GB" altLang="en-US"/>
              <a:pPr fontAlgn="base">
                <a:spcBef>
                  <a:spcPct val="0"/>
                </a:spcBef>
                <a:spcAft>
                  <a:spcPct val="0"/>
                </a:spcAft>
              </a:pPr>
              <a:t>13</a:t>
            </a:fld>
            <a:endParaRPr lang="en-GB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81DFB1-70FF-2050-BACE-01FC66AB72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F08592-B0A9-4F23-9017-EC2F1CF05BF7}" type="datetimeFigureOut">
              <a:rPr lang="en-GB"/>
              <a:pPr>
                <a:defRPr/>
              </a:pPr>
              <a:t>15/02/2026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8AC127-5C4F-F799-086B-032D535A9E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D5975D-15D4-66D5-7BEC-A371334C22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97DB71-B4DD-486B-9A22-80A8EC4C08C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86073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0CD6F0-21A5-70AD-C7F4-143F3F1E77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17B30B-C2F4-4A92-B3B2-D32B6073522A}" type="datetimeFigureOut">
              <a:rPr lang="en-GB"/>
              <a:pPr>
                <a:defRPr/>
              </a:pPr>
              <a:t>15/02/2026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AA0DBC-BF84-2ED8-0A55-4B86D5C794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2F1BA7-0C5C-FDE6-E54E-70BA2913D9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84510B-0405-4D3E-A147-4398607B328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19696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593F6D-2305-465C-2F2A-FFDE35258A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E60BD0-5134-40B2-8C17-35221429360C}" type="datetimeFigureOut">
              <a:rPr lang="en-GB"/>
              <a:pPr>
                <a:defRPr/>
              </a:pPr>
              <a:t>15/02/2026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B12DAAC-DFEC-5B98-4AC7-AFD98FBEB8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E0BD9C-D369-5BEC-B979-BC379EF5D4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1A92F4-5FE7-4896-A9CD-02DF1F2B2E3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56059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E2D13841-7400-0591-A453-E65267E98C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ED3821-BEDB-4E60-A921-D4DA491EDC1E}" type="datetimeFigureOut">
              <a:rPr lang="en-GB"/>
              <a:pPr>
                <a:defRPr/>
              </a:pPr>
              <a:t>15/02/2026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D190C8E8-1404-53CB-B174-50FA8D8BEE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B01D2714-8D6B-9708-CCAE-86448609AF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0F496E-4178-4C05-9664-7781132C656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30818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D6EDBE30-BCFC-CD67-6F2E-989AA5939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0D8D8E-BDDB-455E-B8FD-47844EB447C7}" type="datetimeFigureOut">
              <a:rPr lang="en-GB"/>
              <a:pPr>
                <a:defRPr/>
              </a:pPr>
              <a:t>15/02/2026</a:t>
            </a:fld>
            <a:endParaRPr lang="en-GB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AE841612-8F0D-0467-CA04-8B02AB5BE2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AEFD8B8F-B40A-F201-3D60-E8452F07D8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AFFE1A-6831-4F39-9B2A-D31DE5D0B42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38357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5E4C0BD7-B864-8D01-A5B0-B9C6D63869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90977E-682E-4521-B739-11A48F18E5B0}" type="datetimeFigureOut">
              <a:rPr lang="en-GB"/>
              <a:pPr>
                <a:defRPr/>
              </a:pPr>
              <a:t>15/02/2026</a:t>
            </a:fld>
            <a:endParaRPr lang="en-GB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43B2DBCF-4A3A-0C19-F5AA-328EA1023C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A732DBCD-9E44-4278-1D72-2D747634CF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BCBFB4-F76E-41AB-8B25-45EBC132D22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24016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11BC7412-59B9-DDB9-15FF-F8DDA56BD6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6A0C17-DE05-4F0B-8892-742CB616E6C9}" type="datetimeFigureOut">
              <a:rPr lang="en-GB"/>
              <a:pPr>
                <a:defRPr/>
              </a:pPr>
              <a:t>15/02/2026</a:t>
            </a:fld>
            <a:endParaRPr lang="en-GB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96F32DC7-6A30-F859-97F9-3B2F967C19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AEB35343-7E1C-81FE-AB13-16E0DF4791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DC7EA3-D85B-44E6-8D07-72C93FE95E4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75194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EEAB4FF-05B4-A330-0966-72D3FE7ED5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730CCB-6745-4B8D-A144-F1B467489857}" type="datetimeFigureOut">
              <a:rPr lang="en-GB"/>
              <a:pPr>
                <a:defRPr/>
              </a:pPr>
              <a:t>15/02/2026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BADA473E-8B9E-C961-5585-5C98DDE636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894BD5B6-B479-1B25-EE9A-4C5F60BCFE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CE0C6E-D5F3-4037-9233-BA686FBC2E7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60659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0DDCAB50-673A-8C25-9EA2-41CC0AF417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CF8B5A-0C47-4E34-9A00-0D9C043F8C0C}" type="datetimeFigureOut">
              <a:rPr lang="en-GB"/>
              <a:pPr>
                <a:defRPr/>
              </a:pPr>
              <a:t>15/02/2026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9395C196-73C7-C26C-1EFB-EBA0B29A89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134A45F8-2BDE-D849-3F0E-E86A3D05B1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EB2488-4DF1-4E2E-8C68-7F4FD6CAFFA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80806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950747-75AB-4689-77DB-DE4E448AEC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0A4313-FEBF-49E5-85D7-DD217682DF6E}" type="datetimeFigureOut">
              <a:rPr lang="en-GB"/>
              <a:pPr>
                <a:defRPr/>
              </a:pPr>
              <a:t>15/02/2026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54FE8E-87AE-2EE9-A9CC-230BCD7E81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9D42B6-7F13-F790-4D5F-AA8F6410B3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176B0B-0757-479D-9B29-578FABFCFC4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20299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6852A2-AC4B-10DC-4563-B5CC84D981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77597E-20D1-4AA1-B419-FCAA7158DDBD}" type="datetimeFigureOut">
              <a:rPr lang="en-GB"/>
              <a:pPr>
                <a:defRPr/>
              </a:pPr>
              <a:t>15/02/2026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925666-5AA0-CBED-2394-124F808F33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79AEDC-9FB9-DE85-2B49-61388CFD40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1FAF17-846E-452A-874D-3B30A19A9C9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62409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CEAF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A22C9377-0B15-4867-A099-1DCBE609A69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E30ECF87-FBF0-CF53-B4BB-1A31A09E9AB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1A79FE-2E4E-CAE0-7F5A-C10457DA892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82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6FEEA65F-5148-4D2B-8C0E-8A512C952EE0}" type="datetimeFigureOut">
              <a:rPr lang="en-GB"/>
              <a:pPr>
                <a:defRPr/>
              </a:pPr>
              <a:t>15/02/2026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C57A82-D4EF-D5EE-7702-5232E369D2F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82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395B1F-49BD-658A-D7B5-E5AA9B40063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82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61576B23-89EA-492A-B801-AE9F92BA69A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rtl="0" fontAlgn="base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ptos Display" panose="020B0004020202020204" pitchFamily="34" charset="0"/>
        </a:defRPr>
      </a:lvl2pPr>
      <a:lvl3pPr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ptos Display" panose="020B0004020202020204" pitchFamily="34" charset="0"/>
        </a:defRPr>
      </a:lvl3pPr>
      <a:lvl4pPr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ptos Display" panose="020B0004020202020204" pitchFamily="34" charset="0"/>
        </a:defRPr>
      </a:lvl4pPr>
      <a:lvl5pPr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ptos Display" panose="020B0004020202020204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ptos Display" panose="020B0004020202020204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ptos Display" panose="020B0004020202020204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ptos Display" panose="020B0004020202020204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ptos Display" panose="020B0004020202020204" pitchFamily="34" charset="0"/>
        </a:defRPr>
      </a:lvl9pPr>
    </p:titleStyle>
    <p:bodyStyle>
      <a:lvl1pPr marL="228600" indent="-228600" algn="l" rtl="0" fontAlgn="base">
        <a:lnSpc>
          <a:spcPct val="90000"/>
        </a:lnSpc>
        <a:spcBef>
          <a:spcPts val="1000"/>
        </a:spcBef>
        <a:spcAft>
          <a:spcPct val="0"/>
        </a:spcAft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ongtermplan.nhs.uk/" TargetMode="External"/><Relationship Id="rId2" Type="http://schemas.openxmlformats.org/officeDocument/2006/relationships/hyperlink" Target="https://www.mentalhealth.org.uk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who.int/" TargetMode="External"/><Relationship Id="rId5" Type="http://schemas.openxmlformats.org/officeDocument/2006/relationships/hyperlink" Target="https://www.nhs.uk/every-mind-matters" TargetMode="External"/><Relationship Id="rId4" Type="http://schemas.openxmlformats.org/officeDocument/2006/relationships/hyperlink" Target="https://www.england.nhs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F356DC0-186B-300B-CA6B-79270C236F0A}"/>
              </a:ext>
            </a:extLst>
          </p:cNvPr>
          <p:cNvSpPr txBox="1"/>
          <p:nvPr/>
        </p:nvSpPr>
        <p:spPr>
          <a:xfrm>
            <a:off x="639097" y="609600"/>
            <a:ext cx="10481187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/>
              <a:t>Name: Irene Nzeza Nlandu</a:t>
            </a:r>
            <a:endParaRPr lang="en-GB" sz="3600" dirty="0"/>
          </a:p>
          <a:p>
            <a:r>
              <a:rPr lang="en-US" sz="3600" dirty="0"/>
              <a:t>Student Number: 2245428</a:t>
            </a:r>
            <a:endParaRPr lang="en-GB" sz="3600" dirty="0"/>
          </a:p>
          <a:p>
            <a:r>
              <a:rPr lang="en-US" sz="3600" dirty="0"/>
              <a:t>Module Code: BMHP6030_BIRM</a:t>
            </a:r>
            <a:endParaRPr lang="en-GB" sz="3600" dirty="0"/>
          </a:p>
          <a:p>
            <a:r>
              <a:rPr lang="en-US" sz="3600" dirty="0"/>
              <a:t>Module: Health, Wellbeing and Sustainable Development</a:t>
            </a:r>
            <a:endParaRPr lang="en-GB" sz="3600" dirty="0"/>
          </a:p>
          <a:p>
            <a:r>
              <a:rPr lang="en-US" sz="3600" dirty="0"/>
              <a:t>Lecturer’s name: Zakiyyah Ahmed </a:t>
            </a:r>
            <a:endParaRPr lang="en-GB" sz="36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956999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 descr="&quot;&quot;">
            <a:extLst>
              <a:ext uri="{FF2B5EF4-FFF2-40B4-BE49-F238E27FC236}">
                <a16:creationId xmlns:a16="http://schemas.microsoft.com/office/drawing/2014/main" id="{58A57575-7633-2BE4-5C60-CF9B9FE74AEB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122B832-9BCB-6F0E-3850-ED8A9E81FCF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922338"/>
            <a:ext cx="12192000" cy="1160462"/>
          </a:xfrm>
        </p:spPr>
        <p:txBody>
          <a:bodyPr rtlCol="0"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sz="3600" b="1" u="sng" dirty="0">
                <a:solidFill>
                  <a:schemeClr val="accent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Mental Health Promotion, Wellbeing &amp; Sustainable Development in UK Health &amp; Social Care</a:t>
            </a:r>
            <a:endParaRPr lang="en-GB" sz="3600" b="1" u="sng" dirty="0">
              <a:solidFill>
                <a:schemeClr val="accent4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Rectangle 11" descr="&quot;&quot;">
            <a:extLst>
              <a:ext uri="{FF2B5EF4-FFF2-40B4-BE49-F238E27FC236}">
                <a16:creationId xmlns:a16="http://schemas.microsoft.com/office/drawing/2014/main" id="{89773249-0632-2779-0A67-B7843EE1D278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 rot="10800000" flipH="1">
            <a:off x="0" y="4022725"/>
            <a:ext cx="12192000" cy="2835275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Rectangle 13" descr="&quot;&quot;">
            <a:extLst>
              <a:ext uri="{FF2B5EF4-FFF2-40B4-BE49-F238E27FC236}">
                <a16:creationId xmlns:a16="http://schemas.microsoft.com/office/drawing/2014/main" id="{97D6F8A3-32A7-F679-AD10-551E67C167E8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 flipH="1">
            <a:off x="4038600" y="4022725"/>
            <a:ext cx="8153400" cy="2835275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100000">
                <a:schemeClr val="accent1">
                  <a:lumMod val="75000"/>
                </a:scheme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A9256C6-DD53-A71A-A0F6-1A096D564217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 flipH="1">
            <a:off x="0" y="4022219"/>
            <a:ext cx="12253472" cy="2835781"/>
          </a:xfrm>
          <a:prstGeom prst="rect">
            <a:avLst/>
          </a:prstGeom>
          <a:gradFill>
            <a:gsLst>
              <a:gs pos="3900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72000"/>
                </a:srgb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3081" name="Subtitle 2">
            <a:extLst>
              <a:ext uri="{FF2B5EF4-FFF2-40B4-BE49-F238E27FC236}">
                <a16:creationId xmlns:a16="http://schemas.microsoft.com/office/drawing/2014/main" id="{1408872A-E642-D96F-7CDD-F087823207C4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161925" y="4541838"/>
            <a:ext cx="5608638" cy="1858962"/>
          </a:xfrm>
        </p:spPr>
        <p:txBody>
          <a:bodyPr/>
          <a:lstStyle/>
          <a:p>
            <a:pPr algn="l"/>
            <a:r>
              <a:rPr lang="en-US" altLang="en-US" sz="19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Name: Irene Nzeza Nlandu</a:t>
            </a:r>
          </a:p>
          <a:p>
            <a:pPr algn="l"/>
            <a:r>
              <a:rPr lang="en-US" altLang="en-US" sz="19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title: Health, Wellbeing and Sustainable Development</a:t>
            </a:r>
          </a:p>
          <a:p>
            <a:pPr algn="l"/>
            <a:r>
              <a:rPr lang="en-US" altLang="en-US" sz="19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Presentation date: 15-02-2026</a:t>
            </a:r>
          </a:p>
          <a:p>
            <a:pPr algn="l"/>
            <a:endParaRPr lang="en-GB" altLang="en-US" sz="1900" dirty="0">
              <a:solidFill>
                <a:srgbClr val="FFFFFF"/>
              </a:solidFill>
            </a:endParaRPr>
          </a:p>
        </p:txBody>
      </p:sp>
      <p:pic>
        <p:nvPicPr>
          <p:cNvPr id="3082" name="Picture 4">
            <a:extLst>
              <a:ext uri="{FF2B5EF4-FFF2-40B4-BE49-F238E27FC236}">
                <a16:creationId xmlns:a16="http://schemas.microsoft.com/office/drawing/2014/main" id="{E5E3F63D-BE1B-76CC-2246-BACFF34E9B8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8000" y="2508250"/>
            <a:ext cx="6604000" cy="3892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87F8197F-09E5-324E-9002-0D1907BC5B87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 flipH="1">
            <a:off x="0" y="6400797"/>
            <a:ext cx="12191998" cy="457203"/>
          </a:xfrm>
          <a:prstGeom prst="rect">
            <a:avLst/>
          </a:prstGeom>
          <a:gradFill>
            <a:gsLst>
              <a:gs pos="0">
                <a:srgbClr val="000000">
                  <a:alpha val="43000"/>
                </a:srgbClr>
              </a:gs>
              <a:gs pos="79000">
                <a:schemeClr val="accent1">
                  <a:lumMod val="75000"/>
                  <a:alpha val="22000"/>
                </a:scheme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 descr="&quot;&quot;">
            <a:extLst>
              <a:ext uri="{FF2B5EF4-FFF2-40B4-BE49-F238E27FC236}">
                <a16:creationId xmlns:a16="http://schemas.microsoft.com/office/drawing/2014/main" id="{D16FBE6B-C6C1-E3FD-99E2-D8332F597158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39CE81-4225-5111-0E69-B8EFFBFEC5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750" y="387350"/>
            <a:ext cx="10066338" cy="1298575"/>
          </a:xfrm>
        </p:spPr>
        <p:txBody>
          <a:bodyPr rtlCol="0" anchor="b">
            <a:norm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en-GB" sz="4800" b="1" u="sng" dirty="0">
                <a:solidFill>
                  <a:schemeClr val="accent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12" name="Rectangle 11" descr="&quot;&quot;">
            <a:extLst>
              <a:ext uri="{FF2B5EF4-FFF2-40B4-BE49-F238E27FC236}">
                <a16:creationId xmlns:a16="http://schemas.microsoft.com/office/drawing/2014/main" id="{41D10636-D8A9-38C2-B707-4973CB716702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 flipH="1" flipV="1">
            <a:off x="0" y="1998663"/>
            <a:ext cx="11453813" cy="782637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Rectangle 13" descr="&quot;&quot;">
            <a:extLst>
              <a:ext uri="{FF2B5EF4-FFF2-40B4-BE49-F238E27FC236}">
                <a16:creationId xmlns:a16="http://schemas.microsoft.com/office/drawing/2014/main" id="{E62D67F4-00C9-5149-7621-5E21FABD6DF6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2203450"/>
            <a:ext cx="11383963" cy="426720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9599A3-9B53-61B0-41F3-9922D3DE70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5125" y="2374233"/>
            <a:ext cx="6635750" cy="3864642"/>
          </a:xfrm>
        </p:spPr>
        <p:txBody>
          <a:bodyPr rtlCol="0" anchor="ctr">
            <a:normAutofit fontScale="92500" lnSpcReduction="20000"/>
          </a:bodyPr>
          <a:lstStyle/>
          <a:p>
            <a:pPr fontAlgn="auto">
              <a:spcAft>
                <a:spcPts val="0"/>
              </a:spcAft>
              <a:defRPr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defRPr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Mental health is a fundamental component of emotional, social and psychological health and well-being. It affects how people think, feel, act and function in their daily lives. </a:t>
            </a:r>
          </a:p>
          <a:p>
            <a:pPr fontAlgn="auto">
              <a:spcAft>
                <a:spcPts val="0"/>
              </a:spcAft>
              <a:defRPr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In England, approximately 1 in 4 adults experience a mental health problem each year.</a:t>
            </a:r>
          </a:p>
          <a:p>
            <a:pPr fontAlgn="auto">
              <a:spcAft>
                <a:spcPts val="0"/>
              </a:spcAft>
              <a:defRPr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Poor mental health impacts individuals, families, communities, and health services.</a:t>
            </a:r>
          </a:p>
          <a:p>
            <a:pPr fontAlgn="auto">
              <a:spcAft>
                <a:spcPts val="0"/>
              </a:spcAft>
              <a:defRPr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Modern health and social care increasingly focuses on prevention, integration, and sustainability.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US" sz="20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US" sz="20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(Mental Health Foundation, 2023)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defRPr/>
            </a:pPr>
            <a:endParaRPr lang="en-GB" sz="1700" dirty="0"/>
          </a:p>
        </p:txBody>
      </p:sp>
      <p:pic>
        <p:nvPicPr>
          <p:cNvPr id="4103" name="Picture 4">
            <a:extLst>
              <a:ext uri="{FF2B5EF4-FFF2-40B4-BE49-F238E27FC236}">
                <a16:creationId xmlns:a16="http://schemas.microsoft.com/office/drawing/2014/main" id="{CF51D12B-EB96-4567-E271-C8244C1B85F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0725" y="2203450"/>
            <a:ext cx="3990975" cy="3425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" name="Rectangle 15" descr="&quot;&quot;">
            <a:extLst>
              <a:ext uri="{FF2B5EF4-FFF2-40B4-BE49-F238E27FC236}">
                <a16:creationId xmlns:a16="http://schemas.microsoft.com/office/drawing/2014/main" id="{E23E8FCA-9444-0049-B6D4-602959B38562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 rot="5400000">
            <a:off x="11228388" y="2312988"/>
            <a:ext cx="781050" cy="1524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 descr="&quot;&quot;">
            <a:extLst>
              <a:ext uri="{FF2B5EF4-FFF2-40B4-BE49-F238E27FC236}">
                <a16:creationId xmlns:a16="http://schemas.microsoft.com/office/drawing/2014/main" id="{4EB18106-8785-109E-E7D6-FB3A781D9841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0CD718-30D9-E596-A659-CF42311907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750" y="387350"/>
            <a:ext cx="10066338" cy="981075"/>
          </a:xfrm>
        </p:spPr>
        <p:txBody>
          <a:bodyPr rtlCol="0" anchor="b">
            <a:norm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en-GB" sz="4000" b="1" u="sng" dirty="0">
                <a:solidFill>
                  <a:schemeClr val="accent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Key Concepts: Health</a:t>
            </a:r>
          </a:p>
        </p:txBody>
      </p:sp>
      <p:sp>
        <p:nvSpPr>
          <p:cNvPr id="12" name="Rectangle 11" descr="&quot;&quot;">
            <a:extLst>
              <a:ext uri="{FF2B5EF4-FFF2-40B4-BE49-F238E27FC236}">
                <a16:creationId xmlns:a16="http://schemas.microsoft.com/office/drawing/2014/main" id="{D9F2D70C-FAF1-45A1-2D32-A11423522DDD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 flipH="1" flipV="1">
            <a:off x="0" y="1998663"/>
            <a:ext cx="11453813" cy="782637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Rectangle 13" descr="&quot;&quot;">
            <a:extLst>
              <a:ext uri="{FF2B5EF4-FFF2-40B4-BE49-F238E27FC236}">
                <a16:creationId xmlns:a16="http://schemas.microsoft.com/office/drawing/2014/main" id="{B5BF2764-6724-A80F-AE6D-1BEDF083B810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2203450"/>
            <a:ext cx="11383963" cy="426720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126" name="Content Placeholder 2">
            <a:extLst>
              <a:ext uri="{FF2B5EF4-FFF2-40B4-BE49-F238E27FC236}">
                <a16:creationId xmlns:a16="http://schemas.microsoft.com/office/drawing/2014/main" id="{7B5C69DC-9076-12EB-03DB-8F87DC435065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95275" y="2598738"/>
            <a:ext cx="7269163" cy="3640137"/>
          </a:xfrm>
        </p:spPr>
        <p:txBody>
          <a:bodyPr anchor="ctr"/>
          <a:lstStyle/>
          <a:p>
            <a:pPr algn="just"/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Health is defined as a state of complete physical, mental, and social well-being, not merely the absence of disease.</a:t>
            </a:r>
          </a:p>
          <a:p>
            <a:pPr algn="just"/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This definition highlights the need for holistic and preventative healthcare approaches e.g., stress management and meditation. </a:t>
            </a:r>
          </a:p>
          <a:p>
            <a:pPr algn="just"/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Mental health is therefore as important as physical health in service planning and delivery.</a:t>
            </a:r>
          </a:p>
          <a:p>
            <a:pPr algn="just">
              <a:buFont typeface="Arial" panose="020B0604020202020204" pitchFamily="34" charset="0"/>
              <a:buNone/>
            </a:pPr>
            <a:endParaRPr lang="en-US" altLang="en-US" sz="24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buFont typeface="Arial" panose="020B0604020202020204" pitchFamily="34" charset="0"/>
              <a:buNone/>
            </a:pPr>
            <a:r>
              <a:rPr lang="en-US" altLang="en-US" sz="2400" i="1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(WHO, 1948)</a:t>
            </a:r>
            <a:endParaRPr lang="en-US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000" dirty="0"/>
          </a:p>
        </p:txBody>
      </p:sp>
      <p:sp>
        <p:nvSpPr>
          <p:cNvPr id="16" name="Rectangle 15" descr="&quot;&quot;">
            <a:extLst>
              <a:ext uri="{FF2B5EF4-FFF2-40B4-BE49-F238E27FC236}">
                <a16:creationId xmlns:a16="http://schemas.microsoft.com/office/drawing/2014/main" id="{2052DBCB-9119-5E5F-D648-6120B0FEBDB6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 rot="5400000">
            <a:off x="11228388" y="2312988"/>
            <a:ext cx="781050" cy="1524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pic>
        <p:nvPicPr>
          <p:cNvPr id="5128" name="Picture 5">
            <a:extLst>
              <a:ext uri="{FF2B5EF4-FFF2-40B4-BE49-F238E27FC236}">
                <a16:creationId xmlns:a16="http://schemas.microsoft.com/office/drawing/2014/main" id="{710CCD8D-4CA9-39E1-F6E7-5217D040BE9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0838" y="2203450"/>
            <a:ext cx="3297237" cy="3638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FBA686-ABEB-EC28-2E7C-62F0E79DF2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54000"/>
            <a:ext cx="10515600" cy="1036638"/>
          </a:xfrm>
        </p:spPr>
        <p:txBody>
          <a:bodyPr rtlCol="0">
            <a:normAutofit/>
          </a:bodyPr>
          <a:lstStyle/>
          <a:p>
            <a:pPr algn="ctr" fontAlgn="auto">
              <a:lnSpc>
                <a:spcPct val="115000"/>
              </a:lnSpc>
              <a:spcAft>
                <a:spcPts val="800"/>
              </a:spcAft>
              <a:defRPr/>
            </a:pPr>
            <a:r>
              <a:rPr lang="en-US" sz="3200" b="1" u="sng" dirty="0">
                <a:solidFill>
                  <a:schemeClr val="accent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Key Concepts: Wellbeing &amp; Sustainable Development</a:t>
            </a:r>
            <a:endParaRPr lang="en-GB" sz="3200" b="1" u="sng" dirty="0">
              <a:solidFill>
                <a:schemeClr val="accent4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F1430B-6CBF-1F0F-C176-85C4E5A3B8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93838"/>
            <a:ext cx="10515600" cy="5110162"/>
          </a:xfrm>
        </p:spPr>
        <p:txBody>
          <a:bodyPr rtlCol="0">
            <a:normAutofit/>
          </a:bodyPr>
          <a:lstStyle/>
          <a:p>
            <a:pPr marL="0" indent="0" algn="just" fontAlgn="auto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None/>
              <a:defRPr/>
            </a:pPr>
            <a:endParaRPr lang="en-GB" sz="2400" kern="100" dirty="0"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GB" dirty="0"/>
          </a:p>
        </p:txBody>
      </p:sp>
      <p:sp>
        <p:nvSpPr>
          <p:cNvPr id="6148" name="Rectangle 3">
            <a:extLst>
              <a:ext uri="{FF2B5EF4-FFF2-40B4-BE49-F238E27FC236}">
                <a16:creationId xmlns:a16="http://schemas.microsoft.com/office/drawing/2014/main" id="{8B163AE7-0772-6934-3589-70FF65BD883A}"/>
              </a:ext>
            </a:extLst>
          </p:cNvPr>
          <p:cNvSpPr>
            <a:spLocks noChangeArrowheads="1"/>
          </p:cNvSpPr>
          <p:nvPr/>
        </p:nvSpPr>
        <p:spPr bwMode="auto">
          <a:xfrm>
            <a:off x="263525" y="487002"/>
            <a:ext cx="7335838" cy="63253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>
            <a:lvl1pPr>
              <a:defRPr>
                <a:solidFill>
                  <a:schemeClr val="tx1"/>
                </a:solidFill>
                <a:latin typeface="Aptos" panose="020B00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ptos" panose="020B00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ptos" panose="020B00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ptos" panose="020B00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ptos" panose="020B00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ptos" panose="020B00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ptos" panose="020B00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ptos" panose="020B00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ptos" panose="020B0004020202020204" pitchFamily="34" charset="0"/>
              </a:defRPr>
            </a:lvl9pPr>
          </a:lstStyle>
          <a:p>
            <a:pPr algn="just">
              <a:lnSpc>
                <a:spcPct val="150000"/>
              </a:lnSpc>
              <a:buFontTx/>
              <a:buChar char="•"/>
            </a:pPr>
            <a:endParaRPr lang="en-US" altLang="en-US" sz="2000" dirty="0">
              <a:latin typeface="Arial" panose="020B0604020202020204" pitchFamily="34" charset="0"/>
            </a:endParaRPr>
          </a:p>
          <a:p>
            <a:pPr algn="just">
              <a:lnSpc>
                <a:spcPct val="150000"/>
              </a:lnSpc>
              <a:buFontTx/>
              <a:buChar char="•"/>
            </a:pPr>
            <a:endParaRPr lang="en-US" altLang="en-US" sz="2000" dirty="0">
              <a:latin typeface="Arial" panose="020B0604020202020204" pitchFamily="34" charset="0"/>
            </a:endParaRPr>
          </a:p>
          <a:p>
            <a:pPr algn="just">
              <a:lnSpc>
                <a:spcPct val="150000"/>
              </a:lnSpc>
              <a:buFontTx/>
              <a:buChar char="•"/>
            </a:pPr>
            <a:r>
              <a:rPr lang="en-US" altLang="en-US" sz="2000" dirty="0">
                <a:latin typeface="Arial" panose="020B0604020202020204" pitchFamily="34" charset="0"/>
              </a:rPr>
              <a:t>Wellbeing refers to a holistic state encompassing emotional, psychological, social, and physical comfort.</a:t>
            </a:r>
          </a:p>
          <a:p>
            <a:pPr algn="just">
              <a:lnSpc>
                <a:spcPct val="150000"/>
              </a:lnSpc>
              <a:buFontTx/>
              <a:buChar char="•"/>
            </a:pPr>
            <a:r>
              <a:rPr lang="en-US" altLang="en-US" sz="2000" dirty="0">
                <a:latin typeface="Arial" panose="020B0604020202020204" pitchFamily="34" charset="0"/>
              </a:rPr>
              <a:t>Sustainable development means meeting present needs without compromising the ability of future generations.</a:t>
            </a:r>
          </a:p>
          <a:p>
            <a:pPr algn="just">
              <a:lnSpc>
                <a:spcPct val="150000"/>
              </a:lnSpc>
              <a:buFontTx/>
              <a:buChar char="•"/>
            </a:pPr>
            <a:r>
              <a:rPr lang="en-US" altLang="en-US" sz="2000" dirty="0">
                <a:latin typeface="Arial" panose="020B0604020202020204" pitchFamily="34" charset="0"/>
              </a:rPr>
              <a:t>In healthcare, sustainability focuses on long-term population health, prevention, and efficient use of resources.</a:t>
            </a:r>
          </a:p>
          <a:p>
            <a:pPr algn="just">
              <a:lnSpc>
                <a:spcPct val="150000"/>
              </a:lnSpc>
              <a:buFontTx/>
              <a:buChar char="•"/>
            </a:pPr>
            <a:r>
              <a:rPr lang="en-US" altLang="en-US" sz="2000" dirty="0">
                <a:latin typeface="Arial" panose="020B0604020202020204" pitchFamily="34" charset="0"/>
              </a:rPr>
              <a:t>These concepts align with the WHO Sustainable Development Goals which promote and ensure healthy wellbeing for all age groups. Goal 3 (Good Health and Well-being), focuses of reducing mortality rates and preventing disease.</a:t>
            </a:r>
          </a:p>
          <a:p>
            <a:pPr algn="just">
              <a:lnSpc>
                <a:spcPct val="150000"/>
              </a:lnSpc>
            </a:pPr>
            <a:endParaRPr lang="en-US" altLang="en-US" sz="16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US" alt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(Dodge et al., 2012; Brundtland Commission, 1987; WHO, 2022)</a:t>
            </a:r>
          </a:p>
        </p:txBody>
      </p:sp>
      <p:pic>
        <p:nvPicPr>
          <p:cNvPr id="6149" name="Picture 9">
            <a:extLst>
              <a:ext uri="{FF2B5EF4-FFF2-40B4-BE49-F238E27FC236}">
                <a16:creationId xmlns:a16="http://schemas.microsoft.com/office/drawing/2014/main" id="{F1338300-B4EC-27C9-6CDA-A99EAE8E411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42263" y="1290638"/>
            <a:ext cx="3914775" cy="4875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 descr="&quot;&quot;">
            <a:extLst>
              <a:ext uri="{FF2B5EF4-FFF2-40B4-BE49-F238E27FC236}">
                <a16:creationId xmlns:a16="http://schemas.microsoft.com/office/drawing/2014/main" id="{9AE7C6DF-E819-FB67-0CA3-383172ED6B23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1" name="Arc 20" descr="&quot;&quot;">
            <a:extLst>
              <a:ext uri="{FF2B5EF4-FFF2-40B4-BE49-F238E27FC236}">
                <a16:creationId xmlns:a16="http://schemas.microsoft.com/office/drawing/2014/main" id="{73B36A06-D57B-AF23-854C-C7D4A82D252D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 rot="3967198" flipH="1">
            <a:off x="8631238" y="490538"/>
            <a:ext cx="2987675" cy="2987675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srgbClr val="000000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DCC219-BFD2-50B9-C646-889F26B2BD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70000" y="479425"/>
            <a:ext cx="10083800" cy="1325563"/>
          </a:xfrm>
        </p:spPr>
        <p:txBody>
          <a:bodyPr rtlCol="0">
            <a:norm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en-US" sz="4000" b="1" u="sng" dirty="0">
                <a:solidFill>
                  <a:schemeClr val="accent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Integration of Mental Health &amp; Wellbeing</a:t>
            </a:r>
            <a:endParaRPr lang="en-GB" sz="4000" b="1" u="sng" dirty="0">
              <a:solidFill>
                <a:schemeClr val="accent4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Freeform: Shape 22" descr="&quot;&quot;">
            <a:extLst>
              <a:ext uri="{FF2B5EF4-FFF2-40B4-BE49-F238E27FC236}">
                <a16:creationId xmlns:a16="http://schemas.microsoft.com/office/drawing/2014/main" id="{B354EBBE-817A-85BA-2670-222AAFF96A80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 flipH="1">
            <a:off x="0" y="5486400"/>
            <a:ext cx="2673350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174" name="Content Placeholder 2">
            <a:extLst>
              <a:ext uri="{FF2B5EF4-FFF2-40B4-BE49-F238E27FC236}">
                <a16:creationId xmlns:a16="http://schemas.microsoft.com/office/drawing/2014/main" id="{0AF13A39-6883-D909-DF97-0D5195457BEF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952875" y="1676400"/>
            <a:ext cx="8143875" cy="4500563"/>
          </a:xfrm>
        </p:spPr>
        <p:txBody>
          <a:bodyPr/>
          <a:lstStyle/>
          <a:p>
            <a:pPr algn="just"/>
            <a:r>
              <a:rPr lang="en-US" altLang="en-US" sz="2000">
                <a:latin typeface="Arial" panose="020B0604020202020204" pitchFamily="34" charset="0"/>
                <a:cs typeface="Arial" panose="020B0604020202020204" pitchFamily="34" charset="0"/>
              </a:rPr>
              <a:t>Integrated care recognises the connection between mental, physical, and social health.</a:t>
            </a:r>
          </a:p>
          <a:p>
            <a:pPr algn="just"/>
            <a:r>
              <a:rPr lang="en-US" altLang="en-US" sz="2000">
                <a:latin typeface="Arial" panose="020B0604020202020204" pitchFamily="34" charset="0"/>
                <a:cs typeface="Arial" panose="020B0604020202020204" pitchFamily="34" charset="0"/>
              </a:rPr>
              <a:t>Holistic approaches improve outcomes and reduce reliance on crisis services.</a:t>
            </a:r>
          </a:p>
          <a:p>
            <a:pPr algn="just"/>
            <a:r>
              <a:rPr lang="en-US" altLang="en-US" sz="2000">
                <a:latin typeface="Arial" panose="020B0604020202020204" pitchFamily="34" charset="0"/>
                <a:cs typeface="Arial" panose="020B0604020202020204" pitchFamily="34" charset="0"/>
              </a:rPr>
              <a:t>Example:</a:t>
            </a:r>
          </a:p>
          <a:p>
            <a:pPr marL="742950" lvl="1" indent="-285750" algn="just"/>
            <a:r>
              <a:rPr lang="en-US" altLang="en-US" sz="2000">
                <a:latin typeface="Arial" panose="020B0604020202020204" pitchFamily="34" charset="0"/>
                <a:cs typeface="Arial" panose="020B0604020202020204" pitchFamily="34" charset="0"/>
              </a:rPr>
              <a:t>Improving Access to Psychological Therapies (IAPT) combines therapy, primary care, and community support.</a:t>
            </a:r>
          </a:p>
          <a:p>
            <a:pPr algn="just"/>
            <a:r>
              <a:rPr lang="en-US" altLang="en-US" sz="2000">
                <a:latin typeface="Arial" panose="020B0604020202020204" pitchFamily="34" charset="0"/>
                <a:cs typeface="Arial" panose="020B0604020202020204" pitchFamily="34" charset="0"/>
              </a:rPr>
              <a:t>Integration supports sustainable healthcare by prioritising early intervention and prevention.</a:t>
            </a:r>
          </a:p>
          <a:p>
            <a:pPr algn="just">
              <a:buFont typeface="Arial" panose="020B0604020202020204" pitchFamily="34" charset="0"/>
              <a:buNone/>
            </a:pPr>
            <a:endParaRPr lang="en-US" altLang="en-US" sz="2000" i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buFont typeface="Arial" panose="020B0604020202020204" pitchFamily="34" charset="0"/>
              <a:buNone/>
            </a:pPr>
            <a:endParaRPr lang="en-US" altLang="en-US" sz="2000" i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buFont typeface="Arial" panose="020B0604020202020204" pitchFamily="34" charset="0"/>
              <a:buNone/>
            </a:pPr>
            <a:r>
              <a:rPr lang="en-US" altLang="en-US" sz="2000" i="1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(NHS England, 2022)</a:t>
            </a:r>
            <a:endParaRPr lang="en-US" altLang="en-US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/>
          </a:p>
        </p:txBody>
      </p:sp>
      <p:pic>
        <p:nvPicPr>
          <p:cNvPr id="7175" name="Picture 4">
            <a:extLst>
              <a:ext uri="{FF2B5EF4-FFF2-40B4-BE49-F238E27FC236}">
                <a16:creationId xmlns:a16="http://schemas.microsoft.com/office/drawing/2014/main" id="{ED8EE703-655E-0E40-4ACA-C19B427A3CA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025" y="1593850"/>
            <a:ext cx="3752850" cy="3459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 descr="&quot;&quot;">
            <a:extLst>
              <a:ext uri="{FF2B5EF4-FFF2-40B4-BE49-F238E27FC236}">
                <a16:creationId xmlns:a16="http://schemas.microsoft.com/office/drawing/2014/main" id="{0005C6BE-C93B-815D-46DF-6E365C0FEA27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!!Arc" descr="&quot;&quot;">
            <a:extLst>
              <a:ext uri="{FF2B5EF4-FFF2-40B4-BE49-F238E27FC236}">
                <a16:creationId xmlns:a16="http://schemas.microsoft.com/office/drawing/2014/main" id="{0511BC0E-1812-826A-B7D6-8FDAF0C3FFB8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8674100" y="407988"/>
            <a:ext cx="2987675" cy="2987675"/>
          </a:xfrm>
          <a:prstGeom prst="arc">
            <a:avLst>
              <a:gd name="adj1" fmla="val 16200000"/>
              <a:gd name="adj2" fmla="val 2563720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srgbClr val="000000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353A787-B81C-8DC8-D1C7-7C80B1047B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27713" y="407988"/>
            <a:ext cx="5721350" cy="1325562"/>
          </a:xfrm>
        </p:spPr>
        <p:txBody>
          <a:bodyPr rtlCol="0">
            <a:normAutofit fontScale="90000"/>
          </a:bodyPr>
          <a:lstStyle/>
          <a:p>
            <a:pPr algn="ctr" fontAlgn="auto">
              <a:spcAft>
                <a:spcPts val="800"/>
              </a:spcAft>
              <a:defRPr/>
            </a:pPr>
            <a:br>
              <a:rPr lang="en-GB" sz="28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4000" b="1" u="sng" dirty="0">
                <a:solidFill>
                  <a:schemeClr val="accent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Theoretical Perspectives</a:t>
            </a:r>
            <a:br>
              <a:rPr lang="en-GB" sz="28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endParaRPr lang="en-GB" sz="2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71AC39-A632-1B23-D1B6-D2E3C5B89E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11743" y="1882655"/>
            <a:ext cx="7516812" cy="4694237"/>
          </a:xfrm>
        </p:spPr>
        <p:txBody>
          <a:bodyPr rtlCol="0">
            <a:normAutofit fontScale="92500" lnSpcReduction="10000"/>
          </a:bodyPr>
          <a:lstStyle/>
          <a:p>
            <a:pPr algn="just" fontAlgn="auto">
              <a:spcAft>
                <a:spcPts val="0"/>
              </a:spcAft>
              <a:defRPr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Biopsychosocial Model:</a:t>
            </a:r>
          </a:p>
          <a:p>
            <a:pPr marL="742950" lvl="1" indent="-285750" algn="just" fontAlgn="auto">
              <a:spcAft>
                <a:spcPts val="0"/>
              </a:spcAft>
              <a:defRPr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Health is influenced by biological, psychological, and social factors.</a:t>
            </a:r>
          </a:p>
          <a:p>
            <a:pPr algn="just" fontAlgn="auto">
              <a:spcAft>
                <a:spcPts val="0"/>
              </a:spcAft>
              <a:defRPr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Recovery Model:</a:t>
            </a:r>
          </a:p>
          <a:p>
            <a:pPr marL="742950" lvl="1" indent="-285750" algn="just" fontAlgn="auto">
              <a:spcAft>
                <a:spcPts val="0"/>
              </a:spcAft>
              <a:defRPr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Focuses on empowerment, personal goals, and strengths rather than illness alone.</a:t>
            </a:r>
          </a:p>
          <a:p>
            <a:pPr algn="just" fontAlgn="auto">
              <a:spcAft>
                <a:spcPts val="0"/>
              </a:spcAft>
              <a:defRPr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Ecological Model:</a:t>
            </a:r>
          </a:p>
          <a:p>
            <a:pPr marL="742950" lvl="1" indent="-285750" algn="just" fontAlgn="auto">
              <a:spcAft>
                <a:spcPts val="0"/>
              </a:spcAft>
              <a:defRPr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Mental health shaped by individual, community, and societal influences.</a:t>
            </a:r>
          </a:p>
          <a:p>
            <a:pPr algn="just" fontAlgn="auto">
              <a:spcAft>
                <a:spcPts val="0"/>
              </a:spcAft>
              <a:defRPr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These models support integrated, person-centred, and sustainable service delivery.</a:t>
            </a:r>
          </a:p>
          <a:p>
            <a:pPr algn="just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US" sz="24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2400" i="1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(Engel, 1977; Slade, 2009)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2394010-41CB-54C8-A5CF-1784DA2C77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2379" y="1299411"/>
            <a:ext cx="4673435" cy="4960237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597F68-68EB-F8F3-D805-E1C787E422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32163" y="407988"/>
            <a:ext cx="6056312" cy="614362"/>
          </a:xfrm>
        </p:spPr>
        <p:txBody>
          <a:bodyPr rtlCol="0" anchor="t">
            <a:normAutofit fontScale="90000"/>
          </a:bodyPr>
          <a:lstStyle/>
          <a:p>
            <a:pPr algn="ctr" fontAlgn="auto">
              <a:spcAft>
                <a:spcPts val="800"/>
              </a:spcAft>
              <a:defRPr/>
            </a:pPr>
            <a:r>
              <a:rPr lang="en-GB" b="1" u="sng">
                <a:solidFill>
                  <a:schemeClr val="accent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Policy and Governance</a:t>
            </a:r>
            <a:br>
              <a:rPr lang="en-GB" sz="3200" kern="10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endParaRPr lang="en-GB" sz="3200" dirty="0"/>
          </a:p>
        </p:txBody>
      </p:sp>
      <p:cxnSp>
        <p:nvCxnSpPr>
          <p:cNvPr id="15" name="Straight Connector 14" descr="&quot;&quot;">
            <a:extLst>
              <a:ext uri="{FF2B5EF4-FFF2-40B4-BE49-F238E27FC236}">
                <a16:creationId xmlns:a16="http://schemas.microsoft.com/office/drawing/2014/main" id="{A004AD07-0293-4D4D-7A32-1B85E9F35C75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/>
        </p:nvCxnSpPr>
        <p:spPr>
          <a:xfrm>
            <a:off x="865188" y="871538"/>
            <a:ext cx="736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CD4801-96FB-3678-3C44-FEA5B37775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3364" y="1022350"/>
            <a:ext cx="6664742" cy="5703888"/>
          </a:xfrm>
        </p:spPr>
        <p:txBody>
          <a:bodyPr rtlCol="0">
            <a:normAutofit fontScale="55000" lnSpcReduction="20000"/>
          </a:bodyPr>
          <a:lstStyle/>
          <a:p>
            <a:pPr algn="just" fontAlgn="auto">
              <a:lnSpc>
                <a:spcPct val="150000"/>
              </a:lnSpc>
              <a:spcAft>
                <a:spcPts val="0"/>
              </a:spcAft>
              <a:defRPr/>
            </a:pPr>
            <a:r>
              <a:rPr lang="en-US" sz="2900" dirty="0">
                <a:latin typeface="Arial" panose="020B0604020202020204" pitchFamily="34" charset="0"/>
                <a:cs typeface="Arial" panose="020B0604020202020204" pitchFamily="34" charset="0"/>
              </a:rPr>
              <a:t>NHS Long Term Plan prioritises mental health funding and parity with physical health.</a:t>
            </a:r>
          </a:p>
          <a:p>
            <a:pPr algn="just" fontAlgn="auto">
              <a:lnSpc>
                <a:spcPct val="150000"/>
              </a:lnSpc>
              <a:spcAft>
                <a:spcPts val="0"/>
              </a:spcAft>
              <a:defRPr/>
            </a:pPr>
            <a:r>
              <a:rPr lang="en-US" sz="2900" dirty="0">
                <a:latin typeface="Arial" panose="020B0604020202020204" pitchFamily="34" charset="0"/>
                <a:cs typeface="Arial" panose="020B0604020202020204" pitchFamily="34" charset="0"/>
              </a:rPr>
              <a:t>Health in All Policies approach integrates mental well-being across housing, education, and employment.</a:t>
            </a:r>
          </a:p>
          <a:p>
            <a:pPr algn="just" fontAlgn="auto">
              <a:lnSpc>
                <a:spcPct val="150000"/>
              </a:lnSpc>
              <a:spcAft>
                <a:spcPts val="0"/>
              </a:spcAft>
              <a:defRPr/>
            </a:pPr>
            <a:r>
              <a:rPr lang="en-US" sz="2900" dirty="0">
                <a:latin typeface="Arial" panose="020B0604020202020204" pitchFamily="34" charset="0"/>
                <a:cs typeface="Arial" panose="020B0604020202020204" pitchFamily="34" charset="0"/>
              </a:rPr>
              <a:t>These policies aim to reduce inequalities and support sustainable health systems.</a:t>
            </a:r>
          </a:p>
          <a:p>
            <a:pPr algn="just" fontAlgn="auto">
              <a:lnSpc>
                <a:spcPct val="150000"/>
              </a:lnSpc>
              <a:spcAft>
                <a:spcPts val="0"/>
              </a:spcAft>
              <a:defRPr/>
            </a:pPr>
            <a:r>
              <a:rPr lang="en-US" sz="2900" dirty="0">
                <a:latin typeface="Arial" panose="020B0604020202020204" pitchFamily="34" charset="0"/>
                <a:cs typeface="Arial" panose="020B0604020202020204" pitchFamily="34" charset="0"/>
              </a:rPr>
              <a:t>Ongoing challenges:</a:t>
            </a:r>
          </a:p>
          <a:p>
            <a:pPr marL="742950" lvl="1" indent="-285750" algn="just" fontAlgn="auto">
              <a:lnSpc>
                <a:spcPct val="150000"/>
              </a:lnSpc>
              <a:spcAft>
                <a:spcPts val="0"/>
              </a:spcAft>
              <a:defRPr/>
            </a:pPr>
            <a:r>
              <a:rPr lang="en-US" sz="2900" dirty="0">
                <a:latin typeface="Arial" panose="020B0604020202020204" pitchFamily="34" charset="0"/>
                <a:cs typeface="Arial" panose="020B0604020202020204" pitchFamily="34" charset="0"/>
              </a:rPr>
              <a:t>Funding constraints</a:t>
            </a:r>
          </a:p>
          <a:p>
            <a:pPr marL="742950" lvl="1" indent="-285750" algn="just" fontAlgn="auto">
              <a:lnSpc>
                <a:spcPct val="150000"/>
              </a:lnSpc>
              <a:spcAft>
                <a:spcPts val="0"/>
              </a:spcAft>
              <a:defRPr/>
            </a:pPr>
            <a:r>
              <a:rPr lang="en-US" sz="2900" dirty="0">
                <a:latin typeface="Arial" panose="020B0604020202020204" pitchFamily="34" charset="0"/>
                <a:cs typeface="Arial" panose="020B0604020202020204" pitchFamily="34" charset="0"/>
              </a:rPr>
              <a:t>Workforce shortages</a:t>
            </a:r>
          </a:p>
          <a:p>
            <a:pPr marL="742950" lvl="1" indent="-285750" algn="just" fontAlgn="auto">
              <a:lnSpc>
                <a:spcPct val="150000"/>
              </a:lnSpc>
              <a:spcAft>
                <a:spcPts val="0"/>
              </a:spcAft>
              <a:defRPr/>
            </a:pPr>
            <a:r>
              <a:rPr lang="en-US" sz="2900" dirty="0">
                <a:latin typeface="Arial" panose="020B0604020202020204" pitchFamily="34" charset="0"/>
                <a:cs typeface="Arial" panose="020B0604020202020204" pitchFamily="34" charset="0"/>
              </a:rPr>
              <a:t>Increasing service demand</a:t>
            </a:r>
          </a:p>
          <a:p>
            <a:pPr algn="just" fontAlgn="auto">
              <a:lnSpc>
                <a:spcPct val="150000"/>
              </a:lnSpc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US" sz="29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 fontAlgn="auto">
              <a:lnSpc>
                <a:spcPct val="150000"/>
              </a:lnSpc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2900" i="1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</a:t>
            </a:r>
          </a:p>
          <a:p>
            <a:pPr algn="just" fontAlgn="auto">
              <a:lnSpc>
                <a:spcPct val="150000"/>
              </a:lnSpc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2900" i="1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(NHS England, 2019; WHO, 2022)</a:t>
            </a:r>
            <a:endParaRPr lang="en-US" sz="2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defRPr/>
            </a:pPr>
            <a:endParaRPr lang="en-GB" sz="17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251B22B-E85B-23B2-0E72-907F47EE24C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62546" y="1257008"/>
            <a:ext cx="7851857" cy="5234571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5D1D90-3209-0C5C-2B54-044FC7FF42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en-GB" sz="4000" b="1" u="sng" dirty="0">
                <a:solidFill>
                  <a:schemeClr val="accent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Service Delivery Models</a:t>
            </a:r>
          </a:p>
        </p:txBody>
      </p:sp>
      <p:graphicFrame>
        <p:nvGraphicFramePr>
          <p:cNvPr id="9" name="Content Placeholder 2">
            <a:extLst>
              <a:ext uri="{FF2B5EF4-FFF2-40B4-BE49-F238E27FC236}">
                <a16:creationId xmlns:a16="http://schemas.microsoft.com/office/drawing/2014/main" id="{D1461B5A-8C9C-5829-B547-53CD35CAE1A2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72720" y="2306319"/>
          <a:ext cx="11181080" cy="36982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 descr="&quot;&quot;">
            <a:extLst>
              <a:ext uri="{FF2B5EF4-FFF2-40B4-BE49-F238E27FC236}">
                <a16:creationId xmlns:a16="http://schemas.microsoft.com/office/drawing/2014/main" id="{6F9C5D05-65CF-4513-4D88-31A1C47A6C92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6D1E25-61C2-5E7F-203A-416F6BC9EA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338" y="387350"/>
            <a:ext cx="10142537" cy="1300163"/>
          </a:xfrm>
        </p:spPr>
        <p:txBody>
          <a:bodyPr rtlCol="0" anchor="b">
            <a:norm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en-GB" sz="4000" b="1" u="sng" dirty="0">
                <a:solidFill>
                  <a:schemeClr val="accent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UK Case Studies &amp; Examples</a:t>
            </a:r>
          </a:p>
        </p:txBody>
      </p:sp>
      <p:sp>
        <p:nvSpPr>
          <p:cNvPr id="12" name="Rectangle 11" descr="&quot;&quot;">
            <a:extLst>
              <a:ext uri="{FF2B5EF4-FFF2-40B4-BE49-F238E27FC236}">
                <a16:creationId xmlns:a16="http://schemas.microsoft.com/office/drawing/2014/main" id="{ACFA12C9-BD44-585E-5A1A-742BB43F9BC4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 flipH="1" flipV="1">
            <a:off x="0" y="1998663"/>
            <a:ext cx="11453813" cy="782637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Rectangle 13" descr="&quot;&quot;">
            <a:extLst>
              <a:ext uri="{FF2B5EF4-FFF2-40B4-BE49-F238E27FC236}">
                <a16:creationId xmlns:a16="http://schemas.microsoft.com/office/drawing/2014/main" id="{B79EAF9E-A65D-DA60-DD3B-4C15D7077604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2203450"/>
            <a:ext cx="11383963" cy="426720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19B1A4-6A3A-AD32-1418-3F36707286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4000" y="2408238"/>
            <a:ext cx="5842000" cy="3692525"/>
          </a:xfrm>
        </p:spPr>
        <p:txBody>
          <a:bodyPr rtlCol="0" anchor="ctr">
            <a:normAutofit lnSpcReduction="10000"/>
          </a:bodyPr>
          <a:lstStyle/>
          <a:p>
            <a:pPr algn="just" fontAlgn="auto">
              <a:spcAft>
                <a:spcPts val="0"/>
              </a:spcAft>
              <a:defRPr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Time to Change: National anti-stigma campaign improving attitudes to mental health.</a:t>
            </a:r>
          </a:p>
          <a:p>
            <a:pPr algn="just" fontAlgn="auto">
              <a:spcAft>
                <a:spcPts val="0"/>
              </a:spcAft>
              <a:defRPr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Every Mind Matters: NHS campaign promoting self-care and resilience.</a:t>
            </a:r>
          </a:p>
          <a:p>
            <a:pPr algn="just" fontAlgn="auto">
              <a:spcAft>
                <a:spcPts val="0"/>
              </a:spcAft>
              <a:defRPr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Local authority wellbeing programmes support community-based mental health promotion.</a:t>
            </a:r>
          </a:p>
          <a:p>
            <a:pPr algn="just" fontAlgn="auto">
              <a:spcAft>
                <a:spcPts val="0"/>
              </a:spcAft>
              <a:defRPr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These initiatives demonstrate preventative, population-level approaches.</a:t>
            </a:r>
          </a:p>
          <a:p>
            <a:pPr algn="just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US" sz="20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  (Time to Change, 2020; NHS England, 2023; LGA, 2023)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defRPr/>
            </a:pPr>
            <a:endParaRPr lang="en-GB" sz="2000" dirty="0"/>
          </a:p>
        </p:txBody>
      </p:sp>
      <p:sp>
        <p:nvSpPr>
          <p:cNvPr id="16" name="Rectangle 15" descr="&quot;&quot;">
            <a:extLst>
              <a:ext uri="{FF2B5EF4-FFF2-40B4-BE49-F238E27FC236}">
                <a16:creationId xmlns:a16="http://schemas.microsoft.com/office/drawing/2014/main" id="{E7C28B18-E5AA-A162-77A0-2D9AD9B3F358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 rot="5400000">
            <a:off x="11228388" y="2312988"/>
            <a:ext cx="781050" cy="1524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pic>
        <p:nvPicPr>
          <p:cNvPr id="12296" name="Picture 4">
            <a:extLst>
              <a:ext uri="{FF2B5EF4-FFF2-40B4-BE49-F238E27FC236}">
                <a16:creationId xmlns:a16="http://schemas.microsoft.com/office/drawing/2014/main" id="{D7F94A56-6835-1360-9899-4EDF7678EC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53475" y="3038475"/>
            <a:ext cx="2562225" cy="1781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7" name="Picture 6">
            <a:extLst>
              <a:ext uri="{FF2B5EF4-FFF2-40B4-BE49-F238E27FC236}">
                <a16:creationId xmlns:a16="http://schemas.microsoft.com/office/drawing/2014/main" id="{0CCEDE76-FCF5-308B-86F3-7208628B04B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15113" y="2330450"/>
            <a:ext cx="2401887" cy="1598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8" name="Picture 8">
            <a:extLst>
              <a:ext uri="{FF2B5EF4-FFF2-40B4-BE49-F238E27FC236}">
                <a16:creationId xmlns:a16="http://schemas.microsoft.com/office/drawing/2014/main" id="{52C1B147-B99D-E439-29CF-1A07CFF82B6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000" y="4673600"/>
            <a:ext cx="2540000" cy="1427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 descr="&quot;&quot;">
            <a:extLst>
              <a:ext uri="{FF2B5EF4-FFF2-40B4-BE49-F238E27FC236}">
                <a16:creationId xmlns:a16="http://schemas.microsoft.com/office/drawing/2014/main" id="{DB4F414F-5DF1-75A5-8EF8-BA9E0BADABC4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8882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351750-3965-566D-07F2-1498241766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962650" cy="1806575"/>
          </a:xfrm>
        </p:spPr>
        <p:txBody>
          <a:bodyPr rtlCol="0">
            <a:norm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en-GB" sz="4000" b="1" u="sng" dirty="0">
                <a:solidFill>
                  <a:schemeClr val="accent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Public Health Initiatives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A52BF6-61BE-C791-9BE4-0371D9DD28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5600" y="2011363"/>
            <a:ext cx="6566189" cy="4562475"/>
          </a:xfrm>
        </p:spPr>
        <p:txBody>
          <a:bodyPr rtlCol="0">
            <a:normAutofit fontScale="92500" lnSpcReduction="10000"/>
          </a:bodyPr>
          <a:lstStyle/>
          <a:p>
            <a:pPr algn="just" fontAlgn="auto">
              <a:spcAft>
                <a:spcPts val="0"/>
              </a:spcAft>
              <a:defRPr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Mental Health Awareness Week campaigns </a:t>
            </a:r>
          </a:p>
          <a:p>
            <a:pPr marL="0" indent="0" algn="just" fontAlgn="auto">
              <a:spcAft>
                <a:spcPts val="0"/>
              </a:spcAft>
              <a:buNone/>
              <a:defRPr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promote education and early help-seeking.</a:t>
            </a:r>
          </a:p>
          <a:p>
            <a:pPr algn="just" fontAlgn="auto">
              <a:spcAft>
                <a:spcPts val="0"/>
              </a:spcAft>
              <a:defRPr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Suicide prevention strategies focus on high-risk groups.</a:t>
            </a:r>
          </a:p>
          <a:p>
            <a:pPr algn="just" fontAlgn="auto">
              <a:spcAft>
                <a:spcPts val="0"/>
              </a:spcAft>
              <a:defRPr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Community support networks strengthen </a:t>
            </a:r>
          </a:p>
          <a:p>
            <a:pPr marL="0" indent="0" algn="just" fontAlgn="auto">
              <a:spcAft>
                <a:spcPts val="0"/>
              </a:spcAft>
              <a:buNone/>
              <a:defRPr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social connections.</a:t>
            </a:r>
          </a:p>
          <a:p>
            <a:pPr algn="just" fontAlgn="auto">
              <a:spcAft>
                <a:spcPts val="0"/>
              </a:spcAft>
              <a:defRPr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Public health initiatives improve societal wellbeing </a:t>
            </a:r>
          </a:p>
          <a:p>
            <a:pPr marL="0" indent="0" algn="just" fontAlgn="auto">
              <a:spcAft>
                <a:spcPts val="0"/>
              </a:spcAft>
              <a:buNone/>
              <a:defRPr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and reduce long-term service demand.</a:t>
            </a:r>
          </a:p>
          <a:p>
            <a:pPr algn="just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US" sz="20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US" sz="20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US" sz="20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US" sz="20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           (Mental Health Foundation, 2023; Samaritans, 2025)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GB" sz="17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4E2C1D2-0C31-92C7-86EE-06E566807EC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83372" y="2112838"/>
            <a:ext cx="5267036" cy="3410200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AE2A23-4085-1094-245A-FFF62D5771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en-GB" sz="4000" b="1" u="sng" dirty="0">
                <a:solidFill>
                  <a:schemeClr val="accent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Equity and Access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6F6451-B7E9-B1A5-E0FB-A6BDDCF327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5438" y="1825625"/>
            <a:ext cx="6999287" cy="4351338"/>
          </a:xfrm>
        </p:spPr>
        <p:txBody>
          <a:bodyPr rtlCol="0">
            <a:normAutofit lnSpcReduction="10000"/>
          </a:bodyPr>
          <a:lstStyle/>
          <a:p>
            <a:pPr algn="just" fontAlgn="auto">
              <a:spcAft>
                <a:spcPts val="0"/>
              </a:spcAft>
              <a:defRPr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Access to mental health services varies by:</a:t>
            </a:r>
          </a:p>
          <a:p>
            <a:pPr marL="742950" lvl="1" indent="-285750" algn="just" fontAlgn="auto">
              <a:spcAft>
                <a:spcPts val="0"/>
              </a:spcAft>
              <a:defRPr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Socioeconomic status</a:t>
            </a:r>
          </a:p>
          <a:p>
            <a:pPr marL="742950" lvl="1" indent="-285750" algn="just" fontAlgn="auto">
              <a:spcAft>
                <a:spcPts val="0"/>
              </a:spcAft>
              <a:defRPr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Ethnicity</a:t>
            </a:r>
          </a:p>
          <a:p>
            <a:pPr marL="742950" lvl="1" indent="-285750" algn="just" fontAlgn="auto">
              <a:spcAft>
                <a:spcPts val="0"/>
              </a:spcAft>
              <a:defRPr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Geography</a:t>
            </a:r>
          </a:p>
          <a:p>
            <a:pPr algn="just" fontAlgn="auto">
              <a:spcAft>
                <a:spcPts val="0"/>
              </a:spcAft>
              <a:defRPr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Deprived and marginalised communities experience higher mental health needs.</a:t>
            </a:r>
          </a:p>
          <a:p>
            <a:pPr algn="just" fontAlgn="auto">
              <a:spcAft>
                <a:spcPts val="0"/>
              </a:spcAft>
              <a:defRPr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Targeted, culturally appropriate services are essential.</a:t>
            </a:r>
          </a:p>
          <a:p>
            <a:pPr algn="just" fontAlgn="auto">
              <a:spcAft>
                <a:spcPts val="0"/>
              </a:spcAft>
              <a:defRPr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Addressing inequalities is crucial for ethical and sustainable healthcare systems.</a:t>
            </a:r>
          </a:p>
          <a:p>
            <a:pPr algn="just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US" sz="20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US" sz="20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           (Marmot et al., 2020; NHS England, 2019)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D912D81-7F84-5694-0D65-C07C18EC0A2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22756" y="1690688"/>
            <a:ext cx="4392780" cy="4801411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Slide Background" descr="&quot;&quot;">
            <a:extLst>
              <a:ext uri="{FF2B5EF4-FFF2-40B4-BE49-F238E27FC236}">
                <a16:creationId xmlns:a16="http://schemas.microsoft.com/office/drawing/2014/main" id="{CE8F8B89-FEA5-B2A8-8D99-9E5A9AE5AD37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12" name="Rectangle 11" descr="&quot;&quot;">
            <a:extLst>
              <a:ext uri="{FF2B5EF4-FFF2-40B4-BE49-F238E27FC236}">
                <a16:creationId xmlns:a16="http://schemas.microsoft.com/office/drawing/2014/main" id="{6F6A3808-098F-6498-3CDE-A7C0E305363B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8521700" cy="2286000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73DC60-37AF-33B4-CDBE-AE89D2E967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350838"/>
            <a:ext cx="4646613" cy="1624012"/>
          </a:xfrm>
        </p:spPr>
        <p:txBody>
          <a:bodyPr rtlCol="0">
            <a:norm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en-GB" sz="4000" b="1" u="sng" dirty="0">
                <a:solidFill>
                  <a:schemeClr val="accent4"/>
                </a:solidFill>
                <a:latin typeface="Arial" panose="020B0604020202020204" pitchFamily="34" charset="0"/>
                <a:ea typeface="Aptos" panose="020B0004020202020204" pitchFamily="34" charset="0"/>
              </a:rPr>
              <a:t>Conclusion</a:t>
            </a:r>
            <a:endParaRPr lang="en-GB" sz="4000" b="1" u="sng" dirty="0">
              <a:solidFill>
                <a:schemeClr val="accent4"/>
              </a:solidFill>
            </a:endParaRPr>
          </a:p>
        </p:txBody>
      </p:sp>
      <p:sp>
        <p:nvSpPr>
          <p:cNvPr id="15365" name="Content Placeholder 2">
            <a:extLst>
              <a:ext uri="{FF2B5EF4-FFF2-40B4-BE49-F238E27FC236}">
                <a16:creationId xmlns:a16="http://schemas.microsoft.com/office/drawing/2014/main" id="{161BD49D-4AEA-F433-79BB-5ABF3946917F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867525" y="1336675"/>
            <a:ext cx="4562475" cy="3613150"/>
          </a:xfrm>
        </p:spPr>
        <p:txBody>
          <a:bodyPr anchor="ctr"/>
          <a:lstStyle/>
          <a:p>
            <a:pPr>
              <a:spcAft>
                <a:spcPts val="800"/>
              </a:spcAft>
              <a:buFont typeface="Arial" panose="020B0604020202020204" pitchFamily="34" charset="0"/>
              <a:buNone/>
            </a:pPr>
            <a:endParaRPr lang="en-GB" altLang="en-US" sz="2400"/>
          </a:p>
        </p:txBody>
      </p:sp>
      <p:sp>
        <p:nvSpPr>
          <p:cNvPr id="15366" name="Rectangle 1">
            <a:extLst>
              <a:ext uri="{FF2B5EF4-FFF2-40B4-BE49-F238E27FC236}">
                <a16:creationId xmlns:a16="http://schemas.microsoft.com/office/drawing/2014/main" id="{CC70FF00-E371-7144-81D3-BB9C8B456643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5763" y="1628775"/>
            <a:ext cx="6208712" cy="3727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>
            <a:lvl1pPr>
              <a:defRPr>
                <a:solidFill>
                  <a:schemeClr val="tx1"/>
                </a:solidFill>
                <a:latin typeface="Aptos" panose="020B00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ptos" panose="020B00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ptos" panose="020B00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ptos" panose="020B00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ptos" panose="020B00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ptos" panose="020B00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ptos" panose="020B00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ptos" panose="020B00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ptos" panose="020B0004020202020204" pitchFamily="34" charset="0"/>
              </a:defRPr>
            </a:lvl9pPr>
          </a:lstStyle>
          <a:p>
            <a:pPr algn="just">
              <a:lnSpc>
                <a:spcPct val="150000"/>
              </a:lnSpc>
              <a:buFontTx/>
              <a:buChar char="•"/>
            </a:pPr>
            <a:r>
              <a:rPr lang="en-US" altLang="en-US" sz="2000">
                <a:latin typeface="Arial" panose="020B0604020202020204" pitchFamily="34" charset="0"/>
                <a:cs typeface="Arial" panose="020B0604020202020204" pitchFamily="34" charset="0"/>
              </a:rPr>
              <a:t>Mental health is central to overall health and well-being.</a:t>
            </a:r>
          </a:p>
          <a:p>
            <a:pPr algn="just">
              <a:lnSpc>
                <a:spcPct val="150000"/>
              </a:lnSpc>
              <a:buFontTx/>
              <a:buChar char="•"/>
            </a:pPr>
            <a:r>
              <a:rPr lang="en-US" altLang="en-US" sz="2000">
                <a:latin typeface="Arial" panose="020B0604020202020204" pitchFamily="34" charset="0"/>
                <a:cs typeface="Arial" panose="020B0604020202020204" pitchFamily="34" charset="0"/>
              </a:rPr>
              <a:t>Integrated, holistic approaches improve outcomes and service efficiency.</a:t>
            </a:r>
          </a:p>
          <a:p>
            <a:pPr algn="just">
              <a:lnSpc>
                <a:spcPct val="150000"/>
              </a:lnSpc>
              <a:buFontTx/>
              <a:buChar char="•"/>
            </a:pPr>
            <a:r>
              <a:rPr lang="en-US" altLang="en-US" sz="2000">
                <a:latin typeface="Arial" panose="020B0604020202020204" pitchFamily="34" charset="0"/>
                <a:cs typeface="Arial" panose="020B0604020202020204" pitchFamily="34" charset="0"/>
              </a:rPr>
              <a:t>Sustainable development principles support prevention and long-term system resilience.</a:t>
            </a:r>
          </a:p>
          <a:p>
            <a:pPr algn="just">
              <a:lnSpc>
                <a:spcPct val="150000"/>
              </a:lnSpc>
              <a:buFontTx/>
              <a:buChar char="•"/>
            </a:pPr>
            <a:r>
              <a:rPr lang="en-US" altLang="en-US" sz="2000">
                <a:latin typeface="Arial" panose="020B0604020202020204" pitchFamily="34" charset="0"/>
                <a:cs typeface="Arial" panose="020B0604020202020204" pitchFamily="34" charset="0"/>
              </a:rPr>
              <a:t>Policies and services must prioritise equity, integration, and sustainability to meet future needs.</a:t>
            </a:r>
          </a:p>
        </p:txBody>
      </p:sp>
      <p:pic>
        <p:nvPicPr>
          <p:cNvPr id="15367" name="Picture 4">
            <a:extLst>
              <a:ext uri="{FF2B5EF4-FFF2-40B4-BE49-F238E27FC236}">
                <a16:creationId xmlns:a16="http://schemas.microsoft.com/office/drawing/2014/main" id="{A2A42B23-328D-8662-DB72-C2825CEDFBB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03" r="8607"/>
          <a:stretch>
            <a:fillRect/>
          </a:stretch>
        </p:blipFill>
        <p:spPr bwMode="auto">
          <a:xfrm>
            <a:off x="6705600" y="0"/>
            <a:ext cx="549275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2D9D94-B827-A00D-9030-FF58067F9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12713"/>
          </a:xfrm>
        </p:spPr>
        <p:txBody>
          <a:bodyPr rtlCol="0">
            <a:normAutofit fontScale="90000"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en-GB" sz="4000" b="1" u="sng" dirty="0">
                <a:latin typeface="Arial" panose="020B0604020202020204" pitchFamily="34" charset="0"/>
                <a:ea typeface="Aptos" panose="020B0004020202020204" pitchFamily="34" charset="0"/>
              </a:rPr>
              <a:t>Reference List </a:t>
            </a:r>
            <a:endParaRPr lang="en-GB" sz="4000" b="1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496D48-4A5E-4ABD-5761-F8D2C151BD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660400"/>
            <a:ext cx="10515600" cy="6084888"/>
          </a:xfrm>
        </p:spPr>
        <p:txBody>
          <a:bodyPr rtlCol="0">
            <a:noAutofit/>
          </a:bodyPr>
          <a:lstStyle/>
          <a:p>
            <a:pPr algn="just" fontAlgn="auto">
              <a:lnSpc>
                <a:spcPct val="100000"/>
              </a:lnSpc>
              <a:spcAft>
                <a:spcPts val="800"/>
              </a:spcAft>
              <a:buFont typeface="Arial" panose="020B0604020202020204" pitchFamily="34" charset="0"/>
              <a:buNone/>
              <a:defRPr/>
            </a:pP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Brundtland Commission (1987). </a:t>
            </a:r>
            <a:r>
              <a:rPr lang="en-GB" sz="1200" i="1" kern="100" dirty="0">
                <a:latin typeface="Italic"/>
                <a:ea typeface="Aptos" panose="020B0004020202020204" pitchFamily="34" charset="0"/>
                <a:cs typeface="Arial" panose="020B0604020202020204" pitchFamily="34" charset="0"/>
              </a:rPr>
              <a:t>Our Common Future</a:t>
            </a: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Oxford: Oxford University Press.</a:t>
            </a:r>
          </a:p>
          <a:p>
            <a:pPr algn="just" fontAlgn="auto">
              <a:lnSpc>
                <a:spcPct val="100000"/>
              </a:lnSpc>
              <a:spcAft>
                <a:spcPts val="800"/>
              </a:spcAft>
              <a:buFont typeface="Arial" panose="020B0604020202020204" pitchFamily="34" charset="0"/>
              <a:buNone/>
              <a:defRPr/>
            </a:pP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Dodge, R., Daly, A.P., Huyton, J. and Sanders, L.D. (2012) ‘</a:t>
            </a:r>
            <a:r>
              <a:rPr lang="en-GB" sz="1200" i="1" kern="100" dirty="0">
                <a:latin typeface="Italic"/>
                <a:ea typeface="Aptos" panose="020B0004020202020204" pitchFamily="34" charset="0"/>
                <a:cs typeface="Arial" panose="020B0604020202020204" pitchFamily="34" charset="0"/>
              </a:rPr>
              <a:t>The challenge of defining wellbeing’, International Journal of Wellbeing</a:t>
            </a: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2(3), pp. 222–235.</a:t>
            </a:r>
          </a:p>
          <a:p>
            <a:pPr algn="just" fontAlgn="auto">
              <a:lnSpc>
                <a:spcPct val="100000"/>
              </a:lnSpc>
              <a:spcAft>
                <a:spcPts val="800"/>
              </a:spcAft>
              <a:buFont typeface="Arial" panose="020B0604020202020204" pitchFamily="34" charset="0"/>
              <a:buNone/>
              <a:defRPr/>
            </a:pP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Engel, G.L. (1977) ‘</a:t>
            </a:r>
            <a:r>
              <a:rPr lang="en-GB" sz="1200" i="1" kern="100" dirty="0">
                <a:latin typeface="Italic"/>
                <a:ea typeface="Aptos" panose="020B0004020202020204" pitchFamily="34" charset="0"/>
                <a:cs typeface="Arial" panose="020B0604020202020204" pitchFamily="34" charset="0"/>
              </a:rPr>
              <a:t>The need for a new medical model: A challenge for biomedicine’, Science</a:t>
            </a: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196(4286), pp. 129–136.</a:t>
            </a:r>
          </a:p>
          <a:p>
            <a:pPr algn="just" fontAlgn="auto">
              <a:lnSpc>
                <a:spcPct val="100000"/>
              </a:lnSpc>
              <a:spcAft>
                <a:spcPts val="800"/>
              </a:spcAft>
              <a:buFont typeface="Arial" panose="020B0604020202020204" pitchFamily="34" charset="0"/>
              <a:buNone/>
              <a:defRPr/>
            </a:pP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Marmot, M., Allen, J., Boyce, T., Goldblatt, P. and Morrison, J. (2020) </a:t>
            </a:r>
            <a:r>
              <a:rPr lang="en-GB" sz="1200" i="1" kern="100" dirty="0">
                <a:latin typeface="Italic"/>
                <a:ea typeface="Aptos" panose="020B0004020202020204" pitchFamily="34" charset="0"/>
                <a:cs typeface="Arial" panose="020B0604020202020204" pitchFamily="34" charset="0"/>
              </a:rPr>
              <a:t>Health equity in England: The Marmot Review 10 years on</a:t>
            </a: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London: Institute of Health Equity.</a:t>
            </a:r>
          </a:p>
          <a:p>
            <a:pPr algn="just" fontAlgn="auto">
              <a:lnSpc>
                <a:spcPct val="100000"/>
              </a:lnSpc>
              <a:spcAft>
                <a:spcPts val="800"/>
              </a:spcAft>
              <a:buFont typeface="Arial" panose="020B0604020202020204" pitchFamily="34" charset="0"/>
              <a:buNone/>
              <a:defRPr/>
            </a:pP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Mental Health Foundation (2023) </a:t>
            </a:r>
            <a:r>
              <a:rPr lang="en-GB" sz="1200" i="1" kern="100" dirty="0">
                <a:latin typeface="Italic"/>
                <a:ea typeface="Aptos" panose="020B0004020202020204" pitchFamily="34" charset="0"/>
                <a:cs typeface="Arial" panose="020B0604020202020204" pitchFamily="34" charset="0"/>
              </a:rPr>
              <a:t>Mental Health in the UK</a:t>
            </a: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2"/>
              </a:rPr>
              <a:t>https://www.mentalhealth.org.uk</a:t>
            </a: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 (Accessed: 2 February 2026).</a:t>
            </a:r>
          </a:p>
          <a:p>
            <a:pPr algn="just" fontAlgn="auto">
              <a:lnSpc>
                <a:spcPct val="100000"/>
              </a:lnSpc>
              <a:spcAft>
                <a:spcPts val="800"/>
              </a:spcAft>
              <a:buFont typeface="Arial" panose="020B0604020202020204" pitchFamily="34" charset="0"/>
              <a:buNone/>
              <a:defRPr/>
            </a:pP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NHS England (2019) </a:t>
            </a:r>
            <a:r>
              <a:rPr lang="en-GB" sz="1200" i="1" kern="100" dirty="0">
                <a:latin typeface="Italic"/>
                <a:ea typeface="Aptos" panose="020B0004020202020204" pitchFamily="34" charset="0"/>
                <a:cs typeface="Arial" panose="020B0604020202020204" pitchFamily="34" charset="0"/>
              </a:rPr>
              <a:t>The NHS Long Term Plan</a:t>
            </a: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3"/>
              </a:rPr>
              <a:t>https://www.longtermplan.nhs.uk</a:t>
            </a: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 (Accessed: 3 February 2026).</a:t>
            </a:r>
          </a:p>
          <a:p>
            <a:pPr algn="just" fontAlgn="auto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None/>
              <a:defRPr/>
            </a:pP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NHS England (2022) </a:t>
            </a:r>
            <a:r>
              <a:rPr lang="en-GB" sz="1200" i="1" kern="100" dirty="0">
                <a:latin typeface="Italic"/>
                <a:ea typeface="Aptos" panose="020B0004020202020204" pitchFamily="34" charset="0"/>
                <a:cs typeface="Times New Roman" panose="02020603050405020304" pitchFamily="18" charset="0"/>
              </a:rPr>
              <a:t>Improving Access to Psychological Therapies (IAPT) programme</a:t>
            </a: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4"/>
              </a:rPr>
              <a:t>https://www.england.nhs.uk</a:t>
            </a: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 (Accessed: 6 February 2026)</a:t>
            </a:r>
          </a:p>
          <a:p>
            <a:pPr algn="just" fontAlgn="auto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None/>
              <a:defRPr/>
            </a:pP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NHS England (2023) </a:t>
            </a:r>
            <a:r>
              <a:rPr lang="en-GB" sz="1200" i="1" kern="100" dirty="0">
                <a:latin typeface="Italic"/>
                <a:ea typeface="Aptos" panose="020B0004020202020204" pitchFamily="34" charset="0"/>
                <a:cs typeface="Times New Roman" panose="02020603050405020304" pitchFamily="18" charset="0"/>
              </a:rPr>
              <a:t>Every Mind Matters</a:t>
            </a: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5"/>
              </a:rPr>
              <a:t>https://www.nhs.uk/every-mind-matters</a:t>
            </a: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  (Accessed: 3 February 2026).</a:t>
            </a:r>
            <a:endParaRPr lang="en-GB" sz="1200" kern="100" dirty="0"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just" fontAlgn="auto">
              <a:lnSpc>
                <a:spcPct val="100000"/>
              </a:lnSpc>
              <a:spcAft>
                <a:spcPts val="800"/>
              </a:spcAft>
              <a:buFont typeface="Arial" panose="020B0604020202020204" pitchFamily="34" charset="0"/>
              <a:buNone/>
              <a:defRPr/>
            </a:pP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Samaritans (2025) </a:t>
            </a:r>
            <a:r>
              <a:rPr lang="en-GB" sz="1200" i="1" kern="100" dirty="0">
                <a:latin typeface="Italic"/>
                <a:ea typeface="Aptos" panose="020B0004020202020204" pitchFamily="34" charset="0"/>
                <a:cs typeface="Arial" panose="020B0604020202020204" pitchFamily="34" charset="0"/>
              </a:rPr>
              <a:t>Suicide Prevention Support</a:t>
            </a: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</a:t>
            </a:r>
          </a:p>
          <a:p>
            <a:pPr algn="just" fontAlgn="auto">
              <a:lnSpc>
                <a:spcPct val="100000"/>
              </a:lnSpc>
              <a:spcAft>
                <a:spcPts val="800"/>
              </a:spcAft>
              <a:buFont typeface="Arial" panose="020B0604020202020204" pitchFamily="34" charset="0"/>
              <a:buNone/>
              <a:defRPr/>
            </a:pP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Time to Change (2020) </a:t>
            </a:r>
            <a:r>
              <a:rPr lang="en-GB" sz="1200" i="1" kern="100" dirty="0">
                <a:latin typeface="Italic"/>
                <a:ea typeface="Aptos" panose="020B0004020202020204" pitchFamily="34" charset="0"/>
                <a:cs typeface="Arial" panose="020B0604020202020204" pitchFamily="34" charset="0"/>
              </a:rPr>
              <a:t>Anti‑Stigma Campaign UK</a:t>
            </a: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</a:t>
            </a:r>
          </a:p>
          <a:p>
            <a:pPr algn="just" fontAlgn="auto">
              <a:lnSpc>
                <a:spcPct val="100000"/>
              </a:lnSpc>
              <a:spcAft>
                <a:spcPts val="800"/>
              </a:spcAft>
              <a:buFont typeface="Arial" panose="020B0604020202020204" pitchFamily="34" charset="0"/>
              <a:buNone/>
              <a:defRPr/>
            </a:pP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WHO (1948) </a:t>
            </a:r>
            <a:r>
              <a:rPr lang="en-GB" sz="1200" i="1" kern="100" dirty="0">
                <a:latin typeface="Italic"/>
                <a:ea typeface="Aptos" panose="020B0004020202020204" pitchFamily="34" charset="0"/>
                <a:cs typeface="Arial" panose="020B0604020202020204" pitchFamily="34" charset="0"/>
              </a:rPr>
              <a:t>Constitution of the World Health Organisation</a:t>
            </a: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6"/>
              </a:rPr>
              <a:t>https://www.who.int</a:t>
            </a: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 (Accessed: 4 February 2026).</a:t>
            </a:r>
          </a:p>
          <a:p>
            <a:pPr algn="just" fontAlgn="auto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None/>
              <a:defRPr/>
            </a:pP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World Health Organisation (2022) </a:t>
            </a:r>
            <a:r>
              <a:rPr lang="en-GB" sz="1200" i="1" kern="100" dirty="0">
                <a:latin typeface="Italic"/>
                <a:ea typeface="Aptos" panose="020B0004020202020204" pitchFamily="34" charset="0"/>
                <a:cs typeface="Times New Roman" panose="02020603050405020304" pitchFamily="18" charset="0"/>
              </a:rPr>
              <a:t>Health in All Policies (HiAP) Framework for Country Action</a:t>
            </a: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Geneva: WHO. Available at: </a:t>
            </a: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6"/>
              </a:rPr>
              <a:t>https://www.who.int</a:t>
            </a: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 (Accessed: 5 February 2026)</a:t>
            </a:r>
            <a:endParaRPr lang="en-GB" sz="1200" kern="100" dirty="0"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just" fontAlgn="auto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None/>
              <a:defRPr/>
            </a:pP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World Health Organisation (2015) </a:t>
            </a:r>
            <a:r>
              <a:rPr lang="en-GB" sz="1200" i="1" kern="100" dirty="0">
                <a:latin typeface="Italic"/>
                <a:ea typeface="Aptos" panose="020B0004020202020204" pitchFamily="34" charset="0"/>
                <a:cs typeface="Times New Roman" panose="02020603050405020304" pitchFamily="18" charset="0"/>
              </a:rPr>
              <a:t>Sustainable Development Goals: Goal 3 Good Health and Well-being</a:t>
            </a: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6"/>
              </a:rPr>
              <a:t>https://www.who.int</a:t>
            </a: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 (Accessed:2 February 2026)</a:t>
            </a:r>
            <a:endParaRPr lang="en-GB" sz="1200" kern="100" dirty="0"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just" fontAlgn="auto">
              <a:lnSpc>
                <a:spcPct val="100000"/>
              </a:lnSpc>
              <a:spcAft>
                <a:spcPts val="800"/>
              </a:spcAft>
              <a:buFont typeface="Arial" panose="020B0604020202020204" pitchFamily="34" charset="0"/>
              <a:buNone/>
              <a:defRPr/>
            </a:pP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 </a:t>
            </a:r>
          </a:p>
          <a:p>
            <a:pPr marL="0" indent="0" fontAlgn="auto">
              <a:lnSpc>
                <a:spcPct val="100000"/>
              </a:lnSpc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1646</TotalTime>
  <Words>1188</Words>
  <Application>Microsoft Office PowerPoint</Application>
  <PresentationFormat>Widescreen</PresentationFormat>
  <Paragraphs>122</Paragraphs>
  <Slides>14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Aptos</vt:lpstr>
      <vt:lpstr>Aptos Display</vt:lpstr>
      <vt:lpstr>Arial</vt:lpstr>
      <vt:lpstr>Calibri</vt:lpstr>
      <vt:lpstr>Italic</vt:lpstr>
      <vt:lpstr>Office Theme</vt:lpstr>
      <vt:lpstr>PowerPoint Presentation</vt:lpstr>
      <vt:lpstr>Mental Health Promotion, Wellbeing &amp; Sustainable Development in UK Health &amp; Social Care</vt:lpstr>
      <vt:lpstr>Introduction</vt:lpstr>
      <vt:lpstr>Key Concepts: Health</vt:lpstr>
      <vt:lpstr>Key Concepts: Wellbeing &amp; Sustainable Development</vt:lpstr>
      <vt:lpstr>Integration of Mental Health &amp; Wellbeing</vt:lpstr>
      <vt:lpstr> Theoretical Perspectives </vt:lpstr>
      <vt:lpstr>Policy and Governance </vt:lpstr>
      <vt:lpstr>Service Delivery Models</vt:lpstr>
      <vt:lpstr>UK Case Studies &amp; Examples</vt:lpstr>
      <vt:lpstr>Public Health Initiatives</vt:lpstr>
      <vt:lpstr>Equity and Access</vt:lpstr>
      <vt:lpstr>Conclusion</vt:lpstr>
      <vt:lpstr>Reference List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Harwinder Kaur</dc:creator>
  <cp:lastModifiedBy>Victoria Mukusa</cp:lastModifiedBy>
  <cp:revision>7</cp:revision>
  <dcterms:created xsi:type="dcterms:W3CDTF">2026-02-10T00:11:06Z</dcterms:created>
  <dcterms:modified xsi:type="dcterms:W3CDTF">2026-02-15T13:49:10Z</dcterms:modified>
</cp:coreProperties>
</file>