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
  </p:notesMasterIdLst>
  <p:sldIdLst>
    <p:sldId id="257" r:id="rId2"/>
    <p:sldId id="258" r:id="rId3"/>
    <p:sldId id="259" r:id="rId4"/>
    <p:sldId id="260" r:id="rId5"/>
    <p:sldId id="261" r:id="rId6"/>
    <p:sldId id="262" r:id="rId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272"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4BEA5B0-D7F1-4740-9646-93A7DB2EB333}" type="datetimeFigureOut">
              <a:rPr lang="en-GB" smtClean="0"/>
              <a:t>15/11/2018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38C0BAE-B048-4480-AC96-011B047CCB8E}" type="slidenum">
              <a:rPr lang="en-GB" smtClean="0"/>
              <a:t>‹#›</a:t>
            </a:fld>
            <a:endParaRPr lang="en-GB"/>
          </a:p>
        </p:txBody>
      </p:sp>
    </p:spTree>
    <p:extLst>
      <p:ext uri="{BB962C8B-B14F-4D97-AF65-F5344CB8AC3E}">
        <p14:creationId xmlns:p14="http://schemas.microsoft.com/office/powerpoint/2010/main" val="33297427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C28BCD8-D7A6-4C03-9518-6869CF9A514D}" type="slidenum">
              <a:rPr lang="en-GB" smtClean="0"/>
              <a:pPr/>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C28BCD8-D7A6-4C03-9518-6869CF9A514D}"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C28BCD8-D7A6-4C03-9518-6869CF9A514D}" type="slidenum">
              <a:rPr lang="en-GB" smtClean="0"/>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C28BCD8-D7A6-4C03-9518-6869CF9A514D}" type="slidenum">
              <a:rPr lang="en-GB" smtClean="0"/>
              <a:pPr/>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C28BCD8-D7A6-4C03-9518-6869CF9A514D}" type="slidenum">
              <a:rPr lang="en-GB" smtClean="0"/>
              <a:pPr/>
              <a:t>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2E105DF-BDC7-4C45-B3A8-CC8FDA96A42F}" type="datetimeFigureOut">
              <a:rPr lang="en-GB" smtClean="0"/>
              <a:pPr/>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53248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2E105DF-BDC7-4C45-B3A8-CC8FDA96A42F}" type="datetimeFigureOut">
              <a:rPr lang="en-GB" smtClean="0"/>
              <a:pPr/>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30016284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2E105DF-BDC7-4C45-B3A8-CC8FDA96A42F}" type="datetimeFigureOut">
              <a:rPr lang="en-GB" smtClean="0"/>
              <a:pPr/>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0905116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2E105DF-BDC7-4C45-B3A8-CC8FDA96A42F}" type="datetimeFigureOut">
              <a:rPr lang="en-GB" smtClean="0"/>
              <a:pPr/>
              <a:t>15/11/2018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41218965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2E105DF-BDC7-4C45-B3A8-CC8FDA96A42F}" type="datetimeFigureOut">
              <a:rPr lang="en-GB" smtClean="0"/>
              <a:pPr/>
              <a:t>15/11/2018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82B3988-437B-4D60-B489-6C4257B33C64}"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70251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2E105DF-BDC7-4C45-B3A8-CC8FDA96A42F}" type="datetimeFigureOut">
              <a:rPr lang="en-GB" smtClean="0"/>
              <a:pPr/>
              <a:t>15/11/2018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7484451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E105DF-BDC7-4C45-B3A8-CC8FDA96A42F}" type="datetimeFigureOut">
              <a:rPr lang="en-GB" smtClean="0"/>
              <a:pPr/>
              <a:t>15/11/2018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30482422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2E105DF-BDC7-4C45-B3A8-CC8FDA96A42F}" type="datetimeFigureOut">
              <a:rPr lang="en-GB" smtClean="0"/>
              <a:pPr/>
              <a:t>15/11/2018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2B3988-437B-4D60-B489-6C4257B33C64}"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03477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2E105DF-BDC7-4C45-B3A8-CC8FDA96A42F}" type="datetimeFigureOut">
              <a:rPr lang="en-GB" smtClean="0"/>
              <a:pPr/>
              <a:t>15/11/2018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12348561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2E105DF-BDC7-4C45-B3A8-CC8FDA96A42F}" type="datetimeFigureOut">
              <a:rPr lang="en-GB" smtClean="0"/>
              <a:pPr/>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11450739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2E105DF-BDC7-4C45-B3A8-CC8FDA96A42F}" type="datetimeFigureOut">
              <a:rPr lang="en-GB" smtClean="0"/>
              <a:pPr/>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24362899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981200"/>
            <a:ext cx="40386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981200"/>
            <a:ext cx="4038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4114800"/>
            <a:ext cx="4038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p:txBody>
          <a:bodyPr/>
          <a:lstStyle>
            <a:lvl1pPr>
              <a:defRPr/>
            </a:lvl1pPr>
          </a:lstStyle>
          <a:p>
            <a:pPr>
              <a:defRPr/>
            </a:pPr>
            <a:endParaRPr lang="en-GB"/>
          </a:p>
        </p:txBody>
      </p:sp>
      <p:sp>
        <p:nvSpPr>
          <p:cNvPr id="7" name="Footer Placeholder 6"/>
          <p:cNvSpPr>
            <a:spLocks noGrp="1"/>
          </p:cNvSpPr>
          <p:nvPr>
            <p:ph type="ftr" sz="quarter" idx="11"/>
          </p:nvPr>
        </p:nvSpPr>
        <p:spPr/>
        <p:txBody>
          <a:bodyPr/>
          <a:lstStyle>
            <a:lvl1pPr>
              <a:defRPr/>
            </a:lvl1pPr>
          </a:lstStyle>
          <a:p>
            <a:pPr>
              <a:defRPr/>
            </a:pPr>
            <a:endParaRPr lang="en-GB"/>
          </a:p>
        </p:txBody>
      </p:sp>
      <p:sp>
        <p:nvSpPr>
          <p:cNvPr id="8" name="Slide Number Placeholder 7"/>
          <p:cNvSpPr>
            <a:spLocks noGrp="1"/>
          </p:cNvSpPr>
          <p:nvPr>
            <p:ph type="sldNum" sz="quarter" idx="12"/>
          </p:nvPr>
        </p:nvSpPr>
        <p:spPr/>
        <p:txBody>
          <a:bodyPr/>
          <a:lstStyle>
            <a:lvl1pPr>
              <a:defRPr/>
            </a:lvl1pPr>
          </a:lstStyle>
          <a:p>
            <a:pPr>
              <a:defRPr/>
            </a:pPr>
            <a:fld id="{C295AB4D-65FC-42C3-84F6-8CF09C03952F}" type="slidenum">
              <a:rPr lang="en-GB"/>
              <a:pPr>
                <a:defRPr/>
              </a:pPr>
              <a:t>‹#›</a:t>
            </a:fld>
            <a:endParaRPr lang="en-GB"/>
          </a:p>
        </p:txBody>
      </p:sp>
    </p:spTree>
    <p:extLst>
      <p:ext uri="{BB962C8B-B14F-4D97-AF65-F5344CB8AC3E}">
        <p14:creationId xmlns:p14="http://schemas.microsoft.com/office/powerpoint/2010/main" val="18669153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32E105DF-BDC7-4C45-B3A8-CC8FDA96A42F}" type="datetimeFigureOut">
              <a:rPr lang="en-GB" smtClean="0"/>
              <a:pPr/>
              <a:t>15/11/2018</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82B3988-437B-4D60-B489-6C4257B33C64}" type="slidenum">
              <a:rPr lang="en-GB" smtClean="0"/>
              <a:pPr/>
              <a:t>‹#›</a:t>
            </a:fld>
            <a:endParaRPr lang="en-GB"/>
          </a:p>
        </p:txBody>
      </p:sp>
    </p:spTree>
    <p:extLst>
      <p:ext uri="{BB962C8B-B14F-4D97-AF65-F5344CB8AC3E}">
        <p14:creationId xmlns:p14="http://schemas.microsoft.com/office/powerpoint/2010/main" val="256419196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2852936"/>
            <a:ext cx="7848600" cy="1927225"/>
          </a:xfrm>
        </p:spPr>
        <p:txBody>
          <a:bodyPr/>
          <a:lstStyle/>
          <a:p>
            <a:r>
              <a:rPr lang="en-GB" dirty="0"/>
              <a:t>404-354 Imperialism and Chaos: The Mercenary Explosion</a:t>
            </a:r>
            <a:br>
              <a:rPr lang="en-GB" dirty="0"/>
            </a:b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84226177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Warfare professionalism in the Greek World</a:t>
            </a:r>
            <a:endParaRPr lang="en-GB" dirty="0"/>
          </a:p>
        </p:txBody>
      </p:sp>
      <p:sp>
        <p:nvSpPr>
          <p:cNvPr id="3" name="Content Placeholder 2"/>
          <p:cNvSpPr>
            <a:spLocks noGrp="1"/>
          </p:cNvSpPr>
          <p:nvPr>
            <p:ph idx="1"/>
          </p:nvPr>
        </p:nvSpPr>
        <p:spPr/>
        <p:txBody>
          <a:bodyPr>
            <a:normAutofit/>
          </a:bodyPr>
          <a:lstStyle/>
          <a:p>
            <a:r>
              <a:rPr lang="en-GB" dirty="0" smtClean="0"/>
              <a:t>In the archaic period and the beginning of the classical, the only professional soldiers known to us were the Spartans. </a:t>
            </a:r>
          </a:p>
          <a:p>
            <a:r>
              <a:rPr lang="en-GB" dirty="0" smtClean="0"/>
              <a:t>Sparta had a professional army, since its citizens trained rigorously in warfare and their main occupation was warfare. </a:t>
            </a:r>
          </a:p>
          <a:p>
            <a:r>
              <a:rPr lang="en-GB" dirty="0" smtClean="0"/>
              <a:t>To create such a system of a professional army, the state needs to be able to invest heavily and maintain that investment.</a:t>
            </a:r>
          </a:p>
          <a:p>
            <a:r>
              <a:rPr lang="en-GB" dirty="0" smtClean="0"/>
              <a:t>The Spartans had moulded their political, social and economic system to provide for a professional army.</a:t>
            </a:r>
            <a:endParaRPr lang="en-GB" dirty="0"/>
          </a:p>
        </p:txBody>
      </p:sp>
    </p:spTree>
    <p:extLst>
      <p:ext uri="{BB962C8B-B14F-4D97-AF65-F5344CB8AC3E}">
        <p14:creationId xmlns:p14="http://schemas.microsoft.com/office/powerpoint/2010/main" val="1888894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1143000"/>
          </a:xfrm>
        </p:spPr>
        <p:txBody>
          <a:bodyPr/>
          <a:lstStyle/>
          <a:p>
            <a:r>
              <a:rPr lang="en-GB" dirty="0" smtClean="0"/>
              <a:t>Long wars breed new trends</a:t>
            </a:r>
            <a:endParaRPr lang="en-GB" dirty="0"/>
          </a:p>
        </p:txBody>
      </p:sp>
      <p:sp>
        <p:nvSpPr>
          <p:cNvPr id="3" name="Content Placeholder 2"/>
          <p:cNvSpPr>
            <a:spLocks noGrp="1"/>
          </p:cNvSpPr>
          <p:nvPr>
            <p:ph idx="1"/>
          </p:nvPr>
        </p:nvSpPr>
        <p:spPr>
          <a:xfrm>
            <a:off x="214282" y="928670"/>
            <a:ext cx="8472518" cy="5715040"/>
          </a:xfrm>
        </p:spPr>
        <p:txBody>
          <a:bodyPr>
            <a:normAutofit fontScale="92500" lnSpcReduction="10000"/>
          </a:bodyPr>
          <a:lstStyle/>
          <a:p>
            <a:r>
              <a:rPr lang="en-GB" dirty="0" smtClean="0"/>
              <a:t>In this battle the left wing was composed of the </a:t>
            </a:r>
            <a:r>
              <a:rPr lang="en-GB" dirty="0" err="1" smtClean="0"/>
              <a:t>Sciritae</a:t>
            </a:r>
            <a:r>
              <a:rPr lang="en-GB" dirty="0" smtClean="0"/>
              <a:t>, who in a </a:t>
            </a:r>
            <a:r>
              <a:rPr lang="en-GB" dirty="0" err="1" smtClean="0"/>
              <a:t>Lacedaemonian</a:t>
            </a:r>
            <a:r>
              <a:rPr lang="en-GB" dirty="0" smtClean="0"/>
              <a:t> army have always that post to themselves alone; next to these were the soldiers of </a:t>
            </a:r>
            <a:r>
              <a:rPr lang="en-GB" dirty="0" err="1" smtClean="0"/>
              <a:t>Brasidas</a:t>
            </a:r>
            <a:r>
              <a:rPr lang="en-GB" dirty="0" smtClean="0"/>
              <a:t> from Thrace, and the </a:t>
            </a:r>
            <a:r>
              <a:rPr lang="en-GB" dirty="0" err="1" smtClean="0"/>
              <a:t>Neodamodes</a:t>
            </a:r>
            <a:r>
              <a:rPr lang="en-GB" dirty="0" smtClean="0"/>
              <a:t> with them; then came the </a:t>
            </a:r>
            <a:r>
              <a:rPr lang="en-GB" dirty="0" err="1" smtClean="0"/>
              <a:t>Lacedaemonians</a:t>
            </a:r>
            <a:r>
              <a:rPr lang="en-GB" dirty="0" smtClean="0"/>
              <a:t> themselves, company after company, with the Arcadians of </a:t>
            </a:r>
            <a:r>
              <a:rPr lang="en-GB" dirty="0" err="1" smtClean="0"/>
              <a:t>Heraea</a:t>
            </a:r>
            <a:r>
              <a:rPr lang="en-GB" dirty="0" smtClean="0"/>
              <a:t> at their side. After these were the </a:t>
            </a:r>
            <a:r>
              <a:rPr lang="en-GB" dirty="0" err="1" smtClean="0"/>
              <a:t>Maenalians</a:t>
            </a:r>
            <a:r>
              <a:rPr lang="en-GB" dirty="0" smtClean="0"/>
              <a:t>, and on the right wing the </a:t>
            </a:r>
            <a:r>
              <a:rPr lang="en-GB" dirty="0" err="1" smtClean="0"/>
              <a:t>Tegeans</a:t>
            </a:r>
            <a:r>
              <a:rPr lang="en-GB" dirty="0" smtClean="0"/>
              <a:t> with a few of the </a:t>
            </a:r>
            <a:r>
              <a:rPr lang="en-GB" dirty="0" err="1" smtClean="0"/>
              <a:t>Lacedaemonians</a:t>
            </a:r>
            <a:r>
              <a:rPr lang="en-GB" dirty="0" smtClean="0"/>
              <a:t> at the extremity; their cavalry being posted upon the two wings. [2] Such was the </a:t>
            </a:r>
            <a:r>
              <a:rPr lang="en-GB" dirty="0" err="1" smtClean="0"/>
              <a:t>Lacedaemonian</a:t>
            </a:r>
            <a:r>
              <a:rPr lang="en-GB" dirty="0" smtClean="0"/>
              <a:t> formation. That of their opponents was as follows:—On the right were the </a:t>
            </a:r>
            <a:r>
              <a:rPr lang="en-GB" dirty="0" err="1" smtClean="0"/>
              <a:t>Mantineans</a:t>
            </a:r>
            <a:r>
              <a:rPr lang="en-GB" dirty="0" smtClean="0"/>
              <a:t>, the action taking place in their country: next to them the allies from Arcadia; </a:t>
            </a:r>
            <a:r>
              <a:rPr lang="en-GB" b="1" dirty="0" smtClean="0"/>
              <a:t>after whom came the thousand picked men of the </a:t>
            </a:r>
            <a:r>
              <a:rPr lang="en-GB" b="1" dirty="0" err="1" smtClean="0"/>
              <a:t>Argives</a:t>
            </a:r>
            <a:r>
              <a:rPr lang="en-GB" b="1" dirty="0" smtClean="0"/>
              <a:t>, to whom the state had given a long course of military training at the public expense</a:t>
            </a:r>
            <a:r>
              <a:rPr lang="en-GB" dirty="0" smtClean="0"/>
              <a:t>; next to them the rest of the </a:t>
            </a:r>
            <a:r>
              <a:rPr lang="en-GB" dirty="0" err="1" smtClean="0"/>
              <a:t>Argives</a:t>
            </a:r>
            <a:r>
              <a:rPr lang="en-GB" dirty="0" smtClean="0"/>
              <a:t>, and after them their allies, the </a:t>
            </a:r>
            <a:r>
              <a:rPr lang="en-GB" dirty="0" err="1" smtClean="0"/>
              <a:t>Cleonaeans</a:t>
            </a:r>
            <a:r>
              <a:rPr lang="en-GB" dirty="0" smtClean="0"/>
              <a:t> and </a:t>
            </a:r>
            <a:r>
              <a:rPr lang="en-GB" dirty="0" err="1" smtClean="0"/>
              <a:t>Orneans</a:t>
            </a:r>
            <a:r>
              <a:rPr lang="en-GB" dirty="0" smtClean="0"/>
              <a:t>, and lastly the Athenians on the extreme left, and their own cavalry with them. Thucydides 5.67</a:t>
            </a:r>
            <a:endParaRPr lang="en-GB" dirty="0"/>
          </a:p>
        </p:txBody>
      </p:sp>
    </p:spTree>
    <p:extLst>
      <p:ext uri="{BB962C8B-B14F-4D97-AF65-F5344CB8AC3E}">
        <p14:creationId xmlns:p14="http://schemas.microsoft.com/office/powerpoint/2010/main" val="9238738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Increased Professionalism in the 4</a:t>
            </a:r>
            <a:r>
              <a:rPr lang="en-GB" baseline="30000" dirty="0" smtClean="0"/>
              <a:t>th</a:t>
            </a:r>
            <a:r>
              <a:rPr lang="en-GB" dirty="0" smtClean="0"/>
              <a:t> century</a:t>
            </a:r>
            <a:endParaRPr lang="en-GB" dirty="0"/>
          </a:p>
        </p:txBody>
      </p:sp>
      <p:sp>
        <p:nvSpPr>
          <p:cNvPr id="3" name="Content Placeholder 2"/>
          <p:cNvSpPr>
            <a:spLocks noGrp="1"/>
          </p:cNvSpPr>
          <p:nvPr>
            <p:ph idx="1"/>
          </p:nvPr>
        </p:nvSpPr>
        <p:spPr>
          <a:xfrm>
            <a:off x="457200" y="1600200"/>
            <a:ext cx="8229600" cy="5043510"/>
          </a:xfrm>
        </p:spPr>
        <p:txBody>
          <a:bodyPr>
            <a:normAutofit/>
          </a:bodyPr>
          <a:lstStyle/>
          <a:p>
            <a:r>
              <a:rPr lang="en-GB" dirty="0" smtClean="0"/>
              <a:t>When they had joined forces, the Thebans thought that matters stood well with them, inasmuch as they had come to bring aid and there was no longer an enemy to be seen in the land; they accordingly made their preparations for going back. But the Arcadians, </a:t>
            </a:r>
            <a:r>
              <a:rPr lang="en-GB" dirty="0" err="1" smtClean="0"/>
              <a:t>Argives</a:t>
            </a:r>
            <a:r>
              <a:rPr lang="en-GB" dirty="0" smtClean="0"/>
              <a:t>, and </a:t>
            </a:r>
            <a:r>
              <a:rPr lang="en-GB" dirty="0" err="1" smtClean="0"/>
              <a:t>Eleans</a:t>
            </a:r>
            <a:r>
              <a:rPr lang="en-GB" dirty="0" smtClean="0"/>
              <a:t> urged them to lead the way with all speed into Laconia, pointing out the number of their own troops and praising beyond measure the army of the Thebans. </a:t>
            </a:r>
            <a:r>
              <a:rPr lang="en-GB" b="1" dirty="0" smtClean="0"/>
              <a:t>For all the </a:t>
            </a:r>
            <a:r>
              <a:rPr lang="en-GB" b="1" dirty="0" err="1" smtClean="0"/>
              <a:t>Boeotians</a:t>
            </a:r>
            <a:r>
              <a:rPr lang="en-GB" b="1" dirty="0" smtClean="0"/>
              <a:t> were now training themselves in the craft of arms, glorying in their victory at Leuctra</a:t>
            </a:r>
            <a:r>
              <a:rPr lang="en-GB" dirty="0" smtClean="0"/>
              <a:t>. Xenophon </a:t>
            </a:r>
            <a:r>
              <a:rPr lang="en-GB" i="1" dirty="0" err="1" smtClean="0"/>
              <a:t>Hellenika</a:t>
            </a:r>
            <a:r>
              <a:rPr lang="en-GB" dirty="0" smtClean="0"/>
              <a:t> 6.5.23</a:t>
            </a:r>
            <a:endParaRPr lang="en-GB" dirty="0"/>
          </a:p>
        </p:txBody>
      </p:sp>
    </p:spTree>
    <p:extLst>
      <p:ext uri="{BB962C8B-B14F-4D97-AF65-F5344CB8AC3E}">
        <p14:creationId xmlns:p14="http://schemas.microsoft.com/office/powerpoint/2010/main" val="15031149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0"/>
          </a:xfrm>
        </p:spPr>
        <p:txBody>
          <a:bodyPr>
            <a:normAutofit/>
          </a:bodyPr>
          <a:lstStyle/>
          <a:p>
            <a:r>
              <a:rPr lang="en-GB" dirty="0" smtClean="0"/>
              <a:t>Poverty and Mercenary Service</a:t>
            </a:r>
            <a:endParaRPr lang="en-GB" dirty="0"/>
          </a:p>
        </p:txBody>
      </p:sp>
      <p:sp>
        <p:nvSpPr>
          <p:cNvPr id="3" name="Content Placeholder 2"/>
          <p:cNvSpPr>
            <a:spLocks noGrp="1"/>
          </p:cNvSpPr>
          <p:nvPr>
            <p:ph idx="1"/>
          </p:nvPr>
        </p:nvSpPr>
        <p:spPr>
          <a:xfrm>
            <a:off x="457200" y="928670"/>
            <a:ext cx="8229600" cy="5380690"/>
          </a:xfrm>
        </p:spPr>
        <p:txBody>
          <a:bodyPr>
            <a:normAutofit lnSpcReduction="10000"/>
          </a:bodyPr>
          <a:lstStyle/>
          <a:p>
            <a:r>
              <a:rPr lang="en-GB" dirty="0" smtClean="0"/>
              <a:t>It were well to make the expedition in the present generation, in order that those who have shared in our misfortunes may also benefit by our advantages and not continue all their days in wretchedness. For sufficient is the time that is past, filled as it has been with every form of horror; for many as are the ills which are incident to the nature of man, we have ourselves invented more than those which necessity lays upon us, by engendering wars and factions among ourselves; and, in consequence, some are being put to death contrary to law in their own countries, others are wandering with their women and children in strange lands, </a:t>
            </a:r>
            <a:r>
              <a:rPr lang="en-GB" b="1" dirty="0" smtClean="0"/>
              <a:t>and many, compelled through lack of the necessities of life to enlist in foreign armies</a:t>
            </a:r>
            <a:r>
              <a:rPr lang="en-GB" dirty="0" smtClean="0"/>
              <a:t>, are being slain, fighting for their foes against their friends. </a:t>
            </a:r>
            <a:r>
              <a:rPr lang="en-GB" dirty="0" err="1" smtClean="0"/>
              <a:t>Isokrates</a:t>
            </a:r>
            <a:r>
              <a:rPr lang="en-GB" dirty="0" smtClean="0"/>
              <a:t> 4.167-8</a:t>
            </a:r>
            <a:endParaRPr lang="en-GB" dirty="0"/>
          </a:p>
        </p:txBody>
      </p:sp>
    </p:spTree>
    <p:extLst>
      <p:ext uri="{BB962C8B-B14F-4D97-AF65-F5344CB8AC3E}">
        <p14:creationId xmlns:p14="http://schemas.microsoft.com/office/powerpoint/2010/main" val="32169453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 changing balance: Money and War</a:t>
            </a:r>
            <a:endParaRPr lang="en-GB" dirty="0"/>
          </a:p>
        </p:txBody>
      </p:sp>
      <p:sp>
        <p:nvSpPr>
          <p:cNvPr id="3" name="Content Placeholder 2"/>
          <p:cNvSpPr>
            <a:spLocks noGrp="1"/>
          </p:cNvSpPr>
          <p:nvPr>
            <p:ph idx="1"/>
          </p:nvPr>
        </p:nvSpPr>
        <p:spPr/>
        <p:txBody>
          <a:bodyPr/>
          <a:lstStyle/>
          <a:p>
            <a:r>
              <a:rPr lang="en-GB" dirty="0" smtClean="0"/>
              <a:t>After the death of </a:t>
            </a:r>
            <a:r>
              <a:rPr lang="en-GB" dirty="0" err="1" smtClean="0"/>
              <a:t>Onomarchus</a:t>
            </a:r>
            <a:r>
              <a:rPr lang="en-GB" dirty="0" smtClean="0"/>
              <a:t> his brother </a:t>
            </a:r>
            <a:r>
              <a:rPr lang="en-GB" dirty="0" err="1" smtClean="0"/>
              <a:t>Phayllus</a:t>
            </a:r>
            <a:r>
              <a:rPr lang="en-GB" dirty="0" smtClean="0"/>
              <a:t> succeeded to the command of the </a:t>
            </a:r>
            <a:r>
              <a:rPr lang="en-GB" dirty="0" err="1" smtClean="0"/>
              <a:t>Phocians</a:t>
            </a:r>
            <a:r>
              <a:rPr lang="en-GB" dirty="0" smtClean="0"/>
              <a:t>. In an attempt to retrieve the disaster, he began to gather a multitude of mercenaries, offering double the customary pay, and summoned help from his allies. He got ready also a large supply of arms and coined gold and silver money. Diodoros 16.36</a:t>
            </a:r>
            <a:endParaRPr lang="en-GB" dirty="0"/>
          </a:p>
        </p:txBody>
      </p:sp>
    </p:spTree>
    <p:extLst>
      <p:ext uri="{BB962C8B-B14F-4D97-AF65-F5344CB8AC3E}">
        <p14:creationId xmlns:p14="http://schemas.microsoft.com/office/powerpoint/2010/main" val="164472776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23</TotalTime>
  <Words>652</Words>
  <Application>Microsoft Office PowerPoint</Application>
  <PresentationFormat>On-screen Show (4:3)</PresentationFormat>
  <Paragraphs>19</Paragraphs>
  <Slides>6</Slides>
  <Notes>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Arial</vt:lpstr>
      <vt:lpstr>Calibri</vt:lpstr>
      <vt:lpstr>Clarity</vt:lpstr>
      <vt:lpstr>404-354 Imperialism and Chaos: The Mercenary Explosion </vt:lpstr>
      <vt:lpstr>Warfare professionalism in the Greek World</vt:lpstr>
      <vt:lpstr>Long wars breed new trends</vt:lpstr>
      <vt:lpstr>Increased Professionalism in the 4th century</vt:lpstr>
      <vt:lpstr>Poverty and Mercenary Service</vt:lpstr>
      <vt:lpstr>A changing balance: Money and War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Clah4007 Defenders</dc:title>
  <dc:creator>Errietta Bissa</dc:creator>
  <cp:lastModifiedBy>Errietta Bissa</cp:lastModifiedBy>
  <cp:revision>3</cp:revision>
  <dcterms:created xsi:type="dcterms:W3CDTF">2014-11-14T08:34:50Z</dcterms:created>
  <dcterms:modified xsi:type="dcterms:W3CDTF">2018-11-15T10:32:16Z</dcterms:modified>
</cp:coreProperties>
</file>