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20"/>
  </p:notesMasterIdLst>
  <p:sldIdLst>
    <p:sldId id="283" r:id="rId2"/>
    <p:sldId id="272" r:id="rId3"/>
    <p:sldId id="273" r:id="rId4"/>
    <p:sldId id="274" r:id="rId5"/>
    <p:sldId id="278" r:id="rId6"/>
    <p:sldId id="279" r:id="rId7"/>
    <p:sldId id="275" r:id="rId8"/>
    <p:sldId id="276" r:id="rId9"/>
    <p:sldId id="284" r:id="rId10"/>
    <p:sldId id="285" r:id="rId11"/>
    <p:sldId id="280" r:id="rId12"/>
    <p:sldId id="281" r:id="rId13"/>
    <p:sldId id="268" r:id="rId14"/>
    <p:sldId id="286" r:id="rId15"/>
    <p:sldId id="282" r:id="rId16"/>
    <p:sldId id="287" r:id="rId17"/>
    <p:sldId id="269" r:id="rId18"/>
    <p:sldId id="27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1EC586-D541-4F80-961C-AF52E0041B9B}" v="45" dt="2022-11-26T02:07:30.2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653" autoAdjust="0"/>
    <p:restoredTop sz="80523" autoAdjust="0"/>
  </p:normalViewPr>
  <p:slideViewPr>
    <p:cSldViewPr snapToGrid="0">
      <p:cViewPr varScale="1">
        <p:scale>
          <a:sx n="66" d="100"/>
          <a:sy n="66" d="100"/>
        </p:scale>
        <p:origin x="840"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F360F6-961B-4D23-AD86-38258CFDC1FF}" type="datetimeFigureOut">
              <a:rPr lang="en-US" smtClean="0"/>
              <a:t>11/17/2022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3CB864-9392-453D-B739-5FC601B001E8}" type="slidenum">
              <a:rPr lang="en-US" smtClean="0"/>
              <a:t>‹#›</a:t>
            </a:fld>
            <a:endParaRPr lang="en-US" dirty="0"/>
          </a:p>
        </p:txBody>
      </p:sp>
    </p:spTree>
    <p:extLst>
      <p:ext uri="{BB962C8B-B14F-4D97-AF65-F5344CB8AC3E}">
        <p14:creationId xmlns:p14="http://schemas.microsoft.com/office/powerpoint/2010/main" val="30872681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C3CB864-9392-453D-B739-5FC601B001E8}" type="slidenum">
              <a:rPr lang="en-US" smtClean="0"/>
              <a:t>2</a:t>
            </a:fld>
            <a:endParaRPr lang="en-US" dirty="0"/>
          </a:p>
        </p:txBody>
      </p:sp>
    </p:spTree>
    <p:extLst>
      <p:ext uri="{BB962C8B-B14F-4D97-AF65-F5344CB8AC3E}">
        <p14:creationId xmlns:p14="http://schemas.microsoft.com/office/powerpoint/2010/main" val="31290676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EC3CB864-9392-453D-B739-5FC601B001E8}" type="slidenum">
              <a:rPr lang="en-US" smtClean="0"/>
              <a:t>3</a:t>
            </a:fld>
            <a:endParaRPr lang="en-US" dirty="0"/>
          </a:p>
        </p:txBody>
      </p:sp>
    </p:spTree>
    <p:extLst>
      <p:ext uri="{BB962C8B-B14F-4D97-AF65-F5344CB8AC3E}">
        <p14:creationId xmlns:p14="http://schemas.microsoft.com/office/powerpoint/2010/main" val="35522340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EC3CB864-9392-453D-B739-5FC601B001E8}" type="slidenum">
              <a:rPr lang="en-US" smtClean="0"/>
              <a:t>4</a:t>
            </a:fld>
            <a:endParaRPr lang="en-US" dirty="0"/>
          </a:p>
        </p:txBody>
      </p:sp>
    </p:spTree>
    <p:extLst>
      <p:ext uri="{BB962C8B-B14F-4D97-AF65-F5344CB8AC3E}">
        <p14:creationId xmlns:p14="http://schemas.microsoft.com/office/powerpoint/2010/main" val="25588033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EC3CB864-9392-453D-B739-5FC601B001E8}" type="slidenum">
              <a:rPr lang="en-US" smtClean="0"/>
              <a:t>5</a:t>
            </a:fld>
            <a:endParaRPr lang="en-US" dirty="0"/>
          </a:p>
        </p:txBody>
      </p:sp>
    </p:spTree>
    <p:extLst>
      <p:ext uri="{BB962C8B-B14F-4D97-AF65-F5344CB8AC3E}">
        <p14:creationId xmlns:p14="http://schemas.microsoft.com/office/powerpoint/2010/main" val="10632307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EC3CB864-9392-453D-B739-5FC601B001E8}" type="slidenum">
              <a:rPr lang="en-US" smtClean="0"/>
              <a:t>6</a:t>
            </a:fld>
            <a:endParaRPr lang="en-US" dirty="0"/>
          </a:p>
        </p:txBody>
      </p:sp>
    </p:spTree>
    <p:extLst>
      <p:ext uri="{BB962C8B-B14F-4D97-AF65-F5344CB8AC3E}">
        <p14:creationId xmlns:p14="http://schemas.microsoft.com/office/powerpoint/2010/main" val="16537994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EC3CB864-9392-453D-B739-5FC601B001E8}" type="slidenum">
              <a:rPr lang="en-US" smtClean="0"/>
              <a:t>7</a:t>
            </a:fld>
            <a:endParaRPr lang="en-US" dirty="0"/>
          </a:p>
        </p:txBody>
      </p:sp>
    </p:spTree>
    <p:extLst>
      <p:ext uri="{BB962C8B-B14F-4D97-AF65-F5344CB8AC3E}">
        <p14:creationId xmlns:p14="http://schemas.microsoft.com/office/powerpoint/2010/main" val="19003129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EC3CB864-9392-453D-B739-5FC601B001E8}" type="slidenum">
              <a:rPr lang="en-US" smtClean="0"/>
              <a:t>8</a:t>
            </a:fld>
            <a:endParaRPr lang="en-US" dirty="0"/>
          </a:p>
        </p:txBody>
      </p:sp>
    </p:spTree>
    <p:extLst>
      <p:ext uri="{BB962C8B-B14F-4D97-AF65-F5344CB8AC3E}">
        <p14:creationId xmlns:p14="http://schemas.microsoft.com/office/powerpoint/2010/main" val="42899014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C3CB864-9392-453D-B739-5FC601B001E8}" type="slidenum">
              <a:rPr lang="en-US" smtClean="0"/>
              <a:t>9</a:t>
            </a:fld>
            <a:endParaRPr lang="en-US" dirty="0"/>
          </a:p>
        </p:txBody>
      </p:sp>
    </p:spTree>
    <p:extLst>
      <p:ext uri="{BB962C8B-B14F-4D97-AF65-F5344CB8AC3E}">
        <p14:creationId xmlns:p14="http://schemas.microsoft.com/office/powerpoint/2010/main" val="12109835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EC3CB864-9392-453D-B739-5FC601B001E8}" type="slidenum">
              <a:rPr lang="en-US" smtClean="0"/>
              <a:t>10</a:t>
            </a:fld>
            <a:endParaRPr lang="en-US" dirty="0"/>
          </a:p>
        </p:txBody>
      </p:sp>
    </p:spTree>
    <p:extLst>
      <p:ext uri="{BB962C8B-B14F-4D97-AF65-F5344CB8AC3E}">
        <p14:creationId xmlns:p14="http://schemas.microsoft.com/office/powerpoint/2010/main" val="18544798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EC3CB864-9392-453D-B739-5FC601B001E8}" type="slidenum">
              <a:rPr lang="en-US" smtClean="0"/>
              <a:t>11</a:t>
            </a:fld>
            <a:endParaRPr lang="en-US" dirty="0"/>
          </a:p>
        </p:txBody>
      </p:sp>
    </p:spTree>
    <p:extLst>
      <p:ext uri="{BB962C8B-B14F-4D97-AF65-F5344CB8AC3E}">
        <p14:creationId xmlns:p14="http://schemas.microsoft.com/office/powerpoint/2010/main" val="29636135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EC3CB864-9392-453D-B739-5FC601B001E8}" type="slidenum">
              <a:rPr lang="en-US" smtClean="0"/>
              <a:t>12</a:t>
            </a:fld>
            <a:endParaRPr lang="en-US" dirty="0"/>
          </a:p>
        </p:txBody>
      </p:sp>
    </p:spTree>
    <p:extLst>
      <p:ext uri="{BB962C8B-B14F-4D97-AF65-F5344CB8AC3E}">
        <p14:creationId xmlns:p14="http://schemas.microsoft.com/office/powerpoint/2010/main" val="38664671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C3CB864-9392-453D-B739-5FC601B001E8}" type="slidenum">
              <a:rPr lang="en-US" smtClean="0"/>
              <a:t>13</a:t>
            </a:fld>
            <a:endParaRPr lang="en-US" dirty="0"/>
          </a:p>
        </p:txBody>
      </p:sp>
    </p:spTree>
    <p:extLst>
      <p:ext uri="{BB962C8B-B14F-4D97-AF65-F5344CB8AC3E}">
        <p14:creationId xmlns:p14="http://schemas.microsoft.com/office/powerpoint/2010/main" val="16193923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C3CB864-9392-453D-B739-5FC601B001E8}" type="slidenum">
              <a:rPr lang="en-US" smtClean="0"/>
              <a:t>14</a:t>
            </a:fld>
            <a:endParaRPr lang="en-US" dirty="0"/>
          </a:p>
        </p:txBody>
      </p:sp>
    </p:spTree>
    <p:extLst>
      <p:ext uri="{BB962C8B-B14F-4D97-AF65-F5344CB8AC3E}">
        <p14:creationId xmlns:p14="http://schemas.microsoft.com/office/powerpoint/2010/main" val="8175428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C3CB864-9392-453D-B739-5FC601B001E8}" type="slidenum">
              <a:rPr lang="en-US" smtClean="0"/>
              <a:t>15</a:t>
            </a:fld>
            <a:endParaRPr lang="en-US" dirty="0"/>
          </a:p>
        </p:txBody>
      </p:sp>
    </p:spTree>
    <p:extLst>
      <p:ext uri="{BB962C8B-B14F-4D97-AF65-F5344CB8AC3E}">
        <p14:creationId xmlns:p14="http://schemas.microsoft.com/office/powerpoint/2010/main" val="17067237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C3CB864-9392-453D-B739-5FC601B001E8}" type="slidenum">
              <a:rPr lang="en-US" smtClean="0"/>
              <a:t>16</a:t>
            </a:fld>
            <a:endParaRPr lang="en-US" dirty="0"/>
          </a:p>
        </p:txBody>
      </p:sp>
    </p:spTree>
    <p:extLst>
      <p:ext uri="{BB962C8B-B14F-4D97-AF65-F5344CB8AC3E}">
        <p14:creationId xmlns:p14="http://schemas.microsoft.com/office/powerpoint/2010/main" val="37348709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lnSpc>
                <a:spcPct val="107000"/>
              </a:lnSpc>
              <a:spcBef>
                <a:spcPts val="0"/>
              </a:spcBef>
              <a:spcAft>
                <a:spcPts val="800"/>
              </a:spcAft>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C3CB864-9392-453D-B739-5FC601B001E8}" type="slidenum">
              <a:rPr lang="en-US" smtClean="0"/>
              <a:t>17</a:t>
            </a:fld>
            <a:endParaRPr lang="en-US" dirty="0"/>
          </a:p>
        </p:txBody>
      </p:sp>
    </p:spTree>
    <p:extLst>
      <p:ext uri="{BB962C8B-B14F-4D97-AF65-F5344CB8AC3E}">
        <p14:creationId xmlns:p14="http://schemas.microsoft.com/office/powerpoint/2010/main" val="4673443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lnSpc>
                <a:spcPct val="107000"/>
              </a:lnSpc>
              <a:spcBef>
                <a:spcPts val="0"/>
              </a:spcBef>
              <a:spcAft>
                <a:spcPts val="800"/>
              </a:spcAft>
            </a:pPr>
            <a:endParaRPr lang="en-GB" sz="1800" b="1" dirty="0">
              <a:effectLst/>
              <a:latin typeface="Times New Roman" panose="02020603050405020304" pitchFamily="18" charset="0"/>
              <a:ea typeface="Times New Roman" panose="02020603050405020304" pitchFamily="18"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EC3CB864-9392-453D-B739-5FC601B001E8}" type="slidenum">
              <a:rPr lang="en-US" smtClean="0"/>
              <a:t>18</a:t>
            </a:fld>
            <a:endParaRPr lang="en-US" dirty="0"/>
          </a:p>
        </p:txBody>
      </p:sp>
    </p:spTree>
    <p:extLst>
      <p:ext uri="{BB962C8B-B14F-4D97-AF65-F5344CB8AC3E}">
        <p14:creationId xmlns:p14="http://schemas.microsoft.com/office/powerpoint/2010/main" val="341180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3BC28-DFE8-AF42-4DD1-6EA74F3F0CC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D32E938-F9B8-C08A-2E6C-9E2F85B6FD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8E005AF-A261-5774-8B2D-AE728C166585}"/>
              </a:ext>
            </a:extLst>
          </p:cNvPr>
          <p:cNvSpPr>
            <a:spLocks noGrp="1"/>
          </p:cNvSpPr>
          <p:nvPr>
            <p:ph type="dt" sz="half" idx="10"/>
          </p:nvPr>
        </p:nvSpPr>
        <p:spPr/>
        <p:txBody>
          <a:bodyPr/>
          <a:lstStyle/>
          <a:p>
            <a:fld id="{8A8A4870-3009-459E-850F-086B0E8ADF64}" type="datetimeFigureOut">
              <a:rPr lang="en-US" smtClean="0"/>
              <a:t>11/17/2022</a:t>
            </a:fld>
            <a:endParaRPr lang="en-US" dirty="0"/>
          </a:p>
        </p:txBody>
      </p:sp>
      <p:sp>
        <p:nvSpPr>
          <p:cNvPr id="5" name="Footer Placeholder 4">
            <a:extLst>
              <a:ext uri="{FF2B5EF4-FFF2-40B4-BE49-F238E27FC236}">
                <a16:creationId xmlns:a16="http://schemas.microsoft.com/office/drawing/2014/main" id="{72EB3C63-CB30-465D-7DE2-0D8223E420B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9054B72-ED38-3834-3394-D00F1905EF07}"/>
              </a:ext>
            </a:extLst>
          </p:cNvPr>
          <p:cNvSpPr>
            <a:spLocks noGrp="1"/>
          </p:cNvSpPr>
          <p:nvPr>
            <p:ph type="sldNum" sz="quarter" idx="12"/>
          </p:nvPr>
        </p:nvSpPr>
        <p:spPr/>
        <p:txBody>
          <a:bodyPr/>
          <a:lstStyle/>
          <a:p>
            <a:fld id="{6FBF71AC-CBBF-4F12-825D-3F1CFDE9C1A8}" type="slidenum">
              <a:rPr lang="en-US" smtClean="0"/>
              <a:t>‹#›</a:t>
            </a:fld>
            <a:endParaRPr lang="en-US" dirty="0"/>
          </a:p>
        </p:txBody>
      </p:sp>
    </p:spTree>
    <p:extLst>
      <p:ext uri="{BB962C8B-B14F-4D97-AF65-F5344CB8AC3E}">
        <p14:creationId xmlns:p14="http://schemas.microsoft.com/office/powerpoint/2010/main" val="38114018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70E4D-21FD-90EB-F6D4-F3957BC4090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D9166D-8727-35D6-419D-6CDE3BFAB82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FE717A9-DCF9-AA21-2D7D-2FBF93F8D3D4}"/>
              </a:ext>
            </a:extLst>
          </p:cNvPr>
          <p:cNvSpPr>
            <a:spLocks noGrp="1"/>
          </p:cNvSpPr>
          <p:nvPr>
            <p:ph type="dt" sz="half" idx="10"/>
          </p:nvPr>
        </p:nvSpPr>
        <p:spPr/>
        <p:txBody>
          <a:bodyPr/>
          <a:lstStyle/>
          <a:p>
            <a:fld id="{8A8A4870-3009-459E-850F-086B0E8ADF64}" type="datetimeFigureOut">
              <a:rPr lang="en-US" smtClean="0"/>
              <a:t>11/17/2022</a:t>
            </a:fld>
            <a:endParaRPr lang="en-US" dirty="0"/>
          </a:p>
        </p:txBody>
      </p:sp>
      <p:sp>
        <p:nvSpPr>
          <p:cNvPr id="5" name="Footer Placeholder 4">
            <a:extLst>
              <a:ext uri="{FF2B5EF4-FFF2-40B4-BE49-F238E27FC236}">
                <a16:creationId xmlns:a16="http://schemas.microsoft.com/office/drawing/2014/main" id="{CDC100CA-F223-A2A6-6685-5525D91F1AC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08F85F6-83CF-3FD8-6FCA-D7446A2BA926}"/>
              </a:ext>
            </a:extLst>
          </p:cNvPr>
          <p:cNvSpPr>
            <a:spLocks noGrp="1"/>
          </p:cNvSpPr>
          <p:nvPr>
            <p:ph type="sldNum" sz="quarter" idx="12"/>
          </p:nvPr>
        </p:nvSpPr>
        <p:spPr/>
        <p:txBody>
          <a:bodyPr/>
          <a:lstStyle/>
          <a:p>
            <a:fld id="{6FBF71AC-CBBF-4F12-825D-3F1CFDE9C1A8}" type="slidenum">
              <a:rPr lang="en-US" smtClean="0"/>
              <a:t>‹#›</a:t>
            </a:fld>
            <a:endParaRPr lang="en-US" dirty="0"/>
          </a:p>
        </p:txBody>
      </p:sp>
    </p:spTree>
    <p:extLst>
      <p:ext uri="{BB962C8B-B14F-4D97-AF65-F5344CB8AC3E}">
        <p14:creationId xmlns:p14="http://schemas.microsoft.com/office/powerpoint/2010/main" val="1982474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7247-5720-9486-AA11-D9450381996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23002C7-503C-9E00-8978-2D62770FE05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464C9BC-5AEB-C00F-A184-B7B65EE4C3DA}"/>
              </a:ext>
            </a:extLst>
          </p:cNvPr>
          <p:cNvSpPr>
            <a:spLocks noGrp="1"/>
          </p:cNvSpPr>
          <p:nvPr>
            <p:ph type="dt" sz="half" idx="10"/>
          </p:nvPr>
        </p:nvSpPr>
        <p:spPr/>
        <p:txBody>
          <a:bodyPr/>
          <a:lstStyle/>
          <a:p>
            <a:fld id="{8A8A4870-3009-459E-850F-086B0E8ADF64}" type="datetimeFigureOut">
              <a:rPr lang="en-US" smtClean="0"/>
              <a:t>11/17/2022</a:t>
            </a:fld>
            <a:endParaRPr lang="en-US" dirty="0"/>
          </a:p>
        </p:txBody>
      </p:sp>
      <p:sp>
        <p:nvSpPr>
          <p:cNvPr id="5" name="Footer Placeholder 4">
            <a:extLst>
              <a:ext uri="{FF2B5EF4-FFF2-40B4-BE49-F238E27FC236}">
                <a16:creationId xmlns:a16="http://schemas.microsoft.com/office/drawing/2014/main" id="{587724E7-4905-9294-D395-E2622090C9D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1C4C215-63A3-ABBE-1768-01FB9E30E6D2}"/>
              </a:ext>
            </a:extLst>
          </p:cNvPr>
          <p:cNvSpPr>
            <a:spLocks noGrp="1"/>
          </p:cNvSpPr>
          <p:nvPr>
            <p:ph type="sldNum" sz="quarter" idx="12"/>
          </p:nvPr>
        </p:nvSpPr>
        <p:spPr/>
        <p:txBody>
          <a:bodyPr/>
          <a:lstStyle/>
          <a:p>
            <a:fld id="{6FBF71AC-CBBF-4F12-825D-3F1CFDE9C1A8}" type="slidenum">
              <a:rPr lang="en-US" smtClean="0"/>
              <a:t>‹#›</a:t>
            </a:fld>
            <a:endParaRPr lang="en-US" dirty="0"/>
          </a:p>
        </p:txBody>
      </p:sp>
    </p:spTree>
    <p:extLst>
      <p:ext uri="{BB962C8B-B14F-4D97-AF65-F5344CB8AC3E}">
        <p14:creationId xmlns:p14="http://schemas.microsoft.com/office/powerpoint/2010/main" val="2823650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C6342-6618-26E5-4EDF-6F617F57F73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BAA9F5-CB2C-C296-F2E2-8FB2208E4CB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8DA67AC-6490-B22E-076D-0DFC8F35D6D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A742363-45EE-4033-1AEF-DBFBF248A0EA}"/>
              </a:ext>
            </a:extLst>
          </p:cNvPr>
          <p:cNvSpPr>
            <a:spLocks noGrp="1"/>
          </p:cNvSpPr>
          <p:nvPr>
            <p:ph type="dt" sz="half" idx="10"/>
          </p:nvPr>
        </p:nvSpPr>
        <p:spPr/>
        <p:txBody>
          <a:bodyPr/>
          <a:lstStyle/>
          <a:p>
            <a:fld id="{8A8A4870-3009-459E-850F-086B0E8ADF64}" type="datetimeFigureOut">
              <a:rPr lang="en-US" smtClean="0"/>
              <a:t>11/17/2022</a:t>
            </a:fld>
            <a:endParaRPr lang="en-US" dirty="0"/>
          </a:p>
        </p:txBody>
      </p:sp>
      <p:sp>
        <p:nvSpPr>
          <p:cNvPr id="6" name="Footer Placeholder 5">
            <a:extLst>
              <a:ext uri="{FF2B5EF4-FFF2-40B4-BE49-F238E27FC236}">
                <a16:creationId xmlns:a16="http://schemas.microsoft.com/office/drawing/2014/main" id="{86364EEC-C94A-EC8F-15D4-54196A07DA0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A8F3A7E-D639-700C-6170-9609C88E6042}"/>
              </a:ext>
            </a:extLst>
          </p:cNvPr>
          <p:cNvSpPr>
            <a:spLocks noGrp="1"/>
          </p:cNvSpPr>
          <p:nvPr>
            <p:ph type="sldNum" sz="quarter" idx="12"/>
          </p:nvPr>
        </p:nvSpPr>
        <p:spPr/>
        <p:txBody>
          <a:bodyPr/>
          <a:lstStyle/>
          <a:p>
            <a:fld id="{6FBF71AC-CBBF-4F12-825D-3F1CFDE9C1A8}" type="slidenum">
              <a:rPr lang="en-US" smtClean="0"/>
              <a:t>‹#›</a:t>
            </a:fld>
            <a:endParaRPr lang="en-US" dirty="0"/>
          </a:p>
        </p:txBody>
      </p:sp>
    </p:spTree>
    <p:extLst>
      <p:ext uri="{BB962C8B-B14F-4D97-AF65-F5344CB8AC3E}">
        <p14:creationId xmlns:p14="http://schemas.microsoft.com/office/powerpoint/2010/main" val="9865206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8E6DA-DFF2-0CDC-E6D9-6FA584511BB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AFADFD8-037E-87F9-76BB-931ADBDC58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419D64-EA43-C8DD-5402-4774D7D7C8F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F01F311-EA3C-876E-9EE0-E5C5BFC3C7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D6082D-56CD-1C03-AD92-F1742449967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4E28323-EA23-A556-FC26-F53693E15743}"/>
              </a:ext>
            </a:extLst>
          </p:cNvPr>
          <p:cNvSpPr>
            <a:spLocks noGrp="1"/>
          </p:cNvSpPr>
          <p:nvPr>
            <p:ph type="dt" sz="half" idx="10"/>
          </p:nvPr>
        </p:nvSpPr>
        <p:spPr/>
        <p:txBody>
          <a:bodyPr/>
          <a:lstStyle/>
          <a:p>
            <a:fld id="{8A8A4870-3009-459E-850F-086B0E8ADF64}" type="datetimeFigureOut">
              <a:rPr lang="en-US" smtClean="0"/>
              <a:t>11/17/2022</a:t>
            </a:fld>
            <a:endParaRPr lang="en-US" dirty="0"/>
          </a:p>
        </p:txBody>
      </p:sp>
      <p:sp>
        <p:nvSpPr>
          <p:cNvPr id="8" name="Footer Placeholder 7">
            <a:extLst>
              <a:ext uri="{FF2B5EF4-FFF2-40B4-BE49-F238E27FC236}">
                <a16:creationId xmlns:a16="http://schemas.microsoft.com/office/drawing/2014/main" id="{BBA1B767-C161-F299-FADC-0CFC7D08978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22EDA17-8E62-CEC6-0FB5-4493CD7BEE98}"/>
              </a:ext>
            </a:extLst>
          </p:cNvPr>
          <p:cNvSpPr>
            <a:spLocks noGrp="1"/>
          </p:cNvSpPr>
          <p:nvPr>
            <p:ph type="sldNum" sz="quarter" idx="12"/>
          </p:nvPr>
        </p:nvSpPr>
        <p:spPr/>
        <p:txBody>
          <a:bodyPr/>
          <a:lstStyle/>
          <a:p>
            <a:fld id="{6FBF71AC-CBBF-4F12-825D-3F1CFDE9C1A8}" type="slidenum">
              <a:rPr lang="en-US" smtClean="0"/>
              <a:t>‹#›</a:t>
            </a:fld>
            <a:endParaRPr lang="en-US" dirty="0"/>
          </a:p>
        </p:txBody>
      </p:sp>
    </p:spTree>
    <p:extLst>
      <p:ext uri="{BB962C8B-B14F-4D97-AF65-F5344CB8AC3E}">
        <p14:creationId xmlns:p14="http://schemas.microsoft.com/office/powerpoint/2010/main" val="3162691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9E578-06AD-4B3F-D2CF-635B5038D9A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A300698-7E81-9544-E3D4-252E8D447239}"/>
              </a:ext>
            </a:extLst>
          </p:cNvPr>
          <p:cNvSpPr>
            <a:spLocks noGrp="1"/>
          </p:cNvSpPr>
          <p:nvPr>
            <p:ph type="dt" sz="half" idx="10"/>
          </p:nvPr>
        </p:nvSpPr>
        <p:spPr/>
        <p:txBody>
          <a:bodyPr/>
          <a:lstStyle/>
          <a:p>
            <a:fld id="{8A8A4870-3009-459E-850F-086B0E8ADF64}" type="datetimeFigureOut">
              <a:rPr lang="en-US" smtClean="0"/>
              <a:t>11/17/2022</a:t>
            </a:fld>
            <a:endParaRPr lang="en-US" dirty="0"/>
          </a:p>
        </p:txBody>
      </p:sp>
      <p:sp>
        <p:nvSpPr>
          <p:cNvPr id="4" name="Footer Placeholder 3">
            <a:extLst>
              <a:ext uri="{FF2B5EF4-FFF2-40B4-BE49-F238E27FC236}">
                <a16:creationId xmlns:a16="http://schemas.microsoft.com/office/drawing/2014/main" id="{5B898A6B-F7FD-5AA5-6A30-4BE69F25848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CD7E804-468B-59C4-5FAD-0161CA321085}"/>
              </a:ext>
            </a:extLst>
          </p:cNvPr>
          <p:cNvSpPr>
            <a:spLocks noGrp="1"/>
          </p:cNvSpPr>
          <p:nvPr>
            <p:ph type="sldNum" sz="quarter" idx="12"/>
          </p:nvPr>
        </p:nvSpPr>
        <p:spPr/>
        <p:txBody>
          <a:bodyPr/>
          <a:lstStyle/>
          <a:p>
            <a:fld id="{6FBF71AC-CBBF-4F12-825D-3F1CFDE9C1A8}" type="slidenum">
              <a:rPr lang="en-US" smtClean="0"/>
              <a:t>‹#›</a:t>
            </a:fld>
            <a:endParaRPr lang="en-US" dirty="0"/>
          </a:p>
        </p:txBody>
      </p:sp>
    </p:spTree>
    <p:extLst>
      <p:ext uri="{BB962C8B-B14F-4D97-AF65-F5344CB8AC3E}">
        <p14:creationId xmlns:p14="http://schemas.microsoft.com/office/powerpoint/2010/main" val="4260966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FAFBD6-D71D-96B2-3350-5E905C003A78}"/>
              </a:ext>
            </a:extLst>
          </p:cNvPr>
          <p:cNvSpPr>
            <a:spLocks noGrp="1"/>
          </p:cNvSpPr>
          <p:nvPr>
            <p:ph type="dt" sz="half" idx="10"/>
          </p:nvPr>
        </p:nvSpPr>
        <p:spPr/>
        <p:txBody>
          <a:bodyPr/>
          <a:lstStyle/>
          <a:p>
            <a:fld id="{8A8A4870-3009-459E-850F-086B0E8ADF64}" type="datetimeFigureOut">
              <a:rPr lang="en-US" smtClean="0"/>
              <a:t>11/17/2022</a:t>
            </a:fld>
            <a:endParaRPr lang="en-US" dirty="0"/>
          </a:p>
        </p:txBody>
      </p:sp>
      <p:sp>
        <p:nvSpPr>
          <p:cNvPr id="3" name="Footer Placeholder 2">
            <a:extLst>
              <a:ext uri="{FF2B5EF4-FFF2-40B4-BE49-F238E27FC236}">
                <a16:creationId xmlns:a16="http://schemas.microsoft.com/office/drawing/2014/main" id="{0ED2BE4F-C281-C819-F5F7-7865FBAD297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CDD44160-CFC3-C765-7E94-7D13ED51CC9E}"/>
              </a:ext>
            </a:extLst>
          </p:cNvPr>
          <p:cNvSpPr>
            <a:spLocks noGrp="1"/>
          </p:cNvSpPr>
          <p:nvPr>
            <p:ph type="sldNum" sz="quarter" idx="12"/>
          </p:nvPr>
        </p:nvSpPr>
        <p:spPr/>
        <p:txBody>
          <a:bodyPr/>
          <a:lstStyle/>
          <a:p>
            <a:fld id="{6FBF71AC-CBBF-4F12-825D-3F1CFDE9C1A8}" type="slidenum">
              <a:rPr lang="en-US" smtClean="0"/>
              <a:t>‹#›</a:t>
            </a:fld>
            <a:endParaRPr lang="en-US" dirty="0"/>
          </a:p>
        </p:txBody>
      </p:sp>
    </p:spTree>
    <p:extLst>
      <p:ext uri="{BB962C8B-B14F-4D97-AF65-F5344CB8AC3E}">
        <p14:creationId xmlns:p14="http://schemas.microsoft.com/office/powerpoint/2010/main" val="1646014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648C3-26AE-9B1A-2AF2-A5862F0570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8067891-9CE9-79B2-8EDB-91B26A5AFC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2B248F7-CADC-1489-4EA3-049D1FCFAD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BEB0A0-2E3A-C0FA-124B-BC703BE766EC}"/>
              </a:ext>
            </a:extLst>
          </p:cNvPr>
          <p:cNvSpPr>
            <a:spLocks noGrp="1"/>
          </p:cNvSpPr>
          <p:nvPr>
            <p:ph type="dt" sz="half" idx="10"/>
          </p:nvPr>
        </p:nvSpPr>
        <p:spPr/>
        <p:txBody>
          <a:bodyPr/>
          <a:lstStyle/>
          <a:p>
            <a:fld id="{8A8A4870-3009-459E-850F-086B0E8ADF64}" type="datetimeFigureOut">
              <a:rPr lang="en-US" smtClean="0"/>
              <a:t>11/17/2022</a:t>
            </a:fld>
            <a:endParaRPr lang="en-US" dirty="0"/>
          </a:p>
        </p:txBody>
      </p:sp>
      <p:sp>
        <p:nvSpPr>
          <p:cNvPr id="6" name="Footer Placeholder 5">
            <a:extLst>
              <a:ext uri="{FF2B5EF4-FFF2-40B4-BE49-F238E27FC236}">
                <a16:creationId xmlns:a16="http://schemas.microsoft.com/office/drawing/2014/main" id="{EEDB6E86-4ADD-34C6-0DA3-0B405F1F16F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ACC64F-7F47-DD69-5D2E-931F4F2D18A1}"/>
              </a:ext>
            </a:extLst>
          </p:cNvPr>
          <p:cNvSpPr>
            <a:spLocks noGrp="1"/>
          </p:cNvSpPr>
          <p:nvPr>
            <p:ph type="sldNum" sz="quarter" idx="12"/>
          </p:nvPr>
        </p:nvSpPr>
        <p:spPr/>
        <p:txBody>
          <a:bodyPr/>
          <a:lstStyle/>
          <a:p>
            <a:fld id="{6FBF71AC-CBBF-4F12-825D-3F1CFDE9C1A8}" type="slidenum">
              <a:rPr lang="en-US" smtClean="0"/>
              <a:t>‹#›</a:t>
            </a:fld>
            <a:endParaRPr lang="en-US" dirty="0"/>
          </a:p>
        </p:txBody>
      </p:sp>
    </p:spTree>
    <p:extLst>
      <p:ext uri="{BB962C8B-B14F-4D97-AF65-F5344CB8AC3E}">
        <p14:creationId xmlns:p14="http://schemas.microsoft.com/office/powerpoint/2010/main" val="761742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3BDBA-70D3-F045-05C6-AA5E981E79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465ABE9-5B45-5845-0AB3-9C280EED97A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7C6DEC1-7BFD-9CC6-E8FC-DC9E2080C4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8E75CA-9386-F8FB-2C31-B44402019B78}"/>
              </a:ext>
            </a:extLst>
          </p:cNvPr>
          <p:cNvSpPr>
            <a:spLocks noGrp="1"/>
          </p:cNvSpPr>
          <p:nvPr>
            <p:ph type="dt" sz="half" idx="10"/>
          </p:nvPr>
        </p:nvSpPr>
        <p:spPr/>
        <p:txBody>
          <a:bodyPr/>
          <a:lstStyle/>
          <a:p>
            <a:fld id="{8A8A4870-3009-459E-850F-086B0E8ADF64}" type="datetimeFigureOut">
              <a:rPr lang="en-US" smtClean="0"/>
              <a:t>11/17/2022</a:t>
            </a:fld>
            <a:endParaRPr lang="en-US" dirty="0"/>
          </a:p>
        </p:txBody>
      </p:sp>
      <p:sp>
        <p:nvSpPr>
          <p:cNvPr id="6" name="Footer Placeholder 5">
            <a:extLst>
              <a:ext uri="{FF2B5EF4-FFF2-40B4-BE49-F238E27FC236}">
                <a16:creationId xmlns:a16="http://schemas.microsoft.com/office/drawing/2014/main" id="{1EC67562-A4EA-4CF7-2064-8CDB1C2297E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DFDAFCB-399A-B877-47E3-D011980C8284}"/>
              </a:ext>
            </a:extLst>
          </p:cNvPr>
          <p:cNvSpPr>
            <a:spLocks noGrp="1"/>
          </p:cNvSpPr>
          <p:nvPr>
            <p:ph type="sldNum" sz="quarter" idx="12"/>
          </p:nvPr>
        </p:nvSpPr>
        <p:spPr/>
        <p:txBody>
          <a:bodyPr/>
          <a:lstStyle/>
          <a:p>
            <a:fld id="{6FBF71AC-CBBF-4F12-825D-3F1CFDE9C1A8}" type="slidenum">
              <a:rPr lang="en-US" smtClean="0"/>
              <a:t>‹#›</a:t>
            </a:fld>
            <a:endParaRPr lang="en-US" dirty="0"/>
          </a:p>
        </p:txBody>
      </p:sp>
    </p:spTree>
    <p:extLst>
      <p:ext uri="{BB962C8B-B14F-4D97-AF65-F5344CB8AC3E}">
        <p14:creationId xmlns:p14="http://schemas.microsoft.com/office/powerpoint/2010/main" val="2956020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7FCBC-7428-C062-ACDB-6F9E06801FD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025476-8827-C8CB-0B1B-993E99A5F7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0B4FF25-F971-4DBF-DBF8-F0A5E6EA55F4}"/>
              </a:ext>
            </a:extLst>
          </p:cNvPr>
          <p:cNvSpPr>
            <a:spLocks noGrp="1"/>
          </p:cNvSpPr>
          <p:nvPr>
            <p:ph type="dt" sz="half" idx="10"/>
          </p:nvPr>
        </p:nvSpPr>
        <p:spPr/>
        <p:txBody>
          <a:bodyPr/>
          <a:lstStyle/>
          <a:p>
            <a:fld id="{8A8A4870-3009-459E-850F-086B0E8ADF64}" type="datetimeFigureOut">
              <a:rPr lang="en-US" smtClean="0"/>
              <a:t>11/17/2022</a:t>
            </a:fld>
            <a:endParaRPr lang="en-US" dirty="0"/>
          </a:p>
        </p:txBody>
      </p:sp>
      <p:sp>
        <p:nvSpPr>
          <p:cNvPr id="5" name="Footer Placeholder 4">
            <a:extLst>
              <a:ext uri="{FF2B5EF4-FFF2-40B4-BE49-F238E27FC236}">
                <a16:creationId xmlns:a16="http://schemas.microsoft.com/office/drawing/2014/main" id="{02F98C68-4681-0198-8DEA-6CD232E7217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C98F79D-01F1-AD6A-3B46-F4DE32A7AB6A}"/>
              </a:ext>
            </a:extLst>
          </p:cNvPr>
          <p:cNvSpPr>
            <a:spLocks noGrp="1"/>
          </p:cNvSpPr>
          <p:nvPr>
            <p:ph type="sldNum" sz="quarter" idx="12"/>
          </p:nvPr>
        </p:nvSpPr>
        <p:spPr/>
        <p:txBody>
          <a:bodyPr/>
          <a:lstStyle/>
          <a:p>
            <a:fld id="{6FBF71AC-CBBF-4F12-825D-3F1CFDE9C1A8}" type="slidenum">
              <a:rPr lang="en-US" smtClean="0"/>
              <a:t>‹#›</a:t>
            </a:fld>
            <a:endParaRPr lang="en-US" dirty="0"/>
          </a:p>
        </p:txBody>
      </p:sp>
    </p:spTree>
    <p:extLst>
      <p:ext uri="{BB962C8B-B14F-4D97-AF65-F5344CB8AC3E}">
        <p14:creationId xmlns:p14="http://schemas.microsoft.com/office/powerpoint/2010/main" val="2174978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67D384-C5B5-EC7B-91CB-76AAF1C8EDD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9957F2A-69A1-D16A-1FF5-21F5902AC45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7EA6F7-90C2-2872-AC73-59F7866AEFB9}"/>
              </a:ext>
            </a:extLst>
          </p:cNvPr>
          <p:cNvSpPr>
            <a:spLocks noGrp="1"/>
          </p:cNvSpPr>
          <p:nvPr>
            <p:ph type="dt" sz="half" idx="10"/>
          </p:nvPr>
        </p:nvSpPr>
        <p:spPr/>
        <p:txBody>
          <a:bodyPr/>
          <a:lstStyle/>
          <a:p>
            <a:fld id="{8A8A4870-3009-459E-850F-086B0E8ADF64}" type="datetimeFigureOut">
              <a:rPr lang="en-US" smtClean="0"/>
              <a:t>11/17/2022</a:t>
            </a:fld>
            <a:endParaRPr lang="en-US" dirty="0"/>
          </a:p>
        </p:txBody>
      </p:sp>
      <p:sp>
        <p:nvSpPr>
          <p:cNvPr id="5" name="Footer Placeholder 4">
            <a:extLst>
              <a:ext uri="{FF2B5EF4-FFF2-40B4-BE49-F238E27FC236}">
                <a16:creationId xmlns:a16="http://schemas.microsoft.com/office/drawing/2014/main" id="{17E44BFA-951C-56F7-3E01-10B22F8CBA9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8E56F7-F882-CC45-0D64-C6A05505B2C8}"/>
              </a:ext>
            </a:extLst>
          </p:cNvPr>
          <p:cNvSpPr>
            <a:spLocks noGrp="1"/>
          </p:cNvSpPr>
          <p:nvPr>
            <p:ph type="sldNum" sz="quarter" idx="12"/>
          </p:nvPr>
        </p:nvSpPr>
        <p:spPr/>
        <p:txBody>
          <a:bodyPr/>
          <a:lstStyle/>
          <a:p>
            <a:fld id="{6FBF71AC-CBBF-4F12-825D-3F1CFDE9C1A8}" type="slidenum">
              <a:rPr lang="en-US" smtClean="0"/>
              <a:t>‹#›</a:t>
            </a:fld>
            <a:endParaRPr lang="en-US" dirty="0"/>
          </a:p>
        </p:txBody>
      </p:sp>
    </p:spTree>
    <p:extLst>
      <p:ext uri="{BB962C8B-B14F-4D97-AF65-F5344CB8AC3E}">
        <p14:creationId xmlns:p14="http://schemas.microsoft.com/office/powerpoint/2010/main" val="186172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shadeToTitle="1">
        <a:gradFill flip="none" rotWithShape="1">
          <a:gsLst>
            <a:gs pos="0">
              <a:schemeClr val="accent4">
                <a:lumMod val="40000"/>
                <a:lumOff val="60000"/>
              </a:schemeClr>
            </a:gs>
            <a:gs pos="46000">
              <a:schemeClr val="accent4">
                <a:lumMod val="95000"/>
                <a:lumOff val="5000"/>
              </a:schemeClr>
            </a:gs>
            <a:gs pos="100000">
              <a:schemeClr val="accent4">
                <a:lumMod val="6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96EA4B-C662-E1E2-A249-02FB0158D2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3C822C8-56D4-0778-067A-40FDE8250A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F32910-166F-5D19-3731-7DBE7B8DA0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8A4870-3009-459E-850F-086B0E8ADF64}" type="datetimeFigureOut">
              <a:rPr lang="en-US" smtClean="0"/>
              <a:t>11/17/2022</a:t>
            </a:fld>
            <a:endParaRPr lang="en-US" dirty="0"/>
          </a:p>
        </p:txBody>
      </p:sp>
      <p:sp>
        <p:nvSpPr>
          <p:cNvPr id="5" name="Footer Placeholder 4">
            <a:extLst>
              <a:ext uri="{FF2B5EF4-FFF2-40B4-BE49-F238E27FC236}">
                <a16:creationId xmlns:a16="http://schemas.microsoft.com/office/drawing/2014/main" id="{8DA13B94-2E8F-99D1-9C73-FAE0B325E3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4FDA226B-D01A-FC4B-961E-7962E3DC16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BF71AC-CBBF-4F12-825D-3F1CFDE9C1A8}" type="slidenum">
              <a:rPr lang="en-US" smtClean="0"/>
              <a:t>‹#›</a:t>
            </a:fld>
            <a:endParaRPr lang="en-US" dirty="0"/>
          </a:p>
        </p:txBody>
      </p:sp>
    </p:spTree>
    <p:extLst>
      <p:ext uri="{BB962C8B-B14F-4D97-AF65-F5344CB8AC3E}">
        <p14:creationId xmlns:p14="http://schemas.microsoft.com/office/powerpoint/2010/main" val="36254162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8.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19E7A465-2598-382A-B41B-F37D6EA8A4FC}"/>
              </a:ext>
            </a:extLst>
          </p:cNvPr>
          <p:cNvSpPr>
            <a:spLocks noGrp="1"/>
          </p:cNvSpPr>
          <p:nvPr>
            <p:ph type="title"/>
          </p:nvPr>
        </p:nvSpPr>
        <p:spPr>
          <a:xfrm>
            <a:off x="839788" y="457199"/>
            <a:ext cx="4959128" cy="2378598"/>
          </a:xfrm>
        </p:spPr>
        <p:txBody>
          <a:bodyPr>
            <a:noAutofit/>
          </a:bodyPr>
          <a:lstStyle/>
          <a:p>
            <a:pPr algn="ctr"/>
            <a:r>
              <a:rPr lang="en-GB" b="1" dirty="0">
                <a:solidFill>
                  <a:schemeClr val="bg1"/>
                </a:solidFill>
                <a:highlight>
                  <a:srgbClr val="008000"/>
                </a:highlight>
                <a:latin typeface="Times New Roman" panose="02020603050405020304" pitchFamily="18" charset="0"/>
                <a:cs typeface="Times New Roman" panose="02020603050405020304" pitchFamily="18" charset="0"/>
              </a:rPr>
              <a:t>FLEXIBLE </a:t>
            </a:r>
            <a:br>
              <a:rPr lang="en-GB" b="1" dirty="0">
                <a:solidFill>
                  <a:schemeClr val="bg1"/>
                </a:solidFill>
                <a:highlight>
                  <a:srgbClr val="008000"/>
                </a:highlight>
                <a:latin typeface="Times New Roman" panose="02020603050405020304" pitchFamily="18" charset="0"/>
                <a:cs typeface="Times New Roman" panose="02020603050405020304" pitchFamily="18" charset="0"/>
              </a:rPr>
            </a:br>
            <a:r>
              <a:rPr lang="en-GB" b="1" dirty="0">
                <a:solidFill>
                  <a:schemeClr val="bg1"/>
                </a:solidFill>
                <a:highlight>
                  <a:srgbClr val="008000"/>
                </a:highlight>
                <a:latin typeface="Times New Roman" panose="02020603050405020304" pitchFamily="18" charset="0"/>
                <a:cs typeface="Times New Roman" panose="02020603050405020304" pitchFamily="18" charset="0"/>
              </a:rPr>
              <a:t>WORKING PROGRAMME</a:t>
            </a:r>
            <a:br>
              <a:rPr lang="en-GB" b="1" dirty="0">
                <a:solidFill>
                  <a:schemeClr val="bg1"/>
                </a:solidFill>
                <a:highlight>
                  <a:srgbClr val="008000"/>
                </a:highlight>
                <a:latin typeface="Times New Roman" panose="02020603050405020304" pitchFamily="18" charset="0"/>
                <a:cs typeface="Times New Roman" panose="02020603050405020304" pitchFamily="18" charset="0"/>
              </a:rPr>
            </a:br>
            <a:r>
              <a:rPr lang="en-GB" b="1" dirty="0">
                <a:solidFill>
                  <a:schemeClr val="bg1"/>
                </a:solidFill>
                <a:highlight>
                  <a:srgbClr val="008000"/>
                </a:highlight>
                <a:latin typeface="Times New Roman" panose="02020603050405020304" pitchFamily="18" charset="0"/>
                <a:cs typeface="Times New Roman" panose="02020603050405020304" pitchFamily="18" charset="0"/>
              </a:rPr>
              <a:t> AT</a:t>
            </a:r>
            <a:br>
              <a:rPr lang="en-GB" b="1" dirty="0">
                <a:solidFill>
                  <a:schemeClr val="bg1"/>
                </a:solidFill>
                <a:highlight>
                  <a:srgbClr val="008000"/>
                </a:highlight>
                <a:latin typeface="Times New Roman" panose="02020603050405020304" pitchFamily="18" charset="0"/>
                <a:cs typeface="Times New Roman" panose="02020603050405020304" pitchFamily="18" charset="0"/>
              </a:rPr>
            </a:br>
            <a:r>
              <a:rPr lang="en-GB" b="1" dirty="0">
                <a:solidFill>
                  <a:schemeClr val="bg1"/>
                </a:solidFill>
                <a:highlight>
                  <a:srgbClr val="008000"/>
                </a:highlight>
                <a:latin typeface="Times New Roman" panose="02020603050405020304" pitchFamily="18" charset="0"/>
                <a:cs typeface="Times New Roman" panose="02020603050405020304" pitchFamily="18" charset="0"/>
              </a:rPr>
              <a:t>FRANPRIX LTD</a:t>
            </a:r>
          </a:p>
        </p:txBody>
      </p:sp>
      <p:pic>
        <p:nvPicPr>
          <p:cNvPr id="18" name="Content Placeholder 17" descr="Text&#10;&#10;Description automatically generated with low confidence">
            <a:extLst>
              <a:ext uri="{FF2B5EF4-FFF2-40B4-BE49-F238E27FC236}">
                <a16:creationId xmlns:a16="http://schemas.microsoft.com/office/drawing/2014/main" id="{D7E2C252-B0C2-2462-CB1E-AB4E150AAC3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94025" y="856527"/>
            <a:ext cx="3757913" cy="1782501"/>
          </a:xfrm>
        </p:spPr>
      </p:pic>
      <p:pic>
        <p:nvPicPr>
          <p:cNvPr id="20" name="Picture 19" descr="A picture containing text, clock&#10;&#10;Description automatically generated">
            <a:extLst>
              <a:ext uri="{FF2B5EF4-FFF2-40B4-BE49-F238E27FC236}">
                <a16:creationId xmlns:a16="http://schemas.microsoft.com/office/drawing/2014/main" id="{19240D22-32F0-FB30-7B9F-610923518B01}"/>
              </a:ext>
            </a:extLst>
          </p:cNvPr>
          <p:cNvPicPr>
            <a:picLocks noChangeAspect="1"/>
          </p:cNvPicPr>
          <p:nvPr/>
        </p:nvPicPr>
        <p:blipFill rotWithShape="1">
          <a:blip r:embed="rId3">
            <a:extLst>
              <a:ext uri="{28A0092B-C50C-407E-A947-70E740481C1C}">
                <a14:useLocalDpi xmlns:a14="http://schemas.microsoft.com/office/drawing/2010/main" val="0"/>
              </a:ext>
            </a:extLst>
          </a:blip>
          <a:srcRect l="20387" r="8275"/>
          <a:stretch/>
        </p:blipFill>
        <p:spPr>
          <a:xfrm>
            <a:off x="509286" y="3078866"/>
            <a:ext cx="2893671" cy="2974694"/>
          </a:xfrm>
          <a:prstGeom prst="rect">
            <a:avLst/>
          </a:prstGeom>
        </p:spPr>
      </p:pic>
      <p:sp>
        <p:nvSpPr>
          <p:cNvPr id="21" name="Text Placeholder 13">
            <a:extLst>
              <a:ext uri="{FF2B5EF4-FFF2-40B4-BE49-F238E27FC236}">
                <a16:creationId xmlns:a16="http://schemas.microsoft.com/office/drawing/2014/main" id="{33AFCDDE-829B-A6C1-7622-C35CB2C154D2}"/>
              </a:ext>
            </a:extLst>
          </p:cNvPr>
          <p:cNvSpPr>
            <a:spLocks noGrp="1"/>
          </p:cNvSpPr>
          <p:nvPr>
            <p:ph type="body" sz="half" idx="2"/>
          </p:nvPr>
        </p:nvSpPr>
        <p:spPr>
          <a:xfrm flipH="1">
            <a:off x="6574420" y="3078866"/>
            <a:ext cx="4375230" cy="2790122"/>
          </a:xfrm>
        </p:spPr>
        <p:txBody>
          <a:bodyPr/>
          <a:lstStyle/>
          <a:p>
            <a:pPr algn="ctr">
              <a:spcBef>
                <a:spcPts val="500"/>
              </a:spcBef>
              <a:spcAft>
                <a:spcPts val="500"/>
              </a:spcAft>
            </a:pPr>
            <a:r>
              <a:rPr lang="en-GB" sz="2400" b="1" dirty="0">
                <a:solidFill>
                  <a:schemeClr val="bg1"/>
                </a:solidFill>
                <a:effectLst/>
                <a:highlight>
                  <a:srgbClr val="008000"/>
                </a:highlight>
                <a:latin typeface="Times New Roman" panose="02020603050405020304" pitchFamily="18" charset="0"/>
                <a:ea typeface="Times New Roman" panose="02020603050405020304" pitchFamily="18" charset="0"/>
              </a:rPr>
              <a:t>Managing People</a:t>
            </a:r>
            <a:endParaRPr lang="en-GB" sz="2400" dirty="0">
              <a:solidFill>
                <a:schemeClr val="bg1"/>
              </a:solidFill>
              <a:effectLst/>
              <a:highlight>
                <a:srgbClr val="008000"/>
              </a:highlight>
              <a:latin typeface="Times New Roman" panose="02020603050405020304" pitchFamily="18" charset="0"/>
              <a:ea typeface="Times New Roman" panose="02020603050405020304" pitchFamily="18" charset="0"/>
            </a:endParaRPr>
          </a:p>
          <a:p>
            <a:pPr algn="ctr">
              <a:spcBef>
                <a:spcPts val="500"/>
              </a:spcBef>
              <a:spcAft>
                <a:spcPts val="500"/>
              </a:spcAft>
            </a:pPr>
            <a:r>
              <a:rPr lang="en-GB" sz="2400" b="1" dirty="0">
                <a:solidFill>
                  <a:schemeClr val="bg1"/>
                </a:solidFill>
                <a:effectLst/>
                <a:highlight>
                  <a:srgbClr val="008000"/>
                </a:highlight>
                <a:latin typeface="Times New Roman" panose="02020603050405020304" pitchFamily="18" charset="0"/>
                <a:ea typeface="Times New Roman" panose="02020603050405020304" pitchFamily="18" charset="0"/>
              </a:rPr>
              <a:t>(LCBB 5004)</a:t>
            </a:r>
            <a:endParaRPr lang="en-GB" sz="2400" dirty="0">
              <a:solidFill>
                <a:schemeClr val="bg1"/>
              </a:solidFill>
              <a:effectLst/>
              <a:highlight>
                <a:srgbClr val="008000"/>
              </a:highlight>
              <a:latin typeface="Times New Roman" panose="02020603050405020304" pitchFamily="18" charset="0"/>
              <a:ea typeface="Times New Roman" panose="02020603050405020304" pitchFamily="18" charset="0"/>
            </a:endParaRPr>
          </a:p>
          <a:p>
            <a:pPr algn="ctr">
              <a:spcBef>
                <a:spcPts val="500"/>
              </a:spcBef>
              <a:spcAft>
                <a:spcPts val="500"/>
              </a:spcAft>
            </a:pPr>
            <a:r>
              <a:rPr lang="en-GB" sz="2400" b="1" dirty="0">
                <a:solidFill>
                  <a:schemeClr val="bg1"/>
                </a:solidFill>
                <a:effectLst/>
                <a:highlight>
                  <a:srgbClr val="008000"/>
                </a:highlight>
                <a:latin typeface="Times New Roman" panose="02020603050405020304" pitchFamily="18" charset="0"/>
                <a:ea typeface="Times New Roman" panose="02020603050405020304" pitchFamily="18" charset="0"/>
              </a:rPr>
              <a:t> Lecturer: Dr Mushfiqur Rahman</a:t>
            </a:r>
          </a:p>
          <a:p>
            <a:pPr algn="ctr">
              <a:spcBef>
                <a:spcPts val="500"/>
              </a:spcBef>
              <a:spcAft>
                <a:spcPts val="500"/>
              </a:spcAft>
            </a:pPr>
            <a:r>
              <a:rPr lang="en-GB" sz="2400" b="1" dirty="0">
                <a:solidFill>
                  <a:schemeClr val="bg1"/>
                </a:solidFill>
                <a:highlight>
                  <a:srgbClr val="008000"/>
                </a:highlight>
                <a:latin typeface="Times New Roman" panose="02020603050405020304" pitchFamily="18" charset="0"/>
                <a:ea typeface="Times New Roman" panose="02020603050405020304" pitchFamily="18" charset="0"/>
              </a:rPr>
              <a:t>Student: Cristina Anton</a:t>
            </a:r>
          </a:p>
          <a:p>
            <a:pPr algn="ctr">
              <a:spcBef>
                <a:spcPts val="500"/>
              </a:spcBef>
              <a:spcAft>
                <a:spcPts val="500"/>
              </a:spcAft>
            </a:pPr>
            <a:r>
              <a:rPr lang="en-GB" sz="2400" b="1" dirty="0">
                <a:solidFill>
                  <a:schemeClr val="bg1"/>
                </a:solidFill>
                <a:effectLst/>
                <a:highlight>
                  <a:srgbClr val="008000"/>
                </a:highlight>
                <a:latin typeface="Times New Roman" panose="02020603050405020304" pitchFamily="18" charset="0"/>
                <a:ea typeface="Times New Roman" panose="02020603050405020304" pitchFamily="18" charset="0"/>
              </a:rPr>
              <a:t>Student ID: 2112679</a:t>
            </a:r>
            <a:endParaRPr lang="en-GB" sz="2400" dirty="0">
              <a:solidFill>
                <a:schemeClr val="bg1"/>
              </a:solidFill>
              <a:effectLst/>
              <a:highlight>
                <a:srgbClr val="008000"/>
              </a:highlight>
              <a:latin typeface="Times New Roman" panose="02020603050405020304" pitchFamily="18" charset="0"/>
              <a:ea typeface="Times New Roman" panose="02020603050405020304" pitchFamily="18" charset="0"/>
            </a:endParaRPr>
          </a:p>
          <a:p>
            <a:endParaRPr lang="en-GB" dirty="0"/>
          </a:p>
        </p:txBody>
      </p:sp>
      <p:pic>
        <p:nvPicPr>
          <p:cNvPr id="23" name="Picture 22" descr="A picture containing text, indoor, floor, marketplace&#10;&#10;Description automatically generated">
            <a:extLst>
              <a:ext uri="{FF2B5EF4-FFF2-40B4-BE49-F238E27FC236}">
                <a16:creationId xmlns:a16="http://schemas.microsoft.com/office/drawing/2014/main" id="{93BBDC45-3AC9-8BCD-65EC-707E0925ABD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78866" y="3580496"/>
            <a:ext cx="2720050" cy="1971434"/>
          </a:xfrm>
          <a:prstGeom prst="rect">
            <a:avLst/>
          </a:prstGeom>
        </p:spPr>
      </p:pic>
    </p:spTree>
    <p:extLst>
      <p:ext uri="{BB962C8B-B14F-4D97-AF65-F5344CB8AC3E}">
        <p14:creationId xmlns:p14="http://schemas.microsoft.com/office/powerpoint/2010/main" val="938863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A93B41C-5CB9-B987-6B1D-85AA945AB58E}"/>
              </a:ext>
            </a:extLst>
          </p:cNvPr>
          <p:cNvSpPr/>
          <p:nvPr/>
        </p:nvSpPr>
        <p:spPr>
          <a:xfrm>
            <a:off x="1215343" y="347241"/>
            <a:ext cx="5516678" cy="646331"/>
          </a:xfrm>
          <a:prstGeom prst="rect">
            <a:avLst/>
          </a:prstGeom>
        </p:spPr>
        <p:txBody>
          <a:bodyPr wrap="square">
            <a:spAutoFit/>
          </a:bodyPr>
          <a:lstStyle/>
          <a:p>
            <a:pPr marR="0" algn="ctr">
              <a:spcBef>
                <a:spcPts val="0"/>
              </a:spcBef>
              <a:spcAft>
                <a:spcPts val="800"/>
              </a:spcAft>
            </a:pPr>
            <a:r>
              <a:rPr lang="en-US" sz="3600" b="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CONTENT PAGE</a:t>
            </a:r>
            <a:endParaRPr lang="en-US" sz="36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9972C541-4D8F-698D-501F-DD417E4EF535}"/>
              </a:ext>
            </a:extLst>
          </p:cNvPr>
          <p:cNvSpPr/>
          <p:nvPr/>
        </p:nvSpPr>
        <p:spPr>
          <a:xfrm>
            <a:off x="775504" y="1088020"/>
            <a:ext cx="10868628" cy="5734903"/>
          </a:xfrm>
          <a:prstGeom prst="rect">
            <a:avLst/>
          </a:prstGeom>
        </p:spPr>
        <p:txBody>
          <a:bodyPr wrap="square">
            <a:spAutoFit/>
          </a:bodyPr>
          <a:lstStyle/>
          <a:p>
            <a:pPr marR="0">
              <a:spcBef>
                <a:spcPts val="0"/>
              </a:spcBef>
              <a:spcAft>
                <a:spcPts val="800"/>
              </a:spcAft>
            </a:pPr>
            <a:r>
              <a:rPr lang="en-US" sz="2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Slide </a:t>
            </a:r>
            <a:r>
              <a:rPr lang="en-US" sz="2000" b="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3</a:t>
            </a:r>
            <a:r>
              <a:rPr lang="en-US" sz="2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b="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The Demand for Flexible Working Patterns</a:t>
            </a:r>
            <a:endParaRPr lang="en-US" sz="2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R="0">
              <a:spcBef>
                <a:spcPts val="0"/>
              </a:spcBef>
              <a:spcAft>
                <a:spcPts val="800"/>
              </a:spcAft>
            </a:pPr>
            <a:r>
              <a:rPr lang="en-US" sz="2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Slide</a:t>
            </a:r>
            <a:r>
              <a:rPr lang="en-US" sz="2000" b="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4    </a:t>
            </a:r>
            <a:r>
              <a:rPr lang="en-US" sz="20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2000" b="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The Changing Context of Working in Retail Sector</a:t>
            </a:r>
          </a:p>
          <a:p>
            <a:pPr marR="0">
              <a:spcBef>
                <a:spcPts val="0"/>
              </a:spcBef>
              <a:spcAft>
                <a:spcPts val="800"/>
              </a:spcAft>
            </a:pPr>
            <a:r>
              <a:rPr lang="en-US" sz="2000" b="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Slide 5     FlexyWork Trial in Our Company</a:t>
            </a:r>
          </a:p>
          <a:p>
            <a:pPr marR="0">
              <a:spcBef>
                <a:spcPts val="0"/>
              </a:spcBef>
              <a:spcAft>
                <a:spcPts val="800"/>
              </a:spcAft>
            </a:pPr>
            <a:r>
              <a:rPr lang="en-US" sz="2000" b="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Slide 6     Types of Flexible Working</a:t>
            </a:r>
          </a:p>
          <a:p>
            <a:pPr marR="0">
              <a:spcBef>
                <a:spcPts val="0"/>
              </a:spcBef>
              <a:spcAft>
                <a:spcPts val="800"/>
              </a:spcAft>
            </a:pPr>
            <a:r>
              <a:rPr lang="en-US" sz="2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Slide 7</a:t>
            </a:r>
            <a:r>
              <a:rPr lang="en-US" sz="2000" b="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2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Positive Impact of Flexible Working</a:t>
            </a:r>
          </a:p>
          <a:p>
            <a:pPr>
              <a:spcAft>
                <a:spcPts val="800"/>
              </a:spcAft>
            </a:pPr>
            <a:r>
              <a:rPr lang="en-US" sz="2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Slide</a:t>
            </a:r>
            <a:r>
              <a:rPr lang="en-US" sz="2000" b="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9   Negative </a:t>
            </a:r>
            <a:r>
              <a:rPr lang="en-US" sz="2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Impact of Flexible Working</a:t>
            </a:r>
          </a:p>
          <a:p>
            <a:pPr>
              <a:spcAft>
                <a:spcPts val="800"/>
              </a:spcAft>
            </a:pPr>
            <a:r>
              <a:rPr lang="en-US" sz="2000" b="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Slide 10   Diversity and Inclusion at Work with Flexible Working Arrangements</a:t>
            </a:r>
            <a:endParaRPr lang="en-US" sz="2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R="0">
              <a:spcBef>
                <a:spcPts val="0"/>
              </a:spcBef>
              <a:spcAft>
                <a:spcPts val="800"/>
              </a:spcAft>
            </a:pPr>
            <a:r>
              <a:rPr lang="en-US" sz="2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Slide</a:t>
            </a:r>
            <a:r>
              <a:rPr lang="en-US" sz="2000" b="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13  Functions of HR in promoting Diversity and Inclusion Through Flexible Working </a:t>
            </a:r>
          </a:p>
          <a:p>
            <a:pPr marR="0">
              <a:spcBef>
                <a:spcPts val="0"/>
              </a:spcBef>
              <a:spcAft>
                <a:spcPts val="800"/>
              </a:spcAft>
            </a:pPr>
            <a:r>
              <a:rPr lang="en-US" sz="2000" b="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Arrangements</a:t>
            </a:r>
          </a:p>
          <a:p>
            <a:pPr marR="0">
              <a:spcBef>
                <a:spcPts val="0"/>
              </a:spcBef>
              <a:spcAft>
                <a:spcPts val="800"/>
              </a:spcAft>
            </a:pPr>
            <a:r>
              <a:rPr lang="en-US" sz="2000" b="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Slide 14  The Benefits  of Flexible Working for Employees</a:t>
            </a:r>
          </a:p>
          <a:p>
            <a:pPr marR="0">
              <a:spcBef>
                <a:spcPts val="0"/>
              </a:spcBef>
              <a:spcAft>
                <a:spcPts val="800"/>
              </a:spcAft>
            </a:pPr>
            <a:r>
              <a:rPr lang="en-US" sz="2000" b="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Slide 15   The Benefits  of Flexible Working for Customers</a:t>
            </a:r>
          </a:p>
          <a:p>
            <a:pPr marR="0">
              <a:spcBef>
                <a:spcPts val="0"/>
              </a:spcBef>
              <a:spcAft>
                <a:spcPts val="800"/>
              </a:spcAft>
            </a:pPr>
            <a:r>
              <a:rPr lang="en-US" sz="2000" b="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Slide 16 The Precaution Outlined by FRANPRIX for Flexible Working Arrangements</a:t>
            </a:r>
          </a:p>
          <a:p>
            <a:pPr marR="0">
              <a:spcBef>
                <a:spcPts val="0"/>
              </a:spcBef>
              <a:spcAft>
                <a:spcPts val="800"/>
              </a:spcAft>
            </a:pPr>
            <a:r>
              <a:rPr lang="en-US" sz="2000" b="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Slide 17   Conclusion </a:t>
            </a:r>
          </a:p>
          <a:p>
            <a:pPr marR="0">
              <a:spcBef>
                <a:spcPts val="0"/>
              </a:spcBef>
              <a:spcAft>
                <a:spcPts val="800"/>
              </a:spcAft>
            </a:pPr>
            <a:r>
              <a:rPr lang="en-US" sz="2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Slide</a:t>
            </a:r>
            <a:r>
              <a:rPr lang="en-US" sz="2000" b="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18   References </a:t>
            </a:r>
          </a:p>
        </p:txBody>
      </p:sp>
    </p:spTree>
    <p:extLst>
      <p:ext uri="{BB962C8B-B14F-4D97-AF65-F5344CB8AC3E}">
        <p14:creationId xmlns:p14="http://schemas.microsoft.com/office/powerpoint/2010/main" val="826038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99003CA-8739-170D-0A2B-900A3F2AB917}"/>
              </a:ext>
            </a:extLst>
          </p:cNvPr>
          <p:cNvSpPr/>
          <p:nvPr/>
        </p:nvSpPr>
        <p:spPr>
          <a:xfrm>
            <a:off x="254644" y="247154"/>
            <a:ext cx="3796496" cy="1569660"/>
          </a:xfrm>
          <a:prstGeom prst="rect">
            <a:avLst/>
          </a:prstGeom>
          <a:solidFill>
            <a:srgbClr val="00B050"/>
          </a:solidFill>
        </p:spPr>
        <p:txBody>
          <a:bodyPr wrap="square">
            <a:spAutoFit/>
          </a:bodyPr>
          <a:lstStyle/>
          <a:p>
            <a:pPr algn="ctr">
              <a:spcAft>
                <a:spcPts val="800"/>
              </a:spcAft>
            </a:pPr>
            <a:r>
              <a:rPr lang="en-US" sz="3200" b="1" dirty="0">
                <a:ln w="19050">
                  <a:solidFill>
                    <a:schemeClr val="bg1"/>
                  </a:solidFill>
                </a:ln>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The Demand for Flexible Working Patterns</a:t>
            </a:r>
          </a:p>
        </p:txBody>
      </p:sp>
      <p:sp>
        <p:nvSpPr>
          <p:cNvPr id="6" name="TextBox 5">
            <a:extLst>
              <a:ext uri="{FF2B5EF4-FFF2-40B4-BE49-F238E27FC236}">
                <a16:creationId xmlns:a16="http://schemas.microsoft.com/office/drawing/2014/main" id="{7D45EEA7-2BEB-F048-EDF4-485E85635DFD}"/>
              </a:ext>
            </a:extLst>
          </p:cNvPr>
          <p:cNvSpPr txBox="1"/>
          <p:nvPr/>
        </p:nvSpPr>
        <p:spPr>
          <a:xfrm>
            <a:off x="4282632" y="247155"/>
            <a:ext cx="7654723" cy="6633354"/>
          </a:xfrm>
          <a:prstGeom prst="rect">
            <a:avLst/>
          </a:prstGeom>
          <a:noFill/>
        </p:spPr>
        <p:txBody>
          <a:bodyPr wrap="square">
            <a:spAutoFit/>
          </a:bodyPr>
          <a:lstStyle/>
          <a:p>
            <a:pPr marL="0" marR="0" algn="ctr">
              <a:lnSpc>
                <a:spcPct val="150000"/>
              </a:lnSpc>
              <a:spcBef>
                <a:spcPts val="0"/>
              </a:spcBef>
              <a:spcAft>
                <a:spcPts val="0"/>
              </a:spcAft>
            </a:pPr>
            <a:r>
              <a:rPr lang="en-GB" sz="2200" b="1" dirty="0">
                <a:effectLst/>
                <a:highlight>
                  <a:srgbClr val="C0C0C0"/>
                </a:highlight>
                <a:latin typeface="Times New Roman" panose="02020603050405020304" pitchFamily="18" charset="0"/>
                <a:ea typeface="Times New Roman" panose="02020603050405020304" pitchFamily="18" charset="0"/>
                <a:cs typeface="Vrinda" panose="020B0502040204020203" pitchFamily="34" charset="0"/>
              </a:rPr>
              <a:t>This trend has constantly been growing since the pandemic due to Covid -19, and the dynamics of the work context are generating new challenges and new opportunities that our company, alongside others at a global capacity, can only adjust and implement the flexible working arrangements intelligently.  </a:t>
            </a:r>
          </a:p>
          <a:p>
            <a:pPr marL="0" marR="0" algn="ctr">
              <a:lnSpc>
                <a:spcPct val="150000"/>
              </a:lnSpc>
              <a:spcBef>
                <a:spcPts val="0"/>
              </a:spcBef>
              <a:spcAft>
                <a:spcPts val="0"/>
              </a:spcAft>
            </a:pPr>
            <a:r>
              <a:rPr lang="en-GB" sz="2200" b="1" dirty="0">
                <a:effectLst/>
                <a:highlight>
                  <a:srgbClr val="C0C0C0"/>
                </a:highlight>
                <a:latin typeface="Times New Roman" panose="02020603050405020304" pitchFamily="18" charset="0"/>
                <a:ea typeface="Times New Roman" panose="02020603050405020304" pitchFamily="18" charset="0"/>
                <a:cs typeface="Vrinda" panose="020B0502040204020203" pitchFamily="34" charset="0"/>
              </a:rPr>
              <a:t> Our company should embrace and extend flexibility as it does create efficiency and agility in business practices by enabling choice and complexity whilst accommodating the needs of the employees and requirements of clients. It is paramount to understand the widespread benefits and how to implement and monitor these arrangements to prevent difficulties or financial losses.</a:t>
            </a:r>
            <a:endParaRPr lang="en-US" sz="2200" b="1" dirty="0">
              <a:effectLst/>
              <a:highlight>
                <a:srgbClr val="C0C0C0"/>
              </a:highlight>
              <a:latin typeface="Times New Roman" panose="02020603050405020304" pitchFamily="18" charset="0"/>
              <a:ea typeface="Times New Roman" panose="02020603050405020304" pitchFamily="18" charset="0"/>
              <a:cs typeface="Vrinda" panose="020B0502040204020203" pitchFamily="34" charset="0"/>
            </a:endParaRPr>
          </a:p>
        </p:txBody>
      </p:sp>
      <p:pic>
        <p:nvPicPr>
          <p:cNvPr id="3" name="Picture 2" descr="A picture containing text, electronics, indoor, keyboard&#10;&#10;Description automatically generated">
            <a:extLst>
              <a:ext uri="{FF2B5EF4-FFF2-40B4-BE49-F238E27FC236}">
                <a16:creationId xmlns:a16="http://schemas.microsoft.com/office/drawing/2014/main" id="{C6346353-44CF-8B43-C71F-BB8375DB2F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5811" y="2240701"/>
            <a:ext cx="2242113" cy="1543050"/>
          </a:xfrm>
          <a:prstGeom prst="rect">
            <a:avLst/>
          </a:prstGeom>
        </p:spPr>
      </p:pic>
      <p:pic>
        <p:nvPicPr>
          <p:cNvPr id="7" name="Picture 6" descr="A picture containing text, indoor, person, shop&#10;&#10;Description automatically generated">
            <a:extLst>
              <a:ext uri="{FF2B5EF4-FFF2-40B4-BE49-F238E27FC236}">
                <a16:creationId xmlns:a16="http://schemas.microsoft.com/office/drawing/2014/main" id="{D3C4A2B6-56C8-1D82-8540-0B34F3035A9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32884" y="3969573"/>
            <a:ext cx="2619375" cy="1743075"/>
          </a:xfrm>
          <a:prstGeom prst="rect">
            <a:avLst/>
          </a:prstGeom>
        </p:spPr>
      </p:pic>
    </p:spTree>
    <p:extLst>
      <p:ext uri="{BB962C8B-B14F-4D97-AF65-F5344CB8AC3E}">
        <p14:creationId xmlns:p14="http://schemas.microsoft.com/office/powerpoint/2010/main" val="120756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99003CA-8739-170D-0A2B-900A3F2AB917}"/>
              </a:ext>
            </a:extLst>
          </p:cNvPr>
          <p:cNvSpPr/>
          <p:nvPr/>
        </p:nvSpPr>
        <p:spPr>
          <a:xfrm>
            <a:off x="1286719" y="412936"/>
            <a:ext cx="9618562" cy="584775"/>
          </a:xfrm>
          <a:prstGeom prst="rect">
            <a:avLst/>
          </a:prstGeom>
          <a:solidFill>
            <a:srgbClr val="00B050"/>
          </a:solidFill>
        </p:spPr>
        <p:txBody>
          <a:bodyPr wrap="square">
            <a:spAutoFit/>
          </a:bodyPr>
          <a:lstStyle/>
          <a:p>
            <a:pPr algn="ctr">
              <a:spcAft>
                <a:spcPts val="800"/>
              </a:spcAft>
            </a:pPr>
            <a:r>
              <a:rPr lang="en-GB" sz="3200" b="1" dirty="0">
                <a:ln w="19050">
                  <a:solidFill>
                    <a:schemeClr val="bg1"/>
                  </a:solidFill>
                </a:ln>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The Changing Context of  Work in Retail Sector</a:t>
            </a:r>
            <a:endParaRPr lang="en-US" sz="3200" b="1" dirty="0">
              <a:ln w="19050">
                <a:solidFill>
                  <a:schemeClr val="bg1"/>
                </a:solidFill>
              </a:ln>
              <a:solidFill>
                <a:schemeClr val="bg1"/>
              </a:solidFill>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E195B7D2-EA48-E2BA-D941-91B7B6C46748}"/>
              </a:ext>
            </a:extLst>
          </p:cNvPr>
          <p:cNvSpPr txBox="1"/>
          <p:nvPr/>
        </p:nvSpPr>
        <p:spPr>
          <a:xfrm>
            <a:off x="223512" y="1692794"/>
            <a:ext cx="4591556" cy="4653646"/>
          </a:xfrm>
          <a:prstGeom prst="rect">
            <a:avLst/>
          </a:prstGeom>
          <a:noFill/>
        </p:spPr>
        <p:txBody>
          <a:bodyPr wrap="square">
            <a:spAutoFit/>
          </a:bodyPr>
          <a:lstStyle/>
          <a:p>
            <a:pPr algn="ctr">
              <a:lnSpc>
                <a:spcPct val="150000"/>
              </a:lnSpc>
            </a:pPr>
            <a:r>
              <a:rPr lang="en-GB" sz="2000" b="1" dirty="0">
                <a:highlight>
                  <a:srgbClr val="C0C0C0"/>
                </a:highlight>
                <a:latin typeface="Times New Roman" panose="02020603050405020304" pitchFamily="18" charset="0"/>
                <a:cs typeface="Times New Roman" panose="02020603050405020304" pitchFamily="18" charset="0"/>
              </a:rPr>
              <a:t>Traditional work ethics and ways have yet to be valid since March 2020 as society's values have been redefined drastically, the demographics have transformed constantly, technologies have become more advanced, and globalisation has expanded faster than predicted. All these trends opened the door to new opportunities for companies like ours alongside specific challenges</a:t>
            </a:r>
            <a:r>
              <a:rPr lang="en-GB" sz="2000" b="1" dirty="0">
                <a:solidFill>
                  <a:schemeClr val="bg1"/>
                </a:solidFill>
                <a:latin typeface="Times New Roman" panose="02020603050405020304" pitchFamily="18" charset="0"/>
                <a:cs typeface="Times New Roman" panose="02020603050405020304" pitchFamily="18" charset="0"/>
              </a:rPr>
              <a:t>. </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D0602C19-4E06-6C89-43F4-A877552597F5}"/>
              </a:ext>
            </a:extLst>
          </p:cNvPr>
          <p:cNvSpPr txBox="1"/>
          <p:nvPr/>
        </p:nvSpPr>
        <p:spPr>
          <a:xfrm>
            <a:off x="7986532" y="1791419"/>
            <a:ext cx="3937839" cy="3730317"/>
          </a:xfrm>
          <a:prstGeom prst="rect">
            <a:avLst/>
          </a:prstGeom>
          <a:noFill/>
        </p:spPr>
        <p:txBody>
          <a:bodyPr wrap="square">
            <a:spAutoFit/>
          </a:bodyPr>
          <a:lstStyle/>
          <a:p>
            <a:pPr algn="ctr">
              <a:lnSpc>
                <a:spcPct val="150000"/>
              </a:lnSpc>
            </a:pPr>
            <a:r>
              <a:rPr lang="en-GB" sz="2000" b="1" dirty="0">
                <a:highlight>
                  <a:srgbClr val="C0C0C0"/>
                </a:highlight>
                <a:latin typeface="Times New Roman" panose="02020603050405020304" pitchFamily="18" charset="0"/>
                <a:cs typeface="Times New Roman" panose="02020603050405020304" pitchFamily="18" charset="0"/>
              </a:rPr>
              <a:t>In our sector, the operations have become more complex and dependent on technologies such as self-checkout pods, online shopping picking devices, and RFID technology that make the inventory processes  efficient and prompt. </a:t>
            </a:r>
            <a:endParaRPr lang="en-US" sz="2000" b="1" dirty="0">
              <a:highlight>
                <a:srgbClr val="C0C0C0"/>
              </a:highlight>
              <a:latin typeface="Times New Roman" panose="02020603050405020304" pitchFamily="18" charset="0"/>
              <a:cs typeface="Times New Roman" panose="02020603050405020304" pitchFamily="18" charset="0"/>
            </a:endParaRPr>
          </a:p>
        </p:txBody>
      </p:sp>
      <p:pic>
        <p:nvPicPr>
          <p:cNvPr id="8" name="Picture 7" descr="A picture containing text, indoor, floor, marketplace&#10;&#10;Description automatically generated">
            <a:extLst>
              <a:ext uri="{FF2B5EF4-FFF2-40B4-BE49-F238E27FC236}">
                <a16:creationId xmlns:a16="http://schemas.microsoft.com/office/drawing/2014/main" id="{45B1CF87-4A4C-D70B-13BC-30219E0AD4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62512" y="2505075"/>
            <a:ext cx="2938825" cy="2761406"/>
          </a:xfrm>
          <a:prstGeom prst="rect">
            <a:avLst/>
          </a:prstGeom>
        </p:spPr>
      </p:pic>
    </p:spTree>
    <p:extLst>
      <p:ext uri="{BB962C8B-B14F-4D97-AF65-F5344CB8AC3E}">
        <p14:creationId xmlns:p14="http://schemas.microsoft.com/office/powerpoint/2010/main" val="3743121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99003CA-8739-170D-0A2B-900A3F2AB917}"/>
              </a:ext>
            </a:extLst>
          </p:cNvPr>
          <p:cNvSpPr/>
          <p:nvPr/>
        </p:nvSpPr>
        <p:spPr>
          <a:xfrm>
            <a:off x="243070" y="266219"/>
            <a:ext cx="4710896" cy="1077218"/>
          </a:xfrm>
          <a:prstGeom prst="rect">
            <a:avLst/>
          </a:prstGeom>
          <a:solidFill>
            <a:srgbClr val="00B050"/>
          </a:solidFill>
        </p:spPr>
        <p:txBody>
          <a:bodyPr wrap="square">
            <a:spAutoFit/>
          </a:bodyPr>
          <a:lstStyle/>
          <a:p>
            <a:pPr algn="ctr">
              <a:spcAft>
                <a:spcPts val="800"/>
              </a:spcAft>
            </a:pPr>
            <a:r>
              <a:rPr lang="en-GB" sz="3200" b="1" dirty="0">
                <a:ln w="19050">
                  <a:solidFill>
                    <a:schemeClr val="bg1"/>
                  </a:solidFill>
                </a:ln>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FlexyWork Trial in Our Company</a:t>
            </a:r>
            <a:endParaRPr lang="en-US" sz="3200" b="1" dirty="0">
              <a:ln w="19050">
                <a:solidFill>
                  <a:schemeClr val="bg1"/>
                </a:solidFill>
              </a:ln>
              <a:solidFill>
                <a:schemeClr val="bg1"/>
              </a:solidFill>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7" name="Content Placeholder 16">
            <a:extLst>
              <a:ext uri="{FF2B5EF4-FFF2-40B4-BE49-F238E27FC236}">
                <a16:creationId xmlns:a16="http://schemas.microsoft.com/office/drawing/2014/main" id="{3EC644B9-CDA0-4392-10DD-BFAFEEE9911C}"/>
              </a:ext>
            </a:extLst>
          </p:cNvPr>
          <p:cNvSpPr>
            <a:spLocks noGrp="1"/>
          </p:cNvSpPr>
          <p:nvPr>
            <p:ph sz="half" idx="2"/>
          </p:nvPr>
        </p:nvSpPr>
        <p:spPr>
          <a:xfrm>
            <a:off x="5555849" y="1463772"/>
            <a:ext cx="6636151" cy="4713191"/>
          </a:xfrm>
        </p:spPr>
        <p:txBody>
          <a:bodyPr>
            <a:normAutofit fontScale="25000" lnSpcReduction="20000"/>
          </a:bodyPr>
          <a:lstStyle/>
          <a:p>
            <a:pPr marL="0" indent="0" algn="ctr">
              <a:spcBef>
                <a:spcPts val="0"/>
              </a:spcBef>
              <a:spcAft>
                <a:spcPts val="0"/>
              </a:spcAft>
              <a:buNone/>
            </a:pPr>
            <a:r>
              <a:rPr lang="en-GB" sz="6200" dirty="0">
                <a:solidFill>
                  <a:srgbClr val="0E101A"/>
                </a:solidFill>
                <a:effectLst/>
                <a:highlight>
                  <a:srgbClr val="FFFF00"/>
                </a:highlight>
              </a:rPr>
              <a:t> </a:t>
            </a:r>
            <a:r>
              <a:rPr lang="en-GB" sz="8000" b="1" i="1" dirty="0">
                <a:effectLst/>
                <a:highlight>
                  <a:srgbClr val="FFFF00"/>
                </a:highlight>
                <a:latin typeface="Times New Roman" panose="02020603050405020304" pitchFamily="18" charset="0"/>
                <a:cs typeface="Times New Roman" panose="02020603050405020304" pitchFamily="18" charset="0"/>
              </a:rPr>
              <a:t>Shift Work</a:t>
            </a:r>
            <a:r>
              <a:rPr lang="en-GB" sz="8000" b="1" dirty="0">
                <a:effectLst/>
                <a:highlight>
                  <a:srgbClr val="FFFF00"/>
                </a:highlight>
                <a:latin typeface="Times New Roman" panose="02020603050405020304" pitchFamily="18" charset="0"/>
                <a:cs typeface="Times New Roman" panose="02020603050405020304" pitchFamily="18" charset="0"/>
              </a:rPr>
              <a:t>: </a:t>
            </a:r>
          </a:p>
          <a:p>
            <a:pPr marL="0" indent="0" algn="ctr">
              <a:spcBef>
                <a:spcPts val="0"/>
              </a:spcBef>
              <a:spcAft>
                <a:spcPts val="0"/>
              </a:spcAft>
              <a:buNone/>
            </a:pPr>
            <a:r>
              <a:rPr lang="en-GB" sz="8000" b="1" dirty="0">
                <a:effectLst/>
                <a:highlight>
                  <a:srgbClr val="FFFF00"/>
                </a:highlight>
                <a:latin typeface="Times New Roman" panose="02020603050405020304" pitchFamily="18" charset="0"/>
                <a:cs typeface="Times New Roman" panose="02020603050405020304" pitchFamily="18" charset="0"/>
              </a:rPr>
              <a:t>In this type of work, different employees have different times scheduled or customised to start their shifts and finish them, or they can get break time on their demand combining everyone's preferable changes. The total or recommended working hours stay the same for everyone. </a:t>
            </a:r>
          </a:p>
          <a:p>
            <a:pPr marL="0" indent="0" algn="ctr">
              <a:spcBef>
                <a:spcPts val="0"/>
              </a:spcBef>
              <a:spcAft>
                <a:spcPts val="0"/>
              </a:spcAft>
              <a:buNone/>
            </a:pPr>
            <a:endParaRPr lang="en-GB" sz="8000" b="1" dirty="0">
              <a:effectLst/>
              <a:highlight>
                <a:srgbClr val="FFFF00"/>
              </a:highlight>
              <a:latin typeface="Times New Roman" panose="02020603050405020304" pitchFamily="18" charset="0"/>
              <a:cs typeface="Times New Roman" panose="02020603050405020304" pitchFamily="18" charset="0"/>
            </a:endParaRPr>
          </a:p>
          <a:p>
            <a:pPr algn="ctr">
              <a:spcBef>
                <a:spcPts val="0"/>
              </a:spcBef>
              <a:spcAft>
                <a:spcPts val="0"/>
              </a:spcAft>
            </a:pPr>
            <a:r>
              <a:rPr lang="en-GB" sz="8000" b="1" i="1" dirty="0">
                <a:effectLst/>
                <a:highlight>
                  <a:srgbClr val="FFFF00"/>
                </a:highlight>
                <a:latin typeface="Times New Roman" panose="02020603050405020304" pitchFamily="18" charset="0"/>
                <a:cs typeface="Times New Roman" panose="02020603050405020304" pitchFamily="18" charset="0"/>
              </a:rPr>
              <a:t>Job Sharing</a:t>
            </a:r>
            <a:r>
              <a:rPr lang="en-GB" sz="8000" b="1" dirty="0">
                <a:effectLst/>
                <a:highlight>
                  <a:srgbClr val="FFFF00"/>
                </a:highlight>
                <a:latin typeface="Times New Roman" panose="02020603050405020304" pitchFamily="18" charset="0"/>
                <a:cs typeface="Times New Roman" panose="02020603050405020304" pitchFamily="18" charset="0"/>
              </a:rPr>
              <a:t>:</a:t>
            </a:r>
          </a:p>
          <a:p>
            <a:pPr marL="0" indent="0" algn="ctr">
              <a:spcBef>
                <a:spcPts val="0"/>
              </a:spcBef>
              <a:spcAft>
                <a:spcPts val="0"/>
              </a:spcAft>
              <a:buNone/>
            </a:pPr>
            <a:r>
              <a:rPr lang="en-GB" sz="8000" b="1" dirty="0">
                <a:effectLst/>
                <a:highlight>
                  <a:srgbClr val="FFFF00"/>
                </a:highlight>
                <a:latin typeface="Times New Roman" panose="02020603050405020304" pitchFamily="18" charset="0"/>
                <a:cs typeface="Times New Roman" panose="02020603050405020304" pitchFamily="18" charset="0"/>
              </a:rPr>
              <a:t>Job sharing is when the same job is conducted by two or more persons who do not work full-time but rather part-time while dividing the job days among them.</a:t>
            </a:r>
          </a:p>
          <a:p>
            <a:pPr marL="0" indent="0" algn="ctr">
              <a:spcBef>
                <a:spcPts val="0"/>
              </a:spcBef>
              <a:spcAft>
                <a:spcPts val="0"/>
              </a:spcAft>
              <a:buNone/>
            </a:pPr>
            <a:endParaRPr lang="en-GB" sz="8000" b="1" dirty="0">
              <a:effectLst/>
              <a:highlight>
                <a:srgbClr val="FFFF00"/>
              </a:highlight>
              <a:latin typeface="Times New Roman" panose="02020603050405020304" pitchFamily="18" charset="0"/>
              <a:cs typeface="Times New Roman" panose="02020603050405020304" pitchFamily="18" charset="0"/>
            </a:endParaRPr>
          </a:p>
          <a:p>
            <a:pPr algn="ctr">
              <a:spcBef>
                <a:spcPts val="0"/>
              </a:spcBef>
              <a:spcAft>
                <a:spcPts val="0"/>
              </a:spcAft>
            </a:pPr>
            <a:r>
              <a:rPr lang="en-GB" sz="8000" b="1" i="1" dirty="0">
                <a:effectLst/>
                <a:highlight>
                  <a:srgbClr val="FFFF00"/>
                </a:highlight>
                <a:latin typeface="Times New Roman" panose="02020603050405020304" pitchFamily="18" charset="0"/>
                <a:cs typeface="Times New Roman" panose="02020603050405020304" pitchFamily="18" charset="0"/>
              </a:rPr>
              <a:t>Time-based:</a:t>
            </a:r>
            <a:r>
              <a:rPr lang="en-GB" sz="8000" b="1" dirty="0">
                <a:effectLst/>
                <a:highlight>
                  <a:srgbClr val="FFFF00"/>
                </a:highlight>
                <a:latin typeface="Times New Roman" panose="02020603050405020304" pitchFamily="18" charset="0"/>
                <a:cs typeface="Times New Roman" panose="02020603050405020304" pitchFamily="18" charset="0"/>
              </a:rPr>
              <a:t> </a:t>
            </a:r>
          </a:p>
          <a:p>
            <a:pPr marL="0" indent="0" algn="ctr">
              <a:spcBef>
                <a:spcPts val="0"/>
              </a:spcBef>
              <a:spcAft>
                <a:spcPts val="0"/>
              </a:spcAft>
              <a:buNone/>
            </a:pPr>
            <a:r>
              <a:rPr lang="en-GB" sz="8000" b="1" dirty="0">
                <a:effectLst/>
                <a:highlight>
                  <a:srgbClr val="FFFF00"/>
                </a:highlight>
                <a:latin typeface="Times New Roman" panose="02020603050405020304" pitchFamily="18" charset="0"/>
                <a:cs typeface="Times New Roman" panose="02020603050405020304" pitchFamily="18" charset="0"/>
              </a:rPr>
              <a:t>Employees can start at their preferred time and end anytime they want, choosing from early, middle or late shifts.</a:t>
            </a:r>
          </a:p>
          <a:p>
            <a:pPr algn="ctr">
              <a:spcBef>
                <a:spcPts val="0"/>
              </a:spcBef>
              <a:spcAft>
                <a:spcPts val="0"/>
              </a:spcAft>
            </a:pPr>
            <a:endParaRPr lang="en-GB" sz="8000" b="1" i="1" dirty="0">
              <a:effectLst/>
              <a:highlight>
                <a:srgbClr val="FFFF00"/>
              </a:highlight>
              <a:latin typeface="Times New Roman" panose="02020603050405020304" pitchFamily="18" charset="0"/>
              <a:cs typeface="Times New Roman" panose="02020603050405020304" pitchFamily="18" charset="0"/>
            </a:endParaRPr>
          </a:p>
          <a:p>
            <a:pPr algn="ctr">
              <a:spcBef>
                <a:spcPts val="0"/>
              </a:spcBef>
              <a:spcAft>
                <a:spcPts val="0"/>
              </a:spcAft>
            </a:pPr>
            <a:r>
              <a:rPr lang="en-GB" sz="8000" b="1" i="1" dirty="0">
                <a:effectLst/>
                <a:highlight>
                  <a:srgbClr val="FFFF00"/>
                </a:highlight>
                <a:latin typeface="Times New Roman" panose="02020603050405020304" pitchFamily="18" charset="0"/>
                <a:cs typeface="Times New Roman" panose="02020603050405020304" pitchFamily="18" charset="0"/>
              </a:rPr>
              <a:t>Hybrid working</a:t>
            </a:r>
          </a:p>
          <a:p>
            <a:pPr marL="0" indent="0" algn="ctr">
              <a:spcBef>
                <a:spcPts val="0"/>
              </a:spcBef>
              <a:spcAft>
                <a:spcPts val="0"/>
              </a:spcAft>
              <a:buNone/>
            </a:pPr>
            <a:r>
              <a:rPr lang="en-GB" sz="8000" b="1" dirty="0">
                <a:effectLst/>
                <a:highlight>
                  <a:srgbClr val="FFFF00"/>
                </a:highlight>
                <a:latin typeface="Times New Roman" panose="02020603050405020304" pitchFamily="18" charset="0"/>
                <a:cs typeface="Times New Roman" panose="02020603050405020304" pitchFamily="18" charset="0"/>
              </a:rPr>
              <a:t>For our head office and support centres, we will implement a trial for hybrid working, review its progress and make adjustments to maximise its benefits. The staff will have the opportunity to select the days they will be active in the office and the timetable with the mindset of creating a work environment built on trust and more effective approaches.</a:t>
            </a:r>
          </a:p>
          <a:p>
            <a:endParaRPr lang="en-GB" dirty="0"/>
          </a:p>
        </p:txBody>
      </p:sp>
      <p:sp>
        <p:nvSpPr>
          <p:cNvPr id="19" name="Content Placeholder 18">
            <a:extLst>
              <a:ext uri="{FF2B5EF4-FFF2-40B4-BE49-F238E27FC236}">
                <a16:creationId xmlns:a16="http://schemas.microsoft.com/office/drawing/2014/main" id="{DB08C192-5973-3AA5-9992-8C615F2D4DDE}"/>
              </a:ext>
            </a:extLst>
          </p:cNvPr>
          <p:cNvSpPr>
            <a:spLocks noGrp="1"/>
          </p:cNvSpPr>
          <p:nvPr>
            <p:ph sz="half" idx="1"/>
          </p:nvPr>
        </p:nvSpPr>
        <p:spPr>
          <a:xfrm>
            <a:off x="243070" y="1543007"/>
            <a:ext cx="5127584" cy="5186035"/>
          </a:xfrm>
          <a:prstGeom prst="rect">
            <a:avLst/>
          </a:prstGeom>
          <a:solidFill>
            <a:schemeClr val="accent6">
              <a:lumMod val="20000"/>
              <a:lumOff val="80000"/>
            </a:schemeClr>
          </a:solidFill>
        </p:spPr>
        <p:txBody>
          <a:bodyPr wrap="square">
            <a:spAutoFit/>
          </a:bodyPr>
          <a:lstStyle/>
          <a:p>
            <a:pPr algn="ctr"/>
            <a:r>
              <a:rPr lang="en-GB" sz="2000" b="1" kern="1200" dirty="0">
                <a:solidFill>
                  <a:srgbClr val="000000"/>
                </a:solidFill>
                <a:effectLst/>
                <a:highlight>
                  <a:srgbClr val="FFFF00"/>
                </a:highlight>
                <a:latin typeface="Times New Roman" panose="02020603050405020304" pitchFamily="18" charset="0"/>
                <a:ea typeface="Times New Roman" panose="02020603050405020304" pitchFamily="18" charset="0"/>
              </a:rPr>
              <a:t>Compressed Work Hours</a:t>
            </a:r>
          </a:p>
          <a:p>
            <a:pPr marL="0" indent="0" algn="ctr">
              <a:buNone/>
            </a:pPr>
            <a:r>
              <a:rPr lang="en-GB" sz="2000" b="1" kern="1200" dirty="0">
                <a:solidFill>
                  <a:srgbClr val="000000"/>
                </a:solidFill>
                <a:effectLst/>
                <a:latin typeface="Times New Roman" panose="02020603050405020304" pitchFamily="18" charset="0"/>
                <a:ea typeface="Times New Roman" panose="02020603050405020304" pitchFamily="18" charset="0"/>
              </a:rPr>
              <a:t>Known as </a:t>
            </a:r>
            <a:r>
              <a:rPr lang="en-GB" sz="2000" b="1" kern="1200" dirty="0">
                <a:solidFill>
                  <a:srgbClr val="000000"/>
                </a:solidFill>
                <a:effectLst/>
                <a:highlight>
                  <a:srgbClr val="FFFF00"/>
                </a:highlight>
                <a:latin typeface="Times New Roman" panose="02020603050405020304" pitchFamily="18" charset="0"/>
                <a:ea typeface="Times New Roman" panose="02020603050405020304" pitchFamily="18" charset="0"/>
              </a:rPr>
              <a:t>FlexyWork</a:t>
            </a:r>
            <a:r>
              <a:rPr lang="en-GB" sz="2000" b="1" kern="1200" dirty="0">
                <a:solidFill>
                  <a:srgbClr val="000000"/>
                </a:solidFill>
                <a:effectLst/>
                <a:latin typeface="Times New Roman" panose="02020603050405020304" pitchFamily="18" charset="0"/>
                <a:ea typeface="Times New Roman" panose="02020603050405020304" pitchFamily="18" charset="0"/>
              </a:rPr>
              <a:t>, the new programme is designed to create a better work-life balance to attract the best talent in the industry for our employees and will be adopted in the coming trimester. </a:t>
            </a:r>
          </a:p>
          <a:p>
            <a:pPr marL="0" indent="0" algn="ctr">
              <a:buNone/>
            </a:pPr>
            <a:r>
              <a:rPr lang="en-GB" sz="2000" b="1" kern="1200" dirty="0">
                <a:solidFill>
                  <a:srgbClr val="000000"/>
                </a:solidFill>
                <a:effectLst/>
                <a:latin typeface="Times New Roman" panose="02020603050405020304" pitchFamily="18" charset="0"/>
                <a:ea typeface="Times New Roman" panose="02020603050405020304" pitchFamily="18" charset="0"/>
              </a:rPr>
              <a:t>This project will have a range of options for flexible work by the weekly working hours in a nine-day compressed fortnight or four-day week alternative or extend them over five days. This trial will offer more choices for our employees and create more autonomy for our stores and support centres. </a:t>
            </a:r>
          </a:p>
          <a:p>
            <a:pPr marL="0" indent="0" algn="ctr">
              <a:buNone/>
            </a:pPr>
            <a:r>
              <a:rPr lang="en-GB" sz="2000" b="1" kern="1200" dirty="0">
                <a:solidFill>
                  <a:srgbClr val="000000"/>
                </a:solidFill>
                <a:effectLst/>
                <a:latin typeface="Times New Roman" panose="02020603050405020304" pitchFamily="18" charset="0"/>
                <a:ea typeface="Times New Roman" panose="02020603050405020304" pitchFamily="18" charset="0"/>
              </a:rPr>
              <a:t>This way, employees feel like they get control of their work, improving performance and productivity whilst helping them balance their professional and home life. </a:t>
            </a:r>
            <a:endParaRPr lang="en-GB" sz="2000" dirty="0">
              <a:effectLst/>
              <a:latin typeface="Times New Roman" panose="02020603050405020304" pitchFamily="18" charset="0"/>
              <a:ea typeface="Times New Roman" panose="02020603050405020304" pitchFamily="18" charset="0"/>
            </a:endParaRPr>
          </a:p>
        </p:txBody>
      </p:sp>
      <p:pic>
        <p:nvPicPr>
          <p:cNvPr id="21" name="Picture 20" descr="Text&#10;&#10;Description automatically generated with low confidence">
            <a:extLst>
              <a:ext uri="{FF2B5EF4-FFF2-40B4-BE49-F238E27FC236}">
                <a16:creationId xmlns:a16="http://schemas.microsoft.com/office/drawing/2014/main" id="{03712752-4189-9C96-1746-E80F521215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99272" y="305837"/>
            <a:ext cx="2349658" cy="1157936"/>
          </a:xfrm>
          <a:prstGeom prst="rect">
            <a:avLst/>
          </a:prstGeom>
        </p:spPr>
      </p:pic>
      <p:pic>
        <p:nvPicPr>
          <p:cNvPr id="23" name="Picture 22" descr="A group of people sitting around a table with papers on it&#10;&#10;Description automatically generated with low confidence">
            <a:extLst>
              <a:ext uri="{FF2B5EF4-FFF2-40B4-BE49-F238E27FC236}">
                <a16:creationId xmlns:a16="http://schemas.microsoft.com/office/drawing/2014/main" id="{DB3FDB26-4524-B727-D437-2C2F6A7B5541}"/>
              </a:ext>
            </a:extLst>
          </p:cNvPr>
          <p:cNvPicPr>
            <a:picLocks noChangeAspect="1"/>
          </p:cNvPicPr>
          <p:nvPr/>
        </p:nvPicPr>
        <p:blipFill rotWithShape="1">
          <a:blip r:embed="rId4">
            <a:extLst>
              <a:ext uri="{28A0092B-C50C-407E-A947-70E740481C1C}">
                <a14:useLocalDpi xmlns:a14="http://schemas.microsoft.com/office/drawing/2010/main" val="0"/>
              </a:ext>
            </a:extLst>
          </a:blip>
          <a:srcRect r="7015" b="14426"/>
          <a:stretch/>
        </p:blipFill>
        <p:spPr>
          <a:xfrm>
            <a:off x="5266482" y="266219"/>
            <a:ext cx="2777923" cy="1276788"/>
          </a:xfrm>
          <a:prstGeom prst="rect">
            <a:avLst/>
          </a:prstGeom>
        </p:spPr>
      </p:pic>
    </p:spTree>
    <p:extLst>
      <p:ext uri="{BB962C8B-B14F-4D97-AF65-F5344CB8AC3E}">
        <p14:creationId xmlns:p14="http://schemas.microsoft.com/office/powerpoint/2010/main" val="2838906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99003CA-8739-170D-0A2B-900A3F2AB917}"/>
              </a:ext>
            </a:extLst>
          </p:cNvPr>
          <p:cNvSpPr/>
          <p:nvPr/>
        </p:nvSpPr>
        <p:spPr>
          <a:xfrm>
            <a:off x="235512" y="405114"/>
            <a:ext cx="3757754" cy="1672253"/>
          </a:xfrm>
          <a:prstGeom prst="rect">
            <a:avLst/>
          </a:prstGeom>
          <a:solidFill>
            <a:srgbClr val="00B050"/>
          </a:solidFill>
        </p:spPr>
        <p:txBody>
          <a:bodyPr wrap="square">
            <a:spAutoFit/>
          </a:bodyPr>
          <a:lstStyle/>
          <a:p>
            <a:pPr algn="ctr">
              <a:spcAft>
                <a:spcPts val="800"/>
              </a:spcAft>
            </a:pPr>
            <a:r>
              <a:rPr lang="en-US" sz="3200" b="1" dirty="0">
                <a:ln w="19050">
                  <a:solidFill>
                    <a:schemeClr val="bg1"/>
                  </a:solidFill>
                </a:ln>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Types of Flexible</a:t>
            </a:r>
          </a:p>
          <a:p>
            <a:pPr algn="ctr">
              <a:spcAft>
                <a:spcPts val="800"/>
              </a:spcAft>
            </a:pPr>
            <a:r>
              <a:rPr lang="en-US" sz="3200" b="1" dirty="0">
                <a:ln w="19050">
                  <a:solidFill>
                    <a:schemeClr val="bg1"/>
                  </a:solidFill>
                </a:ln>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Working </a:t>
            </a:r>
            <a:br>
              <a:rPr lang="en-US" sz="3200" b="1" dirty="0">
                <a:ln w="19050">
                  <a:solidFill>
                    <a:schemeClr val="bg1"/>
                  </a:solidFill>
                </a:ln>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br>
            <a:endParaRPr lang="en-US" sz="3200" b="1" dirty="0">
              <a:ln w="19050">
                <a:solidFill>
                  <a:schemeClr val="bg1"/>
                </a:solidFill>
              </a:ln>
              <a:solidFill>
                <a:schemeClr val="bg1"/>
              </a:solidFill>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580DCD43-62C5-BDCB-6356-986D652CD7FA}"/>
              </a:ext>
            </a:extLst>
          </p:cNvPr>
          <p:cNvSpPr/>
          <p:nvPr/>
        </p:nvSpPr>
        <p:spPr>
          <a:xfrm>
            <a:off x="4537276" y="405115"/>
            <a:ext cx="7419212" cy="6001643"/>
          </a:xfrm>
          <a:prstGeom prst="rect">
            <a:avLst/>
          </a:prstGeom>
          <a:solidFill>
            <a:schemeClr val="accent6">
              <a:lumMod val="20000"/>
              <a:lumOff val="80000"/>
            </a:schemeClr>
          </a:solidFill>
        </p:spPr>
        <p:txBody>
          <a:bodyPr wrap="square">
            <a:spAutoFit/>
          </a:bodyPr>
          <a:lstStyle/>
          <a:p>
            <a:pPr algn="ctr">
              <a:spcBef>
                <a:spcPts val="0"/>
              </a:spcBef>
              <a:spcAft>
                <a:spcPts val="0"/>
              </a:spcAft>
            </a:pPr>
            <a:endParaRPr lang="en-GB" sz="2400" b="1" dirty="0">
              <a:solidFill>
                <a:srgbClr val="0E101A"/>
              </a:solidFill>
              <a:effectLst/>
              <a:latin typeface="Times New Roman" panose="02020603050405020304" pitchFamily="18" charset="0"/>
              <a:cs typeface="Times New Roman" panose="02020603050405020304" pitchFamily="18" charset="0"/>
            </a:endParaRPr>
          </a:p>
          <a:p>
            <a:pPr algn="ctr">
              <a:spcBef>
                <a:spcPts val="0"/>
              </a:spcBef>
              <a:spcAft>
                <a:spcPts val="0"/>
              </a:spcAft>
            </a:pPr>
            <a:r>
              <a:rPr lang="en-GB" sz="2400" b="1" i="1" dirty="0">
                <a:solidFill>
                  <a:srgbClr val="0E101A"/>
                </a:solidFill>
                <a:effectLst/>
                <a:highlight>
                  <a:srgbClr val="FFFF00"/>
                </a:highlight>
                <a:latin typeface="Times New Roman" panose="02020603050405020304" pitchFamily="18" charset="0"/>
                <a:cs typeface="Times New Roman" panose="02020603050405020304" pitchFamily="18" charset="0"/>
              </a:rPr>
              <a:t>Location-based:</a:t>
            </a:r>
          </a:p>
          <a:p>
            <a:pPr algn="ctr">
              <a:spcBef>
                <a:spcPts val="0"/>
              </a:spcBef>
              <a:spcAft>
                <a:spcPts val="0"/>
              </a:spcAft>
            </a:pPr>
            <a:r>
              <a:rPr lang="en-GB" sz="2400" b="1" dirty="0">
                <a:solidFill>
                  <a:srgbClr val="0E101A"/>
                </a:solidFill>
                <a:effectLst/>
                <a:latin typeface="Times New Roman" panose="02020603050405020304" pitchFamily="18" charset="0"/>
                <a:cs typeface="Times New Roman" panose="02020603050405020304" pitchFamily="18" charset="0"/>
              </a:rPr>
              <a:t>Flexible working time primarily works based on locations as well. Employees can work remotely from any location they prefer. </a:t>
            </a:r>
          </a:p>
          <a:p>
            <a:pPr algn="ctr">
              <a:spcBef>
                <a:spcPts val="0"/>
              </a:spcBef>
              <a:spcAft>
                <a:spcPts val="0"/>
              </a:spcAft>
            </a:pPr>
            <a:r>
              <a:rPr lang="en-GB" sz="2400" b="1" i="1" dirty="0">
                <a:solidFill>
                  <a:srgbClr val="0E101A"/>
                </a:solidFill>
                <a:effectLst/>
                <a:highlight>
                  <a:srgbClr val="FFFF00"/>
                </a:highlight>
                <a:latin typeface="Times New Roman" panose="02020603050405020304" pitchFamily="18" charset="0"/>
                <a:cs typeface="Times New Roman" panose="02020603050405020304" pitchFamily="18" charset="0"/>
              </a:rPr>
              <a:t>Annualised Hours: </a:t>
            </a:r>
          </a:p>
          <a:p>
            <a:pPr algn="ctr">
              <a:spcBef>
                <a:spcPts val="0"/>
              </a:spcBef>
              <a:spcAft>
                <a:spcPts val="0"/>
              </a:spcAft>
            </a:pPr>
            <a:r>
              <a:rPr lang="en-GB" sz="2400" b="1" dirty="0">
                <a:solidFill>
                  <a:srgbClr val="0E101A"/>
                </a:solidFill>
                <a:effectLst/>
                <a:latin typeface="Times New Roman" panose="02020603050405020304" pitchFamily="18" charset="0"/>
                <a:cs typeface="Times New Roman" panose="02020603050405020304" pitchFamily="18" charset="0"/>
              </a:rPr>
              <a:t>In this category, a specific number of work hours are set up based on a year, depending on the employee's wish to pull the total work hours off. </a:t>
            </a:r>
          </a:p>
          <a:p>
            <a:pPr algn="ctr">
              <a:spcBef>
                <a:spcPts val="0"/>
              </a:spcBef>
              <a:spcAft>
                <a:spcPts val="0"/>
              </a:spcAft>
            </a:pPr>
            <a:r>
              <a:rPr lang="en-GB" sz="2400" b="1" i="1" dirty="0">
                <a:solidFill>
                  <a:srgbClr val="0E101A"/>
                </a:solidFill>
                <a:effectLst/>
                <a:highlight>
                  <a:srgbClr val="FFFF00"/>
                </a:highlight>
                <a:latin typeface="Times New Roman" panose="02020603050405020304" pitchFamily="18" charset="0"/>
                <a:cs typeface="Times New Roman" panose="02020603050405020304" pitchFamily="18" charset="0"/>
              </a:rPr>
              <a:t>Work from Home:</a:t>
            </a:r>
          </a:p>
          <a:p>
            <a:pPr algn="ctr">
              <a:spcBef>
                <a:spcPts val="0"/>
              </a:spcBef>
              <a:spcAft>
                <a:spcPts val="0"/>
              </a:spcAft>
            </a:pPr>
            <a:r>
              <a:rPr lang="en-GB" sz="2400" b="1" dirty="0">
                <a:solidFill>
                  <a:srgbClr val="0E101A"/>
                </a:solidFill>
                <a:effectLst/>
                <a:latin typeface="Times New Roman" panose="02020603050405020304" pitchFamily="18" charset="0"/>
                <a:cs typeface="Times New Roman" panose="02020603050405020304" pitchFamily="18" charset="0"/>
              </a:rPr>
              <a:t>In this category, employees can work from home without being physically present at the office. If employers allow, they can have flexibility. </a:t>
            </a:r>
          </a:p>
          <a:p>
            <a:pPr algn="ctr">
              <a:spcBef>
                <a:spcPts val="0"/>
              </a:spcBef>
              <a:spcAft>
                <a:spcPts val="0"/>
              </a:spcAft>
            </a:pPr>
            <a:r>
              <a:rPr lang="en-GB" sz="2400" b="1" i="1" dirty="0">
                <a:solidFill>
                  <a:srgbClr val="0E101A"/>
                </a:solidFill>
                <a:effectLst/>
                <a:highlight>
                  <a:srgbClr val="FFFF00"/>
                </a:highlight>
                <a:latin typeface="Times New Roman" panose="02020603050405020304" pitchFamily="18" charset="0"/>
                <a:cs typeface="Times New Roman" panose="02020603050405020304" pitchFamily="18" charset="0"/>
              </a:rPr>
              <a:t>Retirement Flexibility:</a:t>
            </a:r>
          </a:p>
          <a:p>
            <a:pPr algn="ctr">
              <a:spcBef>
                <a:spcPts val="0"/>
              </a:spcBef>
              <a:spcAft>
                <a:spcPts val="0"/>
              </a:spcAft>
            </a:pPr>
            <a:r>
              <a:rPr lang="en-GB" sz="2400" b="1" dirty="0">
                <a:solidFill>
                  <a:srgbClr val="0E101A"/>
                </a:solidFill>
                <a:effectLst/>
                <a:latin typeface="Times New Roman" panose="02020603050405020304" pitchFamily="18" charset="0"/>
                <a:cs typeface="Times New Roman" panose="02020603050405020304" pitchFamily="18" charset="0"/>
              </a:rPr>
              <a:t>Sometimes, employees can choose when to retire if the company allows the policy to be flexible. </a:t>
            </a:r>
          </a:p>
        </p:txBody>
      </p:sp>
      <p:pic>
        <p:nvPicPr>
          <p:cNvPr id="3" name="Picture 2" descr="Text&#10;&#10;Description automatically generated">
            <a:extLst>
              <a:ext uri="{FF2B5EF4-FFF2-40B4-BE49-F238E27FC236}">
                <a16:creationId xmlns:a16="http://schemas.microsoft.com/office/drawing/2014/main" id="{14B13A04-A6F0-780B-D3F9-21ADDB8606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0861" y="2465406"/>
            <a:ext cx="3240910" cy="3674963"/>
          </a:xfrm>
          <a:prstGeom prst="rect">
            <a:avLst/>
          </a:prstGeom>
        </p:spPr>
      </p:pic>
    </p:spTree>
    <p:extLst>
      <p:ext uri="{BB962C8B-B14F-4D97-AF65-F5344CB8AC3E}">
        <p14:creationId xmlns:p14="http://schemas.microsoft.com/office/powerpoint/2010/main" val="8624386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23FA24-48E3-36BF-CA3A-B0CD33D7E8B6}"/>
              </a:ext>
            </a:extLst>
          </p:cNvPr>
          <p:cNvSpPr/>
          <p:nvPr/>
        </p:nvSpPr>
        <p:spPr>
          <a:xfrm>
            <a:off x="659757" y="474562"/>
            <a:ext cx="6366076" cy="587993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0"/>
              </a:spcBef>
              <a:spcAft>
                <a:spcPts val="0"/>
              </a:spcAft>
            </a:pPr>
            <a:r>
              <a:rPr lang="en-GB" sz="2000" b="1" i="1" dirty="0">
                <a:solidFill>
                  <a:srgbClr val="0E101A"/>
                </a:solidFill>
                <a:effectLst/>
                <a:highlight>
                  <a:srgbClr val="FFFF00"/>
                </a:highlight>
                <a:latin typeface="Times New Roman" panose="02020603050405020304" pitchFamily="18" charset="0"/>
                <a:cs typeface="Times New Roman" panose="02020603050405020304" pitchFamily="18" charset="0"/>
              </a:rPr>
              <a:t>Work-Life Balance</a:t>
            </a:r>
            <a:r>
              <a:rPr lang="en-GB" sz="2000" b="1" i="1" dirty="0">
                <a:solidFill>
                  <a:srgbClr val="0E101A"/>
                </a:solidFill>
                <a:effectLst/>
                <a:latin typeface="Times New Roman" panose="02020603050405020304" pitchFamily="18" charset="0"/>
                <a:cs typeface="Times New Roman" panose="02020603050405020304" pitchFamily="18" charset="0"/>
              </a:rPr>
              <a:t>: </a:t>
            </a:r>
          </a:p>
          <a:p>
            <a:pPr algn="ctr">
              <a:spcBef>
                <a:spcPts val="0"/>
              </a:spcBef>
              <a:spcAft>
                <a:spcPts val="0"/>
              </a:spcAft>
            </a:pPr>
            <a:r>
              <a:rPr lang="en-GB" sz="2000" b="1" dirty="0">
                <a:solidFill>
                  <a:srgbClr val="0E101A"/>
                </a:solidFill>
                <a:effectLst/>
                <a:latin typeface="Times New Roman" panose="02020603050405020304" pitchFamily="18" charset="0"/>
                <a:cs typeface="Times New Roman" panose="02020603050405020304" pitchFamily="18" charset="0"/>
              </a:rPr>
              <a:t>Employees can give proper time and effort to home tasks, families and other responsibilities while balancing the office work. This way, they feel relaxed about leaving out one thing for the other. </a:t>
            </a:r>
          </a:p>
          <a:p>
            <a:pPr algn="ctr">
              <a:spcBef>
                <a:spcPts val="0"/>
              </a:spcBef>
              <a:spcAft>
                <a:spcPts val="0"/>
              </a:spcAft>
            </a:pPr>
            <a:endParaRPr lang="en-GB" sz="2000" b="1" dirty="0">
              <a:solidFill>
                <a:srgbClr val="0E101A"/>
              </a:solidFill>
              <a:effectLst/>
              <a:latin typeface="Times New Roman" panose="02020603050405020304" pitchFamily="18" charset="0"/>
              <a:cs typeface="Times New Roman" panose="02020603050405020304" pitchFamily="18" charset="0"/>
            </a:endParaRPr>
          </a:p>
          <a:p>
            <a:pPr algn="ctr">
              <a:spcBef>
                <a:spcPts val="0"/>
              </a:spcBef>
              <a:spcAft>
                <a:spcPts val="0"/>
              </a:spcAft>
            </a:pPr>
            <a:r>
              <a:rPr lang="en-GB" sz="2000" b="1" i="1" dirty="0">
                <a:solidFill>
                  <a:srgbClr val="0E101A"/>
                </a:solidFill>
                <a:effectLst/>
                <a:highlight>
                  <a:srgbClr val="FFFF00"/>
                </a:highlight>
                <a:latin typeface="Times New Roman" panose="02020603050405020304" pitchFamily="18" charset="0"/>
                <a:cs typeface="Times New Roman" panose="02020603050405020304" pitchFamily="18" charset="0"/>
              </a:rPr>
              <a:t>Commute Benefit:</a:t>
            </a:r>
          </a:p>
          <a:p>
            <a:pPr algn="ctr">
              <a:spcBef>
                <a:spcPts val="0"/>
              </a:spcBef>
              <a:spcAft>
                <a:spcPts val="0"/>
              </a:spcAft>
            </a:pPr>
            <a:r>
              <a:rPr lang="en-GB" sz="2000" b="1" dirty="0">
                <a:solidFill>
                  <a:srgbClr val="0E101A"/>
                </a:solidFill>
                <a:effectLst/>
                <a:latin typeface="Times New Roman" panose="02020603050405020304" pitchFamily="18" charset="0"/>
                <a:cs typeface="Times New Roman" panose="02020603050405020304" pitchFamily="18" charset="0"/>
              </a:rPr>
              <a:t>With flexible working schedules, they can leave early or come late or vice-versa to avoid the traffic hassle during office hours. It reduces the time duration to commute from work to home or the other way around. </a:t>
            </a:r>
          </a:p>
          <a:p>
            <a:pPr algn="ctr">
              <a:spcBef>
                <a:spcPts val="0"/>
              </a:spcBef>
              <a:spcAft>
                <a:spcPts val="0"/>
              </a:spcAft>
            </a:pPr>
            <a:endParaRPr lang="en-GB" sz="2000" b="1" dirty="0">
              <a:solidFill>
                <a:srgbClr val="0E101A"/>
              </a:solidFill>
              <a:effectLst/>
              <a:latin typeface="Times New Roman" panose="02020603050405020304" pitchFamily="18" charset="0"/>
              <a:cs typeface="Times New Roman" panose="02020603050405020304" pitchFamily="18" charset="0"/>
            </a:endParaRPr>
          </a:p>
          <a:p>
            <a:pPr algn="ctr">
              <a:spcBef>
                <a:spcPts val="0"/>
              </a:spcBef>
              <a:spcAft>
                <a:spcPts val="0"/>
              </a:spcAft>
            </a:pPr>
            <a:r>
              <a:rPr lang="en-GB" sz="2000" b="1" i="1" dirty="0">
                <a:solidFill>
                  <a:srgbClr val="0E101A"/>
                </a:solidFill>
                <a:effectLst/>
                <a:highlight>
                  <a:srgbClr val="FFFF00"/>
                </a:highlight>
                <a:latin typeface="Times New Roman" panose="02020603050405020304" pitchFamily="18" charset="0"/>
                <a:cs typeface="Times New Roman" panose="02020603050405020304" pitchFamily="18" charset="0"/>
              </a:rPr>
              <a:t>Freedom: </a:t>
            </a:r>
          </a:p>
          <a:p>
            <a:pPr algn="ctr">
              <a:spcBef>
                <a:spcPts val="0"/>
              </a:spcBef>
              <a:spcAft>
                <a:spcPts val="0"/>
              </a:spcAft>
            </a:pPr>
            <a:r>
              <a:rPr lang="en-GB" sz="2000" b="1" dirty="0">
                <a:solidFill>
                  <a:srgbClr val="0E101A"/>
                </a:solidFill>
                <a:effectLst/>
                <a:latin typeface="Times New Roman" panose="02020603050405020304" pitchFamily="18" charset="0"/>
                <a:cs typeface="Times New Roman" panose="02020603050405020304" pitchFamily="18" charset="0"/>
              </a:rPr>
              <a:t>Employees who are parents can get a bit extra amount of freedom with flexible working hours. They can give enough time to their children while completing office work. It reduces other costs of day-care and services as well</a:t>
            </a:r>
            <a:r>
              <a:rPr lang="en-GB" sz="2000" dirty="0">
                <a:solidFill>
                  <a:srgbClr val="0E101A"/>
                </a:solidFill>
                <a:effectLst/>
                <a:latin typeface="Times New Roman" panose="02020603050405020304" pitchFamily="18" charset="0"/>
                <a:cs typeface="Times New Roman" panose="02020603050405020304" pitchFamily="18" charset="0"/>
              </a:rPr>
              <a:t>.</a:t>
            </a:r>
          </a:p>
        </p:txBody>
      </p:sp>
      <p:sp>
        <p:nvSpPr>
          <p:cNvPr id="5" name="Rectangle 4">
            <a:extLst>
              <a:ext uri="{FF2B5EF4-FFF2-40B4-BE49-F238E27FC236}">
                <a16:creationId xmlns:a16="http://schemas.microsoft.com/office/drawing/2014/main" id="{C5AB0A27-48B0-B263-50B8-0C7DF0816624}"/>
              </a:ext>
            </a:extLst>
          </p:cNvPr>
          <p:cNvSpPr/>
          <p:nvPr/>
        </p:nvSpPr>
        <p:spPr>
          <a:xfrm>
            <a:off x="7119991" y="244630"/>
            <a:ext cx="5171547" cy="1774845"/>
          </a:xfrm>
          <a:prstGeom prst="rect">
            <a:avLst/>
          </a:prstGeom>
        </p:spPr>
        <p:txBody>
          <a:bodyPr wrap="square">
            <a:spAutoFit/>
          </a:bodyPr>
          <a:lstStyle/>
          <a:p>
            <a:pPr algn="ctr">
              <a:spcAft>
                <a:spcPts val="800"/>
              </a:spcAft>
            </a:pPr>
            <a:r>
              <a:rPr lang="en-US" sz="3200" b="1" dirty="0">
                <a:ln w="19050">
                  <a:solidFill>
                    <a:schemeClr val="bg1"/>
                  </a:solidFill>
                </a:ln>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3200" b="1" dirty="0">
                <a:ln w="19050">
                  <a:solidFill>
                    <a:schemeClr val="bg1"/>
                  </a:solidFill>
                </a:ln>
                <a:solidFill>
                  <a:schemeClr val="bg1"/>
                </a:solidFill>
                <a:highlight>
                  <a:srgbClr val="008000"/>
                </a:highlight>
                <a:latin typeface="Times New Roman" panose="02020603050405020304" pitchFamily="18" charset="0"/>
                <a:ea typeface="Times New Roman" panose="02020603050405020304" pitchFamily="18" charset="0"/>
                <a:cs typeface="Times New Roman" panose="02020603050405020304" pitchFamily="18" charset="0"/>
              </a:rPr>
              <a:t>Positive Impact </a:t>
            </a:r>
          </a:p>
          <a:p>
            <a:pPr algn="ctr">
              <a:spcAft>
                <a:spcPts val="800"/>
              </a:spcAft>
            </a:pPr>
            <a:r>
              <a:rPr lang="en-US" sz="3200" b="1" dirty="0">
                <a:ln w="19050">
                  <a:solidFill>
                    <a:schemeClr val="bg1"/>
                  </a:solidFill>
                </a:ln>
                <a:solidFill>
                  <a:schemeClr val="bg1"/>
                </a:solidFill>
                <a:highlight>
                  <a:srgbClr val="008000"/>
                </a:highlight>
                <a:latin typeface="Times New Roman" panose="02020603050405020304" pitchFamily="18" charset="0"/>
                <a:ea typeface="Times New Roman" panose="02020603050405020304" pitchFamily="18" charset="0"/>
                <a:cs typeface="Times New Roman" panose="02020603050405020304" pitchFamily="18" charset="0"/>
              </a:rPr>
              <a:t>of</a:t>
            </a:r>
          </a:p>
          <a:p>
            <a:pPr algn="ctr">
              <a:spcAft>
                <a:spcPts val="800"/>
              </a:spcAft>
            </a:pPr>
            <a:r>
              <a:rPr lang="en-US" sz="3200" b="1" dirty="0">
                <a:ln w="19050">
                  <a:solidFill>
                    <a:schemeClr val="bg1"/>
                  </a:solidFill>
                </a:ln>
                <a:solidFill>
                  <a:schemeClr val="bg1"/>
                </a:solidFill>
                <a:highlight>
                  <a:srgbClr val="008000"/>
                </a:highlight>
                <a:latin typeface="Times New Roman" panose="02020603050405020304" pitchFamily="18" charset="0"/>
                <a:ea typeface="Times New Roman" panose="02020603050405020304" pitchFamily="18" charset="0"/>
                <a:cs typeface="Times New Roman" panose="02020603050405020304" pitchFamily="18" charset="0"/>
              </a:rPr>
              <a:t>Flexible Working</a:t>
            </a:r>
          </a:p>
        </p:txBody>
      </p:sp>
      <p:sp>
        <p:nvSpPr>
          <p:cNvPr id="8" name="Rectangle 7">
            <a:extLst>
              <a:ext uri="{FF2B5EF4-FFF2-40B4-BE49-F238E27FC236}">
                <a16:creationId xmlns:a16="http://schemas.microsoft.com/office/drawing/2014/main" id="{C9B1613C-F295-FDF0-7823-0541F5FE1C1D}"/>
              </a:ext>
            </a:extLst>
          </p:cNvPr>
          <p:cNvSpPr/>
          <p:nvPr/>
        </p:nvSpPr>
        <p:spPr>
          <a:xfrm>
            <a:off x="8715737" y="4701319"/>
            <a:ext cx="1257654" cy="2156681"/>
          </a:xfrm>
          <a:prstGeom prst="rect">
            <a:avLst/>
          </a:prstGeom>
        </p:spPr>
        <p:txBody>
          <a:bodyPr wrap="square">
            <a:spAutoFit/>
          </a:bodyPr>
          <a:lstStyle/>
          <a:p>
            <a:pPr>
              <a:lnSpc>
                <a:spcPct val="150000"/>
              </a:lnSpc>
              <a:spcAft>
                <a:spcPts val="800"/>
              </a:spcAft>
            </a:pPr>
            <a:endParaRPr lang="en-US" sz="2800" b="1" dirty="0">
              <a:ln w="12700">
                <a:solidFill>
                  <a:srgbClr val="C00000"/>
                </a:solidFill>
                <a:prstDash val="solid"/>
              </a:ln>
              <a:solidFill>
                <a:srgbClr val="C00000"/>
              </a:solidFill>
              <a:effectLst>
                <a:outerShdw dist="38100" dir="2640000" algn="bl" rotWithShape="0">
                  <a:schemeClr val="accent1"/>
                </a:outerShdw>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pPr>
            <a:endParaRPr lang="en-US" sz="2800" b="1" dirty="0">
              <a:ln w="12700">
                <a:solidFill>
                  <a:srgbClr val="C00000"/>
                </a:solidFill>
                <a:prstDash val="solid"/>
              </a:ln>
              <a:solidFill>
                <a:srgbClr val="0070C0"/>
              </a:solidFill>
              <a:effectLst>
                <a:outerShdw dist="38100" dir="2640000" algn="bl" rotWithShape="0">
                  <a:schemeClr val="accent1"/>
                </a:outerShdw>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pPr>
            <a:endParaRPr lang="en-US" sz="2800" b="1" dirty="0">
              <a:ln w="12700">
                <a:solidFill>
                  <a:srgbClr val="C00000"/>
                </a:solidFill>
                <a:prstDash val="solid"/>
              </a:ln>
              <a:solidFill>
                <a:srgbClr val="C00000"/>
              </a:solidFill>
              <a:effectLst>
                <a:outerShdw dist="38100" dir="2640000" algn="bl" rotWithShape="0">
                  <a:schemeClr val="accent1"/>
                </a:outerShdw>
              </a:effectLst>
              <a:latin typeface="Arial" panose="020B0604020202020204" pitchFamily="34" charset="0"/>
              <a:ea typeface="Times New Roman" panose="02020603050405020304" pitchFamily="18" charset="0"/>
              <a:cs typeface="Arial" panose="020B0604020202020204" pitchFamily="34" charset="0"/>
            </a:endParaRPr>
          </a:p>
        </p:txBody>
      </p:sp>
      <p:pic>
        <p:nvPicPr>
          <p:cNvPr id="7" name="Picture 6" descr="Text&#10;&#10;Description automatically generated">
            <a:extLst>
              <a:ext uri="{FF2B5EF4-FFF2-40B4-BE49-F238E27FC236}">
                <a16:creationId xmlns:a16="http://schemas.microsoft.com/office/drawing/2014/main" id="{2F229718-F912-9120-0712-D6BF7D5E86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51808" y="2801073"/>
            <a:ext cx="3426106" cy="3013939"/>
          </a:xfrm>
          <a:prstGeom prst="rect">
            <a:avLst/>
          </a:prstGeom>
        </p:spPr>
      </p:pic>
    </p:spTree>
    <p:extLst>
      <p:ext uri="{BB962C8B-B14F-4D97-AF65-F5344CB8AC3E}">
        <p14:creationId xmlns:p14="http://schemas.microsoft.com/office/powerpoint/2010/main" val="38122569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23FA24-48E3-36BF-CA3A-B0CD33D7E8B6}"/>
              </a:ext>
            </a:extLst>
          </p:cNvPr>
          <p:cNvSpPr/>
          <p:nvPr/>
        </p:nvSpPr>
        <p:spPr>
          <a:xfrm>
            <a:off x="398104" y="636608"/>
            <a:ext cx="7113866" cy="567159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0"/>
              </a:spcBef>
              <a:spcAft>
                <a:spcPts val="0"/>
              </a:spcAft>
            </a:pPr>
            <a:r>
              <a:rPr lang="en-GB" sz="2000" b="1" i="1" dirty="0">
                <a:solidFill>
                  <a:srgbClr val="0E101A"/>
                </a:solidFill>
                <a:effectLst/>
                <a:highlight>
                  <a:srgbClr val="FFFF00"/>
                </a:highlight>
                <a:latin typeface="Times New Roman" panose="02020603050405020304" pitchFamily="18" charset="0"/>
                <a:cs typeface="Times New Roman" panose="02020603050405020304" pitchFamily="18" charset="0"/>
              </a:rPr>
              <a:t>Autonomy and Trust: </a:t>
            </a:r>
            <a:endParaRPr lang="en-GB" sz="2000" i="1" dirty="0">
              <a:solidFill>
                <a:srgbClr val="0E101A"/>
              </a:solidFill>
              <a:effectLst/>
              <a:highlight>
                <a:srgbClr val="FFFF00"/>
              </a:highlight>
              <a:latin typeface="Times New Roman" panose="02020603050405020304" pitchFamily="18" charset="0"/>
              <a:cs typeface="Times New Roman" panose="02020603050405020304" pitchFamily="18" charset="0"/>
            </a:endParaRPr>
          </a:p>
          <a:p>
            <a:pPr algn="ctr">
              <a:spcBef>
                <a:spcPts val="0"/>
              </a:spcBef>
              <a:spcAft>
                <a:spcPts val="0"/>
              </a:spcAft>
            </a:pPr>
            <a:r>
              <a:rPr lang="en-GB" sz="2000" b="1" dirty="0">
                <a:solidFill>
                  <a:srgbClr val="0E101A"/>
                </a:solidFill>
                <a:effectLst/>
                <a:latin typeface="Times New Roman" panose="02020603050405020304" pitchFamily="18" charset="0"/>
                <a:cs typeface="Times New Roman" panose="02020603050405020304" pitchFamily="18" charset="0"/>
              </a:rPr>
              <a:t>When employees receive the flexibility they need in their life to work better, it not only increases the company's reputation, it gives autonomy and a sense of trust to the employees about the employer that they can trust their company anytime. </a:t>
            </a:r>
          </a:p>
          <a:p>
            <a:pPr algn="ctr">
              <a:spcBef>
                <a:spcPts val="0"/>
              </a:spcBef>
              <a:spcAft>
                <a:spcPts val="0"/>
              </a:spcAft>
            </a:pPr>
            <a:endParaRPr lang="en-GB" sz="2000" b="1" dirty="0">
              <a:solidFill>
                <a:srgbClr val="0E101A"/>
              </a:solidFill>
              <a:effectLst/>
              <a:latin typeface="Times New Roman" panose="02020603050405020304" pitchFamily="18" charset="0"/>
              <a:cs typeface="Times New Roman" panose="02020603050405020304" pitchFamily="18" charset="0"/>
            </a:endParaRPr>
          </a:p>
          <a:p>
            <a:pPr algn="ctr">
              <a:spcBef>
                <a:spcPts val="0"/>
              </a:spcBef>
              <a:spcAft>
                <a:spcPts val="0"/>
              </a:spcAft>
            </a:pPr>
            <a:r>
              <a:rPr lang="en-GB" sz="2000" b="1" i="1" dirty="0">
                <a:solidFill>
                  <a:srgbClr val="0E101A"/>
                </a:solidFill>
                <a:effectLst/>
                <a:highlight>
                  <a:srgbClr val="FFFF00"/>
                </a:highlight>
                <a:latin typeface="Times New Roman" panose="02020603050405020304" pitchFamily="18" charset="0"/>
                <a:cs typeface="Times New Roman" panose="02020603050405020304" pitchFamily="18" charset="0"/>
              </a:rPr>
              <a:t>Actual Holidays: </a:t>
            </a:r>
          </a:p>
          <a:p>
            <a:pPr algn="ctr">
              <a:spcBef>
                <a:spcPts val="0"/>
              </a:spcBef>
              <a:spcAft>
                <a:spcPts val="0"/>
              </a:spcAft>
            </a:pPr>
            <a:r>
              <a:rPr lang="en-GB" sz="2000" b="1" dirty="0">
                <a:solidFill>
                  <a:srgbClr val="0E101A"/>
                </a:solidFill>
                <a:effectLst/>
                <a:latin typeface="Times New Roman" panose="02020603050405020304" pitchFamily="18" charset="0"/>
                <a:cs typeface="Times New Roman" panose="02020603050405020304" pitchFamily="18" charset="0"/>
              </a:rPr>
              <a:t>With flexible working, employees can balance their personal and professional lives. That is why they can spend it without doing pending tasks or errands during the holidays. Instead, they can spend it as a holiday and enjoy it as much as they want. </a:t>
            </a:r>
          </a:p>
          <a:p>
            <a:pPr algn="ctr">
              <a:spcBef>
                <a:spcPts val="0"/>
              </a:spcBef>
              <a:spcAft>
                <a:spcPts val="0"/>
              </a:spcAft>
            </a:pPr>
            <a:endParaRPr lang="en-GB" sz="2000" b="1" dirty="0">
              <a:solidFill>
                <a:srgbClr val="0E101A"/>
              </a:solidFill>
              <a:effectLst/>
              <a:latin typeface="Times New Roman" panose="02020603050405020304" pitchFamily="18" charset="0"/>
              <a:cs typeface="Times New Roman" panose="02020603050405020304" pitchFamily="18" charset="0"/>
            </a:endParaRPr>
          </a:p>
          <a:p>
            <a:pPr algn="ctr">
              <a:spcBef>
                <a:spcPts val="0"/>
              </a:spcBef>
              <a:spcAft>
                <a:spcPts val="0"/>
              </a:spcAft>
            </a:pPr>
            <a:r>
              <a:rPr lang="en-GB" sz="2000" b="1" i="1" dirty="0">
                <a:solidFill>
                  <a:srgbClr val="0E101A"/>
                </a:solidFill>
                <a:effectLst/>
                <a:highlight>
                  <a:srgbClr val="FFFF00"/>
                </a:highlight>
                <a:latin typeface="Times New Roman" panose="02020603050405020304" pitchFamily="18" charset="0"/>
                <a:cs typeface="Times New Roman" panose="02020603050405020304" pitchFamily="18" charset="0"/>
              </a:rPr>
              <a:t>No Burnout: </a:t>
            </a:r>
          </a:p>
          <a:p>
            <a:pPr algn="ctr">
              <a:spcBef>
                <a:spcPts val="0"/>
              </a:spcBef>
              <a:spcAft>
                <a:spcPts val="0"/>
              </a:spcAft>
            </a:pPr>
            <a:r>
              <a:rPr lang="en-GB" sz="2000" b="1" dirty="0">
                <a:solidFill>
                  <a:srgbClr val="0E101A"/>
                </a:solidFill>
                <a:effectLst/>
                <a:latin typeface="Times New Roman" panose="02020603050405020304" pitchFamily="18" charset="0"/>
                <a:cs typeface="Times New Roman" panose="02020603050405020304" pitchFamily="18" charset="0"/>
              </a:rPr>
              <a:t>Working regularly for a specific period can be a source of boredom and frustration and can cause burnout in employees from overworking. Flexibility always prevents burnout and keeps employees satisfied. </a:t>
            </a:r>
          </a:p>
        </p:txBody>
      </p:sp>
      <p:sp>
        <p:nvSpPr>
          <p:cNvPr id="5" name="Rectangle 4">
            <a:extLst>
              <a:ext uri="{FF2B5EF4-FFF2-40B4-BE49-F238E27FC236}">
                <a16:creationId xmlns:a16="http://schemas.microsoft.com/office/drawing/2014/main" id="{C5AB0A27-48B0-B263-50B8-0C7DF0816624}"/>
              </a:ext>
            </a:extLst>
          </p:cNvPr>
          <p:cNvSpPr/>
          <p:nvPr/>
        </p:nvSpPr>
        <p:spPr>
          <a:xfrm>
            <a:off x="8414795" y="787077"/>
            <a:ext cx="3379102" cy="1077218"/>
          </a:xfrm>
          <a:prstGeom prst="rect">
            <a:avLst/>
          </a:prstGeom>
          <a:solidFill>
            <a:srgbClr val="00B050"/>
          </a:solidFill>
        </p:spPr>
        <p:txBody>
          <a:bodyPr wrap="square">
            <a:spAutoFit/>
          </a:bodyPr>
          <a:lstStyle/>
          <a:p>
            <a:pPr algn="ctr">
              <a:spcAft>
                <a:spcPts val="800"/>
              </a:spcAft>
            </a:pPr>
            <a:r>
              <a:rPr lang="en-US" sz="3200" b="1" dirty="0">
                <a:ln w="19050">
                  <a:solidFill>
                    <a:schemeClr val="bg1"/>
                  </a:solidFill>
                </a:ln>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Positive Impact of Flexible Working</a:t>
            </a:r>
          </a:p>
        </p:txBody>
      </p:sp>
      <p:sp>
        <p:nvSpPr>
          <p:cNvPr id="8" name="Rectangle 7">
            <a:extLst>
              <a:ext uri="{FF2B5EF4-FFF2-40B4-BE49-F238E27FC236}">
                <a16:creationId xmlns:a16="http://schemas.microsoft.com/office/drawing/2014/main" id="{C9B1613C-F295-FDF0-7823-0541F5FE1C1D}"/>
              </a:ext>
            </a:extLst>
          </p:cNvPr>
          <p:cNvSpPr/>
          <p:nvPr/>
        </p:nvSpPr>
        <p:spPr>
          <a:xfrm>
            <a:off x="1486091" y="1095424"/>
            <a:ext cx="5221906" cy="2422266"/>
          </a:xfrm>
          <a:prstGeom prst="rect">
            <a:avLst/>
          </a:prstGeom>
        </p:spPr>
        <p:txBody>
          <a:bodyPr wrap="square">
            <a:spAutoFit/>
          </a:bodyPr>
          <a:lstStyle/>
          <a:p>
            <a:pPr>
              <a:lnSpc>
                <a:spcPct val="150000"/>
              </a:lnSpc>
              <a:spcAft>
                <a:spcPts val="800"/>
              </a:spcAft>
            </a:pPr>
            <a:endParaRPr lang="en-US" sz="3200" b="1" dirty="0">
              <a:ln w="12700">
                <a:solidFill>
                  <a:schemeClr val="accent1"/>
                </a:solidFill>
                <a:prstDash val="solid"/>
              </a:ln>
              <a:solidFill>
                <a:srgbClr val="00B050"/>
              </a:solidFill>
              <a:effectLst>
                <a:outerShdw dist="38100" dir="2640000" algn="bl" rotWithShape="0">
                  <a:schemeClr val="accent1"/>
                </a:outerShdw>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pPr>
            <a:endParaRPr lang="en-US" sz="3200" b="1" dirty="0">
              <a:ln w="12700">
                <a:solidFill>
                  <a:schemeClr val="accent1"/>
                </a:solidFill>
                <a:prstDash val="solid"/>
              </a:ln>
              <a:solidFill>
                <a:srgbClr val="00B050"/>
              </a:solidFill>
              <a:effectLst>
                <a:outerShdw dist="38100" dir="2640000" algn="bl" rotWithShape="0">
                  <a:schemeClr val="accent1"/>
                </a:outerShdw>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pPr>
            <a:endParaRPr lang="en-US" sz="3200" b="1" dirty="0">
              <a:ln w="12700">
                <a:solidFill>
                  <a:schemeClr val="accent1"/>
                </a:solidFill>
                <a:prstDash val="solid"/>
              </a:ln>
              <a:solidFill>
                <a:srgbClr val="00B050"/>
              </a:solidFill>
              <a:effectLst>
                <a:outerShdw dist="38100" dir="2640000" algn="bl" rotWithShape="0">
                  <a:schemeClr val="accent1"/>
                </a:outerShdw>
              </a:effectLst>
              <a:latin typeface="Arial" panose="020B0604020202020204" pitchFamily="34" charset="0"/>
              <a:ea typeface="Times New Roman" panose="02020603050405020304" pitchFamily="18" charset="0"/>
              <a:cs typeface="Arial" panose="020B0604020202020204" pitchFamily="34" charset="0"/>
            </a:endParaRPr>
          </a:p>
        </p:txBody>
      </p:sp>
      <p:pic>
        <p:nvPicPr>
          <p:cNvPr id="9" name="Picture 8" descr="Calendar&#10;&#10;Description automatically generated">
            <a:extLst>
              <a:ext uri="{FF2B5EF4-FFF2-40B4-BE49-F238E27FC236}">
                <a16:creationId xmlns:a16="http://schemas.microsoft.com/office/drawing/2014/main" id="{F0A3CDC4-66A9-EC22-0016-E703CB1C83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41140" y="2604303"/>
            <a:ext cx="3552756" cy="3310359"/>
          </a:xfrm>
          <a:prstGeom prst="rect">
            <a:avLst/>
          </a:prstGeom>
        </p:spPr>
      </p:pic>
    </p:spTree>
    <p:extLst>
      <p:ext uri="{BB962C8B-B14F-4D97-AF65-F5344CB8AC3E}">
        <p14:creationId xmlns:p14="http://schemas.microsoft.com/office/powerpoint/2010/main" val="19667398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23FA24-48E3-36BF-CA3A-B0CD33D7E8B6}"/>
              </a:ext>
            </a:extLst>
          </p:cNvPr>
          <p:cNvSpPr/>
          <p:nvPr/>
        </p:nvSpPr>
        <p:spPr>
          <a:xfrm>
            <a:off x="501570" y="393539"/>
            <a:ext cx="6802055" cy="62271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latin typeface="Times New Roman" panose="02020603050405020304" pitchFamily="18" charset="0"/>
                <a:cs typeface="Times New Roman" panose="02020603050405020304" pitchFamily="18" charset="0"/>
              </a:rPr>
              <a:t>Even though it has primarily positive benefits to offer to employers and employees, it also has some adverse effects which cannot go unnoticed. </a:t>
            </a:r>
          </a:p>
          <a:p>
            <a:pPr algn="ctr"/>
            <a:endParaRPr lang="en-GB" sz="2000" b="1" dirty="0">
              <a:solidFill>
                <a:schemeClr val="tx1"/>
              </a:solidFill>
              <a:latin typeface="Times New Roman" panose="02020603050405020304" pitchFamily="18" charset="0"/>
              <a:cs typeface="Times New Roman" panose="02020603050405020304" pitchFamily="18" charset="0"/>
            </a:endParaRPr>
          </a:p>
          <a:p>
            <a:pPr algn="ctr"/>
            <a:r>
              <a:rPr lang="en-GB" sz="2000" b="1" dirty="0">
                <a:solidFill>
                  <a:schemeClr val="tx1"/>
                </a:solidFill>
                <a:latin typeface="Times New Roman" panose="02020603050405020304" pitchFamily="18" charset="0"/>
                <a:cs typeface="Times New Roman" panose="02020603050405020304" pitchFamily="18" charset="0"/>
              </a:rPr>
              <a:t>While employers allow employees with flexibility, some employees may be exploitive about the freedom and might not use it wisely. </a:t>
            </a:r>
          </a:p>
          <a:p>
            <a:pPr algn="ctr"/>
            <a:endParaRPr lang="en-GB" sz="2000" b="1" dirty="0">
              <a:solidFill>
                <a:schemeClr val="tx1"/>
              </a:solidFill>
              <a:latin typeface="Times New Roman" panose="02020603050405020304" pitchFamily="18" charset="0"/>
              <a:cs typeface="Times New Roman" panose="02020603050405020304" pitchFamily="18" charset="0"/>
            </a:endParaRPr>
          </a:p>
          <a:p>
            <a:pPr algn="ctr"/>
            <a:r>
              <a:rPr lang="en-GB" sz="2000" b="1" dirty="0">
                <a:solidFill>
                  <a:schemeClr val="tx1"/>
                </a:solidFill>
                <a:latin typeface="Times New Roman" panose="02020603050405020304" pitchFamily="18" charset="0"/>
                <a:cs typeface="Times New Roman" panose="02020603050405020304" pitchFamily="18" charset="0"/>
              </a:rPr>
              <a:t>This way, productivity and performance can suffer as some use it to avoid total working hours.</a:t>
            </a:r>
          </a:p>
          <a:p>
            <a:pPr algn="ctr"/>
            <a:endParaRPr lang="en-GB" sz="2000" b="1" dirty="0">
              <a:solidFill>
                <a:schemeClr val="tx1"/>
              </a:solidFill>
              <a:latin typeface="Times New Roman" panose="02020603050405020304" pitchFamily="18" charset="0"/>
              <a:cs typeface="Times New Roman" panose="02020603050405020304" pitchFamily="18" charset="0"/>
            </a:endParaRPr>
          </a:p>
          <a:p>
            <a:pPr algn="ctr"/>
            <a:r>
              <a:rPr lang="en-GB" sz="2000" b="1" dirty="0">
                <a:solidFill>
                  <a:schemeClr val="tx1"/>
                </a:solidFill>
                <a:latin typeface="Times New Roman" panose="02020603050405020304" pitchFamily="18" charset="0"/>
                <a:cs typeface="Times New Roman" panose="02020603050405020304" pitchFamily="18" charset="0"/>
              </a:rPr>
              <a:t> Also, offering additional flexibility to different employees might lead to an unfair company culture since it is impossible to regulate everyone outside the working place. </a:t>
            </a:r>
          </a:p>
          <a:p>
            <a:pPr algn="ctr"/>
            <a:endParaRPr lang="en-GB" sz="2000" b="1" dirty="0">
              <a:solidFill>
                <a:schemeClr val="tx1"/>
              </a:solidFill>
              <a:latin typeface="Times New Roman" panose="02020603050405020304" pitchFamily="18" charset="0"/>
              <a:cs typeface="Times New Roman" panose="02020603050405020304" pitchFamily="18" charset="0"/>
            </a:endParaRPr>
          </a:p>
          <a:p>
            <a:pPr algn="ctr"/>
            <a:r>
              <a:rPr lang="en-GB" sz="2000" b="1" dirty="0">
                <a:solidFill>
                  <a:schemeClr val="tx1"/>
                </a:solidFill>
                <a:latin typeface="Times New Roman" panose="02020603050405020304" pitchFamily="18" charset="0"/>
                <a:cs typeface="Times New Roman" panose="02020603050405020304" pitchFamily="18" charset="0"/>
              </a:rPr>
              <a:t>Everyone working in different time zones and locations prevents the spirit and collective team effort while leading to miscommunication and lack of coordination, impairing the company policies. </a:t>
            </a:r>
            <a:endParaRPr lang="en-US" sz="2000" b="1"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C5AB0A27-48B0-B263-50B8-0C7DF0816624}"/>
              </a:ext>
            </a:extLst>
          </p:cNvPr>
          <p:cNvSpPr/>
          <p:nvPr/>
        </p:nvSpPr>
        <p:spPr>
          <a:xfrm>
            <a:off x="8316180" y="617620"/>
            <a:ext cx="3108033" cy="2267287"/>
          </a:xfrm>
          <a:prstGeom prst="rect">
            <a:avLst/>
          </a:prstGeom>
          <a:solidFill>
            <a:srgbClr val="00B050"/>
          </a:solidFill>
        </p:spPr>
        <p:txBody>
          <a:bodyPr wrap="square">
            <a:spAutoFit/>
          </a:bodyPr>
          <a:lstStyle/>
          <a:p>
            <a:pPr algn="ctr">
              <a:spcAft>
                <a:spcPts val="800"/>
              </a:spcAft>
            </a:pPr>
            <a:r>
              <a:rPr lang="en-US" sz="3200" b="1" dirty="0">
                <a:ln w="19050">
                  <a:solidFill>
                    <a:schemeClr val="bg1"/>
                  </a:solidFill>
                </a:ln>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Negative Impact </a:t>
            </a:r>
          </a:p>
          <a:p>
            <a:pPr algn="ctr">
              <a:spcAft>
                <a:spcPts val="800"/>
              </a:spcAft>
            </a:pPr>
            <a:r>
              <a:rPr lang="en-US" sz="3200" b="1" dirty="0">
                <a:ln w="19050">
                  <a:solidFill>
                    <a:schemeClr val="bg1"/>
                  </a:solidFill>
                </a:ln>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Of </a:t>
            </a:r>
          </a:p>
          <a:p>
            <a:pPr algn="ctr">
              <a:spcAft>
                <a:spcPts val="800"/>
              </a:spcAft>
            </a:pPr>
            <a:r>
              <a:rPr lang="en-US" sz="3200" b="1" dirty="0">
                <a:ln w="19050">
                  <a:solidFill>
                    <a:schemeClr val="bg1"/>
                  </a:solidFill>
                </a:ln>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Flexible Working</a:t>
            </a:r>
          </a:p>
        </p:txBody>
      </p:sp>
      <p:pic>
        <p:nvPicPr>
          <p:cNvPr id="6" name="Picture 2" descr="Why Flexible Work Is Essential to Your DEI Strategy">
            <a:extLst>
              <a:ext uri="{FF2B5EF4-FFF2-40B4-BE49-F238E27FC236}">
                <a16:creationId xmlns:a16="http://schemas.microsoft.com/office/drawing/2014/main" id="{A7C1264A-25B1-B187-56BF-8BF4E505ED6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
          <a:stretch/>
        </p:blipFill>
        <p:spPr bwMode="auto">
          <a:xfrm>
            <a:off x="8316180" y="3282108"/>
            <a:ext cx="2946474" cy="26256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17841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CC2109F-92B6-B9A2-4259-1F05B2097E83}"/>
              </a:ext>
            </a:extLst>
          </p:cNvPr>
          <p:cNvSpPr/>
          <p:nvPr/>
        </p:nvSpPr>
        <p:spPr>
          <a:xfrm>
            <a:off x="0" y="0"/>
            <a:ext cx="4795521" cy="6858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800"/>
              </a:spcAft>
            </a:pPr>
            <a:endParaRPr lang="en-US" sz="3200" b="1" spc="-150" dirty="0">
              <a:ln w="19050">
                <a:solidFill>
                  <a:srgbClr val="FFC000"/>
                </a:solidFill>
              </a:ln>
              <a:solidFill>
                <a:srgbClr val="FFFF00"/>
              </a:solidFill>
              <a:highlight>
                <a:srgbClr val="008000"/>
              </a:highlight>
              <a:latin typeface="Times New Roman" panose="02020603050405020304" pitchFamily="18" charset="0"/>
              <a:cs typeface="Times New Roman" panose="02020603050405020304" pitchFamily="18" charset="0"/>
            </a:endParaRPr>
          </a:p>
          <a:p>
            <a:pPr algn="ctr">
              <a:spcAft>
                <a:spcPts val="800"/>
              </a:spcAft>
            </a:pPr>
            <a:endParaRPr lang="en-US" sz="3200" b="1" spc="-150" dirty="0">
              <a:ln w="19050">
                <a:solidFill>
                  <a:srgbClr val="FFC000"/>
                </a:solidFill>
              </a:ln>
              <a:solidFill>
                <a:srgbClr val="FFFF00"/>
              </a:solidFill>
              <a:highlight>
                <a:srgbClr val="008000"/>
              </a:highlight>
              <a:latin typeface="Times New Roman" panose="02020603050405020304" pitchFamily="18" charset="0"/>
              <a:cs typeface="Times New Roman" panose="02020603050405020304" pitchFamily="18" charset="0"/>
            </a:endParaRPr>
          </a:p>
          <a:p>
            <a:pPr algn="ctr">
              <a:spcAft>
                <a:spcPts val="800"/>
              </a:spcAft>
            </a:pPr>
            <a:endParaRPr lang="en-US" sz="3200" b="1" spc="-150" dirty="0">
              <a:ln w="19050">
                <a:solidFill>
                  <a:srgbClr val="FFC000"/>
                </a:solidFill>
              </a:ln>
              <a:solidFill>
                <a:srgbClr val="FFFF00"/>
              </a:solidFill>
              <a:highlight>
                <a:srgbClr val="008000"/>
              </a:highlight>
              <a:latin typeface="Times New Roman" panose="02020603050405020304" pitchFamily="18" charset="0"/>
              <a:cs typeface="Times New Roman" panose="02020603050405020304" pitchFamily="18" charset="0"/>
            </a:endParaRPr>
          </a:p>
          <a:p>
            <a:pPr algn="ctr">
              <a:spcAft>
                <a:spcPts val="800"/>
              </a:spcAft>
            </a:pPr>
            <a:endParaRPr lang="en-US" sz="3200" b="1" spc="-150" dirty="0">
              <a:ln w="19050">
                <a:solidFill>
                  <a:srgbClr val="FFC000"/>
                </a:solidFill>
              </a:ln>
              <a:solidFill>
                <a:srgbClr val="FFFF00"/>
              </a:solidFill>
              <a:highlight>
                <a:srgbClr val="008000"/>
              </a:highlight>
              <a:latin typeface="Times New Roman" panose="02020603050405020304" pitchFamily="18" charset="0"/>
              <a:cs typeface="Times New Roman" panose="02020603050405020304" pitchFamily="18" charset="0"/>
            </a:endParaRPr>
          </a:p>
          <a:p>
            <a:pPr algn="ctr">
              <a:spcAft>
                <a:spcPts val="800"/>
              </a:spcAft>
            </a:pPr>
            <a:r>
              <a:rPr lang="en-US" sz="4400" b="1" spc="-150" dirty="0">
                <a:ln w="19050">
                  <a:solidFill>
                    <a:srgbClr val="FFC000"/>
                  </a:solidFill>
                </a:ln>
                <a:solidFill>
                  <a:srgbClr val="FFFF00"/>
                </a:solidFill>
                <a:highlight>
                  <a:srgbClr val="008000"/>
                </a:highlight>
                <a:latin typeface="Times New Roman" panose="02020603050405020304" pitchFamily="18" charset="0"/>
                <a:ea typeface="Times New Roman" panose="02020603050405020304" pitchFamily="18" charset="0"/>
                <a:cs typeface="Times New Roman" panose="02020603050405020304" pitchFamily="18" charset="0"/>
              </a:rPr>
              <a:t>Diversity and Inclusion at Work with Flexible Work Arrangements</a:t>
            </a:r>
          </a:p>
        </p:txBody>
      </p:sp>
      <p:sp>
        <p:nvSpPr>
          <p:cNvPr id="4" name="Rectangle 3">
            <a:extLst>
              <a:ext uri="{FF2B5EF4-FFF2-40B4-BE49-F238E27FC236}">
                <a16:creationId xmlns:a16="http://schemas.microsoft.com/office/drawing/2014/main" id="{439C2E87-7C09-7A6A-72EC-F498FFF3FBBF}"/>
              </a:ext>
            </a:extLst>
          </p:cNvPr>
          <p:cNvSpPr/>
          <p:nvPr/>
        </p:nvSpPr>
        <p:spPr>
          <a:xfrm>
            <a:off x="5451676" y="462987"/>
            <a:ext cx="6053559" cy="4985980"/>
          </a:xfrm>
          <a:prstGeom prst="rect">
            <a:avLst/>
          </a:prstGeom>
        </p:spPr>
        <p:txBody>
          <a:bodyPr wrap="square">
            <a:spAutoFit/>
          </a:bodyPr>
          <a:lstStyle/>
          <a:p>
            <a:pPr marL="0" marR="0" algn="ctr">
              <a:spcBef>
                <a:spcPts val="0"/>
              </a:spcBef>
              <a:spcAft>
                <a:spcPts val="0"/>
              </a:spcAft>
            </a:pPr>
            <a:r>
              <a:rPr lang="en-GB" sz="2000" b="1" i="1"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DIVERSITY</a:t>
            </a:r>
          </a:p>
          <a:p>
            <a:pPr marL="0" marR="0" algn="ctr">
              <a:spcBef>
                <a:spcPts val="0"/>
              </a:spcBef>
              <a:spcAft>
                <a:spcPts val="0"/>
              </a:spcAft>
            </a:pPr>
            <a:endParaRPr lang="en-GB"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ctr">
              <a:spcBef>
                <a:spcPts val="0"/>
              </a:spcBef>
              <a:spcAft>
                <a:spcPts val="0"/>
              </a:spcAft>
            </a:pPr>
            <a:r>
              <a:rPr lang="en-GB" sz="2000" b="1" dirty="0">
                <a:effectLst/>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rPr>
              <a:t>Diversity in the workplace involves and incorporates employees of a team containing a diverse range of employees to reflect the collective culture of the community or society to keep everyone aware and make them respect one another while initiating equality Alain Klarsfeld et al.(2016, page212).</a:t>
            </a:r>
          </a:p>
          <a:p>
            <a:pPr marL="0" marR="0" algn="ctr">
              <a:spcBef>
                <a:spcPts val="0"/>
              </a:spcBef>
              <a:spcAft>
                <a:spcPts val="0"/>
              </a:spcAft>
            </a:pPr>
            <a:endParaRPr lang="en-GB" sz="2000" b="1" dirty="0">
              <a:effectLst/>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endParaRPr>
          </a:p>
          <a:p>
            <a:pPr marL="0" marR="0" algn="ctr">
              <a:spcBef>
                <a:spcPts val="0"/>
              </a:spcBef>
              <a:spcAft>
                <a:spcPts val="0"/>
              </a:spcAft>
            </a:pPr>
            <a:r>
              <a:rPr lang="en-GB" sz="2000" b="1" dirty="0">
                <a:latin typeface="Times New Roman" panose="02020603050405020304" pitchFamily="18" charset="0"/>
                <a:cs typeface="Times New Roman" panose="02020603050405020304" pitchFamily="18" charset="0"/>
              </a:rPr>
              <a:t> </a:t>
            </a:r>
            <a:r>
              <a:rPr lang="en-GB" sz="2000" b="1" dirty="0">
                <a:highlight>
                  <a:srgbClr val="C0C0C0"/>
                </a:highlight>
                <a:latin typeface="Times New Roman" panose="02020603050405020304" pitchFamily="18" charset="0"/>
                <a:cs typeface="Times New Roman" panose="02020603050405020304" pitchFamily="18" charset="0"/>
              </a:rPr>
              <a:t>Diversity and inclusion also attract outside talents. Overall, it improves profitability.</a:t>
            </a:r>
          </a:p>
          <a:p>
            <a:pPr marL="0" marR="0" algn="ctr">
              <a:spcBef>
                <a:spcPts val="0"/>
              </a:spcBef>
              <a:spcAft>
                <a:spcPts val="0"/>
              </a:spcAft>
            </a:pPr>
            <a:endParaRPr lang="en-GB" sz="2000" b="1" dirty="0">
              <a:highlight>
                <a:srgbClr val="C0C0C0"/>
              </a:highlight>
              <a:latin typeface="Times New Roman" panose="02020603050405020304" pitchFamily="18" charset="0"/>
              <a:cs typeface="Times New Roman" panose="02020603050405020304" pitchFamily="18" charset="0"/>
            </a:endParaRPr>
          </a:p>
          <a:p>
            <a:pPr marL="0" marR="0" algn="ctr">
              <a:spcBef>
                <a:spcPts val="0"/>
              </a:spcBef>
              <a:spcAft>
                <a:spcPts val="0"/>
              </a:spcAft>
            </a:pPr>
            <a:r>
              <a:rPr lang="en-GB" sz="2000" b="1" dirty="0">
                <a:highlight>
                  <a:srgbClr val="C0C0C0"/>
                </a:highlight>
                <a:latin typeface="Times New Roman" panose="02020603050405020304" pitchFamily="18" charset="0"/>
                <a:cs typeface="Times New Roman" panose="02020603050405020304" pitchFamily="18" charset="0"/>
              </a:rPr>
              <a:t> Flexible working brings acceptance and the power of tolerance which ensures diversity and inclusivity. </a:t>
            </a:r>
            <a:endParaRPr lang="en-GB" sz="2000" b="1" dirty="0">
              <a:effectLst/>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endParaRPr>
          </a:p>
          <a:p>
            <a:pPr marL="0" marR="0" algn="ctr">
              <a:spcBef>
                <a:spcPts val="0"/>
              </a:spcBef>
              <a:spcAft>
                <a:spcPts val="0"/>
              </a:spcAft>
            </a:pPr>
            <a:endParaRPr lang="en-GB" sz="2000" b="1" dirty="0">
              <a:effectLst/>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endParaRPr>
          </a:p>
          <a:p>
            <a:pPr marL="0" marR="0" algn="ctr">
              <a:spcBef>
                <a:spcPts val="0"/>
              </a:spcBef>
              <a:spcAft>
                <a:spcPts val="0"/>
              </a:spcAft>
            </a:pPr>
            <a:r>
              <a:rPr lang="en-GB" sz="2000" b="1" dirty="0">
                <a:effectLst/>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GB" sz="2000" b="1" dirty="0">
              <a:solidFill>
                <a:schemeClr val="bg1"/>
              </a:solidFill>
              <a:effectLst/>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7" name="Picture 2" descr="Belonging | Diversity and Inclusion Solutions | Workday">
            <a:extLst>
              <a:ext uri="{FF2B5EF4-FFF2-40B4-BE49-F238E27FC236}">
                <a16:creationId xmlns:a16="http://schemas.microsoft.com/office/drawing/2014/main" id="{4F7AB886-95ED-BA26-A93C-6DF0EB82D8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273" y="0"/>
            <a:ext cx="4054383"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03820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CC2109F-92B6-B9A2-4259-1F05B2097E83}"/>
              </a:ext>
            </a:extLst>
          </p:cNvPr>
          <p:cNvSpPr/>
          <p:nvPr/>
        </p:nvSpPr>
        <p:spPr>
          <a:xfrm>
            <a:off x="0" y="0"/>
            <a:ext cx="4795521" cy="6858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800"/>
              </a:spcAft>
            </a:pPr>
            <a:endParaRPr lang="en-US" sz="4400" b="1" spc="-150" dirty="0">
              <a:ln w="19050">
                <a:solidFill>
                  <a:srgbClr val="FFC000"/>
                </a:solidFill>
              </a:ln>
              <a:solidFill>
                <a:srgbClr val="FFFF00"/>
              </a:solidFill>
              <a:highlight>
                <a:srgbClr val="008000"/>
              </a:highlight>
              <a:latin typeface="Times New Roman" panose="02020603050405020304" pitchFamily="18" charset="0"/>
              <a:ea typeface="Times New Roman" panose="02020603050405020304" pitchFamily="18" charset="0"/>
              <a:cs typeface="Times New Roman" panose="02020603050405020304" pitchFamily="18" charset="0"/>
            </a:endParaRPr>
          </a:p>
          <a:p>
            <a:pPr algn="ctr">
              <a:spcAft>
                <a:spcPts val="800"/>
              </a:spcAft>
            </a:pPr>
            <a:endParaRPr lang="en-US" sz="4400" b="1" spc="-150" dirty="0">
              <a:ln w="19050">
                <a:solidFill>
                  <a:srgbClr val="FFC000"/>
                </a:solidFill>
              </a:ln>
              <a:solidFill>
                <a:srgbClr val="FFFF00"/>
              </a:solidFill>
              <a:highlight>
                <a:srgbClr val="008000"/>
              </a:highlight>
              <a:latin typeface="Times New Roman" panose="02020603050405020304" pitchFamily="18" charset="0"/>
              <a:ea typeface="Times New Roman" panose="02020603050405020304" pitchFamily="18" charset="0"/>
              <a:cs typeface="Times New Roman" panose="02020603050405020304" pitchFamily="18" charset="0"/>
            </a:endParaRPr>
          </a:p>
          <a:p>
            <a:pPr algn="ctr">
              <a:spcAft>
                <a:spcPts val="800"/>
              </a:spcAft>
            </a:pPr>
            <a:endParaRPr lang="en-US" sz="4400" b="1" spc="-150" dirty="0">
              <a:ln w="19050">
                <a:solidFill>
                  <a:srgbClr val="FFC000"/>
                </a:solidFill>
              </a:ln>
              <a:solidFill>
                <a:srgbClr val="FFFF00"/>
              </a:solidFill>
              <a:highlight>
                <a:srgbClr val="008000"/>
              </a:highlight>
              <a:latin typeface="Times New Roman" panose="02020603050405020304" pitchFamily="18" charset="0"/>
              <a:ea typeface="Times New Roman" panose="02020603050405020304" pitchFamily="18" charset="0"/>
              <a:cs typeface="Times New Roman" panose="02020603050405020304" pitchFamily="18" charset="0"/>
            </a:endParaRPr>
          </a:p>
          <a:p>
            <a:pPr algn="ctr">
              <a:spcAft>
                <a:spcPts val="800"/>
              </a:spcAft>
            </a:pPr>
            <a:endParaRPr lang="en-US" sz="4400" b="1" spc="-150" dirty="0">
              <a:ln w="19050">
                <a:solidFill>
                  <a:srgbClr val="FFC000"/>
                </a:solidFill>
              </a:ln>
              <a:solidFill>
                <a:srgbClr val="FFFF00"/>
              </a:solidFill>
              <a:highlight>
                <a:srgbClr val="008000"/>
              </a:highlight>
              <a:latin typeface="Times New Roman" panose="02020603050405020304" pitchFamily="18" charset="0"/>
              <a:ea typeface="Times New Roman" panose="02020603050405020304" pitchFamily="18" charset="0"/>
              <a:cs typeface="Times New Roman" panose="02020603050405020304" pitchFamily="18" charset="0"/>
            </a:endParaRPr>
          </a:p>
          <a:p>
            <a:pPr algn="ctr">
              <a:spcAft>
                <a:spcPts val="800"/>
              </a:spcAft>
            </a:pPr>
            <a:r>
              <a:rPr lang="en-US" sz="4400" b="1" spc="-150" dirty="0">
                <a:ln w="19050">
                  <a:solidFill>
                    <a:srgbClr val="FFC000"/>
                  </a:solidFill>
                </a:ln>
                <a:solidFill>
                  <a:srgbClr val="FFFF00"/>
                </a:solidFill>
                <a:highlight>
                  <a:srgbClr val="008000"/>
                </a:highlight>
                <a:latin typeface="Times New Roman" panose="02020603050405020304" pitchFamily="18" charset="0"/>
                <a:ea typeface="Times New Roman" panose="02020603050405020304" pitchFamily="18" charset="0"/>
                <a:cs typeface="Times New Roman" panose="02020603050405020304" pitchFamily="18" charset="0"/>
              </a:rPr>
              <a:t>Diversity and Inclusion at Work with Flexible Work Arrangements</a:t>
            </a:r>
          </a:p>
        </p:txBody>
      </p:sp>
      <p:sp>
        <p:nvSpPr>
          <p:cNvPr id="4" name="Rectangle 3">
            <a:extLst>
              <a:ext uri="{FF2B5EF4-FFF2-40B4-BE49-F238E27FC236}">
                <a16:creationId xmlns:a16="http://schemas.microsoft.com/office/drawing/2014/main" id="{439C2E87-7C09-7A6A-72EC-F498FFF3FBBF}"/>
              </a:ext>
            </a:extLst>
          </p:cNvPr>
          <p:cNvSpPr/>
          <p:nvPr/>
        </p:nvSpPr>
        <p:spPr>
          <a:xfrm>
            <a:off x="5706319" y="682907"/>
            <a:ext cx="5739435" cy="830997"/>
          </a:xfrm>
          <a:prstGeom prst="rect">
            <a:avLst/>
          </a:prstGeom>
        </p:spPr>
        <p:txBody>
          <a:bodyPr wrap="square">
            <a:spAutoFit/>
          </a:bodyPr>
          <a:lstStyle/>
          <a:p>
            <a:pPr marL="0" marR="0" algn="ctr">
              <a:spcBef>
                <a:spcPts val="0"/>
              </a:spcBef>
              <a:spcAft>
                <a:spcPts val="0"/>
              </a:spcAft>
            </a:pPr>
            <a:r>
              <a:rPr lang="en-GB" sz="2400" b="1" i="1"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INCLUSION</a:t>
            </a:r>
          </a:p>
          <a:p>
            <a:pPr marL="0" marR="0" algn="ctr">
              <a:spcBef>
                <a:spcPts val="0"/>
              </a:spcBef>
              <a:spcAft>
                <a:spcPts val="0"/>
              </a:spcAft>
            </a:pPr>
            <a:endParaRPr lang="en-GB" sz="2400" dirty="0">
              <a:solidFill>
                <a:schemeClr val="accent4">
                  <a:lumMod val="60000"/>
                  <a:lumOff val="40000"/>
                </a:schemeClr>
              </a:solidFill>
              <a:effectLst/>
              <a:latin typeface="Arial Black" panose="020B0A04020102020204" pitchFamily="34" charset="0"/>
              <a:ea typeface="Times New Roman" panose="02020603050405020304" pitchFamily="18" charset="0"/>
              <a:cs typeface="Vrinda" panose="020B0502040204020203" pitchFamily="34" charset="0"/>
            </a:endParaRPr>
          </a:p>
        </p:txBody>
      </p:sp>
      <p:pic>
        <p:nvPicPr>
          <p:cNvPr id="6" name="Picture 2" descr="Belonging | Diversity and Inclusion Solutions | Workda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97538"/>
            <a:ext cx="4795520" cy="325203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2EE8B1A-C071-C3CC-A93D-4CD6361F908D}"/>
              </a:ext>
            </a:extLst>
          </p:cNvPr>
          <p:cNvSpPr txBox="1"/>
          <p:nvPr/>
        </p:nvSpPr>
        <p:spPr>
          <a:xfrm>
            <a:off x="5856790" y="1632030"/>
            <a:ext cx="5960962" cy="3785652"/>
          </a:xfrm>
          <a:prstGeom prst="rect">
            <a:avLst/>
          </a:prstGeom>
          <a:noFill/>
        </p:spPr>
        <p:txBody>
          <a:bodyPr wrap="square">
            <a:spAutoFit/>
          </a:bodyPr>
          <a:lstStyle/>
          <a:p>
            <a:pPr marL="0" marR="0" algn="ctr">
              <a:spcBef>
                <a:spcPts val="0"/>
              </a:spcBef>
              <a:spcAft>
                <a:spcPts val="0"/>
              </a:spcAft>
            </a:pPr>
            <a:r>
              <a:rPr lang="en-GB" sz="2000" b="1" dirty="0">
                <a:effectLst/>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rPr>
              <a:t> On the other side, inclusion ensures how well diversity is being maintained and monitored by the authorities. </a:t>
            </a:r>
          </a:p>
          <a:p>
            <a:pPr marL="0" marR="0" algn="ctr">
              <a:spcBef>
                <a:spcPts val="0"/>
              </a:spcBef>
              <a:spcAft>
                <a:spcPts val="0"/>
              </a:spcAft>
            </a:pPr>
            <a:r>
              <a:rPr lang="en-GB" sz="2000" b="1" dirty="0">
                <a:effectLst/>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rPr>
              <a:t>The variety gives a chance to the employers to hunt talents outside their comfort zone from a different community or culture, which can prove beneficial to the company. </a:t>
            </a:r>
          </a:p>
          <a:p>
            <a:pPr marL="0" marR="0" algn="ctr">
              <a:spcBef>
                <a:spcPts val="0"/>
              </a:spcBef>
              <a:spcAft>
                <a:spcPts val="0"/>
              </a:spcAft>
            </a:pPr>
            <a:endParaRPr lang="en-GB" sz="2000" b="1" dirty="0">
              <a:effectLst/>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endParaRPr>
          </a:p>
          <a:p>
            <a:pPr marL="0" marR="0" algn="ctr">
              <a:spcBef>
                <a:spcPts val="0"/>
              </a:spcBef>
              <a:spcAft>
                <a:spcPts val="0"/>
              </a:spcAft>
            </a:pPr>
            <a:r>
              <a:rPr lang="en-GB" sz="2000" b="1" dirty="0">
                <a:effectLst/>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rPr>
              <a:t>Flexible working initiates respect among everyone through diversity. </a:t>
            </a:r>
          </a:p>
          <a:p>
            <a:pPr marL="0" marR="0" algn="ctr">
              <a:spcBef>
                <a:spcPts val="0"/>
              </a:spcBef>
              <a:spcAft>
                <a:spcPts val="0"/>
              </a:spcAft>
            </a:pPr>
            <a:r>
              <a:rPr lang="en-GB" sz="2000" b="1" dirty="0">
                <a:effectLst/>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rPr>
              <a:t>To include diversity, companies can celebrate diverse holidays to make everyone feel appreciated</a:t>
            </a:r>
            <a:r>
              <a:rPr lang="en-GB" b="1" dirty="0">
                <a:solidFill>
                  <a:schemeClr val="bg1"/>
                </a:solidFill>
                <a:effectLst/>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40973280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CC2109F-92B6-B9A2-4259-1F05B2097E83}"/>
              </a:ext>
            </a:extLst>
          </p:cNvPr>
          <p:cNvSpPr/>
          <p:nvPr/>
        </p:nvSpPr>
        <p:spPr>
          <a:xfrm>
            <a:off x="309273" y="347240"/>
            <a:ext cx="4511040" cy="196528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800"/>
              </a:spcAft>
            </a:pPr>
            <a:r>
              <a:rPr lang="en-US" sz="3200" b="1" spc="-150" dirty="0">
                <a:ln w="19050">
                  <a:solidFill>
                    <a:srgbClr val="FFC000"/>
                  </a:solidFill>
                </a:ln>
                <a:solidFill>
                  <a:srgbClr val="FFFF00"/>
                </a:solidFill>
                <a:highlight>
                  <a:srgbClr val="008000"/>
                </a:highlight>
                <a:latin typeface="Times New Roman" panose="02020603050405020304" pitchFamily="18" charset="0"/>
                <a:ea typeface="Times New Roman" panose="02020603050405020304" pitchFamily="18" charset="0"/>
                <a:cs typeface="Times New Roman" panose="02020603050405020304" pitchFamily="18" charset="0"/>
              </a:rPr>
              <a:t>Diversity and Inclusion at Work with Flexible Work Arrangements</a:t>
            </a:r>
          </a:p>
        </p:txBody>
      </p:sp>
      <p:sp>
        <p:nvSpPr>
          <p:cNvPr id="6" name="TextBox 5">
            <a:extLst>
              <a:ext uri="{FF2B5EF4-FFF2-40B4-BE49-F238E27FC236}">
                <a16:creationId xmlns:a16="http://schemas.microsoft.com/office/drawing/2014/main" id="{3B529C6A-093F-9D9A-3C8B-A44C821AEA12}"/>
              </a:ext>
            </a:extLst>
          </p:cNvPr>
          <p:cNvSpPr txBox="1"/>
          <p:nvPr/>
        </p:nvSpPr>
        <p:spPr>
          <a:xfrm>
            <a:off x="4820314" y="194452"/>
            <a:ext cx="7062413" cy="6555641"/>
          </a:xfrm>
          <a:prstGeom prst="rect">
            <a:avLst/>
          </a:prstGeom>
          <a:noFill/>
        </p:spPr>
        <p:txBody>
          <a:bodyPr wrap="square">
            <a:spAutoFit/>
          </a:bodyPr>
          <a:lstStyle/>
          <a:p>
            <a:pPr algn="ctr"/>
            <a:r>
              <a:rPr lang="en-GB" sz="2000" b="1" dirty="0">
                <a:highlight>
                  <a:srgbClr val="C0C0C0"/>
                </a:highlight>
                <a:latin typeface="Times New Roman" panose="02020603050405020304" pitchFamily="18" charset="0"/>
                <a:cs typeface="Times New Roman" panose="02020603050405020304" pitchFamily="18" charset="0"/>
              </a:rPr>
              <a:t>Flexible work standards enable businesses to increase the pool of potential hires and enhance the working conditions for the company's current employees of colour, which helps with loyalty and the company's overall image. </a:t>
            </a:r>
          </a:p>
          <a:p>
            <a:pPr algn="ctr"/>
            <a:endParaRPr lang="en-GB" sz="2000" b="1" dirty="0">
              <a:highlight>
                <a:srgbClr val="C0C0C0"/>
              </a:highlight>
              <a:latin typeface="Times New Roman" panose="02020603050405020304" pitchFamily="18" charset="0"/>
              <a:cs typeface="Times New Roman" panose="02020603050405020304" pitchFamily="18" charset="0"/>
            </a:endParaRPr>
          </a:p>
          <a:p>
            <a:pPr algn="ctr"/>
            <a:r>
              <a:rPr lang="en-GB" sz="2000" b="1" dirty="0">
                <a:highlight>
                  <a:srgbClr val="C0C0C0"/>
                </a:highlight>
                <a:latin typeface="Times New Roman" panose="02020603050405020304" pitchFamily="18" charset="0"/>
                <a:cs typeface="Times New Roman" panose="02020603050405020304" pitchFamily="18" charset="0"/>
              </a:rPr>
              <a:t>Employees feel encouraged by diversity and inclusion to describe where they operate and how it benefits individuals and the company. If a strategy is carefully planned out, it permits individuals to suggest job sharing with fellow employees.</a:t>
            </a:r>
          </a:p>
          <a:p>
            <a:pPr algn="ctr"/>
            <a:endParaRPr lang="en-GB" sz="2000" b="1" dirty="0">
              <a:highlight>
                <a:srgbClr val="C0C0C0"/>
              </a:highlight>
              <a:latin typeface="Times New Roman" panose="02020603050405020304" pitchFamily="18" charset="0"/>
              <a:cs typeface="Times New Roman" panose="02020603050405020304" pitchFamily="18" charset="0"/>
            </a:endParaRPr>
          </a:p>
          <a:p>
            <a:pPr algn="ctr"/>
            <a:r>
              <a:rPr lang="en-GB" sz="2000" b="1" dirty="0">
                <a:highlight>
                  <a:srgbClr val="C0C0C0"/>
                </a:highlight>
                <a:latin typeface="Times New Roman" panose="02020603050405020304" pitchFamily="18" charset="0"/>
                <a:cs typeface="Times New Roman" panose="02020603050405020304" pitchFamily="18" charset="0"/>
              </a:rPr>
              <a:t> Additionally, it ensures that all technology is configured to be practical for functioning at various times and from multiple places. </a:t>
            </a:r>
          </a:p>
          <a:p>
            <a:pPr algn="ctr"/>
            <a:r>
              <a:rPr lang="en-GB" sz="2000" b="1" dirty="0">
                <a:highlight>
                  <a:srgbClr val="C0C0C0"/>
                </a:highlight>
                <a:latin typeface="Times New Roman" panose="02020603050405020304" pitchFamily="18" charset="0"/>
                <a:cs typeface="Times New Roman" panose="02020603050405020304" pitchFamily="18" charset="0"/>
              </a:rPr>
              <a:t>When employers make teams of people with diversity in mind, like creating a group of people with generational or cultural or regional changes, the diverse knowledge of the members is put into the task collaboratively.</a:t>
            </a:r>
          </a:p>
          <a:p>
            <a:pPr algn="ctr"/>
            <a:endParaRPr lang="en-GB" sz="2000" b="1" dirty="0">
              <a:highlight>
                <a:srgbClr val="C0C0C0"/>
              </a:highlight>
              <a:latin typeface="Times New Roman" panose="02020603050405020304" pitchFamily="18" charset="0"/>
              <a:cs typeface="Times New Roman" panose="02020603050405020304" pitchFamily="18" charset="0"/>
            </a:endParaRPr>
          </a:p>
          <a:p>
            <a:pPr algn="ctr"/>
            <a:r>
              <a:rPr lang="en-GB" sz="2000" b="1" dirty="0">
                <a:highlight>
                  <a:srgbClr val="C0C0C0"/>
                </a:highlight>
                <a:latin typeface="Times New Roman" panose="02020603050405020304" pitchFamily="18" charset="0"/>
                <a:cs typeface="Times New Roman" panose="02020603050405020304" pitchFamily="18" charset="0"/>
              </a:rPr>
              <a:t>Moreover, flexibility improves the decision-making capacity of the group while maintaining stability and inspiring innovation.</a:t>
            </a:r>
          </a:p>
        </p:txBody>
      </p:sp>
      <p:pic>
        <p:nvPicPr>
          <p:cNvPr id="8" name="Picture 7" descr="Timeline&#10;&#10;Description automatically generated">
            <a:extLst>
              <a:ext uri="{FF2B5EF4-FFF2-40B4-BE49-F238E27FC236}">
                <a16:creationId xmlns:a16="http://schemas.microsoft.com/office/drawing/2014/main" id="{3A53B6CC-B282-8132-14A2-43EB27C9A4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837" y="3429001"/>
            <a:ext cx="4190035" cy="3081760"/>
          </a:xfrm>
          <a:prstGeom prst="rect">
            <a:avLst/>
          </a:prstGeom>
        </p:spPr>
      </p:pic>
    </p:spTree>
    <p:extLst>
      <p:ext uri="{BB962C8B-B14F-4D97-AF65-F5344CB8AC3E}">
        <p14:creationId xmlns:p14="http://schemas.microsoft.com/office/powerpoint/2010/main" val="651561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CC2109F-92B6-B9A2-4259-1F05B2097E83}"/>
              </a:ext>
            </a:extLst>
          </p:cNvPr>
          <p:cNvSpPr/>
          <p:nvPr/>
        </p:nvSpPr>
        <p:spPr>
          <a:xfrm>
            <a:off x="3462634" y="478795"/>
            <a:ext cx="8602044" cy="626133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0"/>
              </a:spcBef>
              <a:spcAft>
                <a:spcPts val="0"/>
              </a:spcAft>
            </a:pPr>
            <a:r>
              <a:rPr lang="en-GB" b="1" dirty="0">
                <a:solidFill>
                  <a:srgbClr val="0E101A"/>
                </a:solidFill>
                <a:effectLst/>
                <a:latin typeface="Times New Roman" panose="02020603050405020304" pitchFamily="18" charset="0"/>
                <a:cs typeface="Times New Roman" panose="02020603050405020304" pitchFamily="18" charset="0"/>
              </a:rPr>
              <a:t>The responsibilities of the HR department must ensure everyone's well-being irrespective of their backgrounds or cultures. Whilst implementing flexible working arrangements, HR can provide guidance and support to managers and staff to promote diversity and inclusion practices. </a:t>
            </a:r>
          </a:p>
          <a:p>
            <a:pPr algn="ctr">
              <a:spcBef>
                <a:spcPts val="0"/>
              </a:spcBef>
              <a:spcAft>
                <a:spcPts val="0"/>
              </a:spcAft>
            </a:pPr>
            <a:r>
              <a:rPr lang="en-GB" b="1" dirty="0">
                <a:solidFill>
                  <a:srgbClr val="0E101A"/>
                </a:solidFill>
                <a:effectLst/>
                <a:latin typeface="Times New Roman" panose="02020603050405020304" pitchFamily="18" charset="0"/>
                <a:cs typeface="Times New Roman" panose="02020603050405020304" pitchFamily="18" charset="0"/>
              </a:rPr>
              <a:t>Employee guidelines: </a:t>
            </a:r>
          </a:p>
          <a:p>
            <a:pPr algn="ctr">
              <a:spcBef>
                <a:spcPts val="0"/>
              </a:spcBef>
              <a:spcAft>
                <a:spcPts val="0"/>
              </a:spcAft>
            </a:pPr>
            <a:r>
              <a:rPr lang="en-GB" b="1" dirty="0">
                <a:solidFill>
                  <a:srgbClr val="0E101A"/>
                </a:solidFill>
                <a:effectLst/>
                <a:latin typeface="Times New Roman" panose="02020603050405020304" pitchFamily="18" charset="0"/>
                <a:cs typeface="Times New Roman" panose="02020603050405020304" pitchFamily="18" charset="0"/>
              </a:rPr>
              <a:t>There must be rules and regulations for employees to promote diversity and inclusion (Pilbeam &amp; Corbridge, 2019, p. 156). </a:t>
            </a:r>
          </a:p>
          <a:p>
            <a:pPr algn="ctr">
              <a:spcBef>
                <a:spcPts val="0"/>
              </a:spcBef>
              <a:spcAft>
                <a:spcPts val="0"/>
              </a:spcAft>
            </a:pPr>
            <a:r>
              <a:rPr lang="en-GB" b="1" i="1" dirty="0">
                <a:solidFill>
                  <a:srgbClr val="0E101A"/>
                </a:solidFill>
                <a:effectLst/>
                <a:highlight>
                  <a:srgbClr val="FFFF00"/>
                </a:highlight>
                <a:latin typeface="Times New Roman" panose="02020603050405020304" pitchFamily="18" charset="0"/>
                <a:cs typeface="Times New Roman" panose="02020603050405020304" pitchFamily="18" charset="0"/>
              </a:rPr>
              <a:t>Recruitment: </a:t>
            </a:r>
          </a:p>
          <a:p>
            <a:pPr algn="ctr">
              <a:spcBef>
                <a:spcPts val="0"/>
              </a:spcBef>
              <a:spcAft>
                <a:spcPts val="0"/>
              </a:spcAft>
            </a:pPr>
            <a:r>
              <a:rPr lang="en-GB" b="1" dirty="0">
                <a:solidFill>
                  <a:srgbClr val="0E101A"/>
                </a:solidFill>
                <a:latin typeface="Times New Roman" panose="02020603050405020304" pitchFamily="18" charset="0"/>
                <a:cs typeface="Times New Roman" panose="02020603050405020304" pitchFamily="18" charset="0"/>
              </a:rPr>
              <a:t>In</a:t>
            </a:r>
            <a:r>
              <a:rPr lang="en-GB" b="1" dirty="0">
                <a:solidFill>
                  <a:srgbClr val="0E101A"/>
                </a:solidFill>
                <a:effectLst/>
                <a:latin typeface="Times New Roman" panose="02020603050405020304" pitchFamily="18" charset="0"/>
                <a:cs typeface="Times New Roman" panose="02020603050405020304" pitchFamily="18" charset="0"/>
              </a:rPr>
              <a:t> recruiting, HR ensure no discrimination or prejudice is faced by any employees, in general, or for the ones adopting the flexible option at work. </a:t>
            </a:r>
          </a:p>
          <a:p>
            <a:pPr algn="ctr">
              <a:spcBef>
                <a:spcPts val="0"/>
              </a:spcBef>
              <a:spcAft>
                <a:spcPts val="0"/>
              </a:spcAft>
            </a:pPr>
            <a:r>
              <a:rPr lang="en-GB" b="1" i="1" dirty="0">
                <a:solidFill>
                  <a:srgbClr val="0E101A"/>
                </a:solidFill>
                <a:effectLst/>
                <a:highlight>
                  <a:srgbClr val="FFFF00"/>
                </a:highlight>
                <a:latin typeface="Times New Roman" panose="02020603050405020304" pitchFamily="18" charset="0"/>
                <a:cs typeface="Times New Roman" panose="02020603050405020304" pitchFamily="18" charset="0"/>
              </a:rPr>
              <a:t>Appreciating employee experience:</a:t>
            </a:r>
          </a:p>
          <a:p>
            <a:pPr algn="ctr">
              <a:spcBef>
                <a:spcPts val="0"/>
              </a:spcBef>
              <a:spcAft>
                <a:spcPts val="0"/>
              </a:spcAft>
            </a:pPr>
            <a:r>
              <a:rPr lang="en-GB" b="1" dirty="0">
                <a:solidFill>
                  <a:srgbClr val="0E101A"/>
                </a:solidFill>
                <a:effectLst/>
                <a:latin typeface="Times New Roman" panose="02020603050405020304" pitchFamily="18" charset="0"/>
                <a:cs typeface="Times New Roman" panose="02020603050405020304" pitchFamily="18" charset="0"/>
              </a:rPr>
              <a:t>Appreciating the employees, will make them feel acknowledged and promote inclusion, primarily through job sharing or intergenerational work options.</a:t>
            </a:r>
          </a:p>
          <a:p>
            <a:pPr algn="ctr">
              <a:spcBef>
                <a:spcPts val="0"/>
              </a:spcBef>
              <a:spcAft>
                <a:spcPts val="0"/>
              </a:spcAft>
            </a:pPr>
            <a:r>
              <a:rPr lang="en-GB" b="1" i="1" dirty="0">
                <a:solidFill>
                  <a:srgbClr val="0E101A"/>
                </a:solidFill>
                <a:effectLst/>
                <a:highlight>
                  <a:srgbClr val="FFFF00"/>
                </a:highlight>
                <a:latin typeface="Times New Roman" panose="02020603050405020304" pitchFamily="18" charset="0"/>
                <a:cs typeface="Times New Roman" panose="02020603050405020304" pitchFamily="18" charset="0"/>
              </a:rPr>
              <a:t>Virtual Inclusion and Diversity: </a:t>
            </a:r>
          </a:p>
          <a:p>
            <a:pPr algn="ctr">
              <a:spcBef>
                <a:spcPts val="0"/>
              </a:spcBef>
              <a:spcAft>
                <a:spcPts val="0"/>
              </a:spcAft>
            </a:pPr>
            <a:r>
              <a:rPr lang="en-GB" b="1" dirty="0">
                <a:solidFill>
                  <a:srgbClr val="0E101A"/>
                </a:solidFill>
                <a:effectLst/>
                <a:latin typeface="Times New Roman" panose="02020603050405020304" pitchFamily="18" charset="0"/>
                <a:cs typeface="Times New Roman" panose="02020603050405020304" pitchFamily="18" charset="0"/>
              </a:rPr>
              <a:t> Hybrid working arises problems of inclusivity, and HR must carefully monitor the difficulties presented by online settings to alleviate  any concerns.</a:t>
            </a:r>
          </a:p>
          <a:p>
            <a:pPr algn="ctr">
              <a:spcBef>
                <a:spcPts val="0"/>
              </a:spcBef>
              <a:spcAft>
                <a:spcPts val="0"/>
              </a:spcAft>
            </a:pPr>
            <a:r>
              <a:rPr lang="en-GB" b="1" i="1" dirty="0">
                <a:solidFill>
                  <a:srgbClr val="0E101A"/>
                </a:solidFill>
                <a:effectLst/>
                <a:highlight>
                  <a:srgbClr val="FFFF00"/>
                </a:highlight>
                <a:latin typeface="Times New Roman" panose="02020603050405020304" pitchFamily="18" charset="0"/>
                <a:cs typeface="Times New Roman" panose="02020603050405020304" pitchFamily="18" charset="0"/>
              </a:rPr>
              <a:t>Survey Process: </a:t>
            </a:r>
          </a:p>
          <a:p>
            <a:pPr algn="ctr">
              <a:spcBef>
                <a:spcPts val="0"/>
              </a:spcBef>
              <a:spcAft>
                <a:spcPts val="0"/>
              </a:spcAft>
            </a:pPr>
            <a:r>
              <a:rPr lang="en-GB" b="1" dirty="0">
                <a:solidFill>
                  <a:srgbClr val="0E101A"/>
                </a:solidFill>
                <a:effectLst/>
                <a:latin typeface="Times New Roman" panose="02020603050405020304" pitchFamily="18" charset="0"/>
                <a:cs typeface="Times New Roman" panose="02020603050405020304" pitchFamily="18" charset="0"/>
              </a:rPr>
              <a:t>For better monitoring and planning, HR should implement a process where employees give constructive feedback on the company culture to maintain diversity and inclusiveness and each other. </a:t>
            </a:r>
          </a:p>
        </p:txBody>
      </p:sp>
      <p:sp>
        <p:nvSpPr>
          <p:cNvPr id="3" name="Rectangle 2">
            <a:extLst>
              <a:ext uri="{FF2B5EF4-FFF2-40B4-BE49-F238E27FC236}">
                <a16:creationId xmlns:a16="http://schemas.microsoft.com/office/drawing/2014/main" id="{3CC86A42-4BB2-0124-EDFD-40BEB3B591B5}"/>
              </a:ext>
            </a:extLst>
          </p:cNvPr>
          <p:cNvSpPr/>
          <p:nvPr/>
        </p:nvSpPr>
        <p:spPr>
          <a:xfrm>
            <a:off x="127323" y="423049"/>
            <a:ext cx="3335312" cy="2062103"/>
          </a:xfrm>
          <a:prstGeom prst="rect">
            <a:avLst/>
          </a:prstGeom>
        </p:spPr>
        <p:txBody>
          <a:bodyPr wrap="square">
            <a:spAutoFit/>
          </a:bodyPr>
          <a:lstStyle/>
          <a:p>
            <a:pPr algn="ctr">
              <a:spcAft>
                <a:spcPts val="800"/>
              </a:spcAft>
            </a:pPr>
            <a:r>
              <a:rPr lang="en-US" sz="3200" b="1" dirty="0">
                <a:ln w="19050">
                  <a:solidFill>
                    <a:schemeClr val="bg1"/>
                  </a:solidFill>
                </a:ln>
                <a:solidFill>
                  <a:schemeClr val="bg1"/>
                </a:solidFill>
                <a:highlight>
                  <a:srgbClr val="008000"/>
                </a:highlight>
                <a:latin typeface="Times New Roman" panose="02020603050405020304" pitchFamily="18" charset="0"/>
                <a:ea typeface="Times New Roman" panose="02020603050405020304" pitchFamily="18" charset="0"/>
                <a:cs typeface="Times New Roman" panose="02020603050405020304" pitchFamily="18" charset="0"/>
              </a:rPr>
              <a:t>Functions of HR Department  In Promoting &amp; Inclusion</a:t>
            </a:r>
          </a:p>
        </p:txBody>
      </p:sp>
      <p:sp>
        <p:nvSpPr>
          <p:cNvPr id="4" name="Rectangle 3">
            <a:extLst>
              <a:ext uri="{FF2B5EF4-FFF2-40B4-BE49-F238E27FC236}">
                <a16:creationId xmlns:a16="http://schemas.microsoft.com/office/drawing/2014/main" id="{B015575C-E04E-76ED-C9B8-1721E8F9D573}"/>
              </a:ext>
            </a:extLst>
          </p:cNvPr>
          <p:cNvSpPr/>
          <p:nvPr/>
        </p:nvSpPr>
        <p:spPr>
          <a:xfrm>
            <a:off x="5669228" y="2202773"/>
            <a:ext cx="3885861" cy="523220"/>
          </a:xfrm>
          <a:prstGeom prst="rect">
            <a:avLst/>
          </a:prstGeom>
        </p:spPr>
        <p:txBody>
          <a:bodyPr wrap="square">
            <a:spAutoFit/>
          </a:bodyPr>
          <a:lstStyle/>
          <a:p>
            <a:pPr>
              <a:spcAft>
                <a:spcPts val="800"/>
              </a:spcAft>
            </a:pPr>
            <a:endParaRPr lang="en-US" sz="2800" dirty="0">
              <a:ln w="9525">
                <a:solidFill>
                  <a:schemeClr val="accent6">
                    <a:lumMod val="75000"/>
                  </a:schemeClr>
                </a:solidFill>
                <a:prstDash val="solid"/>
              </a:ln>
              <a:solidFill>
                <a:schemeClr val="accent6">
                  <a:lumMod val="75000"/>
                </a:schemeClr>
              </a:solidFill>
              <a:effectLst>
                <a:outerShdw blurRad="12700" dist="38100" dir="2700000" algn="tl" rotWithShape="0">
                  <a:schemeClr val="accent5">
                    <a:lumMod val="60000"/>
                    <a:lumOff val="40000"/>
                  </a:schemeClr>
                </a:outerShdw>
              </a:effectLst>
              <a:latin typeface="Arial" panose="020B0604020202020204" pitchFamily="34" charset="0"/>
              <a:ea typeface="Times New Roman" panose="02020603050405020304" pitchFamily="18" charset="0"/>
              <a:cs typeface="Arial" panose="020B0604020202020204" pitchFamily="34" charset="0"/>
            </a:endParaRPr>
          </a:p>
        </p:txBody>
      </p:sp>
      <p:pic>
        <p:nvPicPr>
          <p:cNvPr id="5" name="Picture 2" descr="What Does HR Actually Do? 11 Key Responsibilities | Lucidchart Blo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5033" y="2725993"/>
            <a:ext cx="2662177" cy="176693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3CC86A42-4BB2-0124-EDFD-40BEB3B591B5}"/>
              </a:ext>
            </a:extLst>
          </p:cNvPr>
          <p:cNvSpPr/>
          <p:nvPr/>
        </p:nvSpPr>
        <p:spPr>
          <a:xfrm>
            <a:off x="127323" y="4565673"/>
            <a:ext cx="3159888" cy="2062103"/>
          </a:xfrm>
          <a:prstGeom prst="rect">
            <a:avLst/>
          </a:prstGeom>
        </p:spPr>
        <p:txBody>
          <a:bodyPr wrap="square">
            <a:spAutoFit/>
          </a:bodyPr>
          <a:lstStyle/>
          <a:p>
            <a:pPr algn="ctr">
              <a:spcAft>
                <a:spcPts val="800"/>
              </a:spcAft>
            </a:pPr>
            <a:r>
              <a:rPr lang="en-US" sz="3200" b="1" dirty="0">
                <a:ln w="19050">
                  <a:solidFill>
                    <a:schemeClr val="bg1"/>
                  </a:solidFill>
                </a:ln>
                <a:solidFill>
                  <a:schemeClr val="bg1"/>
                </a:solidFill>
                <a:highlight>
                  <a:srgbClr val="008000"/>
                </a:highlight>
                <a:latin typeface="Times New Roman" panose="02020603050405020304" pitchFamily="18" charset="0"/>
                <a:ea typeface="Times New Roman" panose="02020603050405020304" pitchFamily="18" charset="0"/>
                <a:cs typeface="Times New Roman" panose="02020603050405020304" pitchFamily="18" charset="0"/>
              </a:rPr>
              <a:t>Through Flexible Working Arrangements</a:t>
            </a:r>
          </a:p>
        </p:txBody>
      </p:sp>
    </p:spTree>
    <p:extLst>
      <p:ext uri="{BB962C8B-B14F-4D97-AF65-F5344CB8AC3E}">
        <p14:creationId xmlns:p14="http://schemas.microsoft.com/office/powerpoint/2010/main" val="34251500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CC2109F-92B6-B9A2-4259-1F05B2097E83}"/>
              </a:ext>
            </a:extLst>
          </p:cNvPr>
          <p:cNvSpPr/>
          <p:nvPr/>
        </p:nvSpPr>
        <p:spPr>
          <a:xfrm>
            <a:off x="5162308" y="423049"/>
            <a:ext cx="6285053" cy="594302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800"/>
              </a:spcAft>
            </a:pPr>
            <a:r>
              <a:rPr lang="en-GB" sz="2400" b="1" dirty="0">
                <a:ln w="9525">
                  <a:solidFill>
                    <a:schemeClr val="accent6">
                      <a:lumMod val="75000"/>
                    </a:schemeClr>
                  </a:solidFill>
                  <a:prstDash val="solid"/>
                </a:ln>
                <a:solidFill>
                  <a:schemeClr val="tx1"/>
                </a:solidFill>
                <a:effectLst>
                  <a:outerShdw blurRad="12700" dist="38100" dir="2700000" algn="tl" rotWithShape="0">
                    <a:schemeClr val="accent5">
                      <a:lumMod val="60000"/>
                      <a:lumOff val="40000"/>
                    </a:schemeClr>
                  </a:outerShdw>
                </a:effectLst>
                <a:latin typeface="Times New Roman" panose="02020603050405020304" pitchFamily="18" charset="0"/>
                <a:ea typeface="Times New Roman" panose="02020603050405020304" pitchFamily="18" charset="0"/>
                <a:cs typeface="Times New Roman" panose="02020603050405020304" pitchFamily="18" charset="0"/>
              </a:rPr>
              <a:t>A flexible working programme targets the employee working context and our company's development in the retail market.</a:t>
            </a:r>
          </a:p>
          <a:p>
            <a:pPr algn="ctr">
              <a:spcAft>
                <a:spcPts val="800"/>
              </a:spcAft>
            </a:pPr>
            <a:r>
              <a:rPr lang="en-GB" sz="2400" b="1" dirty="0">
                <a:ln w="9525">
                  <a:solidFill>
                    <a:schemeClr val="accent6">
                      <a:lumMod val="75000"/>
                    </a:schemeClr>
                  </a:solidFill>
                  <a:prstDash val="solid"/>
                </a:ln>
                <a:solidFill>
                  <a:schemeClr val="tx1"/>
                </a:solidFill>
                <a:effectLst>
                  <a:outerShdw blurRad="12700" dist="38100" dir="2700000" algn="tl" rotWithShape="0">
                    <a:schemeClr val="accent5">
                      <a:lumMod val="60000"/>
                      <a:lumOff val="40000"/>
                    </a:schemeClr>
                  </a:outerShdw>
                </a:effectLst>
                <a:latin typeface="Times New Roman" panose="02020603050405020304" pitchFamily="18" charset="0"/>
                <a:ea typeface="Times New Roman" panose="02020603050405020304" pitchFamily="18" charset="0"/>
                <a:cs typeface="Times New Roman" panose="02020603050405020304" pitchFamily="18" charset="0"/>
              </a:rPr>
              <a:t> Regarding employment, the arrangements promote </a:t>
            </a:r>
          </a:p>
          <a:p>
            <a:pPr algn="ctr">
              <a:spcAft>
                <a:spcPts val="800"/>
              </a:spcAft>
            </a:pPr>
            <a:r>
              <a:rPr lang="en-GB" sz="2400" b="1" dirty="0">
                <a:ln w="9525">
                  <a:solidFill>
                    <a:schemeClr val="accent6">
                      <a:lumMod val="75000"/>
                    </a:schemeClr>
                  </a:solidFill>
                  <a:prstDash val="solid"/>
                </a:ln>
                <a:solidFill>
                  <a:schemeClr val="tx1"/>
                </a:solidFill>
                <a:effectLst>
                  <a:outerShdw blurRad="12700" dist="38100" dir="2700000" algn="tl" rotWithShape="0">
                    <a:schemeClr val="accent5">
                      <a:lumMod val="60000"/>
                      <a:lumOff val="40000"/>
                    </a:schemeClr>
                  </a:outerShdw>
                </a:effectLst>
                <a:latin typeface="Times New Roman" panose="02020603050405020304" pitchFamily="18" charset="0"/>
                <a:ea typeface="Times New Roman" panose="02020603050405020304" pitchFamily="18" charset="0"/>
                <a:cs typeface="Times New Roman" panose="02020603050405020304" pitchFamily="18" charset="0"/>
              </a:rPr>
              <a:t>retention motivation, talent attraction, diversity and inclusion, career progression, and skills optimisation. </a:t>
            </a:r>
          </a:p>
          <a:p>
            <a:pPr algn="ctr">
              <a:spcAft>
                <a:spcPts val="800"/>
              </a:spcAft>
            </a:pPr>
            <a:r>
              <a:rPr lang="en-GB" sz="2400" b="1" dirty="0">
                <a:ln w="9525">
                  <a:solidFill>
                    <a:schemeClr val="accent6">
                      <a:lumMod val="75000"/>
                    </a:schemeClr>
                  </a:solidFill>
                  <a:prstDash val="solid"/>
                </a:ln>
                <a:solidFill>
                  <a:schemeClr val="tx1"/>
                </a:solidFill>
                <a:effectLst>
                  <a:outerShdw blurRad="12700" dist="38100" dir="2700000" algn="tl" rotWithShape="0">
                    <a:schemeClr val="accent5">
                      <a:lumMod val="60000"/>
                      <a:lumOff val="40000"/>
                    </a:schemeClr>
                  </a:outerShdw>
                </a:effectLst>
                <a:latin typeface="Times New Roman" panose="02020603050405020304" pitchFamily="18" charset="0"/>
                <a:ea typeface="Times New Roman" panose="02020603050405020304" pitchFamily="18" charset="0"/>
                <a:cs typeface="Times New Roman" panose="02020603050405020304" pitchFamily="18" charset="0"/>
              </a:rPr>
              <a:t>Employees' commitment to working conditions that best suit their needs will enhance drastically;</a:t>
            </a:r>
          </a:p>
          <a:p>
            <a:pPr algn="ctr">
              <a:spcAft>
                <a:spcPts val="800"/>
              </a:spcAft>
            </a:pPr>
            <a:r>
              <a:rPr lang="en-GB" sz="2400" b="1" dirty="0">
                <a:ln w="9525">
                  <a:solidFill>
                    <a:schemeClr val="accent6">
                      <a:lumMod val="75000"/>
                    </a:schemeClr>
                  </a:solidFill>
                  <a:prstDash val="solid"/>
                </a:ln>
                <a:solidFill>
                  <a:schemeClr val="tx1"/>
                </a:solidFill>
                <a:effectLst>
                  <a:outerShdw blurRad="12700" dist="38100" dir="2700000" algn="tl" rotWithShape="0">
                    <a:schemeClr val="accent5">
                      <a:lumMod val="60000"/>
                      <a:lumOff val="40000"/>
                    </a:schemeClr>
                  </a:outerShdw>
                </a:effectLst>
                <a:latin typeface="Times New Roman" panose="02020603050405020304" pitchFamily="18" charset="0"/>
                <a:ea typeface="Times New Roman" panose="02020603050405020304" pitchFamily="18" charset="0"/>
                <a:cs typeface="Times New Roman" panose="02020603050405020304" pitchFamily="18" charset="0"/>
              </a:rPr>
              <a:t>Therefore, these implementations will support the company to meet its targets through increased productivity and cutting business costs.</a:t>
            </a:r>
            <a:endParaRPr lang="en-US" sz="2400" b="1" dirty="0">
              <a:ln w="9525">
                <a:solidFill>
                  <a:schemeClr val="accent6">
                    <a:lumMod val="75000"/>
                  </a:schemeClr>
                </a:solidFill>
                <a:prstDash val="solid"/>
              </a:ln>
              <a:solidFill>
                <a:schemeClr val="tx1"/>
              </a:solidFill>
              <a:effectLst>
                <a:outerShdw blurRad="12700" dist="38100" dir="2700000" algn="tl" rotWithShape="0">
                  <a:schemeClr val="accent5">
                    <a:lumMod val="60000"/>
                    <a:lumOff val="40000"/>
                  </a:schemeClr>
                </a:outerShdw>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3CC86A42-4BB2-0124-EDFD-40BEB3B591B5}"/>
              </a:ext>
            </a:extLst>
          </p:cNvPr>
          <p:cNvSpPr/>
          <p:nvPr/>
        </p:nvSpPr>
        <p:spPr>
          <a:xfrm>
            <a:off x="-1" y="423049"/>
            <a:ext cx="4795520" cy="1672253"/>
          </a:xfrm>
          <a:prstGeom prst="rect">
            <a:avLst/>
          </a:prstGeom>
        </p:spPr>
        <p:txBody>
          <a:bodyPr wrap="square">
            <a:spAutoFit/>
          </a:bodyPr>
          <a:lstStyle/>
          <a:p>
            <a:pPr algn="ctr">
              <a:spcAft>
                <a:spcPts val="800"/>
              </a:spcAft>
            </a:pPr>
            <a:r>
              <a:rPr lang="en-US" sz="3200" b="1" dirty="0">
                <a:ln w="19050">
                  <a:solidFill>
                    <a:schemeClr val="bg1"/>
                  </a:solidFill>
                </a:ln>
                <a:solidFill>
                  <a:schemeClr val="bg1"/>
                </a:solidFill>
                <a:highlight>
                  <a:srgbClr val="008000"/>
                </a:highlight>
                <a:latin typeface="Times New Roman" panose="02020603050405020304" pitchFamily="18" charset="0"/>
                <a:ea typeface="Times New Roman" panose="02020603050405020304" pitchFamily="18" charset="0"/>
                <a:cs typeface="Times New Roman" panose="02020603050405020304" pitchFamily="18" charset="0"/>
              </a:rPr>
              <a:t>The Benefits of Flexible Working </a:t>
            </a:r>
          </a:p>
          <a:p>
            <a:pPr algn="ctr">
              <a:spcAft>
                <a:spcPts val="800"/>
              </a:spcAft>
            </a:pPr>
            <a:r>
              <a:rPr lang="en-US" sz="3200" b="1" dirty="0">
                <a:ln w="19050">
                  <a:solidFill>
                    <a:schemeClr val="bg1"/>
                  </a:solidFill>
                </a:ln>
                <a:solidFill>
                  <a:schemeClr val="bg1"/>
                </a:solidFill>
                <a:highlight>
                  <a:srgbClr val="008000"/>
                </a:highlight>
                <a:latin typeface="Times New Roman" panose="02020603050405020304" pitchFamily="18" charset="0"/>
                <a:ea typeface="Times New Roman" panose="02020603050405020304" pitchFamily="18" charset="0"/>
                <a:cs typeface="Times New Roman" panose="02020603050405020304" pitchFamily="18" charset="0"/>
              </a:rPr>
              <a:t>for Employees</a:t>
            </a:r>
          </a:p>
        </p:txBody>
      </p:sp>
      <p:sp>
        <p:nvSpPr>
          <p:cNvPr id="4" name="Rectangle 3">
            <a:extLst>
              <a:ext uri="{FF2B5EF4-FFF2-40B4-BE49-F238E27FC236}">
                <a16:creationId xmlns:a16="http://schemas.microsoft.com/office/drawing/2014/main" id="{B015575C-E04E-76ED-C9B8-1721E8F9D573}"/>
              </a:ext>
            </a:extLst>
          </p:cNvPr>
          <p:cNvSpPr/>
          <p:nvPr/>
        </p:nvSpPr>
        <p:spPr>
          <a:xfrm>
            <a:off x="8215660" y="3421008"/>
            <a:ext cx="426772" cy="523220"/>
          </a:xfrm>
          <a:prstGeom prst="rect">
            <a:avLst/>
          </a:prstGeom>
        </p:spPr>
        <p:txBody>
          <a:bodyPr wrap="square">
            <a:spAutoFit/>
          </a:bodyPr>
          <a:lstStyle/>
          <a:p>
            <a:pPr>
              <a:spcAft>
                <a:spcPts val="800"/>
              </a:spcAft>
            </a:pPr>
            <a:endParaRPr lang="en-US" sz="2800" dirty="0">
              <a:ln w="9525">
                <a:solidFill>
                  <a:schemeClr val="accent6">
                    <a:lumMod val="75000"/>
                  </a:schemeClr>
                </a:solidFill>
                <a:prstDash val="solid"/>
              </a:ln>
              <a:solidFill>
                <a:schemeClr val="accent6">
                  <a:lumMod val="75000"/>
                </a:schemeClr>
              </a:solidFill>
              <a:effectLst>
                <a:outerShdw blurRad="12700" dist="38100" dir="2700000" algn="tl" rotWithShape="0">
                  <a:schemeClr val="accent5">
                    <a:lumMod val="60000"/>
                    <a:lumOff val="40000"/>
                  </a:schemeClr>
                </a:outerShdw>
              </a:effectLst>
              <a:latin typeface="Arial" panose="020B0604020202020204" pitchFamily="34" charset="0"/>
              <a:ea typeface="Times New Roman" panose="02020603050405020304" pitchFamily="18" charset="0"/>
              <a:cs typeface="Arial" panose="020B0604020202020204" pitchFamily="34" charset="0"/>
            </a:endParaRPr>
          </a:p>
        </p:txBody>
      </p:sp>
      <p:pic>
        <p:nvPicPr>
          <p:cNvPr id="8" name="Picture 7" descr="A picture containing text, clock&#10;&#10;Description automatically generated">
            <a:extLst>
              <a:ext uri="{FF2B5EF4-FFF2-40B4-BE49-F238E27FC236}">
                <a16:creationId xmlns:a16="http://schemas.microsoft.com/office/drawing/2014/main" id="{4F457CCD-5E56-6A96-BBCA-9425ACC32C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8352" y="2369789"/>
            <a:ext cx="3000375" cy="1672252"/>
          </a:xfrm>
          <a:prstGeom prst="rect">
            <a:avLst/>
          </a:prstGeom>
        </p:spPr>
      </p:pic>
      <p:pic>
        <p:nvPicPr>
          <p:cNvPr id="12" name="Picture 11" descr="A picture containing text, toy, doll&#10;&#10;Description automatically generated">
            <a:extLst>
              <a:ext uri="{FF2B5EF4-FFF2-40B4-BE49-F238E27FC236}">
                <a16:creationId xmlns:a16="http://schemas.microsoft.com/office/drawing/2014/main" id="{DE5543E3-A0BF-A6EA-EC7C-044B0413456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76171" y="4316529"/>
            <a:ext cx="2590697" cy="1921397"/>
          </a:xfrm>
          <a:prstGeom prst="rect">
            <a:avLst/>
          </a:prstGeom>
        </p:spPr>
      </p:pic>
    </p:spTree>
    <p:extLst>
      <p:ext uri="{BB962C8B-B14F-4D97-AF65-F5344CB8AC3E}">
        <p14:creationId xmlns:p14="http://schemas.microsoft.com/office/powerpoint/2010/main" val="23685395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CC2109F-92B6-B9A2-4259-1F05B2097E83}"/>
              </a:ext>
            </a:extLst>
          </p:cNvPr>
          <p:cNvSpPr/>
          <p:nvPr/>
        </p:nvSpPr>
        <p:spPr>
          <a:xfrm>
            <a:off x="4999038" y="423050"/>
            <a:ext cx="6795565" cy="593145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solidFill>
                <a:schemeClr val="tx1"/>
              </a:solidFill>
              <a:latin typeface="Times New Roman" panose="02020603050405020304" pitchFamily="18" charset="0"/>
              <a:cs typeface="Times New Roman" panose="02020603050405020304" pitchFamily="18" charset="0"/>
            </a:endParaRPr>
          </a:p>
          <a:p>
            <a:pPr algn="ctr"/>
            <a:r>
              <a:rPr lang="en-GB" sz="2000" b="1" dirty="0">
                <a:solidFill>
                  <a:schemeClr val="tx1"/>
                </a:solidFill>
                <a:latin typeface="Times New Roman" panose="02020603050405020304" pitchFamily="18" charset="0"/>
                <a:cs typeface="Times New Roman" panose="02020603050405020304" pitchFamily="18" charset="0"/>
              </a:rPr>
              <a:t>The flexibility in working arrangements would improve the continuity of business services with an enhanced array of shopping options for clients, promoting customer loyalty and better 24/7 coverage of their demands and needs.</a:t>
            </a:r>
          </a:p>
          <a:p>
            <a:pPr algn="ctr"/>
            <a:endParaRPr lang="en-GB" sz="2000" b="1" dirty="0">
              <a:solidFill>
                <a:schemeClr val="tx1"/>
              </a:solidFill>
              <a:latin typeface="Times New Roman" panose="02020603050405020304" pitchFamily="18" charset="0"/>
              <a:cs typeface="Times New Roman" panose="02020603050405020304" pitchFamily="18" charset="0"/>
            </a:endParaRPr>
          </a:p>
          <a:p>
            <a:pPr algn="ctr"/>
            <a:r>
              <a:rPr lang="en-GB" sz="2000" b="1" dirty="0">
                <a:solidFill>
                  <a:schemeClr val="tx1"/>
                </a:solidFill>
                <a:latin typeface="Times New Roman" panose="02020603050405020304" pitchFamily="18" charset="0"/>
                <a:cs typeface="Times New Roman" panose="02020603050405020304" pitchFamily="18" charset="0"/>
              </a:rPr>
              <a:t> The flexibility given to the employees will help to provide a more dynamic and well-distributed service that would fill in gaps if necessary. </a:t>
            </a:r>
          </a:p>
          <a:p>
            <a:pPr algn="ctr"/>
            <a:endParaRPr lang="en-GB" sz="2000" b="1" dirty="0">
              <a:solidFill>
                <a:schemeClr val="tx1"/>
              </a:solidFill>
              <a:latin typeface="Times New Roman" panose="02020603050405020304" pitchFamily="18" charset="0"/>
              <a:cs typeface="Times New Roman" panose="02020603050405020304" pitchFamily="18" charset="0"/>
            </a:endParaRPr>
          </a:p>
          <a:p>
            <a:pPr algn="ctr"/>
            <a:r>
              <a:rPr lang="en-GB" sz="2000" b="1" dirty="0">
                <a:solidFill>
                  <a:schemeClr val="tx1"/>
                </a:solidFill>
                <a:latin typeface="Times New Roman" panose="02020603050405020304" pitchFamily="18" charset="0"/>
                <a:cs typeface="Times New Roman" panose="02020603050405020304" pitchFamily="18" charset="0"/>
              </a:rPr>
              <a:t>In our business, it is vital to meet the customer expectation that increasingly wishes to have the ability to shop and access our services and products at times, that would suit them best .</a:t>
            </a:r>
          </a:p>
          <a:p>
            <a:pPr algn="ctr"/>
            <a:endParaRPr lang="en-GB" sz="2000" b="1" dirty="0">
              <a:solidFill>
                <a:schemeClr val="tx1"/>
              </a:solidFill>
              <a:latin typeface="Times New Roman" panose="02020603050405020304" pitchFamily="18" charset="0"/>
              <a:cs typeface="Times New Roman" panose="02020603050405020304" pitchFamily="18" charset="0"/>
            </a:endParaRPr>
          </a:p>
          <a:p>
            <a:pPr algn="ctr"/>
            <a:r>
              <a:rPr lang="en-GB" sz="2000" b="1" dirty="0">
                <a:solidFill>
                  <a:schemeClr val="tx1"/>
                </a:solidFill>
                <a:latin typeface="Times New Roman" panose="02020603050405020304" pitchFamily="18" charset="0"/>
                <a:cs typeface="Times New Roman" panose="02020603050405020304" pitchFamily="18" charset="0"/>
              </a:rPr>
              <a:t>We must cover their demand for 24-hour service and support</a:t>
            </a:r>
            <a:r>
              <a:rPr lang="en-GB" dirty="0">
                <a:solidFill>
                  <a:schemeClr val="tx1"/>
                </a:solidFill>
              </a:rPr>
              <a:t>.</a:t>
            </a:r>
            <a:endParaRPr lang="en-US" dirty="0">
              <a:solidFill>
                <a:schemeClr val="tx1"/>
              </a:solidFill>
            </a:endParaRPr>
          </a:p>
        </p:txBody>
      </p:sp>
      <p:sp>
        <p:nvSpPr>
          <p:cNvPr id="3" name="Rectangle 2">
            <a:extLst>
              <a:ext uri="{FF2B5EF4-FFF2-40B4-BE49-F238E27FC236}">
                <a16:creationId xmlns:a16="http://schemas.microsoft.com/office/drawing/2014/main" id="{3CC86A42-4BB2-0124-EDFD-40BEB3B591B5}"/>
              </a:ext>
            </a:extLst>
          </p:cNvPr>
          <p:cNvSpPr/>
          <p:nvPr/>
        </p:nvSpPr>
        <p:spPr>
          <a:xfrm>
            <a:off x="-1" y="423049"/>
            <a:ext cx="4795520" cy="2369880"/>
          </a:xfrm>
          <a:prstGeom prst="rect">
            <a:avLst/>
          </a:prstGeom>
        </p:spPr>
        <p:txBody>
          <a:bodyPr wrap="square">
            <a:spAutoFit/>
          </a:bodyPr>
          <a:lstStyle/>
          <a:p>
            <a:pPr algn="ctr">
              <a:spcAft>
                <a:spcPts val="800"/>
              </a:spcAft>
            </a:pPr>
            <a:r>
              <a:rPr lang="en-US" sz="3200" b="1" dirty="0">
                <a:ln w="19050">
                  <a:solidFill>
                    <a:schemeClr val="bg1"/>
                  </a:solidFill>
                </a:ln>
                <a:solidFill>
                  <a:schemeClr val="bg1"/>
                </a:solidFill>
                <a:highlight>
                  <a:srgbClr val="008000"/>
                </a:highlight>
                <a:latin typeface="Times New Roman" panose="02020603050405020304" pitchFamily="18" charset="0"/>
                <a:ea typeface="Times New Roman" panose="02020603050405020304" pitchFamily="18" charset="0"/>
                <a:cs typeface="Times New Roman" panose="02020603050405020304" pitchFamily="18" charset="0"/>
              </a:rPr>
              <a:t>The Impact of </a:t>
            </a:r>
          </a:p>
          <a:p>
            <a:pPr algn="ctr">
              <a:spcAft>
                <a:spcPts val="800"/>
              </a:spcAft>
            </a:pPr>
            <a:r>
              <a:rPr lang="en-US" sz="3200" b="1" dirty="0">
                <a:ln w="19050">
                  <a:solidFill>
                    <a:schemeClr val="bg1"/>
                  </a:solidFill>
                </a:ln>
                <a:solidFill>
                  <a:schemeClr val="bg1"/>
                </a:solidFill>
                <a:highlight>
                  <a:srgbClr val="008000"/>
                </a:highlight>
                <a:latin typeface="Times New Roman" panose="02020603050405020304" pitchFamily="18" charset="0"/>
                <a:ea typeface="Times New Roman" panose="02020603050405020304" pitchFamily="18" charset="0"/>
                <a:cs typeface="Times New Roman" panose="02020603050405020304" pitchFamily="18" charset="0"/>
              </a:rPr>
              <a:t>Flexible</a:t>
            </a:r>
          </a:p>
          <a:p>
            <a:pPr algn="ctr">
              <a:spcAft>
                <a:spcPts val="800"/>
              </a:spcAft>
            </a:pPr>
            <a:r>
              <a:rPr lang="en-US" sz="3200" b="1" dirty="0">
                <a:ln w="19050">
                  <a:solidFill>
                    <a:schemeClr val="bg1"/>
                  </a:solidFill>
                </a:ln>
                <a:solidFill>
                  <a:schemeClr val="bg1"/>
                </a:solidFill>
                <a:highlight>
                  <a:srgbClr val="008000"/>
                </a:highlight>
                <a:latin typeface="Times New Roman" panose="02020603050405020304" pitchFamily="18" charset="0"/>
                <a:ea typeface="Times New Roman" panose="02020603050405020304" pitchFamily="18" charset="0"/>
                <a:cs typeface="Times New Roman" panose="02020603050405020304" pitchFamily="18" charset="0"/>
              </a:rPr>
              <a:t>Working </a:t>
            </a:r>
          </a:p>
          <a:p>
            <a:pPr algn="ctr">
              <a:spcAft>
                <a:spcPts val="800"/>
              </a:spcAft>
            </a:pPr>
            <a:r>
              <a:rPr lang="en-US" sz="3200" b="1" dirty="0">
                <a:ln w="19050">
                  <a:solidFill>
                    <a:schemeClr val="bg1"/>
                  </a:solidFill>
                </a:ln>
                <a:solidFill>
                  <a:schemeClr val="bg1"/>
                </a:solidFill>
                <a:highlight>
                  <a:srgbClr val="008000"/>
                </a:highlight>
                <a:latin typeface="Times New Roman" panose="02020603050405020304" pitchFamily="18" charset="0"/>
                <a:ea typeface="Times New Roman" panose="02020603050405020304" pitchFamily="18" charset="0"/>
                <a:cs typeface="Times New Roman" panose="02020603050405020304" pitchFamily="18" charset="0"/>
              </a:rPr>
              <a:t>For Customers</a:t>
            </a:r>
          </a:p>
        </p:txBody>
      </p:sp>
      <p:sp>
        <p:nvSpPr>
          <p:cNvPr id="4" name="Rectangle 3">
            <a:extLst>
              <a:ext uri="{FF2B5EF4-FFF2-40B4-BE49-F238E27FC236}">
                <a16:creationId xmlns:a16="http://schemas.microsoft.com/office/drawing/2014/main" id="{B015575C-E04E-76ED-C9B8-1721E8F9D573}"/>
              </a:ext>
            </a:extLst>
          </p:cNvPr>
          <p:cNvSpPr/>
          <p:nvPr/>
        </p:nvSpPr>
        <p:spPr>
          <a:xfrm>
            <a:off x="11685148" y="2211632"/>
            <a:ext cx="229060" cy="2021066"/>
          </a:xfrm>
          <a:prstGeom prst="rect">
            <a:avLst/>
          </a:prstGeom>
        </p:spPr>
        <p:txBody>
          <a:bodyPr wrap="square">
            <a:spAutoFit/>
          </a:bodyPr>
          <a:lstStyle/>
          <a:p>
            <a:pPr>
              <a:lnSpc>
                <a:spcPct val="150000"/>
              </a:lnSpc>
              <a:spcAft>
                <a:spcPts val="800"/>
              </a:spcAft>
            </a:pPr>
            <a:endParaRPr lang="en-US" sz="2800" dirty="0">
              <a:ln w="12700">
                <a:solidFill>
                  <a:schemeClr val="accent6">
                    <a:lumMod val="75000"/>
                  </a:schemeClr>
                </a:solidFill>
                <a:prstDash val="solid"/>
              </a:ln>
              <a:solidFill>
                <a:schemeClr val="accent6">
                  <a:lumMod val="75000"/>
                </a:schemeClr>
              </a:solidFill>
              <a:effectLst>
                <a:outerShdw dist="38100" dir="2640000" algn="bl" rotWithShape="0">
                  <a:schemeClr val="accent1"/>
                </a:outerShdw>
              </a:effectLst>
              <a:latin typeface="Arial" panose="020B0604020202020204" pitchFamily="34" charset="0"/>
              <a:ea typeface="Times New Roman" panose="02020603050405020304" pitchFamily="18" charset="0"/>
              <a:cs typeface="Arial" panose="020B0604020202020204" pitchFamily="34" charset="0"/>
            </a:endParaRPr>
          </a:p>
          <a:p>
            <a:pPr marL="457200" indent="-457200">
              <a:lnSpc>
                <a:spcPct val="150000"/>
              </a:lnSpc>
              <a:spcAft>
                <a:spcPts val="800"/>
              </a:spcAft>
              <a:buFont typeface="Wingdings" panose="05000000000000000000" pitchFamily="2" charset="2"/>
              <a:buChar char="ü"/>
            </a:pPr>
            <a:endParaRPr lang="en-US" sz="2800" dirty="0">
              <a:ln w="12700">
                <a:solidFill>
                  <a:schemeClr val="accent6">
                    <a:lumMod val="75000"/>
                  </a:schemeClr>
                </a:solidFill>
                <a:prstDash val="solid"/>
              </a:ln>
              <a:solidFill>
                <a:schemeClr val="accent6">
                  <a:lumMod val="75000"/>
                </a:schemeClr>
              </a:solidFill>
              <a:effectLst>
                <a:outerShdw dist="38100" dir="2640000" algn="bl" rotWithShape="0">
                  <a:schemeClr val="accent1"/>
                </a:outerShdw>
              </a:effectLst>
              <a:latin typeface="Arial" panose="020B0604020202020204" pitchFamily="34" charset="0"/>
              <a:ea typeface="Times New Roman" panose="02020603050405020304" pitchFamily="18" charset="0"/>
              <a:cs typeface="Arial" panose="020B0604020202020204" pitchFamily="34" charset="0"/>
            </a:endParaRPr>
          </a:p>
          <a:p>
            <a:pPr marL="457200" indent="-457200">
              <a:spcAft>
                <a:spcPts val="800"/>
              </a:spcAft>
              <a:buFont typeface="Wingdings" panose="05000000000000000000" pitchFamily="2" charset="2"/>
              <a:buChar char="§"/>
            </a:pPr>
            <a:endParaRPr lang="en-US" sz="2800" dirty="0">
              <a:ln w="9525">
                <a:solidFill>
                  <a:schemeClr val="accent6">
                    <a:lumMod val="75000"/>
                  </a:schemeClr>
                </a:solidFill>
                <a:prstDash val="solid"/>
              </a:ln>
              <a:solidFill>
                <a:schemeClr val="accent6">
                  <a:lumMod val="75000"/>
                </a:schemeClr>
              </a:solidFill>
              <a:effectLst>
                <a:outerShdw blurRad="12700" dist="38100" dir="2700000" algn="tl" rotWithShape="0">
                  <a:schemeClr val="accent5">
                    <a:lumMod val="60000"/>
                    <a:lumOff val="40000"/>
                  </a:schemeClr>
                </a:outerShdw>
              </a:effectLst>
              <a:latin typeface="Arial" panose="020B0604020202020204" pitchFamily="34" charset="0"/>
              <a:ea typeface="Times New Roman" panose="02020603050405020304" pitchFamily="18" charset="0"/>
              <a:cs typeface="Arial" panose="020B0604020202020204" pitchFamily="34" charset="0"/>
            </a:endParaRPr>
          </a:p>
        </p:txBody>
      </p:sp>
      <p:pic>
        <p:nvPicPr>
          <p:cNvPr id="5" name="Picture 2" descr="What Does HR Actually Do? 11 Key Responsibilities | Lucidchart Blo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6852" y="3429000"/>
            <a:ext cx="3745864" cy="2393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20913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CC2109F-92B6-B9A2-4259-1F05B2097E83}"/>
              </a:ext>
            </a:extLst>
          </p:cNvPr>
          <p:cNvSpPr/>
          <p:nvPr/>
        </p:nvSpPr>
        <p:spPr>
          <a:xfrm>
            <a:off x="4572001" y="423048"/>
            <a:ext cx="7342208" cy="611664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latin typeface="Times New Roman" panose="02020603050405020304" pitchFamily="18" charset="0"/>
                <a:cs typeface="Times New Roman" panose="02020603050405020304" pitchFamily="18" charset="0"/>
              </a:rPr>
              <a:t>As part of our flexible working arrangements and usage of advanced self-checkout pods, our company will test a concealment detector technology in partnership with ThirdEye, a security provider, to prevent theft in late evenings and during rush hours.</a:t>
            </a:r>
          </a:p>
          <a:p>
            <a:pPr algn="ctr"/>
            <a:r>
              <a:rPr lang="en-GB" sz="2000" b="1" dirty="0">
                <a:solidFill>
                  <a:schemeClr val="tx1"/>
                </a:solidFill>
                <a:latin typeface="Times New Roman" panose="02020603050405020304" pitchFamily="18" charset="0"/>
                <a:cs typeface="Times New Roman" panose="02020603050405020304" pitchFamily="18" charset="0"/>
              </a:rPr>
              <a:t> </a:t>
            </a:r>
          </a:p>
          <a:p>
            <a:pPr algn="ctr"/>
            <a:r>
              <a:rPr lang="en-GB" sz="2000" b="1" dirty="0">
                <a:solidFill>
                  <a:schemeClr val="tx1"/>
                </a:solidFill>
                <a:latin typeface="Times New Roman" panose="02020603050405020304" pitchFamily="18" charset="0"/>
                <a:cs typeface="Times New Roman" panose="02020603050405020304" pitchFamily="18" charset="0"/>
              </a:rPr>
              <a:t>To support managers who are more focused on traditional working practices or reluctant to envision the benefits or the employees' commitment, our company will encourage trials and experiments with new ways of working. </a:t>
            </a:r>
          </a:p>
          <a:p>
            <a:pPr algn="ctr"/>
            <a:endParaRPr lang="en-GB" sz="2000" b="1" dirty="0">
              <a:solidFill>
                <a:schemeClr val="tx1"/>
              </a:solidFill>
              <a:latin typeface="Times New Roman" panose="02020603050405020304" pitchFamily="18" charset="0"/>
              <a:cs typeface="Times New Roman" panose="02020603050405020304" pitchFamily="18" charset="0"/>
            </a:endParaRPr>
          </a:p>
          <a:p>
            <a:pPr algn="ctr"/>
            <a:r>
              <a:rPr lang="en-GB" sz="2000" b="1" dirty="0">
                <a:solidFill>
                  <a:schemeClr val="tx1"/>
                </a:solidFill>
                <a:latin typeface="Times New Roman" panose="02020603050405020304" pitchFamily="18" charset="0"/>
                <a:cs typeface="Times New Roman" panose="02020603050405020304" pitchFamily="18" charset="0"/>
              </a:rPr>
              <a:t>Overall, flexible working would be reframed as an inclusion, well-being and talent work option in our company.</a:t>
            </a:r>
          </a:p>
          <a:p>
            <a:pPr algn="ctr"/>
            <a:r>
              <a:rPr lang="en-GB" sz="2000" b="1" dirty="0">
                <a:solidFill>
                  <a:schemeClr val="tx1"/>
                </a:solidFill>
                <a:latin typeface="Times New Roman" panose="02020603050405020304" pitchFamily="18" charset="0"/>
                <a:cs typeface="Times New Roman" panose="02020603050405020304" pitchFamily="18" charset="0"/>
              </a:rPr>
              <a:t>For Head office staff and any manager working from home and on a hybrid option, the IT department would provide devices and support for smooth operations and communication via the internet.</a:t>
            </a:r>
          </a:p>
          <a:p>
            <a:pPr algn="ctr"/>
            <a:r>
              <a:rPr lang="en-GB" sz="2000" b="1" dirty="0">
                <a:solidFill>
                  <a:schemeClr val="tx1"/>
                </a:solidFill>
                <a:latin typeface="Times New Roman" panose="02020603050405020304" pitchFamily="18" charset="0"/>
                <a:cs typeface="Times New Roman" panose="02020603050405020304" pitchFamily="18" charset="0"/>
              </a:rPr>
              <a:t> The flexible working policy will detail all the aspects regarding data protection while working from home, in the office or being on the move. The well-being and career progression support will be detailed in this policy, too.</a:t>
            </a:r>
            <a:endParaRPr lang="en-US" sz="2000" b="1" dirty="0">
              <a:solidFill>
                <a:schemeClr val="tx1"/>
              </a:solidFill>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3CC86A42-4BB2-0124-EDFD-40BEB3B591B5}"/>
              </a:ext>
            </a:extLst>
          </p:cNvPr>
          <p:cNvSpPr/>
          <p:nvPr/>
        </p:nvSpPr>
        <p:spPr>
          <a:xfrm>
            <a:off x="-1" y="423049"/>
            <a:ext cx="4252717" cy="3847207"/>
          </a:xfrm>
          <a:prstGeom prst="rect">
            <a:avLst/>
          </a:prstGeom>
        </p:spPr>
        <p:txBody>
          <a:bodyPr wrap="square">
            <a:spAutoFit/>
          </a:bodyPr>
          <a:lstStyle/>
          <a:p>
            <a:pPr algn="ctr">
              <a:spcAft>
                <a:spcPts val="800"/>
              </a:spcAft>
            </a:pPr>
            <a:r>
              <a:rPr lang="en-US" sz="3200" b="1" dirty="0">
                <a:ln w="19050">
                  <a:solidFill>
                    <a:schemeClr val="bg1"/>
                  </a:solidFill>
                </a:ln>
                <a:solidFill>
                  <a:schemeClr val="bg1"/>
                </a:solidFill>
                <a:highlight>
                  <a:srgbClr val="008000"/>
                </a:highlight>
                <a:latin typeface="Times New Roman" panose="02020603050405020304" pitchFamily="18" charset="0"/>
                <a:ea typeface="Times New Roman" panose="02020603050405020304" pitchFamily="18" charset="0"/>
                <a:cs typeface="Times New Roman" panose="02020603050405020304" pitchFamily="18" charset="0"/>
              </a:rPr>
              <a:t>The Precautions Outlined  by FRANPRIX</a:t>
            </a:r>
          </a:p>
          <a:p>
            <a:pPr algn="ctr">
              <a:spcAft>
                <a:spcPts val="800"/>
              </a:spcAft>
            </a:pPr>
            <a:r>
              <a:rPr lang="en-US" sz="3200" b="1" dirty="0">
                <a:ln w="19050">
                  <a:solidFill>
                    <a:schemeClr val="bg1"/>
                  </a:solidFill>
                </a:ln>
                <a:solidFill>
                  <a:schemeClr val="bg1"/>
                </a:solidFill>
                <a:highlight>
                  <a:srgbClr val="008000"/>
                </a:highlight>
                <a:latin typeface="Times New Roman" panose="02020603050405020304" pitchFamily="18" charset="0"/>
                <a:ea typeface="Times New Roman" panose="02020603050405020304" pitchFamily="18" charset="0"/>
                <a:cs typeface="Times New Roman" panose="02020603050405020304" pitchFamily="18" charset="0"/>
              </a:rPr>
              <a:t>for</a:t>
            </a:r>
          </a:p>
          <a:p>
            <a:pPr algn="ctr">
              <a:spcAft>
                <a:spcPts val="800"/>
              </a:spcAft>
            </a:pPr>
            <a:r>
              <a:rPr lang="en-US" sz="3200" b="1" dirty="0">
                <a:ln w="19050">
                  <a:solidFill>
                    <a:schemeClr val="bg1"/>
                  </a:solidFill>
                </a:ln>
                <a:solidFill>
                  <a:schemeClr val="bg1"/>
                </a:solidFill>
                <a:highlight>
                  <a:srgbClr val="008000"/>
                </a:highlight>
                <a:latin typeface="Times New Roman" panose="02020603050405020304" pitchFamily="18" charset="0"/>
                <a:ea typeface="Times New Roman" panose="02020603050405020304" pitchFamily="18" charset="0"/>
                <a:cs typeface="Times New Roman" panose="02020603050405020304" pitchFamily="18" charset="0"/>
              </a:rPr>
              <a:t>Flexible</a:t>
            </a:r>
          </a:p>
          <a:p>
            <a:pPr algn="ctr">
              <a:spcAft>
                <a:spcPts val="800"/>
              </a:spcAft>
            </a:pPr>
            <a:r>
              <a:rPr lang="en-US" sz="3200" b="1" dirty="0">
                <a:ln w="19050">
                  <a:solidFill>
                    <a:schemeClr val="bg1"/>
                  </a:solidFill>
                </a:ln>
                <a:solidFill>
                  <a:schemeClr val="bg1"/>
                </a:solidFill>
                <a:highlight>
                  <a:srgbClr val="008000"/>
                </a:highlight>
                <a:latin typeface="Times New Roman" panose="02020603050405020304" pitchFamily="18" charset="0"/>
                <a:ea typeface="Times New Roman" panose="02020603050405020304" pitchFamily="18" charset="0"/>
                <a:cs typeface="Times New Roman" panose="02020603050405020304" pitchFamily="18" charset="0"/>
              </a:rPr>
              <a:t>Working Arrangements</a:t>
            </a:r>
          </a:p>
        </p:txBody>
      </p:sp>
      <p:sp>
        <p:nvSpPr>
          <p:cNvPr id="4" name="Rectangle 3">
            <a:extLst>
              <a:ext uri="{FF2B5EF4-FFF2-40B4-BE49-F238E27FC236}">
                <a16:creationId xmlns:a16="http://schemas.microsoft.com/office/drawing/2014/main" id="{B015575C-E04E-76ED-C9B8-1721E8F9D573}"/>
              </a:ext>
            </a:extLst>
          </p:cNvPr>
          <p:cNvSpPr/>
          <p:nvPr/>
        </p:nvSpPr>
        <p:spPr>
          <a:xfrm>
            <a:off x="11685148" y="2211632"/>
            <a:ext cx="229060" cy="2021066"/>
          </a:xfrm>
          <a:prstGeom prst="rect">
            <a:avLst/>
          </a:prstGeom>
        </p:spPr>
        <p:txBody>
          <a:bodyPr wrap="square">
            <a:spAutoFit/>
          </a:bodyPr>
          <a:lstStyle/>
          <a:p>
            <a:pPr>
              <a:lnSpc>
                <a:spcPct val="150000"/>
              </a:lnSpc>
              <a:spcAft>
                <a:spcPts val="800"/>
              </a:spcAft>
            </a:pPr>
            <a:endParaRPr lang="en-US" sz="2800" dirty="0">
              <a:ln w="12700">
                <a:solidFill>
                  <a:schemeClr val="accent6">
                    <a:lumMod val="75000"/>
                  </a:schemeClr>
                </a:solidFill>
                <a:prstDash val="solid"/>
              </a:ln>
              <a:solidFill>
                <a:schemeClr val="accent6">
                  <a:lumMod val="75000"/>
                </a:schemeClr>
              </a:solidFill>
              <a:effectLst>
                <a:outerShdw dist="38100" dir="2640000" algn="bl" rotWithShape="0">
                  <a:schemeClr val="accent1"/>
                </a:outerShdw>
              </a:effectLst>
              <a:latin typeface="Arial" panose="020B0604020202020204" pitchFamily="34" charset="0"/>
              <a:ea typeface="Times New Roman" panose="02020603050405020304" pitchFamily="18" charset="0"/>
              <a:cs typeface="Arial" panose="020B0604020202020204" pitchFamily="34" charset="0"/>
            </a:endParaRPr>
          </a:p>
          <a:p>
            <a:pPr marL="457200" indent="-457200">
              <a:lnSpc>
                <a:spcPct val="150000"/>
              </a:lnSpc>
              <a:spcAft>
                <a:spcPts val="800"/>
              </a:spcAft>
              <a:buFont typeface="Wingdings" panose="05000000000000000000" pitchFamily="2" charset="2"/>
              <a:buChar char="ü"/>
            </a:pPr>
            <a:endParaRPr lang="en-US" sz="2800" dirty="0">
              <a:ln w="12700">
                <a:solidFill>
                  <a:schemeClr val="accent6">
                    <a:lumMod val="75000"/>
                  </a:schemeClr>
                </a:solidFill>
                <a:prstDash val="solid"/>
              </a:ln>
              <a:solidFill>
                <a:schemeClr val="accent6">
                  <a:lumMod val="75000"/>
                </a:schemeClr>
              </a:solidFill>
              <a:effectLst>
                <a:outerShdw dist="38100" dir="2640000" algn="bl" rotWithShape="0">
                  <a:schemeClr val="accent1"/>
                </a:outerShdw>
              </a:effectLst>
              <a:latin typeface="Arial" panose="020B0604020202020204" pitchFamily="34" charset="0"/>
              <a:ea typeface="Times New Roman" panose="02020603050405020304" pitchFamily="18" charset="0"/>
              <a:cs typeface="Arial" panose="020B0604020202020204" pitchFamily="34" charset="0"/>
            </a:endParaRPr>
          </a:p>
          <a:p>
            <a:pPr marL="457200" indent="-457200">
              <a:spcAft>
                <a:spcPts val="800"/>
              </a:spcAft>
              <a:buFont typeface="Wingdings" panose="05000000000000000000" pitchFamily="2" charset="2"/>
              <a:buChar char="§"/>
            </a:pPr>
            <a:endParaRPr lang="en-US" sz="2800" dirty="0">
              <a:ln w="9525">
                <a:solidFill>
                  <a:schemeClr val="accent6">
                    <a:lumMod val="75000"/>
                  </a:schemeClr>
                </a:solidFill>
                <a:prstDash val="solid"/>
              </a:ln>
              <a:solidFill>
                <a:schemeClr val="accent6">
                  <a:lumMod val="75000"/>
                </a:schemeClr>
              </a:solidFill>
              <a:effectLst>
                <a:outerShdw blurRad="12700" dist="38100" dir="2700000" algn="tl" rotWithShape="0">
                  <a:schemeClr val="accent5">
                    <a:lumMod val="60000"/>
                    <a:lumOff val="40000"/>
                  </a:schemeClr>
                </a:outerShdw>
              </a:effectLst>
              <a:latin typeface="Arial" panose="020B0604020202020204" pitchFamily="34" charset="0"/>
              <a:ea typeface="Times New Roman" panose="02020603050405020304" pitchFamily="18" charset="0"/>
              <a:cs typeface="Arial" panose="020B0604020202020204" pitchFamily="34" charset="0"/>
            </a:endParaRPr>
          </a:p>
        </p:txBody>
      </p:sp>
      <p:pic>
        <p:nvPicPr>
          <p:cNvPr id="5" name="Picture 2" descr="What Does HR Actually Do? 11 Key Responsibilities | Lucidchart Blo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6138" y="4456253"/>
            <a:ext cx="3565002" cy="20834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3061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D942C9D-0EBE-D7BE-6072-4FC185F40EEC}"/>
              </a:ext>
            </a:extLst>
          </p:cNvPr>
          <p:cNvSpPr/>
          <p:nvPr/>
        </p:nvSpPr>
        <p:spPr>
          <a:xfrm>
            <a:off x="0" y="0"/>
            <a:ext cx="12192000" cy="51507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D740BD20-CC5C-B6B8-5819-B17B60AF0927}"/>
              </a:ext>
            </a:extLst>
          </p:cNvPr>
          <p:cNvSpPr/>
          <p:nvPr/>
        </p:nvSpPr>
        <p:spPr>
          <a:xfrm>
            <a:off x="3356007" y="5679523"/>
            <a:ext cx="5711482" cy="769441"/>
          </a:xfrm>
          <a:prstGeom prst="rect">
            <a:avLst/>
          </a:prstGeom>
        </p:spPr>
        <p:txBody>
          <a:bodyPr wrap="square">
            <a:spAutoFit/>
          </a:bodyPr>
          <a:lstStyle/>
          <a:p>
            <a:pPr algn="ctr">
              <a:spcAft>
                <a:spcPts val="800"/>
              </a:spcAft>
            </a:pPr>
            <a:r>
              <a:rPr lang="en-US" sz="4400" b="1" dirty="0">
                <a:ln w="19050">
                  <a:solidFill>
                    <a:schemeClr val="bg1"/>
                  </a:solidFill>
                </a:ln>
                <a:solidFill>
                  <a:schemeClr val="bg1"/>
                </a:solidFill>
                <a:latin typeface="Arial Black" panose="020B0A04020102020204" pitchFamily="34" charset="0"/>
                <a:ea typeface="Times New Roman" panose="02020603050405020304" pitchFamily="18" charset="0"/>
                <a:cs typeface="Arial" panose="020B0604020202020204" pitchFamily="34" charset="0"/>
              </a:rPr>
              <a:t>CONCLUSION</a:t>
            </a:r>
          </a:p>
        </p:txBody>
      </p:sp>
      <p:sp>
        <p:nvSpPr>
          <p:cNvPr id="5" name="TextBox 4">
            <a:extLst>
              <a:ext uri="{FF2B5EF4-FFF2-40B4-BE49-F238E27FC236}">
                <a16:creationId xmlns:a16="http://schemas.microsoft.com/office/drawing/2014/main" id="{55D35DCE-BFA8-FA36-6282-00FCC149F65D}"/>
              </a:ext>
            </a:extLst>
          </p:cNvPr>
          <p:cNvSpPr txBox="1"/>
          <p:nvPr/>
        </p:nvSpPr>
        <p:spPr>
          <a:xfrm>
            <a:off x="2409362" y="867238"/>
            <a:ext cx="7604771" cy="3359061"/>
          </a:xfrm>
          <a:prstGeom prst="rect">
            <a:avLst/>
          </a:prstGeom>
          <a:noFill/>
        </p:spPr>
        <p:txBody>
          <a:bodyPr wrap="square" rtlCol="0">
            <a:spAutoFit/>
          </a:bodyPr>
          <a:lstStyle/>
          <a:p>
            <a:pPr algn="ctr">
              <a:lnSpc>
                <a:spcPct val="150000"/>
              </a:lnSpc>
            </a:pPr>
            <a:r>
              <a:rPr lang="en-GB" sz="2400" b="1" dirty="0">
                <a:solidFill>
                  <a:srgbClr val="0E101A"/>
                </a:solidFill>
                <a:effectLst/>
                <a:latin typeface="Times New Roman" panose="02020603050405020304" pitchFamily="18" charset="0"/>
                <a:cs typeface="Times New Roman" panose="02020603050405020304" pitchFamily="18" charset="0"/>
              </a:rPr>
              <a:t>Since the Covid situation, UK companies are considering flexible working as a corporate trend, positively impacting the company performances and individual lives. Since then, companies have been using flexible working to create a dynamic work environment, impacting more positively than negatively. </a:t>
            </a:r>
            <a:endParaRPr lang="en-US" sz="2400" b="1" dirty="0">
              <a:solidFill>
                <a:schemeClr val="accent6">
                  <a:lumMod val="50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527161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740BD20-CC5C-B6B8-5819-B17B60AF0927}"/>
              </a:ext>
            </a:extLst>
          </p:cNvPr>
          <p:cNvSpPr/>
          <p:nvPr/>
        </p:nvSpPr>
        <p:spPr>
          <a:xfrm>
            <a:off x="-185195" y="173620"/>
            <a:ext cx="5608290" cy="584775"/>
          </a:xfrm>
          <a:prstGeom prst="rect">
            <a:avLst/>
          </a:prstGeom>
        </p:spPr>
        <p:txBody>
          <a:bodyPr wrap="square">
            <a:spAutoFit/>
          </a:bodyPr>
          <a:lstStyle/>
          <a:p>
            <a:pPr algn="ctr">
              <a:spcAft>
                <a:spcPts val="800"/>
              </a:spcAft>
            </a:pPr>
            <a:r>
              <a:rPr lang="en-US" sz="3200" b="1" dirty="0">
                <a:ln w="19050">
                  <a:solidFill>
                    <a:schemeClr val="bg1"/>
                  </a:solidFill>
                </a:ln>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REFERENCES:</a:t>
            </a:r>
          </a:p>
        </p:txBody>
      </p:sp>
      <p:sp>
        <p:nvSpPr>
          <p:cNvPr id="2" name="Rectangle 1"/>
          <p:cNvSpPr/>
          <p:nvPr/>
        </p:nvSpPr>
        <p:spPr>
          <a:xfrm>
            <a:off x="624840" y="1486049"/>
            <a:ext cx="11033760" cy="4708981"/>
          </a:xfrm>
          <a:prstGeom prst="rect">
            <a:avLst/>
          </a:prstGeom>
        </p:spPr>
        <p:txBody>
          <a:bodyPr wrap="square">
            <a:spAutoFit/>
          </a:bodyPr>
          <a:lstStyle/>
          <a:p>
            <a:pPr marL="457200" indent="-457200">
              <a:buFont typeface="+mj-lt"/>
              <a:buAutoNum type="arabicPeriod"/>
            </a:pPr>
            <a:r>
              <a:rPr lang="en-US" sz="2000" b="1" dirty="0">
                <a:solidFill>
                  <a:schemeClr val="bg1"/>
                </a:solidFill>
                <a:latin typeface="Times New Roman" panose="02020603050405020304" pitchFamily="18" charset="0"/>
                <a:cs typeface="Times New Roman" panose="02020603050405020304" pitchFamily="18" charset="0"/>
              </a:rPr>
              <a:t> Alain Klarsfeld, Lize Booysen, Ng, E., Roper, I. and Ahu Tatli,2016. </a:t>
            </a:r>
            <a:r>
              <a:rPr lang="en-US" sz="2000" b="1" i="1" dirty="0">
                <a:solidFill>
                  <a:schemeClr val="bg1"/>
                </a:solidFill>
                <a:latin typeface="Times New Roman" panose="02020603050405020304" pitchFamily="18" charset="0"/>
                <a:cs typeface="Times New Roman" panose="02020603050405020304" pitchFamily="18" charset="0"/>
              </a:rPr>
              <a:t>International handbook on diversity management at work : country perspectives on diversity and equal treatment</a:t>
            </a:r>
            <a:r>
              <a:rPr lang="en-US" sz="2000" b="1" dirty="0">
                <a:solidFill>
                  <a:schemeClr val="bg1"/>
                </a:solidFill>
                <a:latin typeface="Times New Roman" panose="02020603050405020304" pitchFamily="18" charset="0"/>
                <a:cs typeface="Times New Roman" panose="02020603050405020304" pitchFamily="18" charset="0"/>
              </a:rPr>
              <a:t>. Cheltenham, UK .</a:t>
            </a:r>
          </a:p>
          <a:p>
            <a:pPr marL="457200" indent="-457200">
              <a:buFont typeface="+mj-lt"/>
              <a:buAutoNum type="arabicPeriod"/>
            </a:pPr>
            <a:r>
              <a:rPr lang="en-US" sz="2000" b="1" dirty="0">
                <a:solidFill>
                  <a:schemeClr val="bg1"/>
                </a:solidFill>
                <a:latin typeface="Times New Roman" panose="02020603050405020304" pitchFamily="18" charset="0"/>
                <a:cs typeface="Times New Roman" panose="02020603050405020304" pitchFamily="18" charset="0"/>
              </a:rPr>
              <a:t>Burch, J. and Tort, S.,2021. </a:t>
            </a:r>
            <a:r>
              <a:rPr lang="en-US" sz="2000" b="1" i="1" dirty="0">
                <a:solidFill>
                  <a:schemeClr val="bg1"/>
                </a:solidFill>
                <a:latin typeface="Times New Roman" panose="02020603050405020304" pitchFamily="18" charset="0"/>
                <a:cs typeface="Times New Roman" panose="02020603050405020304" pitchFamily="18" charset="0"/>
              </a:rPr>
              <a:t>What are the effects of flexible working interventions on the physical and mental health of employees? Cochrane Clinical Answers</a:t>
            </a:r>
            <a:r>
              <a:rPr lang="en-US" sz="2000" b="1" dirty="0">
                <a:solidFill>
                  <a:schemeClr val="bg1"/>
                </a:solidFill>
                <a:latin typeface="Times New Roman" panose="02020603050405020304" pitchFamily="18" charset="0"/>
                <a:cs typeface="Times New Roman" panose="02020603050405020304" pitchFamily="18" charset="0"/>
              </a:rPr>
              <a:t>, .</a:t>
            </a:r>
          </a:p>
          <a:p>
            <a:pPr marL="457200" indent="-457200">
              <a:buFont typeface="+mj-lt"/>
              <a:buAutoNum type="arabicPeriod"/>
            </a:pPr>
            <a:r>
              <a:rPr lang="en-GB" sz="2000" b="1" i="0" dirty="0">
                <a:solidFill>
                  <a:schemeClr val="bg1"/>
                </a:solidFill>
                <a:effectLst/>
                <a:latin typeface="Times New Roman" panose="02020603050405020304" pitchFamily="18" charset="0"/>
                <a:cs typeface="Times New Roman" panose="02020603050405020304" pitchFamily="18" charset="0"/>
              </a:rPr>
              <a:t>Anne M. Bogardus,2004. </a:t>
            </a:r>
            <a:r>
              <a:rPr lang="en-GB" sz="2000" b="1" i="1" dirty="0">
                <a:solidFill>
                  <a:schemeClr val="bg1"/>
                </a:solidFill>
                <a:effectLst/>
                <a:latin typeface="Times New Roman" panose="02020603050405020304" pitchFamily="18" charset="0"/>
                <a:cs typeface="Times New Roman" panose="02020603050405020304" pitchFamily="18" charset="0"/>
              </a:rPr>
              <a:t>Human Resources JumpStart, </a:t>
            </a:r>
            <a:r>
              <a:rPr lang="en-GB" sz="2000" b="1" i="0" dirty="0">
                <a:solidFill>
                  <a:schemeClr val="bg1"/>
                </a:solidFill>
                <a:effectLst/>
                <a:latin typeface="Times New Roman" panose="02020603050405020304" pitchFamily="18" charset="0"/>
                <a:cs typeface="Times New Roman" panose="02020603050405020304" pitchFamily="18" charset="0"/>
              </a:rPr>
              <a:t>Subex, UK.</a:t>
            </a:r>
            <a:endParaRPr lang="en-US" sz="2000" b="1" dirty="0">
              <a:solidFill>
                <a:schemeClr val="bg1"/>
              </a:solidFill>
              <a:latin typeface="Times New Roman" panose="02020603050405020304" pitchFamily="18" charset="0"/>
              <a:cs typeface="Times New Roman" panose="02020603050405020304" pitchFamily="18" charset="0"/>
            </a:endParaRPr>
          </a:p>
          <a:p>
            <a:pPr marL="457200" indent="-457200">
              <a:buFont typeface="+mj-lt"/>
              <a:buAutoNum type="arabicPeriod"/>
            </a:pPr>
            <a:r>
              <a:rPr lang="en-US" sz="2000" b="1" dirty="0">
                <a:solidFill>
                  <a:schemeClr val="bg1"/>
                </a:solidFill>
                <a:latin typeface="Times New Roman" panose="02020603050405020304" pitchFamily="18" charset="0"/>
                <a:cs typeface="Times New Roman" panose="02020603050405020304" pitchFamily="18" charset="0"/>
              </a:rPr>
              <a:t>Casey, B., Metcalf, H. and Millward, N. 2019. </a:t>
            </a:r>
            <a:r>
              <a:rPr lang="en-US" sz="2000" b="1" i="1" dirty="0">
                <a:solidFill>
                  <a:schemeClr val="bg1"/>
                </a:solidFill>
                <a:latin typeface="Times New Roman" panose="02020603050405020304" pitchFamily="18" charset="0"/>
                <a:cs typeface="Times New Roman" panose="02020603050405020304" pitchFamily="18" charset="0"/>
              </a:rPr>
              <a:t>Employers’ use of flexible labour</a:t>
            </a:r>
            <a:r>
              <a:rPr lang="en-US" sz="2000" b="1" dirty="0">
                <a:solidFill>
                  <a:schemeClr val="bg1"/>
                </a:solidFill>
                <a:latin typeface="Times New Roman" panose="02020603050405020304" pitchFamily="18" charset="0"/>
                <a:cs typeface="Times New Roman" panose="02020603050405020304" pitchFamily="18" charset="0"/>
              </a:rPr>
              <a:t>. London: Policy Studies Institute.</a:t>
            </a:r>
          </a:p>
          <a:p>
            <a:pPr marL="457200" indent="-457200">
              <a:buFont typeface="+mj-lt"/>
              <a:buAutoNum type="arabicPeriod"/>
            </a:pPr>
            <a:r>
              <a:rPr lang="en-GB" sz="2000" b="1" dirty="0">
                <a:solidFill>
                  <a:schemeClr val="bg1"/>
                </a:solidFill>
                <a:latin typeface="Times New Roman" panose="02020603050405020304" pitchFamily="18" charset="0"/>
                <a:cs typeface="Times New Roman" panose="02020603050405020304" pitchFamily="18" charset="0"/>
              </a:rPr>
              <a:t> A</a:t>
            </a:r>
            <a:r>
              <a:rPr lang="en-GB" sz="2000" b="1" dirty="0">
                <a:solidFill>
                  <a:schemeClr val="bg1"/>
                </a:solidFill>
                <a:effectLst/>
                <a:latin typeface="Times New Roman" panose="02020603050405020304" pitchFamily="18" charset="0"/>
                <a:cs typeface="Times New Roman" panose="02020603050405020304" pitchFamily="18" charset="0"/>
              </a:rPr>
              <a:t>rmstrong, M., &amp; Taylor, S. 2020. </a:t>
            </a:r>
            <a:r>
              <a:rPr lang="en-GB" sz="2000" b="1" i="1" dirty="0">
                <a:solidFill>
                  <a:schemeClr val="bg1"/>
                </a:solidFill>
                <a:effectLst/>
                <a:latin typeface="Times New Roman" panose="02020603050405020304" pitchFamily="18" charset="0"/>
                <a:cs typeface="Times New Roman" panose="02020603050405020304" pitchFamily="18" charset="0"/>
              </a:rPr>
              <a:t>Armstrong’s Handbook of Human Resource Management Practice. </a:t>
            </a:r>
            <a:r>
              <a:rPr lang="en-GB" sz="2000" b="1" dirty="0">
                <a:solidFill>
                  <a:schemeClr val="bg1"/>
                </a:solidFill>
                <a:effectLst/>
                <a:latin typeface="Times New Roman" panose="02020603050405020304" pitchFamily="18" charset="0"/>
                <a:cs typeface="Times New Roman" panose="02020603050405020304" pitchFamily="18" charset="0"/>
              </a:rPr>
              <a:t>London: Kogan Page Publishers.</a:t>
            </a:r>
          </a:p>
          <a:p>
            <a:pPr marL="457200" indent="-457200">
              <a:buFont typeface="+mj-lt"/>
              <a:buAutoNum type="arabicPeriod"/>
            </a:pPr>
            <a:r>
              <a:rPr lang="en-GB" sz="2000" b="1" i="0" dirty="0">
                <a:solidFill>
                  <a:schemeClr val="bg1"/>
                </a:solidFill>
                <a:effectLst/>
                <a:latin typeface="Times New Roman" panose="02020603050405020304" pitchFamily="18" charset="0"/>
                <a:cs typeface="Times New Roman" panose="02020603050405020304" pitchFamily="18" charset="0"/>
              </a:rPr>
              <a:t>Torrington, Derek, 2017. </a:t>
            </a:r>
            <a:r>
              <a:rPr lang="en-GB" sz="2000" b="1" i="1" dirty="0">
                <a:solidFill>
                  <a:schemeClr val="bg1"/>
                </a:solidFill>
                <a:effectLst/>
                <a:latin typeface="Times New Roman" panose="02020603050405020304" pitchFamily="18" charset="0"/>
                <a:cs typeface="Times New Roman" panose="02020603050405020304" pitchFamily="18" charset="0"/>
              </a:rPr>
              <a:t>Human resource management,</a:t>
            </a:r>
            <a:r>
              <a:rPr lang="en-GB" sz="2000" b="1" dirty="0">
                <a:solidFill>
                  <a:schemeClr val="bg1"/>
                </a:solidFill>
                <a:latin typeface="Times New Roman" panose="02020603050405020304" pitchFamily="18" charset="0"/>
                <a:cs typeface="Times New Roman" panose="02020603050405020304" pitchFamily="18" charset="0"/>
              </a:rPr>
              <a:t>10</a:t>
            </a:r>
            <a:r>
              <a:rPr lang="en-GB" sz="2000" b="1" i="0" dirty="0">
                <a:solidFill>
                  <a:schemeClr val="bg1"/>
                </a:solidFill>
                <a:effectLst/>
                <a:latin typeface="Times New Roman" panose="02020603050405020304" pitchFamily="18" charset="0"/>
                <a:cs typeface="Times New Roman" panose="02020603050405020304" pitchFamily="18" charset="0"/>
              </a:rPr>
              <a:t>th ed. Pearson, Harlow England.</a:t>
            </a:r>
            <a:endParaRPr lang="en-US" sz="2000" b="1" dirty="0">
              <a:solidFill>
                <a:schemeClr val="bg1"/>
              </a:solidFill>
              <a:latin typeface="Times New Roman" panose="02020603050405020304" pitchFamily="18" charset="0"/>
              <a:cs typeface="Times New Roman" panose="02020603050405020304" pitchFamily="18" charset="0"/>
            </a:endParaRPr>
          </a:p>
          <a:p>
            <a:pPr marL="457200" indent="-457200">
              <a:buFont typeface="+mj-lt"/>
              <a:buAutoNum type="arabicPeriod"/>
            </a:pPr>
            <a:r>
              <a:rPr lang="en-US" sz="2000" b="1" dirty="0">
                <a:solidFill>
                  <a:schemeClr val="bg1"/>
                </a:solidFill>
                <a:latin typeface="Times New Roman" panose="02020603050405020304" pitchFamily="18" charset="0"/>
                <a:cs typeface="Times New Roman" panose="02020603050405020304" pitchFamily="18" charset="0"/>
              </a:rPr>
              <a:t>Dale, G. 2020. </a:t>
            </a:r>
            <a:r>
              <a:rPr lang="en-US" sz="2000" b="1" i="1" dirty="0">
                <a:solidFill>
                  <a:schemeClr val="bg1"/>
                </a:solidFill>
                <a:latin typeface="Times New Roman" panose="02020603050405020304" pitchFamily="18" charset="0"/>
                <a:cs typeface="Times New Roman" panose="02020603050405020304" pitchFamily="18" charset="0"/>
              </a:rPr>
              <a:t>Flexible Working How to Implement Flexibility in the Workplace to Improve Employee and Business Performance</a:t>
            </a:r>
            <a:r>
              <a:rPr lang="en-US" sz="2000" b="1" dirty="0">
                <a:solidFill>
                  <a:schemeClr val="bg1"/>
                </a:solidFill>
                <a:latin typeface="Times New Roman" panose="02020603050405020304" pitchFamily="18" charset="0"/>
                <a:cs typeface="Times New Roman" panose="02020603050405020304" pitchFamily="18" charset="0"/>
              </a:rPr>
              <a:t>. London: Kogan Page, Limited.</a:t>
            </a:r>
          </a:p>
          <a:p>
            <a:pPr marL="457200" indent="-457200">
              <a:buFont typeface="+mj-lt"/>
              <a:buAutoNum type="arabicPeriod"/>
            </a:pPr>
            <a:r>
              <a:rPr lang="en-US" sz="2000" b="1" dirty="0">
                <a:solidFill>
                  <a:schemeClr val="bg1"/>
                </a:solidFill>
                <a:latin typeface="Times New Roman" panose="02020603050405020304" pitchFamily="18" charset="0"/>
                <a:cs typeface="Times New Roman" panose="02020603050405020304" pitchFamily="18" charset="0"/>
              </a:rPr>
              <a:t>Pilbeam, S. and Corbridge, M. 2019. </a:t>
            </a:r>
            <a:r>
              <a:rPr lang="en-US" sz="2000" b="1" i="1" dirty="0">
                <a:solidFill>
                  <a:schemeClr val="bg1"/>
                </a:solidFill>
                <a:latin typeface="Times New Roman" panose="02020603050405020304" pitchFamily="18" charset="0"/>
                <a:cs typeface="Times New Roman" panose="02020603050405020304" pitchFamily="18" charset="0"/>
              </a:rPr>
              <a:t>People Resourcing : Contemporary HRM in Practice</a:t>
            </a:r>
            <a:r>
              <a:rPr lang="en-US" sz="2000" b="1" dirty="0">
                <a:solidFill>
                  <a:schemeClr val="bg1"/>
                </a:solidFill>
                <a:latin typeface="Times New Roman" panose="02020603050405020304" pitchFamily="18" charset="0"/>
                <a:cs typeface="Times New Roman" panose="02020603050405020304" pitchFamily="18" charset="0"/>
              </a:rPr>
              <a:t>. 4th ed. Harlow, England .</a:t>
            </a:r>
          </a:p>
        </p:txBody>
      </p:sp>
    </p:spTree>
    <p:extLst>
      <p:ext uri="{BB962C8B-B14F-4D97-AF65-F5344CB8AC3E}">
        <p14:creationId xmlns:p14="http://schemas.microsoft.com/office/powerpoint/2010/main" val="6295618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2360</Words>
  <Application>Microsoft Office PowerPoint</Application>
  <PresentationFormat>Widescreen</PresentationFormat>
  <Paragraphs>195</Paragraphs>
  <Slides>18</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Arial Black</vt:lpstr>
      <vt:lpstr>Calibri</vt:lpstr>
      <vt:lpstr>Calibri Light</vt:lpstr>
      <vt:lpstr>Times New Roman</vt:lpstr>
      <vt:lpstr>Wingdings</vt:lpstr>
      <vt:lpstr>Office Theme</vt:lpstr>
      <vt:lpstr>FLEXIBLE  WORKING PROGRAMME  AT FRANPRIX LTD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2022-11-13T17:28:11Z</dcterms:created>
  <dcterms:modified xsi:type="dcterms:W3CDTF">2022-11-26T02:17:52Z</dcterms:modified>
</cp:coreProperties>
</file>