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0" d="100"/>
          <a:sy n="80" d="100"/>
        </p:scale>
        <p:origin x="139"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0438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2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2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2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2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lide 2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1.xml"/><Relationship Id="rId6" Type="http://schemas.openxmlformats.org/officeDocument/2006/relationships/image" Target="../media/image29.sv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svg"/><Relationship Id="rId4" Type="http://schemas.openxmlformats.org/officeDocument/2006/relationships/image" Target="../media/image27.svg"/><Relationship Id="rId9"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2.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23.xml"/><Relationship Id="rId6" Type="http://schemas.openxmlformats.org/officeDocument/2006/relationships/image" Target="../media/image40.png"/><Relationship Id="rId11" Type="http://schemas.openxmlformats.org/officeDocument/2006/relationships/image" Target="../media/image45.svg"/><Relationship Id="rId5" Type="http://schemas.openxmlformats.org/officeDocument/2006/relationships/image" Target="../media/image39.svg"/><Relationship Id="rId15" Type="http://schemas.openxmlformats.org/officeDocument/2006/relationships/image" Target="../media/image4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 Id="rId14" Type="http://schemas.openxmlformats.org/officeDocument/2006/relationships/image" Target="../media/image48.sv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8" Type="http://schemas.openxmlformats.org/officeDocument/2006/relationships/hyperlink" Target="https://papers.ssrn.com/sol3/Delivery.cfm?abstractid=5072767" TargetMode="External"/><Relationship Id="rId13" Type="http://schemas.openxmlformats.org/officeDocument/2006/relationships/hyperlink" Target="https://www.academia.edu/download/82728986/JETIR2110258.pdf" TargetMode="External"/><Relationship Id="rId3" Type="http://schemas.openxmlformats.org/officeDocument/2006/relationships/hyperlink" Target="https://dialnet.unirioja.es/descarga/articulo/9985355.pdf" TargetMode="External"/><Relationship Id="rId7" Type="http://schemas.openxmlformats.org/officeDocument/2006/relationships/hyperlink" Target="https://hal.science/hal-04552042/document" TargetMode="External"/><Relationship Id="rId12" Type="http://schemas.openxmlformats.org/officeDocument/2006/relationships/hyperlink" Target="https://sciendo.com/2/v2/download/article/10.2478/mdke-2021-0006.pdf" TargetMode="External"/><Relationship Id="rId2" Type="http://schemas.openxmlformats.org/officeDocument/2006/relationships/notesSlide" Target="../notesSlides/notesSlide25.xml"/><Relationship Id="rId16" Type="http://schemas.openxmlformats.org/officeDocument/2006/relationships/hyperlink" Target="https://www.researchgate.net/profile/Oluwatoyin-Farayola/publication/377345979_AI_in_Decision_Making_Transforming_Business_Strategies/links/6601fe2fa4857c796282c14e/AI-in-Decision-Making-Transforming-Business-Strategies.pdf" TargetMode="External"/><Relationship Id="rId1" Type="http://schemas.openxmlformats.org/officeDocument/2006/relationships/slideLayout" Target="../slideLayouts/slideLayout26.xml"/><Relationship Id="rId6" Type="http://schemas.openxmlformats.org/officeDocument/2006/relationships/hyperlink" Target="https://www.researchgate.net/profile/Anfo-Pub-2/publication/390426375_Incorporating_Emotional_Intelligence_in_Leadership_Training_A_US_Review_Evaluating_the_Effectiveness_Challenges_and_Long-Term_Benefits_of_Integrating_EQ_Development_in_Leadership_Programs/links/67ed412c03b8d7280e1c4fe1/Incorporating-Emotional-Intelligence-in-Leadership-Training-A-US-Review-Evaluating-the-Effectiveness-Challenges-and-Long-Term-Benefits-of-Integrating-EQ-Development-in-Leadership-Programs.pdf" TargetMode="External"/><Relationship Id="rId11" Type="http://schemas.openxmlformats.org/officeDocument/2006/relationships/hyperlink" Target="https://www.mdpi.com/2673-8104/4/4/35" TargetMode="External"/><Relationship Id="rId5" Type="http://schemas.openxmlformats.org/officeDocument/2006/relationships/hyperlink" Target="https://www.researchgate.net/profile/Venelin-Terziev/publication/381321246_Social_development_and_the_contribution_of_science/links/6669516db769e769192d0df2/Social-development-and-the-contribution-of-science.pdf#page=541" TargetMode="External"/><Relationship Id="rId15" Type="http://schemas.openxmlformats.org/officeDocument/2006/relationships/hyperlink" Target="https://www.researchgate.net/profile/Rajkiran-Prabhakar/publication/365234352_Emotional_Intelligence_A_Literature_Review_Of_Its_Concept_Models_And_Measures/links/636bd4792f4bca7fd0471c4b/Emotional-Intelligence-A-Literature-Review-Of-Its-Concept-Models-And-Measures.pdf" TargetMode="External"/><Relationship Id="rId10" Type="http://schemas.openxmlformats.org/officeDocument/2006/relationships/hyperlink" Target="https://www.researchgate.net/profile/Soni-Rathi/publication/372262531_Differences_in_Work_Value_Communication_Style_and_Leadership_Style_Among_Generational_Cohorts_at_the_Workplace_An_Overview/links/64d5342ac80b930269046d98/Differences-in-Work-Value-Communication-Style-and-Leadership-Style-Among-Generational-Cohorts-at-the-Workplace-An-Overview.pdf" TargetMode="External"/><Relationship Id="rId4" Type="http://schemas.openxmlformats.org/officeDocument/2006/relationships/hyperlink" Target="https://digitalrepo.alnoor.edu.iq/files/original/9f23386b20e938d1a762bc5de25018b4191cef6f.pdf" TargetMode="External"/><Relationship Id="rId9" Type="http://schemas.openxmlformats.org/officeDocument/2006/relationships/hyperlink" Target="https://papers.ssrn.com/sol3/Delivery.cfm?abstractid=5316969" TargetMode="External"/><Relationship Id="rId14" Type="http://schemas.openxmlformats.org/officeDocument/2006/relationships/hyperlink" Target="https://pdfs.semanticscholar.org/01fd/901d7b6a987dc06497bea64f3b506eb0d4ea.pdf"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8869680" y="0"/>
            <a:ext cx="5760720" cy="8229600"/>
          </a:xfrm>
          <a:prstGeom prst="rect">
            <a:avLst/>
          </a:prstGeom>
        </p:spPr>
      </p:pic>
      <p:sp>
        <p:nvSpPr>
          <p:cNvPr id="3" name="Text 0"/>
          <p:cNvSpPr/>
          <p:nvPr/>
        </p:nvSpPr>
        <p:spPr>
          <a:xfrm>
            <a:off x="612815" y="780098"/>
            <a:ext cx="7556421" cy="1240155"/>
          </a:xfrm>
          <a:prstGeom prst="rect">
            <a:avLst/>
          </a:prstGeom>
          <a:noFill/>
          <a:ln/>
        </p:spPr>
        <p:txBody>
          <a:bodyPr wrap="square" lIns="0" tIns="0" rIns="0" bIns="0" rtlCol="0" anchor="t"/>
          <a:lstStyle/>
          <a:p>
            <a:pPr marL="0" indent="0" algn="ctr">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COMPONENT 2: PRACTICAL: GROUP PRESENTATION</a:t>
            </a:r>
          </a:p>
          <a:p>
            <a:pPr marL="0" indent="0" algn="ctr">
              <a:lnSpc>
                <a:spcPts val="4850"/>
              </a:lnSpc>
              <a:buNone/>
            </a:pPr>
            <a:endParaRPr lang="en-US" sz="2500" b="1" dirty="0">
              <a:latin typeface="Times New Roman" panose="02020603050405020304" pitchFamily="18" charset="0"/>
              <a:ea typeface="Hind Vadodara Bold" pitchFamily="34" charset="-122"/>
              <a:cs typeface="Times New Roman" panose="02020603050405020304" pitchFamily="18" charset="0"/>
            </a:endParaRPr>
          </a:p>
          <a:p>
            <a:pPr marL="0" indent="0" algn="ctr">
              <a:lnSpc>
                <a:spcPts val="4850"/>
              </a:lnSpc>
              <a:buNone/>
            </a:pPr>
            <a:r>
              <a:rPr lang="en-US" sz="2500" b="1" dirty="0">
                <a:latin typeface="Times New Roman" panose="02020603050405020304" pitchFamily="18" charset="0"/>
                <a:ea typeface="Hind Vadodara Bold" pitchFamily="34" charset="-122"/>
                <a:cs typeface="Times New Roman" panose="02020603050405020304" pitchFamily="18" charset="0"/>
              </a:rPr>
              <a:t>Students Name: (2240174)Utsav Kakadiya, (2234449)Sanya Suneja, </a:t>
            </a:r>
          </a:p>
          <a:p>
            <a:pPr algn="ctr">
              <a:lnSpc>
                <a:spcPts val="4850"/>
              </a:lnSpc>
            </a:pPr>
            <a:r>
              <a:rPr lang="en-US" sz="2500" b="1" dirty="0">
                <a:latin typeface="Times New Roman" panose="02020603050405020304" pitchFamily="18" charset="0"/>
                <a:ea typeface="Hind Vadodara Bold" pitchFamily="34" charset="-122"/>
                <a:cs typeface="Times New Roman" panose="02020603050405020304" pitchFamily="18" charset="0"/>
              </a:rPr>
              <a:t>(2222522)Jasmin Kaur, </a:t>
            </a:r>
            <a:endParaRPr lang="en-IN" dirty="0"/>
          </a:p>
          <a:p>
            <a:pPr marL="0" indent="0" algn="ctr">
              <a:lnSpc>
                <a:spcPts val="4850"/>
              </a:lnSpc>
              <a:buNone/>
            </a:pPr>
            <a:r>
              <a:rPr lang="en-US" sz="2500" b="1" dirty="0">
                <a:latin typeface="Times New Roman" panose="02020603050405020304" pitchFamily="18" charset="0"/>
                <a:ea typeface="Hind Vadodara Bold" pitchFamily="34" charset="-122"/>
                <a:cs typeface="Times New Roman" panose="02020603050405020304" pitchFamily="18" charset="0"/>
              </a:rPr>
              <a:t>(2239865)Jannat </a:t>
            </a:r>
            <a:r>
              <a:rPr lang="en-US" sz="2500" b="1" dirty="0" err="1">
                <a:latin typeface="Times New Roman" panose="02020603050405020304" pitchFamily="18" charset="0"/>
                <a:ea typeface="Hind Vadodara Bold" pitchFamily="34" charset="-122"/>
                <a:cs typeface="Times New Roman" panose="02020603050405020304" pitchFamily="18" charset="0"/>
              </a:rPr>
              <a:t>Jannat</a:t>
            </a:r>
            <a:endParaRPr lang="en-US" sz="2500" b="1" dirty="0">
              <a:latin typeface="Times New Roman" panose="02020603050405020304" pitchFamily="18" charset="0"/>
              <a:ea typeface="Hind Vadodara Bold" pitchFamily="34" charset="-122"/>
              <a:cs typeface="Times New Roman" panose="02020603050405020304" pitchFamily="18" charset="0"/>
            </a:endParaRPr>
          </a:p>
          <a:p>
            <a:pPr marL="0" indent="0" algn="ctr">
              <a:lnSpc>
                <a:spcPts val="4850"/>
              </a:lnSpc>
              <a:buNone/>
            </a:pPr>
            <a:r>
              <a:rPr lang="en-US" sz="2500" b="1" dirty="0">
                <a:latin typeface="Times New Roman" panose="02020603050405020304" pitchFamily="18" charset="0"/>
                <a:ea typeface="Hind Vadodara Bold" pitchFamily="34" charset="-122"/>
                <a:cs typeface="Times New Roman" panose="02020603050405020304" pitchFamily="18" charset="0"/>
              </a:rPr>
              <a:t>Module Name: Leadership and Management Theory and Practice</a:t>
            </a:r>
          </a:p>
          <a:p>
            <a:pPr marL="0" indent="0" algn="ctr">
              <a:lnSpc>
                <a:spcPts val="4850"/>
              </a:lnSpc>
              <a:buNone/>
            </a:pPr>
            <a:r>
              <a:rPr lang="en-US" sz="2500" b="1" dirty="0">
                <a:latin typeface="Times New Roman" panose="02020603050405020304" pitchFamily="18" charset="0"/>
                <a:ea typeface="Hind Vadodara Bold" pitchFamily="34" charset="-122"/>
                <a:cs typeface="Times New Roman" panose="02020603050405020304" pitchFamily="18" charset="0"/>
              </a:rPr>
              <a:t>Module Code:LCBB6003</a:t>
            </a:r>
          </a:p>
          <a:p>
            <a:pPr marL="0" indent="0" algn="ctr">
              <a:lnSpc>
                <a:spcPts val="4850"/>
              </a:lnSpc>
              <a:buNone/>
            </a:pPr>
            <a:r>
              <a:rPr lang="en-US" sz="2500" b="1" dirty="0">
                <a:latin typeface="Times New Roman" panose="02020603050405020304" pitchFamily="18" charset="0"/>
                <a:ea typeface="Hind Vadodara Bold" pitchFamily="34" charset="-122"/>
                <a:cs typeface="Times New Roman" panose="02020603050405020304" pitchFamily="18" charset="0"/>
              </a:rPr>
              <a:t>Lecturer Name: </a:t>
            </a:r>
            <a:r>
              <a:rPr lang="en-US" sz="2500" b="1" dirty="0" err="1">
                <a:latin typeface="Times New Roman" panose="02020603050405020304" pitchFamily="18" charset="0"/>
                <a:ea typeface="Hind Vadodara Bold" pitchFamily="34" charset="-122"/>
                <a:cs typeface="Times New Roman" panose="02020603050405020304" pitchFamily="18" charset="0"/>
              </a:rPr>
              <a:t>Faizu</a:t>
            </a:r>
            <a:r>
              <a:rPr lang="en-US" sz="2500" b="1" dirty="0">
                <a:latin typeface="Times New Roman" panose="02020603050405020304" pitchFamily="18" charset="0"/>
                <a:ea typeface="Hind Vadodara Bold" pitchFamily="34" charset="-122"/>
                <a:cs typeface="Times New Roman" panose="02020603050405020304" pitchFamily="18" charset="0"/>
              </a:rPr>
              <a:t> Edu</a:t>
            </a:r>
            <a:r>
              <a:rPr lang="en-US" sz="3900" b="1" dirty="0">
                <a:latin typeface="Times New Roman" panose="02020603050405020304" pitchFamily="18" charset="0"/>
                <a:ea typeface="Hind Vadodara Bold" pitchFamily="34" charset="-122"/>
                <a:cs typeface="Times New Roman" panose="02020603050405020304" pitchFamily="18" charset="0"/>
              </a:rPr>
              <a:t> </a:t>
            </a:r>
          </a:p>
          <a:p>
            <a:pPr marL="0" indent="0" algn="ctr">
              <a:lnSpc>
                <a:spcPts val="4850"/>
              </a:lnSpc>
              <a:buNone/>
            </a:pPr>
            <a:endParaRPr lang="en-US" sz="3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1625560"/>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5447228" y="1439466"/>
            <a:ext cx="4961811"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Introduction</a:t>
            </a:r>
            <a:endParaRPr lang="en-US" sz="3900" dirty="0">
              <a:latin typeface="Times New Roman" panose="02020603050405020304" pitchFamily="18" charset="0"/>
              <a:cs typeface="Times New Roman" panose="02020603050405020304" pitchFamily="18" charset="0"/>
            </a:endParaRPr>
          </a:p>
        </p:txBody>
      </p:sp>
      <p:sp>
        <p:nvSpPr>
          <p:cNvPr id="4" name="Shape 2"/>
          <p:cNvSpPr/>
          <p:nvPr/>
        </p:nvSpPr>
        <p:spPr>
          <a:xfrm>
            <a:off x="793790" y="2932748"/>
            <a:ext cx="446484" cy="446484"/>
          </a:xfrm>
          <a:prstGeom prst="roundRect">
            <a:avLst>
              <a:gd name="adj" fmla="val 66679"/>
            </a:avLst>
          </a:prstGeom>
          <a:solidFill>
            <a:srgbClr val="D4E9F7"/>
          </a:solidFill>
          <a:ln w="7620">
            <a:solidFill>
              <a:srgbClr val="BACFDD"/>
            </a:solidFill>
            <a:prstDash val="solid"/>
          </a:ln>
        </p:spPr>
        <p:txBody>
          <a:bodyPr/>
          <a:lstStyle/>
          <a:p>
            <a:endParaRPr lang="en-IN"/>
          </a:p>
        </p:txBody>
      </p:sp>
      <p:sp>
        <p:nvSpPr>
          <p:cNvPr id="5" name="Text 3"/>
          <p:cNvSpPr/>
          <p:nvPr/>
        </p:nvSpPr>
        <p:spPr>
          <a:xfrm>
            <a:off x="1438632" y="2997160"/>
            <a:ext cx="3537347" cy="95261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Leadership in modern organisations needs more than technical competence.</a:t>
            </a:r>
            <a:endParaRPr lang="en-US" sz="1550" dirty="0">
              <a:latin typeface="Times New Roman" panose="02020603050405020304" pitchFamily="18" charset="0"/>
              <a:cs typeface="Times New Roman" panose="02020603050405020304" pitchFamily="18" charset="0"/>
            </a:endParaRPr>
          </a:p>
        </p:txBody>
      </p:sp>
      <p:sp>
        <p:nvSpPr>
          <p:cNvPr id="6" name="Shape 4"/>
          <p:cNvSpPr/>
          <p:nvPr/>
        </p:nvSpPr>
        <p:spPr>
          <a:xfrm>
            <a:off x="5223986" y="2932748"/>
            <a:ext cx="446484" cy="446484"/>
          </a:xfrm>
          <a:prstGeom prst="roundRect">
            <a:avLst>
              <a:gd name="adj" fmla="val 66679"/>
            </a:avLst>
          </a:prstGeom>
          <a:solidFill>
            <a:srgbClr val="D4E9F7"/>
          </a:solidFill>
          <a:ln w="7620">
            <a:solidFill>
              <a:srgbClr val="BACFDD"/>
            </a:solidFill>
            <a:prstDash val="solid"/>
          </a:ln>
        </p:spPr>
        <p:txBody>
          <a:bodyPr/>
          <a:lstStyle/>
          <a:p>
            <a:endParaRPr lang="en-IN"/>
          </a:p>
        </p:txBody>
      </p:sp>
      <p:sp>
        <p:nvSpPr>
          <p:cNvPr id="7" name="Text 5"/>
          <p:cNvSpPr/>
          <p:nvPr/>
        </p:nvSpPr>
        <p:spPr>
          <a:xfrm>
            <a:off x="5868829" y="2997160"/>
            <a:ext cx="3537466" cy="190523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Emotional Intelligence or EI and Cultural Intelligence or CQ massively shape a leader's capabilities to influence, communicate and also manage the diverse teams properly.</a:t>
            </a:r>
            <a:endParaRPr lang="en-US" sz="1550" dirty="0">
              <a:latin typeface="Times New Roman" panose="02020603050405020304" pitchFamily="18" charset="0"/>
              <a:cs typeface="Times New Roman" panose="02020603050405020304" pitchFamily="18" charset="0"/>
            </a:endParaRPr>
          </a:p>
        </p:txBody>
      </p:sp>
      <p:sp>
        <p:nvSpPr>
          <p:cNvPr id="8" name="Shape 6"/>
          <p:cNvSpPr/>
          <p:nvPr/>
        </p:nvSpPr>
        <p:spPr>
          <a:xfrm>
            <a:off x="9654302" y="2932748"/>
            <a:ext cx="446484" cy="446484"/>
          </a:xfrm>
          <a:prstGeom prst="roundRect">
            <a:avLst>
              <a:gd name="adj" fmla="val 66679"/>
            </a:avLst>
          </a:prstGeom>
          <a:solidFill>
            <a:srgbClr val="D4E9F7"/>
          </a:solidFill>
          <a:ln w="7620">
            <a:solidFill>
              <a:srgbClr val="BACFDD"/>
            </a:solidFill>
            <a:prstDash val="solid"/>
          </a:ln>
        </p:spPr>
        <p:txBody>
          <a:bodyPr/>
          <a:lstStyle/>
          <a:p>
            <a:endParaRPr lang="en-IN"/>
          </a:p>
        </p:txBody>
      </p:sp>
      <p:sp>
        <p:nvSpPr>
          <p:cNvPr id="9" name="Text 7"/>
          <p:cNvSpPr/>
          <p:nvPr/>
        </p:nvSpPr>
        <p:spPr>
          <a:xfrm>
            <a:off x="10299144" y="2997160"/>
            <a:ext cx="3537466" cy="95261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This presentation mainly evaluates EI and CQ using some theories along with the business examples.</a:t>
            </a:r>
            <a:endParaRPr lang="en-US" sz="1550" dirty="0">
              <a:latin typeface="Times New Roman" panose="02020603050405020304" pitchFamily="18" charset="0"/>
              <a:cs typeface="Times New Roman" panose="02020603050405020304" pitchFamily="18" charset="0"/>
            </a:endParaRPr>
          </a:p>
        </p:txBody>
      </p:sp>
      <p:sp>
        <p:nvSpPr>
          <p:cNvPr id="10" name="Shape 8"/>
          <p:cNvSpPr/>
          <p:nvPr/>
        </p:nvSpPr>
        <p:spPr>
          <a:xfrm>
            <a:off x="793790" y="5125641"/>
            <a:ext cx="13042821" cy="1478280"/>
          </a:xfrm>
          <a:prstGeom prst="roundRect">
            <a:avLst>
              <a:gd name="adj" fmla="val 20139"/>
            </a:avLst>
          </a:prstGeom>
          <a:solidFill>
            <a:srgbClr val="BEDFF3"/>
          </a:solidFill>
          <a:ln/>
        </p:spPr>
        <p:txBody>
          <a:bodyPr/>
          <a:lstStyle/>
          <a:p>
            <a:endParaRPr lang="en-IN"/>
          </a:p>
        </p:txBody>
      </p:sp>
      <p:pic>
        <p:nvPicPr>
          <p:cNvPr id="11" name="Image 0" descr="preencoded.png"/>
          <p:cNvPicPr>
            <a:picLocks noChangeAspect="1"/>
          </p:cNvPicPr>
          <p:nvPr/>
        </p:nvPicPr>
        <p:blipFill>
          <a:blip r:embed="rId3"/>
          <a:stretch>
            <a:fillRect/>
          </a:stretch>
        </p:blipFill>
        <p:spPr>
          <a:xfrm>
            <a:off x="992148" y="5420916"/>
            <a:ext cx="248007" cy="198358"/>
          </a:xfrm>
          <a:prstGeom prst="rect">
            <a:avLst/>
          </a:prstGeom>
        </p:spPr>
      </p:pic>
      <p:sp>
        <p:nvSpPr>
          <p:cNvPr id="12" name="Text 9"/>
          <p:cNvSpPr/>
          <p:nvPr/>
        </p:nvSpPr>
        <p:spPr>
          <a:xfrm>
            <a:off x="1438513" y="5373529"/>
            <a:ext cx="12199739" cy="95261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This presentation explores the way that cultural and emotional intelligence improves leadership performance, particularly in the multicultural workplaces. This presentation uses some theories, academic perspectives and some real business examples to analyse the practical implications.</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1532573"/>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4476512" y="1324094"/>
            <a:ext cx="5677376"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Presentation Purpose</a:t>
            </a:r>
            <a:endParaRPr lang="en-US" sz="3900" dirty="0">
              <a:latin typeface="Times New Roman" panose="02020603050405020304" pitchFamily="18" charset="0"/>
              <a:cs typeface="Times New Roman" panose="02020603050405020304" pitchFamily="18" charset="0"/>
            </a:endParaRPr>
          </a:p>
        </p:txBody>
      </p:sp>
      <p:sp>
        <p:nvSpPr>
          <p:cNvPr id="4" name="Text 2"/>
          <p:cNvSpPr/>
          <p:nvPr/>
        </p:nvSpPr>
        <p:spPr>
          <a:xfrm>
            <a:off x="793790" y="3038118"/>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Purpose</a:t>
            </a:r>
            <a:endParaRPr lang="en-US" sz="1950" dirty="0">
              <a:latin typeface="Times New Roman" panose="02020603050405020304" pitchFamily="18" charset="0"/>
              <a:cs typeface="Times New Roman" panose="02020603050405020304" pitchFamily="18" charset="0"/>
            </a:endParaRPr>
          </a:p>
        </p:txBody>
      </p:sp>
      <p:sp>
        <p:nvSpPr>
          <p:cNvPr id="5" name="Text 3"/>
          <p:cNvSpPr/>
          <p:nvPr/>
        </p:nvSpPr>
        <p:spPr>
          <a:xfrm>
            <a:off x="793790" y="3546634"/>
            <a:ext cx="3979664" cy="127015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The purpose of this presentation is to outline the importance and the meaning of Emotional Intelligence or Cultural Intelligence.</a:t>
            </a:r>
            <a:endParaRPr lang="en-US" sz="1550" dirty="0">
              <a:latin typeface="Times New Roman" panose="02020603050405020304" pitchFamily="18" charset="0"/>
              <a:cs typeface="Times New Roman" panose="02020603050405020304" pitchFamily="18" charset="0"/>
            </a:endParaRPr>
          </a:p>
        </p:txBody>
      </p:sp>
      <p:sp>
        <p:nvSpPr>
          <p:cNvPr id="6" name="Text 4"/>
          <p:cNvSpPr/>
          <p:nvPr/>
        </p:nvSpPr>
        <p:spPr>
          <a:xfrm>
            <a:off x="5265182" y="3038118"/>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Theory</a:t>
            </a:r>
            <a:endParaRPr lang="en-US" sz="1950" dirty="0">
              <a:latin typeface="Times New Roman" panose="02020603050405020304" pitchFamily="18" charset="0"/>
              <a:cs typeface="Times New Roman" panose="02020603050405020304" pitchFamily="18" charset="0"/>
            </a:endParaRPr>
          </a:p>
        </p:txBody>
      </p:sp>
      <p:sp>
        <p:nvSpPr>
          <p:cNvPr id="7" name="Text 5"/>
          <p:cNvSpPr/>
          <p:nvPr/>
        </p:nvSpPr>
        <p:spPr>
          <a:xfrm>
            <a:off x="5265182" y="3546634"/>
            <a:ext cx="3979664" cy="127015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It examines significant theoretical models that are associated with both the concepts and also analyses their contribution to leadership practice.</a:t>
            </a:r>
            <a:endParaRPr lang="en-US" sz="1550" dirty="0">
              <a:latin typeface="Times New Roman" panose="02020603050405020304" pitchFamily="18" charset="0"/>
              <a:cs typeface="Times New Roman" panose="02020603050405020304" pitchFamily="18" charset="0"/>
            </a:endParaRPr>
          </a:p>
        </p:txBody>
      </p:sp>
      <p:sp>
        <p:nvSpPr>
          <p:cNvPr id="8" name="Text 6"/>
          <p:cNvSpPr/>
          <p:nvPr/>
        </p:nvSpPr>
        <p:spPr>
          <a:xfrm>
            <a:off x="9736574" y="3038118"/>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Practice</a:t>
            </a:r>
            <a:endParaRPr lang="en-US" sz="1950" dirty="0">
              <a:latin typeface="Times New Roman" panose="02020603050405020304" pitchFamily="18" charset="0"/>
              <a:cs typeface="Times New Roman" panose="02020603050405020304" pitchFamily="18" charset="0"/>
            </a:endParaRPr>
          </a:p>
        </p:txBody>
      </p:sp>
      <p:sp>
        <p:nvSpPr>
          <p:cNvPr id="9" name="Text 7"/>
          <p:cNvSpPr/>
          <p:nvPr/>
        </p:nvSpPr>
        <p:spPr>
          <a:xfrm>
            <a:off x="9736574" y="3546634"/>
            <a:ext cx="4115038" cy="158769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This presentation describes their effectiveness through real corporate examples which describes their value in culturally diverse and collaborative working environments.</a:t>
            </a:r>
            <a:endParaRPr lang="en-US" sz="1550" dirty="0">
              <a:latin typeface="Times New Roman" panose="02020603050405020304" pitchFamily="18" charset="0"/>
              <a:cs typeface="Times New Roman" panose="02020603050405020304" pitchFamily="18" charset="0"/>
            </a:endParaRPr>
          </a:p>
        </p:txBody>
      </p:sp>
      <p:sp>
        <p:nvSpPr>
          <p:cNvPr id="10" name="Shape 8"/>
          <p:cNvSpPr/>
          <p:nvPr/>
        </p:nvSpPr>
        <p:spPr>
          <a:xfrm>
            <a:off x="793790" y="5536168"/>
            <a:ext cx="13042821" cy="1160740"/>
          </a:xfrm>
          <a:prstGeom prst="roundRect">
            <a:avLst>
              <a:gd name="adj" fmla="val 25648"/>
            </a:avLst>
          </a:prstGeom>
          <a:solidFill>
            <a:srgbClr val="BEDFF3"/>
          </a:solidFill>
          <a:ln/>
        </p:spPr>
        <p:txBody>
          <a:bodyPr/>
          <a:lstStyle/>
          <a:p>
            <a:endParaRPr lang="en-IN"/>
          </a:p>
        </p:txBody>
      </p:sp>
      <p:pic>
        <p:nvPicPr>
          <p:cNvPr id="11" name="Image 0" descr="preencoded.png"/>
          <p:cNvPicPr>
            <a:picLocks noChangeAspect="1"/>
          </p:cNvPicPr>
          <p:nvPr/>
        </p:nvPicPr>
        <p:blipFill>
          <a:blip r:embed="rId3"/>
          <a:stretch>
            <a:fillRect/>
          </a:stretch>
        </p:blipFill>
        <p:spPr>
          <a:xfrm>
            <a:off x="992148" y="5831443"/>
            <a:ext cx="248007" cy="198358"/>
          </a:xfrm>
          <a:prstGeom prst="rect">
            <a:avLst/>
          </a:prstGeom>
        </p:spPr>
      </p:pic>
      <p:sp>
        <p:nvSpPr>
          <p:cNvPr id="12" name="Text 9"/>
          <p:cNvSpPr/>
          <p:nvPr/>
        </p:nvSpPr>
        <p:spPr>
          <a:xfrm>
            <a:off x="1438513" y="5784056"/>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This mainly understanding the purposes that helps to build clarity that ensures the audience determines the way that theory connects with the practice and the impact on the real organisational outcomes.</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717631" y="0"/>
            <a:ext cx="6912769" cy="8230076"/>
          </a:xfrm>
          <a:prstGeom prst="rect">
            <a:avLst/>
          </a:prstGeom>
        </p:spPr>
      </p:pic>
      <p:sp>
        <p:nvSpPr>
          <p:cNvPr id="3" name="Text 0"/>
          <p:cNvSpPr/>
          <p:nvPr/>
        </p:nvSpPr>
        <p:spPr>
          <a:xfrm>
            <a:off x="775930" y="533400"/>
            <a:ext cx="2424708" cy="303133"/>
          </a:xfrm>
          <a:prstGeom prst="rect">
            <a:avLst/>
          </a:prstGeom>
          <a:noFill/>
          <a:ln/>
        </p:spPr>
        <p:txBody>
          <a:bodyPr wrap="none" lIns="0" tIns="0" rIns="0" bIns="0" rtlCol="0" anchor="t"/>
          <a:lstStyle/>
          <a:p>
            <a:pPr marL="0" indent="0" algn="l">
              <a:lnSpc>
                <a:spcPts val="2350"/>
              </a:lnSpc>
              <a:buNone/>
            </a:pPr>
            <a:endParaRPr lang="en-US" sz="1900" dirty="0">
              <a:latin typeface="Times New Roman" panose="02020603050405020304" pitchFamily="18" charset="0"/>
              <a:cs typeface="Times New Roman" panose="02020603050405020304" pitchFamily="18" charset="0"/>
            </a:endParaRPr>
          </a:p>
        </p:txBody>
      </p:sp>
      <p:sp>
        <p:nvSpPr>
          <p:cNvPr id="4" name="Text 1"/>
          <p:cNvSpPr/>
          <p:nvPr/>
        </p:nvSpPr>
        <p:spPr>
          <a:xfrm>
            <a:off x="775930" y="914043"/>
            <a:ext cx="6494859" cy="1212294"/>
          </a:xfrm>
          <a:prstGeom prst="rect">
            <a:avLst/>
          </a:prstGeom>
          <a:noFill/>
          <a:ln/>
        </p:spPr>
        <p:txBody>
          <a:bodyPr wrap="square" lIns="0" tIns="0" rIns="0" bIns="0" rtlCol="0" anchor="t"/>
          <a:lstStyle/>
          <a:p>
            <a:pPr marL="0" indent="0" algn="ctr">
              <a:lnSpc>
                <a:spcPts val="4750"/>
              </a:lnSpc>
              <a:buNone/>
            </a:pPr>
            <a:r>
              <a:rPr lang="en-US" sz="3800" b="1" dirty="0">
                <a:latin typeface="Times New Roman" panose="02020603050405020304" pitchFamily="18" charset="0"/>
                <a:ea typeface="Hind Vadodara Bold" pitchFamily="34" charset="-122"/>
                <a:cs typeface="Times New Roman" panose="02020603050405020304" pitchFamily="18" charset="0"/>
              </a:rPr>
              <a:t>Overview of Leadership in business practice</a:t>
            </a:r>
            <a:endParaRPr lang="en-US" sz="3800" dirty="0">
              <a:latin typeface="Times New Roman" panose="02020603050405020304" pitchFamily="18" charset="0"/>
              <a:cs typeface="Times New Roman" panose="02020603050405020304" pitchFamily="18" charset="0"/>
            </a:endParaRPr>
          </a:p>
        </p:txBody>
      </p:sp>
      <p:sp>
        <p:nvSpPr>
          <p:cNvPr id="5" name="Text 2"/>
          <p:cNvSpPr/>
          <p:nvPr/>
        </p:nvSpPr>
        <p:spPr>
          <a:xfrm>
            <a:off x="775930" y="2417207"/>
            <a:ext cx="6494859" cy="620554"/>
          </a:xfrm>
          <a:prstGeom prst="rect">
            <a:avLst/>
          </a:prstGeom>
          <a:noFill/>
          <a:ln/>
        </p:spPr>
        <p:txBody>
          <a:bodyPr wrap="square" lIns="0" tIns="0" rIns="0" bIns="0" rtlCol="0" anchor="t"/>
          <a:lstStyle/>
          <a:p>
            <a:pPr marL="342900" indent="-342900" algn="l">
              <a:lnSpc>
                <a:spcPts val="2400"/>
              </a:lnSpc>
              <a:buSzPct val="100000"/>
              <a:buChar char="•"/>
            </a:pPr>
            <a:r>
              <a:rPr lang="en-US" sz="1500" dirty="0">
                <a:latin typeface="Times New Roman" panose="02020603050405020304" pitchFamily="18" charset="0"/>
                <a:ea typeface="Montserrat" pitchFamily="34" charset="-122"/>
                <a:cs typeface="Times New Roman" panose="02020603050405020304" pitchFamily="18" charset="0"/>
              </a:rPr>
              <a:t>In recent times, leadership extends beyond technical ability and decision-making power (Kaggwa </a:t>
            </a:r>
            <a:r>
              <a:rPr lang="en-US" sz="1500" i="1" dirty="0">
                <a:latin typeface="Times New Roman" panose="02020603050405020304" pitchFamily="18" charset="0"/>
                <a:ea typeface="Montserrat" pitchFamily="34" charset="-122"/>
                <a:cs typeface="Times New Roman" panose="02020603050405020304" pitchFamily="18" charset="0"/>
              </a:rPr>
              <a:t>et al.</a:t>
            </a:r>
            <a:r>
              <a:rPr lang="en-US" sz="1500" dirty="0">
                <a:latin typeface="Times New Roman" panose="02020603050405020304" pitchFamily="18" charset="0"/>
                <a:ea typeface="Montserrat" pitchFamily="34" charset="-122"/>
                <a:cs typeface="Times New Roman" panose="02020603050405020304" pitchFamily="18" charset="0"/>
              </a:rPr>
              <a:t> 2024).</a:t>
            </a:r>
            <a:endParaRPr lang="en-US" sz="1500" dirty="0">
              <a:latin typeface="Times New Roman" panose="02020603050405020304" pitchFamily="18" charset="0"/>
              <a:cs typeface="Times New Roman" panose="02020603050405020304" pitchFamily="18" charset="0"/>
            </a:endParaRPr>
          </a:p>
        </p:txBody>
      </p:sp>
      <p:sp>
        <p:nvSpPr>
          <p:cNvPr id="6" name="Text 3"/>
          <p:cNvSpPr/>
          <p:nvPr/>
        </p:nvSpPr>
        <p:spPr>
          <a:xfrm>
            <a:off x="775930" y="3105626"/>
            <a:ext cx="6494859" cy="930831"/>
          </a:xfrm>
          <a:prstGeom prst="rect">
            <a:avLst/>
          </a:prstGeom>
          <a:noFill/>
          <a:ln/>
        </p:spPr>
        <p:txBody>
          <a:bodyPr wrap="square" lIns="0" tIns="0" rIns="0" bIns="0" rtlCol="0" anchor="t"/>
          <a:lstStyle/>
          <a:p>
            <a:pPr marL="342900" indent="-342900" algn="l">
              <a:lnSpc>
                <a:spcPts val="2400"/>
              </a:lnSpc>
              <a:buSzPct val="100000"/>
              <a:buChar char="•"/>
            </a:pPr>
            <a:r>
              <a:rPr lang="en-US" sz="1500" dirty="0">
                <a:latin typeface="Times New Roman" panose="02020603050405020304" pitchFamily="18" charset="0"/>
                <a:ea typeface="Montserrat" pitchFamily="34" charset="-122"/>
                <a:cs typeface="Times New Roman" panose="02020603050405020304" pitchFamily="18" charset="0"/>
              </a:rPr>
              <a:t>Organisations value leaders who describe emotional awareness, cultural sensitivity, and human-centred interpersonal approaches.</a:t>
            </a:r>
            <a:endParaRPr lang="en-US" sz="1500" dirty="0">
              <a:latin typeface="Times New Roman" panose="02020603050405020304" pitchFamily="18" charset="0"/>
              <a:cs typeface="Times New Roman" panose="02020603050405020304" pitchFamily="18" charset="0"/>
            </a:endParaRPr>
          </a:p>
        </p:txBody>
      </p:sp>
      <p:sp>
        <p:nvSpPr>
          <p:cNvPr id="7" name="Text 4"/>
          <p:cNvSpPr/>
          <p:nvPr/>
        </p:nvSpPr>
        <p:spPr>
          <a:xfrm>
            <a:off x="775930" y="4104323"/>
            <a:ext cx="6494859" cy="620554"/>
          </a:xfrm>
          <a:prstGeom prst="rect">
            <a:avLst/>
          </a:prstGeom>
          <a:noFill/>
          <a:ln/>
        </p:spPr>
        <p:txBody>
          <a:bodyPr wrap="square" lIns="0" tIns="0" rIns="0" bIns="0" rtlCol="0" anchor="t"/>
          <a:lstStyle/>
          <a:p>
            <a:pPr marL="342900" indent="-342900" algn="l">
              <a:lnSpc>
                <a:spcPts val="2400"/>
              </a:lnSpc>
              <a:buSzPct val="100000"/>
              <a:buChar char="•"/>
            </a:pPr>
            <a:r>
              <a:rPr lang="en-US" sz="1500" dirty="0">
                <a:latin typeface="Times New Roman" panose="02020603050405020304" pitchFamily="18" charset="0"/>
                <a:ea typeface="Montserrat" pitchFamily="34" charset="-122"/>
                <a:cs typeface="Times New Roman" panose="02020603050405020304" pitchFamily="18" charset="0"/>
              </a:rPr>
              <a:t>Cultural and Emotional Intelligence allows leaders to support collaboration, navigate conflict, and improve communication.</a:t>
            </a:r>
            <a:endParaRPr lang="en-US" sz="1500" dirty="0">
              <a:latin typeface="Times New Roman" panose="02020603050405020304" pitchFamily="18" charset="0"/>
              <a:cs typeface="Times New Roman" panose="02020603050405020304" pitchFamily="18" charset="0"/>
            </a:endParaRPr>
          </a:p>
        </p:txBody>
      </p:sp>
      <p:sp>
        <p:nvSpPr>
          <p:cNvPr id="8" name="Text 5"/>
          <p:cNvSpPr/>
          <p:nvPr/>
        </p:nvSpPr>
        <p:spPr>
          <a:xfrm>
            <a:off x="775930" y="4792742"/>
            <a:ext cx="6494859" cy="620554"/>
          </a:xfrm>
          <a:prstGeom prst="rect">
            <a:avLst/>
          </a:prstGeom>
          <a:noFill/>
          <a:ln/>
        </p:spPr>
        <p:txBody>
          <a:bodyPr wrap="square" lIns="0" tIns="0" rIns="0" bIns="0" rtlCol="0" anchor="t"/>
          <a:lstStyle/>
          <a:p>
            <a:pPr marL="342900" indent="-342900" algn="l">
              <a:lnSpc>
                <a:spcPts val="2400"/>
              </a:lnSpc>
              <a:buSzPct val="100000"/>
              <a:buChar char="•"/>
            </a:pPr>
            <a:r>
              <a:rPr lang="en-US" sz="1500" dirty="0">
                <a:latin typeface="Times New Roman" panose="02020603050405020304" pitchFamily="18" charset="0"/>
                <a:ea typeface="Montserrat" pitchFamily="34" charset="-122"/>
                <a:cs typeface="Times New Roman" panose="02020603050405020304" pitchFamily="18" charset="0"/>
              </a:rPr>
              <a:t>It makes them important competencies for multicultural and high performing workplaces.</a:t>
            </a:r>
            <a:endParaRPr lang="en-US" sz="1500" dirty="0">
              <a:latin typeface="Times New Roman" panose="02020603050405020304" pitchFamily="18" charset="0"/>
              <a:cs typeface="Times New Roman" panose="02020603050405020304" pitchFamily="18" charset="0"/>
            </a:endParaRPr>
          </a:p>
        </p:txBody>
      </p:sp>
      <p:sp>
        <p:nvSpPr>
          <p:cNvPr id="9" name="Shape 6"/>
          <p:cNvSpPr/>
          <p:nvPr/>
        </p:nvSpPr>
        <p:spPr>
          <a:xfrm>
            <a:off x="775930" y="5631418"/>
            <a:ext cx="6494859" cy="2065258"/>
          </a:xfrm>
          <a:prstGeom prst="roundRect">
            <a:avLst>
              <a:gd name="adj" fmla="val 14089"/>
            </a:avLst>
          </a:prstGeom>
          <a:solidFill>
            <a:srgbClr val="BEDFF3"/>
          </a:solidFill>
          <a:ln/>
        </p:spPr>
        <p:txBody>
          <a:bodyPr/>
          <a:lstStyle/>
          <a:p>
            <a:endParaRPr lang="en-IN"/>
          </a:p>
        </p:txBody>
      </p:sp>
      <p:pic>
        <p:nvPicPr>
          <p:cNvPr id="10" name="Image 1" descr="preencoded.png"/>
          <p:cNvPicPr>
            <a:picLocks noChangeAspect="1"/>
          </p:cNvPicPr>
          <p:nvPr/>
        </p:nvPicPr>
        <p:blipFill>
          <a:blip r:embed="rId4"/>
          <a:stretch>
            <a:fillRect/>
          </a:stretch>
        </p:blipFill>
        <p:spPr>
          <a:xfrm>
            <a:off x="969883" y="5925026"/>
            <a:ext cx="242411" cy="193953"/>
          </a:xfrm>
          <a:prstGeom prst="rect">
            <a:avLst/>
          </a:prstGeom>
        </p:spPr>
      </p:pic>
      <p:sp>
        <p:nvSpPr>
          <p:cNvPr id="11" name="Text 7"/>
          <p:cNvSpPr/>
          <p:nvPr/>
        </p:nvSpPr>
        <p:spPr>
          <a:xfrm>
            <a:off x="1406247" y="5873829"/>
            <a:ext cx="5670590" cy="1551384"/>
          </a:xfrm>
          <a:prstGeom prst="rect">
            <a:avLst/>
          </a:prstGeom>
          <a:noFill/>
          <a:ln/>
        </p:spPr>
        <p:txBody>
          <a:bodyPr wrap="square" lIns="0" tIns="0" rIns="0" bIns="0" rtlCol="0" anchor="t"/>
          <a:lstStyle/>
          <a:p>
            <a:pPr marL="0" indent="0" algn="l">
              <a:lnSpc>
                <a:spcPts val="2400"/>
              </a:lnSpc>
              <a:buNone/>
            </a:pPr>
            <a:r>
              <a:rPr lang="en-US" sz="1500" b="1" dirty="0">
                <a:latin typeface="Times New Roman" panose="02020603050405020304" pitchFamily="18" charset="0"/>
                <a:ea typeface="Montserrat" pitchFamily="34" charset="-122"/>
                <a:cs typeface="Times New Roman" panose="02020603050405020304" pitchFamily="18" charset="0"/>
              </a:rPr>
              <a:t>Speaker Notes:</a:t>
            </a:r>
            <a:r>
              <a:rPr lang="en-US" sz="1500" dirty="0">
                <a:latin typeface="Times New Roman" panose="02020603050405020304" pitchFamily="18" charset="0"/>
                <a:ea typeface="Montserrat" pitchFamily="34" charset="-122"/>
                <a:cs typeface="Times New Roman" panose="02020603050405020304" pitchFamily="18" charset="0"/>
              </a:rPr>
              <a:t> The success of leaders now relays hugely on their capability to influence through relationships instead of authority. These abilities improve psychological safety, organisational culture, and ethical collaboration towards the diverse groups.</a:t>
            </a:r>
            <a:endParaRPr lang="en-US" sz="15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25899" y="361593"/>
            <a:ext cx="1643658" cy="205502"/>
          </a:xfrm>
          <a:prstGeom prst="rect">
            <a:avLst/>
          </a:prstGeom>
          <a:noFill/>
          <a:ln/>
        </p:spPr>
        <p:txBody>
          <a:bodyPr wrap="none" lIns="0" tIns="0" rIns="0" bIns="0" rtlCol="0" anchor="t"/>
          <a:lstStyle/>
          <a:p>
            <a:pPr marL="0" indent="0" algn="l">
              <a:lnSpc>
                <a:spcPct val="150000"/>
              </a:lnSpc>
              <a:buNone/>
            </a:pPr>
            <a:endParaRPr lang="en-US" sz="1600" dirty="0">
              <a:latin typeface="Times New Roman" panose="02020603050405020304" pitchFamily="18" charset="0"/>
              <a:cs typeface="Times New Roman" panose="02020603050405020304" pitchFamily="18" charset="0"/>
            </a:endParaRPr>
          </a:p>
        </p:txBody>
      </p:sp>
      <p:sp>
        <p:nvSpPr>
          <p:cNvPr id="3" name="Text 1"/>
          <p:cNvSpPr/>
          <p:nvPr/>
        </p:nvSpPr>
        <p:spPr>
          <a:xfrm>
            <a:off x="3327499" y="836359"/>
            <a:ext cx="5603200" cy="566976"/>
          </a:xfrm>
          <a:prstGeom prst="rect">
            <a:avLst/>
          </a:prstGeom>
          <a:noFill/>
          <a:ln/>
        </p:spPr>
        <p:txBody>
          <a:bodyPr wrap="none" lIns="0" tIns="0" rIns="0" bIns="0" rtlCol="0" anchor="t"/>
          <a:lstStyle/>
          <a:p>
            <a:pPr marL="0" indent="0" algn="ctr">
              <a:lnSpc>
                <a:spcPct val="150000"/>
              </a:lnSpc>
              <a:buNone/>
            </a:pPr>
            <a:r>
              <a:rPr lang="en-US" sz="2800" b="1" dirty="0">
                <a:latin typeface="Times New Roman" panose="02020603050405020304" pitchFamily="18" charset="0"/>
                <a:ea typeface="Hind Vadodara Bold" pitchFamily="34" charset="-122"/>
                <a:cs typeface="Times New Roman" panose="02020603050405020304" pitchFamily="18" charset="0"/>
              </a:rPr>
              <a:t>Emotional Intelligence</a:t>
            </a:r>
            <a:endParaRPr lang="en-US" sz="2800" dirty="0">
              <a:latin typeface="Times New Roman" panose="02020603050405020304" pitchFamily="18" charset="0"/>
              <a:cs typeface="Times New Roman" panose="02020603050405020304" pitchFamily="18" charset="0"/>
            </a:endParaRPr>
          </a:p>
        </p:txBody>
      </p:sp>
      <p:sp>
        <p:nvSpPr>
          <p:cNvPr id="5" name="Text 2"/>
          <p:cNvSpPr/>
          <p:nvPr/>
        </p:nvSpPr>
        <p:spPr>
          <a:xfrm>
            <a:off x="525899" y="1982666"/>
            <a:ext cx="6628924" cy="789027"/>
          </a:xfrm>
          <a:prstGeom prst="rect">
            <a:avLst/>
          </a:prstGeom>
          <a:noFill/>
          <a:ln/>
        </p:spPr>
        <p:txBody>
          <a:bodyPr wrap="square" lIns="0" tIns="0" rIns="0" bIns="0" rtlCol="0" anchor="t"/>
          <a:lstStyle/>
          <a:p>
            <a:pPr marL="285750" indent="-285750" algn="l">
              <a:lnSpc>
                <a:spcPct val="150000"/>
              </a:lnSpc>
              <a:buFont typeface="Arial" panose="020B0604020202020204" pitchFamily="34" charset="0"/>
              <a:buChar char="•"/>
            </a:pPr>
            <a:r>
              <a:rPr lang="en-US" sz="1600" dirty="0">
                <a:latin typeface="Times New Roman" panose="02020603050405020304" pitchFamily="18" charset="0"/>
                <a:ea typeface="Montserrat" pitchFamily="34" charset="-122"/>
                <a:cs typeface="Times New Roman" panose="02020603050405020304" pitchFamily="18" charset="0"/>
              </a:rPr>
              <a:t>As per the words of Daniel Goleman, Emotional Intelligence mainly refers to the ability to determine, understand and regulate personal emotions while also managing emotional intelligence with others (Singh </a:t>
            </a:r>
            <a:r>
              <a:rPr lang="en-US" sz="1600" i="1" dirty="0">
                <a:latin typeface="Times New Roman" panose="02020603050405020304" pitchFamily="18" charset="0"/>
                <a:ea typeface="Montserrat" pitchFamily="34" charset="-122"/>
                <a:cs typeface="Times New Roman" panose="02020603050405020304" pitchFamily="18" charset="0"/>
              </a:rPr>
              <a:t>et al.</a:t>
            </a:r>
            <a:r>
              <a:rPr lang="en-US" sz="1600" dirty="0">
                <a:latin typeface="Times New Roman" panose="02020603050405020304" pitchFamily="18" charset="0"/>
                <a:ea typeface="Montserrat" pitchFamily="34" charset="-122"/>
                <a:cs typeface="Times New Roman" panose="02020603050405020304" pitchFamily="18" charset="0"/>
              </a:rPr>
              <a:t> 2022).</a:t>
            </a:r>
            <a:endParaRPr lang="en-US" sz="1600" dirty="0">
              <a:latin typeface="Times New Roman" panose="02020603050405020304" pitchFamily="18" charset="0"/>
              <a:cs typeface="Times New Roman" panose="02020603050405020304" pitchFamily="18" charset="0"/>
            </a:endParaRPr>
          </a:p>
        </p:txBody>
      </p:sp>
      <p:sp>
        <p:nvSpPr>
          <p:cNvPr id="6" name="Text 3"/>
          <p:cNvSpPr/>
          <p:nvPr/>
        </p:nvSpPr>
        <p:spPr>
          <a:xfrm>
            <a:off x="525899" y="3224330"/>
            <a:ext cx="6628924" cy="789027"/>
          </a:xfrm>
          <a:prstGeom prst="rect">
            <a:avLst/>
          </a:prstGeom>
          <a:noFill/>
          <a:ln/>
        </p:spPr>
        <p:txBody>
          <a:bodyPr wrap="square" lIns="0" tIns="0" rIns="0" bIns="0" rtlCol="0" anchor="t"/>
          <a:lstStyle/>
          <a:p>
            <a:pPr marL="285750" indent="-285750" algn="l">
              <a:lnSpc>
                <a:spcPct val="150000"/>
              </a:lnSpc>
              <a:buFont typeface="Arial" panose="020B0604020202020204" pitchFamily="34" charset="0"/>
              <a:buChar char="•"/>
            </a:pPr>
            <a:r>
              <a:rPr lang="en-US" sz="1600" dirty="0">
                <a:latin typeface="Times New Roman" panose="02020603050405020304" pitchFamily="18" charset="0"/>
                <a:ea typeface="Montserrat" pitchFamily="34" charset="-122"/>
                <a:cs typeface="Times New Roman" panose="02020603050405020304" pitchFamily="18" charset="0"/>
              </a:rPr>
              <a:t>It helps leaders to respond properly in social situations, support proper motivation, communication and organisational relationships which improves productivity and trust among the members.</a:t>
            </a:r>
            <a:endParaRPr lang="en-US" sz="1600" dirty="0">
              <a:latin typeface="Times New Roman" panose="02020603050405020304" pitchFamily="18" charset="0"/>
              <a:cs typeface="Times New Roman" panose="02020603050405020304" pitchFamily="18" charset="0"/>
            </a:endParaRPr>
          </a:p>
        </p:txBody>
      </p:sp>
      <p:sp>
        <p:nvSpPr>
          <p:cNvPr id="7" name="Shape 4"/>
          <p:cNvSpPr/>
          <p:nvPr/>
        </p:nvSpPr>
        <p:spPr>
          <a:xfrm>
            <a:off x="365522" y="5686622"/>
            <a:ext cx="13578602" cy="558522"/>
          </a:xfrm>
          <a:prstGeom prst="roundRect">
            <a:avLst>
              <a:gd name="adj" fmla="val 35315"/>
            </a:avLst>
          </a:prstGeom>
          <a:solidFill>
            <a:srgbClr val="BEDFF3"/>
          </a:solidFill>
          <a:ln/>
        </p:spPr>
        <p:txBody>
          <a:bodyPr/>
          <a:lstStyle/>
          <a:p>
            <a:endParaRPr lang="en-IN"/>
          </a:p>
        </p:txBody>
      </p:sp>
      <p:pic>
        <p:nvPicPr>
          <p:cNvPr id="8" name="Image 1" descr="preencoded.png"/>
          <p:cNvPicPr>
            <a:picLocks noChangeAspect="1"/>
          </p:cNvPicPr>
          <p:nvPr/>
        </p:nvPicPr>
        <p:blipFill>
          <a:blip r:embed="rId3"/>
          <a:stretch>
            <a:fillRect/>
          </a:stretch>
        </p:blipFill>
        <p:spPr>
          <a:xfrm>
            <a:off x="657344" y="8802648"/>
            <a:ext cx="164306" cy="131445"/>
          </a:xfrm>
          <a:prstGeom prst="rect">
            <a:avLst/>
          </a:prstGeom>
        </p:spPr>
      </p:pic>
      <p:sp>
        <p:nvSpPr>
          <p:cNvPr id="9" name="Text 5"/>
          <p:cNvSpPr/>
          <p:nvPr/>
        </p:nvSpPr>
        <p:spPr>
          <a:xfrm>
            <a:off x="525899" y="5840964"/>
            <a:ext cx="13019961" cy="210264"/>
          </a:xfrm>
          <a:prstGeom prst="rect">
            <a:avLst/>
          </a:prstGeom>
          <a:noFill/>
          <a:ln/>
        </p:spPr>
        <p:txBody>
          <a:bodyPr wrap="none" lIns="0" tIns="0" rIns="0" bIns="0" rtlCol="0" anchor="t"/>
          <a:lstStyle/>
          <a:p>
            <a:pPr marL="0" indent="0" algn="l">
              <a:lnSpc>
                <a:spcPct val="150000"/>
              </a:lnSpc>
              <a:buNone/>
            </a:pPr>
            <a:r>
              <a:rPr lang="en-US" sz="1400" b="1" dirty="0">
                <a:latin typeface="Times New Roman" panose="02020603050405020304" pitchFamily="18" charset="0"/>
                <a:ea typeface="Montserrat" pitchFamily="34" charset="-122"/>
                <a:cs typeface="Times New Roman" panose="02020603050405020304" pitchFamily="18" charset="0"/>
              </a:rPr>
              <a:t>Speaker Notes:</a:t>
            </a:r>
            <a:r>
              <a:rPr lang="en-US" sz="1400" dirty="0">
                <a:latin typeface="Times New Roman" panose="02020603050405020304" pitchFamily="18" charset="0"/>
                <a:ea typeface="Montserrat" pitchFamily="34" charset="-122"/>
                <a:cs typeface="Times New Roman" panose="02020603050405020304" pitchFamily="18" charset="0"/>
              </a:rPr>
              <a:t> Emotional Intelligence forms a significant component of human behaviour and identifies the way that leaders effectively connect with people and also inspire performance</a:t>
            </a:r>
            <a:r>
              <a:rPr lang="en-US" sz="1600" dirty="0">
                <a:latin typeface="Times New Roman" panose="02020603050405020304" pitchFamily="18" charset="0"/>
                <a:ea typeface="Montserrat" pitchFamily="34" charset="-122"/>
                <a:cs typeface="Times New Roman" panose="02020603050405020304" pitchFamily="18" charset="0"/>
              </a:rPr>
              <a:t>.</a:t>
            </a:r>
            <a:endParaRPr lang="en-US" sz="1600" dirty="0">
              <a:latin typeface="Times New Roman" panose="02020603050405020304" pitchFamily="18" charset="0"/>
              <a:cs typeface="Times New Roman" panose="02020603050405020304" pitchFamily="18" charset="0"/>
            </a:endParaRPr>
          </a:p>
        </p:txBody>
      </p:sp>
      <p:pic>
        <p:nvPicPr>
          <p:cNvPr id="2050" name="Picture 2" descr="6 Best Emotional Intelligence Books for Leadership Success (updated 2025)">
            <a:extLst>
              <a:ext uri="{FF2B5EF4-FFF2-40B4-BE49-F238E27FC236}">
                <a16:creationId xmlns:a16="http://schemas.microsoft.com/office/drawing/2014/main" id="{CEF16B37-75A0-F130-04F1-B7CA892A7D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3986" y="1731097"/>
            <a:ext cx="5182294" cy="34514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605790"/>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793790" y="995243"/>
            <a:ext cx="10750748"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Goleman's Emotional Intelligence Model</a:t>
            </a:r>
            <a:endParaRPr lang="en-US" sz="3900" dirty="0">
              <a:latin typeface="Times New Roman" panose="02020603050405020304" pitchFamily="18" charset="0"/>
              <a:cs typeface="Times New Roman" panose="02020603050405020304" pitchFamily="18" charset="0"/>
            </a:endParaRPr>
          </a:p>
        </p:txBody>
      </p:sp>
      <p:sp>
        <p:nvSpPr>
          <p:cNvPr id="4" name="Shape 2"/>
          <p:cNvSpPr/>
          <p:nvPr/>
        </p:nvSpPr>
        <p:spPr>
          <a:xfrm>
            <a:off x="793790" y="1912977"/>
            <a:ext cx="4215289" cy="1476256"/>
          </a:xfrm>
          <a:prstGeom prst="roundRect">
            <a:avLst>
              <a:gd name="adj" fmla="val 20167"/>
            </a:avLst>
          </a:prstGeom>
          <a:solidFill>
            <a:srgbClr val="D4E9F7"/>
          </a:solidFill>
          <a:ln w="7620">
            <a:solidFill>
              <a:srgbClr val="BACFDD"/>
            </a:solidFill>
            <a:prstDash val="solid"/>
          </a:ln>
        </p:spPr>
        <p:txBody>
          <a:bodyPr/>
          <a:lstStyle/>
          <a:p>
            <a:endParaRPr lang="en-IN"/>
          </a:p>
        </p:txBody>
      </p:sp>
      <p:sp>
        <p:nvSpPr>
          <p:cNvPr id="5" name="Text 3"/>
          <p:cNvSpPr/>
          <p:nvPr/>
        </p:nvSpPr>
        <p:spPr>
          <a:xfrm>
            <a:off x="999768" y="2118955"/>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Self-Awareness</a:t>
            </a:r>
            <a:endParaRPr lang="en-US" sz="1950" dirty="0">
              <a:latin typeface="Times New Roman" panose="02020603050405020304" pitchFamily="18" charset="0"/>
              <a:cs typeface="Times New Roman" panose="02020603050405020304" pitchFamily="18" charset="0"/>
            </a:endParaRPr>
          </a:p>
        </p:txBody>
      </p:sp>
      <p:sp>
        <p:nvSpPr>
          <p:cNvPr id="6" name="Text 4"/>
          <p:cNvSpPr/>
          <p:nvPr/>
        </p:nvSpPr>
        <p:spPr>
          <a:xfrm>
            <a:off x="999768" y="2548176"/>
            <a:ext cx="3803333"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Understanding own emotional triggers and responses</a:t>
            </a:r>
            <a:endParaRPr lang="en-US" sz="1550" dirty="0">
              <a:latin typeface="Times New Roman" panose="02020603050405020304" pitchFamily="18" charset="0"/>
              <a:cs typeface="Times New Roman" panose="02020603050405020304" pitchFamily="18" charset="0"/>
            </a:endParaRPr>
          </a:p>
        </p:txBody>
      </p:sp>
      <p:sp>
        <p:nvSpPr>
          <p:cNvPr id="7" name="Shape 5"/>
          <p:cNvSpPr/>
          <p:nvPr/>
        </p:nvSpPr>
        <p:spPr>
          <a:xfrm>
            <a:off x="5207437" y="1912977"/>
            <a:ext cx="4215408" cy="1476256"/>
          </a:xfrm>
          <a:prstGeom prst="roundRect">
            <a:avLst>
              <a:gd name="adj" fmla="val 20167"/>
            </a:avLst>
          </a:prstGeom>
          <a:solidFill>
            <a:srgbClr val="D4E9F7"/>
          </a:solidFill>
          <a:ln w="7620">
            <a:solidFill>
              <a:srgbClr val="BACFDD"/>
            </a:solidFill>
            <a:prstDash val="solid"/>
          </a:ln>
        </p:spPr>
        <p:txBody>
          <a:bodyPr/>
          <a:lstStyle/>
          <a:p>
            <a:endParaRPr lang="en-IN"/>
          </a:p>
        </p:txBody>
      </p:sp>
      <p:sp>
        <p:nvSpPr>
          <p:cNvPr id="8" name="Text 6"/>
          <p:cNvSpPr/>
          <p:nvPr/>
        </p:nvSpPr>
        <p:spPr>
          <a:xfrm>
            <a:off x="5413415" y="2118955"/>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Self-Regulation</a:t>
            </a:r>
            <a:endParaRPr lang="en-US" sz="1950" dirty="0">
              <a:latin typeface="Times New Roman" panose="02020603050405020304" pitchFamily="18" charset="0"/>
              <a:cs typeface="Times New Roman" panose="02020603050405020304" pitchFamily="18" charset="0"/>
            </a:endParaRPr>
          </a:p>
        </p:txBody>
      </p:sp>
      <p:sp>
        <p:nvSpPr>
          <p:cNvPr id="9" name="Text 7"/>
          <p:cNvSpPr/>
          <p:nvPr/>
        </p:nvSpPr>
        <p:spPr>
          <a:xfrm>
            <a:off x="5413415" y="2548176"/>
            <a:ext cx="3803452"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Managing emotional reactions effectively</a:t>
            </a:r>
            <a:endParaRPr lang="en-US" sz="1550" dirty="0">
              <a:latin typeface="Times New Roman" panose="02020603050405020304" pitchFamily="18" charset="0"/>
              <a:cs typeface="Times New Roman" panose="02020603050405020304" pitchFamily="18" charset="0"/>
            </a:endParaRPr>
          </a:p>
        </p:txBody>
      </p:sp>
      <p:sp>
        <p:nvSpPr>
          <p:cNvPr id="10" name="Shape 8"/>
          <p:cNvSpPr/>
          <p:nvPr/>
        </p:nvSpPr>
        <p:spPr>
          <a:xfrm>
            <a:off x="9621203" y="1912977"/>
            <a:ext cx="4215289" cy="1476256"/>
          </a:xfrm>
          <a:prstGeom prst="roundRect">
            <a:avLst>
              <a:gd name="adj" fmla="val 20167"/>
            </a:avLst>
          </a:prstGeom>
          <a:solidFill>
            <a:srgbClr val="D4E9F7"/>
          </a:solidFill>
          <a:ln w="7620">
            <a:solidFill>
              <a:srgbClr val="BACFDD"/>
            </a:solidFill>
            <a:prstDash val="solid"/>
          </a:ln>
        </p:spPr>
        <p:txBody>
          <a:bodyPr/>
          <a:lstStyle/>
          <a:p>
            <a:endParaRPr lang="en-IN"/>
          </a:p>
        </p:txBody>
      </p:sp>
      <p:sp>
        <p:nvSpPr>
          <p:cNvPr id="11" name="Text 9"/>
          <p:cNvSpPr/>
          <p:nvPr/>
        </p:nvSpPr>
        <p:spPr>
          <a:xfrm>
            <a:off x="9827181" y="2118955"/>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Motivation</a:t>
            </a:r>
            <a:endParaRPr lang="en-US" sz="1950" dirty="0">
              <a:latin typeface="Times New Roman" panose="02020603050405020304" pitchFamily="18" charset="0"/>
              <a:cs typeface="Times New Roman" panose="02020603050405020304" pitchFamily="18" charset="0"/>
            </a:endParaRPr>
          </a:p>
        </p:txBody>
      </p:sp>
      <p:sp>
        <p:nvSpPr>
          <p:cNvPr id="12" name="Text 10"/>
          <p:cNvSpPr/>
          <p:nvPr/>
        </p:nvSpPr>
        <p:spPr>
          <a:xfrm>
            <a:off x="9827181" y="2548176"/>
            <a:ext cx="3803333"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Driving performance through internal drive</a:t>
            </a:r>
            <a:endParaRPr lang="en-US" sz="1550" dirty="0">
              <a:latin typeface="Times New Roman" panose="02020603050405020304" pitchFamily="18" charset="0"/>
              <a:cs typeface="Times New Roman" panose="02020603050405020304" pitchFamily="18" charset="0"/>
            </a:endParaRPr>
          </a:p>
        </p:txBody>
      </p:sp>
      <p:sp>
        <p:nvSpPr>
          <p:cNvPr id="13" name="Shape 11"/>
          <p:cNvSpPr/>
          <p:nvPr/>
        </p:nvSpPr>
        <p:spPr>
          <a:xfrm>
            <a:off x="793790" y="3587591"/>
            <a:ext cx="6422112" cy="1158716"/>
          </a:xfrm>
          <a:prstGeom prst="roundRect">
            <a:avLst>
              <a:gd name="adj" fmla="val 25693"/>
            </a:avLst>
          </a:prstGeom>
          <a:solidFill>
            <a:srgbClr val="D4E9F7"/>
          </a:solidFill>
          <a:ln w="7620">
            <a:solidFill>
              <a:srgbClr val="BACFDD"/>
            </a:solidFill>
            <a:prstDash val="solid"/>
          </a:ln>
        </p:spPr>
        <p:txBody>
          <a:bodyPr/>
          <a:lstStyle/>
          <a:p>
            <a:endParaRPr lang="en-IN"/>
          </a:p>
        </p:txBody>
      </p:sp>
      <p:sp>
        <p:nvSpPr>
          <p:cNvPr id="14" name="Text 12"/>
          <p:cNvSpPr/>
          <p:nvPr/>
        </p:nvSpPr>
        <p:spPr>
          <a:xfrm>
            <a:off x="999768" y="3793569"/>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Empathy</a:t>
            </a:r>
            <a:endParaRPr lang="en-US" sz="1950" dirty="0">
              <a:latin typeface="Times New Roman" panose="02020603050405020304" pitchFamily="18" charset="0"/>
              <a:cs typeface="Times New Roman" panose="02020603050405020304" pitchFamily="18" charset="0"/>
            </a:endParaRPr>
          </a:p>
        </p:txBody>
      </p:sp>
      <p:sp>
        <p:nvSpPr>
          <p:cNvPr id="15" name="Text 13"/>
          <p:cNvSpPr/>
          <p:nvPr/>
        </p:nvSpPr>
        <p:spPr>
          <a:xfrm>
            <a:off x="999768" y="4222790"/>
            <a:ext cx="6010156" cy="317540"/>
          </a:xfrm>
          <a:prstGeom prst="rect">
            <a:avLst/>
          </a:prstGeom>
          <a:noFill/>
          <a:ln/>
        </p:spPr>
        <p:txBody>
          <a:bodyPr wrap="non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Interpreting others' emotional states</a:t>
            </a:r>
            <a:endParaRPr lang="en-US" sz="1550" dirty="0">
              <a:latin typeface="Times New Roman" panose="02020603050405020304" pitchFamily="18" charset="0"/>
              <a:cs typeface="Times New Roman" panose="02020603050405020304" pitchFamily="18" charset="0"/>
            </a:endParaRPr>
          </a:p>
        </p:txBody>
      </p:sp>
      <p:sp>
        <p:nvSpPr>
          <p:cNvPr id="16" name="Shape 14"/>
          <p:cNvSpPr/>
          <p:nvPr/>
        </p:nvSpPr>
        <p:spPr>
          <a:xfrm>
            <a:off x="7414260" y="3587591"/>
            <a:ext cx="6422231" cy="1158716"/>
          </a:xfrm>
          <a:prstGeom prst="roundRect">
            <a:avLst>
              <a:gd name="adj" fmla="val 25693"/>
            </a:avLst>
          </a:prstGeom>
          <a:solidFill>
            <a:srgbClr val="D4E9F7"/>
          </a:solidFill>
          <a:ln w="7620">
            <a:solidFill>
              <a:srgbClr val="BACFDD"/>
            </a:solidFill>
            <a:prstDash val="solid"/>
          </a:ln>
        </p:spPr>
        <p:txBody>
          <a:bodyPr/>
          <a:lstStyle/>
          <a:p>
            <a:endParaRPr lang="en-IN"/>
          </a:p>
        </p:txBody>
      </p:sp>
      <p:sp>
        <p:nvSpPr>
          <p:cNvPr id="17" name="Text 15"/>
          <p:cNvSpPr/>
          <p:nvPr/>
        </p:nvSpPr>
        <p:spPr>
          <a:xfrm>
            <a:off x="7620238" y="3793569"/>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Social Skills</a:t>
            </a:r>
            <a:endParaRPr lang="en-US" sz="1950" dirty="0">
              <a:latin typeface="Times New Roman" panose="02020603050405020304" pitchFamily="18" charset="0"/>
              <a:cs typeface="Times New Roman" panose="02020603050405020304" pitchFamily="18" charset="0"/>
            </a:endParaRPr>
          </a:p>
        </p:txBody>
      </p:sp>
      <p:sp>
        <p:nvSpPr>
          <p:cNvPr id="18" name="Text 16"/>
          <p:cNvSpPr/>
          <p:nvPr/>
        </p:nvSpPr>
        <p:spPr>
          <a:xfrm>
            <a:off x="7620238" y="4222790"/>
            <a:ext cx="6010275" cy="317540"/>
          </a:xfrm>
          <a:prstGeom prst="rect">
            <a:avLst/>
          </a:prstGeom>
          <a:noFill/>
          <a:ln/>
        </p:spPr>
        <p:txBody>
          <a:bodyPr wrap="non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Building positive relationships</a:t>
            </a:r>
            <a:endParaRPr lang="en-US" sz="1550" dirty="0">
              <a:latin typeface="Times New Roman" panose="02020603050405020304" pitchFamily="18" charset="0"/>
              <a:cs typeface="Times New Roman" panose="02020603050405020304" pitchFamily="18" charset="0"/>
            </a:endParaRPr>
          </a:p>
        </p:txBody>
      </p:sp>
      <p:sp>
        <p:nvSpPr>
          <p:cNvPr id="19" name="Text 17"/>
          <p:cNvSpPr/>
          <p:nvPr/>
        </p:nvSpPr>
        <p:spPr>
          <a:xfrm>
            <a:off x="793790" y="4969550"/>
            <a:ext cx="13042821" cy="127015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The Model by Goleman identifies 5 significant dimensions including self-awareness, self-regulation, motivation, empathy, or interpersonal skills (Antonopoulou, 2024). These components allow leaders to understand their own emotional triggers and responses while developing the capacity in order to interpret and respond positively to the emotional states of others within the organisational settings.</a:t>
            </a:r>
            <a:endParaRPr lang="en-US" sz="1550" dirty="0">
              <a:latin typeface="Times New Roman" panose="02020603050405020304" pitchFamily="18" charset="0"/>
              <a:cs typeface="Times New Roman" panose="02020603050405020304" pitchFamily="18" charset="0"/>
            </a:endParaRPr>
          </a:p>
        </p:txBody>
      </p:sp>
      <p:sp>
        <p:nvSpPr>
          <p:cNvPr id="20" name="Shape 18"/>
          <p:cNvSpPr/>
          <p:nvPr/>
        </p:nvSpPr>
        <p:spPr>
          <a:xfrm>
            <a:off x="793790" y="6462951"/>
            <a:ext cx="13042821" cy="1160740"/>
          </a:xfrm>
          <a:prstGeom prst="roundRect">
            <a:avLst>
              <a:gd name="adj" fmla="val 25648"/>
            </a:avLst>
          </a:prstGeom>
          <a:solidFill>
            <a:srgbClr val="BEDFF3"/>
          </a:solidFill>
          <a:ln/>
        </p:spPr>
        <p:txBody>
          <a:bodyPr/>
          <a:lstStyle/>
          <a:p>
            <a:endParaRPr lang="en-IN"/>
          </a:p>
        </p:txBody>
      </p:sp>
      <p:pic>
        <p:nvPicPr>
          <p:cNvPr id="21" name="Image 0" descr="preencoded.png"/>
          <p:cNvPicPr>
            <a:picLocks noChangeAspect="1"/>
          </p:cNvPicPr>
          <p:nvPr/>
        </p:nvPicPr>
        <p:blipFill>
          <a:blip r:embed="rId3"/>
          <a:stretch>
            <a:fillRect/>
          </a:stretch>
        </p:blipFill>
        <p:spPr>
          <a:xfrm>
            <a:off x="992148" y="6758226"/>
            <a:ext cx="248007" cy="198358"/>
          </a:xfrm>
          <a:prstGeom prst="rect">
            <a:avLst/>
          </a:prstGeom>
        </p:spPr>
      </p:pic>
      <p:sp>
        <p:nvSpPr>
          <p:cNvPr id="22" name="Text 19"/>
          <p:cNvSpPr/>
          <p:nvPr/>
        </p:nvSpPr>
        <p:spPr>
          <a:xfrm>
            <a:off x="1438513" y="6710839"/>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Every dimension plays an important role to shape the leader behaviour, guiding decision-making and also supports predictive professional interactions.</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45294" y="306110"/>
            <a:ext cx="1391603" cy="173950"/>
          </a:xfrm>
          <a:prstGeom prst="rect">
            <a:avLst/>
          </a:prstGeom>
          <a:noFill/>
          <a:ln/>
        </p:spPr>
        <p:txBody>
          <a:bodyPr wrap="none" lIns="0" tIns="0" rIns="0" bIns="0" rtlCol="0" anchor="t"/>
          <a:lstStyle/>
          <a:p>
            <a:pPr marL="0" indent="0" algn="l">
              <a:lnSpc>
                <a:spcPct val="150000"/>
              </a:lnSpc>
              <a:buNone/>
            </a:pPr>
            <a:endParaRPr lang="en-US" sz="1600" dirty="0">
              <a:latin typeface="Times New Roman" panose="02020603050405020304" pitchFamily="18" charset="0"/>
              <a:cs typeface="Times New Roman" panose="02020603050405020304" pitchFamily="18" charset="0"/>
            </a:endParaRPr>
          </a:p>
        </p:txBody>
      </p:sp>
      <p:sp>
        <p:nvSpPr>
          <p:cNvPr id="3" name="Text 1"/>
          <p:cNvSpPr/>
          <p:nvPr/>
        </p:nvSpPr>
        <p:spPr>
          <a:xfrm>
            <a:off x="4307846" y="445613"/>
            <a:ext cx="4748332" cy="347901"/>
          </a:xfrm>
          <a:prstGeom prst="rect">
            <a:avLst/>
          </a:prstGeom>
          <a:noFill/>
          <a:ln/>
        </p:spPr>
        <p:txBody>
          <a:bodyPr wrap="none" lIns="0" tIns="0" rIns="0" bIns="0" rtlCol="0" anchor="t"/>
          <a:lstStyle/>
          <a:p>
            <a:pPr marL="0" indent="0" algn="l">
              <a:lnSpc>
                <a:spcPct val="150000"/>
              </a:lnSpc>
              <a:buNone/>
            </a:pPr>
            <a:r>
              <a:rPr lang="en-US" sz="2400" b="1" dirty="0">
                <a:latin typeface="Times New Roman" panose="02020603050405020304" pitchFamily="18" charset="0"/>
                <a:ea typeface="Hind Vadodara Bold" pitchFamily="34" charset="-122"/>
                <a:cs typeface="Times New Roman" panose="02020603050405020304" pitchFamily="18" charset="0"/>
              </a:rPr>
              <a:t>Cultural Intelligence Definition</a:t>
            </a:r>
            <a:endParaRPr lang="en-US" sz="2400" dirty="0">
              <a:latin typeface="Times New Roman" panose="02020603050405020304" pitchFamily="18" charset="0"/>
              <a:cs typeface="Times New Roman" panose="02020603050405020304" pitchFamily="18" charset="0"/>
            </a:endParaRPr>
          </a:p>
        </p:txBody>
      </p:sp>
      <p:sp>
        <p:nvSpPr>
          <p:cNvPr id="4" name="Text 2"/>
          <p:cNvSpPr/>
          <p:nvPr/>
        </p:nvSpPr>
        <p:spPr>
          <a:xfrm>
            <a:off x="556617" y="1275873"/>
            <a:ext cx="13572887" cy="222647"/>
          </a:xfrm>
          <a:prstGeom prst="rect">
            <a:avLst/>
          </a:prstGeom>
          <a:noFill/>
          <a:ln/>
        </p:spPr>
        <p:txBody>
          <a:bodyPr wrap="none" lIns="0" tIns="0" rIns="0" bIns="0" rtlCol="0" anchor="t"/>
          <a:lstStyle/>
          <a:p>
            <a:pPr marL="0" indent="0" algn="l">
              <a:lnSpc>
                <a:spcPct val="150000"/>
              </a:lnSpc>
              <a:buNone/>
            </a:pPr>
            <a:r>
              <a:rPr lang="en-US" sz="1600" dirty="0">
                <a:latin typeface="Times New Roman" panose="02020603050405020304" pitchFamily="18" charset="0"/>
                <a:ea typeface="Montserrat" pitchFamily="34" charset="-122"/>
                <a:cs typeface="Times New Roman" panose="02020603050405020304" pitchFamily="18" charset="0"/>
              </a:rPr>
              <a:t>Cultural Intelligence that is conceptualised by Ang and Earley is defined as the ability to adapt as well as function properly within the culturally diverse environments.</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445294" y="1039416"/>
            <a:ext cx="15240" cy="472916"/>
          </a:xfrm>
          <a:prstGeom prst="rect">
            <a:avLst/>
          </a:prstGeom>
          <a:solidFill>
            <a:srgbClr val="75BAE6"/>
          </a:solidFill>
          <a:ln/>
        </p:spPr>
        <p:txBody>
          <a:bodyPr/>
          <a:lstStyle/>
          <a:p>
            <a:endParaRPr lang="en-IN"/>
          </a:p>
        </p:txBody>
      </p:sp>
      <p:sp>
        <p:nvSpPr>
          <p:cNvPr id="6" name="Text 4"/>
          <p:cNvSpPr/>
          <p:nvPr/>
        </p:nvSpPr>
        <p:spPr>
          <a:xfrm>
            <a:off x="445294" y="1748790"/>
            <a:ext cx="1391603" cy="173950"/>
          </a:xfrm>
          <a:prstGeom prst="rect">
            <a:avLst/>
          </a:prstGeom>
          <a:noFill/>
          <a:ln/>
        </p:spPr>
        <p:txBody>
          <a:bodyPr wrap="none" lIns="0" tIns="0" rIns="0" bIns="0" rtlCol="0" anchor="t"/>
          <a:lstStyle/>
          <a:p>
            <a:pPr marL="0" indent="0" algn="l">
              <a:lnSpc>
                <a:spcPct val="150000"/>
              </a:lnSpc>
              <a:buNone/>
            </a:pPr>
            <a:r>
              <a:rPr lang="en-US" sz="1600" b="1" dirty="0">
                <a:latin typeface="Times New Roman" panose="02020603050405020304" pitchFamily="18" charset="0"/>
                <a:ea typeface="Hind Vadodara Bold" pitchFamily="34" charset="-122"/>
                <a:cs typeface="Times New Roman" panose="02020603050405020304" pitchFamily="18" charset="0"/>
              </a:rPr>
              <a:t>Key Components</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352126" y="2117556"/>
            <a:ext cx="6734175" cy="178118"/>
          </a:xfrm>
          <a:prstGeom prst="rect">
            <a:avLst/>
          </a:prstGeom>
          <a:noFill/>
          <a:ln/>
        </p:spPr>
        <p:txBody>
          <a:bodyPr wrap="none" lIns="0" tIns="0" rIns="0" bIns="0" rtlCol="0" anchor="t"/>
          <a:lstStyle/>
          <a:p>
            <a:pPr marL="342900" indent="-342900" algn="l">
              <a:lnSpc>
                <a:spcPct val="1500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Understanding of cultural differences</a:t>
            </a:r>
            <a:endParaRPr lang="en-US" sz="1600" dirty="0">
              <a:latin typeface="Times New Roman" panose="02020603050405020304" pitchFamily="18" charset="0"/>
              <a:cs typeface="Times New Roman" panose="02020603050405020304" pitchFamily="18" charset="0"/>
            </a:endParaRPr>
          </a:p>
        </p:txBody>
      </p:sp>
      <p:sp>
        <p:nvSpPr>
          <p:cNvPr id="8" name="Text 6"/>
          <p:cNvSpPr/>
          <p:nvPr/>
        </p:nvSpPr>
        <p:spPr>
          <a:xfrm>
            <a:off x="352126" y="2422570"/>
            <a:ext cx="6734175" cy="178118"/>
          </a:xfrm>
          <a:prstGeom prst="rect">
            <a:avLst/>
          </a:prstGeom>
          <a:noFill/>
          <a:ln/>
        </p:spPr>
        <p:txBody>
          <a:bodyPr wrap="none" lIns="0" tIns="0" rIns="0" bIns="0" rtlCol="0" anchor="t"/>
          <a:lstStyle/>
          <a:p>
            <a:pPr marL="342900" indent="-342900" algn="l">
              <a:lnSpc>
                <a:spcPct val="1500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Determining alternatives perspectives</a:t>
            </a:r>
            <a:endParaRPr lang="en-US" sz="1600" dirty="0">
              <a:latin typeface="Times New Roman" panose="02020603050405020304" pitchFamily="18" charset="0"/>
              <a:cs typeface="Times New Roman" panose="02020603050405020304" pitchFamily="18" charset="0"/>
            </a:endParaRPr>
          </a:p>
        </p:txBody>
      </p:sp>
      <p:sp>
        <p:nvSpPr>
          <p:cNvPr id="9" name="Text 7"/>
          <p:cNvSpPr/>
          <p:nvPr/>
        </p:nvSpPr>
        <p:spPr>
          <a:xfrm>
            <a:off x="352126" y="2687777"/>
            <a:ext cx="6734175" cy="178118"/>
          </a:xfrm>
          <a:prstGeom prst="rect">
            <a:avLst/>
          </a:prstGeom>
          <a:noFill/>
          <a:ln/>
        </p:spPr>
        <p:txBody>
          <a:bodyPr wrap="none" lIns="0" tIns="0" rIns="0" bIns="0" rtlCol="0" anchor="t"/>
          <a:lstStyle/>
          <a:p>
            <a:pPr marL="342900" indent="-342900" algn="l">
              <a:lnSpc>
                <a:spcPct val="1500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Modifying behaviour to suit varied professional and social context</a:t>
            </a:r>
            <a:endParaRPr lang="en-US" sz="1600" dirty="0">
              <a:latin typeface="Times New Roman" panose="02020603050405020304" pitchFamily="18" charset="0"/>
              <a:cs typeface="Times New Roman" panose="02020603050405020304" pitchFamily="18" charset="0"/>
            </a:endParaRPr>
          </a:p>
        </p:txBody>
      </p:sp>
      <p:pic>
        <p:nvPicPr>
          <p:cNvPr id="10" name="Image 0" descr="preencoded.png"/>
          <p:cNvPicPr>
            <a:picLocks noChangeAspect="1"/>
          </p:cNvPicPr>
          <p:nvPr/>
        </p:nvPicPr>
        <p:blipFill>
          <a:blip r:embed="rId3"/>
          <a:stretch>
            <a:fillRect/>
          </a:stretch>
        </p:blipFill>
        <p:spPr>
          <a:xfrm>
            <a:off x="7458551" y="1762601"/>
            <a:ext cx="6734175" cy="4827385"/>
          </a:xfrm>
          <a:prstGeom prst="rect">
            <a:avLst/>
          </a:prstGeom>
        </p:spPr>
      </p:pic>
      <p:sp>
        <p:nvSpPr>
          <p:cNvPr id="11" name="Text 8"/>
          <p:cNvSpPr/>
          <p:nvPr/>
        </p:nvSpPr>
        <p:spPr>
          <a:xfrm>
            <a:off x="352126" y="3046088"/>
            <a:ext cx="13739813" cy="178118"/>
          </a:xfrm>
          <a:prstGeom prst="rect">
            <a:avLst/>
          </a:prstGeom>
          <a:noFill/>
          <a:ln/>
        </p:spPr>
        <p:txBody>
          <a:bodyPr wrap="none" lIns="0" tIns="0" rIns="0" bIns="0" rtlCol="0" anchor="t"/>
          <a:lstStyle/>
          <a:p>
            <a:pPr marL="171450" indent="-171450">
              <a:lnSpc>
                <a:spcPct val="150000"/>
              </a:lnSpc>
              <a:buFont typeface="Arial" panose="020B0604020202020204" pitchFamily="34" charset="0"/>
              <a:buChar char="•"/>
            </a:pPr>
            <a:r>
              <a:rPr lang="en-US" sz="1600" dirty="0">
                <a:latin typeface="Times New Roman" panose="02020603050405020304" pitchFamily="18" charset="0"/>
                <a:ea typeface="Montserrat" pitchFamily="34" charset="-122"/>
                <a:cs typeface="Times New Roman" panose="02020603050405020304" pitchFamily="18" charset="0"/>
              </a:rPr>
              <a:t>   It is especially critical in global organisations</a:t>
            </a:r>
            <a:endParaRPr lang="en-US" sz="1600" dirty="0">
              <a:latin typeface="Times New Roman" panose="02020603050405020304" pitchFamily="18" charset="0"/>
              <a:cs typeface="Times New Roman" panose="02020603050405020304" pitchFamily="18" charset="0"/>
            </a:endParaRPr>
          </a:p>
        </p:txBody>
      </p:sp>
      <p:sp>
        <p:nvSpPr>
          <p:cNvPr id="12" name="Shape 9"/>
          <p:cNvSpPr/>
          <p:nvPr/>
        </p:nvSpPr>
        <p:spPr>
          <a:xfrm>
            <a:off x="460534" y="7206841"/>
            <a:ext cx="13739813" cy="472916"/>
          </a:xfrm>
          <a:prstGeom prst="roundRect">
            <a:avLst>
              <a:gd name="adj" fmla="val 35313"/>
            </a:avLst>
          </a:prstGeom>
          <a:solidFill>
            <a:srgbClr val="BEDFF3"/>
          </a:solidFill>
          <a:ln/>
        </p:spPr>
        <p:txBody>
          <a:bodyPr/>
          <a:lstStyle/>
          <a:p>
            <a:endParaRPr lang="en-IN"/>
          </a:p>
        </p:txBody>
      </p:sp>
      <p:pic>
        <p:nvPicPr>
          <p:cNvPr id="13" name="Image 1" descr="preencoded.png"/>
          <p:cNvPicPr>
            <a:picLocks noChangeAspect="1"/>
          </p:cNvPicPr>
          <p:nvPr/>
        </p:nvPicPr>
        <p:blipFill>
          <a:blip r:embed="rId4"/>
          <a:stretch>
            <a:fillRect/>
          </a:stretch>
        </p:blipFill>
        <p:spPr>
          <a:xfrm>
            <a:off x="556617" y="9213771"/>
            <a:ext cx="139065" cy="111323"/>
          </a:xfrm>
          <a:prstGeom prst="rect">
            <a:avLst/>
          </a:prstGeom>
        </p:spPr>
      </p:pic>
      <p:sp>
        <p:nvSpPr>
          <p:cNvPr id="14" name="Text 10"/>
          <p:cNvSpPr/>
          <p:nvPr/>
        </p:nvSpPr>
        <p:spPr>
          <a:xfrm>
            <a:off x="825162" y="7307907"/>
            <a:ext cx="13266777" cy="178118"/>
          </a:xfrm>
          <a:prstGeom prst="rect">
            <a:avLst/>
          </a:prstGeom>
          <a:noFill/>
          <a:ln/>
        </p:spPr>
        <p:txBody>
          <a:bodyPr wrap="none" lIns="0" tIns="0" rIns="0" bIns="0" rtlCol="0" anchor="t"/>
          <a:lstStyle/>
          <a:p>
            <a:pPr marL="0" indent="0" algn="l">
              <a:lnSpc>
                <a:spcPct val="150000"/>
              </a:lnSpc>
              <a:buNone/>
            </a:pPr>
            <a:r>
              <a:rPr lang="en-US" sz="1600" b="1" dirty="0">
                <a:latin typeface="Times New Roman" panose="02020603050405020304" pitchFamily="18" charset="0"/>
                <a:ea typeface="Montserrat" pitchFamily="34" charset="-122"/>
                <a:cs typeface="Times New Roman" panose="02020603050405020304" pitchFamily="18" charset="0"/>
              </a:rPr>
              <a:t>Speaker Notes:</a:t>
            </a:r>
            <a:r>
              <a:rPr lang="en-US" sz="1600" dirty="0">
                <a:latin typeface="Times New Roman" panose="02020603050405020304" pitchFamily="18" charset="0"/>
                <a:ea typeface="Montserrat" pitchFamily="34" charset="-122"/>
                <a:cs typeface="Times New Roman" panose="02020603050405020304" pitchFamily="18" charset="0"/>
              </a:rPr>
              <a:t> Cultural Intelligence allows leaders to interact respectfully with the culturally diverse individuals and also minimises all the conflict and misunderstanding.</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760720" cy="8229600"/>
          </a:xfrm>
          <a:prstGeom prst="rect">
            <a:avLst/>
          </a:prstGeom>
        </p:spPr>
      </p:pic>
      <p:sp>
        <p:nvSpPr>
          <p:cNvPr id="3" name="Text 0"/>
          <p:cNvSpPr/>
          <p:nvPr/>
        </p:nvSpPr>
        <p:spPr>
          <a:xfrm>
            <a:off x="6247805" y="820579"/>
            <a:ext cx="2379464" cy="297418"/>
          </a:xfrm>
          <a:prstGeom prst="rect">
            <a:avLst/>
          </a:prstGeom>
          <a:noFill/>
          <a:ln/>
        </p:spPr>
        <p:txBody>
          <a:bodyPr wrap="none" lIns="0" tIns="0" rIns="0" bIns="0" rtlCol="0" anchor="t"/>
          <a:lstStyle/>
          <a:p>
            <a:pPr marL="0" indent="0" algn="l">
              <a:lnSpc>
                <a:spcPts val="2300"/>
              </a:lnSpc>
              <a:buNone/>
            </a:pPr>
            <a:endParaRPr lang="en-US" sz="1850" dirty="0">
              <a:latin typeface="Times New Roman" panose="02020603050405020304" pitchFamily="18" charset="0"/>
              <a:cs typeface="Times New Roman" panose="02020603050405020304" pitchFamily="18" charset="0"/>
            </a:endParaRPr>
          </a:p>
        </p:txBody>
      </p:sp>
      <p:sp>
        <p:nvSpPr>
          <p:cNvPr id="4" name="Text 1"/>
          <p:cNvSpPr/>
          <p:nvPr/>
        </p:nvSpPr>
        <p:spPr>
          <a:xfrm>
            <a:off x="6247805" y="1194078"/>
            <a:ext cx="7621191" cy="1189673"/>
          </a:xfrm>
          <a:prstGeom prst="rect">
            <a:avLst/>
          </a:prstGeom>
          <a:noFill/>
          <a:ln/>
        </p:spPr>
        <p:txBody>
          <a:bodyPr wrap="square" lIns="0" tIns="0" rIns="0" bIns="0" rtlCol="0" anchor="t"/>
          <a:lstStyle/>
          <a:p>
            <a:pPr marL="0" indent="0" algn="l">
              <a:lnSpc>
                <a:spcPts val="4650"/>
              </a:lnSpc>
              <a:buNone/>
            </a:pPr>
            <a:r>
              <a:rPr lang="en-US" sz="3700" b="1" dirty="0">
                <a:latin typeface="Times New Roman" panose="02020603050405020304" pitchFamily="18" charset="0"/>
                <a:ea typeface="Hind Vadodara Bold" pitchFamily="34" charset="-122"/>
                <a:cs typeface="Times New Roman" panose="02020603050405020304" pitchFamily="18" charset="0"/>
              </a:rPr>
              <a:t>Earley &amp; Ang's Cultural Intelligence (CQ) Model (2003)</a:t>
            </a:r>
            <a:endParaRPr lang="en-US" sz="3700" dirty="0">
              <a:latin typeface="Times New Roman" panose="02020603050405020304" pitchFamily="18" charset="0"/>
              <a:cs typeface="Times New Roman" panose="02020603050405020304" pitchFamily="18" charset="0"/>
            </a:endParaRPr>
          </a:p>
        </p:txBody>
      </p:sp>
      <p:sp>
        <p:nvSpPr>
          <p:cNvPr id="5" name="Text 2"/>
          <p:cNvSpPr/>
          <p:nvPr/>
        </p:nvSpPr>
        <p:spPr>
          <a:xfrm>
            <a:off x="6247805" y="2669262"/>
            <a:ext cx="7621191" cy="1142286"/>
          </a:xfrm>
          <a:prstGeom prst="rect">
            <a:avLst/>
          </a:prstGeom>
          <a:noFill/>
          <a:ln/>
        </p:spPr>
        <p:txBody>
          <a:bodyPr wrap="square" lIns="0" tIns="0" rIns="0" bIns="0" rtlCol="0" anchor="t"/>
          <a:lstStyle/>
          <a:p>
            <a:pPr marL="342900" indent="-342900" algn="l">
              <a:lnSpc>
                <a:spcPts val="2950"/>
              </a:lnSpc>
              <a:buFont typeface="Arial" panose="020B0604020202020204" pitchFamily="34" charset="0"/>
              <a:buChar char="•"/>
            </a:pPr>
            <a:r>
              <a:rPr lang="en-US" sz="1850" dirty="0">
                <a:latin typeface="Times New Roman" panose="02020603050405020304" pitchFamily="18" charset="0"/>
                <a:ea typeface="Montserrat" pitchFamily="34" charset="-122"/>
                <a:cs typeface="Times New Roman" panose="02020603050405020304" pitchFamily="18" charset="0"/>
              </a:rPr>
              <a:t>Earley and Ang's Cultural Intelligence Model (2003) explain the ability of individuals to function properly towards diverse cultural settings (Babu, 2021).</a:t>
            </a:r>
            <a:endParaRPr lang="en-US" sz="1850" dirty="0">
              <a:latin typeface="Times New Roman" panose="02020603050405020304" pitchFamily="18" charset="0"/>
              <a:cs typeface="Times New Roman" panose="02020603050405020304" pitchFamily="18" charset="0"/>
            </a:endParaRPr>
          </a:p>
        </p:txBody>
      </p:sp>
      <p:sp>
        <p:nvSpPr>
          <p:cNvPr id="6" name="Text 3"/>
          <p:cNvSpPr/>
          <p:nvPr/>
        </p:nvSpPr>
        <p:spPr>
          <a:xfrm>
            <a:off x="6247805" y="4025622"/>
            <a:ext cx="7621191" cy="1142286"/>
          </a:xfrm>
          <a:prstGeom prst="rect">
            <a:avLst/>
          </a:prstGeom>
          <a:noFill/>
          <a:ln/>
        </p:spPr>
        <p:txBody>
          <a:bodyPr wrap="square" lIns="0" tIns="0" rIns="0" bIns="0" rtlCol="0" anchor="t"/>
          <a:lstStyle/>
          <a:p>
            <a:pPr marL="342900" indent="-342900" algn="l">
              <a:lnSpc>
                <a:spcPts val="2950"/>
              </a:lnSpc>
              <a:buFont typeface="Arial" panose="020B0604020202020204" pitchFamily="34" charset="0"/>
              <a:buChar char="•"/>
            </a:pPr>
            <a:r>
              <a:rPr lang="en-US" sz="1850" dirty="0">
                <a:latin typeface="Times New Roman" panose="02020603050405020304" pitchFamily="18" charset="0"/>
                <a:ea typeface="Montserrat" pitchFamily="34" charset="-122"/>
                <a:cs typeface="Times New Roman" panose="02020603050405020304" pitchFamily="18" charset="0"/>
              </a:rPr>
              <a:t>This model proposes 4 important dimensions which allows leaders to apply some unfamiliar cultural situations and also take behaviour properly for the global collaboration.</a:t>
            </a:r>
            <a:endParaRPr lang="en-US" sz="1850" dirty="0">
              <a:latin typeface="Times New Roman" panose="02020603050405020304" pitchFamily="18" charset="0"/>
              <a:cs typeface="Times New Roman" panose="02020603050405020304" pitchFamily="18" charset="0"/>
            </a:endParaRPr>
          </a:p>
        </p:txBody>
      </p:sp>
      <p:sp>
        <p:nvSpPr>
          <p:cNvPr id="7" name="Shape 4"/>
          <p:cNvSpPr/>
          <p:nvPr/>
        </p:nvSpPr>
        <p:spPr>
          <a:xfrm>
            <a:off x="6247805" y="5381982"/>
            <a:ext cx="7621191" cy="2026920"/>
          </a:xfrm>
          <a:prstGeom prst="roundRect">
            <a:avLst>
              <a:gd name="adj" fmla="val 14088"/>
            </a:avLst>
          </a:prstGeom>
          <a:solidFill>
            <a:srgbClr val="BEDFF3"/>
          </a:solidFill>
          <a:ln/>
        </p:spPr>
        <p:txBody>
          <a:bodyPr/>
          <a:lstStyle/>
          <a:p>
            <a:endParaRPr lang="en-IN"/>
          </a:p>
        </p:txBody>
      </p:sp>
      <p:pic>
        <p:nvPicPr>
          <p:cNvPr id="8" name="Image 1" descr="preencoded.png"/>
          <p:cNvPicPr>
            <a:picLocks noChangeAspect="1"/>
          </p:cNvPicPr>
          <p:nvPr/>
        </p:nvPicPr>
        <p:blipFill>
          <a:blip r:embed="rId4"/>
          <a:stretch>
            <a:fillRect/>
          </a:stretch>
        </p:blipFill>
        <p:spPr>
          <a:xfrm>
            <a:off x="6438067" y="5666542"/>
            <a:ext cx="237887" cy="190262"/>
          </a:xfrm>
          <a:prstGeom prst="rect">
            <a:avLst/>
          </a:prstGeom>
        </p:spPr>
      </p:pic>
      <p:sp>
        <p:nvSpPr>
          <p:cNvPr id="9" name="Text 5"/>
          <p:cNvSpPr/>
          <p:nvPr/>
        </p:nvSpPr>
        <p:spPr>
          <a:xfrm>
            <a:off x="6866215" y="5619750"/>
            <a:ext cx="6812518" cy="1522809"/>
          </a:xfrm>
          <a:prstGeom prst="rect">
            <a:avLst/>
          </a:prstGeom>
          <a:noFill/>
          <a:ln/>
        </p:spPr>
        <p:txBody>
          <a:bodyPr wrap="square" lIns="0" tIns="0" rIns="0" bIns="0" rtlCol="0" anchor="t"/>
          <a:lstStyle/>
          <a:p>
            <a:pPr marL="0" indent="0" algn="l">
              <a:lnSpc>
                <a:spcPts val="2350"/>
              </a:lnSpc>
              <a:buNone/>
            </a:pPr>
            <a:r>
              <a:rPr lang="en-US" sz="1450" b="1" dirty="0">
                <a:latin typeface="Times New Roman" panose="02020603050405020304" pitchFamily="18" charset="0"/>
                <a:ea typeface="Montserrat" pitchFamily="34" charset="-122"/>
                <a:cs typeface="Times New Roman" panose="02020603050405020304" pitchFamily="18" charset="0"/>
              </a:rPr>
              <a:t>Speaker Notes:</a:t>
            </a:r>
            <a:r>
              <a:rPr lang="en-US" sz="1450" dirty="0">
                <a:latin typeface="Times New Roman" panose="02020603050405020304" pitchFamily="18" charset="0"/>
                <a:ea typeface="Montserrat" pitchFamily="34" charset="-122"/>
                <a:cs typeface="Times New Roman" panose="02020603050405020304" pitchFamily="18" charset="0"/>
              </a:rPr>
              <a:t> This model is hugely implemented in global leadership research and practices. It highlights the behavioural and psychological skills that are needed for cross-cultural effectiveness. This makes it hugely related for the modern multinational organisational environments.</a:t>
            </a:r>
            <a:endParaRPr lang="en-US" sz="14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68191" y="529114"/>
            <a:ext cx="2400895" cy="300157"/>
          </a:xfrm>
          <a:prstGeom prst="rect">
            <a:avLst/>
          </a:prstGeom>
          <a:noFill/>
          <a:ln/>
        </p:spPr>
        <p:txBody>
          <a:bodyPr wrap="none" lIns="0" tIns="0" rIns="0" bIns="0" rtlCol="0" anchor="t"/>
          <a:lstStyle/>
          <a:p>
            <a:pPr marL="0" indent="0" algn="l">
              <a:lnSpc>
                <a:spcPts val="2350"/>
              </a:lnSpc>
              <a:buNone/>
            </a:pPr>
            <a:endParaRPr lang="en-US" sz="1850" dirty="0">
              <a:latin typeface="Times New Roman" panose="02020603050405020304" pitchFamily="18" charset="0"/>
              <a:cs typeface="Times New Roman" panose="02020603050405020304" pitchFamily="18" charset="0"/>
            </a:endParaRPr>
          </a:p>
        </p:txBody>
      </p:sp>
      <p:sp>
        <p:nvSpPr>
          <p:cNvPr id="3" name="Text 1"/>
          <p:cNvSpPr/>
          <p:nvPr/>
        </p:nvSpPr>
        <p:spPr>
          <a:xfrm>
            <a:off x="768191" y="906066"/>
            <a:ext cx="10512385" cy="600194"/>
          </a:xfrm>
          <a:prstGeom prst="rect">
            <a:avLst/>
          </a:prstGeom>
          <a:noFill/>
          <a:ln/>
        </p:spPr>
        <p:txBody>
          <a:bodyPr wrap="none" lIns="0" tIns="0" rIns="0" bIns="0" rtlCol="0" anchor="t"/>
          <a:lstStyle/>
          <a:p>
            <a:pPr marL="0" indent="0" algn="l">
              <a:lnSpc>
                <a:spcPts val="4700"/>
              </a:lnSpc>
              <a:buNone/>
            </a:pPr>
            <a:r>
              <a:rPr lang="en-US" sz="3750" b="1" dirty="0">
                <a:latin typeface="Times New Roman" panose="02020603050405020304" pitchFamily="18" charset="0"/>
                <a:ea typeface="Hind Vadodara Bold" pitchFamily="34" charset="-122"/>
                <a:cs typeface="Times New Roman" panose="02020603050405020304" pitchFamily="18" charset="0"/>
              </a:rPr>
              <a:t>Four Dimensions of Cultural Intelligence</a:t>
            </a:r>
            <a:endParaRPr lang="en-US" sz="3750" dirty="0">
              <a:latin typeface="Times New Roman" panose="02020603050405020304" pitchFamily="18" charset="0"/>
              <a:cs typeface="Times New Roman" panose="02020603050405020304" pitchFamily="18" charset="0"/>
            </a:endParaRPr>
          </a:p>
        </p:txBody>
      </p:sp>
      <p:sp>
        <p:nvSpPr>
          <p:cNvPr id="4" name="Text 2"/>
          <p:cNvSpPr/>
          <p:nvPr/>
        </p:nvSpPr>
        <p:spPr>
          <a:xfrm>
            <a:off x="768191" y="1794272"/>
            <a:ext cx="192048" cy="240030"/>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Hind Vadodara Light" pitchFamily="34" charset="-122"/>
                <a:cs typeface="Times New Roman" panose="02020603050405020304" pitchFamily="18" charset="0"/>
              </a:rPr>
              <a:t>01</a:t>
            </a:r>
            <a:endParaRPr lang="en-US" sz="1500" dirty="0">
              <a:latin typeface="Times New Roman" panose="02020603050405020304" pitchFamily="18" charset="0"/>
              <a:cs typeface="Times New Roman" panose="02020603050405020304" pitchFamily="18" charset="0"/>
            </a:endParaRPr>
          </a:p>
        </p:txBody>
      </p:sp>
      <p:pic>
        <p:nvPicPr>
          <p:cNvPr id="5" name="Image 0" descr="preencoded.png"/>
          <p:cNvPicPr>
            <a:picLocks noChangeAspect="1"/>
          </p:cNvPicPr>
          <p:nvPr/>
        </p:nvPicPr>
        <p:blipFill>
          <a:blip r:embed="rId3"/>
          <a:stretch>
            <a:fillRect/>
          </a:stretch>
        </p:blipFill>
        <p:spPr>
          <a:xfrm>
            <a:off x="768191" y="2097762"/>
            <a:ext cx="6450925" cy="22860"/>
          </a:xfrm>
          <a:prstGeom prst="rect">
            <a:avLst/>
          </a:prstGeom>
        </p:spPr>
      </p:pic>
      <p:sp>
        <p:nvSpPr>
          <p:cNvPr id="6" name="Text 3"/>
          <p:cNvSpPr/>
          <p:nvPr/>
        </p:nvSpPr>
        <p:spPr>
          <a:xfrm>
            <a:off x="768191" y="2239447"/>
            <a:ext cx="2400895" cy="300157"/>
          </a:xfrm>
          <a:prstGeom prst="rect">
            <a:avLst/>
          </a:prstGeom>
          <a:noFill/>
          <a:ln/>
        </p:spPr>
        <p:txBody>
          <a:bodyPr wrap="none" lIns="0" tIns="0" rIns="0" bIns="0" rtlCol="0" anchor="t"/>
          <a:lstStyle/>
          <a:p>
            <a:pPr marL="0" indent="0" algn="l">
              <a:lnSpc>
                <a:spcPts val="2350"/>
              </a:lnSpc>
              <a:buNone/>
            </a:pPr>
            <a:r>
              <a:rPr lang="en-US" sz="1850" b="1" dirty="0">
                <a:latin typeface="Times New Roman" panose="02020603050405020304" pitchFamily="18" charset="0"/>
                <a:ea typeface="Hind Vadodara Bold" pitchFamily="34" charset="-122"/>
                <a:cs typeface="Times New Roman" panose="02020603050405020304" pitchFamily="18" charset="0"/>
              </a:rPr>
              <a:t>Metacognitive CQ</a:t>
            </a:r>
            <a:endParaRPr lang="en-US" sz="1850" dirty="0">
              <a:latin typeface="Times New Roman" panose="02020603050405020304" pitchFamily="18" charset="0"/>
              <a:cs typeface="Times New Roman" panose="02020603050405020304" pitchFamily="18" charset="0"/>
            </a:endParaRPr>
          </a:p>
        </p:txBody>
      </p:sp>
      <p:sp>
        <p:nvSpPr>
          <p:cNvPr id="7" name="Text 4"/>
          <p:cNvSpPr/>
          <p:nvPr/>
        </p:nvSpPr>
        <p:spPr>
          <a:xfrm>
            <a:off x="768191" y="2654737"/>
            <a:ext cx="6450925" cy="307181"/>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Montserrat" pitchFamily="34" charset="-122"/>
                <a:cs typeface="Times New Roman" panose="02020603050405020304" pitchFamily="18" charset="0"/>
              </a:rPr>
              <a:t>Awareness and planning</a:t>
            </a:r>
            <a:endParaRPr lang="en-US" sz="1500" dirty="0">
              <a:latin typeface="Times New Roman" panose="02020603050405020304" pitchFamily="18" charset="0"/>
              <a:cs typeface="Times New Roman" panose="02020603050405020304" pitchFamily="18" charset="0"/>
            </a:endParaRPr>
          </a:p>
        </p:txBody>
      </p:sp>
      <p:sp>
        <p:nvSpPr>
          <p:cNvPr id="8" name="Text 5"/>
          <p:cNvSpPr/>
          <p:nvPr/>
        </p:nvSpPr>
        <p:spPr>
          <a:xfrm>
            <a:off x="7411164" y="1794272"/>
            <a:ext cx="192048" cy="240030"/>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Hind Vadodara Light" pitchFamily="34" charset="-122"/>
                <a:cs typeface="Times New Roman" panose="02020603050405020304" pitchFamily="18" charset="0"/>
              </a:rPr>
              <a:t>02</a:t>
            </a:r>
            <a:endParaRPr lang="en-US" sz="1500" dirty="0">
              <a:latin typeface="Times New Roman" panose="02020603050405020304" pitchFamily="18" charset="0"/>
              <a:cs typeface="Times New Roman" panose="02020603050405020304" pitchFamily="18" charset="0"/>
            </a:endParaRPr>
          </a:p>
        </p:txBody>
      </p:sp>
      <p:pic>
        <p:nvPicPr>
          <p:cNvPr id="9" name="Image 1" descr="preencoded.png"/>
          <p:cNvPicPr>
            <a:picLocks noChangeAspect="1"/>
          </p:cNvPicPr>
          <p:nvPr/>
        </p:nvPicPr>
        <p:blipFill>
          <a:blip r:embed="rId3"/>
          <a:stretch>
            <a:fillRect/>
          </a:stretch>
        </p:blipFill>
        <p:spPr>
          <a:xfrm>
            <a:off x="7411164" y="2097762"/>
            <a:ext cx="6451044" cy="22860"/>
          </a:xfrm>
          <a:prstGeom prst="rect">
            <a:avLst/>
          </a:prstGeom>
        </p:spPr>
      </p:pic>
      <p:sp>
        <p:nvSpPr>
          <p:cNvPr id="10" name="Text 6"/>
          <p:cNvSpPr/>
          <p:nvPr/>
        </p:nvSpPr>
        <p:spPr>
          <a:xfrm>
            <a:off x="7411164" y="2239447"/>
            <a:ext cx="2400895" cy="300157"/>
          </a:xfrm>
          <a:prstGeom prst="rect">
            <a:avLst/>
          </a:prstGeom>
          <a:noFill/>
          <a:ln/>
        </p:spPr>
        <p:txBody>
          <a:bodyPr wrap="none" lIns="0" tIns="0" rIns="0" bIns="0" rtlCol="0" anchor="t"/>
          <a:lstStyle/>
          <a:p>
            <a:pPr marL="0" indent="0" algn="l">
              <a:lnSpc>
                <a:spcPts val="2350"/>
              </a:lnSpc>
              <a:buNone/>
            </a:pPr>
            <a:r>
              <a:rPr lang="en-US" sz="1850" b="1" dirty="0">
                <a:latin typeface="Times New Roman" panose="02020603050405020304" pitchFamily="18" charset="0"/>
                <a:ea typeface="Hind Vadodara Bold" pitchFamily="34" charset="-122"/>
                <a:cs typeface="Times New Roman" panose="02020603050405020304" pitchFamily="18" charset="0"/>
              </a:rPr>
              <a:t>Cognitive CQ</a:t>
            </a:r>
            <a:endParaRPr lang="en-US" sz="1850" dirty="0">
              <a:latin typeface="Times New Roman" panose="02020603050405020304" pitchFamily="18" charset="0"/>
              <a:cs typeface="Times New Roman" panose="02020603050405020304" pitchFamily="18" charset="0"/>
            </a:endParaRPr>
          </a:p>
        </p:txBody>
      </p:sp>
      <p:sp>
        <p:nvSpPr>
          <p:cNvPr id="11" name="Text 7"/>
          <p:cNvSpPr/>
          <p:nvPr/>
        </p:nvSpPr>
        <p:spPr>
          <a:xfrm>
            <a:off x="7411164" y="2654737"/>
            <a:ext cx="6451044" cy="307181"/>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Montserrat" pitchFamily="34" charset="-122"/>
                <a:cs typeface="Times New Roman" panose="02020603050405020304" pitchFamily="18" charset="0"/>
              </a:rPr>
              <a:t>Cultural understanding</a:t>
            </a:r>
            <a:endParaRPr lang="en-US" sz="1500" dirty="0">
              <a:latin typeface="Times New Roman" panose="02020603050405020304" pitchFamily="18" charset="0"/>
              <a:cs typeface="Times New Roman" panose="02020603050405020304" pitchFamily="18" charset="0"/>
            </a:endParaRPr>
          </a:p>
        </p:txBody>
      </p:sp>
      <p:sp>
        <p:nvSpPr>
          <p:cNvPr id="12" name="Text 8"/>
          <p:cNvSpPr/>
          <p:nvPr/>
        </p:nvSpPr>
        <p:spPr>
          <a:xfrm>
            <a:off x="768191" y="3297912"/>
            <a:ext cx="192048" cy="240030"/>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Hind Vadodara Light" pitchFamily="34" charset="-122"/>
                <a:cs typeface="Times New Roman" panose="02020603050405020304" pitchFamily="18" charset="0"/>
              </a:rPr>
              <a:t>03</a:t>
            </a:r>
            <a:endParaRPr lang="en-US" sz="1500" dirty="0">
              <a:latin typeface="Times New Roman" panose="02020603050405020304" pitchFamily="18" charset="0"/>
              <a:cs typeface="Times New Roman" panose="02020603050405020304" pitchFamily="18" charset="0"/>
            </a:endParaRPr>
          </a:p>
        </p:txBody>
      </p:sp>
      <p:pic>
        <p:nvPicPr>
          <p:cNvPr id="13" name="Image 2" descr="preencoded.png"/>
          <p:cNvPicPr>
            <a:picLocks noChangeAspect="1"/>
          </p:cNvPicPr>
          <p:nvPr/>
        </p:nvPicPr>
        <p:blipFill>
          <a:blip r:embed="rId3"/>
          <a:stretch>
            <a:fillRect/>
          </a:stretch>
        </p:blipFill>
        <p:spPr>
          <a:xfrm>
            <a:off x="768191" y="3582233"/>
            <a:ext cx="6450925" cy="22860"/>
          </a:xfrm>
          <a:prstGeom prst="rect">
            <a:avLst/>
          </a:prstGeom>
        </p:spPr>
      </p:pic>
      <p:sp>
        <p:nvSpPr>
          <p:cNvPr id="14" name="Text 9"/>
          <p:cNvSpPr/>
          <p:nvPr/>
        </p:nvSpPr>
        <p:spPr>
          <a:xfrm>
            <a:off x="768191" y="3743087"/>
            <a:ext cx="2400895" cy="300157"/>
          </a:xfrm>
          <a:prstGeom prst="rect">
            <a:avLst/>
          </a:prstGeom>
          <a:noFill/>
          <a:ln/>
        </p:spPr>
        <p:txBody>
          <a:bodyPr wrap="none" lIns="0" tIns="0" rIns="0" bIns="0" rtlCol="0" anchor="t"/>
          <a:lstStyle/>
          <a:p>
            <a:pPr marL="0" indent="0" algn="l">
              <a:lnSpc>
                <a:spcPts val="2350"/>
              </a:lnSpc>
              <a:buNone/>
            </a:pPr>
            <a:r>
              <a:rPr lang="en-US" sz="1850" b="1" dirty="0">
                <a:latin typeface="Times New Roman" panose="02020603050405020304" pitchFamily="18" charset="0"/>
                <a:ea typeface="Hind Vadodara Bold" pitchFamily="34" charset="-122"/>
                <a:cs typeface="Times New Roman" panose="02020603050405020304" pitchFamily="18" charset="0"/>
              </a:rPr>
              <a:t>Motivational CQ</a:t>
            </a:r>
            <a:endParaRPr lang="en-US" sz="1850" dirty="0">
              <a:latin typeface="Times New Roman" panose="02020603050405020304" pitchFamily="18" charset="0"/>
              <a:cs typeface="Times New Roman" panose="02020603050405020304" pitchFamily="18" charset="0"/>
            </a:endParaRPr>
          </a:p>
        </p:txBody>
      </p:sp>
      <p:sp>
        <p:nvSpPr>
          <p:cNvPr id="15" name="Text 10"/>
          <p:cNvSpPr/>
          <p:nvPr/>
        </p:nvSpPr>
        <p:spPr>
          <a:xfrm>
            <a:off x="768191" y="4158377"/>
            <a:ext cx="6450925" cy="307181"/>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Montserrat" pitchFamily="34" charset="-122"/>
                <a:cs typeface="Times New Roman" panose="02020603050405020304" pitchFamily="18" charset="0"/>
              </a:rPr>
              <a:t>Enthusiasm for cross-cultural engagement</a:t>
            </a:r>
            <a:endParaRPr lang="en-US" sz="1500" dirty="0">
              <a:latin typeface="Times New Roman" panose="02020603050405020304" pitchFamily="18" charset="0"/>
              <a:cs typeface="Times New Roman" panose="02020603050405020304" pitchFamily="18" charset="0"/>
            </a:endParaRPr>
          </a:p>
        </p:txBody>
      </p:sp>
      <p:sp>
        <p:nvSpPr>
          <p:cNvPr id="16" name="Text 11"/>
          <p:cNvSpPr/>
          <p:nvPr/>
        </p:nvSpPr>
        <p:spPr>
          <a:xfrm>
            <a:off x="7411164" y="3297912"/>
            <a:ext cx="192048" cy="240030"/>
          </a:xfrm>
          <a:prstGeom prst="rect">
            <a:avLst/>
          </a:prstGeom>
          <a:noFill/>
          <a:ln/>
        </p:spPr>
        <p:txBody>
          <a:bodyPr wrap="none" lIns="0" tIns="0" rIns="0" bIns="0" rtlCol="0" anchor="t"/>
          <a:lstStyle/>
          <a:p>
            <a:pPr marL="0" indent="0" algn="l">
              <a:lnSpc>
                <a:spcPts val="2400"/>
              </a:lnSpc>
              <a:buNone/>
            </a:pPr>
            <a:r>
              <a:rPr lang="en-US" sz="1500" dirty="0">
                <a:latin typeface="Times New Roman" panose="02020603050405020304" pitchFamily="18" charset="0"/>
                <a:ea typeface="Hind Vadodara Light" pitchFamily="34" charset="-122"/>
                <a:cs typeface="Times New Roman" panose="02020603050405020304" pitchFamily="18" charset="0"/>
              </a:rPr>
              <a:t>04</a:t>
            </a:r>
            <a:endParaRPr lang="en-US" sz="1500" dirty="0">
              <a:latin typeface="Times New Roman" panose="02020603050405020304" pitchFamily="18" charset="0"/>
              <a:cs typeface="Times New Roman" panose="02020603050405020304" pitchFamily="18" charset="0"/>
            </a:endParaRPr>
          </a:p>
        </p:txBody>
      </p:sp>
      <p:pic>
        <p:nvPicPr>
          <p:cNvPr id="17" name="Image 3" descr="preencoded.png"/>
          <p:cNvPicPr>
            <a:picLocks noChangeAspect="1"/>
          </p:cNvPicPr>
          <p:nvPr/>
        </p:nvPicPr>
        <p:blipFill>
          <a:blip r:embed="rId3"/>
          <a:stretch>
            <a:fillRect/>
          </a:stretch>
        </p:blipFill>
        <p:spPr>
          <a:xfrm>
            <a:off x="7411164" y="3582233"/>
            <a:ext cx="6451044" cy="22860"/>
          </a:xfrm>
          <a:prstGeom prst="rect">
            <a:avLst/>
          </a:prstGeom>
        </p:spPr>
      </p:pic>
      <p:sp>
        <p:nvSpPr>
          <p:cNvPr id="18" name="Text 12"/>
          <p:cNvSpPr/>
          <p:nvPr/>
        </p:nvSpPr>
        <p:spPr>
          <a:xfrm>
            <a:off x="7411164" y="3743087"/>
            <a:ext cx="2400895" cy="300157"/>
          </a:xfrm>
          <a:prstGeom prst="rect">
            <a:avLst/>
          </a:prstGeom>
          <a:noFill/>
          <a:ln/>
        </p:spPr>
        <p:txBody>
          <a:bodyPr wrap="none" lIns="0" tIns="0" rIns="0" bIns="0" rtlCol="0" anchor="t"/>
          <a:lstStyle/>
          <a:p>
            <a:pPr marL="0" indent="0" algn="l">
              <a:lnSpc>
                <a:spcPts val="2350"/>
              </a:lnSpc>
              <a:buNone/>
            </a:pPr>
            <a:r>
              <a:rPr lang="en-US" sz="1850" b="1" dirty="0">
                <a:latin typeface="Times New Roman" panose="02020603050405020304" pitchFamily="18" charset="0"/>
                <a:ea typeface="Hind Vadodara Bold" pitchFamily="34" charset="-122"/>
                <a:cs typeface="Times New Roman" panose="02020603050405020304" pitchFamily="18" charset="0"/>
              </a:rPr>
              <a:t>Behavioural CQ</a:t>
            </a:r>
            <a:endParaRPr lang="en-US" sz="1850" dirty="0">
              <a:latin typeface="Times New Roman" panose="02020603050405020304" pitchFamily="18" charset="0"/>
              <a:cs typeface="Times New Roman" panose="02020603050405020304" pitchFamily="18" charset="0"/>
            </a:endParaRPr>
          </a:p>
        </p:txBody>
      </p:sp>
      <p:sp>
        <p:nvSpPr>
          <p:cNvPr id="19" name="Text 13"/>
          <p:cNvSpPr/>
          <p:nvPr/>
        </p:nvSpPr>
        <p:spPr>
          <a:xfrm>
            <a:off x="7411164" y="4158377"/>
            <a:ext cx="6451044" cy="614363"/>
          </a:xfrm>
          <a:prstGeom prst="rect">
            <a:avLst/>
          </a:prstGeom>
          <a:noFill/>
          <a:ln/>
        </p:spPr>
        <p:txBody>
          <a:bodyPr wrap="square" lIns="0" tIns="0" rIns="0" bIns="0" rtlCol="0" anchor="t"/>
          <a:lstStyle/>
          <a:p>
            <a:pPr marL="0" indent="0" algn="l">
              <a:lnSpc>
                <a:spcPts val="2400"/>
              </a:lnSpc>
              <a:buNone/>
            </a:pPr>
            <a:r>
              <a:rPr lang="en-US" sz="1500" dirty="0">
                <a:latin typeface="Times New Roman" panose="02020603050405020304" pitchFamily="18" charset="0"/>
                <a:ea typeface="Montserrat" pitchFamily="34" charset="-122"/>
                <a:cs typeface="Times New Roman" panose="02020603050405020304" pitchFamily="18" charset="0"/>
              </a:rPr>
              <a:t>Capability to adjust communication and actions properly towards cultures</a:t>
            </a:r>
            <a:endParaRPr lang="en-US" sz="1500" dirty="0">
              <a:latin typeface="Times New Roman" panose="02020603050405020304" pitchFamily="18" charset="0"/>
              <a:cs typeface="Times New Roman" panose="02020603050405020304" pitchFamily="18" charset="0"/>
            </a:endParaRPr>
          </a:p>
        </p:txBody>
      </p:sp>
      <p:sp>
        <p:nvSpPr>
          <p:cNvPr id="20" name="Text 14"/>
          <p:cNvSpPr/>
          <p:nvPr/>
        </p:nvSpPr>
        <p:spPr>
          <a:xfrm>
            <a:off x="768191" y="5132665"/>
            <a:ext cx="13094018" cy="921544"/>
          </a:xfrm>
          <a:prstGeom prst="rect">
            <a:avLst/>
          </a:prstGeom>
          <a:noFill/>
          <a:ln/>
        </p:spPr>
        <p:txBody>
          <a:bodyPr wrap="square" lIns="0" tIns="0" rIns="0" bIns="0" rtlCol="0" anchor="t"/>
          <a:lstStyle/>
          <a:p>
            <a:pPr marL="285750" indent="-285750" algn="l">
              <a:lnSpc>
                <a:spcPts val="2400"/>
              </a:lnSpc>
              <a:buFont typeface="Arial" panose="020B0604020202020204" pitchFamily="34" charset="0"/>
              <a:buChar char="•"/>
            </a:pPr>
            <a:r>
              <a:rPr lang="en-US" sz="1500" dirty="0">
                <a:latin typeface="Times New Roman" panose="02020603050405020304" pitchFamily="18" charset="0"/>
                <a:ea typeface="Montserrat" pitchFamily="34" charset="-122"/>
                <a:cs typeface="Times New Roman" panose="02020603050405020304" pitchFamily="18" charset="0"/>
              </a:rPr>
              <a:t>The 4 dimensions of Cultural Intelligence include Metacognitive CQ involving awareness and planning, Cognitive CQ relating to cultural understanding. </a:t>
            </a:r>
          </a:p>
          <a:p>
            <a:pPr marL="285750" indent="-285750" algn="l">
              <a:lnSpc>
                <a:spcPts val="2400"/>
              </a:lnSpc>
              <a:buFont typeface="Arial" panose="020B0604020202020204" pitchFamily="34" charset="0"/>
              <a:buChar char="•"/>
            </a:pPr>
            <a:r>
              <a:rPr lang="en-US" sz="1500" dirty="0">
                <a:latin typeface="Times New Roman" panose="02020603050405020304" pitchFamily="18" charset="0"/>
                <a:ea typeface="Montserrat" pitchFamily="34" charset="-122"/>
                <a:cs typeface="Times New Roman" panose="02020603050405020304" pitchFamily="18" charset="0"/>
              </a:rPr>
              <a:t>In addition, it includes Motivational CQ representing enthusiasm for cross-cultural engagement, and Behavioural CQ including the capability to adjust communication and actions properly towards cultures.</a:t>
            </a:r>
            <a:endParaRPr lang="en-US" sz="1500" dirty="0">
              <a:latin typeface="Times New Roman" panose="02020603050405020304" pitchFamily="18" charset="0"/>
              <a:cs typeface="Times New Roman" panose="02020603050405020304" pitchFamily="18" charset="0"/>
            </a:endParaRPr>
          </a:p>
        </p:txBody>
      </p:sp>
      <p:sp>
        <p:nvSpPr>
          <p:cNvPr id="21" name="Shape 15"/>
          <p:cNvSpPr/>
          <p:nvPr/>
        </p:nvSpPr>
        <p:spPr>
          <a:xfrm>
            <a:off x="768191" y="6231850"/>
            <a:ext cx="13094018" cy="1430298"/>
          </a:xfrm>
          <a:prstGeom prst="roundRect">
            <a:avLst>
              <a:gd name="adj" fmla="val 20143"/>
            </a:avLst>
          </a:prstGeom>
          <a:solidFill>
            <a:srgbClr val="BEDFF3"/>
          </a:solidFill>
          <a:ln/>
        </p:spPr>
        <p:txBody>
          <a:bodyPr/>
          <a:lstStyle/>
          <a:p>
            <a:endParaRPr lang="en-IN"/>
          </a:p>
        </p:txBody>
      </p:sp>
      <p:pic>
        <p:nvPicPr>
          <p:cNvPr id="22" name="Image 4" descr="preencoded.png"/>
          <p:cNvPicPr>
            <a:picLocks noChangeAspect="1"/>
          </p:cNvPicPr>
          <p:nvPr/>
        </p:nvPicPr>
        <p:blipFill>
          <a:blip r:embed="rId4"/>
          <a:stretch>
            <a:fillRect/>
          </a:stretch>
        </p:blipFill>
        <p:spPr>
          <a:xfrm>
            <a:off x="960239" y="6524744"/>
            <a:ext cx="240030" cy="192048"/>
          </a:xfrm>
          <a:prstGeom prst="rect">
            <a:avLst/>
          </a:prstGeom>
        </p:spPr>
      </p:pic>
      <p:sp>
        <p:nvSpPr>
          <p:cNvPr id="23" name="Text 16"/>
          <p:cNvSpPr/>
          <p:nvPr/>
        </p:nvSpPr>
        <p:spPr>
          <a:xfrm>
            <a:off x="1392317" y="6510218"/>
            <a:ext cx="12277844" cy="921544"/>
          </a:xfrm>
          <a:prstGeom prst="rect">
            <a:avLst/>
          </a:prstGeom>
          <a:noFill/>
          <a:ln/>
        </p:spPr>
        <p:txBody>
          <a:bodyPr wrap="square" lIns="0" tIns="0" rIns="0" bIns="0" rtlCol="0" anchor="t"/>
          <a:lstStyle/>
          <a:p>
            <a:pPr marL="0" indent="0" algn="l">
              <a:lnSpc>
                <a:spcPts val="2400"/>
              </a:lnSpc>
              <a:buNone/>
            </a:pPr>
            <a:r>
              <a:rPr lang="en-US" sz="1500" b="1" dirty="0">
                <a:latin typeface="Times New Roman" panose="02020603050405020304" pitchFamily="18" charset="0"/>
                <a:ea typeface="Montserrat" pitchFamily="34" charset="-122"/>
                <a:cs typeface="Times New Roman" panose="02020603050405020304" pitchFamily="18" charset="0"/>
              </a:rPr>
              <a:t>Speaker Notes:</a:t>
            </a:r>
            <a:r>
              <a:rPr lang="en-US" sz="1500" dirty="0">
                <a:latin typeface="Times New Roman" panose="02020603050405020304" pitchFamily="18" charset="0"/>
                <a:ea typeface="Montserrat" pitchFamily="34" charset="-122"/>
                <a:cs typeface="Times New Roman" panose="02020603050405020304" pitchFamily="18" charset="0"/>
              </a:rPr>
              <a:t> These dimensions effectively allow leaders to understand as well as manage cultural diversity effectively. In this context, proper CQ improves teamwork, less misunderstanding and enhances adoption in multicultural organisational environments.</a:t>
            </a:r>
            <a:endParaRPr lang="en-US" sz="15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85000"/>
            </a:srgbClr>
          </a:solidFill>
          <a:ln/>
        </p:spPr>
        <p:txBody>
          <a:bodyPr/>
          <a:lstStyle/>
          <a:p>
            <a:endParaRPr lang="en-IN"/>
          </a:p>
        </p:txBody>
      </p:sp>
      <p:sp>
        <p:nvSpPr>
          <p:cNvPr id="4" name="Text 1"/>
          <p:cNvSpPr/>
          <p:nvPr/>
        </p:nvSpPr>
        <p:spPr>
          <a:xfrm>
            <a:off x="793790" y="1863685"/>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5" name="Text 2"/>
          <p:cNvSpPr/>
          <p:nvPr/>
        </p:nvSpPr>
        <p:spPr>
          <a:xfrm>
            <a:off x="793790" y="2253139"/>
            <a:ext cx="9488091"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Dimensions of Cultural Intelligence</a:t>
            </a:r>
            <a:endParaRPr lang="en-US" sz="3900" dirty="0">
              <a:latin typeface="Times New Roman" panose="02020603050405020304" pitchFamily="18" charset="0"/>
              <a:cs typeface="Times New Roman" panose="02020603050405020304" pitchFamily="18" charset="0"/>
            </a:endParaRPr>
          </a:p>
        </p:txBody>
      </p:sp>
      <p:sp>
        <p:nvSpPr>
          <p:cNvPr id="6" name="Text 3"/>
          <p:cNvSpPr/>
          <p:nvPr/>
        </p:nvSpPr>
        <p:spPr>
          <a:xfrm>
            <a:off x="793790" y="3170873"/>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Cultural Intelligence includes motivational, cognitive, metacognitive and the behavioural elements that allows leaders to reflect upon the cultural assumptions (Paiuc, 2021).</a:t>
            </a:r>
            <a:endParaRPr lang="en-US" sz="1950" dirty="0">
              <a:latin typeface="Times New Roman" panose="02020603050405020304" pitchFamily="18" charset="0"/>
              <a:cs typeface="Times New Roman" panose="02020603050405020304" pitchFamily="18" charset="0"/>
            </a:endParaRPr>
          </a:p>
        </p:txBody>
      </p:sp>
      <p:sp>
        <p:nvSpPr>
          <p:cNvPr id="7" name="Text 4"/>
          <p:cNvSpPr/>
          <p:nvPr/>
        </p:nvSpPr>
        <p:spPr>
          <a:xfrm>
            <a:off x="793790" y="4188023"/>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In addition, it understands the cultural norms, remains motivated to engage cross-culturally and also adjusts behaviour properly in the teamwork scenarios and multicultural communication.</a:t>
            </a:r>
            <a:endParaRPr lang="en-US" sz="1950" dirty="0">
              <a:latin typeface="Times New Roman" panose="02020603050405020304" pitchFamily="18" charset="0"/>
              <a:cs typeface="Times New Roman" panose="02020603050405020304" pitchFamily="18" charset="0"/>
            </a:endParaRPr>
          </a:p>
        </p:txBody>
      </p:sp>
      <p:sp>
        <p:nvSpPr>
          <p:cNvPr id="8" name="Shape 5"/>
          <p:cNvSpPr/>
          <p:nvPr/>
        </p:nvSpPr>
        <p:spPr>
          <a:xfrm>
            <a:off x="793790" y="5205174"/>
            <a:ext cx="13042821" cy="1160740"/>
          </a:xfrm>
          <a:prstGeom prst="roundRect">
            <a:avLst>
              <a:gd name="adj" fmla="val 25648"/>
            </a:avLst>
          </a:prstGeom>
          <a:solidFill>
            <a:srgbClr val="BEDFF3"/>
          </a:solidFill>
          <a:ln/>
        </p:spPr>
        <p:txBody>
          <a:bodyPr/>
          <a:lstStyle/>
          <a:p>
            <a:endParaRPr lang="en-IN"/>
          </a:p>
        </p:txBody>
      </p:sp>
      <p:pic>
        <p:nvPicPr>
          <p:cNvPr id="9" name="Image 1" descr="preencoded.png"/>
          <p:cNvPicPr>
            <a:picLocks noChangeAspect="1"/>
          </p:cNvPicPr>
          <p:nvPr/>
        </p:nvPicPr>
        <p:blipFill>
          <a:blip r:embed="rId4"/>
          <a:stretch>
            <a:fillRect/>
          </a:stretch>
        </p:blipFill>
        <p:spPr>
          <a:xfrm>
            <a:off x="992148" y="5500449"/>
            <a:ext cx="248007" cy="198358"/>
          </a:xfrm>
          <a:prstGeom prst="rect">
            <a:avLst/>
          </a:prstGeom>
        </p:spPr>
      </p:pic>
      <p:sp>
        <p:nvSpPr>
          <p:cNvPr id="10" name="Text 6"/>
          <p:cNvSpPr/>
          <p:nvPr/>
        </p:nvSpPr>
        <p:spPr>
          <a:xfrm>
            <a:off x="1438513" y="5453063"/>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Balanced development of all the 4 dimensions improves the overall ability of a leader for building some productive and inclusive organisational environments.</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793790" y="598051"/>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793790" y="987504"/>
            <a:ext cx="13042821" cy="1240155"/>
          </a:xfrm>
          <a:prstGeom prst="rect">
            <a:avLst/>
          </a:prstGeom>
          <a:noFill/>
          <a:ln/>
        </p:spPr>
        <p:txBody>
          <a:bodyPr wrap="squar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Importance of Emotional Intelligence in Leadership</a:t>
            </a:r>
            <a:endParaRPr lang="en-US" sz="3900" dirty="0">
              <a:latin typeface="Times New Roman" panose="02020603050405020304" pitchFamily="18" charset="0"/>
              <a:cs typeface="Times New Roman" panose="02020603050405020304" pitchFamily="18" charset="0"/>
            </a:endParaRPr>
          </a:p>
        </p:txBody>
      </p:sp>
      <p:sp>
        <p:nvSpPr>
          <p:cNvPr id="4" name="Shape 2"/>
          <p:cNvSpPr/>
          <p:nvPr/>
        </p:nvSpPr>
        <p:spPr>
          <a:xfrm>
            <a:off x="793790" y="2525316"/>
            <a:ext cx="4215289" cy="3722132"/>
          </a:xfrm>
          <a:prstGeom prst="roundRect">
            <a:avLst>
              <a:gd name="adj" fmla="val 2948"/>
            </a:avLst>
          </a:prstGeom>
          <a:solidFill>
            <a:srgbClr val="FFFFFF"/>
          </a:solidFill>
          <a:ln w="22860">
            <a:solidFill>
              <a:srgbClr val="BACFDD"/>
            </a:solidFill>
            <a:prstDash val="solid"/>
          </a:ln>
        </p:spPr>
        <p:txBody>
          <a:bodyPr/>
          <a:lstStyle/>
          <a:p>
            <a:endParaRPr lang="en-IN"/>
          </a:p>
        </p:txBody>
      </p:sp>
      <p:pic>
        <p:nvPicPr>
          <p:cNvPr id="5" name="Image 0" descr="preencoded.png"/>
          <p:cNvPicPr>
            <a:picLocks noChangeAspect="1"/>
          </p:cNvPicPr>
          <p:nvPr/>
        </p:nvPicPr>
        <p:blipFill>
          <a:blip r:embed="rId3"/>
          <a:stretch>
            <a:fillRect/>
          </a:stretch>
        </p:blipFill>
        <p:spPr>
          <a:xfrm>
            <a:off x="770930" y="2525316"/>
            <a:ext cx="91440" cy="3722132"/>
          </a:xfrm>
          <a:prstGeom prst="rect">
            <a:avLst/>
          </a:prstGeom>
        </p:spPr>
      </p:pic>
      <p:sp>
        <p:nvSpPr>
          <p:cNvPr id="6" name="Text 3"/>
          <p:cNvSpPr/>
          <p:nvPr/>
        </p:nvSpPr>
        <p:spPr>
          <a:xfrm>
            <a:off x="1083588" y="2746534"/>
            <a:ext cx="3704273" cy="620316"/>
          </a:xfrm>
          <a:prstGeom prst="rect">
            <a:avLst/>
          </a:prstGeom>
          <a:noFill/>
          <a:ln/>
        </p:spPr>
        <p:txBody>
          <a:bodyPr wrap="squar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Communication Enhancement</a:t>
            </a:r>
            <a:endParaRPr lang="en-US" sz="1950" dirty="0">
              <a:latin typeface="Times New Roman" panose="02020603050405020304" pitchFamily="18" charset="0"/>
              <a:cs typeface="Times New Roman" panose="02020603050405020304" pitchFamily="18" charset="0"/>
            </a:endParaRPr>
          </a:p>
        </p:txBody>
      </p:sp>
      <p:sp>
        <p:nvSpPr>
          <p:cNvPr id="7" name="Text 4"/>
          <p:cNvSpPr/>
          <p:nvPr/>
        </p:nvSpPr>
        <p:spPr>
          <a:xfrm>
            <a:off x="1083588" y="3485912"/>
            <a:ext cx="3704273" cy="254031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Emotional Intelligence can never fail in the effectiveness of a leadership because it works towards the bettering of their communication, promotes empathy, improves their decision-making and creates a trust that the employees have towards them.</a:t>
            </a:r>
            <a:endParaRPr lang="en-US" sz="1550" dirty="0">
              <a:latin typeface="Times New Roman" panose="02020603050405020304" pitchFamily="18" charset="0"/>
              <a:cs typeface="Times New Roman" panose="02020603050405020304" pitchFamily="18" charset="0"/>
            </a:endParaRPr>
          </a:p>
        </p:txBody>
      </p:sp>
      <p:sp>
        <p:nvSpPr>
          <p:cNvPr id="8" name="Shape 5"/>
          <p:cNvSpPr/>
          <p:nvPr/>
        </p:nvSpPr>
        <p:spPr>
          <a:xfrm>
            <a:off x="5207437" y="2525316"/>
            <a:ext cx="4215408" cy="3722132"/>
          </a:xfrm>
          <a:prstGeom prst="roundRect">
            <a:avLst>
              <a:gd name="adj" fmla="val 2948"/>
            </a:avLst>
          </a:prstGeom>
          <a:solidFill>
            <a:srgbClr val="FFFFFF"/>
          </a:solidFill>
          <a:ln w="22860">
            <a:solidFill>
              <a:srgbClr val="BACFDD"/>
            </a:solidFill>
            <a:prstDash val="solid"/>
          </a:ln>
        </p:spPr>
        <p:txBody>
          <a:bodyPr/>
          <a:lstStyle/>
          <a:p>
            <a:endParaRPr lang="en-IN"/>
          </a:p>
        </p:txBody>
      </p:sp>
      <p:pic>
        <p:nvPicPr>
          <p:cNvPr id="9" name="Image 1" descr="preencoded.png"/>
          <p:cNvPicPr>
            <a:picLocks noChangeAspect="1"/>
          </p:cNvPicPr>
          <p:nvPr/>
        </p:nvPicPr>
        <p:blipFill>
          <a:blip r:embed="rId3"/>
          <a:stretch>
            <a:fillRect/>
          </a:stretch>
        </p:blipFill>
        <p:spPr>
          <a:xfrm>
            <a:off x="5184577" y="2525316"/>
            <a:ext cx="91440" cy="3722132"/>
          </a:xfrm>
          <a:prstGeom prst="rect">
            <a:avLst/>
          </a:prstGeom>
        </p:spPr>
      </p:pic>
      <p:sp>
        <p:nvSpPr>
          <p:cNvPr id="10" name="Text 6"/>
          <p:cNvSpPr/>
          <p:nvPr/>
        </p:nvSpPr>
        <p:spPr>
          <a:xfrm>
            <a:off x="5497235" y="2746534"/>
            <a:ext cx="2531507"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Workplace Climate</a:t>
            </a:r>
            <a:endParaRPr lang="en-US" sz="1950" dirty="0">
              <a:latin typeface="Times New Roman" panose="02020603050405020304" pitchFamily="18" charset="0"/>
              <a:cs typeface="Times New Roman" panose="02020603050405020304" pitchFamily="18" charset="0"/>
            </a:endParaRPr>
          </a:p>
        </p:txBody>
      </p:sp>
      <p:sp>
        <p:nvSpPr>
          <p:cNvPr id="11" name="Text 7"/>
          <p:cNvSpPr/>
          <p:nvPr/>
        </p:nvSpPr>
        <p:spPr>
          <a:xfrm>
            <a:off x="5497235" y="3175754"/>
            <a:ext cx="3704392" cy="158769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Leaders with a high Emotional Intelligence develops a positive workplace climate which improves their performance (Rodrigues </a:t>
            </a:r>
            <a:r>
              <a:rPr lang="en-US" sz="1550" i="1" dirty="0">
                <a:latin typeface="Times New Roman" panose="02020603050405020304" pitchFamily="18" charset="0"/>
                <a:ea typeface="Montserrat" pitchFamily="34" charset="-122"/>
                <a:cs typeface="Times New Roman" panose="02020603050405020304" pitchFamily="18" charset="0"/>
              </a:rPr>
              <a:t>et al</a:t>
            </a:r>
            <a:r>
              <a:rPr lang="en-US" sz="1550" dirty="0">
                <a:latin typeface="Times New Roman" panose="02020603050405020304" pitchFamily="18" charset="0"/>
                <a:ea typeface="Montserrat" pitchFamily="34" charset="-122"/>
                <a:cs typeface="Times New Roman" panose="02020603050405020304" pitchFamily="18" charset="0"/>
              </a:rPr>
              <a:t>. 2024).</a:t>
            </a:r>
            <a:endParaRPr lang="en-US" sz="1550" dirty="0">
              <a:latin typeface="Times New Roman" panose="02020603050405020304" pitchFamily="18" charset="0"/>
              <a:cs typeface="Times New Roman" panose="02020603050405020304" pitchFamily="18" charset="0"/>
            </a:endParaRPr>
          </a:p>
        </p:txBody>
      </p:sp>
      <p:sp>
        <p:nvSpPr>
          <p:cNvPr id="12" name="Shape 8"/>
          <p:cNvSpPr/>
          <p:nvPr/>
        </p:nvSpPr>
        <p:spPr>
          <a:xfrm>
            <a:off x="9621203" y="2525316"/>
            <a:ext cx="4215289" cy="3722132"/>
          </a:xfrm>
          <a:prstGeom prst="roundRect">
            <a:avLst>
              <a:gd name="adj" fmla="val 2948"/>
            </a:avLst>
          </a:prstGeom>
          <a:solidFill>
            <a:srgbClr val="FFFFFF"/>
          </a:solidFill>
          <a:ln w="22860">
            <a:solidFill>
              <a:srgbClr val="BACFDD"/>
            </a:solidFill>
            <a:prstDash val="solid"/>
          </a:ln>
        </p:spPr>
        <p:txBody>
          <a:bodyPr/>
          <a:lstStyle/>
          <a:p>
            <a:endParaRPr lang="en-IN"/>
          </a:p>
        </p:txBody>
      </p:sp>
      <p:pic>
        <p:nvPicPr>
          <p:cNvPr id="13" name="Image 2" descr="preencoded.png"/>
          <p:cNvPicPr>
            <a:picLocks noChangeAspect="1"/>
          </p:cNvPicPr>
          <p:nvPr/>
        </p:nvPicPr>
        <p:blipFill>
          <a:blip r:embed="rId3"/>
          <a:stretch>
            <a:fillRect/>
          </a:stretch>
        </p:blipFill>
        <p:spPr>
          <a:xfrm>
            <a:off x="9598343" y="2525316"/>
            <a:ext cx="91440" cy="3722132"/>
          </a:xfrm>
          <a:prstGeom prst="rect">
            <a:avLst/>
          </a:prstGeom>
        </p:spPr>
      </p:pic>
      <p:sp>
        <p:nvSpPr>
          <p:cNvPr id="14" name="Text 9"/>
          <p:cNvSpPr/>
          <p:nvPr/>
        </p:nvSpPr>
        <p:spPr>
          <a:xfrm>
            <a:off x="9911001" y="2746534"/>
            <a:ext cx="3203853"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Organisational Benefits</a:t>
            </a:r>
            <a:endParaRPr lang="en-US" sz="1950" dirty="0">
              <a:latin typeface="Times New Roman" panose="02020603050405020304" pitchFamily="18" charset="0"/>
              <a:cs typeface="Times New Roman" panose="02020603050405020304" pitchFamily="18" charset="0"/>
            </a:endParaRPr>
          </a:p>
        </p:txBody>
      </p:sp>
      <p:sp>
        <p:nvSpPr>
          <p:cNvPr id="15" name="Text 10"/>
          <p:cNvSpPr/>
          <p:nvPr/>
        </p:nvSpPr>
        <p:spPr>
          <a:xfrm>
            <a:off x="9911001" y="3175754"/>
            <a:ext cx="3704273" cy="127015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In addition, it reduces conflict, enhances employee satisfaction as well as commitment to better organisational objectives.</a:t>
            </a:r>
            <a:endParaRPr lang="en-US" sz="1550" dirty="0">
              <a:latin typeface="Times New Roman" panose="02020603050405020304" pitchFamily="18" charset="0"/>
              <a:cs typeface="Times New Roman" panose="02020603050405020304" pitchFamily="18" charset="0"/>
            </a:endParaRPr>
          </a:p>
        </p:txBody>
      </p:sp>
      <p:sp>
        <p:nvSpPr>
          <p:cNvPr id="16" name="Shape 11"/>
          <p:cNvSpPr/>
          <p:nvPr/>
        </p:nvSpPr>
        <p:spPr>
          <a:xfrm>
            <a:off x="793790" y="6470690"/>
            <a:ext cx="13042821" cy="1160740"/>
          </a:xfrm>
          <a:prstGeom prst="roundRect">
            <a:avLst>
              <a:gd name="adj" fmla="val 25648"/>
            </a:avLst>
          </a:prstGeom>
          <a:solidFill>
            <a:srgbClr val="BEDFF3"/>
          </a:solidFill>
          <a:ln/>
        </p:spPr>
        <p:txBody>
          <a:bodyPr/>
          <a:lstStyle/>
          <a:p>
            <a:endParaRPr lang="en-IN"/>
          </a:p>
        </p:txBody>
      </p:sp>
      <p:pic>
        <p:nvPicPr>
          <p:cNvPr id="17" name="Image 3" descr="preencoded.png"/>
          <p:cNvPicPr>
            <a:picLocks noChangeAspect="1"/>
          </p:cNvPicPr>
          <p:nvPr/>
        </p:nvPicPr>
        <p:blipFill>
          <a:blip r:embed="rId4"/>
          <a:stretch>
            <a:fillRect/>
          </a:stretch>
        </p:blipFill>
        <p:spPr>
          <a:xfrm>
            <a:off x="992148" y="6765965"/>
            <a:ext cx="248007" cy="198358"/>
          </a:xfrm>
          <a:prstGeom prst="rect">
            <a:avLst/>
          </a:prstGeom>
        </p:spPr>
      </p:pic>
      <p:sp>
        <p:nvSpPr>
          <p:cNvPr id="18" name="Text 12"/>
          <p:cNvSpPr/>
          <p:nvPr/>
        </p:nvSpPr>
        <p:spPr>
          <a:xfrm>
            <a:off x="1438513" y="6718578"/>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Evidence continuously represents that employees always feel better loyalty and motivation when the leaders describe empathy, respect and understanding.</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81990" y="468868"/>
            <a:ext cx="2131457" cy="266343"/>
          </a:xfrm>
          <a:prstGeom prst="rect">
            <a:avLst/>
          </a:prstGeom>
          <a:noFill/>
          <a:ln/>
        </p:spPr>
        <p:txBody>
          <a:bodyPr wrap="none" lIns="0" tIns="0" rIns="0" bIns="0" rtlCol="0" anchor="t"/>
          <a:lstStyle/>
          <a:p>
            <a:pPr marL="0" indent="0" algn="l">
              <a:lnSpc>
                <a:spcPts val="2050"/>
              </a:lnSpc>
              <a:buNone/>
            </a:pPr>
            <a:endParaRPr lang="en-US" sz="1600" dirty="0">
              <a:latin typeface="Times New Roman" panose="02020603050405020304" pitchFamily="18" charset="0"/>
              <a:cs typeface="Times New Roman" panose="02020603050405020304" pitchFamily="18" charset="0"/>
            </a:endParaRPr>
          </a:p>
        </p:txBody>
      </p:sp>
      <p:sp>
        <p:nvSpPr>
          <p:cNvPr id="3" name="Text 1"/>
          <p:cNvSpPr/>
          <p:nvPr/>
        </p:nvSpPr>
        <p:spPr>
          <a:xfrm>
            <a:off x="3393659" y="679906"/>
            <a:ext cx="8573929" cy="532805"/>
          </a:xfrm>
          <a:prstGeom prst="rect">
            <a:avLst/>
          </a:prstGeom>
          <a:noFill/>
          <a:ln/>
        </p:spPr>
        <p:txBody>
          <a:bodyPr wrap="none" lIns="0" tIns="0" rIns="0" bIns="0" rtlCol="0" anchor="t"/>
          <a:lstStyle/>
          <a:p>
            <a:pPr marL="0" indent="0" algn="ctr">
              <a:lnSpc>
                <a:spcPts val="4150"/>
              </a:lnSpc>
              <a:buNone/>
            </a:pPr>
            <a:r>
              <a:rPr lang="en-US" sz="2400" b="1" dirty="0">
                <a:latin typeface="Times New Roman" panose="02020603050405020304" pitchFamily="18" charset="0"/>
                <a:ea typeface="Hind Vadodara Bold" pitchFamily="34" charset="-122"/>
                <a:cs typeface="Times New Roman" panose="02020603050405020304" pitchFamily="18" charset="0"/>
              </a:rPr>
              <a:t>Limitations of Emotional Intelligence</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6162556" y="2904768"/>
            <a:ext cx="2131457" cy="266343"/>
          </a:xfrm>
          <a:prstGeom prst="rect">
            <a:avLst/>
          </a:prstGeom>
          <a:noFill/>
          <a:ln/>
        </p:spPr>
        <p:txBody>
          <a:bodyPr wrap="none" lIns="0" tIns="0" rIns="0" bIns="0" rtlCol="0" anchor="t"/>
          <a:lstStyle/>
          <a:p>
            <a:pPr marL="0" indent="0" algn="l">
              <a:lnSpc>
                <a:spcPts val="2050"/>
              </a:lnSpc>
              <a:buNone/>
            </a:pPr>
            <a:r>
              <a:rPr lang="en-US" sz="1600" b="1" dirty="0">
                <a:latin typeface="Times New Roman" panose="02020603050405020304" pitchFamily="18" charset="0"/>
                <a:ea typeface="Hind Vadodara Bold" pitchFamily="34" charset="-122"/>
                <a:cs typeface="Times New Roman" panose="02020603050405020304" pitchFamily="18" charset="0"/>
              </a:rPr>
              <a:t>Key Challenges</a:t>
            </a:r>
            <a:endParaRPr lang="en-US" sz="1600" dirty="0">
              <a:latin typeface="Times New Roman" panose="02020603050405020304" pitchFamily="18" charset="0"/>
              <a:cs typeface="Times New Roman" panose="02020603050405020304" pitchFamily="18" charset="0"/>
            </a:endParaRPr>
          </a:p>
        </p:txBody>
      </p:sp>
      <p:sp>
        <p:nvSpPr>
          <p:cNvPr id="6" name="Text 3"/>
          <p:cNvSpPr/>
          <p:nvPr/>
        </p:nvSpPr>
        <p:spPr>
          <a:xfrm>
            <a:off x="6162556" y="3341608"/>
            <a:ext cx="7793355" cy="272772"/>
          </a:xfrm>
          <a:prstGeom prst="rect">
            <a:avLst/>
          </a:prstGeom>
          <a:noFill/>
          <a:ln/>
        </p:spPr>
        <p:txBody>
          <a:bodyPr wrap="none" lIns="0" tIns="0" rIns="0" bIns="0" rtlCol="0" anchor="t"/>
          <a:lstStyle/>
          <a:p>
            <a:pPr marL="0" indent="0" algn="l">
              <a:lnSpc>
                <a:spcPts val="2100"/>
              </a:lnSpc>
              <a:buNone/>
            </a:pPr>
            <a:r>
              <a:rPr lang="en-US" sz="1600" dirty="0">
                <a:latin typeface="Times New Roman" panose="02020603050405020304" pitchFamily="18" charset="0"/>
                <a:ea typeface="Montserrat" pitchFamily="34" charset="-122"/>
                <a:cs typeface="Times New Roman" panose="02020603050405020304" pitchFamily="18" charset="0"/>
              </a:rPr>
              <a:t>Although highly beneficial, Emotional Intelligence represents major challenges.</a:t>
            </a:r>
            <a:endParaRPr lang="en-US" sz="1600" dirty="0">
              <a:latin typeface="Times New Roman" panose="02020603050405020304" pitchFamily="18" charset="0"/>
              <a:cs typeface="Times New Roman" panose="02020603050405020304" pitchFamily="18" charset="0"/>
            </a:endParaRPr>
          </a:p>
        </p:txBody>
      </p:sp>
      <p:sp>
        <p:nvSpPr>
          <p:cNvPr id="7" name="Text 4"/>
          <p:cNvSpPr/>
          <p:nvPr/>
        </p:nvSpPr>
        <p:spPr>
          <a:xfrm>
            <a:off x="6162556" y="3767733"/>
            <a:ext cx="7793355" cy="272772"/>
          </a:xfrm>
          <a:prstGeom prst="rect">
            <a:avLst/>
          </a:prstGeom>
          <a:noFill/>
          <a:ln/>
        </p:spPr>
        <p:txBody>
          <a:bodyPr wrap="none" lIns="0" tIns="0" rIns="0" bIns="0" rtlCol="0" anchor="t"/>
          <a:lstStyle/>
          <a:p>
            <a:pPr marL="342900" indent="-342900" algn="l">
              <a:lnSpc>
                <a:spcPts val="21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Difficulties in measurement</a:t>
            </a:r>
            <a:endParaRPr lang="en-US" sz="1600" dirty="0">
              <a:latin typeface="Times New Roman" panose="02020603050405020304" pitchFamily="18" charset="0"/>
              <a:cs typeface="Times New Roman" panose="02020603050405020304" pitchFamily="18" charset="0"/>
            </a:endParaRPr>
          </a:p>
        </p:txBody>
      </p:sp>
      <p:sp>
        <p:nvSpPr>
          <p:cNvPr id="8" name="Text 5"/>
          <p:cNvSpPr/>
          <p:nvPr/>
        </p:nvSpPr>
        <p:spPr>
          <a:xfrm>
            <a:off x="6162556" y="4100155"/>
            <a:ext cx="7793355" cy="272772"/>
          </a:xfrm>
          <a:prstGeom prst="rect">
            <a:avLst/>
          </a:prstGeom>
          <a:noFill/>
          <a:ln/>
        </p:spPr>
        <p:txBody>
          <a:bodyPr wrap="none" lIns="0" tIns="0" rIns="0" bIns="0" rtlCol="0" anchor="t"/>
          <a:lstStyle/>
          <a:p>
            <a:pPr marL="342900" indent="-342900" algn="l">
              <a:lnSpc>
                <a:spcPts val="21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Potential for emotional awareness to be used perfectly</a:t>
            </a:r>
            <a:endParaRPr lang="en-US" sz="1600" dirty="0">
              <a:latin typeface="Times New Roman" panose="02020603050405020304" pitchFamily="18" charset="0"/>
              <a:cs typeface="Times New Roman" panose="02020603050405020304" pitchFamily="18" charset="0"/>
            </a:endParaRPr>
          </a:p>
        </p:txBody>
      </p:sp>
      <p:sp>
        <p:nvSpPr>
          <p:cNvPr id="9" name="Text 6"/>
          <p:cNvSpPr/>
          <p:nvPr/>
        </p:nvSpPr>
        <p:spPr>
          <a:xfrm>
            <a:off x="6162556" y="4432578"/>
            <a:ext cx="7793355" cy="272772"/>
          </a:xfrm>
          <a:prstGeom prst="rect">
            <a:avLst/>
          </a:prstGeom>
          <a:noFill/>
          <a:ln/>
        </p:spPr>
        <p:txBody>
          <a:bodyPr wrap="none" lIns="0" tIns="0" rIns="0" bIns="0" rtlCol="0" anchor="t"/>
          <a:lstStyle/>
          <a:p>
            <a:pPr marL="342900" indent="-342900" algn="l">
              <a:lnSpc>
                <a:spcPts val="21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Additional focus on emotional harmony can weaken objectively</a:t>
            </a:r>
            <a:endParaRPr lang="en-US" sz="1600" dirty="0">
              <a:latin typeface="Times New Roman" panose="02020603050405020304" pitchFamily="18" charset="0"/>
              <a:cs typeface="Times New Roman" panose="02020603050405020304" pitchFamily="18" charset="0"/>
            </a:endParaRPr>
          </a:p>
        </p:txBody>
      </p:sp>
      <p:sp>
        <p:nvSpPr>
          <p:cNvPr id="10" name="Text 7"/>
          <p:cNvSpPr/>
          <p:nvPr/>
        </p:nvSpPr>
        <p:spPr>
          <a:xfrm>
            <a:off x="6162556" y="4765000"/>
            <a:ext cx="7793355" cy="272772"/>
          </a:xfrm>
          <a:prstGeom prst="rect">
            <a:avLst/>
          </a:prstGeom>
          <a:noFill/>
          <a:ln/>
        </p:spPr>
        <p:txBody>
          <a:bodyPr wrap="none" lIns="0" tIns="0" rIns="0" bIns="0" rtlCol="0" anchor="t"/>
          <a:lstStyle/>
          <a:p>
            <a:pPr marL="342900" indent="-342900" algn="l">
              <a:lnSpc>
                <a:spcPts val="2100"/>
              </a:lnSpc>
              <a:buSzPct val="100000"/>
              <a:buChar char="•"/>
            </a:pPr>
            <a:r>
              <a:rPr lang="en-US" sz="1600" dirty="0">
                <a:latin typeface="Times New Roman" panose="02020603050405020304" pitchFamily="18" charset="0"/>
                <a:ea typeface="Montserrat" pitchFamily="34" charset="-122"/>
                <a:cs typeface="Times New Roman" panose="02020603050405020304" pitchFamily="18" charset="0"/>
              </a:rPr>
              <a:t>May minimise constructive disagreement important for innovation</a:t>
            </a:r>
            <a:endParaRPr lang="en-US" sz="1600" dirty="0">
              <a:latin typeface="Times New Roman" panose="02020603050405020304" pitchFamily="18" charset="0"/>
              <a:cs typeface="Times New Roman" panose="02020603050405020304" pitchFamily="18" charset="0"/>
            </a:endParaRPr>
          </a:p>
        </p:txBody>
      </p:sp>
      <p:sp>
        <p:nvSpPr>
          <p:cNvPr id="11" name="Text 8"/>
          <p:cNvSpPr/>
          <p:nvPr/>
        </p:nvSpPr>
        <p:spPr>
          <a:xfrm>
            <a:off x="6162556" y="5191125"/>
            <a:ext cx="7793355" cy="545544"/>
          </a:xfrm>
          <a:prstGeom prst="rect">
            <a:avLst/>
          </a:prstGeom>
          <a:noFill/>
          <a:ln/>
        </p:spPr>
        <p:txBody>
          <a:bodyPr wrap="square" lIns="0" tIns="0" rIns="0" bIns="0" rtlCol="0" anchor="t"/>
          <a:lstStyle/>
          <a:p>
            <a:pPr marL="0" indent="0" algn="l">
              <a:lnSpc>
                <a:spcPts val="2100"/>
              </a:lnSpc>
              <a:buNone/>
            </a:pPr>
            <a:r>
              <a:rPr lang="en-US" sz="1600" dirty="0">
                <a:latin typeface="Times New Roman" panose="02020603050405020304" pitchFamily="18" charset="0"/>
                <a:ea typeface="Montserrat" pitchFamily="34" charset="-122"/>
                <a:cs typeface="Times New Roman" panose="02020603050405020304" pitchFamily="18" charset="0"/>
              </a:rPr>
              <a:t>In this context, some critics argue that additional focus on emotional harmony can weaken objectively and minimise constructive disagreement important for innovation.</a:t>
            </a:r>
            <a:endParaRPr lang="en-US" sz="1600" dirty="0">
              <a:latin typeface="Times New Roman" panose="02020603050405020304" pitchFamily="18" charset="0"/>
              <a:cs typeface="Times New Roman" panose="02020603050405020304" pitchFamily="18" charset="0"/>
            </a:endParaRPr>
          </a:p>
        </p:txBody>
      </p:sp>
      <p:sp>
        <p:nvSpPr>
          <p:cNvPr id="12" name="Shape 9"/>
          <p:cNvSpPr/>
          <p:nvPr/>
        </p:nvSpPr>
        <p:spPr>
          <a:xfrm>
            <a:off x="681990" y="7224236"/>
            <a:ext cx="13266420" cy="997268"/>
          </a:xfrm>
          <a:prstGeom prst="roundRect">
            <a:avLst>
              <a:gd name="adj" fmla="val 25648"/>
            </a:avLst>
          </a:prstGeom>
          <a:solidFill>
            <a:srgbClr val="BEDFF3"/>
          </a:solidFill>
          <a:ln/>
        </p:spPr>
        <p:txBody>
          <a:bodyPr/>
          <a:lstStyle/>
          <a:p>
            <a:endParaRPr lang="en-IN"/>
          </a:p>
        </p:txBody>
      </p:sp>
      <p:pic>
        <p:nvPicPr>
          <p:cNvPr id="13" name="Image 1" descr="preencoded.png"/>
          <p:cNvPicPr>
            <a:picLocks noChangeAspect="1"/>
          </p:cNvPicPr>
          <p:nvPr/>
        </p:nvPicPr>
        <p:blipFill>
          <a:blip r:embed="rId3"/>
          <a:stretch>
            <a:fillRect/>
          </a:stretch>
        </p:blipFill>
        <p:spPr>
          <a:xfrm>
            <a:off x="852488" y="7478673"/>
            <a:ext cx="213122" cy="170497"/>
          </a:xfrm>
          <a:prstGeom prst="rect">
            <a:avLst/>
          </a:prstGeom>
        </p:spPr>
      </p:pic>
      <p:sp>
        <p:nvSpPr>
          <p:cNvPr id="14" name="Text 10"/>
          <p:cNvSpPr/>
          <p:nvPr/>
        </p:nvSpPr>
        <p:spPr>
          <a:xfrm>
            <a:off x="1236107" y="7437358"/>
            <a:ext cx="12541806" cy="545544"/>
          </a:xfrm>
          <a:prstGeom prst="rect">
            <a:avLst/>
          </a:prstGeom>
          <a:noFill/>
          <a:ln/>
        </p:spPr>
        <p:txBody>
          <a:bodyPr wrap="square" lIns="0" tIns="0" rIns="0" bIns="0" rtlCol="0" anchor="t"/>
          <a:lstStyle/>
          <a:p>
            <a:pPr marL="0" indent="0" algn="l">
              <a:lnSpc>
                <a:spcPts val="2100"/>
              </a:lnSpc>
              <a:buNone/>
            </a:pPr>
            <a:r>
              <a:rPr lang="en-US" sz="1600" b="1" dirty="0">
                <a:latin typeface="Times New Roman" panose="02020603050405020304" pitchFamily="18" charset="0"/>
                <a:ea typeface="Montserrat" pitchFamily="34" charset="-122"/>
                <a:cs typeface="Times New Roman" panose="02020603050405020304" pitchFamily="18" charset="0"/>
              </a:rPr>
              <a:t>Speaker Notes:</a:t>
            </a:r>
            <a:r>
              <a:rPr lang="en-US" sz="1600" dirty="0">
                <a:latin typeface="Times New Roman" panose="02020603050405020304" pitchFamily="18" charset="0"/>
                <a:ea typeface="Montserrat" pitchFamily="34" charset="-122"/>
                <a:cs typeface="Times New Roman" panose="02020603050405020304" pitchFamily="18" charset="0"/>
              </a:rPr>
              <a:t> These limitations describe the needs for ethical and balanced application of Emotional Intelligence in the context of professional leadership.</a:t>
            </a:r>
            <a:endParaRPr lang="en-US" sz="1600" dirty="0">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AD0F7332-AA1F-9DE0-869A-934A81DDB0F9}"/>
              </a:ext>
            </a:extLst>
          </p:cNvPr>
          <p:cNvPicPr>
            <a:picLocks noChangeAspect="1"/>
          </p:cNvPicPr>
          <p:nvPr/>
        </p:nvPicPr>
        <p:blipFill>
          <a:blip r:embed="rId4"/>
          <a:stretch>
            <a:fillRect/>
          </a:stretch>
        </p:blipFill>
        <p:spPr>
          <a:xfrm>
            <a:off x="249719" y="2024916"/>
            <a:ext cx="5649113" cy="378805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793790" y="1553528"/>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3014602" y="1665268"/>
            <a:ext cx="9047559"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Leadership in Multicultural Teams</a:t>
            </a:r>
            <a:endParaRPr lang="en-US" sz="3900" dirty="0">
              <a:latin typeface="Times New Roman" panose="02020603050405020304" pitchFamily="18" charset="0"/>
              <a:cs typeface="Times New Roman" panose="02020603050405020304" pitchFamily="18" charset="0"/>
            </a:endParaRPr>
          </a:p>
        </p:txBody>
      </p:sp>
      <p:sp>
        <p:nvSpPr>
          <p:cNvPr id="4" name="Text 2"/>
          <p:cNvSpPr/>
          <p:nvPr/>
        </p:nvSpPr>
        <p:spPr>
          <a:xfrm>
            <a:off x="793790" y="2860715"/>
            <a:ext cx="13042821" cy="396954"/>
          </a:xfrm>
          <a:prstGeom prst="rect">
            <a:avLst/>
          </a:prstGeom>
          <a:noFill/>
          <a:ln/>
        </p:spPr>
        <p:txBody>
          <a:bodyPr wrap="non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Global organisations mostly rely on multicultural project teams and international collaboration.</a:t>
            </a:r>
            <a:endParaRPr lang="en-US" sz="1950" dirty="0">
              <a:latin typeface="Times New Roman" panose="02020603050405020304" pitchFamily="18" charset="0"/>
              <a:cs typeface="Times New Roman" panose="02020603050405020304" pitchFamily="18" charset="0"/>
            </a:endParaRPr>
          </a:p>
        </p:txBody>
      </p:sp>
      <p:sp>
        <p:nvSpPr>
          <p:cNvPr id="5" name="Text 3"/>
          <p:cNvSpPr/>
          <p:nvPr/>
        </p:nvSpPr>
        <p:spPr>
          <a:xfrm>
            <a:off x="793790" y="3480911"/>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Leaders should mitigate diversity in values, style of work, communications and the expectations (Rathi and Kumar, 2023).</a:t>
            </a:r>
            <a:endParaRPr lang="en-US" sz="1950" dirty="0">
              <a:latin typeface="Times New Roman" panose="02020603050405020304" pitchFamily="18" charset="0"/>
              <a:cs typeface="Times New Roman" panose="02020603050405020304" pitchFamily="18" charset="0"/>
            </a:endParaRPr>
          </a:p>
        </p:txBody>
      </p:sp>
      <p:sp>
        <p:nvSpPr>
          <p:cNvPr id="6" name="Text 4"/>
          <p:cNvSpPr/>
          <p:nvPr/>
        </p:nvSpPr>
        <p:spPr>
          <a:xfrm>
            <a:off x="793790" y="4498062"/>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Cultural and Emotional Intelligence always support better inclusion and also promote better psychological safety, which is important for innovation and high team performance.</a:t>
            </a:r>
            <a:endParaRPr lang="en-US" sz="1950" dirty="0">
              <a:latin typeface="Times New Roman" panose="02020603050405020304" pitchFamily="18" charset="0"/>
              <a:cs typeface="Times New Roman" panose="02020603050405020304" pitchFamily="18" charset="0"/>
            </a:endParaRPr>
          </a:p>
        </p:txBody>
      </p:sp>
      <p:sp>
        <p:nvSpPr>
          <p:cNvPr id="7" name="Shape 5"/>
          <p:cNvSpPr/>
          <p:nvPr/>
        </p:nvSpPr>
        <p:spPr>
          <a:xfrm>
            <a:off x="793790" y="5515213"/>
            <a:ext cx="13042821" cy="1160740"/>
          </a:xfrm>
          <a:prstGeom prst="roundRect">
            <a:avLst>
              <a:gd name="adj" fmla="val 25648"/>
            </a:avLst>
          </a:prstGeom>
          <a:solidFill>
            <a:srgbClr val="BEDFF3"/>
          </a:solidFill>
          <a:ln/>
        </p:spPr>
        <p:txBody>
          <a:bodyPr/>
          <a:lstStyle/>
          <a:p>
            <a:endParaRPr lang="en-IN"/>
          </a:p>
        </p:txBody>
      </p:sp>
      <p:pic>
        <p:nvPicPr>
          <p:cNvPr id="8" name="Image 0" descr="preencoded.png"/>
          <p:cNvPicPr>
            <a:picLocks noChangeAspect="1"/>
          </p:cNvPicPr>
          <p:nvPr/>
        </p:nvPicPr>
        <p:blipFill>
          <a:blip r:embed="rId3"/>
          <a:stretch>
            <a:fillRect/>
          </a:stretch>
        </p:blipFill>
        <p:spPr>
          <a:xfrm>
            <a:off x="992148" y="5810488"/>
            <a:ext cx="248007" cy="198358"/>
          </a:xfrm>
          <a:prstGeom prst="rect">
            <a:avLst/>
          </a:prstGeom>
        </p:spPr>
      </p:pic>
      <p:sp>
        <p:nvSpPr>
          <p:cNvPr id="9" name="Text 6"/>
          <p:cNvSpPr/>
          <p:nvPr/>
        </p:nvSpPr>
        <p:spPr>
          <a:xfrm>
            <a:off x="1438513" y="5763101"/>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Without these competencies, the risks of the leader's conflict, misinterpretation and also minimise the overall productivity.</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747474" y="514231"/>
            <a:ext cx="2336006" cy="291941"/>
          </a:xfrm>
          <a:prstGeom prst="rect">
            <a:avLst/>
          </a:prstGeom>
          <a:noFill/>
          <a:ln/>
        </p:spPr>
        <p:txBody>
          <a:bodyPr wrap="none" lIns="0" tIns="0" rIns="0" bIns="0" rtlCol="0" anchor="t"/>
          <a:lstStyle/>
          <a:p>
            <a:pPr marL="0" indent="0" algn="l">
              <a:lnSpc>
                <a:spcPts val="2250"/>
              </a:lnSpc>
              <a:buNone/>
            </a:pPr>
            <a:endParaRPr lang="en-US" sz="1800" dirty="0">
              <a:latin typeface="Times New Roman" panose="02020603050405020304" pitchFamily="18" charset="0"/>
              <a:cs typeface="Times New Roman" panose="02020603050405020304" pitchFamily="18" charset="0"/>
            </a:endParaRPr>
          </a:p>
        </p:txBody>
      </p:sp>
      <p:sp>
        <p:nvSpPr>
          <p:cNvPr id="3" name="Text 1"/>
          <p:cNvSpPr/>
          <p:nvPr/>
        </p:nvSpPr>
        <p:spPr>
          <a:xfrm>
            <a:off x="747474" y="880824"/>
            <a:ext cx="7283291" cy="1168003"/>
          </a:xfrm>
          <a:prstGeom prst="rect">
            <a:avLst/>
          </a:prstGeom>
          <a:noFill/>
          <a:ln/>
        </p:spPr>
        <p:txBody>
          <a:bodyPr wrap="square" lIns="0" tIns="0" rIns="0" bIns="0" rtlCol="0" anchor="t"/>
          <a:lstStyle/>
          <a:p>
            <a:pPr marL="0" indent="0" algn="l">
              <a:lnSpc>
                <a:spcPts val="4550"/>
              </a:lnSpc>
              <a:buNone/>
            </a:pPr>
            <a:r>
              <a:rPr lang="en-US" sz="3650" b="1" dirty="0">
                <a:latin typeface="Times New Roman" panose="02020603050405020304" pitchFamily="18" charset="0"/>
                <a:ea typeface="Hind Vadodara Bold" pitchFamily="34" charset="-122"/>
                <a:cs typeface="Times New Roman" panose="02020603050405020304" pitchFamily="18" charset="0"/>
              </a:rPr>
              <a:t>Business Example: Satya Nadella, Microsoft</a:t>
            </a:r>
            <a:endParaRPr lang="en-US" sz="3650" dirty="0">
              <a:latin typeface="Times New Roman" panose="02020603050405020304" pitchFamily="18" charset="0"/>
              <a:cs typeface="Times New Roman" panose="02020603050405020304" pitchFamily="18" charset="0"/>
            </a:endParaRPr>
          </a:p>
        </p:txBody>
      </p:sp>
      <p:sp>
        <p:nvSpPr>
          <p:cNvPr id="4" name="Text 2"/>
          <p:cNvSpPr/>
          <p:nvPr/>
        </p:nvSpPr>
        <p:spPr>
          <a:xfrm>
            <a:off x="747474" y="2329101"/>
            <a:ext cx="7283291" cy="1121212"/>
          </a:xfrm>
          <a:prstGeom prst="rect">
            <a:avLst/>
          </a:prstGeom>
          <a:noFill/>
          <a:ln/>
        </p:spPr>
        <p:txBody>
          <a:bodyPr wrap="square" lIns="0" tIns="0" rIns="0" bIns="0" rtlCol="0" anchor="t"/>
          <a:lstStyle/>
          <a:p>
            <a:pPr marL="285750" indent="-285750" algn="l">
              <a:lnSpc>
                <a:spcPts val="2900"/>
              </a:lnSpc>
              <a:buFont typeface="Arial" panose="020B0604020202020204" pitchFamily="34" charset="0"/>
              <a:buChar char="•"/>
            </a:pPr>
            <a:r>
              <a:rPr lang="en-US" sz="1800" dirty="0">
                <a:latin typeface="Times New Roman" panose="02020603050405020304" pitchFamily="18" charset="0"/>
                <a:ea typeface="Montserrat" pitchFamily="34" charset="-122"/>
                <a:cs typeface="Times New Roman" panose="02020603050405020304" pitchFamily="18" charset="0"/>
              </a:rPr>
              <a:t>Satya Nadella transformed Microsoft through taking leadership that was grounded in emotional understanding and empathy (Oloyede, 2025).</a:t>
            </a:r>
            <a:endParaRPr lang="en-US" sz="1800" dirty="0">
              <a:latin typeface="Times New Roman" panose="02020603050405020304" pitchFamily="18" charset="0"/>
              <a:cs typeface="Times New Roman" panose="02020603050405020304" pitchFamily="18" charset="0"/>
            </a:endParaRPr>
          </a:p>
        </p:txBody>
      </p:sp>
      <p:sp>
        <p:nvSpPr>
          <p:cNvPr id="5" name="Text 3"/>
          <p:cNvSpPr/>
          <p:nvPr/>
        </p:nvSpPr>
        <p:spPr>
          <a:xfrm>
            <a:off x="747474" y="3660458"/>
            <a:ext cx="7283291" cy="1494949"/>
          </a:xfrm>
          <a:prstGeom prst="rect">
            <a:avLst/>
          </a:prstGeom>
          <a:noFill/>
          <a:ln/>
        </p:spPr>
        <p:txBody>
          <a:bodyPr wrap="square" lIns="0" tIns="0" rIns="0" bIns="0" rtlCol="0" anchor="t"/>
          <a:lstStyle/>
          <a:p>
            <a:pPr marL="285750" indent="-285750" algn="l">
              <a:lnSpc>
                <a:spcPts val="2900"/>
              </a:lnSpc>
              <a:buFont typeface="Arial" panose="020B0604020202020204" pitchFamily="34" charset="0"/>
              <a:buChar char="•"/>
            </a:pPr>
            <a:r>
              <a:rPr lang="en-US" sz="1800" dirty="0">
                <a:latin typeface="Times New Roman" panose="02020603050405020304" pitchFamily="18" charset="0"/>
                <a:ea typeface="Montserrat" pitchFamily="34" charset="-122"/>
                <a:cs typeface="Times New Roman" panose="02020603050405020304" pitchFamily="18" charset="0"/>
              </a:rPr>
              <a:t>He mostly focused on developing a culture that was based on collaboration and learning that massively enhanced innovation, employee morale and productivity of the organisation.</a:t>
            </a:r>
            <a:endParaRPr lang="en-US" sz="1800" dirty="0">
              <a:latin typeface="Times New Roman" panose="02020603050405020304" pitchFamily="18" charset="0"/>
              <a:cs typeface="Times New Roman" panose="02020603050405020304" pitchFamily="18" charset="0"/>
            </a:endParaRPr>
          </a:p>
        </p:txBody>
      </p:sp>
      <p:sp>
        <p:nvSpPr>
          <p:cNvPr id="6" name="Text 4"/>
          <p:cNvSpPr/>
          <p:nvPr/>
        </p:nvSpPr>
        <p:spPr>
          <a:xfrm>
            <a:off x="747474" y="5365552"/>
            <a:ext cx="7283291" cy="747474"/>
          </a:xfrm>
          <a:prstGeom prst="rect">
            <a:avLst/>
          </a:prstGeom>
          <a:noFill/>
          <a:ln/>
        </p:spPr>
        <p:txBody>
          <a:bodyPr wrap="square" lIns="0" tIns="0" rIns="0" bIns="0" rtlCol="0" anchor="t"/>
          <a:lstStyle/>
          <a:p>
            <a:pPr marL="285750" indent="-285750" algn="l">
              <a:lnSpc>
                <a:spcPts val="2900"/>
              </a:lnSpc>
              <a:buFont typeface="Arial" panose="020B0604020202020204" pitchFamily="34" charset="0"/>
              <a:buChar char="•"/>
            </a:pPr>
            <a:r>
              <a:rPr lang="en-US" sz="1800" dirty="0">
                <a:latin typeface="Times New Roman" panose="02020603050405020304" pitchFamily="18" charset="0"/>
                <a:ea typeface="Montserrat" pitchFamily="34" charset="-122"/>
                <a:cs typeface="Times New Roman" panose="02020603050405020304" pitchFamily="18" charset="0"/>
              </a:rPr>
              <a:t>It describes the value of Emotional Intelligence in the large-scale corporate transformation.</a:t>
            </a:r>
            <a:endParaRPr lang="en-US" sz="1800" dirty="0">
              <a:latin typeface="Times New Roman" panose="02020603050405020304" pitchFamily="18" charset="0"/>
              <a:cs typeface="Times New Roman" panose="02020603050405020304" pitchFamily="18" charset="0"/>
            </a:endParaRPr>
          </a:p>
        </p:txBody>
      </p:sp>
      <p:sp>
        <p:nvSpPr>
          <p:cNvPr id="7" name="Shape 5"/>
          <p:cNvSpPr/>
          <p:nvPr/>
        </p:nvSpPr>
        <p:spPr>
          <a:xfrm>
            <a:off x="747474" y="6323171"/>
            <a:ext cx="7283291" cy="1392198"/>
          </a:xfrm>
          <a:prstGeom prst="roundRect">
            <a:avLst>
              <a:gd name="adj" fmla="val 20135"/>
            </a:avLst>
          </a:prstGeom>
          <a:solidFill>
            <a:srgbClr val="BEDFF3"/>
          </a:solidFill>
          <a:ln/>
        </p:spPr>
        <p:txBody>
          <a:bodyPr/>
          <a:lstStyle/>
          <a:p>
            <a:endParaRPr lang="en-IN"/>
          </a:p>
        </p:txBody>
      </p:sp>
      <p:pic>
        <p:nvPicPr>
          <p:cNvPr id="8" name="Image 0" descr="preencoded.png"/>
          <p:cNvPicPr>
            <a:picLocks noChangeAspect="1"/>
          </p:cNvPicPr>
          <p:nvPr/>
        </p:nvPicPr>
        <p:blipFill>
          <a:blip r:embed="rId3"/>
          <a:stretch>
            <a:fillRect/>
          </a:stretch>
        </p:blipFill>
        <p:spPr>
          <a:xfrm>
            <a:off x="934283" y="6606540"/>
            <a:ext cx="233601" cy="186809"/>
          </a:xfrm>
          <a:prstGeom prst="rect">
            <a:avLst/>
          </a:prstGeom>
        </p:spPr>
      </p:pic>
      <p:sp>
        <p:nvSpPr>
          <p:cNvPr id="9" name="Text 6"/>
          <p:cNvSpPr/>
          <p:nvPr/>
        </p:nvSpPr>
        <p:spPr>
          <a:xfrm>
            <a:off x="1354693" y="6556653"/>
            <a:ext cx="6489263" cy="897255"/>
          </a:xfrm>
          <a:prstGeom prst="rect">
            <a:avLst/>
          </a:prstGeom>
          <a:noFill/>
          <a:ln/>
        </p:spPr>
        <p:txBody>
          <a:bodyPr wrap="square" lIns="0" tIns="0" rIns="0" bIns="0" rtlCol="0" anchor="t"/>
          <a:lstStyle/>
          <a:p>
            <a:pPr marL="0" indent="0" algn="l">
              <a:lnSpc>
                <a:spcPts val="2350"/>
              </a:lnSpc>
              <a:buNone/>
            </a:pPr>
            <a:r>
              <a:rPr lang="en-US" sz="1450" b="1" dirty="0">
                <a:latin typeface="Times New Roman" panose="02020603050405020304" pitchFamily="18" charset="0"/>
                <a:ea typeface="Montserrat" pitchFamily="34" charset="-122"/>
                <a:cs typeface="Times New Roman" panose="02020603050405020304" pitchFamily="18" charset="0"/>
              </a:rPr>
              <a:t>Speaker Notes:</a:t>
            </a:r>
            <a:r>
              <a:rPr lang="en-US" sz="1450" dirty="0">
                <a:latin typeface="Times New Roman" panose="02020603050405020304" pitchFamily="18" charset="0"/>
                <a:ea typeface="Montserrat" pitchFamily="34" charset="-122"/>
                <a:cs typeface="Times New Roman" panose="02020603050405020304" pitchFamily="18" charset="0"/>
              </a:rPr>
              <a:t> The approach of Nadella describes that emotionally intelligent leadership drives competitive performance and proper workplace relationships.</a:t>
            </a:r>
            <a:endParaRPr lang="en-US" sz="1450" dirty="0">
              <a:latin typeface="Times New Roman" panose="02020603050405020304" pitchFamily="18" charset="0"/>
              <a:cs typeface="Times New Roman" panose="02020603050405020304" pitchFamily="18" charset="0"/>
            </a:endParaRPr>
          </a:p>
        </p:txBody>
      </p:sp>
      <p:pic>
        <p:nvPicPr>
          <p:cNvPr id="10" name="Image 1" descr="preencoded.png"/>
          <p:cNvPicPr>
            <a:picLocks noChangeAspect="1"/>
          </p:cNvPicPr>
          <p:nvPr/>
        </p:nvPicPr>
        <p:blipFill>
          <a:blip r:embed="rId4"/>
          <a:stretch>
            <a:fillRect/>
          </a:stretch>
        </p:blipFill>
        <p:spPr>
          <a:xfrm>
            <a:off x="8485703" y="0"/>
            <a:ext cx="6144697" cy="82296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71619" y="393025"/>
            <a:ext cx="1786414" cy="223242"/>
          </a:xfrm>
          <a:prstGeom prst="rect">
            <a:avLst/>
          </a:prstGeom>
          <a:noFill/>
          <a:ln/>
        </p:spPr>
        <p:txBody>
          <a:bodyPr wrap="none" lIns="0" tIns="0" rIns="0" bIns="0" rtlCol="0" anchor="t"/>
          <a:lstStyle/>
          <a:p>
            <a:pPr marL="0" indent="0" algn="l">
              <a:lnSpc>
                <a:spcPts val="1750"/>
              </a:lnSpc>
              <a:buNone/>
            </a:pPr>
            <a:endParaRPr lang="en-US" sz="2000" dirty="0">
              <a:latin typeface="Times New Roman" panose="02020603050405020304" pitchFamily="18" charset="0"/>
              <a:cs typeface="Times New Roman" panose="02020603050405020304" pitchFamily="18" charset="0"/>
            </a:endParaRPr>
          </a:p>
        </p:txBody>
      </p:sp>
      <p:sp>
        <p:nvSpPr>
          <p:cNvPr id="3" name="Text 1"/>
          <p:cNvSpPr/>
          <p:nvPr/>
        </p:nvSpPr>
        <p:spPr>
          <a:xfrm>
            <a:off x="571619" y="673418"/>
            <a:ext cx="7238762" cy="446603"/>
          </a:xfrm>
          <a:prstGeom prst="rect">
            <a:avLst/>
          </a:prstGeom>
          <a:noFill/>
          <a:ln/>
        </p:spPr>
        <p:txBody>
          <a:bodyPr wrap="none" lIns="0" tIns="0" rIns="0" bIns="0" rtlCol="0" anchor="t"/>
          <a:lstStyle/>
          <a:p>
            <a:pPr marL="0" indent="0" algn="l">
              <a:lnSpc>
                <a:spcPts val="3500"/>
              </a:lnSpc>
              <a:buNone/>
            </a:pPr>
            <a:r>
              <a:rPr lang="en-US" sz="2400" b="1" dirty="0">
                <a:latin typeface="Times New Roman" panose="02020603050405020304" pitchFamily="18" charset="0"/>
                <a:ea typeface="Hind Vadodara Bold" pitchFamily="34" charset="-122"/>
                <a:cs typeface="Times New Roman" panose="02020603050405020304" pitchFamily="18" charset="0"/>
              </a:rPr>
              <a:t>Business Example: Indra Nooyi, PepsiCo</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7810381" y="1696879"/>
            <a:ext cx="2738438" cy="223242"/>
          </a:xfrm>
          <a:prstGeom prst="rect">
            <a:avLst/>
          </a:prstGeom>
          <a:noFill/>
          <a:ln/>
        </p:spPr>
        <p:txBody>
          <a:bodyPr wrap="none" lIns="0" tIns="0" rIns="0" bIns="0" rtlCol="0" anchor="t"/>
          <a:lstStyle/>
          <a:p>
            <a:pPr marL="0" indent="0" algn="l">
              <a:lnSpc>
                <a:spcPts val="1750"/>
              </a:lnSpc>
              <a:buNone/>
            </a:pPr>
            <a:r>
              <a:rPr lang="en-US" sz="2000" b="1" dirty="0">
                <a:latin typeface="Times New Roman" panose="02020603050405020304" pitchFamily="18" charset="0"/>
                <a:ea typeface="Hind Vadodara Bold" pitchFamily="34" charset="-122"/>
                <a:cs typeface="Times New Roman" panose="02020603050405020304" pitchFamily="18" charset="0"/>
              </a:rPr>
              <a:t>Leadership Through Empathy</a:t>
            </a:r>
            <a:endParaRPr lang="en-US" sz="2000" dirty="0">
              <a:latin typeface="Times New Roman" panose="02020603050405020304" pitchFamily="18" charset="0"/>
              <a:cs typeface="Times New Roman" panose="02020603050405020304" pitchFamily="18" charset="0"/>
            </a:endParaRPr>
          </a:p>
        </p:txBody>
      </p:sp>
      <p:sp>
        <p:nvSpPr>
          <p:cNvPr id="6" name="Text 3"/>
          <p:cNvSpPr/>
          <p:nvPr/>
        </p:nvSpPr>
        <p:spPr>
          <a:xfrm>
            <a:off x="7497128" y="2315143"/>
            <a:ext cx="6569273" cy="457200"/>
          </a:xfrm>
          <a:prstGeom prst="rect">
            <a:avLst/>
          </a:prstGeom>
          <a:noFill/>
          <a:ln/>
        </p:spPr>
        <p:txBody>
          <a:bodyPr wrap="square" lIns="0" tIns="0" rIns="0" bIns="0" rtlCol="0" anchor="t"/>
          <a:lstStyle/>
          <a:p>
            <a:pPr marL="342900" indent="-342900" algn="l">
              <a:lnSpc>
                <a:spcPts val="1800"/>
              </a:lnSpc>
              <a:buFont typeface="Arial" panose="020B0604020202020204" pitchFamily="34" charset="0"/>
              <a:buChar char="•"/>
            </a:pPr>
            <a:r>
              <a:rPr lang="en-US" sz="2000" dirty="0">
                <a:latin typeface="Times New Roman" panose="02020603050405020304" pitchFamily="18" charset="0"/>
                <a:ea typeface="Montserrat" pitchFamily="34" charset="-122"/>
                <a:cs typeface="Times New Roman" panose="02020603050405020304" pitchFamily="18" charset="0"/>
              </a:rPr>
              <a:t>Emotional Intelligence was strong, according to the explanation of Indra Nooyi, via proper communication, appreciation and compassion (Tiruwa and Dikshit, 2024).</a:t>
            </a:r>
            <a:endParaRPr lang="en-US" sz="2000" dirty="0">
              <a:latin typeface="Times New Roman" panose="02020603050405020304" pitchFamily="18" charset="0"/>
              <a:cs typeface="Times New Roman" panose="02020603050405020304" pitchFamily="18" charset="0"/>
            </a:endParaRPr>
          </a:p>
        </p:txBody>
      </p:sp>
      <p:sp>
        <p:nvSpPr>
          <p:cNvPr id="7" name="Text 4"/>
          <p:cNvSpPr/>
          <p:nvPr/>
        </p:nvSpPr>
        <p:spPr>
          <a:xfrm>
            <a:off x="7497128" y="3331700"/>
            <a:ext cx="6569273" cy="457200"/>
          </a:xfrm>
          <a:prstGeom prst="rect">
            <a:avLst/>
          </a:prstGeom>
          <a:noFill/>
          <a:ln/>
        </p:spPr>
        <p:txBody>
          <a:bodyPr wrap="square" lIns="0" tIns="0" rIns="0" bIns="0" rtlCol="0" anchor="t"/>
          <a:lstStyle/>
          <a:p>
            <a:pPr marL="342900" indent="-342900" algn="l">
              <a:lnSpc>
                <a:spcPts val="1800"/>
              </a:lnSpc>
              <a:buFont typeface="Arial" panose="020B0604020202020204" pitchFamily="34" charset="0"/>
              <a:buChar char="•"/>
            </a:pPr>
            <a:r>
              <a:rPr lang="en-US" sz="2000" dirty="0">
                <a:latin typeface="Times New Roman" panose="02020603050405020304" pitchFamily="18" charset="0"/>
                <a:ea typeface="Montserrat" pitchFamily="34" charset="-122"/>
                <a:cs typeface="Times New Roman" panose="02020603050405020304" pitchFamily="18" charset="0"/>
              </a:rPr>
              <a:t>He famously wrote various proposal letters to the employees' families to acknowledge their contributions.</a:t>
            </a:r>
            <a:endParaRPr lang="en-US" sz="2000" dirty="0">
              <a:latin typeface="Times New Roman" panose="02020603050405020304" pitchFamily="18" charset="0"/>
              <a:cs typeface="Times New Roman" panose="02020603050405020304" pitchFamily="18" charset="0"/>
            </a:endParaRPr>
          </a:p>
        </p:txBody>
      </p:sp>
      <p:sp>
        <p:nvSpPr>
          <p:cNvPr id="8" name="Text 5"/>
          <p:cNvSpPr/>
          <p:nvPr/>
        </p:nvSpPr>
        <p:spPr>
          <a:xfrm>
            <a:off x="7497128" y="4169629"/>
            <a:ext cx="6569273" cy="228600"/>
          </a:xfrm>
          <a:prstGeom prst="rect">
            <a:avLst/>
          </a:prstGeom>
          <a:noFill/>
          <a:ln/>
        </p:spPr>
        <p:txBody>
          <a:bodyPr wrap="none" lIns="0" tIns="0" rIns="0" bIns="0" rtlCol="0" anchor="t"/>
          <a:lstStyle/>
          <a:p>
            <a:pPr marL="342900" indent="-342900" algn="l">
              <a:lnSpc>
                <a:spcPct val="150000"/>
              </a:lnSpc>
              <a:buFont typeface="Arial" panose="020B0604020202020204" pitchFamily="34" charset="0"/>
              <a:buChar char="•"/>
            </a:pPr>
            <a:r>
              <a:rPr lang="en-US" dirty="0">
                <a:latin typeface="Times New Roman" panose="02020603050405020304" pitchFamily="18" charset="0"/>
                <a:ea typeface="Montserrat" pitchFamily="34" charset="-122"/>
                <a:cs typeface="Times New Roman" panose="02020603050405020304" pitchFamily="18" charset="0"/>
              </a:rPr>
              <a:t>This improved employee loyalty, trust and culture of the organisation.</a:t>
            </a:r>
            <a:endParaRPr lang="en-US" dirty="0">
              <a:latin typeface="Times New Roman" panose="02020603050405020304" pitchFamily="18" charset="0"/>
              <a:cs typeface="Times New Roman" panose="02020603050405020304" pitchFamily="18" charset="0"/>
            </a:endParaRPr>
          </a:p>
        </p:txBody>
      </p:sp>
      <p:sp>
        <p:nvSpPr>
          <p:cNvPr id="9" name="Shape 6"/>
          <p:cNvSpPr/>
          <p:nvPr/>
        </p:nvSpPr>
        <p:spPr>
          <a:xfrm>
            <a:off x="571619" y="8385810"/>
            <a:ext cx="13487162" cy="607219"/>
          </a:xfrm>
          <a:prstGeom prst="roundRect">
            <a:avLst>
              <a:gd name="adj" fmla="val 35306"/>
            </a:avLst>
          </a:prstGeom>
          <a:solidFill>
            <a:srgbClr val="BEDFF3"/>
          </a:solidFill>
          <a:ln/>
        </p:spPr>
        <p:txBody>
          <a:bodyPr/>
          <a:lstStyle/>
          <a:p>
            <a:endParaRPr lang="en-IN"/>
          </a:p>
        </p:txBody>
      </p:sp>
      <p:pic>
        <p:nvPicPr>
          <p:cNvPr id="10" name="Image 1" descr="preencoded.png"/>
          <p:cNvPicPr>
            <a:picLocks noChangeAspect="1"/>
          </p:cNvPicPr>
          <p:nvPr/>
        </p:nvPicPr>
        <p:blipFill>
          <a:blip r:embed="rId3"/>
          <a:stretch>
            <a:fillRect/>
          </a:stretch>
        </p:blipFill>
        <p:spPr>
          <a:xfrm>
            <a:off x="714494" y="8599408"/>
            <a:ext cx="178594" cy="142875"/>
          </a:xfrm>
          <a:prstGeom prst="rect">
            <a:avLst/>
          </a:prstGeom>
        </p:spPr>
      </p:pic>
      <p:sp>
        <p:nvSpPr>
          <p:cNvPr id="11" name="Text 7"/>
          <p:cNvSpPr/>
          <p:nvPr/>
        </p:nvSpPr>
        <p:spPr>
          <a:xfrm>
            <a:off x="1035963" y="8564404"/>
            <a:ext cx="12879943" cy="228600"/>
          </a:xfrm>
          <a:prstGeom prst="rect">
            <a:avLst/>
          </a:prstGeom>
          <a:noFill/>
          <a:ln/>
        </p:spPr>
        <p:txBody>
          <a:bodyPr wrap="none" lIns="0" tIns="0" rIns="0" bIns="0" rtlCol="0" anchor="t"/>
          <a:lstStyle/>
          <a:p>
            <a:pPr marL="0" indent="0" algn="l">
              <a:lnSpc>
                <a:spcPts val="1800"/>
              </a:lnSpc>
              <a:buNone/>
            </a:pPr>
            <a:r>
              <a:rPr lang="en-US" sz="2000" b="1" dirty="0">
                <a:latin typeface="Times New Roman" panose="02020603050405020304" pitchFamily="18" charset="0"/>
                <a:ea typeface="Montserrat" pitchFamily="34" charset="-122"/>
                <a:cs typeface="Times New Roman" panose="02020603050405020304" pitchFamily="18" charset="0"/>
              </a:rPr>
              <a:t>Speaker Notes:</a:t>
            </a:r>
            <a:r>
              <a:rPr lang="en-US" sz="2000" dirty="0">
                <a:latin typeface="Times New Roman" panose="02020603050405020304" pitchFamily="18" charset="0"/>
                <a:ea typeface="Montserrat" pitchFamily="34" charset="-122"/>
                <a:cs typeface="Times New Roman" panose="02020603050405020304" pitchFamily="18" charset="0"/>
              </a:rPr>
              <a:t> Her leadership describes the way that empathy may influence performance and the reputation of organisations.</a:t>
            </a:r>
            <a:endParaRPr lang="en-US" sz="2000" dirty="0">
              <a:latin typeface="Times New Roman" panose="02020603050405020304" pitchFamily="18" charset="0"/>
              <a:cs typeface="Times New Roman" panose="02020603050405020304" pitchFamily="18" charset="0"/>
            </a:endParaRPr>
          </a:p>
        </p:txBody>
      </p:sp>
      <p:pic>
        <p:nvPicPr>
          <p:cNvPr id="4104" name="Picture 8" descr="Former PepsiCo CEO Indra Nooyi joins Amazon board - Just Drinks">
            <a:extLst>
              <a:ext uri="{FF2B5EF4-FFF2-40B4-BE49-F238E27FC236}">
                <a16:creationId xmlns:a16="http://schemas.microsoft.com/office/drawing/2014/main" id="{C63DF5CD-F1E8-5D1D-0233-54C9100E94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494" y="1531190"/>
            <a:ext cx="6271216" cy="41857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793790" y="1053822"/>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793790" y="1443276"/>
            <a:ext cx="6472595"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Business Example: Airbnb</a:t>
            </a:r>
            <a:endParaRPr lang="en-US" sz="3900" dirty="0">
              <a:latin typeface="Times New Roman" panose="02020603050405020304" pitchFamily="18" charset="0"/>
              <a:cs typeface="Times New Roman" panose="02020603050405020304" pitchFamily="18" charset="0"/>
            </a:endParaRPr>
          </a:p>
        </p:txBody>
      </p:sp>
      <p:pic>
        <p:nvPicPr>
          <p:cNvPr id="4" name="Image 0" descr="preencoded.png"/>
          <p:cNvPicPr>
            <a:picLocks noChangeAspect="1"/>
          </p:cNvPicPr>
          <p:nvPr/>
        </p:nvPicPr>
        <p:blipFill>
          <a:blip r:embed="rId3"/>
          <a:stretch>
            <a:fillRect/>
          </a:stretch>
        </p:blipFill>
        <p:spPr>
          <a:xfrm>
            <a:off x="793790" y="2361009"/>
            <a:ext cx="4347567" cy="793790"/>
          </a:xfrm>
          <a:prstGeom prst="rect">
            <a:avLst/>
          </a:prstGeom>
        </p:spPr>
      </p:pic>
      <p:sp>
        <p:nvSpPr>
          <p:cNvPr id="5" name="Text 2"/>
          <p:cNvSpPr/>
          <p:nvPr/>
        </p:nvSpPr>
        <p:spPr>
          <a:xfrm>
            <a:off x="992148" y="3353157"/>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Challenge</a:t>
            </a:r>
            <a:endParaRPr lang="en-US" sz="1950" dirty="0">
              <a:latin typeface="Times New Roman" panose="02020603050405020304" pitchFamily="18" charset="0"/>
              <a:cs typeface="Times New Roman" panose="02020603050405020304" pitchFamily="18" charset="0"/>
            </a:endParaRPr>
          </a:p>
        </p:txBody>
      </p:sp>
      <p:sp>
        <p:nvSpPr>
          <p:cNvPr id="6" name="Text 3"/>
          <p:cNvSpPr/>
          <p:nvPr/>
        </p:nvSpPr>
        <p:spPr>
          <a:xfrm>
            <a:off x="992148" y="3782378"/>
            <a:ext cx="3950851"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Cultural discrimination and global service diversity</a:t>
            </a:r>
            <a:endParaRPr lang="en-US" sz="1550" dirty="0">
              <a:latin typeface="Times New Roman" panose="02020603050405020304" pitchFamily="18" charset="0"/>
              <a:cs typeface="Times New Roman" panose="02020603050405020304" pitchFamily="18" charset="0"/>
            </a:endParaRPr>
          </a:p>
        </p:txBody>
      </p:sp>
      <p:pic>
        <p:nvPicPr>
          <p:cNvPr id="7" name="Image 1" descr="preencoded.png"/>
          <p:cNvPicPr>
            <a:picLocks noChangeAspect="1"/>
          </p:cNvPicPr>
          <p:nvPr/>
        </p:nvPicPr>
        <p:blipFill>
          <a:blip r:embed="rId4"/>
          <a:stretch>
            <a:fillRect/>
          </a:stretch>
        </p:blipFill>
        <p:spPr>
          <a:xfrm>
            <a:off x="5141357" y="2361009"/>
            <a:ext cx="4347567" cy="793790"/>
          </a:xfrm>
          <a:prstGeom prst="rect">
            <a:avLst/>
          </a:prstGeom>
        </p:spPr>
      </p:pic>
      <p:sp>
        <p:nvSpPr>
          <p:cNvPr id="8" name="Text 4"/>
          <p:cNvSpPr/>
          <p:nvPr/>
        </p:nvSpPr>
        <p:spPr>
          <a:xfrm>
            <a:off x="5339715" y="3353157"/>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Solution</a:t>
            </a:r>
            <a:endParaRPr lang="en-US" sz="1950" dirty="0">
              <a:latin typeface="Times New Roman" panose="02020603050405020304" pitchFamily="18" charset="0"/>
              <a:cs typeface="Times New Roman" panose="02020603050405020304" pitchFamily="18" charset="0"/>
            </a:endParaRPr>
          </a:p>
        </p:txBody>
      </p:sp>
      <p:sp>
        <p:nvSpPr>
          <p:cNvPr id="9" name="Text 5"/>
          <p:cNvSpPr/>
          <p:nvPr/>
        </p:nvSpPr>
        <p:spPr>
          <a:xfrm>
            <a:off x="5339715" y="3782378"/>
            <a:ext cx="3950851"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Education, policy redesign and inclusive cultural practices</a:t>
            </a:r>
            <a:endParaRPr lang="en-US" sz="1550" dirty="0">
              <a:latin typeface="Times New Roman" panose="02020603050405020304" pitchFamily="18" charset="0"/>
              <a:cs typeface="Times New Roman" panose="02020603050405020304" pitchFamily="18" charset="0"/>
            </a:endParaRPr>
          </a:p>
        </p:txBody>
      </p:sp>
      <p:pic>
        <p:nvPicPr>
          <p:cNvPr id="10" name="Image 2" descr="preencoded.png"/>
          <p:cNvPicPr>
            <a:picLocks noChangeAspect="1"/>
          </p:cNvPicPr>
          <p:nvPr/>
        </p:nvPicPr>
        <p:blipFill>
          <a:blip r:embed="rId5"/>
          <a:stretch>
            <a:fillRect/>
          </a:stretch>
        </p:blipFill>
        <p:spPr>
          <a:xfrm>
            <a:off x="9488924" y="2361009"/>
            <a:ext cx="4347567" cy="793790"/>
          </a:xfrm>
          <a:prstGeom prst="rect">
            <a:avLst/>
          </a:prstGeom>
        </p:spPr>
      </p:pic>
      <p:sp>
        <p:nvSpPr>
          <p:cNvPr id="11" name="Text 6"/>
          <p:cNvSpPr/>
          <p:nvPr/>
        </p:nvSpPr>
        <p:spPr>
          <a:xfrm>
            <a:off x="9687282" y="3353157"/>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Result</a:t>
            </a:r>
            <a:endParaRPr lang="en-US" sz="1950" dirty="0">
              <a:latin typeface="Times New Roman" panose="02020603050405020304" pitchFamily="18" charset="0"/>
              <a:cs typeface="Times New Roman" panose="02020603050405020304" pitchFamily="18" charset="0"/>
            </a:endParaRPr>
          </a:p>
        </p:txBody>
      </p:sp>
      <p:sp>
        <p:nvSpPr>
          <p:cNvPr id="12" name="Text 7"/>
          <p:cNvSpPr/>
          <p:nvPr/>
        </p:nvSpPr>
        <p:spPr>
          <a:xfrm>
            <a:off x="9687282" y="3782378"/>
            <a:ext cx="3950851"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Improved trust among guests and hosts</a:t>
            </a:r>
            <a:endParaRPr lang="en-US" sz="1550" dirty="0">
              <a:latin typeface="Times New Roman" panose="02020603050405020304" pitchFamily="18" charset="0"/>
              <a:cs typeface="Times New Roman" panose="02020603050405020304" pitchFamily="18" charset="0"/>
            </a:endParaRPr>
          </a:p>
        </p:txBody>
      </p:sp>
      <p:sp>
        <p:nvSpPr>
          <p:cNvPr id="13" name="Text 8"/>
          <p:cNvSpPr/>
          <p:nvPr/>
        </p:nvSpPr>
        <p:spPr>
          <a:xfrm>
            <a:off x="793790" y="4839057"/>
            <a:ext cx="13042821" cy="95261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Airbnb implemented Cultural Intelligence to address all the challenges that include cultural discrimination and global service diversity (Sharma and Makhija, 2024). Through the education, policy redesign and inclusive cultural practices, the company improved trust among the guests and hosts. This describes the strategic business value of the high cultural Intelligence.</a:t>
            </a:r>
            <a:endParaRPr lang="en-US" sz="1550" dirty="0">
              <a:latin typeface="Times New Roman" panose="02020603050405020304" pitchFamily="18" charset="0"/>
              <a:cs typeface="Times New Roman" panose="02020603050405020304" pitchFamily="18" charset="0"/>
            </a:endParaRPr>
          </a:p>
        </p:txBody>
      </p:sp>
      <p:sp>
        <p:nvSpPr>
          <p:cNvPr id="14" name="Shape 9"/>
          <p:cNvSpPr/>
          <p:nvPr/>
        </p:nvSpPr>
        <p:spPr>
          <a:xfrm>
            <a:off x="793790" y="6014918"/>
            <a:ext cx="13042821" cy="1160740"/>
          </a:xfrm>
          <a:prstGeom prst="roundRect">
            <a:avLst>
              <a:gd name="adj" fmla="val 25648"/>
            </a:avLst>
          </a:prstGeom>
          <a:solidFill>
            <a:srgbClr val="BEDFF3"/>
          </a:solidFill>
          <a:ln/>
        </p:spPr>
        <p:txBody>
          <a:bodyPr/>
          <a:lstStyle/>
          <a:p>
            <a:endParaRPr lang="en-IN"/>
          </a:p>
        </p:txBody>
      </p:sp>
      <p:pic>
        <p:nvPicPr>
          <p:cNvPr id="15" name="Image 3" descr="preencoded.png"/>
          <p:cNvPicPr>
            <a:picLocks noChangeAspect="1"/>
          </p:cNvPicPr>
          <p:nvPr/>
        </p:nvPicPr>
        <p:blipFill>
          <a:blip r:embed="rId6"/>
          <a:stretch>
            <a:fillRect/>
          </a:stretch>
        </p:blipFill>
        <p:spPr>
          <a:xfrm>
            <a:off x="992148" y="6310193"/>
            <a:ext cx="248007" cy="198358"/>
          </a:xfrm>
          <a:prstGeom prst="rect">
            <a:avLst/>
          </a:prstGeom>
        </p:spPr>
      </p:pic>
      <p:sp>
        <p:nvSpPr>
          <p:cNvPr id="16" name="Text 10"/>
          <p:cNvSpPr/>
          <p:nvPr/>
        </p:nvSpPr>
        <p:spPr>
          <a:xfrm>
            <a:off x="1438513" y="6262807"/>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The example of Airbnb proves that Cultural Intelligence is important in terms of international service industries.</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793790" y="1752005"/>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4719403" y="1521380"/>
            <a:ext cx="6671548"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Business Example: Google</a:t>
            </a:r>
            <a:endParaRPr lang="en-US" sz="3900" dirty="0">
              <a:latin typeface="Times New Roman" panose="02020603050405020304" pitchFamily="18" charset="0"/>
              <a:cs typeface="Times New Roman" panose="02020603050405020304" pitchFamily="18" charset="0"/>
            </a:endParaRPr>
          </a:p>
        </p:txBody>
      </p:sp>
      <p:sp>
        <p:nvSpPr>
          <p:cNvPr id="4" name="Text 2"/>
          <p:cNvSpPr/>
          <p:nvPr/>
        </p:nvSpPr>
        <p:spPr>
          <a:xfrm>
            <a:off x="793790" y="3059192"/>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Google hugely invested in the cultural diversity initiatives and leadership development programs in order to improve Cultural and Emotional Intelligence among the teams (Atobatele and Okonkwo, 2024).</a:t>
            </a:r>
            <a:endParaRPr lang="en-US" sz="1950" dirty="0">
              <a:latin typeface="Times New Roman" panose="02020603050405020304" pitchFamily="18" charset="0"/>
              <a:cs typeface="Times New Roman" panose="02020603050405020304" pitchFamily="18" charset="0"/>
            </a:endParaRPr>
          </a:p>
        </p:txBody>
      </p:sp>
      <p:sp>
        <p:nvSpPr>
          <p:cNvPr id="5" name="Text 3"/>
          <p:cNvSpPr/>
          <p:nvPr/>
        </p:nvSpPr>
        <p:spPr>
          <a:xfrm>
            <a:off x="793790" y="4076343"/>
            <a:ext cx="13042821" cy="396954"/>
          </a:xfrm>
          <a:prstGeom prst="rect">
            <a:avLst/>
          </a:prstGeom>
          <a:noFill/>
          <a:ln/>
        </p:spPr>
        <p:txBody>
          <a:bodyPr wrap="non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These efforts support creative problem-solving, innovation and collaborative organisational culture.</a:t>
            </a:r>
            <a:endParaRPr lang="en-US" sz="1950" dirty="0">
              <a:latin typeface="Times New Roman" panose="02020603050405020304" pitchFamily="18" charset="0"/>
              <a:cs typeface="Times New Roman" panose="02020603050405020304" pitchFamily="18" charset="0"/>
            </a:endParaRPr>
          </a:p>
        </p:txBody>
      </p:sp>
      <p:sp>
        <p:nvSpPr>
          <p:cNvPr id="6" name="Text 4"/>
          <p:cNvSpPr/>
          <p:nvPr/>
        </p:nvSpPr>
        <p:spPr>
          <a:xfrm>
            <a:off x="793790" y="4696539"/>
            <a:ext cx="13042821" cy="396954"/>
          </a:xfrm>
          <a:prstGeom prst="rect">
            <a:avLst/>
          </a:prstGeom>
          <a:noFill/>
          <a:ln/>
        </p:spPr>
        <p:txBody>
          <a:bodyPr wrap="non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This describes massive performance benefits derived from the CQ and EI.</a:t>
            </a:r>
            <a:endParaRPr lang="en-US" sz="1950" dirty="0">
              <a:latin typeface="Times New Roman" panose="02020603050405020304" pitchFamily="18" charset="0"/>
              <a:cs typeface="Times New Roman" panose="02020603050405020304" pitchFamily="18" charset="0"/>
            </a:endParaRPr>
          </a:p>
        </p:txBody>
      </p:sp>
      <p:sp>
        <p:nvSpPr>
          <p:cNvPr id="7" name="Shape 5"/>
          <p:cNvSpPr/>
          <p:nvPr/>
        </p:nvSpPr>
        <p:spPr>
          <a:xfrm>
            <a:off x="793790" y="5316736"/>
            <a:ext cx="13042821" cy="1160740"/>
          </a:xfrm>
          <a:prstGeom prst="roundRect">
            <a:avLst>
              <a:gd name="adj" fmla="val 25648"/>
            </a:avLst>
          </a:prstGeom>
          <a:solidFill>
            <a:srgbClr val="BEDFF3"/>
          </a:solidFill>
          <a:ln/>
        </p:spPr>
        <p:txBody>
          <a:bodyPr/>
          <a:lstStyle/>
          <a:p>
            <a:endParaRPr lang="en-IN"/>
          </a:p>
        </p:txBody>
      </p:sp>
      <p:pic>
        <p:nvPicPr>
          <p:cNvPr id="8" name="Image 0" descr="preencoded.png"/>
          <p:cNvPicPr>
            <a:picLocks noChangeAspect="1"/>
          </p:cNvPicPr>
          <p:nvPr/>
        </p:nvPicPr>
        <p:blipFill>
          <a:blip r:embed="rId3"/>
          <a:stretch>
            <a:fillRect/>
          </a:stretch>
        </p:blipFill>
        <p:spPr>
          <a:xfrm>
            <a:off x="992148" y="5612011"/>
            <a:ext cx="248007" cy="198358"/>
          </a:xfrm>
          <a:prstGeom prst="rect">
            <a:avLst/>
          </a:prstGeom>
        </p:spPr>
      </p:pic>
      <p:sp>
        <p:nvSpPr>
          <p:cNvPr id="9" name="Text 6"/>
          <p:cNvSpPr/>
          <p:nvPr/>
        </p:nvSpPr>
        <p:spPr>
          <a:xfrm>
            <a:off x="1438513" y="5564624"/>
            <a:ext cx="12199739" cy="635079"/>
          </a:xfrm>
          <a:prstGeom prst="rect">
            <a:avLst/>
          </a:prstGeom>
          <a:noFill/>
          <a:ln/>
        </p:spPr>
        <p:txBody>
          <a:bodyPr wrap="squar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The overall result shows that emotional awareness and diversity help to ensure better competitive advantages. Google also gets higher competitive advantages by using CQ and EI in their business practice.</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37317" y="300633"/>
            <a:ext cx="1366599" cy="170855"/>
          </a:xfrm>
          <a:prstGeom prst="rect">
            <a:avLst/>
          </a:prstGeom>
          <a:noFill/>
          <a:ln/>
        </p:spPr>
        <p:txBody>
          <a:bodyPr wrap="none" lIns="0" tIns="0" rIns="0" bIns="0" rtlCol="0" anchor="t"/>
          <a:lstStyle/>
          <a:p>
            <a:pPr marL="0" indent="0" algn="l">
              <a:lnSpc>
                <a:spcPct val="150000"/>
              </a:lnSpc>
              <a:buNone/>
            </a:pPr>
            <a:endParaRPr lang="en-US" dirty="0">
              <a:latin typeface="Times New Roman" panose="02020603050405020304" pitchFamily="18" charset="0"/>
              <a:cs typeface="Times New Roman" panose="02020603050405020304" pitchFamily="18" charset="0"/>
            </a:endParaRPr>
          </a:p>
        </p:txBody>
      </p:sp>
      <p:sp>
        <p:nvSpPr>
          <p:cNvPr id="3" name="Text 1"/>
          <p:cNvSpPr/>
          <p:nvPr/>
        </p:nvSpPr>
        <p:spPr>
          <a:xfrm>
            <a:off x="4599414" y="295554"/>
            <a:ext cx="4394121" cy="341709"/>
          </a:xfrm>
          <a:prstGeom prst="rect">
            <a:avLst/>
          </a:prstGeom>
          <a:noFill/>
          <a:ln/>
        </p:spPr>
        <p:txBody>
          <a:bodyPr wrap="none" lIns="0" tIns="0" rIns="0" bIns="0" rtlCol="0" anchor="t"/>
          <a:lstStyle/>
          <a:p>
            <a:pPr marL="0" indent="0" algn="l">
              <a:lnSpc>
                <a:spcPct val="150000"/>
              </a:lnSpc>
              <a:buNone/>
            </a:pPr>
            <a:r>
              <a:rPr lang="en-US" sz="2400" b="1" dirty="0">
                <a:latin typeface="Times New Roman" panose="02020603050405020304" pitchFamily="18" charset="0"/>
                <a:ea typeface="Hind Vadodara Bold" pitchFamily="34" charset="-122"/>
                <a:cs typeface="Times New Roman" panose="02020603050405020304" pitchFamily="18" charset="0"/>
              </a:rPr>
              <a:t>Comparison Between EI and CQ</a:t>
            </a:r>
            <a:endParaRPr lang="en-US" sz="2400" dirty="0">
              <a:latin typeface="Times New Roman" panose="02020603050405020304" pitchFamily="18" charset="0"/>
              <a:cs typeface="Times New Roman" panose="02020603050405020304" pitchFamily="18" charset="0"/>
            </a:endParaRPr>
          </a:p>
        </p:txBody>
      </p:sp>
      <p:sp>
        <p:nvSpPr>
          <p:cNvPr id="4" name="Text 2"/>
          <p:cNvSpPr/>
          <p:nvPr/>
        </p:nvSpPr>
        <p:spPr>
          <a:xfrm>
            <a:off x="437317" y="1130141"/>
            <a:ext cx="2025610" cy="204907"/>
          </a:xfrm>
          <a:prstGeom prst="rect">
            <a:avLst/>
          </a:prstGeom>
          <a:noFill/>
          <a:ln/>
        </p:spPr>
        <p:txBody>
          <a:bodyPr wrap="none" lIns="0" tIns="0" rIns="0" bIns="0" rtlCol="0" anchor="t"/>
          <a:lstStyle/>
          <a:p>
            <a:pPr marL="0" indent="0" algn="l">
              <a:lnSpc>
                <a:spcPct val="150000"/>
              </a:lnSpc>
              <a:buNone/>
            </a:pPr>
            <a:r>
              <a:rPr lang="en-US" b="1" dirty="0">
                <a:latin typeface="Times New Roman" panose="02020603050405020304" pitchFamily="18" charset="0"/>
                <a:ea typeface="Hind Vadodara Bold" pitchFamily="34" charset="-122"/>
                <a:cs typeface="Times New Roman" panose="02020603050405020304" pitchFamily="18" charset="0"/>
              </a:rPr>
              <a:t>Emotional Intelligence</a:t>
            </a:r>
            <a:endParaRPr lang="en-US" dirty="0">
              <a:latin typeface="Times New Roman" panose="02020603050405020304" pitchFamily="18" charset="0"/>
              <a:cs typeface="Times New Roman" panose="02020603050405020304" pitchFamily="18" charset="0"/>
            </a:endParaRPr>
          </a:p>
        </p:txBody>
      </p:sp>
      <p:sp>
        <p:nvSpPr>
          <p:cNvPr id="5" name="Text 3"/>
          <p:cNvSpPr/>
          <p:nvPr/>
        </p:nvSpPr>
        <p:spPr>
          <a:xfrm>
            <a:off x="437317" y="1666494"/>
            <a:ext cx="9684145" cy="437198"/>
          </a:xfrm>
          <a:prstGeom prst="rect">
            <a:avLst/>
          </a:prstGeom>
          <a:noFill/>
          <a:ln/>
        </p:spPr>
        <p:txBody>
          <a:bodyPr wrap="square" lIns="0" tIns="0" rIns="0" bIns="0" rtlCol="0" anchor="t"/>
          <a:lstStyle/>
          <a:p>
            <a:pPr marL="285750" indent="-285750" algn="l">
              <a:lnSpc>
                <a:spcPct val="150000"/>
              </a:lnSpc>
              <a:buFont typeface="Arial" panose="020B0604020202020204" pitchFamily="34" charset="0"/>
              <a:buChar char="•"/>
            </a:pPr>
            <a:r>
              <a:rPr lang="en-US" dirty="0">
                <a:latin typeface="Times New Roman" panose="02020603050405020304" pitchFamily="18" charset="0"/>
                <a:ea typeface="Montserrat" pitchFamily="34" charset="-122"/>
                <a:cs typeface="Times New Roman" panose="02020603050405020304" pitchFamily="18" charset="0"/>
              </a:rPr>
              <a:t>Emotional Intelligence mainly focuses on understanding as well as managing the emotional responses.</a:t>
            </a:r>
            <a:endParaRPr lang="en-US" dirty="0">
              <a:latin typeface="Times New Roman" panose="02020603050405020304" pitchFamily="18" charset="0"/>
              <a:cs typeface="Times New Roman" panose="02020603050405020304" pitchFamily="18" charset="0"/>
            </a:endParaRPr>
          </a:p>
        </p:txBody>
      </p:sp>
      <p:sp>
        <p:nvSpPr>
          <p:cNvPr id="7" name="Text 4"/>
          <p:cNvSpPr/>
          <p:nvPr/>
        </p:nvSpPr>
        <p:spPr>
          <a:xfrm>
            <a:off x="437317" y="2311659"/>
            <a:ext cx="1884759" cy="204907"/>
          </a:xfrm>
          <a:prstGeom prst="rect">
            <a:avLst/>
          </a:prstGeom>
          <a:noFill/>
          <a:ln/>
        </p:spPr>
        <p:txBody>
          <a:bodyPr wrap="none" lIns="0" tIns="0" rIns="0" bIns="0" rtlCol="0" anchor="t"/>
          <a:lstStyle/>
          <a:p>
            <a:pPr marL="0" indent="0" algn="l">
              <a:lnSpc>
                <a:spcPct val="150000"/>
              </a:lnSpc>
              <a:buNone/>
            </a:pPr>
            <a:r>
              <a:rPr lang="en-US" b="1" dirty="0">
                <a:latin typeface="Times New Roman" panose="02020603050405020304" pitchFamily="18" charset="0"/>
                <a:ea typeface="Hind Vadodara Bold" pitchFamily="34" charset="-122"/>
                <a:cs typeface="Times New Roman" panose="02020603050405020304" pitchFamily="18" charset="0"/>
              </a:rPr>
              <a:t>Cultural Intelligence</a:t>
            </a:r>
            <a:endParaRPr lang="en-US" dirty="0">
              <a:latin typeface="Times New Roman" panose="02020603050405020304" pitchFamily="18" charset="0"/>
              <a:cs typeface="Times New Roman" panose="02020603050405020304" pitchFamily="18" charset="0"/>
            </a:endParaRPr>
          </a:p>
        </p:txBody>
      </p:sp>
      <p:sp>
        <p:nvSpPr>
          <p:cNvPr id="8" name="Text 5"/>
          <p:cNvSpPr/>
          <p:nvPr/>
        </p:nvSpPr>
        <p:spPr>
          <a:xfrm>
            <a:off x="303966" y="2913295"/>
            <a:ext cx="6744533" cy="218599"/>
          </a:xfrm>
          <a:prstGeom prst="rect">
            <a:avLst/>
          </a:prstGeom>
          <a:noFill/>
          <a:ln/>
        </p:spPr>
        <p:txBody>
          <a:bodyPr wrap="none" lIns="0" tIns="0" rIns="0" bIns="0" rtlCol="0" anchor="t"/>
          <a:lstStyle/>
          <a:p>
            <a:pPr marL="285750" indent="-285750" algn="l">
              <a:lnSpc>
                <a:spcPct val="150000"/>
              </a:lnSpc>
              <a:buFont typeface="Arial" panose="020B0604020202020204" pitchFamily="34" charset="0"/>
              <a:buChar char="•"/>
            </a:pPr>
            <a:r>
              <a:rPr lang="en-US" dirty="0">
                <a:latin typeface="Times New Roman" panose="02020603050405020304" pitchFamily="18" charset="0"/>
                <a:ea typeface="Montserrat" pitchFamily="34" charset="-122"/>
                <a:cs typeface="Times New Roman" panose="02020603050405020304" pitchFamily="18" charset="0"/>
              </a:rPr>
              <a:t>Whereas the Cultural Intelligence focuses on taking behaviour towards various cultural contexts.</a:t>
            </a:r>
            <a:endParaRPr lang="en-US" dirty="0">
              <a:latin typeface="Times New Roman" panose="02020603050405020304" pitchFamily="18" charset="0"/>
              <a:cs typeface="Times New Roman" panose="02020603050405020304" pitchFamily="18" charset="0"/>
            </a:endParaRPr>
          </a:p>
        </p:txBody>
      </p:sp>
      <p:sp>
        <p:nvSpPr>
          <p:cNvPr id="10" name="Text 6"/>
          <p:cNvSpPr/>
          <p:nvPr/>
        </p:nvSpPr>
        <p:spPr>
          <a:xfrm>
            <a:off x="303966" y="3660183"/>
            <a:ext cx="13755767" cy="218599"/>
          </a:xfrm>
          <a:prstGeom prst="rect">
            <a:avLst/>
          </a:prstGeom>
          <a:noFill/>
          <a:ln/>
        </p:spPr>
        <p:txBody>
          <a:bodyPr wrap="none" lIns="0" tIns="0" rIns="0" bIns="0" rtlCol="0" anchor="t"/>
          <a:lstStyle/>
          <a:p>
            <a:pPr marL="285750" indent="-285750" algn="l">
              <a:lnSpc>
                <a:spcPct val="150000"/>
              </a:lnSpc>
              <a:buFont typeface="Arial" panose="020B0604020202020204" pitchFamily="34" charset="0"/>
              <a:buChar char="•"/>
            </a:pPr>
            <a:r>
              <a:rPr lang="en-US" dirty="0">
                <a:latin typeface="Times New Roman" panose="02020603050405020304" pitchFamily="18" charset="0"/>
                <a:ea typeface="Montserrat" pitchFamily="34" charset="-122"/>
                <a:cs typeface="Times New Roman" panose="02020603050405020304" pitchFamily="18" charset="0"/>
              </a:rPr>
              <a:t>  Although distinct, they effectively reinforce one another, since proper leadership needs both emotional sensitivity and intercultural understanding.</a:t>
            </a:r>
            <a:endParaRPr lang="en-US" dirty="0">
              <a:latin typeface="Times New Roman" panose="02020603050405020304" pitchFamily="18" charset="0"/>
              <a:cs typeface="Times New Roman" panose="02020603050405020304" pitchFamily="18" charset="0"/>
            </a:endParaRPr>
          </a:p>
        </p:txBody>
      </p:sp>
      <p:sp>
        <p:nvSpPr>
          <p:cNvPr id="11" name="Shape 7"/>
          <p:cNvSpPr/>
          <p:nvPr/>
        </p:nvSpPr>
        <p:spPr>
          <a:xfrm>
            <a:off x="303966" y="7191162"/>
            <a:ext cx="13755767" cy="464344"/>
          </a:xfrm>
          <a:prstGeom prst="roundRect">
            <a:avLst>
              <a:gd name="adj" fmla="val 35319"/>
            </a:avLst>
          </a:prstGeom>
          <a:solidFill>
            <a:srgbClr val="BEDFF3"/>
          </a:solidFill>
          <a:ln/>
        </p:spPr>
        <p:txBody>
          <a:bodyPr/>
          <a:lstStyle/>
          <a:p>
            <a:endParaRPr lang="en-IN"/>
          </a:p>
        </p:txBody>
      </p:sp>
      <p:pic>
        <p:nvPicPr>
          <p:cNvPr id="12" name="Image 2" descr="preencoded.png"/>
          <p:cNvPicPr>
            <a:picLocks noChangeAspect="1"/>
          </p:cNvPicPr>
          <p:nvPr/>
        </p:nvPicPr>
        <p:blipFill>
          <a:blip r:embed="rId3"/>
          <a:stretch>
            <a:fillRect/>
          </a:stretch>
        </p:blipFill>
        <p:spPr>
          <a:xfrm>
            <a:off x="546616" y="9499402"/>
            <a:ext cx="136565" cy="109299"/>
          </a:xfrm>
          <a:prstGeom prst="rect">
            <a:avLst/>
          </a:prstGeom>
        </p:spPr>
      </p:pic>
      <p:sp>
        <p:nvSpPr>
          <p:cNvPr id="13" name="Text 8"/>
          <p:cNvSpPr/>
          <p:nvPr/>
        </p:nvSpPr>
        <p:spPr>
          <a:xfrm>
            <a:off x="683181" y="7248550"/>
            <a:ext cx="13291304" cy="174784"/>
          </a:xfrm>
          <a:prstGeom prst="rect">
            <a:avLst/>
          </a:prstGeom>
          <a:noFill/>
          <a:ln/>
        </p:spPr>
        <p:txBody>
          <a:bodyPr wrap="none" lIns="0" tIns="0" rIns="0" bIns="0" rtlCol="0" anchor="t"/>
          <a:lstStyle/>
          <a:p>
            <a:pPr marL="0" indent="0" algn="l">
              <a:lnSpc>
                <a:spcPct val="150000"/>
              </a:lnSpc>
              <a:buNone/>
            </a:pPr>
            <a:r>
              <a:rPr lang="en-US" b="1" dirty="0">
                <a:latin typeface="Times New Roman" panose="02020603050405020304" pitchFamily="18" charset="0"/>
                <a:ea typeface="Montserrat" pitchFamily="34" charset="-122"/>
                <a:cs typeface="Times New Roman" panose="02020603050405020304" pitchFamily="18" charset="0"/>
              </a:rPr>
              <a:t>Speaker Notes:</a:t>
            </a:r>
            <a:r>
              <a:rPr lang="en-US" dirty="0">
                <a:latin typeface="Times New Roman" panose="02020603050405020304" pitchFamily="18" charset="0"/>
                <a:ea typeface="Montserrat" pitchFamily="34" charset="-122"/>
                <a:cs typeface="Times New Roman" panose="02020603050405020304" pitchFamily="18" charset="0"/>
              </a:rPr>
              <a:t> EI and CQ both are important in the business operation as they create some adaptable and human-based leadership ability.</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793790" y="1698308"/>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3" name="Text 1"/>
          <p:cNvSpPr/>
          <p:nvPr/>
        </p:nvSpPr>
        <p:spPr>
          <a:xfrm>
            <a:off x="793790" y="2087761"/>
            <a:ext cx="11494532"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The Need for EI and CQ in Modern Leadership</a:t>
            </a:r>
            <a:endParaRPr lang="en-US" sz="3900" dirty="0">
              <a:latin typeface="Times New Roman" panose="02020603050405020304" pitchFamily="18" charset="0"/>
              <a:cs typeface="Times New Roman" panose="02020603050405020304" pitchFamily="18" charset="0"/>
            </a:endParaRPr>
          </a:p>
        </p:txBody>
      </p:sp>
      <p:sp>
        <p:nvSpPr>
          <p:cNvPr id="4" name="Shape 2"/>
          <p:cNvSpPr/>
          <p:nvPr/>
        </p:nvSpPr>
        <p:spPr>
          <a:xfrm>
            <a:off x="793790" y="3005495"/>
            <a:ext cx="4215289" cy="2459355"/>
          </a:xfrm>
          <a:prstGeom prst="roundRect">
            <a:avLst>
              <a:gd name="adj" fmla="val 12105"/>
            </a:avLst>
          </a:prstGeom>
          <a:solidFill>
            <a:srgbClr val="FFFFFF"/>
          </a:solidFill>
          <a:ln w="22860">
            <a:solidFill>
              <a:srgbClr val="BACFDD"/>
            </a:solidFill>
            <a:prstDash val="solid"/>
          </a:ln>
        </p:spPr>
        <p:txBody>
          <a:bodyPr/>
          <a:lstStyle/>
          <a:p>
            <a:endParaRPr lang="en-IN"/>
          </a:p>
        </p:txBody>
      </p:sp>
      <p:sp>
        <p:nvSpPr>
          <p:cNvPr id="5" name="Text 3"/>
          <p:cNvSpPr/>
          <p:nvPr/>
        </p:nvSpPr>
        <p:spPr>
          <a:xfrm>
            <a:off x="1015008" y="3226713"/>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Current Challenge</a:t>
            </a:r>
            <a:endParaRPr lang="en-US" sz="1950" dirty="0">
              <a:latin typeface="Times New Roman" panose="02020603050405020304" pitchFamily="18" charset="0"/>
              <a:cs typeface="Times New Roman" panose="02020603050405020304" pitchFamily="18" charset="0"/>
            </a:endParaRPr>
          </a:p>
        </p:txBody>
      </p:sp>
      <p:sp>
        <p:nvSpPr>
          <p:cNvPr id="6" name="Text 4"/>
          <p:cNvSpPr/>
          <p:nvPr/>
        </p:nvSpPr>
        <p:spPr>
          <a:xfrm>
            <a:off x="1015008" y="3655933"/>
            <a:ext cx="3772853" cy="158769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Organisations are currently reporting some challenges to find leaders with strong and positive intercultural and interpersonal skills (Modric </a:t>
            </a:r>
            <a:r>
              <a:rPr lang="en-US" sz="1550" i="1" dirty="0">
                <a:latin typeface="Times New Roman" panose="02020603050405020304" pitchFamily="18" charset="0"/>
                <a:ea typeface="Montserrat" pitchFamily="34" charset="-122"/>
                <a:cs typeface="Times New Roman" panose="02020603050405020304" pitchFamily="18" charset="0"/>
              </a:rPr>
              <a:t>et al</a:t>
            </a:r>
            <a:r>
              <a:rPr lang="en-US" sz="1550" dirty="0">
                <a:latin typeface="Times New Roman" panose="02020603050405020304" pitchFamily="18" charset="0"/>
                <a:ea typeface="Montserrat" pitchFamily="34" charset="-122"/>
                <a:cs typeface="Times New Roman" panose="02020603050405020304" pitchFamily="18" charset="0"/>
              </a:rPr>
              <a:t>. 2024).</a:t>
            </a:r>
            <a:endParaRPr lang="en-US" sz="1550" dirty="0">
              <a:latin typeface="Times New Roman" panose="02020603050405020304" pitchFamily="18" charset="0"/>
              <a:cs typeface="Times New Roman" panose="02020603050405020304" pitchFamily="18" charset="0"/>
            </a:endParaRPr>
          </a:p>
        </p:txBody>
      </p:sp>
      <p:sp>
        <p:nvSpPr>
          <p:cNvPr id="7" name="Shape 5"/>
          <p:cNvSpPr/>
          <p:nvPr/>
        </p:nvSpPr>
        <p:spPr>
          <a:xfrm>
            <a:off x="5207437" y="3005495"/>
            <a:ext cx="4215408" cy="2459355"/>
          </a:xfrm>
          <a:prstGeom prst="roundRect">
            <a:avLst>
              <a:gd name="adj" fmla="val 12105"/>
            </a:avLst>
          </a:prstGeom>
          <a:solidFill>
            <a:srgbClr val="FFFFFF"/>
          </a:solidFill>
          <a:ln w="22860">
            <a:solidFill>
              <a:srgbClr val="BACFDD"/>
            </a:solidFill>
            <a:prstDash val="solid"/>
          </a:ln>
        </p:spPr>
        <p:txBody>
          <a:bodyPr/>
          <a:lstStyle/>
          <a:p>
            <a:endParaRPr lang="en-IN"/>
          </a:p>
        </p:txBody>
      </p:sp>
      <p:sp>
        <p:nvSpPr>
          <p:cNvPr id="8" name="Text 6"/>
          <p:cNvSpPr/>
          <p:nvPr/>
        </p:nvSpPr>
        <p:spPr>
          <a:xfrm>
            <a:off x="5428655" y="3226713"/>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Common Failures</a:t>
            </a:r>
            <a:endParaRPr lang="en-US" sz="1950" dirty="0">
              <a:latin typeface="Times New Roman" panose="02020603050405020304" pitchFamily="18" charset="0"/>
              <a:cs typeface="Times New Roman" panose="02020603050405020304" pitchFamily="18" charset="0"/>
            </a:endParaRPr>
          </a:p>
        </p:txBody>
      </p:sp>
      <p:sp>
        <p:nvSpPr>
          <p:cNvPr id="9" name="Text 7"/>
          <p:cNvSpPr/>
          <p:nvPr/>
        </p:nvSpPr>
        <p:spPr>
          <a:xfrm>
            <a:off x="5428655" y="3655933"/>
            <a:ext cx="3772972" cy="1587698"/>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Some leadership failures are sometimes adhered to communication problems, lack of empathy, poor conflict management as well as cultural insensitivity.</a:t>
            </a:r>
            <a:endParaRPr lang="en-US" sz="1550" dirty="0">
              <a:latin typeface="Times New Roman" panose="02020603050405020304" pitchFamily="18" charset="0"/>
              <a:cs typeface="Times New Roman" panose="02020603050405020304" pitchFamily="18" charset="0"/>
            </a:endParaRPr>
          </a:p>
        </p:txBody>
      </p:sp>
      <p:sp>
        <p:nvSpPr>
          <p:cNvPr id="10" name="Shape 8"/>
          <p:cNvSpPr/>
          <p:nvPr/>
        </p:nvSpPr>
        <p:spPr>
          <a:xfrm>
            <a:off x="9621203" y="3005495"/>
            <a:ext cx="4215289" cy="2459355"/>
          </a:xfrm>
          <a:prstGeom prst="roundRect">
            <a:avLst>
              <a:gd name="adj" fmla="val 12105"/>
            </a:avLst>
          </a:prstGeom>
          <a:solidFill>
            <a:srgbClr val="FFFFFF"/>
          </a:solidFill>
          <a:ln w="22860">
            <a:solidFill>
              <a:srgbClr val="BACFDD"/>
            </a:solidFill>
            <a:prstDash val="solid"/>
          </a:ln>
        </p:spPr>
        <p:txBody>
          <a:bodyPr/>
          <a:lstStyle/>
          <a:p>
            <a:endParaRPr lang="en-IN"/>
          </a:p>
        </p:txBody>
      </p:sp>
      <p:sp>
        <p:nvSpPr>
          <p:cNvPr id="11" name="Text 9"/>
          <p:cNvSpPr/>
          <p:nvPr/>
        </p:nvSpPr>
        <p:spPr>
          <a:xfrm>
            <a:off x="9842421" y="3226713"/>
            <a:ext cx="2661166"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Urgent Requirement</a:t>
            </a:r>
            <a:endParaRPr lang="en-US" sz="1950" dirty="0">
              <a:latin typeface="Times New Roman" panose="02020603050405020304" pitchFamily="18" charset="0"/>
              <a:cs typeface="Times New Roman" panose="02020603050405020304" pitchFamily="18" charset="0"/>
            </a:endParaRPr>
          </a:p>
        </p:txBody>
      </p:sp>
      <p:sp>
        <p:nvSpPr>
          <p:cNvPr id="12" name="Text 10"/>
          <p:cNvSpPr/>
          <p:nvPr/>
        </p:nvSpPr>
        <p:spPr>
          <a:xfrm>
            <a:off x="9842421" y="3655933"/>
            <a:ext cx="3772853" cy="95261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This highlights the urgent requirement to improve Cultural and Emotional Intelligence.</a:t>
            </a:r>
            <a:endParaRPr lang="en-US" sz="1550" dirty="0">
              <a:latin typeface="Times New Roman" panose="02020603050405020304" pitchFamily="18" charset="0"/>
              <a:cs typeface="Times New Roman" panose="02020603050405020304" pitchFamily="18" charset="0"/>
            </a:endParaRPr>
          </a:p>
        </p:txBody>
      </p:sp>
      <p:sp>
        <p:nvSpPr>
          <p:cNvPr id="13" name="Shape 11"/>
          <p:cNvSpPr/>
          <p:nvPr/>
        </p:nvSpPr>
        <p:spPr>
          <a:xfrm>
            <a:off x="793790" y="5688092"/>
            <a:ext cx="13042821" cy="843201"/>
          </a:xfrm>
          <a:prstGeom prst="roundRect">
            <a:avLst>
              <a:gd name="adj" fmla="val 35307"/>
            </a:avLst>
          </a:prstGeom>
          <a:solidFill>
            <a:srgbClr val="BEDFF3"/>
          </a:solidFill>
          <a:ln/>
        </p:spPr>
        <p:txBody>
          <a:bodyPr/>
          <a:lstStyle/>
          <a:p>
            <a:endParaRPr lang="en-IN"/>
          </a:p>
        </p:txBody>
      </p:sp>
      <p:pic>
        <p:nvPicPr>
          <p:cNvPr id="14" name="Image 0" descr="preencoded.png"/>
          <p:cNvPicPr>
            <a:picLocks noChangeAspect="1"/>
          </p:cNvPicPr>
          <p:nvPr/>
        </p:nvPicPr>
        <p:blipFill>
          <a:blip r:embed="rId3"/>
          <a:stretch>
            <a:fillRect/>
          </a:stretch>
        </p:blipFill>
        <p:spPr>
          <a:xfrm>
            <a:off x="992148" y="5983367"/>
            <a:ext cx="248007" cy="198358"/>
          </a:xfrm>
          <a:prstGeom prst="rect">
            <a:avLst/>
          </a:prstGeom>
        </p:spPr>
      </p:pic>
      <p:sp>
        <p:nvSpPr>
          <p:cNvPr id="15" name="Text 12"/>
          <p:cNvSpPr/>
          <p:nvPr/>
        </p:nvSpPr>
        <p:spPr>
          <a:xfrm>
            <a:off x="1438513" y="5935980"/>
            <a:ext cx="12199739" cy="317540"/>
          </a:xfrm>
          <a:prstGeom prst="rect">
            <a:avLst/>
          </a:prstGeom>
          <a:noFill/>
          <a:ln/>
        </p:spPr>
        <p:txBody>
          <a:bodyPr wrap="non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These competencies have some become important instead of the optional for the success of leadership.</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732711" y="505182"/>
            <a:ext cx="2290048" cy="286107"/>
          </a:xfrm>
          <a:prstGeom prst="rect">
            <a:avLst/>
          </a:prstGeom>
          <a:noFill/>
          <a:ln/>
        </p:spPr>
        <p:txBody>
          <a:bodyPr wrap="none" lIns="0" tIns="0" rIns="0" bIns="0" rtlCol="0" anchor="t"/>
          <a:lstStyle/>
          <a:p>
            <a:pPr marL="0" indent="0" algn="l">
              <a:lnSpc>
                <a:spcPts val="2250"/>
              </a:lnSpc>
              <a:buNone/>
            </a:pPr>
            <a:endParaRPr lang="en-US" sz="1800" dirty="0">
              <a:latin typeface="Times New Roman" panose="02020603050405020304" pitchFamily="18" charset="0"/>
              <a:cs typeface="Times New Roman" panose="02020603050405020304" pitchFamily="18" charset="0"/>
            </a:endParaRPr>
          </a:p>
        </p:txBody>
      </p:sp>
      <p:sp>
        <p:nvSpPr>
          <p:cNvPr id="3" name="Text 1"/>
          <p:cNvSpPr/>
          <p:nvPr/>
        </p:nvSpPr>
        <p:spPr>
          <a:xfrm>
            <a:off x="732711" y="864513"/>
            <a:ext cx="8484751" cy="572453"/>
          </a:xfrm>
          <a:prstGeom prst="rect">
            <a:avLst/>
          </a:prstGeom>
          <a:noFill/>
          <a:ln/>
        </p:spPr>
        <p:txBody>
          <a:bodyPr wrap="none" lIns="0" tIns="0" rIns="0" bIns="0" rtlCol="0" anchor="t"/>
          <a:lstStyle/>
          <a:p>
            <a:pPr marL="0" indent="0" algn="l">
              <a:lnSpc>
                <a:spcPts val="4500"/>
              </a:lnSpc>
              <a:buNone/>
            </a:pPr>
            <a:r>
              <a:rPr lang="en-US" sz="3600" b="1" dirty="0">
                <a:latin typeface="Times New Roman" panose="02020603050405020304" pitchFamily="18" charset="0"/>
                <a:ea typeface="Hind Vadodara Bold" pitchFamily="34" charset="-122"/>
                <a:cs typeface="Times New Roman" panose="02020603050405020304" pitchFamily="18" charset="0"/>
              </a:rPr>
              <a:t>Developing Emotional Intelligence</a:t>
            </a:r>
            <a:endParaRPr lang="en-US" sz="3600" dirty="0">
              <a:latin typeface="Times New Roman" panose="02020603050405020304" pitchFamily="18" charset="0"/>
              <a:cs typeface="Times New Roman" panose="02020603050405020304" pitchFamily="18" charset="0"/>
            </a:endParaRPr>
          </a:p>
        </p:txBody>
      </p:sp>
      <p:sp>
        <p:nvSpPr>
          <p:cNvPr id="4" name="Shape 2"/>
          <p:cNvSpPr/>
          <p:nvPr/>
        </p:nvSpPr>
        <p:spPr>
          <a:xfrm>
            <a:off x="1007507" y="2169795"/>
            <a:ext cx="6216015" cy="183118"/>
          </a:xfrm>
          <a:prstGeom prst="roundRect">
            <a:avLst>
              <a:gd name="adj" fmla="val 150073"/>
            </a:avLst>
          </a:prstGeom>
          <a:solidFill>
            <a:srgbClr val="D4E9F7"/>
          </a:solidFill>
          <a:ln w="7620">
            <a:solidFill>
              <a:srgbClr val="BACFDD"/>
            </a:solidFill>
            <a:prstDash val="solid"/>
          </a:ln>
        </p:spPr>
        <p:txBody>
          <a:bodyPr/>
          <a:lstStyle/>
          <a:p>
            <a:endParaRPr lang="en-IN"/>
          </a:p>
        </p:txBody>
      </p:sp>
      <p:sp>
        <p:nvSpPr>
          <p:cNvPr id="5" name="Shape 3"/>
          <p:cNvSpPr/>
          <p:nvPr/>
        </p:nvSpPr>
        <p:spPr>
          <a:xfrm>
            <a:off x="732711" y="1986558"/>
            <a:ext cx="549593" cy="549593"/>
          </a:xfrm>
          <a:prstGeom prst="roundRect">
            <a:avLst>
              <a:gd name="adj" fmla="val 83189"/>
            </a:avLst>
          </a:prstGeom>
          <a:solidFill>
            <a:srgbClr val="D4E9F7"/>
          </a:solidFill>
          <a:ln w="7620">
            <a:solidFill>
              <a:srgbClr val="BACFDD"/>
            </a:solidFill>
            <a:prstDash val="solid"/>
          </a:ln>
        </p:spPr>
        <p:txBody>
          <a:bodyPr/>
          <a:lstStyle/>
          <a:p>
            <a:endParaRPr lang="en-IN"/>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0109" y="2123956"/>
            <a:ext cx="274796" cy="274796"/>
          </a:xfrm>
          <a:prstGeom prst="rect">
            <a:avLst/>
          </a:prstGeom>
        </p:spPr>
      </p:pic>
      <p:sp>
        <p:nvSpPr>
          <p:cNvPr id="7" name="Text 4"/>
          <p:cNvSpPr/>
          <p:nvPr/>
        </p:nvSpPr>
        <p:spPr>
          <a:xfrm>
            <a:off x="915829" y="2719268"/>
            <a:ext cx="3605927" cy="286107"/>
          </a:xfrm>
          <a:prstGeom prst="rect">
            <a:avLst/>
          </a:prstGeom>
          <a:noFill/>
          <a:ln/>
        </p:spPr>
        <p:txBody>
          <a:bodyPr wrap="none" lIns="0" tIns="0" rIns="0" bIns="0" rtlCol="0" anchor="t"/>
          <a:lstStyle/>
          <a:p>
            <a:pPr marL="0" indent="0" algn="l">
              <a:lnSpc>
                <a:spcPts val="2250"/>
              </a:lnSpc>
              <a:buNone/>
            </a:pPr>
            <a:r>
              <a:rPr lang="en-US" sz="1800" b="1" dirty="0">
                <a:latin typeface="Times New Roman" panose="02020603050405020304" pitchFamily="18" charset="0"/>
                <a:ea typeface="Hind Vadodara Bold" pitchFamily="34" charset="-122"/>
                <a:cs typeface="Times New Roman" panose="02020603050405020304" pitchFamily="18" charset="0"/>
              </a:rPr>
              <a:t>Self-Reflection &amp; Mindfulness</a:t>
            </a:r>
            <a:endParaRPr lang="en-US" sz="1800" dirty="0">
              <a:latin typeface="Times New Roman" panose="02020603050405020304" pitchFamily="18" charset="0"/>
              <a:cs typeface="Times New Roman" panose="02020603050405020304" pitchFamily="18" charset="0"/>
            </a:endParaRPr>
          </a:p>
        </p:txBody>
      </p:sp>
      <p:sp>
        <p:nvSpPr>
          <p:cNvPr id="8" name="Text 5"/>
          <p:cNvSpPr/>
          <p:nvPr/>
        </p:nvSpPr>
        <p:spPr>
          <a:xfrm>
            <a:off x="915829" y="3115270"/>
            <a:ext cx="6124694" cy="293132"/>
          </a:xfrm>
          <a:prstGeom prst="rect">
            <a:avLst/>
          </a:prstGeom>
          <a:noFill/>
          <a:ln/>
        </p:spPr>
        <p:txBody>
          <a:bodyPr wrap="none" lIns="0" tIns="0" rIns="0" bIns="0" rtlCol="0" anchor="t"/>
          <a:lstStyle/>
          <a:p>
            <a:pPr marL="0" indent="0" algn="l">
              <a:lnSpc>
                <a:spcPts val="2300"/>
              </a:lnSpc>
              <a:buNone/>
            </a:pPr>
            <a:r>
              <a:rPr lang="en-US" sz="1400" dirty="0">
                <a:latin typeface="Times New Roman" panose="02020603050405020304" pitchFamily="18" charset="0"/>
                <a:ea typeface="Montserrat" pitchFamily="34" charset="-122"/>
                <a:cs typeface="Times New Roman" panose="02020603050405020304" pitchFamily="18" charset="0"/>
              </a:rPr>
              <a:t>Training in awareness and presence</a:t>
            </a:r>
            <a:endParaRPr lang="en-US" sz="1400" dirty="0">
              <a:latin typeface="Times New Roman" panose="02020603050405020304" pitchFamily="18" charset="0"/>
              <a:cs typeface="Times New Roman" panose="02020603050405020304" pitchFamily="18" charset="0"/>
            </a:endParaRPr>
          </a:p>
        </p:txBody>
      </p:sp>
      <p:sp>
        <p:nvSpPr>
          <p:cNvPr id="9" name="Shape 6"/>
          <p:cNvSpPr/>
          <p:nvPr/>
        </p:nvSpPr>
        <p:spPr>
          <a:xfrm>
            <a:off x="7681555" y="1894999"/>
            <a:ext cx="6216015" cy="183118"/>
          </a:xfrm>
          <a:prstGeom prst="roundRect">
            <a:avLst>
              <a:gd name="adj" fmla="val 150073"/>
            </a:avLst>
          </a:prstGeom>
          <a:solidFill>
            <a:srgbClr val="D4E9F7"/>
          </a:solidFill>
          <a:ln w="7620">
            <a:solidFill>
              <a:srgbClr val="BACFDD"/>
            </a:solidFill>
            <a:prstDash val="solid"/>
          </a:ln>
        </p:spPr>
        <p:txBody>
          <a:bodyPr/>
          <a:lstStyle/>
          <a:p>
            <a:endParaRPr lang="en-IN"/>
          </a:p>
        </p:txBody>
      </p:sp>
      <p:sp>
        <p:nvSpPr>
          <p:cNvPr id="10" name="Shape 7"/>
          <p:cNvSpPr/>
          <p:nvPr/>
        </p:nvSpPr>
        <p:spPr>
          <a:xfrm>
            <a:off x="7406759" y="1711762"/>
            <a:ext cx="549593" cy="549593"/>
          </a:xfrm>
          <a:prstGeom prst="roundRect">
            <a:avLst>
              <a:gd name="adj" fmla="val 83189"/>
            </a:avLst>
          </a:prstGeom>
          <a:solidFill>
            <a:srgbClr val="D4E9F7"/>
          </a:solidFill>
          <a:ln w="7620">
            <a:solidFill>
              <a:srgbClr val="BACFDD"/>
            </a:solidFill>
            <a:prstDash val="solid"/>
          </a:ln>
        </p:spPr>
        <p:txBody>
          <a:bodyPr/>
          <a:lstStyle/>
          <a:p>
            <a:endParaRPr lang="en-IN"/>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44157" y="1849160"/>
            <a:ext cx="274796" cy="274796"/>
          </a:xfrm>
          <a:prstGeom prst="rect">
            <a:avLst/>
          </a:prstGeom>
        </p:spPr>
      </p:pic>
      <p:sp>
        <p:nvSpPr>
          <p:cNvPr id="12" name="Text 8"/>
          <p:cNvSpPr/>
          <p:nvPr/>
        </p:nvSpPr>
        <p:spPr>
          <a:xfrm>
            <a:off x="7589877" y="2444472"/>
            <a:ext cx="2718435" cy="286107"/>
          </a:xfrm>
          <a:prstGeom prst="rect">
            <a:avLst/>
          </a:prstGeom>
          <a:noFill/>
          <a:ln/>
        </p:spPr>
        <p:txBody>
          <a:bodyPr wrap="none" lIns="0" tIns="0" rIns="0" bIns="0" rtlCol="0" anchor="t"/>
          <a:lstStyle/>
          <a:p>
            <a:pPr marL="0" indent="0" algn="l">
              <a:lnSpc>
                <a:spcPts val="2250"/>
              </a:lnSpc>
              <a:buNone/>
            </a:pPr>
            <a:r>
              <a:rPr lang="en-US" sz="1800" b="1" dirty="0">
                <a:latin typeface="Times New Roman" panose="02020603050405020304" pitchFamily="18" charset="0"/>
                <a:ea typeface="Hind Vadodara Bold" pitchFamily="34" charset="-122"/>
                <a:cs typeface="Times New Roman" panose="02020603050405020304" pitchFamily="18" charset="0"/>
              </a:rPr>
              <a:t>Emotional Regulation</a:t>
            </a:r>
            <a:endParaRPr lang="en-US" sz="1800" dirty="0">
              <a:latin typeface="Times New Roman" panose="02020603050405020304" pitchFamily="18" charset="0"/>
              <a:cs typeface="Times New Roman" panose="02020603050405020304" pitchFamily="18" charset="0"/>
            </a:endParaRPr>
          </a:p>
        </p:txBody>
      </p:sp>
      <p:sp>
        <p:nvSpPr>
          <p:cNvPr id="13" name="Text 9"/>
          <p:cNvSpPr/>
          <p:nvPr/>
        </p:nvSpPr>
        <p:spPr>
          <a:xfrm>
            <a:off x="7589877" y="2840474"/>
            <a:ext cx="6124694" cy="293132"/>
          </a:xfrm>
          <a:prstGeom prst="rect">
            <a:avLst/>
          </a:prstGeom>
          <a:noFill/>
          <a:ln/>
        </p:spPr>
        <p:txBody>
          <a:bodyPr wrap="none" lIns="0" tIns="0" rIns="0" bIns="0" rtlCol="0" anchor="t"/>
          <a:lstStyle/>
          <a:p>
            <a:pPr marL="0" indent="0" algn="l">
              <a:lnSpc>
                <a:spcPts val="2300"/>
              </a:lnSpc>
              <a:buNone/>
            </a:pPr>
            <a:r>
              <a:rPr lang="en-US" sz="1400" dirty="0">
                <a:latin typeface="Times New Roman" panose="02020603050405020304" pitchFamily="18" charset="0"/>
                <a:ea typeface="Montserrat" pitchFamily="34" charset="-122"/>
                <a:cs typeface="Times New Roman" panose="02020603050405020304" pitchFamily="18" charset="0"/>
              </a:rPr>
              <a:t>Training to manage responses</a:t>
            </a:r>
            <a:endParaRPr lang="en-US" sz="1400" dirty="0">
              <a:latin typeface="Times New Roman" panose="02020603050405020304" pitchFamily="18" charset="0"/>
              <a:cs typeface="Times New Roman" panose="02020603050405020304" pitchFamily="18" charset="0"/>
            </a:endParaRPr>
          </a:p>
        </p:txBody>
      </p:sp>
      <p:sp>
        <p:nvSpPr>
          <p:cNvPr id="14" name="Shape 10"/>
          <p:cNvSpPr/>
          <p:nvPr/>
        </p:nvSpPr>
        <p:spPr>
          <a:xfrm>
            <a:off x="1007507" y="4232672"/>
            <a:ext cx="6216015" cy="183118"/>
          </a:xfrm>
          <a:prstGeom prst="roundRect">
            <a:avLst>
              <a:gd name="adj" fmla="val 150073"/>
            </a:avLst>
          </a:prstGeom>
          <a:solidFill>
            <a:srgbClr val="D4E9F7"/>
          </a:solidFill>
          <a:ln w="7620">
            <a:solidFill>
              <a:srgbClr val="BACFDD"/>
            </a:solidFill>
            <a:prstDash val="solid"/>
          </a:ln>
        </p:spPr>
        <p:txBody>
          <a:bodyPr/>
          <a:lstStyle/>
          <a:p>
            <a:endParaRPr lang="en-IN"/>
          </a:p>
        </p:txBody>
      </p:sp>
      <p:sp>
        <p:nvSpPr>
          <p:cNvPr id="15" name="Shape 11"/>
          <p:cNvSpPr/>
          <p:nvPr/>
        </p:nvSpPr>
        <p:spPr>
          <a:xfrm>
            <a:off x="732711" y="4049435"/>
            <a:ext cx="549593" cy="549593"/>
          </a:xfrm>
          <a:prstGeom prst="roundRect">
            <a:avLst>
              <a:gd name="adj" fmla="val 83189"/>
            </a:avLst>
          </a:prstGeom>
          <a:solidFill>
            <a:srgbClr val="D4E9F7"/>
          </a:solidFill>
          <a:ln w="7620">
            <a:solidFill>
              <a:srgbClr val="BACFDD"/>
            </a:solidFill>
            <a:prstDash val="solid"/>
          </a:ln>
        </p:spPr>
        <p:txBody>
          <a:bodyPr/>
          <a:lstStyle/>
          <a:p>
            <a:endParaRPr lang="en-IN"/>
          </a:p>
        </p:txBody>
      </p:sp>
      <p:pic>
        <p:nvPicPr>
          <p:cNvPr id="16"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0109" y="4186833"/>
            <a:ext cx="274796" cy="274796"/>
          </a:xfrm>
          <a:prstGeom prst="rect">
            <a:avLst/>
          </a:prstGeom>
        </p:spPr>
      </p:pic>
      <p:sp>
        <p:nvSpPr>
          <p:cNvPr id="17" name="Text 12"/>
          <p:cNvSpPr/>
          <p:nvPr/>
        </p:nvSpPr>
        <p:spPr>
          <a:xfrm>
            <a:off x="915829" y="4782145"/>
            <a:ext cx="2290048" cy="286107"/>
          </a:xfrm>
          <a:prstGeom prst="rect">
            <a:avLst/>
          </a:prstGeom>
          <a:noFill/>
          <a:ln/>
        </p:spPr>
        <p:txBody>
          <a:bodyPr wrap="none" lIns="0" tIns="0" rIns="0" bIns="0" rtlCol="0" anchor="t"/>
          <a:lstStyle/>
          <a:p>
            <a:pPr marL="0" indent="0" algn="l">
              <a:lnSpc>
                <a:spcPts val="2250"/>
              </a:lnSpc>
              <a:buNone/>
            </a:pPr>
            <a:r>
              <a:rPr lang="en-US" sz="1800" b="1" dirty="0">
                <a:latin typeface="Times New Roman" panose="02020603050405020304" pitchFamily="18" charset="0"/>
                <a:ea typeface="Hind Vadodara Bold" pitchFamily="34" charset="-122"/>
                <a:cs typeface="Times New Roman" panose="02020603050405020304" pitchFamily="18" charset="0"/>
              </a:rPr>
              <a:t>Active Listening</a:t>
            </a:r>
            <a:endParaRPr lang="en-US" sz="1800" dirty="0">
              <a:latin typeface="Times New Roman" panose="02020603050405020304" pitchFamily="18" charset="0"/>
              <a:cs typeface="Times New Roman" panose="02020603050405020304" pitchFamily="18" charset="0"/>
            </a:endParaRPr>
          </a:p>
        </p:txBody>
      </p:sp>
      <p:sp>
        <p:nvSpPr>
          <p:cNvPr id="18" name="Text 13"/>
          <p:cNvSpPr/>
          <p:nvPr/>
        </p:nvSpPr>
        <p:spPr>
          <a:xfrm>
            <a:off x="915829" y="5178147"/>
            <a:ext cx="6124694" cy="293132"/>
          </a:xfrm>
          <a:prstGeom prst="rect">
            <a:avLst/>
          </a:prstGeom>
          <a:noFill/>
          <a:ln/>
        </p:spPr>
        <p:txBody>
          <a:bodyPr wrap="none" lIns="0" tIns="0" rIns="0" bIns="0" rtlCol="0" anchor="t"/>
          <a:lstStyle/>
          <a:p>
            <a:pPr marL="0" indent="0" algn="l">
              <a:lnSpc>
                <a:spcPts val="2300"/>
              </a:lnSpc>
              <a:buNone/>
            </a:pPr>
            <a:r>
              <a:rPr lang="en-US" sz="1400" dirty="0">
                <a:latin typeface="Times New Roman" panose="02020603050405020304" pitchFamily="18" charset="0"/>
                <a:ea typeface="Montserrat" pitchFamily="34" charset="-122"/>
                <a:cs typeface="Times New Roman" panose="02020603050405020304" pitchFamily="18" charset="0"/>
              </a:rPr>
              <a:t>Practice in understanding others</a:t>
            </a:r>
            <a:endParaRPr lang="en-US" sz="1400" dirty="0">
              <a:latin typeface="Times New Roman" panose="02020603050405020304" pitchFamily="18" charset="0"/>
              <a:cs typeface="Times New Roman" panose="02020603050405020304" pitchFamily="18" charset="0"/>
            </a:endParaRPr>
          </a:p>
        </p:txBody>
      </p:sp>
      <p:sp>
        <p:nvSpPr>
          <p:cNvPr id="19" name="Shape 14"/>
          <p:cNvSpPr/>
          <p:nvPr/>
        </p:nvSpPr>
        <p:spPr>
          <a:xfrm>
            <a:off x="7681555" y="3957876"/>
            <a:ext cx="6216015" cy="183118"/>
          </a:xfrm>
          <a:prstGeom prst="roundRect">
            <a:avLst>
              <a:gd name="adj" fmla="val 150073"/>
            </a:avLst>
          </a:prstGeom>
          <a:solidFill>
            <a:srgbClr val="D4E9F7"/>
          </a:solidFill>
          <a:ln w="7620">
            <a:solidFill>
              <a:srgbClr val="BACFDD"/>
            </a:solidFill>
            <a:prstDash val="solid"/>
          </a:ln>
        </p:spPr>
        <p:txBody>
          <a:bodyPr/>
          <a:lstStyle/>
          <a:p>
            <a:endParaRPr lang="en-IN"/>
          </a:p>
        </p:txBody>
      </p:sp>
      <p:sp>
        <p:nvSpPr>
          <p:cNvPr id="20" name="Shape 15"/>
          <p:cNvSpPr/>
          <p:nvPr/>
        </p:nvSpPr>
        <p:spPr>
          <a:xfrm>
            <a:off x="7406759" y="3774638"/>
            <a:ext cx="549593" cy="549593"/>
          </a:xfrm>
          <a:prstGeom prst="roundRect">
            <a:avLst>
              <a:gd name="adj" fmla="val 83189"/>
            </a:avLst>
          </a:prstGeom>
          <a:solidFill>
            <a:srgbClr val="D4E9F7"/>
          </a:solidFill>
          <a:ln w="7620">
            <a:solidFill>
              <a:srgbClr val="BACFDD"/>
            </a:solidFill>
            <a:prstDash val="solid"/>
          </a:ln>
        </p:spPr>
        <p:txBody>
          <a:bodyPr/>
          <a:lstStyle/>
          <a:p>
            <a:endParaRPr lang="en-IN"/>
          </a:p>
        </p:txBody>
      </p:sp>
      <p:pic>
        <p:nvPicPr>
          <p:cNvPr id="21"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544157" y="3912037"/>
            <a:ext cx="274796" cy="274796"/>
          </a:xfrm>
          <a:prstGeom prst="rect">
            <a:avLst/>
          </a:prstGeom>
        </p:spPr>
      </p:pic>
      <p:sp>
        <p:nvSpPr>
          <p:cNvPr id="22" name="Text 16"/>
          <p:cNvSpPr/>
          <p:nvPr/>
        </p:nvSpPr>
        <p:spPr>
          <a:xfrm>
            <a:off x="7589877" y="4507349"/>
            <a:ext cx="2781181" cy="286107"/>
          </a:xfrm>
          <a:prstGeom prst="rect">
            <a:avLst/>
          </a:prstGeom>
          <a:noFill/>
          <a:ln/>
        </p:spPr>
        <p:txBody>
          <a:bodyPr wrap="none" lIns="0" tIns="0" rIns="0" bIns="0" rtlCol="0" anchor="t"/>
          <a:lstStyle/>
          <a:p>
            <a:pPr marL="0" indent="0" algn="l">
              <a:lnSpc>
                <a:spcPts val="2250"/>
              </a:lnSpc>
              <a:buNone/>
            </a:pPr>
            <a:r>
              <a:rPr lang="en-US" sz="1800" b="1" dirty="0">
                <a:latin typeface="Times New Roman" panose="02020603050405020304" pitchFamily="18" charset="0"/>
                <a:ea typeface="Hind Vadodara Bold" pitchFamily="34" charset="-122"/>
                <a:cs typeface="Times New Roman" panose="02020603050405020304" pitchFamily="18" charset="0"/>
              </a:rPr>
              <a:t>Constructive Feedback</a:t>
            </a:r>
            <a:endParaRPr lang="en-US" sz="1800" dirty="0">
              <a:latin typeface="Times New Roman" panose="02020603050405020304" pitchFamily="18" charset="0"/>
              <a:cs typeface="Times New Roman" panose="02020603050405020304" pitchFamily="18" charset="0"/>
            </a:endParaRPr>
          </a:p>
        </p:txBody>
      </p:sp>
      <p:sp>
        <p:nvSpPr>
          <p:cNvPr id="23" name="Text 17"/>
          <p:cNvSpPr/>
          <p:nvPr/>
        </p:nvSpPr>
        <p:spPr>
          <a:xfrm>
            <a:off x="7589877" y="4903351"/>
            <a:ext cx="6124694" cy="293132"/>
          </a:xfrm>
          <a:prstGeom prst="rect">
            <a:avLst/>
          </a:prstGeom>
          <a:noFill/>
          <a:ln/>
        </p:spPr>
        <p:txBody>
          <a:bodyPr wrap="none" lIns="0" tIns="0" rIns="0" bIns="0" rtlCol="0" anchor="t"/>
          <a:lstStyle/>
          <a:p>
            <a:pPr marL="0" indent="0" algn="l">
              <a:lnSpc>
                <a:spcPts val="2300"/>
              </a:lnSpc>
              <a:buNone/>
            </a:pPr>
            <a:r>
              <a:rPr lang="en-US" sz="1400" dirty="0">
                <a:latin typeface="Times New Roman" panose="02020603050405020304" pitchFamily="18" charset="0"/>
                <a:ea typeface="Montserrat" pitchFamily="34" charset="-122"/>
                <a:cs typeface="Times New Roman" panose="02020603050405020304" pitchFamily="18" charset="0"/>
              </a:rPr>
              <a:t>Processes for continuous improvement</a:t>
            </a:r>
            <a:endParaRPr lang="en-US" sz="1400" dirty="0">
              <a:latin typeface="Times New Roman" panose="02020603050405020304" pitchFamily="18" charset="0"/>
              <a:cs typeface="Times New Roman" panose="02020603050405020304" pitchFamily="18" charset="0"/>
            </a:endParaRPr>
          </a:p>
        </p:txBody>
      </p:sp>
      <p:sp>
        <p:nvSpPr>
          <p:cNvPr id="24" name="Text 18"/>
          <p:cNvSpPr/>
          <p:nvPr/>
        </p:nvSpPr>
        <p:spPr>
          <a:xfrm>
            <a:off x="732711" y="5860494"/>
            <a:ext cx="13164979" cy="879396"/>
          </a:xfrm>
          <a:prstGeom prst="rect">
            <a:avLst/>
          </a:prstGeom>
          <a:noFill/>
          <a:ln/>
        </p:spPr>
        <p:txBody>
          <a:bodyPr wrap="square" lIns="0" tIns="0" rIns="0" bIns="0" rtlCol="0" anchor="t"/>
          <a:lstStyle/>
          <a:p>
            <a:pPr marL="0" indent="0" algn="l">
              <a:lnSpc>
                <a:spcPts val="2300"/>
              </a:lnSpc>
              <a:buNone/>
            </a:pPr>
            <a:r>
              <a:rPr lang="en-US" sz="1400" dirty="0">
                <a:latin typeface="Times New Roman" panose="02020603050405020304" pitchFamily="18" charset="0"/>
                <a:ea typeface="Montserrat" pitchFamily="34" charset="-122"/>
                <a:cs typeface="Times New Roman" panose="02020603050405020304" pitchFamily="18" charset="0"/>
              </a:rPr>
              <a:t>Emotional Intelligence Self-reflection, mindfulness training, emotional regulation training, listening practice and constructive feedback processes may be used to build emotional intelligence. These mostly help the leaders to understand better with the emotional needs and also responses within themselves and others that improves the relational leadership abilities.</a:t>
            </a:r>
            <a:endParaRPr lang="en-US" sz="1400" dirty="0">
              <a:latin typeface="Times New Roman" panose="02020603050405020304" pitchFamily="18" charset="0"/>
              <a:cs typeface="Times New Roman" panose="02020603050405020304" pitchFamily="18" charset="0"/>
            </a:endParaRPr>
          </a:p>
        </p:txBody>
      </p:sp>
      <p:sp>
        <p:nvSpPr>
          <p:cNvPr id="25" name="Shape 19"/>
          <p:cNvSpPr/>
          <p:nvPr/>
        </p:nvSpPr>
        <p:spPr>
          <a:xfrm>
            <a:off x="732711" y="6945987"/>
            <a:ext cx="13164979" cy="778312"/>
          </a:xfrm>
          <a:prstGeom prst="roundRect">
            <a:avLst>
              <a:gd name="adj" fmla="val 35309"/>
            </a:avLst>
          </a:prstGeom>
          <a:solidFill>
            <a:srgbClr val="BEDFF3"/>
          </a:solidFill>
          <a:ln/>
        </p:spPr>
        <p:txBody>
          <a:bodyPr/>
          <a:lstStyle/>
          <a:p>
            <a:endParaRPr lang="en-IN"/>
          </a:p>
        </p:txBody>
      </p:sp>
      <p:pic>
        <p:nvPicPr>
          <p:cNvPr id="26" name="Image 4" descr="preencoded.png"/>
          <p:cNvPicPr>
            <a:picLocks noChangeAspect="1"/>
          </p:cNvPicPr>
          <p:nvPr/>
        </p:nvPicPr>
        <p:blipFill>
          <a:blip r:embed="rId11"/>
          <a:stretch>
            <a:fillRect/>
          </a:stretch>
        </p:blipFill>
        <p:spPr>
          <a:xfrm>
            <a:off x="915829" y="7220307"/>
            <a:ext cx="228957" cy="183118"/>
          </a:xfrm>
          <a:prstGeom prst="rect">
            <a:avLst/>
          </a:prstGeom>
        </p:spPr>
      </p:pic>
      <p:sp>
        <p:nvSpPr>
          <p:cNvPr id="27" name="Text 20"/>
          <p:cNvSpPr/>
          <p:nvPr/>
        </p:nvSpPr>
        <p:spPr>
          <a:xfrm>
            <a:off x="1327904" y="7174825"/>
            <a:ext cx="12386667" cy="293132"/>
          </a:xfrm>
          <a:prstGeom prst="rect">
            <a:avLst/>
          </a:prstGeom>
          <a:noFill/>
          <a:ln/>
        </p:spPr>
        <p:txBody>
          <a:bodyPr wrap="none" lIns="0" tIns="0" rIns="0" bIns="0" rtlCol="0" anchor="t"/>
          <a:lstStyle/>
          <a:p>
            <a:pPr marL="0" indent="0" algn="l">
              <a:lnSpc>
                <a:spcPts val="2300"/>
              </a:lnSpc>
              <a:buNone/>
            </a:pPr>
            <a:r>
              <a:rPr lang="en-US" sz="1400" b="1" dirty="0">
                <a:latin typeface="Times New Roman" panose="02020603050405020304" pitchFamily="18" charset="0"/>
                <a:ea typeface="Montserrat" pitchFamily="34" charset="-122"/>
                <a:cs typeface="Times New Roman" panose="02020603050405020304" pitchFamily="18" charset="0"/>
              </a:rPr>
              <a:t>Speaker Notes:</a:t>
            </a:r>
            <a:r>
              <a:rPr lang="en-US" sz="1400" dirty="0">
                <a:latin typeface="Times New Roman" panose="02020603050405020304" pitchFamily="18" charset="0"/>
                <a:ea typeface="Montserrat" pitchFamily="34" charset="-122"/>
                <a:cs typeface="Times New Roman" panose="02020603050405020304" pitchFamily="18" charset="0"/>
              </a:rPr>
              <a:t> Development needs continuous practices instead of theoretical understanding.</a:t>
            </a:r>
            <a:endParaRPr lang="en-US" sz="1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717471" y="637461"/>
            <a:ext cx="2242066" cy="280154"/>
          </a:xfrm>
          <a:prstGeom prst="rect">
            <a:avLst/>
          </a:prstGeom>
          <a:noFill/>
          <a:ln/>
        </p:spPr>
        <p:txBody>
          <a:bodyPr wrap="none" lIns="0" tIns="0" rIns="0" bIns="0" rtlCol="0" anchor="t"/>
          <a:lstStyle/>
          <a:p>
            <a:pPr marL="0" indent="0" algn="l">
              <a:lnSpc>
                <a:spcPts val="2200"/>
              </a:lnSpc>
              <a:buNone/>
            </a:pPr>
            <a:endParaRPr lang="en-US" sz="1750" dirty="0">
              <a:latin typeface="Times New Roman" panose="02020603050405020304" pitchFamily="18" charset="0"/>
              <a:cs typeface="Times New Roman" panose="02020603050405020304" pitchFamily="18" charset="0"/>
            </a:endParaRPr>
          </a:p>
        </p:txBody>
      </p:sp>
      <p:sp>
        <p:nvSpPr>
          <p:cNvPr id="3" name="Text 1"/>
          <p:cNvSpPr/>
          <p:nvPr/>
        </p:nvSpPr>
        <p:spPr>
          <a:xfrm>
            <a:off x="717471" y="989290"/>
            <a:ext cx="6611779" cy="1120854"/>
          </a:xfrm>
          <a:prstGeom prst="rect">
            <a:avLst/>
          </a:prstGeom>
          <a:noFill/>
          <a:ln/>
        </p:spPr>
        <p:txBody>
          <a:bodyPr wrap="square" lIns="0" tIns="0" rIns="0" bIns="0" rtlCol="0" anchor="t"/>
          <a:lstStyle/>
          <a:p>
            <a:pPr marL="0" indent="0" algn="l">
              <a:lnSpc>
                <a:spcPts val="4400"/>
              </a:lnSpc>
              <a:buNone/>
            </a:pPr>
            <a:r>
              <a:rPr lang="en-US" sz="3500" b="1" dirty="0">
                <a:latin typeface="Times New Roman" panose="02020603050405020304" pitchFamily="18" charset="0"/>
                <a:ea typeface="Hind Vadodara Bold" pitchFamily="34" charset="-122"/>
                <a:cs typeface="Times New Roman" panose="02020603050405020304" pitchFamily="18" charset="0"/>
              </a:rPr>
              <a:t>Developing Cultural Intelligence</a:t>
            </a:r>
            <a:endParaRPr lang="en-US" sz="3500" dirty="0">
              <a:latin typeface="Times New Roman" panose="02020603050405020304" pitchFamily="18" charset="0"/>
              <a:cs typeface="Times New Roman" panose="02020603050405020304" pitchFamily="18" charset="0"/>
            </a:endParaRPr>
          </a:p>
        </p:txBody>
      </p:sp>
      <p:sp>
        <p:nvSpPr>
          <p:cNvPr id="4" name="Text 2"/>
          <p:cNvSpPr/>
          <p:nvPr/>
        </p:nvSpPr>
        <p:spPr>
          <a:xfrm>
            <a:off x="717471" y="2181820"/>
            <a:ext cx="2755344" cy="280154"/>
          </a:xfrm>
          <a:prstGeom prst="rect">
            <a:avLst/>
          </a:prstGeom>
          <a:noFill/>
          <a:ln/>
        </p:spPr>
        <p:txBody>
          <a:bodyPr wrap="none" lIns="0" tIns="0" rIns="0" bIns="0" rtlCol="0" anchor="t"/>
          <a:lstStyle/>
          <a:p>
            <a:pPr marL="0" indent="0" algn="l">
              <a:lnSpc>
                <a:spcPts val="2200"/>
              </a:lnSpc>
              <a:buNone/>
            </a:pPr>
            <a:r>
              <a:rPr lang="en-US" sz="1750" b="1" dirty="0">
                <a:latin typeface="Times New Roman" panose="02020603050405020304" pitchFamily="18" charset="0"/>
                <a:ea typeface="Hind Vadodara Bold" pitchFamily="34" charset="-122"/>
                <a:cs typeface="Times New Roman" panose="02020603050405020304" pitchFamily="18" charset="0"/>
              </a:rPr>
              <a:t>Key Development Areas</a:t>
            </a:r>
            <a:endParaRPr lang="en-US" sz="1750" dirty="0">
              <a:latin typeface="Times New Roman" panose="02020603050405020304" pitchFamily="18" charset="0"/>
              <a:cs typeface="Times New Roman" panose="02020603050405020304" pitchFamily="18" charset="0"/>
            </a:endParaRPr>
          </a:p>
        </p:txBody>
      </p:sp>
      <p:sp>
        <p:nvSpPr>
          <p:cNvPr id="5" name="Text 3"/>
          <p:cNvSpPr/>
          <p:nvPr/>
        </p:nvSpPr>
        <p:spPr>
          <a:xfrm>
            <a:off x="717471" y="2730937"/>
            <a:ext cx="6611779" cy="287060"/>
          </a:xfrm>
          <a:prstGeom prst="rect">
            <a:avLst/>
          </a:prstGeom>
          <a:noFill/>
          <a:ln/>
        </p:spPr>
        <p:txBody>
          <a:bodyPr wrap="none" lIns="0" tIns="0" rIns="0" bIns="0" rtlCol="0" anchor="t"/>
          <a:lstStyle/>
          <a:p>
            <a:pPr marL="342900" indent="-342900" algn="l">
              <a:lnSpc>
                <a:spcPts val="2250"/>
              </a:lnSpc>
              <a:buSzPct val="100000"/>
              <a:buChar char="•"/>
            </a:pPr>
            <a:r>
              <a:rPr lang="en-US" sz="1400" dirty="0">
                <a:latin typeface="Times New Roman" panose="02020603050405020304" pitchFamily="18" charset="0"/>
                <a:ea typeface="Montserrat" pitchFamily="34" charset="-122"/>
                <a:cs typeface="Times New Roman" panose="02020603050405020304" pitchFamily="18" charset="0"/>
              </a:rPr>
              <a:t>Active exposure to diverse cultural experiences</a:t>
            </a:r>
            <a:endParaRPr lang="en-US" sz="1400" dirty="0">
              <a:latin typeface="Times New Roman" panose="02020603050405020304" pitchFamily="18" charset="0"/>
              <a:cs typeface="Times New Roman" panose="02020603050405020304" pitchFamily="18" charset="0"/>
            </a:endParaRPr>
          </a:p>
        </p:txBody>
      </p:sp>
      <p:sp>
        <p:nvSpPr>
          <p:cNvPr id="6" name="Text 4"/>
          <p:cNvSpPr/>
          <p:nvPr/>
        </p:nvSpPr>
        <p:spPr>
          <a:xfrm>
            <a:off x="717471" y="3080742"/>
            <a:ext cx="6611779" cy="287060"/>
          </a:xfrm>
          <a:prstGeom prst="rect">
            <a:avLst/>
          </a:prstGeom>
          <a:noFill/>
          <a:ln/>
        </p:spPr>
        <p:txBody>
          <a:bodyPr wrap="none" lIns="0" tIns="0" rIns="0" bIns="0" rtlCol="0" anchor="t"/>
          <a:lstStyle/>
          <a:p>
            <a:pPr marL="342900" indent="-342900" algn="l">
              <a:lnSpc>
                <a:spcPts val="2250"/>
              </a:lnSpc>
              <a:buSzPct val="100000"/>
              <a:buChar char="•"/>
            </a:pPr>
            <a:r>
              <a:rPr lang="en-US" sz="1400" dirty="0">
                <a:latin typeface="Times New Roman" panose="02020603050405020304" pitchFamily="18" charset="0"/>
                <a:ea typeface="Montserrat" pitchFamily="34" charset="-122"/>
                <a:cs typeface="Times New Roman" panose="02020603050405020304" pitchFamily="18" charset="0"/>
              </a:rPr>
              <a:t>International collaboration</a:t>
            </a:r>
            <a:endParaRPr lang="en-US" sz="1400" dirty="0">
              <a:latin typeface="Times New Roman" panose="02020603050405020304" pitchFamily="18" charset="0"/>
              <a:cs typeface="Times New Roman" panose="02020603050405020304" pitchFamily="18" charset="0"/>
            </a:endParaRPr>
          </a:p>
        </p:txBody>
      </p:sp>
      <p:sp>
        <p:nvSpPr>
          <p:cNvPr id="7" name="Text 5"/>
          <p:cNvSpPr/>
          <p:nvPr/>
        </p:nvSpPr>
        <p:spPr>
          <a:xfrm>
            <a:off x="717471" y="3430548"/>
            <a:ext cx="6611779" cy="287060"/>
          </a:xfrm>
          <a:prstGeom prst="rect">
            <a:avLst/>
          </a:prstGeom>
          <a:noFill/>
          <a:ln/>
        </p:spPr>
        <p:txBody>
          <a:bodyPr wrap="none" lIns="0" tIns="0" rIns="0" bIns="0" rtlCol="0" anchor="t"/>
          <a:lstStyle/>
          <a:p>
            <a:pPr marL="342900" indent="-342900" algn="l">
              <a:lnSpc>
                <a:spcPts val="2250"/>
              </a:lnSpc>
              <a:buSzPct val="100000"/>
              <a:buChar char="•"/>
            </a:pPr>
            <a:r>
              <a:rPr lang="en-US" sz="1400" dirty="0">
                <a:latin typeface="Times New Roman" panose="02020603050405020304" pitchFamily="18" charset="0"/>
                <a:ea typeface="Montserrat" pitchFamily="34" charset="-122"/>
                <a:cs typeface="Times New Roman" panose="02020603050405020304" pitchFamily="18" charset="0"/>
              </a:rPr>
              <a:t>Intercultural communication training</a:t>
            </a:r>
            <a:endParaRPr lang="en-US" sz="1400" dirty="0">
              <a:latin typeface="Times New Roman" panose="02020603050405020304" pitchFamily="18" charset="0"/>
              <a:cs typeface="Times New Roman" panose="02020603050405020304" pitchFamily="18" charset="0"/>
            </a:endParaRPr>
          </a:p>
        </p:txBody>
      </p:sp>
      <p:sp>
        <p:nvSpPr>
          <p:cNvPr id="8" name="Text 6"/>
          <p:cNvSpPr/>
          <p:nvPr/>
        </p:nvSpPr>
        <p:spPr>
          <a:xfrm>
            <a:off x="717471" y="3780353"/>
            <a:ext cx="6611779" cy="287060"/>
          </a:xfrm>
          <a:prstGeom prst="rect">
            <a:avLst/>
          </a:prstGeom>
          <a:noFill/>
          <a:ln/>
        </p:spPr>
        <p:txBody>
          <a:bodyPr wrap="none" lIns="0" tIns="0" rIns="0" bIns="0" rtlCol="0" anchor="t"/>
          <a:lstStyle/>
          <a:p>
            <a:pPr marL="342900" indent="-342900" algn="l">
              <a:lnSpc>
                <a:spcPts val="2250"/>
              </a:lnSpc>
              <a:buSzPct val="100000"/>
              <a:buChar char="•"/>
            </a:pPr>
            <a:r>
              <a:rPr lang="en-US" sz="1400" dirty="0">
                <a:latin typeface="Times New Roman" panose="02020603050405020304" pitchFamily="18" charset="0"/>
                <a:ea typeface="Montserrat" pitchFamily="34" charset="-122"/>
                <a:cs typeface="Times New Roman" panose="02020603050405020304" pitchFamily="18" charset="0"/>
              </a:rPr>
              <a:t>Curiosity-driven learning</a:t>
            </a:r>
            <a:endParaRPr lang="en-US" sz="1400" dirty="0">
              <a:latin typeface="Times New Roman" panose="02020603050405020304" pitchFamily="18" charset="0"/>
              <a:cs typeface="Times New Roman" panose="02020603050405020304" pitchFamily="18" charset="0"/>
            </a:endParaRPr>
          </a:p>
        </p:txBody>
      </p:sp>
      <p:sp>
        <p:nvSpPr>
          <p:cNvPr id="9" name="Text 7"/>
          <p:cNvSpPr/>
          <p:nvPr/>
        </p:nvSpPr>
        <p:spPr>
          <a:xfrm>
            <a:off x="717471" y="4130159"/>
            <a:ext cx="6611779" cy="287060"/>
          </a:xfrm>
          <a:prstGeom prst="rect">
            <a:avLst/>
          </a:prstGeom>
          <a:noFill/>
          <a:ln/>
        </p:spPr>
        <p:txBody>
          <a:bodyPr wrap="none" lIns="0" tIns="0" rIns="0" bIns="0" rtlCol="0" anchor="t"/>
          <a:lstStyle/>
          <a:p>
            <a:pPr marL="342900" indent="-342900" algn="l">
              <a:lnSpc>
                <a:spcPts val="2250"/>
              </a:lnSpc>
              <a:buSzPct val="100000"/>
              <a:buChar char="•"/>
            </a:pPr>
            <a:r>
              <a:rPr lang="en-US" sz="1400" dirty="0">
                <a:latin typeface="Times New Roman" panose="02020603050405020304" pitchFamily="18" charset="0"/>
                <a:ea typeface="Montserrat" pitchFamily="34" charset="-122"/>
                <a:cs typeface="Times New Roman" panose="02020603050405020304" pitchFamily="18" charset="0"/>
              </a:rPr>
              <a:t>Adaptability</a:t>
            </a:r>
            <a:endParaRPr lang="en-US" sz="1400" dirty="0">
              <a:latin typeface="Times New Roman" panose="02020603050405020304" pitchFamily="18" charset="0"/>
              <a:cs typeface="Times New Roman" panose="02020603050405020304" pitchFamily="18" charset="0"/>
            </a:endParaRPr>
          </a:p>
        </p:txBody>
      </p:sp>
      <p:sp>
        <p:nvSpPr>
          <p:cNvPr id="10" name="Text 8"/>
          <p:cNvSpPr/>
          <p:nvPr/>
        </p:nvSpPr>
        <p:spPr>
          <a:xfrm>
            <a:off x="717471" y="4618911"/>
            <a:ext cx="6611779" cy="1722358"/>
          </a:xfrm>
          <a:prstGeom prst="rect">
            <a:avLst/>
          </a:prstGeom>
          <a:noFill/>
          <a:ln/>
        </p:spPr>
        <p:txBody>
          <a:bodyPr wrap="squar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Cultural Intelligence improvement always needs an active exposure to diverse cultural experiences, international collaboration, intercultural communication training, curiosity-driven learning, and adaptability. Leaders improve the CQ through showing on the cultural assumptions and also adjusting the behaviours to develop inclusivity (Mahmoud </a:t>
            </a:r>
            <a:r>
              <a:rPr lang="en-US" sz="1400" i="1" dirty="0">
                <a:latin typeface="Times New Roman" panose="02020603050405020304" pitchFamily="18" charset="0"/>
                <a:ea typeface="Montserrat" pitchFamily="34" charset="-122"/>
                <a:cs typeface="Times New Roman" panose="02020603050405020304" pitchFamily="18" charset="0"/>
              </a:rPr>
              <a:t>et al</a:t>
            </a:r>
            <a:r>
              <a:rPr lang="en-US" sz="1400" dirty="0">
                <a:latin typeface="Times New Roman" panose="02020603050405020304" pitchFamily="18" charset="0"/>
                <a:ea typeface="Montserrat" pitchFamily="34" charset="-122"/>
                <a:cs typeface="Times New Roman" panose="02020603050405020304" pitchFamily="18" charset="0"/>
              </a:rPr>
              <a:t>. 2024).</a:t>
            </a:r>
            <a:endParaRPr lang="en-US" sz="1400" dirty="0">
              <a:latin typeface="Times New Roman" panose="02020603050405020304" pitchFamily="18" charset="0"/>
              <a:cs typeface="Times New Roman" panose="02020603050405020304" pitchFamily="18" charset="0"/>
            </a:endParaRPr>
          </a:p>
        </p:txBody>
      </p:sp>
      <p:sp>
        <p:nvSpPr>
          <p:cNvPr id="11" name="Shape 9"/>
          <p:cNvSpPr/>
          <p:nvPr/>
        </p:nvSpPr>
        <p:spPr>
          <a:xfrm>
            <a:off x="717471" y="6542961"/>
            <a:ext cx="6611779" cy="1049179"/>
          </a:xfrm>
          <a:prstGeom prst="roundRect">
            <a:avLst>
              <a:gd name="adj" fmla="val 25645"/>
            </a:avLst>
          </a:prstGeom>
          <a:solidFill>
            <a:srgbClr val="BEDFF3"/>
          </a:solidFill>
          <a:ln/>
        </p:spPr>
        <p:txBody>
          <a:bodyPr/>
          <a:lstStyle/>
          <a:p>
            <a:endParaRPr lang="en-IN"/>
          </a:p>
        </p:txBody>
      </p:sp>
      <p:pic>
        <p:nvPicPr>
          <p:cNvPr id="12" name="Image 0" descr="preencoded.png"/>
          <p:cNvPicPr>
            <a:picLocks noChangeAspect="1"/>
          </p:cNvPicPr>
          <p:nvPr/>
        </p:nvPicPr>
        <p:blipFill>
          <a:blip r:embed="rId3"/>
          <a:stretch>
            <a:fillRect/>
          </a:stretch>
        </p:blipFill>
        <p:spPr>
          <a:xfrm>
            <a:off x="896779" y="6815852"/>
            <a:ext cx="224195" cy="179308"/>
          </a:xfrm>
          <a:prstGeom prst="rect">
            <a:avLst/>
          </a:prstGeom>
        </p:spPr>
      </p:pic>
      <p:sp>
        <p:nvSpPr>
          <p:cNvPr id="13" name="Text 10"/>
          <p:cNvSpPr/>
          <p:nvPr/>
        </p:nvSpPr>
        <p:spPr>
          <a:xfrm>
            <a:off x="1300282" y="6767036"/>
            <a:ext cx="5849660" cy="574119"/>
          </a:xfrm>
          <a:prstGeom prst="rect">
            <a:avLst/>
          </a:prstGeom>
          <a:noFill/>
          <a:ln/>
        </p:spPr>
        <p:txBody>
          <a:bodyPr wrap="square" lIns="0" tIns="0" rIns="0" bIns="0" rtlCol="0" anchor="t"/>
          <a:lstStyle/>
          <a:p>
            <a:pPr marL="0" indent="0" algn="l">
              <a:lnSpc>
                <a:spcPts val="2250"/>
              </a:lnSpc>
              <a:buNone/>
            </a:pPr>
            <a:r>
              <a:rPr lang="en-US" sz="1400" b="1" dirty="0">
                <a:latin typeface="Times New Roman" panose="02020603050405020304" pitchFamily="18" charset="0"/>
                <a:ea typeface="Montserrat" pitchFamily="34" charset="-122"/>
                <a:cs typeface="Times New Roman" panose="02020603050405020304" pitchFamily="18" charset="0"/>
              </a:rPr>
              <a:t>Speaker Notes:</a:t>
            </a:r>
            <a:r>
              <a:rPr lang="en-US" sz="1400" dirty="0">
                <a:latin typeface="Times New Roman" panose="02020603050405020304" pitchFamily="18" charset="0"/>
                <a:ea typeface="Montserrat" pitchFamily="34" charset="-122"/>
                <a:cs typeface="Times New Roman" panose="02020603050405020304" pitchFamily="18" charset="0"/>
              </a:rPr>
              <a:t> Constant learning and open-mindedness are important in terms of effective development.</a:t>
            </a:r>
            <a:endParaRPr lang="en-US" sz="1400" dirty="0">
              <a:latin typeface="Times New Roman" panose="02020603050405020304" pitchFamily="18" charset="0"/>
              <a:cs typeface="Times New Roman" panose="02020603050405020304" pitchFamily="18" charset="0"/>
            </a:endParaRPr>
          </a:p>
        </p:txBody>
      </p:sp>
      <p:pic>
        <p:nvPicPr>
          <p:cNvPr id="14" name="Image 1" descr="preencoded.png"/>
          <p:cNvPicPr>
            <a:picLocks noChangeAspect="1"/>
          </p:cNvPicPr>
          <p:nvPr/>
        </p:nvPicPr>
        <p:blipFill>
          <a:blip r:embed="rId4"/>
          <a:stretch>
            <a:fillRect/>
          </a:stretch>
        </p:blipFill>
        <p:spPr>
          <a:xfrm>
            <a:off x="7717631" y="0"/>
            <a:ext cx="6912769" cy="82296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721043" y="637699"/>
            <a:ext cx="2253377" cy="281702"/>
          </a:xfrm>
          <a:prstGeom prst="rect">
            <a:avLst/>
          </a:prstGeom>
          <a:noFill/>
          <a:ln/>
        </p:spPr>
        <p:txBody>
          <a:bodyPr wrap="none" lIns="0" tIns="0" rIns="0" bIns="0" rtlCol="0" anchor="t"/>
          <a:lstStyle/>
          <a:p>
            <a:pPr marL="0" indent="0" algn="l">
              <a:lnSpc>
                <a:spcPts val="2200"/>
              </a:lnSpc>
              <a:buNone/>
            </a:pPr>
            <a:endParaRPr lang="en-US" sz="1750" dirty="0">
              <a:latin typeface="Times New Roman" panose="02020603050405020304" pitchFamily="18" charset="0"/>
              <a:cs typeface="Times New Roman" panose="02020603050405020304" pitchFamily="18" charset="0"/>
            </a:endParaRPr>
          </a:p>
        </p:txBody>
      </p:sp>
      <p:sp>
        <p:nvSpPr>
          <p:cNvPr id="3" name="Text 1"/>
          <p:cNvSpPr/>
          <p:nvPr/>
        </p:nvSpPr>
        <p:spPr>
          <a:xfrm>
            <a:off x="721043" y="991433"/>
            <a:ext cx="6387703" cy="563285"/>
          </a:xfrm>
          <a:prstGeom prst="rect">
            <a:avLst/>
          </a:prstGeom>
          <a:noFill/>
          <a:ln/>
        </p:spPr>
        <p:txBody>
          <a:bodyPr wrap="none" lIns="0" tIns="0" rIns="0" bIns="0" rtlCol="0" anchor="t"/>
          <a:lstStyle/>
          <a:p>
            <a:pPr marL="0" indent="0" algn="l">
              <a:lnSpc>
                <a:spcPts val="4400"/>
              </a:lnSpc>
              <a:buNone/>
            </a:pPr>
            <a:r>
              <a:rPr lang="en-US" sz="3500" b="1" dirty="0">
                <a:latin typeface="Times New Roman" panose="02020603050405020304" pitchFamily="18" charset="0"/>
                <a:ea typeface="Hind Vadodara Bold" pitchFamily="34" charset="-122"/>
                <a:cs typeface="Times New Roman" panose="02020603050405020304" pitchFamily="18" charset="0"/>
              </a:rPr>
              <a:t>Organisational Strategies</a:t>
            </a:r>
            <a:endParaRPr lang="en-US" sz="3500" dirty="0">
              <a:latin typeface="Times New Roman" panose="02020603050405020304" pitchFamily="18" charset="0"/>
              <a:cs typeface="Times New Roman" panose="02020603050405020304" pitchFamily="18" charset="0"/>
            </a:endParaRPr>
          </a:p>
        </p:txBody>
      </p:sp>
      <p:sp>
        <p:nvSpPr>
          <p:cNvPr id="4" name="Shape 2"/>
          <p:cNvSpPr/>
          <p:nvPr/>
        </p:nvSpPr>
        <p:spPr>
          <a:xfrm>
            <a:off x="721043" y="1825109"/>
            <a:ext cx="6504027" cy="1774984"/>
          </a:xfrm>
          <a:prstGeom prst="roundRect">
            <a:avLst>
              <a:gd name="adj" fmla="val 15235"/>
            </a:avLst>
          </a:prstGeom>
          <a:solidFill>
            <a:srgbClr val="D4E9F7"/>
          </a:solidFill>
          <a:ln w="7620">
            <a:solidFill>
              <a:srgbClr val="BACFDD"/>
            </a:solidFill>
            <a:prstDash val="solid"/>
          </a:ln>
        </p:spPr>
        <p:txBody>
          <a:bodyPr/>
          <a:lstStyle/>
          <a:p>
            <a:endParaRPr lang="en-IN"/>
          </a:p>
        </p:txBody>
      </p:sp>
      <p:pic>
        <p:nvPicPr>
          <p:cNvPr id="5" name="Image 0" descr="preencoded.png"/>
          <p:cNvPicPr>
            <a:picLocks noChangeAspect="1"/>
          </p:cNvPicPr>
          <p:nvPr/>
        </p:nvPicPr>
        <p:blipFill>
          <a:blip r:embed="rId3"/>
          <a:stretch>
            <a:fillRect/>
          </a:stretch>
        </p:blipFill>
        <p:spPr>
          <a:xfrm>
            <a:off x="908923" y="2012990"/>
            <a:ext cx="540782" cy="540782"/>
          </a:xfrm>
          <a:prstGeom prst="rect">
            <a:avLst/>
          </a:prstGeom>
        </p:spPr>
      </p:pic>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57632" y="2161580"/>
            <a:ext cx="243364" cy="243364"/>
          </a:xfrm>
          <a:prstGeom prst="rect">
            <a:avLst/>
          </a:prstGeom>
        </p:spPr>
      </p:pic>
      <p:sp>
        <p:nvSpPr>
          <p:cNvPr id="7" name="Text 3"/>
          <p:cNvSpPr/>
          <p:nvPr/>
        </p:nvSpPr>
        <p:spPr>
          <a:xfrm>
            <a:off x="908923" y="2734032"/>
            <a:ext cx="3466505" cy="281702"/>
          </a:xfrm>
          <a:prstGeom prst="rect">
            <a:avLst/>
          </a:prstGeom>
          <a:noFill/>
          <a:ln/>
        </p:spPr>
        <p:txBody>
          <a:bodyPr wrap="none" lIns="0" tIns="0" rIns="0" bIns="0" rtlCol="0" anchor="t"/>
          <a:lstStyle/>
          <a:p>
            <a:pPr marL="0" indent="0" algn="l">
              <a:lnSpc>
                <a:spcPts val="2200"/>
              </a:lnSpc>
              <a:buNone/>
            </a:pPr>
            <a:r>
              <a:rPr lang="en-US" sz="1750" b="1" dirty="0">
                <a:latin typeface="Times New Roman" panose="02020603050405020304" pitchFamily="18" charset="0"/>
                <a:ea typeface="Hind Vadodara Bold" pitchFamily="34" charset="-122"/>
                <a:cs typeface="Times New Roman" panose="02020603050405020304" pitchFamily="18" charset="0"/>
              </a:rPr>
              <a:t>Inclusion &amp; Diversity Policies</a:t>
            </a:r>
            <a:endParaRPr lang="en-US" sz="1750" dirty="0">
              <a:latin typeface="Times New Roman" panose="02020603050405020304" pitchFamily="18" charset="0"/>
              <a:cs typeface="Times New Roman" panose="02020603050405020304" pitchFamily="18" charset="0"/>
            </a:endParaRPr>
          </a:p>
        </p:txBody>
      </p:sp>
      <p:sp>
        <p:nvSpPr>
          <p:cNvPr id="8" name="Text 4"/>
          <p:cNvSpPr/>
          <p:nvPr/>
        </p:nvSpPr>
        <p:spPr>
          <a:xfrm>
            <a:off x="908923" y="3123843"/>
            <a:ext cx="6128266" cy="288369"/>
          </a:xfrm>
          <a:prstGeom prst="rect">
            <a:avLst/>
          </a:prstGeom>
          <a:noFill/>
          <a:ln/>
        </p:spPr>
        <p:txBody>
          <a:bodyPr wrap="non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Implementing comprehensive frameworks</a:t>
            </a:r>
            <a:endParaRPr lang="en-US" sz="1400" dirty="0">
              <a:latin typeface="Times New Roman" panose="02020603050405020304" pitchFamily="18" charset="0"/>
              <a:cs typeface="Times New Roman" panose="02020603050405020304" pitchFamily="18" charset="0"/>
            </a:endParaRPr>
          </a:p>
        </p:txBody>
      </p:sp>
      <p:sp>
        <p:nvSpPr>
          <p:cNvPr id="9" name="Shape 5"/>
          <p:cNvSpPr/>
          <p:nvPr/>
        </p:nvSpPr>
        <p:spPr>
          <a:xfrm>
            <a:off x="7405330" y="1825109"/>
            <a:ext cx="6504027" cy="1774984"/>
          </a:xfrm>
          <a:prstGeom prst="roundRect">
            <a:avLst>
              <a:gd name="adj" fmla="val 15235"/>
            </a:avLst>
          </a:prstGeom>
          <a:solidFill>
            <a:srgbClr val="D4E9F7"/>
          </a:solidFill>
          <a:ln w="7620">
            <a:solidFill>
              <a:srgbClr val="BACFDD"/>
            </a:solidFill>
            <a:prstDash val="solid"/>
          </a:ln>
        </p:spPr>
        <p:txBody>
          <a:bodyPr/>
          <a:lstStyle/>
          <a:p>
            <a:endParaRPr lang="en-IN"/>
          </a:p>
        </p:txBody>
      </p:sp>
      <p:pic>
        <p:nvPicPr>
          <p:cNvPr id="10" name="Image 2" descr="preencoded.png"/>
          <p:cNvPicPr>
            <a:picLocks noChangeAspect="1"/>
          </p:cNvPicPr>
          <p:nvPr/>
        </p:nvPicPr>
        <p:blipFill>
          <a:blip r:embed="rId6"/>
          <a:stretch>
            <a:fillRect/>
          </a:stretch>
        </p:blipFill>
        <p:spPr>
          <a:xfrm>
            <a:off x="7593211" y="2012990"/>
            <a:ext cx="540782" cy="540782"/>
          </a:xfrm>
          <a:prstGeom prst="rect">
            <a:avLst/>
          </a:prstGeom>
        </p:spPr>
      </p:pic>
      <p:pic>
        <p:nvPicPr>
          <p:cNvPr id="11"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41920" y="2161580"/>
            <a:ext cx="243364" cy="243364"/>
          </a:xfrm>
          <a:prstGeom prst="rect">
            <a:avLst/>
          </a:prstGeom>
        </p:spPr>
      </p:pic>
      <p:sp>
        <p:nvSpPr>
          <p:cNvPr id="12" name="Text 6"/>
          <p:cNvSpPr/>
          <p:nvPr/>
        </p:nvSpPr>
        <p:spPr>
          <a:xfrm>
            <a:off x="7593211" y="2734032"/>
            <a:ext cx="2350889" cy="281702"/>
          </a:xfrm>
          <a:prstGeom prst="rect">
            <a:avLst/>
          </a:prstGeom>
          <a:noFill/>
          <a:ln/>
        </p:spPr>
        <p:txBody>
          <a:bodyPr wrap="none" lIns="0" tIns="0" rIns="0" bIns="0" rtlCol="0" anchor="t"/>
          <a:lstStyle/>
          <a:p>
            <a:pPr marL="0" indent="0" algn="l">
              <a:lnSpc>
                <a:spcPts val="2200"/>
              </a:lnSpc>
              <a:buNone/>
            </a:pPr>
            <a:r>
              <a:rPr lang="en-US" sz="1750" b="1" dirty="0">
                <a:latin typeface="Times New Roman" panose="02020603050405020304" pitchFamily="18" charset="0"/>
                <a:ea typeface="Hind Vadodara Bold" pitchFamily="34" charset="-122"/>
                <a:cs typeface="Times New Roman" panose="02020603050405020304" pitchFamily="18" charset="0"/>
              </a:rPr>
              <a:t>Leadership Training</a:t>
            </a:r>
            <a:endParaRPr lang="en-US" sz="1750" dirty="0">
              <a:latin typeface="Times New Roman" panose="02020603050405020304" pitchFamily="18" charset="0"/>
              <a:cs typeface="Times New Roman" panose="02020603050405020304" pitchFamily="18" charset="0"/>
            </a:endParaRPr>
          </a:p>
        </p:txBody>
      </p:sp>
      <p:sp>
        <p:nvSpPr>
          <p:cNvPr id="13" name="Text 7"/>
          <p:cNvSpPr/>
          <p:nvPr/>
        </p:nvSpPr>
        <p:spPr>
          <a:xfrm>
            <a:off x="7593211" y="3123843"/>
            <a:ext cx="6128266" cy="288369"/>
          </a:xfrm>
          <a:prstGeom prst="rect">
            <a:avLst/>
          </a:prstGeom>
          <a:noFill/>
          <a:ln/>
        </p:spPr>
        <p:txBody>
          <a:bodyPr wrap="non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Delivering intercultural programs</a:t>
            </a:r>
            <a:endParaRPr lang="en-US" sz="1400" dirty="0">
              <a:latin typeface="Times New Roman" panose="02020603050405020304" pitchFamily="18" charset="0"/>
              <a:cs typeface="Times New Roman" panose="02020603050405020304" pitchFamily="18" charset="0"/>
            </a:endParaRPr>
          </a:p>
        </p:txBody>
      </p:sp>
      <p:sp>
        <p:nvSpPr>
          <p:cNvPr id="14" name="Shape 8"/>
          <p:cNvSpPr/>
          <p:nvPr/>
        </p:nvSpPr>
        <p:spPr>
          <a:xfrm>
            <a:off x="721043" y="3780353"/>
            <a:ext cx="6504027" cy="1774984"/>
          </a:xfrm>
          <a:prstGeom prst="roundRect">
            <a:avLst>
              <a:gd name="adj" fmla="val 15235"/>
            </a:avLst>
          </a:prstGeom>
          <a:solidFill>
            <a:srgbClr val="D4E9F7"/>
          </a:solidFill>
          <a:ln w="7620">
            <a:solidFill>
              <a:srgbClr val="BACFDD"/>
            </a:solidFill>
            <a:prstDash val="solid"/>
          </a:ln>
        </p:spPr>
        <p:txBody>
          <a:bodyPr/>
          <a:lstStyle/>
          <a:p>
            <a:endParaRPr lang="en-IN"/>
          </a:p>
        </p:txBody>
      </p:sp>
      <p:pic>
        <p:nvPicPr>
          <p:cNvPr id="15" name="Image 4" descr="preencoded.png"/>
          <p:cNvPicPr>
            <a:picLocks noChangeAspect="1"/>
          </p:cNvPicPr>
          <p:nvPr/>
        </p:nvPicPr>
        <p:blipFill>
          <a:blip r:embed="rId9"/>
          <a:stretch>
            <a:fillRect/>
          </a:stretch>
        </p:blipFill>
        <p:spPr>
          <a:xfrm>
            <a:off x="908923" y="3968234"/>
            <a:ext cx="540782" cy="540782"/>
          </a:xfrm>
          <a:prstGeom prst="rect">
            <a:avLst/>
          </a:prstGeom>
        </p:spPr>
      </p:pic>
      <p:pic>
        <p:nvPicPr>
          <p:cNvPr id="16"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57632" y="4116824"/>
            <a:ext cx="243364" cy="243364"/>
          </a:xfrm>
          <a:prstGeom prst="rect">
            <a:avLst/>
          </a:prstGeom>
        </p:spPr>
      </p:pic>
      <p:sp>
        <p:nvSpPr>
          <p:cNvPr id="17" name="Text 9"/>
          <p:cNvSpPr/>
          <p:nvPr/>
        </p:nvSpPr>
        <p:spPr>
          <a:xfrm>
            <a:off x="908923" y="4689277"/>
            <a:ext cx="2975610" cy="281702"/>
          </a:xfrm>
          <a:prstGeom prst="rect">
            <a:avLst/>
          </a:prstGeom>
          <a:noFill/>
          <a:ln/>
        </p:spPr>
        <p:txBody>
          <a:bodyPr wrap="none" lIns="0" tIns="0" rIns="0" bIns="0" rtlCol="0" anchor="t"/>
          <a:lstStyle/>
          <a:p>
            <a:pPr marL="0" indent="0" algn="l">
              <a:lnSpc>
                <a:spcPts val="2200"/>
              </a:lnSpc>
              <a:buNone/>
            </a:pPr>
            <a:r>
              <a:rPr lang="en-US" sz="1750" b="1" dirty="0">
                <a:latin typeface="Times New Roman" panose="02020603050405020304" pitchFamily="18" charset="0"/>
                <a:ea typeface="Hind Vadodara Bold" pitchFamily="34" charset="-122"/>
                <a:cs typeface="Times New Roman" panose="02020603050405020304" pitchFamily="18" charset="0"/>
              </a:rPr>
              <a:t>Recruitment Integration</a:t>
            </a:r>
            <a:endParaRPr lang="en-US" sz="1750" dirty="0">
              <a:latin typeface="Times New Roman" panose="02020603050405020304" pitchFamily="18" charset="0"/>
              <a:cs typeface="Times New Roman" panose="02020603050405020304" pitchFamily="18" charset="0"/>
            </a:endParaRPr>
          </a:p>
        </p:txBody>
      </p:sp>
      <p:sp>
        <p:nvSpPr>
          <p:cNvPr id="18" name="Text 10"/>
          <p:cNvSpPr/>
          <p:nvPr/>
        </p:nvSpPr>
        <p:spPr>
          <a:xfrm>
            <a:off x="908923" y="5079087"/>
            <a:ext cx="6128266" cy="288369"/>
          </a:xfrm>
          <a:prstGeom prst="rect">
            <a:avLst/>
          </a:prstGeom>
          <a:noFill/>
          <a:ln/>
        </p:spPr>
        <p:txBody>
          <a:bodyPr wrap="non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Incorporating CQ and EI assessment</a:t>
            </a:r>
            <a:endParaRPr lang="en-US" sz="1400" dirty="0">
              <a:latin typeface="Times New Roman" panose="02020603050405020304" pitchFamily="18" charset="0"/>
              <a:cs typeface="Times New Roman" panose="02020603050405020304" pitchFamily="18" charset="0"/>
            </a:endParaRPr>
          </a:p>
        </p:txBody>
      </p:sp>
      <p:sp>
        <p:nvSpPr>
          <p:cNvPr id="19" name="Shape 11"/>
          <p:cNvSpPr/>
          <p:nvPr/>
        </p:nvSpPr>
        <p:spPr>
          <a:xfrm>
            <a:off x="7405330" y="3780353"/>
            <a:ext cx="6504027" cy="1774984"/>
          </a:xfrm>
          <a:prstGeom prst="roundRect">
            <a:avLst>
              <a:gd name="adj" fmla="val 15235"/>
            </a:avLst>
          </a:prstGeom>
          <a:solidFill>
            <a:srgbClr val="D4E9F7"/>
          </a:solidFill>
          <a:ln w="7620">
            <a:solidFill>
              <a:srgbClr val="BACFDD"/>
            </a:solidFill>
            <a:prstDash val="solid"/>
          </a:ln>
        </p:spPr>
        <p:txBody>
          <a:bodyPr/>
          <a:lstStyle/>
          <a:p>
            <a:endParaRPr lang="en-IN"/>
          </a:p>
        </p:txBody>
      </p:sp>
      <p:pic>
        <p:nvPicPr>
          <p:cNvPr id="20" name="Image 6" descr="preencoded.png"/>
          <p:cNvPicPr>
            <a:picLocks noChangeAspect="1"/>
          </p:cNvPicPr>
          <p:nvPr/>
        </p:nvPicPr>
        <p:blipFill>
          <a:blip r:embed="rId12"/>
          <a:stretch>
            <a:fillRect/>
          </a:stretch>
        </p:blipFill>
        <p:spPr>
          <a:xfrm>
            <a:off x="7593211" y="3968234"/>
            <a:ext cx="540782" cy="540782"/>
          </a:xfrm>
          <a:prstGeom prst="rect">
            <a:avLst/>
          </a:prstGeom>
        </p:spPr>
      </p:pic>
      <p:pic>
        <p:nvPicPr>
          <p:cNvPr id="21"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41920" y="4116824"/>
            <a:ext cx="243364" cy="243364"/>
          </a:xfrm>
          <a:prstGeom prst="rect">
            <a:avLst/>
          </a:prstGeom>
        </p:spPr>
      </p:pic>
      <p:sp>
        <p:nvSpPr>
          <p:cNvPr id="22" name="Text 12"/>
          <p:cNvSpPr/>
          <p:nvPr/>
        </p:nvSpPr>
        <p:spPr>
          <a:xfrm>
            <a:off x="7593211" y="4689277"/>
            <a:ext cx="2393513" cy="281702"/>
          </a:xfrm>
          <a:prstGeom prst="rect">
            <a:avLst/>
          </a:prstGeom>
          <a:noFill/>
          <a:ln/>
        </p:spPr>
        <p:txBody>
          <a:bodyPr wrap="none" lIns="0" tIns="0" rIns="0" bIns="0" rtlCol="0" anchor="t"/>
          <a:lstStyle/>
          <a:p>
            <a:pPr marL="0" indent="0" algn="l">
              <a:lnSpc>
                <a:spcPts val="2200"/>
              </a:lnSpc>
              <a:buNone/>
            </a:pPr>
            <a:r>
              <a:rPr lang="en-US" sz="1750" b="1" dirty="0">
                <a:latin typeface="Times New Roman" panose="02020603050405020304" pitchFamily="18" charset="0"/>
                <a:ea typeface="Hind Vadodara Bold" pitchFamily="34" charset="-122"/>
                <a:cs typeface="Times New Roman" panose="02020603050405020304" pitchFamily="18" charset="0"/>
              </a:rPr>
              <a:t>Coaching Programs</a:t>
            </a:r>
            <a:endParaRPr lang="en-US" sz="1750" dirty="0">
              <a:latin typeface="Times New Roman" panose="02020603050405020304" pitchFamily="18" charset="0"/>
              <a:cs typeface="Times New Roman" panose="02020603050405020304" pitchFamily="18" charset="0"/>
            </a:endParaRPr>
          </a:p>
        </p:txBody>
      </p:sp>
      <p:sp>
        <p:nvSpPr>
          <p:cNvPr id="23" name="Text 13"/>
          <p:cNvSpPr/>
          <p:nvPr/>
        </p:nvSpPr>
        <p:spPr>
          <a:xfrm>
            <a:off x="7593211" y="5079087"/>
            <a:ext cx="6128266" cy="288369"/>
          </a:xfrm>
          <a:prstGeom prst="rect">
            <a:avLst/>
          </a:prstGeom>
          <a:noFill/>
          <a:ln/>
        </p:spPr>
        <p:txBody>
          <a:bodyPr wrap="non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Encouraging authentic communication</a:t>
            </a:r>
            <a:endParaRPr lang="en-US" sz="1400" dirty="0">
              <a:latin typeface="Times New Roman" panose="02020603050405020304" pitchFamily="18" charset="0"/>
              <a:cs typeface="Times New Roman" panose="02020603050405020304" pitchFamily="18" charset="0"/>
            </a:endParaRPr>
          </a:p>
        </p:txBody>
      </p:sp>
      <p:sp>
        <p:nvSpPr>
          <p:cNvPr id="24" name="Text 14"/>
          <p:cNvSpPr/>
          <p:nvPr/>
        </p:nvSpPr>
        <p:spPr>
          <a:xfrm>
            <a:off x="721043" y="5758101"/>
            <a:ext cx="13188315" cy="865108"/>
          </a:xfrm>
          <a:prstGeom prst="rect">
            <a:avLst/>
          </a:prstGeom>
          <a:noFill/>
          <a:ln/>
        </p:spPr>
        <p:txBody>
          <a:bodyPr wrap="square" lIns="0" tIns="0" rIns="0" bIns="0" rtlCol="0" anchor="t"/>
          <a:lstStyle/>
          <a:p>
            <a:pPr marL="0" indent="0" algn="l">
              <a:lnSpc>
                <a:spcPts val="2250"/>
              </a:lnSpc>
              <a:buNone/>
            </a:pPr>
            <a:r>
              <a:rPr lang="en-US" sz="1400" dirty="0">
                <a:latin typeface="Times New Roman" panose="02020603050405020304" pitchFamily="18" charset="0"/>
                <a:ea typeface="Montserrat" pitchFamily="34" charset="-122"/>
                <a:cs typeface="Times New Roman" panose="02020603050405020304" pitchFamily="18" charset="0"/>
              </a:rPr>
              <a:t>Organisations may support the Cultural and Emotional Intelligence development by applying inclusion and diversion policies. It delivers intercultural leadership training, incorporating CQ and EI into the recruitment princess. In addition, it adopts coaching programs which encourage authentic communication.</a:t>
            </a:r>
            <a:endParaRPr lang="en-US" sz="1400" dirty="0">
              <a:latin typeface="Times New Roman" panose="02020603050405020304" pitchFamily="18" charset="0"/>
              <a:cs typeface="Times New Roman" panose="02020603050405020304" pitchFamily="18" charset="0"/>
            </a:endParaRPr>
          </a:p>
        </p:txBody>
      </p:sp>
      <p:sp>
        <p:nvSpPr>
          <p:cNvPr id="25" name="Shape 15"/>
          <p:cNvSpPr/>
          <p:nvPr/>
        </p:nvSpPr>
        <p:spPr>
          <a:xfrm>
            <a:off x="721043" y="6825972"/>
            <a:ext cx="13188315" cy="765929"/>
          </a:xfrm>
          <a:prstGeom prst="roundRect">
            <a:avLst>
              <a:gd name="adj" fmla="val 35306"/>
            </a:avLst>
          </a:prstGeom>
          <a:solidFill>
            <a:srgbClr val="BEDFF3"/>
          </a:solidFill>
          <a:ln/>
        </p:spPr>
        <p:txBody>
          <a:bodyPr/>
          <a:lstStyle/>
          <a:p>
            <a:endParaRPr lang="en-IN"/>
          </a:p>
        </p:txBody>
      </p:sp>
      <p:pic>
        <p:nvPicPr>
          <p:cNvPr id="26" name="Image 8" descr="preencoded.png"/>
          <p:cNvPicPr>
            <a:picLocks noChangeAspect="1"/>
          </p:cNvPicPr>
          <p:nvPr/>
        </p:nvPicPr>
        <p:blipFill>
          <a:blip r:embed="rId15"/>
          <a:stretch>
            <a:fillRect/>
          </a:stretch>
        </p:blipFill>
        <p:spPr>
          <a:xfrm>
            <a:off x="901303" y="7099221"/>
            <a:ext cx="225266" cy="180261"/>
          </a:xfrm>
          <a:prstGeom prst="rect">
            <a:avLst/>
          </a:prstGeom>
        </p:spPr>
      </p:pic>
      <p:sp>
        <p:nvSpPr>
          <p:cNvPr id="27" name="Text 16"/>
          <p:cNvSpPr/>
          <p:nvPr/>
        </p:nvSpPr>
        <p:spPr>
          <a:xfrm>
            <a:off x="1306830" y="7051238"/>
            <a:ext cx="12422267" cy="288369"/>
          </a:xfrm>
          <a:prstGeom prst="rect">
            <a:avLst/>
          </a:prstGeom>
          <a:noFill/>
          <a:ln/>
        </p:spPr>
        <p:txBody>
          <a:bodyPr wrap="none" lIns="0" tIns="0" rIns="0" bIns="0" rtlCol="0" anchor="t"/>
          <a:lstStyle/>
          <a:p>
            <a:pPr marL="0" indent="0" algn="l">
              <a:lnSpc>
                <a:spcPts val="2250"/>
              </a:lnSpc>
              <a:buNone/>
            </a:pPr>
            <a:r>
              <a:rPr lang="en-US" sz="1400" b="1" dirty="0">
                <a:latin typeface="Times New Roman" panose="02020603050405020304" pitchFamily="18" charset="0"/>
                <a:ea typeface="Montserrat" pitchFamily="34" charset="-122"/>
                <a:cs typeface="Times New Roman" panose="02020603050405020304" pitchFamily="18" charset="0"/>
              </a:rPr>
              <a:t>Speaker Notes:</a:t>
            </a:r>
            <a:r>
              <a:rPr lang="en-US" sz="1400" dirty="0">
                <a:latin typeface="Times New Roman" panose="02020603050405020304" pitchFamily="18" charset="0"/>
                <a:ea typeface="Montserrat" pitchFamily="34" charset="-122"/>
                <a:cs typeface="Times New Roman" panose="02020603050405020304" pitchFamily="18" charset="0"/>
              </a:rPr>
              <a:t> These initiatives contribute to better and sustainable leadership pipelines and better organisational cultures.</a:t>
            </a:r>
            <a:endParaRPr lang="en-US" sz="1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85000"/>
            </a:srgbClr>
          </a:solidFill>
          <a:ln/>
        </p:spPr>
        <p:txBody>
          <a:bodyPr/>
          <a:lstStyle/>
          <a:p>
            <a:endParaRPr lang="en-IN"/>
          </a:p>
        </p:txBody>
      </p:sp>
      <p:sp>
        <p:nvSpPr>
          <p:cNvPr id="4" name="Text 1"/>
          <p:cNvSpPr/>
          <p:nvPr/>
        </p:nvSpPr>
        <p:spPr>
          <a:xfrm>
            <a:off x="793790" y="2022396"/>
            <a:ext cx="2480905" cy="310158"/>
          </a:xfrm>
          <a:prstGeom prst="rect">
            <a:avLst/>
          </a:prstGeom>
          <a:noFill/>
          <a:ln/>
        </p:spPr>
        <p:txBody>
          <a:bodyPr wrap="none" lIns="0" tIns="0" rIns="0" bIns="0" rtlCol="0" anchor="t"/>
          <a:lstStyle/>
          <a:p>
            <a:pPr marL="0" indent="0" algn="l">
              <a:lnSpc>
                <a:spcPts val="2400"/>
              </a:lnSpc>
              <a:buNone/>
            </a:pPr>
            <a:endParaRPr lang="en-US" sz="1950" dirty="0">
              <a:latin typeface="Times New Roman" panose="02020603050405020304" pitchFamily="18" charset="0"/>
              <a:cs typeface="Times New Roman" panose="02020603050405020304" pitchFamily="18" charset="0"/>
            </a:endParaRPr>
          </a:p>
        </p:txBody>
      </p:sp>
      <p:sp>
        <p:nvSpPr>
          <p:cNvPr id="5" name="Text 2"/>
          <p:cNvSpPr/>
          <p:nvPr/>
        </p:nvSpPr>
        <p:spPr>
          <a:xfrm>
            <a:off x="4719404" y="2174086"/>
            <a:ext cx="5415915"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Future of Leadership</a:t>
            </a:r>
            <a:endParaRPr lang="en-US" sz="3900" dirty="0">
              <a:latin typeface="Times New Roman" panose="02020603050405020304" pitchFamily="18" charset="0"/>
              <a:cs typeface="Times New Roman" panose="02020603050405020304" pitchFamily="18" charset="0"/>
            </a:endParaRPr>
          </a:p>
        </p:txBody>
      </p:sp>
      <p:sp>
        <p:nvSpPr>
          <p:cNvPr id="6" name="Text 3"/>
          <p:cNvSpPr/>
          <p:nvPr/>
        </p:nvSpPr>
        <p:spPr>
          <a:xfrm>
            <a:off x="793790" y="3329583"/>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Leadership is currently transforming from hierarchical authority to human-based practices that emphasise cultural and emotional understanding (Safuan, 2025).</a:t>
            </a:r>
            <a:endParaRPr lang="en-US" sz="1950" dirty="0">
              <a:latin typeface="Times New Roman" panose="02020603050405020304" pitchFamily="18" charset="0"/>
              <a:cs typeface="Times New Roman" panose="02020603050405020304" pitchFamily="18" charset="0"/>
            </a:endParaRPr>
          </a:p>
        </p:txBody>
      </p:sp>
      <p:sp>
        <p:nvSpPr>
          <p:cNvPr id="7" name="Text 4"/>
          <p:cNvSpPr/>
          <p:nvPr/>
        </p:nvSpPr>
        <p:spPr>
          <a:xfrm>
            <a:off x="793790" y="4346734"/>
            <a:ext cx="13042821" cy="793909"/>
          </a:xfrm>
          <a:prstGeom prst="rect">
            <a:avLst/>
          </a:prstGeom>
          <a:noFill/>
          <a:ln/>
        </p:spPr>
        <p:txBody>
          <a:bodyPr wrap="square" lIns="0" tIns="0" rIns="0" bIns="0" rtlCol="0" anchor="t"/>
          <a:lstStyle/>
          <a:p>
            <a:pPr marL="342900" indent="-342900" algn="l">
              <a:lnSpc>
                <a:spcPts val="3100"/>
              </a:lnSpc>
              <a:buFont typeface="Arial" panose="020B0604020202020204" pitchFamily="34" charset="0"/>
              <a:buChar char="•"/>
            </a:pPr>
            <a:r>
              <a:rPr lang="en-US" sz="1950" dirty="0">
                <a:latin typeface="Times New Roman" panose="02020603050405020304" pitchFamily="18" charset="0"/>
                <a:ea typeface="Montserrat" pitchFamily="34" charset="-122"/>
                <a:cs typeface="Times New Roman" panose="02020603050405020304" pitchFamily="18" charset="0"/>
              </a:rPr>
              <a:t>With the diversification of the workplace and the increase of remote collaboration in the world, Emotional Intelligence and Cultural Intelligence will become more specifications of the successful leader.</a:t>
            </a:r>
            <a:endParaRPr lang="en-US" sz="1950" dirty="0">
              <a:latin typeface="Times New Roman" panose="02020603050405020304" pitchFamily="18" charset="0"/>
              <a:cs typeface="Times New Roman" panose="02020603050405020304" pitchFamily="18" charset="0"/>
            </a:endParaRPr>
          </a:p>
        </p:txBody>
      </p:sp>
      <p:sp>
        <p:nvSpPr>
          <p:cNvPr id="8" name="Shape 5"/>
          <p:cNvSpPr/>
          <p:nvPr/>
        </p:nvSpPr>
        <p:spPr>
          <a:xfrm>
            <a:off x="793790" y="5363885"/>
            <a:ext cx="13042821" cy="843201"/>
          </a:xfrm>
          <a:prstGeom prst="roundRect">
            <a:avLst>
              <a:gd name="adj" fmla="val 35307"/>
            </a:avLst>
          </a:prstGeom>
          <a:solidFill>
            <a:srgbClr val="BEDFF3"/>
          </a:solidFill>
          <a:ln/>
        </p:spPr>
        <p:txBody>
          <a:bodyPr/>
          <a:lstStyle/>
          <a:p>
            <a:endParaRPr lang="en-IN"/>
          </a:p>
        </p:txBody>
      </p:sp>
      <p:pic>
        <p:nvPicPr>
          <p:cNvPr id="9" name="Image 1" descr="preencoded.png"/>
          <p:cNvPicPr>
            <a:picLocks noChangeAspect="1"/>
          </p:cNvPicPr>
          <p:nvPr/>
        </p:nvPicPr>
        <p:blipFill>
          <a:blip r:embed="rId4"/>
          <a:stretch>
            <a:fillRect/>
          </a:stretch>
        </p:blipFill>
        <p:spPr>
          <a:xfrm>
            <a:off x="992148" y="5659160"/>
            <a:ext cx="248007" cy="198358"/>
          </a:xfrm>
          <a:prstGeom prst="rect">
            <a:avLst/>
          </a:prstGeom>
        </p:spPr>
      </p:pic>
      <p:sp>
        <p:nvSpPr>
          <p:cNvPr id="10" name="Text 6"/>
          <p:cNvSpPr/>
          <p:nvPr/>
        </p:nvSpPr>
        <p:spPr>
          <a:xfrm>
            <a:off x="1438513" y="5611773"/>
            <a:ext cx="12199739" cy="317540"/>
          </a:xfrm>
          <a:prstGeom prst="rect">
            <a:avLst/>
          </a:prstGeom>
          <a:noFill/>
          <a:ln/>
        </p:spPr>
        <p:txBody>
          <a:bodyPr wrap="non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Future leaders must be concerned with empathy, respect, inclusion and adaptability.</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793790" y="1604486"/>
            <a:ext cx="4961811" cy="620078"/>
          </a:xfrm>
          <a:prstGeom prst="rect">
            <a:avLst/>
          </a:prstGeom>
          <a:noFill/>
          <a:ln/>
        </p:spPr>
        <p:txBody>
          <a:bodyPr wrap="none" lIns="0" tIns="0" rIns="0" bIns="0" rtlCol="0" anchor="t"/>
          <a:lstStyle/>
          <a:p>
            <a:pPr marL="0" indent="0" algn="l">
              <a:lnSpc>
                <a:spcPts val="4850"/>
              </a:lnSpc>
              <a:buNone/>
            </a:pPr>
            <a:r>
              <a:rPr lang="en-US" sz="3900" b="1" dirty="0">
                <a:latin typeface="Times New Roman" panose="02020603050405020304" pitchFamily="18" charset="0"/>
                <a:ea typeface="Hind Vadodara Bold" pitchFamily="34" charset="-122"/>
                <a:cs typeface="Times New Roman" panose="02020603050405020304" pitchFamily="18" charset="0"/>
              </a:rPr>
              <a:t>Conclusion</a:t>
            </a:r>
            <a:endParaRPr lang="en-US" sz="3900" dirty="0">
              <a:latin typeface="Times New Roman" panose="02020603050405020304" pitchFamily="18" charset="0"/>
              <a:cs typeface="Times New Roman" panose="02020603050405020304" pitchFamily="18" charset="0"/>
            </a:endParaRPr>
          </a:p>
        </p:txBody>
      </p:sp>
      <p:sp>
        <p:nvSpPr>
          <p:cNvPr id="3" name="Shape 1"/>
          <p:cNvSpPr/>
          <p:nvPr/>
        </p:nvSpPr>
        <p:spPr>
          <a:xfrm>
            <a:off x="793790" y="2621399"/>
            <a:ext cx="13042821" cy="2937272"/>
          </a:xfrm>
          <a:prstGeom prst="roundRect">
            <a:avLst>
              <a:gd name="adj" fmla="val 10136"/>
            </a:avLst>
          </a:prstGeom>
          <a:solidFill>
            <a:srgbClr val="D4E9F7"/>
          </a:solidFill>
          <a:ln w="7620">
            <a:solidFill>
              <a:srgbClr val="BACFDD"/>
            </a:solidFill>
            <a:prstDash val="solid"/>
          </a:ln>
        </p:spPr>
        <p:txBody>
          <a:bodyPr/>
          <a:lstStyle/>
          <a:p>
            <a:endParaRPr lang="en-IN"/>
          </a:p>
        </p:txBody>
      </p:sp>
      <p:sp>
        <p:nvSpPr>
          <p:cNvPr id="4" name="Shape 2"/>
          <p:cNvSpPr/>
          <p:nvPr/>
        </p:nvSpPr>
        <p:spPr>
          <a:xfrm>
            <a:off x="801410" y="2629019"/>
            <a:ext cx="6513790" cy="1461016"/>
          </a:xfrm>
          <a:prstGeom prst="roundRect">
            <a:avLst>
              <a:gd name="adj" fmla="val 20377"/>
            </a:avLst>
          </a:prstGeom>
          <a:solidFill>
            <a:srgbClr val="D4E9F7"/>
          </a:solidFill>
          <a:ln/>
        </p:spPr>
        <p:txBody>
          <a:bodyPr/>
          <a:lstStyle/>
          <a:p>
            <a:endParaRPr lang="en-IN"/>
          </a:p>
        </p:txBody>
      </p:sp>
      <p:sp>
        <p:nvSpPr>
          <p:cNvPr id="5" name="Text 3"/>
          <p:cNvSpPr/>
          <p:nvPr/>
        </p:nvSpPr>
        <p:spPr>
          <a:xfrm>
            <a:off x="999768" y="2827377"/>
            <a:ext cx="3025259"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Essential Competencies</a:t>
            </a:r>
            <a:endParaRPr lang="en-US" sz="1950" dirty="0">
              <a:latin typeface="Times New Roman" panose="02020603050405020304" pitchFamily="18" charset="0"/>
              <a:cs typeface="Times New Roman" panose="02020603050405020304" pitchFamily="18" charset="0"/>
            </a:endParaRPr>
          </a:p>
        </p:txBody>
      </p:sp>
      <p:sp>
        <p:nvSpPr>
          <p:cNvPr id="6" name="Text 4"/>
          <p:cNvSpPr/>
          <p:nvPr/>
        </p:nvSpPr>
        <p:spPr>
          <a:xfrm>
            <a:off x="999768" y="3256598"/>
            <a:ext cx="6117074"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Cultural and Emotional Intelligence are important for proper leadership in modern organisations.</a:t>
            </a:r>
            <a:endParaRPr lang="en-US" sz="1550" dirty="0">
              <a:latin typeface="Times New Roman" panose="02020603050405020304" pitchFamily="18" charset="0"/>
              <a:cs typeface="Times New Roman" panose="02020603050405020304" pitchFamily="18" charset="0"/>
            </a:endParaRPr>
          </a:p>
        </p:txBody>
      </p:sp>
      <p:sp>
        <p:nvSpPr>
          <p:cNvPr id="7" name="Shape 5"/>
          <p:cNvSpPr/>
          <p:nvPr/>
        </p:nvSpPr>
        <p:spPr>
          <a:xfrm>
            <a:off x="7315200" y="2629019"/>
            <a:ext cx="6513790" cy="1461016"/>
          </a:xfrm>
          <a:prstGeom prst="rect">
            <a:avLst/>
          </a:prstGeom>
          <a:solidFill>
            <a:srgbClr val="D4E9F7"/>
          </a:solidFill>
          <a:ln/>
        </p:spPr>
        <p:txBody>
          <a:bodyPr/>
          <a:lstStyle/>
          <a:p>
            <a:endParaRPr lang="en-IN"/>
          </a:p>
        </p:txBody>
      </p:sp>
      <p:sp>
        <p:nvSpPr>
          <p:cNvPr id="8" name="Shape 6"/>
          <p:cNvSpPr/>
          <p:nvPr/>
        </p:nvSpPr>
        <p:spPr>
          <a:xfrm>
            <a:off x="7315200" y="2629019"/>
            <a:ext cx="22860" cy="1461016"/>
          </a:xfrm>
          <a:prstGeom prst="roundRect">
            <a:avLst>
              <a:gd name="adj" fmla="val 1302324"/>
            </a:avLst>
          </a:prstGeom>
          <a:solidFill>
            <a:srgbClr val="BACFDD"/>
          </a:solidFill>
          <a:ln/>
        </p:spPr>
        <p:txBody>
          <a:bodyPr/>
          <a:lstStyle/>
          <a:p>
            <a:endParaRPr lang="en-IN"/>
          </a:p>
        </p:txBody>
      </p:sp>
      <p:sp>
        <p:nvSpPr>
          <p:cNvPr id="9" name="Text 7"/>
          <p:cNvSpPr/>
          <p:nvPr/>
        </p:nvSpPr>
        <p:spPr>
          <a:xfrm>
            <a:off x="7513558" y="2827377"/>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Combined Benefits</a:t>
            </a:r>
            <a:endParaRPr lang="en-US" sz="1950" dirty="0">
              <a:latin typeface="Times New Roman" panose="02020603050405020304" pitchFamily="18" charset="0"/>
              <a:cs typeface="Times New Roman" panose="02020603050405020304" pitchFamily="18" charset="0"/>
            </a:endParaRPr>
          </a:p>
        </p:txBody>
      </p:sp>
      <p:sp>
        <p:nvSpPr>
          <p:cNvPr id="10" name="Text 8"/>
          <p:cNvSpPr/>
          <p:nvPr/>
        </p:nvSpPr>
        <p:spPr>
          <a:xfrm>
            <a:off x="7513558" y="3256598"/>
            <a:ext cx="6117074"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Together, they enhance communication, improve collaboration, and innovation.</a:t>
            </a:r>
            <a:endParaRPr lang="en-US" sz="1550" dirty="0">
              <a:latin typeface="Times New Roman" panose="02020603050405020304" pitchFamily="18" charset="0"/>
              <a:cs typeface="Times New Roman" panose="02020603050405020304" pitchFamily="18" charset="0"/>
            </a:endParaRPr>
          </a:p>
        </p:txBody>
      </p:sp>
      <p:sp>
        <p:nvSpPr>
          <p:cNvPr id="11" name="Shape 9"/>
          <p:cNvSpPr/>
          <p:nvPr/>
        </p:nvSpPr>
        <p:spPr>
          <a:xfrm>
            <a:off x="801410" y="4090035"/>
            <a:ext cx="6513790" cy="1461016"/>
          </a:xfrm>
          <a:prstGeom prst="rect">
            <a:avLst/>
          </a:prstGeom>
          <a:solidFill>
            <a:srgbClr val="D4E9F7"/>
          </a:solidFill>
          <a:ln/>
        </p:spPr>
        <p:txBody>
          <a:bodyPr/>
          <a:lstStyle/>
          <a:p>
            <a:endParaRPr lang="en-IN"/>
          </a:p>
        </p:txBody>
      </p:sp>
      <p:sp>
        <p:nvSpPr>
          <p:cNvPr id="12" name="Shape 10"/>
          <p:cNvSpPr/>
          <p:nvPr/>
        </p:nvSpPr>
        <p:spPr>
          <a:xfrm>
            <a:off x="801410" y="4090035"/>
            <a:ext cx="6513790" cy="22860"/>
          </a:xfrm>
          <a:prstGeom prst="roundRect">
            <a:avLst>
              <a:gd name="adj" fmla="val 1302324"/>
            </a:avLst>
          </a:prstGeom>
          <a:solidFill>
            <a:srgbClr val="BACFDD"/>
          </a:solidFill>
          <a:ln/>
        </p:spPr>
        <p:txBody>
          <a:bodyPr/>
          <a:lstStyle/>
          <a:p>
            <a:endParaRPr lang="en-IN"/>
          </a:p>
        </p:txBody>
      </p:sp>
      <p:sp>
        <p:nvSpPr>
          <p:cNvPr id="13" name="Text 11"/>
          <p:cNvSpPr/>
          <p:nvPr/>
        </p:nvSpPr>
        <p:spPr>
          <a:xfrm>
            <a:off x="999768" y="4288393"/>
            <a:ext cx="2480905"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Leadership Impact</a:t>
            </a:r>
            <a:endParaRPr lang="en-US" sz="1950" dirty="0">
              <a:latin typeface="Times New Roman" panose="02020603050405020304" pitchFamily="18" charset="0"/>
              <a:cs typeface="Times New Roman" panose="02020603050405020304" pitchFamily="18" charset="0"/>
            </a:endParaRPr>
          </a:p>
        </p:txBody>
      </p:sp>
      <p:sp>
        <p:nvSpPr>
          <p:cNvPr id="14" name="Text 12"/>
          <p:cNvSpPr/>
          <p:nvPr/>
        </p:nvSpPr>
        <p:spPr>
          <a:xfrm>
            <a:off x="999768" y="4717613"/>
            <a:ext cx="6117074"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It allows leaders to resolve all the cultural complications with confidence and empathy.</a:t>
            </a:r>
            <a:endParaRPr lang="en-US" sz="1550" dirty="0">
              <a:latin typeface="Times New Roman" panose="02020603050405020304" pitchFamily="18" charset="0"/>
              <a:cs typeface="Times New Roman" panose="02020603050405020304" pitchFamily="18" charset="0"/>
            </a:endParaRPr>
          </a:p>
        </p:txBody>
      </p:sp>
      <p:sp>
        <p:nvSpPr>
          <p:cNvPr id="15" name="Shape 13"/>
          <p:cNvSpPr/>
          <p:nvPr/>
        </p:nvSpPr>
        <p:spPr>
          <a:xfrm>
            <a:off x="7315200" y="4090035"/>
            <a:ext cx="6513790" cy="1461016"/>
          </a:xfrm>
          <a:prstGeom prst="rect">
            <a:avLst/>
          </a:prstGeom>
          <a:solidFill>
            <a:srgbClr val="D4E9F7"/>
          </a:solidFill>
          <a:ln/>
        </p:spPr>
        <p:txBody>
          <a:bodyPr/>
          <a:lstStyle/>
          <a:p>
            <a:endParaRPr lang="en-IN"/>
          </a:p>
        </p:txBody>
      </p:sp>
      <p:sp>
        <p:nvSpPr>
          <p:cNvPr id="16" name="Shape 14"/>
          <p:cNvSpPr/>
          <p:nvPr/>
        </p:nvSpPr>
        <p:spPr>
          <a:xfrm>
            <a:off x="7315200" y="4090035"/>
            <a:ext cx="22860" cy="1461016"/>
          </a:xfrm>
          <a:prstGeom prst="roundRect">
            <a:avLst>
              <a:gd name="adj" fmla="val 1302324"/>
            </a:avLst>
          </a:prstGeom>
          <a:solidFill>
            <a:srgbClr val="BACFDD"/>
          </a:solidFill>
          <a:ln/>
        </p:spPr>
        <p:txBody>
          <a:bodyPr/>
          <a:lstStyle/>
          <a:p>
            <a:endParaRPr lang="en-IN"/>
          </a:p>
        </p:txBody>
      </p:sp>
      <p:sp>
        <p:nvSpPr>
          <p:cNvPr id="17" name="Shape 15"/>
          <p:cNvSpPr/>
          <p:nvPr/>
        </p:nvSpPr>
        <p:spPr>
          <a:xfrm>
            <a:off x="7315200" y="4090035"/>
            <a:ext cx="6513790" cy="22860"/>
          </a:xfrm>
          <a:prstGeom prst="roundRect">
            <a:avLst>
              <a:gd name="adj" fmla="val 1302324"/>
            </a:avLst>
          </a:prstGeom>
          <a:solidFill>
            <a:srgbClr val="BACFDD"/>
          </a:solidFill>
          <a:ln/>
        </p:spPr>
        <p:txBody>
          <a:bodyPr/>
          <a:lstStyle/>
          <a:p>
            <a:endParaRPr lang="en-IN"/>
          </a:p>
        </p:txBody>
      </p:sp>
      <p:sp>
        <p:nvSpPr>
          <p:cNvPr id="18" name="Text 16"/>
          <p:cNvSpPr/>
          <p:nvPr/>
        </p:nvSpPr>
        <p:spPr>
          <a:xfrm>
            <a:off x="7513558" y="4288393"/>
            <a:ext cx="3611761" cy="310158"/>
          </a:xfrm>
          <a:prstGeom prst="rect">
            <a:avLst/>
          </a:prstGeom>
          <a:noFill/>
          <a:ln/>
        </p:spPr>
        <p:txBody>
          <a:bodyPr wrap="none" lIns="0" tIns="0" rIns="0" bIns="0" rtlCol="0" anchor="t"/>
          <a:lstStyle/>
          <a:p>
            <a:pPr marL="0" indent="0" algn="l">
              <a:lnSpc>
                <a:spcPts val="2400"/>
              </a:lnSpc>
              <a:buNone/>
            </a:pPr>
            <a:r>
              <a:rPr lang="en-US" sz="1950" b="1" dirty="0">
                <a:latin typeface="Times New Roman" panose="02020603050405020304" pitchFamily="18" charset="0"/>
                <a:ea typeface="Hind Vadodara Bold" pitchFamily="34" charset="-122"/>
                <a:cs typeface="Times New Roman" panose="02020603050405020304" pitchFamily="18" charset="0"/>
              </a:rPr>
              <a:t>Organisational Advantage</a:t>
            </a:r>
            <a:endParaRPr lang="en-US" sz="1950" dirty="0">
              <a:latin typeface="Times New Roman" panose="02020603050405020304" pitchFamily="18" charset="0"/>
              <a:cs typeface="Times New Roman" panose="02020603050405020304" pitchFamily="18" charset="0"/>
            </a:endParaRPr>
          </a:p>
        </p:txBody>
      </p:sp>
      <p:sp>
        <p:nvSpPr>
          <p:cNvPr id="19" name="Text 17"/>
          <p:cNvSpPr/>
          <p:nvPr/>
        </p:nvSpPr>
        <p:spPr>
          <a:xfrm>
            <a:off x="7513558" y="4717613"/>
            <a:ext cx="6117074" cy="635079"/>
          </a:xfrm>
          <a:prstGeom prst="rect">
            <a:avLst/>
          </a:prstGeom>
          <a:noFill/>
          <a:ln/>
        </p:spPr>
        <p:txBody>
          <a:bodyPr wrap="square" lIns="0" tIns="0" rIns="0" bIns="0" rtlCol="0" anchor="t"/>
          <a:lstStyle/>
          <a:p>
            <a:pPr marL="0" indent="0" algn="l">
              <a:lnSpc>
                <a:spcPts val="2500"/>
              </a:lnSpc>
              <a:buNone/>
            </a:pPr>
            <a:r>
              <a:rPr lang="en-US" sz="1550" dirty="0">
                <a:latin typeface="Times New Roman" panose="02020603050405020304" pitchFamily="18" charset="0"/>
                <a:ea typeface="Montserrat" pitchFamily="34" charset="-122"/>
                <a:cs typeface="Times New Roman" panose="02020603050405020304" pitchFamily="18" charset="0"/>
              </a:rPr>
              <a:t>However, these contribute to enhanced organisational performance and competitive advantages.</a:t>
            </a:r>
            <a:endParaRPr lang="en-US" sz="1550" dirty="0">
              <a:latin typeface="Times New Roman" panose="02020603050405020304" pitchFamily="18" charset="0"/>
              <a:cs typeface="Times New Roman" panose="02020603050405020304" pitchFamily="18" charset="0"/>
            </a:endParaRPr>
          </a:p>
        </p:txBody>
      </p:sp>
      <p:sp>
        <p:nvSpPr>
          <p:cNvPr id="20" name="Shape 18"/>
          <p:cNvSpPr/>
          <p:nvPr/>
        </p:nvSpPr>
        <p:spPr>
          <a:xfrm>
            <a:off x="793790" y="5781913"/>
            <a:ext cx="13042821" cy="843201"/>
          </a:xfrm>
          <a:prstGeom prst="roundRect">
            <a:avLst>
              <a:gd name="adj" fmla="val 35307"/>
            </a:avLst>
          </a:prstGeom>
          <a:solidFill>
            <a:srgbClr val="BEDFF3"/>
          </a:solidFill>
          <a:ln/>
        </p:spPr>
        <p:txBody>
          <a:bodyPr/>
          <a:lstStyle/>
          <a:p>
            <a:endParaRPr lang="en-IN"/>
          </a:p>
        </p:txBody>
      </p:sp>
      <p:pic>
        <p:nvPicPr>
          <p:cNvPr id="21" name="Image 0" descr="preencoded.png"/>
          <p:cNvPicPr>
            <a:picLocks noChangeAspect="1"/>
          </p:cNvPicPr>
          <p:nvPr/>
        </p:nvPicPr>
        <p:blipFill>
          <a:blip r:embed="rId3"/>
          <a:stretch>
            <a:fillRect/>
          </a:stretch>
        </p:blipFill>
        <p:spPr>
          <a:xfrm>
            <a:off x="992148" y="6077188"/>
            <a:ext cx="248007" cy="198358"/>
          </a:xfrm>
          <a:prstGeom prst="rect">
            <a:avLst/>
          </a:prstGeom>
        </p:spPr>
      </p:pic>
      <p:sp>
        <p:nvSpPr>
          <p:cNvPr id="22" name="Text 19"/>
          <p:cNvSpPr/>
          <p:nvPr/>
        </p:nvSpPr>
        <p:spPr>
          <a:xfrm>
            <a:off x="1438513" y="6029801"/>
            <a:ext cx="12199739" cy="317540"/>
          </a:xfrm>
          <a:prstGeom prst="rect">
            <a:avLst/>
          </a:prstGeom>
          <a:noFill/>
          <a:ln/>
        </p:spPr>
        <p:txBody>
          <a:bodyPr wrap="none" lIns="0" tIns="0" rIns="0" bIns="0" rtlCol="0" anchor="t"/>
          <a:lstStyle/>
          <a:p>
            <a:pPr marL="0" indent="0" algn="l">
              <a:lnSpc>
                <a:spcPts val="2500"/>
              </a:lnSpc>
              <a:buNone/>
            </a:pPr>
            <a:r>
              <a:rPr lang="en-US" sz="1550" b="1" dirty="0">
                <a:latin typeface="Times New Roman" panose="02020603050405020304" pitchFamily="18" charset="0"/>
                <a:ea typeface="Montserrat" pitchFamily="34" charset="-122"/>
                <a:cs typeface="Times New Roman" panose="02020603050405020304" pitchFamily="18" charset="0"/>
              </a:rPr>
              <a:t>Speaker Notes:</a:t>
            </a:r>
            <a:r>
              <a:rPr lang="en-US" sz="1550" dirty="0">
                <a:latin typeface="Times New Roman" panose="02020603050405020304" pitchFamily="18" charset="0"/>
                <a:ea typeface="Montserrat" pitchFamily="34" charset="-122"/>
                <a:cs typeface="Times New Roman" panose="02020603050405020304" pitchFamily="18" charset="0"/>
              </a:rPr>
              <a:t> The evidence shows that the effectiveness of leadership mostly relies on EI and CQ integration.</a:t>
            </a:r>
            <a:endParaRPr lang="en-US" sz="155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83513" y="564713"/>
            <a:ext cx="3022402" cy="377785"/>
          </a:xfrm>
          <a:prstGeom prst="rect">
            <a:avLst/>
          </a:prstGeom>
          <a:noFill/>
          <a:ln/>
        </p:spPr>
        <p:txBody>
          <a:bodyPr wrap="none" lIns="0" tIns="0" rIns="0" bIns="0" rtlCol="0" anchor="t"/>
          <a:lstStyle/>
          <a:p>
            <a:pPr marL="0" indent="0" algn="l">
              <a:lnSpc>
                <a:spcPts val="2950"/>
              </a:lnSpc>
              <a:buNone/>
            </a:pPr>
            <a:r>
              <a:rPr lang="en-US" sz="2350" b="1" dirty="0">
                <a:solidFill>
                  <a:srgbClr val="2E3C4E"/>
                </a:solidFill>
                <a:latin typeface="Times New Roman" panose="02020603050405020304" pitchFamily="18" charset="0"/>
                <a:ea typeface="Hind Vadodara Bold" pitchFamily="34" charset="-122"/>
                <a:cs typeface="Times New Roman" panose="02020603050405020304" pitchFamily="18" charset="0"/>
              </a:rPr>
              <a:t>References</a:t>
            </a:r>
            <a:endParaRPr lang="en-US" sz="2350" dirty="0">
              <a:latin typeface="Times New Roman" panose="02020603050405020304" pitchFamily="18" charset="0"/>
              <a:cs typeface="Times New Roman" panose="02020603050405020304" pitchFamily="18" charset="0"/>
            </a:endParaRPr>
          </a:p>
        </p:txBody>
      </p:sp>
      <p:sp>
        <p:nvSpPr>
          <p:cNvPr id="3" name="Text 1"/>
          <p:cNvSpPr/>
          <p:nvPr/>
        </p:nvSpPr>
        <p:spPr>
          <a:xfrm>
            <a:off x="483513" y="1184196"/>
            <a:ext cx="13663374" cy="154662"/>
          </a:xfrm>
          <a:prstGeom prst="rect">
            <a:avLst/>
          </a:prstGeom>
          <a:noFill/>
          <a:ln/>
        </p:spPr>
        <p:txBody>
          <a:bodyPr wrap="none" lIns="0" tIns="0" rIns="0" bIns="0" rtlCol="0" anchor="t"/>
          <a:lstStyle/>
          <a:p>
            <a:pPr marL="0" indent="0" algn="l">
              <a:lnSpc>
                <a:spcPts val="1200"/>
              </a:lnSpc>
              <a:buNone/>
            </a:pPr>
            <a:r>
              <a:rPr lang="en-US" sz="900" dirty="0">
                <a:solidFill>
                  <a:srgbClr val="384653"/>
                </a:solidFill>
                <a:latin typeface="Times New Roman" panose="02020603050405020304" pitchFamily="18" charset="0"/>
                <a:ea typeface="Montserrat" pitchFamily="34" charset="-122"/>
                <a:cs typeface="Times New Roman" panose="02020603050405020304" pitchFamily="18" charset="0"/>
              </a:rPr>
              <a:t>Safuan, S., 2025. A bibliometric analysis of human-centered leadership: Past, present, and future paths. </a:t>
            </a:r>
            <a:r>
              <a:rPr lang="en-US" sz="900" i="1" dirty="0">
                <a:solidFill>
                  <a:srgbClr val="384653"/>
                </a:solidFill>
                <a:latin typeface="Times New Roman" panose="02020603050405020304" pitchFamily="18" charset="0"/>
                <a:ea typeface="Montserrat" pitchFamily="34" charset="-122"/>
                <a:cs typeface="Times New Roman" panose="02020603050405020304" pitchFamily="18" charset="0"/>
              </a:rPr>
              <a:t>International Journal of Professional Business Review: Int. J. Prof. Bus. Rev.</a:t>
            </a:r>
            <a:r>
              <a:rPr lang="en-US" sz="90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900" i="1" dirty="0">
                <a:solidFill>
                  <a:srgbClr val="384653"/>
                </a:solidFill>
                <a:latin typeface="Times New Roman" panose="02020603050405020304" pitchFamily="18" charset="0"/>
                <a:ea typeface="Montserrat" pitchFamily="34" charset="-122"/>
                <a:cs typeface="Times New Roman" panose="02020603050405020304" pitchFamily="18" charset="0"/>
              </a:rPr>
              <a:t>10</a:t>
            </a:r>
            <a:r>
              <a:rPr lang="en-US" sz="900" dirty="0">
                <a:solidFill>
                  <a:srgbClr val="384653"/>
                </a:solidFill>
                <a:latin typeface="Times New Roman" panose="02020603050405020304" pitchFamily="18" charset="0"/>
                <a:ea typeface="Montserrat" pitchFamily="34" charset="-122"/>
                <a:cs typeface="Times New Roman" panose="02020603050405020304" pitchFamily="18" charset="0"/>
              </a:rPr>
              <a:t>(2), p.13. </a:t>
            </a:r>
            <a:r>
              <a:rPr lang="en-US" sz="90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3">
                  <a:extLst>
                    <a:ext uri="{A12FA001-AC4F-418D-AE19-62706E023703}">
                      <ahyp:hlinkClr xmlns:ahyp="http://schemas.microsoft.com/office/drawing/2018/hyperlinkcolor" val="tx"/>
                    </a:ext>
                  </a:extLst>
                </a:hlinkClick>
              </a:rPr>
              <a:t>https://dialnet.unirioja.es/descarga/articulo/9985355.pdf</a:t>
            </a:r>
            <a:endParaRPr lang="en-US" sz="900" dirty="0">
              <a:latin typeface="Times New Roman" panose="02020603050405020304" pitchFamily="18" charset="0"/>
              <a:cs typeface="Times New Roman" panose="02020603050405020304" pitchFamily="18" charset="0"/>
            </a:endParaRPr>
          </a:p>
        </p:txBody>
      </p:sp>
      <p:sp>
        <p:nvSpPr>
          <p:cNvPr id="4" name="Text 2"/>
          <p:cNvSpPr/>
          <p:nvPr/>
        </p:nvSpPr>
        <p:spPr>
          <a:xfrm>
            <a:off x="483513" y="1474827"/>
            <a:ext cx="13663374" cy="309324"/>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Mahmoud, R.S., Kamil, S.A., Mohammed, M. and Madhi, Z.J., 2024. Cross-cultural leadership approaches for managing diverse workforces globally.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Journal of Ecohumanism</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3</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(5), pp.682-699.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4">
                  <a:extLst>
                    <a:ext uri="{A12FA001-AC4F-418D-AE19-62706E023703}">
                      <ahyp:hlinkClr xmlns:ahyp="http://schemas.microsoft.com/office/drawing/2018/hyperlinkcolor" val="tx"/>
                    </a:ext>
                  </a:extLst>
                </a:hlinkClick>
              </a:rPr>
              <a:t>https://digitalrepo.alnoor.edu.iq/files/original/9f23386b20e938d1a762bc5de25018b4191cef6f.pdf</a:t>
            </a:r>
            <a:endParaRPr lang="en-US" sz="750" dirty="0">
              <a:latin typeface="Times New Roman" panose="02020603050405020304" pitchFamily="18" charset="0"/>
              <a:cs typeface="Times New Roman" panose="02020603050405020304" pitchFamily="18" charset="0"/>
            </a:endParaRPr>
          </a:p>
        </p:txBody>
      </p:sp>
      <p:sp>
        <p:nvSpPr>
          <p:cNvPr id="5" name="Text 3"/>
          <p:cNvSpPr/>
          <p:nvPr/>
        </p:nvSpPr>
        <p:spPr>
          <a:xfrm>
            <a:off x="483513" y="1920121"/>
            <a:ext cx="13663374" cy="309324"/>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Modric, P., Samardžija, J. and Vejzagic, V., 2024. The Role Of Interpersonal Skills In Effective Management.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Economic and Social Development: Book of Proceedings</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pp.521-529.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5">
                  <a:extLst>
                    <a:ext uri="{A12FA001-AC4F-418D-AE19-62706E023703}">
                      <ahyp:hlinkClr xmlns:ahyp="http://schemas.microsoft.com/office/drawing/2018/hyperlinkcolor" val="tx"/>
                    </a:ext>
                  </a:extLst>
                </a:hlinkClick>
              </a:rPr>
              <a:t>https://www.researchgate.net/profile/Venelin-Terziev/publication/381321246_Social_development_and_the_contribution_of_science/links/6669516db769e769192d0df2/Social-development-and-the-contribution-of-science.pdf#page=541</a:t>
            </a:r>
            <a:endParaRPr lang="en-US" sz="750" dirty="0">
              <a:latin typeface="Times New Roman" panose="02020603050405020304" pitchFamily="18" charset="0"/>
              <a:cs typeface="Times New Roman" panose="02020603050405020304" pitchFamily="18" charset="0"/>
            </a:endParaRPr>
          </a:p>
        </p:txBody>
      </p:sp>
      <p:sp>
        <p:nvSpPr>
          <p:cNvPr id="6" name="Text 4"/>
          <p:cNvSpPr/>
          <p:nvPr/>
        </p:nvSpPr>
        <p:spPr>
          <a:xfrm>
            <a:off x="483513" y="2365415"/>
            <a:ext cx="13663374" cy="618649"/>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Atobatele, F.A. and Okonkwo, C.A., 2024. Incorporating Emotional Intelligence in Leadership Training: A US Review: Evaluating the Effectiveness, Challenges, and Long-Term Benefits of Integrating EQ Development in Leadership Programs.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6">
                  <a:extLst>
                    <a:ext uri="{A12FA001-AC4F-418D-AE19-62706E023703}">
                      <ahyp:hlinkClr xmlns:ahyp="http://schemas.microsoft.com/office/drawing/2018/hyperlinkcolor" val="tx"/>
                    </a:ext>
                  </a:extLst>
                </a:hlinkClick>
              </a:rPr>
              <a:t>https://www.researchgate.net/profile/Anfo-Pub-2/publication/390426375_Incorporating_Emotional_Intelligence_in_Leadership_Training_A_US_Review_Evaluating_the_Effectiveness_Challenges_and_Long-Term_Benefits_of_Integrating_EQ_Development_in_Leadership_Programs/links/67ed412c03b8d7280e1c4fe1/Incorporating-Emotional-Intelligence-in-Leadership-Training-A-US-Review-Evaluating-the-Effectiveness-Challenges-and-Long-Term-Benefits-of-Integrating-EQ-Development-in-Leadership-Programs.pdf</a:t>
            </a:r>
            <a:endParaRPr lang="en-US" sz="750" dirty="0">
              <a:latin typeface="Times New Roman" panose="02020603050405020304" pitchFamily="18" charset="0"/>
              <a:cs typeface="Times New Roman" panose="02020603050405020304" pitchFamily="18" charset="0"/>
            </a:endParaRPr>
          </a:p>
        </p:txBody>
      </p:sp>
      <p:sp>
        <p:nvSpPr>
          <p:cNvPr id="7" name="Text 5"/>
          <p:cNvSpPr/>
          <p:nvPr/>
        </p:nvSpPr>
        <p:spPr>
          <a:xfrm>
            <a:off x="483513" y="3120033"/>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Sharma, K. and Makhija, T.K., 2024. Bridging the Cultural Divides: The Transformative Power of Cultural Intelligence in Global Business Leadership and Negotiation.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Journal of Global Research in Education and Social Science</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18</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(2), pp.15-24.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7">
                  <a:extLst>
                    <a:ext uri="{A12FA001-AC4F-418D-AE19-62706E023703}">
                      <ahyp:hlinkClr xmlns:ahyp="http://schemas.microsoft.com/office/drawing/2018/hyperlinkcolor" val="tx"/>
                    </a:ext>
                  </a:extLst>
                </a:hlinkClick>
              </a:rPr>
              <a:t>https://hal.science/hal-04552042/document</a:t>
            </a:r>
            <a:endParaRPr lang="en-US" sz="750" dirty="0">
              <a:latin typeface="Times New Roman" panose="02020603050405020304" pitchFamily="18" charset="0"/>
              <a:cs typeface="Times New Roman" panose="02020603050405020304" pitchFamily="18" charset="0"/>
            </a:endParaRPr>
          </a:p>
        </p:txBody>
      </p:sp>
      <p:sp>
        <p:nvSpPr>
          <p:cNvPr id="8" name="Text 6"/>
          <p:cNvSpPr/>
          <p:nvPr/>
        </p:nvSpPr>
        <p:spPr>
          <a:xfrm>
            <a:off x="483513" y="3410664"/>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Tiruwa, A. and Dikshit, S., 2024. Empathy in Leadership: A Strategic Asset for Organizational Success.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Available at SSRN 5072767</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8">
                  <a:extLst>
                    <a:ext uri="{A12FA001-AC4F-418D-AE19-62706E023703}">
                      <ahyp:hlinkClr xmlns:ahyp="http://schemas.microsoft.com/office/drawing/2018/hyperlinkcolor" val="tx"/>
                    </a:ext>
                  </a:extLst>
                </a:hlinkClick>
              </a:rPr>
              <a:t>https://papers.ssrn.com/sol3/Delivery.cfm?abstractid=5072767</a:t>
            </a:r>
            <a:endParaRPr lang="en-US" sz="750" dirty="0">
              <a:latin typeface="Times New Roman" panose="02020603050405020304" pitchFamily="18" charset="0"/>
              <a:cs typeface="Times New Roman" panose="02020603050405020304" pitchFamily="18" charset="0"/>
            </a:endParaRPr>
          </a:p>
        </p:txBody>
      </p:sp>
      <p:sp>
        <p:nvSpPr>
          <p:cNvPr id="9" name="Text 7"/>
          <p:cNvSpPr/>
          <p:nvPr/>
        </p:nvSpPr>
        <p:spPr>
          <a:xfrm>
            <a:off x="483513" y="3701296"/>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Oloyede, J., 2025. Leading with Intelligence: How AI is Reshaping Organizational Leadership in the Digital Era Author: Joseph Oluwaseyi Oloyede.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Available at SSRN 5316969</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9">
                  <a:extLst>
                    <a:ext uri="{A12FA001-AC4F-418D-AE19-62706E023703}">
                      <ahyp:hlinkClr xmlns:ahyp="http://schemas.microsoft.com/office/drawing/2018/hyperlinkcolor" val="tx"/>
                    </a:ext>
                  </a:extLst>
                </a:hlinkClick>
              </a:rPr>
              <a:t>https://papers.ssrn.com/sol3/Delivery.cfm?abstractid=5316969</a:t>
            </a:r>
            <a:endParaRPr lang="en-US" sz="750" dirty="0">
              <a:latin typeface="Times New Roman" panose="02020603050405020304" pitchFamily="18" charset="0"/>
              <a:cs typeface="Times New Roman" panose="02020603050405020304" pitchFamily="18" charset="0"/>
            </a:endParaRPr>
          </a:p>
        </p:txBody>
      </p:sp>
      <p:sp>
        <p:nvSpPr>
          <p:cNvPr id="10" name="Text 8"/>
          <p:cNvSpPr/>
          <p:nvPr/>
        </p:nvSpPr>
        <p:spPr>
          <a:xfrm>
            <a:off x="483513" y="3991928"/>
            <a:ext cx="13663374" cy="463987"/>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Rathi, S. and Kumar, P., 2023. Differences in work value, communication style, and leadership style among generational cohorts at the workplace: an overview.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Role of Human Resources for Inclusive Leadership, Workplace Diversity, and Equity in Organizations</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pp.233-254.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0">
                  <a:extLst>
                    <a:ext uri="{A12FA001-AC4F-418D-AE19-62706E023703}">
                      <ahyp:hlinkClr xmlns:ahyp="http://schemas.microsoft.com/office/drawing/2018/hyperlinkcolor" val="tx"/>
                    </a:ext>
                  </a:extLst>
                </a:hlinkClick>
              </a:rPr>
              <a:t>https://www.researchgate.net/profile/Soni-Rathi/publication/372262531_Differences_in_Work_Value_Communication_Style_and_Leadership_Style_Among_Generational_Cohorts_at_the_Workplace_An_Overview/links/64d5342ac80b930269046d98/Differences-in-Work-Value-Communication-Style-and-Leadership-Style-Among-Generational-Cohorts-at-the-Workplace-An-Overview.pdf</a:t>
            </a:r>
            <a:endParaRPr lang="en-US" sz="750" dirty="0">
              <a:latin typeface="Times New Roman" panose="02020603050405020304" pitchFamily="18" charset="0"/>
              <a:cs typeface="Times New Roman" panose="02020603050405020304" pitchFamily="18" charset="0"/>
            </a:endParaRPr>
          </a:p>
        </p:txBody>
      </p:sp>
      <p:sp>
        <p:nvSpPr>
          <p:cNvPr id="11" name="Text 9"/>
          <p:cNvSpPr/>
          <p:nvPr/>
        </p:nvSpPr>
        <p:spPr>
          <a:xfrm>
            <a:off x="483513" y="4591883"/>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Rodrigues, R., Teixeira, N. and Costa, B., 2024. The Impact of Perceived Leadership Effectiveness and Emotional Intelligence on Employee Satisfaction in the Workplace.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Merits</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4</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(4), pp.490-501.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1">
                  <a:extLst>
                    <a:ext uri="{A12FA001-AC4F-418D-AE19-62706E023703}">
                      <ahyp:hlinkClr xmlns:ahyp="http://schemas.microsoft.com/office/drawing/2018/hyperlinkcolor" val="tx"/>
                    </a:ext>
                  </a:extLst>
                </a:hlinkClick>
              </a:rPr>
              <a:t>https://www.mdpi.com/2673-8104/4/4/35</a:t>
            </a:r>
            <a:endParaRPr lang="en-US" sz="750" dirty="0">
              <a:latin typeface="Times New Roman" panose="02020603050405020304" pitchFamily="18" charset="0"/>
              <a:cs typeface="Times New Roman" panose="02020603050405020304" pitchFamily="18" charset="0"/>
            </a:endParaRPr>
          </a:p>
        </p:txBody>
      </p:sp>
      <p:sp>
        <p:nvSpPr>
          <p:cNvPr id="12" name="Text 10"/>
          <p:cNvSpPr/>
          <p:nvPr/>
        </p:nvSpPr>
        <p:spPr>
          <a:xfrm>
            <a:off x="483513" y="4882515"/>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Paiuc, D., 2021. The impact of cultural intelligence on multinational leadership: a semantic review.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Management dynamics in the knowledge economy</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9</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(1), pp.81-93.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2">
                  <a:extLst>
                    <a:ext uri="{A12FA001-AC4F-418D-AE19-62706E023703}">
                      <ahyp:hlinkClr xmlns:ahyp="http://schemas.microsoft.com/office/drawing/2018/hyperlinkcolor" val="tx"/>
                    </a:ext>
                  </a:extLst>
                </a:hlinkClick>
              </a:rPr>
              <a:t>https://sciendo.com/2/v2/download/article/10.2478/mdke-2021-0006.pdf</a:t>
            </a:r>
            <a:endParaRPr lang="en-US" sz="750" dirty="0">
              <a:latin typeface="Times New Roman" panose="02020603050405020304" pitchFamily="18" charset="0"/>
              <a:cs typeface="Times New Roman" panose="02020603050405020304" pitchFamily="18" charset="0"/>
            </a:endParaRPr>
          </a:p>
        </p:txBody>
      </p:sp>
      <p:sp>
        <p:nvSpPr>
          <p:cNvPr id="13" name="Text 11"/>
          <p:cNvSpPr/>
          <p:nvPr/>
        </p:nvSpPr>
        <p:spPr>
          <a:xfrm>
            <a:off x="483513" y="5173147"/>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Babu, S., 2021. Conceptual Review on Cultural Intelligence.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Journal of Emerging Technologies and Innovative Research</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8</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(10), pp.441-452.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3">
                  <a:extLst>
                    <a:ext uri="{A12FA001-AC4F-418D-AE19-62706E023703}">
                      <ahyp:hlinkClr xmlns:ahyp="http://schemas.microsoft.com/office/drawing/2018/hyperlinkcolor" val="tx"/>
                    </a:ext>
                  </a:extLst>
                </a:hlinkClick>
              </a:rPr>
              <a:t>https://www.academia.edu/download/82728986/JETIR2110258.pdf</a:t>
            </a:r>
            <a:endParaRPr lang="en-US" sz="750" dirty="0">
              <a:latin typeface="Times New Roman" panose="02020603050405020304" pitchFamily="18" charset="0"/>
              <a:cs typeface="Times New Roman" panose="02020603050405020304" pitchFamily="18" charset="0"/>
            </a:endParaRPr>
          </a:p>
        </p:txBody>
      </p:sp>
      <p:sp>
        <p:nvSpPr>
          <p:cNvPr id="14" name="Text 12"/>
          <p:cNvSpPr/>
          <p:nvPr/>
        </p:nvSpPr>
        <p:spPr>
          <a:xfrm>
            <a:off x="483513" y="5463778"/>
            <a:ext cx="13663374" cy="154662"/>
          </a:xfrm>
          <a:prstGeom prst="rect">
            <a:avLst/>
          </a:prstGeom>
          <a:noFill/>
          <a:ln/>
        </p:spPr>
        <p:txBody>
          <a:bodyPr wrap="non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Antonopoulou, H., 2024. The value of emotional intelligence: Self-awareness, self-regulation, motivation, and empathy as key components.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Technium Education and Humanities</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8</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pp.78-92.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4">
                  <a:extLst>
                    <a:ext uri="{A12FA001-AC4F-418D-AE19-62706E023703}">
                      <ahyp:hlinkClr xmlns:ahyp="http://schemas.microsoft.com/office/drawing/2018/hyperlinkcolor" val="tx"/>
                    </a:ext>
                  </a:extLst>
                </a:hlinkClick>
              </a:rPr>
              <a:t>https://pdfs.semanticscholar.org/01fd/901d7b6a987dc06497bea64f3b506eb0d4ea.pdf</a:t>
            </a:r>
            <a:endParaRPr lang="en-US" sz="750" dirty="0">
              <a:latin typeface="Times New Roman" panose="02020603050405020304" pitchFamily="18" charset="0"/>
              <a:cs typeface="Times New Roman" panose="02020603050405020304" pitchFamily="18" charset="0"/>
            </a:endParaRPr>
          </a:p>
        </p:txBody>
      </p:sp>
      <p:sp>
        <p:nvSpPr>
          <p:cNvPr id="15" name="Text 13"/>
          <p:cNvSpPr/>
          <p:nvPr/>
        </p:nvSpPr>
        <p:spPr>
          <a:xfrm>
            <a:off x="483513" y="5754410"/>
            <a:ext cx="13663374" cy="309324"/>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Singh, A., Prabhakar, R. and Kiran, J.S., 2022. Emotional intelligence: A literature review of its concept, models, and measures.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Journal of Positive School Psychology</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6</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(10).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5">
                  <a:extLst>
                    <a:ext uri="{A12FA001-AC4F-418D-AE19-62706E023703}">
                      <ahyp:hlinkClr xmlns:ahyp="http://schemas.microsoft.com/office/drawing/2018/hyperlinkcolor" val="tx"/>
                    </a:ext>
                  </a:extLst>
                </a:hlinkClick>
              </a:rPr>
              <a:t>https://www.researchgate.net/profile/Rajkiran-Prabhakar/publication/365234352_Emotional_Intelligence_A_Literature_Review_Of_Its_Concept_Models_And_Measures/links/636bd4792f4bca7fd0471c4b/Emotional-Intelligence-A-Literature-Review-Of-Its-Concept-Models-And-Measures.pdf</a:t>
            </a:r>
            <a:endParaRPr lang="en-US" sz="750" dirty="0">
              <a:latin typeface="Times New Roman" panose="02020603050405020304" pitchFamily="18" charset="0"/>
              <a:cs typeface="Times New Roman" panose="02020603050405020304" pitchFamily="18" charset="0"/>
            </a:endParaRPr>
          </a:p>
        </p:txBody>
      </p:sp>
      <p:sp>
        <p:nvSpPr>
          <p:cNvPr id="16" name="Text 14"/>
          <p:cNvSpPr/>
          <p:nvPr/>
        </p:nvSpPr>
        <p:spPr>
          <a:xfrm>
            <a:off x="483513" y="6199703"/>
            <a:ext cx="13663374" cy="309324"/>
          </a:xfrm>
          <a:prstGeom prst="rect">
            <a:avLst/>
          </a:prstGeom>
          <a:noFill/>
          <a:ln/>
        </p:spPr>
        <p:txBody>
          <a:bodyPr wrap="square" lIns="0" tIns="0" rIns="0" bIns="0" rtlCol="0" anchor="t"/>
          <a:lstStyle/>
          <a:p>
            <a:pPr marL="0" indent="0" algn="l">
              <a:lnSpc>
                <a:spcPts val="1200"/>
              </a:lnSpc>
              <a:buNone/>
            </a:pP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Kaggwa, S., Eleogu, T.F., Okonkwo, F., Farayola, O.A., Uwaoma, P.U. and Akinoso, A., 2024. AI in decision making: transforming business strategies.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International Journal of Research and Scientific Innovation</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 </a:t>
            </a:r>
            <a:r>
              <a:rPr lang="en-US" sz="750" i="1" dirty="0">
                <a:solidFill>
                  <a:srgbClr val="384653"/>
                </a:solidFill>
                <a:latin typeface="Times New Roman" panose="02020603050405020304" pitchFamily="18" charset="0"/>
                <a:ea typeface="Montserrat" pitchFamily="34" charset="-122"/>
                <a:cs typeface="Times New Roman" panose="02020603050405020304" pitchFamily="18" charset="0"/>
              </a:rPr>
              <a:t>10</a:t>
            </a:r>
            <a:r>
              <a:rPr lang="en-US" sz="750" dirty="0">
                <a:solidFill>
                  <a:srgbClr val="384653"/>
                </a:solidFill>
                <a:latin typeface="Times New Roman" panose="02020603050405020304" pitchFamily="18" charset="0"/>
                <a:ea typeface="Montserrat" pitchFamily="34" charset="-122"/>
                <a:cs typeface="Times New Roman" panose="02020603050405020304" pitchFamily="18" charset="0"/>
              </a:rPr>
              <a:t>(12), pp.423-444. </a:t>
            </a:r>
            <a:r>
              <a:rPr lang="en-US" sz="750" u="sng" dirty="0">
                <a:solidFill>
                  <a:srgbClr val="359DDF"/>
                </a:solidFill>
                <a:latin typeface="Times New Roman" panose="02020603050405020304" pitchFamily="18" charset="0"/>
                <a:ea typeface="Montserrat" pitchFamily="34" charset="-122"/>
                <a:cs typeface="Times New Roman" panose="02020603050405020304" pitchFamily="18" charset="0"/>
                <a:hlinkClick r:id="rId16">
                  <a:extLst>
                    <a:ext uri="{A12FA001-AC4F-418D-AE19-62706E023703}">
                      <ahyp:hlinkClr xmlns:ahyp="http://schemas.microsoft.com/office/drawing/2018/hyperlinkcolor" val="tx"/>
                    </a:ext>
                  </a:extLst>
                </a:hlinkClick>
              </a:rPr>
              <a:t>https://www.researchgate.net/profile/Oluwatoyin-Farayola/publication/377345979_AI_in_Decision_Making_Transforming_Business_Strategies/links/6601fe2fa4857c796282c14e/AI-in-Decision-Making-Transforming-Business-Strategies.pdf</a:t>
            </a:r>
            <a:endParaRPr lang="en-US" sz="750" dirty="0">
              <a:latin typeface="Times New Roman" panose="02020603050405020304" pitchFamily="18" charset="0"/>
              <a:cs typeface="Times New Roman" panose="02020603050405020304" pitchFamily="18" charset="0"/>
            </a:endParaRPr>
          </a:p>
        </p:txBody>
      </p:sp>
      <p:sp>
        <p:nvSpPr>
          <p:cNvPr id="17" name="Shape 15"/>
          <p:cNvSpPr/>
          <p:nvPr/>
        </p:nvSpPr>
        <p:spPr>
          <a:xfrm>
            <a:off x="483513" y="6705345"/>
            <a:ext cx="13663374" cy="22622"/>
          </a:xfrm>
          <a:prstGeom prst="rect">
            <a:avLst/>
          </a:prstGeom>
          <a:solidFill>
            <a:srgbClr val="384653">
              <a:alpha val="50000"/>
            </a:srgbClr>
          </a:solidFill>
          <a:ln/>
        </p:spPr>
        <p:txBody>
          <a:bodyPr/>
          <a:lstStyle/>
          <a:p>
            <a:endParaRPr lang="en-IN"/>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47,700+ Thank You Sign Stock Photos, Pictures &amp; Royalty-Free Images -  iStock | Holding thank you sign, Thank you sign language, Thank you sign  coronavirus">
            <a:extLst>
              <a:ext uri="{FF2B5EF4-FFF2-40B4-BE49-F238E27FC236}">
                <a16:creationId xmlns:a16="http://schemas.microsoft.com/office/drawing/2014/main" id="{8EE9E807-26C5-4C1D-0E85-341F8A90D5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4630400" cy="822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3709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3156</Words>
  <Application>Microsoft Office PowerPoint</Application>
  <PresentationFormat>Custom</PresentationFormat>
  <Paragraphs>223</Paragraphs>
  <Slides>26</Slides>
  <Notes>25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utsav kakadiya</cp:lastModifiedBy>
  <cp:revision>5</cp:revision>
  <dcterms:created xsi:type="dcterms:W3CDTF">2025-12-05T11:04:43Z</dcterms:created>
  <dcterms:modified xsi:type="dcterms:W3CDTF">2025-12-08T12:40:51Z</dcterms:modified>
</cp:coreProperties>
</file>