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5"/>
  </p:notesMasterIdLst>
  <p:handoutMasterIdLst>
    <p:handoutMasterId r:id="rId36"/>
  </p:handoutMasterIdLst>
  <p:sldIdLst>
    <p:sldId id="277" r:id="rId2"/>
    <p:sldId id="299" r:id="rId3"/>
    <p:sldId id="300" r:id="rId4"/>
    <p:sldId id="301" r:id="rId5"/>
    <p:sldId id="302" r:id="rId6"/>
    <p:sldId id="303" r:id="rId7"/>
    <p:sldId id="304" r:id="rId8"/>
    <p:sldId id="305" r:id="rId9"/>
    <p:sldId id="306" r:id="rId10"/>
    <p:sldId id="307" r:id="rId11"/>
    <p:sldId id="308" r:id="rId12"/>
    <p:sldId id="309" r:id="rId13"/>
    <p:sldId id="310" r:id="rId14"/>
    <p:sldId id="311" r:id="rId15"/>
    <p:sldId id="312" r:id="rId16"/>
    <p:sldId id="313" r:id="rId17"/>
    <p:sldId id="314" r:id="rId18"/>
    <p:sldId id="315" r:id="rId19"/>
    <p:sldId id="316" r:id="rId20"/>
    <p:sldId id="317" r:id="rId21"/>
    <p:sldId id="318" r:id="rId22"/>
    <p:sldId id="319" r:id="rId23"/>
    <p:sldId id="320" r:id="rId24"/>
    <p:sldId id="321" r:id="rId25"/>
    <p:sldId id="322" r:id="rId26"/>
    <p:sldId id="323" r:id="rId27"/>
    <p:sldId id="324" r:id="rId28"/>
    <p:sldId id="325" r:id="rId29"/>
    <p:sldId id="326" r:id="rId30"/>
    <p:sldId id="327" r:id="rId31"/>
    <p:sldId id="328" r:id="rId32"/>
    <p:sldId id="329" r:id="rId33"/>
    <p:sldId id="330" r:id="rId3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18" autoAdjust="0"/>
    <p:restoredTop sz="94576" autoAdjust="0"/>
  </p:normalViewPr>
  <p:slideViewPr>
    <p:cSldViewPr>
      <p:cViewPr varScale="1">
        <p:scale>
          <a:sx n="94" d="100"/>
          <a:sy n="94" d="100"/>
        </p:scale>
        <p:origin x="1488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04/12/2022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04/12/2022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04/12/2022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04/12/2022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04/12/2022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04/12/2022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04/12/2022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04/12/2022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04/12/2022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04/12/2022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04/12/2022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04/12/2022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gcio.gov.hk/en/about_us/work_force/profess" TargetMode="External"/><Relationship Id="rId2" Type="http://schemas.openxmlformats.org/officeDocument/2006/relationships/hyperlink" Target="http://www.hkcs.org.hk/code-ethics-professionalconduct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915816" y="1196752"/>
            <a:ext cx="6400800" cy="41764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Software Solutions for Business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Title: Privacy, Professionalism, Privacy and Legal aspects of Computing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Week 9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4875" y="1304971"/>
            <a:ext cx="5346382" cy="2556790"/>
          </a:xfrm>
          <a:prstGeom prst="rect">
            <a:avLst/>
          </a:prstGeom>
        </p:spPr>
        <p:txBody>
          <a:bodyPr vert="horz" wrap="square" lIns="0" tIns="3048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 marR="3810">
              <a:lnSpc>
                <a:spcPts val="4988"/>
              </a:lnSpc>
              <a:spcBef>
                <a:spcPts val="240"/>
              </a:spcBef>
            </a:pPr>
            <a:r>
              <a:rPr sz="4163" spc="180" dirty="0">
                <a:latin typeface="Arial"/>
                <a:cs typeface="Arial"/>
              </a:rPr>
              <a:t>Legal</a:t>
            </a:r>
            <a:r>
              <a:rPr sz="4163" spc="172" dirty="0">
                <a:latin typeface="Arial"/>
                <a:cs typeface="Arial"/>
              </a:rPr>
              <a:t> </a:t>
            </a:r>
            <a:r>
              <a:rPr sz="4163" spc="191" dirty="0">
                <a:latin typeface="Arial"/>
                <a:cs typeface="Arial"/>
              </a:rPr>
              <a:t>Aspects, </a:t>
            </a:r>
            <a:r>
              <a:rPr sz="4163" spc="184" dirty="0">
                <a:latin typeface="Arial"/>
                <a:cs typeface="Arial"/>
              </a:rPr>
              <a:t>Professionalism</a:t>
            </a:r>
            <a:r>
              <a:rPr lang="en-GB" sz="4163" spc="184" dirty="0">
                <a:latin typeface="Arial"/>
                <a:cs typeface="Arial"/>
              </a:rPr>
              <a:t>,</a:t>
            </a:r>
            <a:br>
              <a:rPr lang="en-GB" sz="4163" spc="184" dirty="0">
                <a:latin typeface="Arial"/>
                <a:cs typeface="Arial"/>
              </a:rPr>
            </a:br>
            <a:r>
              <a:rPr lang="en-GB" sz="4163" spc="184" dirty="0">
                <a:latin typeface="Arial"/>
                <a:cs typeface="Arial"/>
              </a:rPr>
              <a:t>Privacy</a:t>
            </a:r>
            <a:r>
              <a:rPr sz="4163" spc="203" dirty="0">
                <a:latin typeface="Arial"/>
                <a:cs typeface="Arial"/>
              </a:rPr>
              <a:t> </a:t>
            </a:r>
            <a:r>
              <a:rPr sz="4163" spc="248" dirty="0">
                <a:latin typeface="Arial"/>
                <a:cs typeface="Arial"/>
              </a:rPr>
              <a:t>and </a:t>
            </a:r>
            <a:r>
              <a:rPr sz="4163" spc="180" dirty="0">
                <a:latin typeface="Arial"/>
                <a:cs typeface="Arial"/>
              </a:rPr>
              <a:t>Ethics</a:t>
            </a:r>
            <a:r>
              <a:rPr sz="4163" spc="158" dirty="0">
                <a:latin typeface="Arial"/>
                <a:cs typeface="Arial"/>
              </a:rPr>
              <a:t> </a:t>
            </a:r>
            <a:r>
              <a:rPr sz="4163" spc="255" dirty="0">
                <a:latin typeface="Arial"/>
                <a:cs typeface="Arial"/>
              </a:rPr>
              <a:t>of</a:t>
            </a:r>
            <a:r>
              <a:rPr sz="4163" spc="165" dirty="0">
                <a:latin typeface="Arial"/>
                <a:cs typeface="Arial"/>
              </a:rPr>
              <a:t> </a:t>
            </a:r>
            <a:r>
              <a:rPr sz="4163" spc="270" dirty="0">
                <a:latin typeface="Arial"/>
                <a:cs typeface="Arial"/>
              </a:rPr>
              <a:t>Computing</a:t>
            </a:r>
            <a:endParaRPr sz="4163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66134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79" y="973527"/>
            <a:ext cx="4440555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158" dirty="0">
                <a:latin typeface="Arial"/>
                <a:cs typeface="Arial"/>
              </a:rPr>
              <a:t>Intended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127" dirty="0">
                <a:latin typeface="Arial"/>
                <a:cs typeface="Arial"/>
              </a:rPr>
              <a:t>Learning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135" dirty="0">
                <a:latin typeface="Arial"/>
                <a:cs typeface="Arial"/>
              </a:rPr>
              <a:t>Outcomes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766763" y="1629728"/>
            <a:ext cx="7610474" cy="2434577"/>
          </a:xfrm>
          <a:prstGeom prst="rect">
            <a:avLst/>
          </a:prstGeom>
        </p:spPr>
        <p:txBody>
          <a:bodyPr vert="horz" wrap="square" lIns="0" tIns="9525" rIns="0" bIns="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320516" indent="-171450">
              <a:spcBef>
                <a:spcPts val="75"/>
              </a:spcBef>
              <a:buClr>
                <a:srgbClr val="405487"/>
              </a:buClr>
              <a:tabLst>
                <a:tab pos="320516" algn="l"/>
                <a:tab pos="320993" algn="l"/>
              </a:tabLst>
            </a:pPr>
            <a:r>
              <a:rPr lang="en-GB" sz="1500" spc="90" dirty="0"/>
              <a:t>Category</a:t>
            </a:r>
            <a:r>
              <a:rPr lang="en-GB" sz="1500" spc="79" dirty="0"/>
              <a:t> </a:t>
            </a:r>
            <a:r>
              <a:rPr lang="en-GB" sz="1500" spc="38" dirty="0"/>
              <a:t>A:</a:t>
            </a:r>
            <a:r>
              <a:rPr lang="en-GB" sz="1500" spc="83" dirty="0"/>
              <a:t> </a:t>
            </a:r>
            <a:r>
              <a:rPr sz="1500" spc="71" dirty="0"/>
              <a:t>Professional/academic</a:t>
            </a:r>
            <a:r>
              <a:rPr sz="1500" spc="79" dirty="0"/>
              <a:t> </a:t>
            </a:r>
            <a:r>
              <a:rPr sz="1500" spc="101" dirty="0"/>
              <a:t>knowledge</a:t>
            </a:r>
            <a:r>
              <a:rPr sz="1500" spc="86" dirty="0"/>
              <a:t> </a:t>
            </a:r>
            <a:r>
              <a:rPr sz="1500" spc="98" dirty="0"/>
              <a:t>and</a:t>
            </a:r>
            <a:r>
              <a:rPr sz="1500" spc="79" dirty="0"/>
              <a:t> </a:t>
            </a:r>
            <a:r>
              <a:rPr sz="1500" spc="60" dirty="0"/>
              <a:t>skills</a:t>
            </a:r>
            <a:endParaRPr sz="1500" dirty="0"/>
          </a:p>
          <a:p>
            <a:pPr marL="139541">
              <a:spcBef>
                <a:spcPts val="4"/>
              </a:spcBef>
              <a:buClr>
                <a:srgbClr val="405487"/>
              </a:buClr>
              <a:buFont typeface="Arial"/>
              <a:buChar char="•"/>
            </a:pPr>
            <a:endParaRPr sz="1913" dirty="0"/>
          </a:p>
          <a:p>
            <a:pPr marL="662939" marR="3810" lvl="1" indent="-171450">
              <a:buClr>
                <a:srgbClr val="405487"/>
              </a:buClr>
              <a:buChar char="•"/>
              <a:tabLst>
                <a:tab pos="663416" algn="l"/>
                <a:tab pos="663893" algn="l"/>
              </a:tabLst>
            </a:pPr>
            <a:r>
              <a:rPr sz="1500" spc="105" dirty="0">
                <a:latin typeface="Arial"/>
                <a:cs typeface="Arial"/>
              </a:rPr>
              <a:t>Demonstrate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an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understanding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79" dirty="0">
                <a:latin typeface="Arial"/>
                <a:cs typeface="Arial"/>
              </a:rPr>
              <a:t> professional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56" dirty="0">
                <a:latin typeface="Arial"/>
                <a:cs typeface="Arial"/>
              </a:rPr>
              <a:t>issues,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including </a:t>
            </a:r>
            <a:r>
              <a:rPr sz="1500" spc="113" dirty="0">
                <a:latin typeface="Arial"/>
                <a:cs typeface="Arial"/>
              </a:rPr>
              <a:t>contemporary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legislation,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and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ethical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considerations,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from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viewpoint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computing/IT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68" dirty="0">
                <a:latin typeface="Arial"/>
                <a:cs typeface="Arial"/>
              </a:rPr>
              <a:t>professionals;</a:t>
            </a:r>
            <a:endParaRPr sz="1500" dirty="0">
              <a:latin typeface="Arial"/>
              <a:cs typeface="Arial"/>
            </a:endParaRPr>
          </a:p>
          <a:p>
            <a:pPr marL="139541" lvl="1">
              <a:spcBef>
                <a:spcPts val="19"/>
              </a:spcBef>
              <a:buClr>
                <a:srgbClr val="405487"/>
              </a:buClr>
              <a:buFont typeface="Arial"/>
              <a:buChar char="•"/>
            </a:pPr>
            <a:endParaRPr sz="2175" dirty="0"/>
          </a:p>
          <a:p>
            <a:pPr marL="662939" marR="143351" lvl="1" indent="-171450">
              <a:buClr>
                <a:srgbClr val="405487"/>
              </a:buClr>
              <a:buChar char="•"/>
              <a:tabLst>
                <a:tab pos="663416" algn="l"/>
                <a:tab pos="663893" algn="l"/>
              </a:tabLst>
            </a:pPr>
            <a:r>
              <a:rPr sz="1500" spc="90" dirty="0">
                <a:latin typeface="Arial"/>
                <a:cs typeface="Arial"/>
              </a:rPr>
              <a:t>Apply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conceptual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tools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provided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in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course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to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develop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analytical </a:t>
            </a:r>
            <a:r>
              <a:rPr sz="1500" spc="68" dirty="0">
                <a:latin typeface="Arial"/>
                <a:cs typeface="Arial"/>
              </a:rPr>
              <a:t>skills </a:t>
            </a:r>
            <a:r>
              <a:rPr sz="1500" spc="98" dirty="0">
                <a:latin typeface="Arial"/>
                <a:cs typeface="Arial"/>
              </a:rPr>
              <a:t>for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13" dirty="0">
                <a:latin typeface="Arial"/>
                <a:cs typeface="Arial"/>
              </a:rPr>
              <a:t>determining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what</a:t>
            </a:r>
            <a:r>
              <a:rPr sz="1500" spc="56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to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do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in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ethical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and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legal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decision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making</a:t>
            </a:r>
            <a:endParaRPr sz="1500" dirty="0">
              <a:latin typeface="Arial"/>
              <a:cs typeface="Arial"/>
            </a:endParaRPr>
          </a:p>
          <a:p>
            <a:pPr marL="139541" lvl="1">
              <a:buClr>
                <a:srgbClr val="405487"/>
              </a:buClr>
              <a:buFont typeface="Arial"/>
              <a:buChar char="•"/>
            </a:pPr>
            <a:endParaRPr lang="en-GB" sz="1725" dirty="0"/>
          </a:p>
        </p:txBody>
      </p:sp>
    </p:spTree>
    <p:extLst>
      <p:ext uri="{BB962C8B-B14F-4D97-AF65-F5344CB8AC3E}">
        <p14:creationId xmlns:p14="http://schemas.microsoft.com/office/powerpoint/2010/main" val="2662158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74383" y="1430655"/>
            <a:ext cx="7275671" cy="2242922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80975" indent="-171450">
              <a:spcBef>
                <a:spcPts val="450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90" dirty="0">
                <a:latin typeface="Arial"/>
                <a:cs typeface="Arial"/>
              </a:rPr>
              <a:t>Category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53" dirty="0">
                <a:latin typeface="Arial"/>
                <a:cs typeface="Arial"/>
              </a:rPr>
              <a:t>B: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Attributes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for</a:t>
            </a:r>
            <a:r>
              <a:rPr sz="1500" spc="75" dirty="0">
                <a:latin typeface="Arial"/>
                <a:cs typeface="Arial"/>
              </a:rPr>
              <a:t> all-roundedness</a:t>
            </a:r>
            <a:endParaRPr sz="1500" dirty="0">
              <a:latin typeface="Arial"/>
              <a:cs typeface="Arial"/>
            </a:endParaRPr>
          </a:p>
          <a:p>
            <a:pPr marL="523875" marR="3810" lvl="1" indent="-171450">
              <a:spcBef>
                <a:spcPts val="3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500" spc="101" dirty="0">
                <a:latin typeface="Arial"/>
                <a:cs typeface="Arial"/>
              </a:rPr>
              <a:t>Communicate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effectively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both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verbally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and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in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113" dirty="0">
                <a:latin typeface="Arial"/>
                <a:cs typeface="Arial"/>
              </a:rPr>
              <a:t>writing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56" dirty="0">
                <a:latin typeface="Arial"/>
                <a:cs typeface="Arial"/>
              </a:rPr>
              <a:t>as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a</a:t>
            </a:r>
            <a:r>
              <a:rPr sz="1500" spc="71" dirty="0">
                <a:latin typeface="Arial"/>
                <a:cs typeface="Arial"/>
              </a:rPr>
              <a:t> professional </a:t>
            </a:r>
            <a:r>
              <a:rPr sz="1500" spc="90" dirty="0">
                <a:latin typeface="Arial"/>
                <a:cs typeface="Arial"/>
              </a:rPr>
              <a:t>in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computing/IT;</a:t>
            </a:r>
            <a:endParaRPr sz="15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Arial"/>
              <a:buChar char="•"/>
            </a:pPr>
            <a:endParaRPr sz="1725" dirty="0">
              <a:latin typeface="Arial"/>
              <a:cs typeface="Arial"/>
            </a:endParaRPr>
          </a:p>
          <a:p>
            <a:pPr marL="523875" lvl="1" indent="-171450">
              <a:spcBef>
                <a:spcPts val="1301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500" spc="64" dirty="0">
                <a:latin typeface="Arial"/>
                <a:cs typeface="Arial"/>
              </a:rPr>
              <a:t>Learn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independently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for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problem</a:t>
            </a:r>
            <a:r>
              <a:rPr sz="1500" spc="83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solving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and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solution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seeking;</a:t>
            </a:r>
            <a:endParaRPr sz="1500" dirty="0">
              <a:latin typeface="Arial"/>
              <a:cs typeface="Arial"/>
            </a:endParaRPr>
          </a:p>
          <a:p>
            <a:pPr marL="523875" marR="365760" lvl="1" indent="-171450">
              <a:lnSpc>
                <a:spcPct val="100400"/>
              </a:lnSpc>
              <a:spcBef>
                <a:spcPts val="368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500" spc="79" dirty="0">
                <a:latin typeface="Arial"/>
                <a:cs typeface="Arial"/>
              </a:rPr>
              <a:t>Think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and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75" dirty="0">
                <a:latin typeface="Arial"/>
                <a:cs typeface="Arial"/>
              </a:rPr>
              <a:t>reason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critically,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especially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on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different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60" dirty="0">
                <a:latin typeface="Arial"/>
                <a:cs typeface="Arial"/>
              </a:rPr>
              <a:t>issues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related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to </a:t>
            </a:r>
            <a:r>
              <a:rPr sz="1500" spc="94" dirty="0">
                <a:latin typeface="Arial"/>
                <a:cs typeface="Arial"/>
              </a:rPr>
              <a:t>computing/IT</a:t>
            </a:r>
            <a:r>
              <a:rPr sz="1500" spc="56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professional</a:t>
            </a:r>
            <a:r>
              <a:rPr sz="1500" spc="53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in</a:t>
            </a:r>
            <a:r>
              <a:rPr sz="1500" spc="56" dirty="0">
                <a:latin typeface="Arial"/>
                <a:cs typeface="Arial"/>
              </a:rPr>
              <a:t> </a:t>
            </a:r>
            <a:r>
              <a:rPr sz="1500" spc="120" dirty="0">
                <a:latin typeface="Arial"/>
                <a:cs typeface="Arial"/>
              </a:rPr>
              <a:t>the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53" dirty="0">
                <a:latin typeface="Arial"/>
                <a:cs typeface="Arial"/>
              </a:rPr>
              <a:t>society.</a:t>
            </a:r>
            <a:endParaRPr sz="15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endParaRPr sz="1725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815650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80" y="983052"/>
            <a:ext cx="5423059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158" dirty="0">
                <a:latin typeface="Arial"/>
                <a:cs typeface="Arial"/>
              </a:rPr>
              <a:t>Intended</a:t>
            </a:r>
            <a:r>
              <a:rPr sz="2400" spc="98" dirty="0">
                <a:latin typeface="Arial"/>
                <a:cs typeface="Arial"/>
              </a:rPr>
              <a:t> </a:t>
            </a:r>
            <a:r>
              <a:rPr sz="2400" spc="127" dirty="0">
                <a:latin typeface="Arial"/>
                <a:cs typeface="Arial"/>
              </a:rPr>
              <a:t>Learning</a:t>
            </a:r>
            <a:r>
              <a:rPr sz="2400" spc="98" dirty="0">
                <a:latin typeface="Arial"/>
                <a:cs typeface="Arial"/>
              </a:rPr>
              <a:t> </a:t>
            </a:r>
            <a:r>
              <a:rPr sz="2400" spc="146" dirty="0">
                <a:latin typeface="Arial"/>
                <a:cs typeface="Arial"/>
              </a:rPr>
              <a:t>Outcomes</a:t>
            </a:r>
            <a:r>
              <a:rPr sz="2400" spc="109" dirty="0">
                <a:latin typeface="Arial"/>
                <a:cs typeface="Arial"/>
              </a:rPr>
              <a:t> </a:t>
            </a:r>
            <a:r>
              <a:rPr sz="2400" spc="38" dirty="0">
                <a:latin typeface="Arial"/>
                <a:cs typeface="Arial"/>
              </a:rPr>
              <a:t>(ILOs)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6779" y="1513522"/>
            <a:ext cx="5004435" cy="2026163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180975" marR="182880" indent="-171450">
              <a:lnSpc>
                <a:spcPct val="120100"/>
              </a:lnSpc>
              <a:spcBef>
                <a:spcPts val="79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101" dirty="0">
                <a:latin typeface="Arial"/>
                <a:cs typeface="Arial"/>
              </a:rPr>
              <a:t>1.Demonstrate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an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understanding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68" dirty="0">
                <a:latin typeface="Arial"/>
                <a:cs typeface="Arial"/>
              </a:rPr>
              <a:t>professional </a:t>
            </a:r>
            <a:r>
              <a:rPr sz="1500" spc="56" dirty="0">
                <a:latin typeface="Arial"/>
                <a:cs typeface="Arial"/>
              </a:rPr>
              <a:t>issues,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including</a:t>
            </a:r>
            <a:r>
              <a:rPr sz="1500" spc="101" dirty="0">
                <a:latin typeface="Arial"/>
                <a:cs typeface="Arial"/>
              </a:rPr>
              <a:t> </a:t>
            </a:r>
            <a:r>
              <a:rPr sz="1500" spc="109" dirty="0">
                <a:solidFill>
                  <a:srgbClr val="FF0000"/>
                </a:solidFill>
                <a:latin typeface="Arial"/>
                <a:cs typeface="Arial"/>
              </a:rPr>
              <a:t>contemporary</a:t>
            </a:r>
            <a:r>
              <a:rPr sz="1500" spc="79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500" spc="86" dirty="0">
                <a:solidFill>
                  <a:srgbClr val="FF0000"/>
                </a:solidFill>
                <a:latin typeface="Arial"/>
                <a:cs typeface="Arial"/>
              </a:rPr>
              <a:t>legislation</a:t>
            </a:r>
            <a:r>
              <a:rPr sz="1500" spc="86" dirty="0">
                <a:latin typeface="Arial"/>
                <a:cs typeface="Arial"/>
              </a:rPr>
              <a:t>,</a:t>
            </a:r>
            <a:r>
              <a:rPr sz="1500" spc="83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and </a:t>
            </a:r>
            <a:r>
              <a:rPr sz="1500" spc="94" dirty="0">
                <a:solidFill>
                  <a:srgbClr val="FF0000"/>
                </a:solidFill>
                <a:latin typeface="Arial"/>
                <a:cs typeface="Arial"/>
              </a:rPr>
              <a:t>ethical</a:t>
            </a:r>
            <a:r>
              <a:rPr sz="1500" spc="7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500" spc="83" dirty="0">
                <a:solidFill>
                  <a:srgbClr val="FF0000"/>
                </a:solidFill>
                <a:latin typeface="Arial"/>
                <a:cs typeface="Arial"/>
              </a:rPr>
              <a:t>considerations</a:t>
            </a:r>
            <a:r>
              <a:rPr sz="1500" spc="83" dirty="0">
                <a:latin typeface="Arial"/>
                <a:cs typeface="Arial"/>
              </a:rPr>
              <a:t>,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from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83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viewpoint</a:t>
            </a:r>
            <a:r>
              <a:rPr sz="1500" spc="75" dirty="0">
                <a:latin typeface="Arial"/>
                <a:cs typeface="Arial"/>
              </a:rPr>
              <a:t> of </a:t>
            </a:r>
            <a:r>
              <a:rPr sz="1500" spc="90" dirty="0">
                <a:latin typeface="Arial"/>
                <a:cs typeface="Arial"/>
              </a:rPr>
              <a:t>computing/IT </a:t>
            </a:r>
            <a:r>
              <a:rPr sz="1500" spc="64" dirty="0">
                <a:latin typeface="Arial"/>
                <a:cs typeface="Arial"/>
              </a:rPr>
              <a:t>professionals;</a:t>
            </a:r>
            <a:endParaRPr sz="1500" dirty="0">
              <a:latin typeface="Arial"/>
              <a:cs typeface="Arial"/>
            </a:endParaRPr>
          </a:p>
          <a:p>
            <a:pPr marL="180975" marR="52388" indent="-171450">
              <a:lnSpc>
                <a:spcPct val="120000"/>
              </a:lnSpc>
              <a:spcBef>
                <a:spcPts val="758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83" dirty="0">
                <a:latin typeface="Arial"/>
                <a:cs typeface="Arial"/>
              </a:rPr>
              <a:t>2.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Apply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20" dirty="0">
                <a:latin typeface="Arial"/>
                <a:cs typeface="Arial"/>
              </a:rPr>
              <a:t>the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conceptual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tools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provided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in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the </a:t>
            </a:r>
            <a:r>
              <a:rPr sz="1500" spc="79" dirty="0">
                <a:latin typeface="Arial"/>
                <a:cs typeface="Arial"/>
              </a:rPr>
              <a:t>course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20" dirty="0">
                <a:latin typeface="Arial"/>
                <a:cs typeface="Arial"/>
              </a:rPr>
              <a:t>to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develop</a:t>
            </a:r>
            <a:r>
              <a:rPr sz="1500" spc="86" dirty="0">
                <a:latin typeface="Arial"/>
                <a:cs typeface="Arial"/>
              </a:rPr>
              <a:t> </a:t>
            </a:r>
            <a:r>
              <a:rPr sz="1500" spc="94" dirty="0">
                <a:solidFill>
                  <a:srgbClr val="FF0000"/>
                </a:solidFill>
                <a:latin typeface="Arial"/>
                <a:cs typeface="Arial"/>
              </a:rPr>
              <a:t>analytical</a:t>
            </a:r>
            <a:r>
              <a:rPr sz="1500" spc="64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500" spc="68" dirty="0">
                <a:solidFill>
                  <a:srgbClr val="FF0000"/>
                </a:solidFill>
                <a:latin typeface="Arial"/>
                <a:cs typeface="Arial"/>
              </a:rPr>
              <a:t>skills</a:t>
            </a:r>
            <a:r>
              <a:rPr sz="1500" spc="79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for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determining </a:t>
            </a:r>
            <a:r>
              <a:rPr sz="1500" spc="124" dirty="0">
                <a:latin typeface="Arial"/>
                <a:cs typeface="Arial"/>
              </a:rPr>
              <a:t>what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to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do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in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ethical</a:t>
            </a:r>
            <a:r>
              <a:rPr sz="1500" spc="56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and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legal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decision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making</a:t>
            </a:r>
            <a:endParaRPr sz="1500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642610" y="2056448"/>
            <a:ext cx="3115628" cy="2451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5489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79" y="988768"/>
            <a:ext cx="2596991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98" dirty="0">
                <a:latin typeface="Arial"/>
                <a:cs typeface="Arial"/>
              </a:rPr>
              <a:t>Course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143" dirty="0">
                <a:latin typeface="Arial"/>
                <a:cs typeface="Arial"/>
              </a:rPr>
              <a:t>Structure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1000" y="1460182"/>
            <a:ext cx="7980998" cy="3935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891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80" y="996387"/>
            <a:ext cx="5555932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161" dirty="0">
                <a:latin typeface="Arial"/>
                <a:cs typeface="Arial"/>
              </a:rPr>
              <a:t>What</a:t>
            </a:r>
            <a:r>
              <a:rPr sz="2400" spc="105" dirty="0">
                <a:latin typeface="Arial"/>
                <a:cs typeface="Arial"/>
              </a:rPr>
              <a:t> </a:t>
            </a:r>
            <a:r>
              <a:rPr sz="2400" spc="150" dirty="0">
                <a:latin typeface="Arial"/>
                <a:cs typeface="Arial"/>
              </a:rPr>
              <a:t>will</a:t>
            </a:r>
            <a:r>
              <a:rPr sz="2400" spc="94" dirty="0">
                <a:latin typeface="Arial"/>
                <a:cs typeface="Arial"/>
              </a:rPr>
              <a:t> </a:t>
            </a:r>
            <a:r>
              <a:rPr sz="2400" spc="158" dirty="0">
                <a:latin typeface="Arial"/>
                <a:cs typeface="Arial"/>
              </a:rPr>
              <a:t>be</a:t>
            </a:r>
            <a:r>
              <a:rPr sz="2400" spc="98" dirty="0">
                <a:latin typeface="Arial"/>
                <a:cs typeface="Arial"/>
              </a:rPr>
              <a:t> </a:t>
            </a:r>
            <a:r>
              <a:rPr sz="2400" spc="143" dirty="0">
                <a:latin typeface="Arial"/>
                <a:cs typeface="Arial"/>
              </a:rPr>
              <a:t>covered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153" dirty="0">
                <a:latin typeface="Arial"/>
                <a:cs typeface="Arial"/>
              </a:rPr>
              <a:t>in</a:t>
            </a:r>
            <a:r>
              <a:rPr sz="2400" spc="90" dirty="0">
                <a:latin typeface="Arial"/>
                <a:cs typeface="Arial"/>
              </a:rPr>
              <a:t> </a:t>
            </a:r>
            <a:r>
              <a:rPr sz="2400" spc="158" dirty="0">
                <a:latin typeface="Arial"/>
                <a:cs typeface="Arial"/>
              </a:rPr>
              <a:t>this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116" dirty="0">
                <a:latin typeface="Arial"/>
                <a:cs typeface="Arial"/>
              </a:rPr>
              <a:t>lecture?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6780" y="2218372"/>
            <a:ext cx="5570696" cy="2110321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80975" indent="-171450">
              <a:spcBef>
                <a:spcPts val="75"/>
              </a:spcBef>
              <a:buClr>
                <a:srgbClr val="405487"/>
              </a:buClr>
              <a:buChar char="•"/>
              <a:tabLst>
                <a:tab pos="180975" algn="l"/>
                <a:tab pos="2135981" algn="l"/>
              </a:tabLst>
            </a:pPr>
            <a:r>
              <a:rPr sz="1875" spc="131" dirty="0">
                <a:latin typeface="Arial"/>
                <a:cs typeface="Arial"/>
              </a:rPr>
              <a:t>What</a:t>
            </a:r>
            <a:r>
              <a:rPr sz="1875" spc="75" dirty="0">
                <a:latin typeface="Arial"/>
                <a:cs typeface="Arial"/>
              </a:rPr>
              <a:t> </a:t>
            </a:r>
            <a:r>
              <a:rPr sz="1875" spc="68" dirty="0">
                <a:latin typeface="Arial"/>
                <a:cs typeface="Arial"/>
              </a:rPr>
              <a:t>is</a:t>
            </a:r>
            <a:r>
              <a:rPr sz="1875" spc="71" dirty="0">
                <a:latin typeface="Arial"/>
                <a:cs typeface="Arial"/>
              </a:rPr>
              <a:t> </a:t>
            </a:r>
            <a:r>
              <a:rPr sz="1875" spc="53" dirty="0">
                <a:latin typeface="Arial"/>
                <a:cs typeface="Arial"/>
              </a:rPr>
              <a:t>Ethics?</a:t>
            </a:r>
            <a:r>
              <a:rPr sz="1875" dirty="0">
                <a:latin typeface="Arial"/>
                <a:cs typeface="Arial"/>
              </a:rPr>
              <a:t>	</a:t>
            </a:r>
            <a:r>
              <a:rPr sz="1875" spc="120" dirty="0">
                <a:latin typeface="Arial"/>
                <a:cs typeface="Arial"/>
              </a:rPr>
              <a:t>What’s</a:t>
            </a:r>
            <a:r>
              <a:rPr sz="1875" spc="75" dirty="0">
                <a:latin typeface="Arial"/>
                <a:cs typeface="Arial"/>
              </a:rPr>
              <a:t> </a:t>
            </a:r>
            <a:r>
              <a:rPr sz="1875" spc="79" dirty="0">
                <a:latin typeface="Arial"/>
                <a:cs typeface="Arial"/>
              </a:rPr>
              <a:t>Ethics </a:t>
            </a:r>
            <a:r>
              <a:rPr sz="1875" spc="113" dirty="0">
                <a:latin typeface="Arial"/>
                <a:cs typeface="Arial"/>
              </a:rPr>
              <a:t>of</a:t>
            </a:r>
            <a:r>
              <a:rPr sz="1875" spc="79" dirty="0">
                <a:latin typeface="Arial"/>
                <a:cs typeface="Arial"/>
              </a:rPr>
              <a:t> </a:t>
            </a:r>
            <a:r>
              <a:rPr sz="1875" spc="101" dirty="0">
                <a:latin typeface="Arial"/>
                <a:cs typeface="Arial"/>
              </a:rPr>
              <a:t>Computing?</a:t>
            </a:r>
            <a:endParaRPr sz="1875">
              <a:latin typeface="Arial"/>
              <a:cs typeface="Arial"/>
            </a:endParaRPr>
          </a:p>
          <a:p>
            <a:pPr>
              <a:lnSpc>
                <a:spcPct val="100000"/>
              </a:lnSpc>
              <a:buClr>
                <a:srgbClr val="405487"/>
              </a:buClr>
              <a:buFont typeface="Arial"/>
              <a:buChar char="•"/>
            </a:pPr>
            <a:endParaRPr sz="2250">
              <a:latin typeface="Arial"/>
              <a:cs typeface="Arial"/>
            </a:endParaRPr>
          </a:p>
          <a:p>
            <a:pPr>
              <a:spcBef>
                <a:spcPts val="26"/>
              </a:spcBef>
              <a:buClr>
                <a:srgbClr val="405487"/>
              </a:buClr>
              <a:buFont typeface="Arial"/>
              <a:buChar char="•"/>
            </a:pPr>
            <a:endParaRPr sz="1763">
              <a:latin typeface="Arial"/>
              <a:cs typeface="Arial"/>
            </a:endParaRPr>
          </a:p>
          <a:p>
            <a:pPr marL="180975" indent="-171450">
              <a:buClr>
                <a:srgbClr val="405487"/>
              </a:buClr>
              <a:buChar char="•"/>
              <a:tabLst>
                <a:tab pos="180975" algn="l"/>
              </a:tabLst>
            </a:pPr>
            <a:r>
              <a:rPr sz="1875" spc="127" dirty="0">
                <a:latin typeface="Arial"/>
                <a:cs typeface="Arial"/>
              </a:rPr>
              <a:t>Why</a:t>
            </a:r>
            <a:r>
              <a:rPr sz="1875" spc="71" dirty="0">
                <a:latin typeface="Arial"/>
                <a:cs typeface="Arial"/>
              </a:rPr>
              <a:t> </a:t>
            </a:r>
            <a:r>
              <a:rPr sz="1875" spc="124" dirty="0">
                <a:latin typeface="Arial"/>
                <a:cs typeface="Arial"/>
              </a:rPr>
              <a:t>do</a:t>
            </a:r>
            <a:r>
              <a:rPr sz="1875" spc="79" dirty="0">
                <a:latin typeface="Arial"/>
                <a:cs typeface="Arial"/>
              </a:rPr>
              <a:t> </a:t>
            </a:r>
            <a:r>
              <a:rPr sz="1875" spc="131" dirty="0">
                <a:latin typeface="Arial"/>
                <a:cs typeface="Arial"/>
              </a:rPr>
              <a:t>we</a:t>
            </a:r>
            <a:r>
              <a:rPr sz="1875" spc="75" dirty="0">
                <a:latin typeface="Arial"/>
                <a:cs typeface="Arial"/>
              </a:rPr>
              <a:t> </a:t>
            </a:r>
            <a:r>
              <a:rPr sz="1875" spc="116" dirty="0">
                <a:latin typeface="Arial"/>
                <a:cs typeface="Arial"/>
              </a:rPr>
              <a:t>need</a:t>
            </a:r>
            <a:r>
              <a:rPr sz="1875" spc="75" dirty="0">
                <a:latin typeface="Arial"/>
                <a:cs typeface="Arial"/>
              </a:rPr>
              <a:t> </a:t>
            </a:r>
            <a:r>
              <a:rPr sz="1875" spc="79" dirty="0">
                <a:latin typeface="Arial"/>
                <a:cs typeface="Arial"/>
              </a:rPr>
              <a:t>Ethics</a:t>
            </a:r>
            <a:r>
              <a:rPr sz="1875" spc="75" dirty="0">
                <a:latin typeface="Arial"/>
                <a:cs typeface="Arial"/>
              </a:rPr>
              <a:t> </a:t>
            </a:r>
            <a:r>
              <a:rPr sz="1875" spc="113" dirty="0">
                <a:latin typeface="Arial"/>
                <a:cs typeface="Arial"/>
              </a:rPr>
              <a:t>of</a:t>
            </a:r>
            <a:r>
              <a:rPr sz="1875" spc="83" dirty="0">
                <a:latin typeface="Arial"/>
                <a:cs typeface="Arial"/>
              </a:rPr>
              <a:t> </a:t>
            </a:r>
            <a:r>
              <a:rPr sz="1875" spc="98" dirty="0">
                <a:latin typeface="Arial"/>
                <a:cs typeface="Arial"/>
              </a:rPr>
              <a:t>Computing?</a:t>
            </a:r>
            <a:endParaRPr sz="1875">
              <a:latin typeface="Arial"/>
              <a:cs typeface="Arial"/>
            </a:endParaRPr>
          </a:p>
          <a:p>
            <a:pPr>
              <a:lnSpc>
                <a:spcPct val="100000"/>
              </a:lnSpc>
              <a:buClr>
                <a:srgbClr val="405487"/>
              </a:buClr>
              <a:buFont typeface="Arial"/>
              <a:buChar char="•"/>
            </a:pPr>
            <a:endParaRPr sz="2250">
              <a:latin typeface="Arial"/>
              <a:cs typeface="Arial"/>
            </a:endParaRPr>
          </a:p>
          <a:p>
            <a:pPr>
              <a:spcBef>
                <a:spcPts val="38"/>
              </a:spcBef>
              <a:buClr>
                <a:srgbClr val="405487"/>
              </a:buClr>
              <a:buFont typeface="Arial"/>
              <a:buChar char="•"/>
            </a:pPr>
            <a:endParaRPr sz="1763">
              <a:latin typeface="Arial"/>
              <a:cs typeface="Arial"/>
            </a:endParaRPr>
          </a:p>
          <a:p>
            <a:pPr marL="180975" indent="-171450">
              <a:buClr>
                <a:srgbClr val="405487"/>
              </a:buClr>
              <a:buChar char="•"/>
              <a:tabLst>
                <a:tab pos="180975" algn="l"/>
              </a:tabLst>
            </a:pPr>
            <a:r>
              <a:rPr sz="1875" spc="83" dirty="0">
                <a:latin typeface="Arial"/>
                <a:cs typeface="Arial"/>
              </a:rPr>
              <a:t>Professionalism</a:t>
            </a:r>
            <a:r>
              <a:rPr sz="1875" spc="79" dirty="0">
                <a:latin typeface="Arial"/>
                <a:cs typeface="Arial"/>
              </a:rPr>
              <a:t> </a:t>
            </a:r>
            <a:r>
              <a:rPr sz="1875" spc="124" dirty="0">
                <a:latin typeface="Arial"/>
                <a:cs typeface="Arial"/>
              </a:rPr>
              <a:t>and</a:t>
            </a:r>
            <a:r>
              <a:rPr sz="1875" spc="75" dirty="0">
                <a:latin typeface="Arial"/>
                <a:cs typeface="Arial"/>
              </a:rPr>
              <a:t> </a:t>
            </a:r>
            <a:r>
              <a:rPr sz="1875" spc="79" dirty="0">
                <a:latin typeface="Arial"/>
                <a:cs typeface="Arial"/>
              </a:rPr>
              <a:t>Ethics </a:t>
            </a:r>
            <a:r>
              <a:rPr sz="1875" spc="113" dirty="0">
                <a:latin typeface="Arial"/>
                <a:cs typeface="Arial"/>
              </a:rPr>
              <a:t>of</a:t>
            </a:r>
            <a:r>
              <a:rPr sz="1875" spc="79" dirty="0">
                <a:latin typeface="Arial"/>
                <a:cs typeface="Arial"/>
              </a:rPr>
              <a:t> </a:t>
            </a:r>
            <a:r>
              <a:rPr sz="1875" spc="120" dirty="0">
                <a:latin typeface="Arial"/>
                <a:cs typeface="Arial"/>
              </a:rPr>
              <a:t>Computing</a:t>
            </a:r>
            <a:endParaRPr sz="1875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08308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80" y="973527"/>
            <a:ext cx="2251234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153" dirty="0">
                <a:latin typeface="Arial"/>
                <a:cs typeface="Arial"/>
              </a:rPr>
              <a:t>What’s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71" dirty="0">
                <a:latin typeface="Arial"/>
                <a:cs typeface="Arial"/>
              </a:rPr>
              <a:t>Ethics?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40080" y="1457705"/>
            <a:ext cx="7308056" cy="3308117"/>
          </a:xfrm>
          <a:prstGeom prst="rect">
            <a:avLst/>
          </a:prstGeom>
        </p:spPr>
        <p:txBody>
          <a:bodyPr vert="horz" wrap="square" lIns="0" tIns="102394" rIns="0" bIns="0" rtlCol="0">
            <a:spAutoFit/>
          </a:bodyPr>
          <a:lstStyle/>
          <a:p>
            <a:pPr marL="174308" indent="-164783">
              <a:spcBef>
                <a:spcPts val="806"/>
              </a:spcBef>
              <a:buClr>
                <a:srgbClr val="405487"/>
              </a:buClr>
              <a:buChar char="•"/>
              <a:tabLst>
                <a:tab pos="173831" algn="l"/>
                <a:tab pos="174308" algn="l"/>
              </a:tabLst>
            </a:pPr>
            <a:r>
              <a:rPr sz="1425" spc="45" dirty="0">
                <a:latin typeface="Arial"/>
                <a:cs typeface="Arial"/>
              </a:rPr>
              <a:t>Trolley</a:t>
            </a:r>
            <a:r>
              <a:rPr sz="1425" spc="75" dirty="0">
                <a:latin typeface="Arial"/>
                <a:cs typeface="Arial"/>
              </a:rPr>
              <a:t> </a:t>
            </a:r>
            <a:r>
              <a:rPr sz="1425" spc="98" dirty="0">
                <a:latin typeface="Arial"/>
                <a:cs typeface="Arial"/>
              </a:rPr>
              <a:t>problem</a:t>
            </a:r>
            <a:endParaRPr sz="1425">
              <a:latin typeface="Arial"/>
              <a:cs typeface="Arial"/>
            </a:endParaRPr>
          </a:p>
          <a:p>
            <a:pPr marL="174308" indent="-164783">
              <a:spcBef>
                <a:spcPts val="735"/>
              </a:spcBef>
              <a:buClr>
                <a:srgbClr val="405487"/>
              </a:buClr>
              <a:buChar char="•"/>
              <a:tabLst>
                <a:tab pos="173831" algn="l"/>
                <a:tab pos="174308" algn="l"/>
              </a:tabLst>
            </a:pPr>
            <a:r>
              <a:rPr sz="1425" spc="68" dirty="0">
                <a:latin typeface="Arial"/>
                <a:cs typeface="Arial"/>
              </a:rPr>
              <a:t>The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116" dirty="0">
                <a:latin typeface="Arial"/>
                <a:cs typeface="Arial"/>
              </a:rPr>
              <a:t>modern</a:t>
            </a:r>
            <a:r>
              <a:rPr sz="1425" spc="60" dirty="0">
                <a:latin typeface="Arial"/>
                <a:cs typeface="Arial"/>
              </a:rPr>
              <a:t> </a:t>
            </a:r>
            <a:r>
              <a:rPr sz="1425" spc="120" dirty="0">
                <a:latin typeface="Arial"/>
                <a:cs typeface="Arial"/>
              </a:rPr>
              <a:t>form</a:t>
            </a:r>
            <a:r>
              <a:rPr sz="1425" spc="71" dirty="0">
                <a:latin typeface="Arial"/>
                <a:cs typeface="Arial"/>
              </a:rPr>
              <a:t> </a:t>
            </a:r>
            <a:r>
              <a:rPr sz="1425" spc="94" dirty="0">
                <a:latin typeface="Arial"/>
                <a:cs typeface="Arial"/>
              </a:rPr>
              <a:t>of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120" dirty="0">
                <a:latin typeface="Arial"/>
                <a:cs typeface="Arial"/>
              </a:rPr>
              <a:t>the</a:t>
            </a:r>
            <a:r>
              <a:rPr sz="1425" spc="56" dirty="0">
                <a:latin typeface="Arial"/>
                <a:cs typeface="Arial"/>
              </a:rPr>
              <a:t> </a:t>
            </a:r>
            <a:r>
              <a:rPr sz="1425" spc="109" dirty="0">
                <a:latin typeface="Arial"/>
                <a:cs typeface="Arial"/>
              </a:rPr>
              <a:t>problem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86" dirty="0">
                <a:latin typeface="Arial"/>
                <a:cs typeface="Arial"/>
              </a:rPr>
              <a:t>was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98" dirty="0">
                <a:latin typeface="Arial"/>
                <a:cs typeface="Arial"/>
              </a:rPr>
              <a:t>first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101" dirty="0">
                <a:latin typeface="Arial"/>
                <a:cs typeface="Arial"/>
              </a:rPr>
              <a:t>introduced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127" dirty="0">
                <a:latin typeface="Arial"/>
                <a:cs typeface="Arial"/>
              </a:rPr>
              <a:t>by</a:t>
            </a:r>
            <a:r>
              <a:rPr sz="1425" spc="71" dirty="0">
                <a:latin typeface="Arial"/>
                <a:cs typeface="Arial"/>
              </a:rPr>
              <a:t> Philippa</a:t>
            </a:r>
            <a:r>
              <a:rPr sz="1425" spc="60" dirty="0">
                <a:latin typeface="Arial"/>
                <a:cs typeface="Arial"/>
              </a:rPr>
              <a:t> Foot</a:t>
            </a:r>
            <a:r>
              <a:rPr sz="1425" spc="71" dirty="0">
                <a:latin typeface="Arial"/>
                <a:cs typeface="Arial"/>
              </a:rPr>
              <a:t> </a:t>
            </a:r>
            <a:r>
              <a:rPr sz="1425" spc="94" dirty="0">
                <a:latin typeface="Arial"/>
                <a:cs typeface="Arial"/>
              </a:rPr>
              <a:t>in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101" dirty="0">
                <a:latin typeface="Arial"/>
                <a:cs typeface="Arial"/>
              </a:rPr>
              <a:t>1967</a:t>
            </a:r>
            <a:endParaRPr sz="1425">
              <a:latin typeface="Arial"/>
              <a:cs typeface="Arial"/>
            </a:endParaRPr>
          </a:p>
          <a:p>
            <a:pPr>
              <a:spcBef>
                <a:spcPts val="11"/>
              </a:spcBef>
              <a:buClr>
                <a:srgbClr val="405487"/>
              </a:buClr>
              <a:buFont typeface="Arial"/>
              <a:buChar char="•"/>
            </a:pPr>
            <a:endParaRPr sz="1688">
              <a:latin typeface="Arial"/>
              <a:cs typeface="Arial"/>
            </a:endParaRPr>
          </a:p>
          <a:p>
            <a:pPr marL="173831" marR="111443" indent="-164783">
              <a:lnSpc>
                <a:spcPct val="101099"/>
              </a:lnSpc>
              <a:buClr>
                <a:srgbClr val="405487"/>
              </a:buClr>
              <a:buChar char="•"/>
              <a:tabLst>
                <a:tab pos="173831" algn="l"/>
                <a:tab pos="174308" algn="l"/>
              </a:tabLst>
            </a:pPr>
            <a:r>
              <a:rPr sz="1425" dirty="0">
                <a:latin typeface="Arial"/>
                <a:cs typeface="Arial"/>
              </a:rPr>
              <a:t>You</a:t>
            </a:r>
            <a:r>
              <a:rPr sz="1425" spc="53" dirty="0">
                <a:latin typeface="Arial"/>
                <a:cs typeface="Arial"/>
              </a:rPr>
              <a:t> </a:t>
            </a:r>
            <a:r>
              <a:rPr sz="1425" spc="64" dirty="0">
                <a:latin typeface="Arial"/>
                <a:cs typeface="Arial"/>
              </a:rPr>
              <a:t>see</a:t>
            </a:r>
            <a:r>
              <a:rPr sz="1425" spc="60" dirty="0">
                <a:latin typeface="Arial"/>
                <a:cs typeface="Arial"/>
              </a:rPr>
              <a:t> </a:t>
            </a:r>
            <a:r>
              <a:rPr sz="1425" spc="86" dirty="0">
                <a:latin typeface="Arial"/>
                <a:cs typeface="Arial"/>
              </a:rPr>
              <a:t>a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109" dirty="0">
                <a:latin typeface="Arial"/>
                <a:cs typeface="Arial"/>
              </a:rPr>
              <a:t>runaway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98" dirty="0">
                <a:latin typeface="Arial"/>
                <a:cs typeface="Arial"/>
              </a:rPr>
              <a:t>trolley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120" dirty="0">
                <a:latin typeface="Arial"/>
                <a:cs typeface="Arial"/>
              </a:rPr>
              <a:t>moving</a:t>
            </a:r>
            <a:r>
              <a:rPr sz="1425" spc="60" dirty="0">
                <a:latin typeface="Arial"/>
                <a:cs typeface="Arial"/>
              </a:rPr>
              <a:t> </a:t>
            </a:r>
            <a:r>
              <a:rPr sz="1425" spc="113" dirty="0">
                <a:latin typeface="Arial"/>
                <a:cs typeface="Arial"/>
              </a:rPr>
              <a:t>toward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101" dirty="0">
                <a:latin typeface="Arial"/>
                <a:cs typeface="Arial"/>
              </a:rPr>
              <a:t>five</a:t>
            </a:r>
            <a:r>
              <a:rPr sz="1425" spc="53" dirty="0">
                <a:latin typeface="Arial"/>
                <a:cs typeface="Arial"/>
              </a:rPr>
              <a:t> </a:t>
            </a:r>
            <a:r>
              <a:rPr sz="1425" spc="98" dirty="0">
                <a:latin typeface="Arial"/>
                <a:cs typeface="Arial"/>
              </a:rPr>
              <a:t>tied-</a:t>
            </a:r>
            <a:r>
              <a:rPr sz="1425" spc="116" dirty="0">
                <a:latin typeface="Arial"/>
                <a:cs typeface="Arial"/>
              </a:rPr>
              <a:t>up</a:t>
            </a:r>
            <a:r>
              <a:rPr sz="1425" spc="60" dirty="0">
                <a:latin typeface="Arial"/>
                <a:cs typeface="Arial"/>
              </a:rPr>
              <a:t> </a:t>
            </a:r>
            <a:r>
              <a:rPr sz="1425" spc="90" dirty="0">
                <a:latin typeface="Arial"/>
                <a:cs typeface="Arial"/>
              </a:rPr>
              <a:t>(or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86" dirty="0">
                <a:latin typeface="Arial"/>
                <a:cs typeface="Arial"/>
              </a:rPr>
              <a:t>otherwise </a:t>
            </a:r>
            <a:r>
              <a:rPr sz="1425" spc="98" dirty="0">
                <a:latin typeface="Arial"/>
                <a:cs typeface="Arial"/>
              </a:rPr>
              <a:t>incapacitated)</a:t>
            </a:r>
            <a:r>
              <a:rPr sz="1425" spc="60" dirty="0">
                <a:latin typeface="Arial"/>
                <a:cs typeface="Arial"/>
              </a:rPr>
              <a:t> </a:t>
            </a:r>
            <a:r>
              <a:rPr sz="1425" spc="94" dirty="0">
                <a:latin typeface="Arial"/>
                <a:cs typeface="Arial"/>
              </a:rPr>
              <a:t>people</a:t>
            </a:r>
            <a:r>
              <a:rPr sz="1425" spc="53" dirty="0">
                <a:latin typeface="Arial"/>
                <a:cs typeface="Arial"/>
              </a:rPr>
              <a:t> </a:t>
            </a:r>
            <a:r>
              <a:rPr sz="1425" spc="101" dirty="0">
                <a:latin typeface="Arial"/>
                <a:cs typeface="Arial"/>
              </a:rPr>
              <a:t>lying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98" dirty="0">
                <a:latin typeface="Arial"/>
                <a:cs typeface="Arial"/>
              </a:rPr>
              <a:t>on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120" dirty="0">
                <a:latin typeface="Arial"/>
                <a:cs typeface="Arial"/>
              </a:rPr>
              <a:t>the</a:t>
            </a:r>
            <a:r>
              <a:rPr sz="1425" spc="56" dirty="0">
                <a:latin typeface="Arial"/>
                <a:cs typeface="Arial"/>
              </a:rPr>
              <a:t> </a:t>
            </a:r>
            <a:r>
              <a:rPr sz="1425" spc="90" dirty="0">
                <a:latin typeface="Arial"/>
                <a:cs typeface="Arial"/>
              </a:rPr>
              <a:t>tracks.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dirty="0">
                <a:latin typeface="Arial"/>
                <a:cs typeface="Arial"/>
              </a:rPr>
              <a:t>You</a:t>
            </a:r>
            <a:r>
              <a:rPr sz="1425" spc="56" dirty="0">
                <a:latin typeface="Arial"/>
                <a:cs typeface="Arial"/>
              </a:rPr>
              <a:t> </a:t>
            </a:r>
            <a:r>
              <a:rPr sz="1425" spc="79" dirty="0">
                <a:latin typeface="Arial"/>
                <a:cs typeface="Arial"/>
              </a:rPr>
              <a:t>are</a:t>
            </a:r>
            <a:r>
              <a:rPr sz="1425" spc="60" dirty="0">
                <a:latin typeface="Arial"/>
                <a:cs typeface="Arial"/>
              </a:rPr>
              <a:t> </a:t>
            </a:r>
            <a:r>
              <a:rPr sz="1425" spc="101" dirty="0">
                <a:latin typeface="Arial"/>
                <a:cs typeface="Arial"/>
              </a:rPr>
              <a:t>standing</a:t>
            </a:r>
            <a:r>
              <a:rPr sz="1425" spc="71" dirty="0">
                <a:latin typeface="Arial"/>
                <a:cs typeface="Arial"/>
              </a:rPr>
              <a:t> </a:t>
            </a:r>
            <a:r>
              <a:rPr sz="1425" spc="116" dirty="0">
                <a:latin typeface="Arial"/>
                <a:cs typeface="Arial"/>
              </a:rPr>
              <a:t>next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127" dirty="0">
                <a:latin typeface="Arial"/>
                <a:cs typeface="Arial"/>
              </a:rPr>
              <a:t>to</a:t>
            </a:r>
            <a:r>
              <a:rPr sz="1425" spc="60" dirty="0">
                <a:latin typeface="Arial"/>
                <a:cs typeface="Arial"/>
              </a:rPr>
              <a:t> </a:t>
            </a:r>
            <a:r>
              <a:rPr sz="1425" spc="86" dirty="0">
                <a:latin typeface="Arial"/>
                <a:cs typeface="Arial"/>
              </a:rPr>
              <a:t>a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83" dirty="0">
                <a:latin typeface="Arial"/>
                <a:cs typeface="Arial"/>
              </a:rPr>
              <a:t>lever </a:t>
            </a:r>
            <a:r>
              <a:rPr sz="1425" spc="131" dirty="0">
                <a:latin typeface="Arial"/>
                <a:cs typeface="Arial"/>
              </a:rPr>
              <a:t>that</a:t>
            </a:r>
            <a:r>
              <a:rPr sz="1425" spc="71" dirty="0">
                <a:latin typeface="Arial"/>
                <a:cs typeface="Arial"/>
              </a:rPr>
              <a:t> </a:t>
            </a:r>
            <a:r>
              <a:rPr sz="1425" spc="86" dirty="0">
                <a:latin typeface="Arial"/>
                <a:cs typeface="Arial"/>
              </a:rPr>
              <a:t>controls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86" dirty="0">
                <a:latin typeface="Arial"/>
                <a:cs typeface="Arial"/>
              </a:rPr>
              <a:t>a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94" dirty="0">
                <a:latin typeface="Arial"/>
                <a:cs typeface="Arial"/>
              </a:rPr>
              <a:t>switch.</a:t>
            </a:r>
            <a:r>
              <a:rPr sz="1425" spc="75" dirty="0">
                <a:latin typeface="Arial"/>
                <a:cs typeface="Arial"/>
              </a:rPr>
              <a:t> </a:t>
            </a:r>
            <a:r>
              <a:rPr sz="1425" spc="64" dirty="0">
                <a:latin typeface="Arial"/>
                <a:cs typeface="Arial"/>
              </a:rPr>
              <a:t>If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109" dirty="0">
                <a:latin typeface="Arial"/>
                <a:cs typeface="Arial"/>
              </a:rPr>
              <a:t>you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98" dirty="0">
                <a:latin typeface="Arial"/>
                <a:cs typeface="Arial"/>
              </a:rPr>
              <a:t>pull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120" dirty="0">
                <a:latin typeface="Arial"/>
                <a:cs typeface="Arial"/>
              </a:rPr>
              <a:t>the</a:t>
            </a:r>
            <a:r>
              <a:rPr sz="1425" spc="60" dirty="0">
                <a:latin typeface="Arial"/>
                <a:cs typeface="Arial"/>
              </a:rPr>
              <a:t> </a:t>
            </a:r>
            <a:r>
              <a:rPr sz="1425" spc="90" dirty="0">
                <a:latin typeface="Arial"/>
                <a:cs typeface="Arial"/>
              </a:rPr>
              <a:t>lever,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120" dirty="0">
                <a:latin typeface="Arial"/>
                <a:cs typeface="Arial"/>
              </a:rPr>
              <a:t>the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98" dirty="0">
                <a:latin typeface="Arial"/>
                <a:cs typeface="Arial"/>
              </a:rPr>
              <a:t>trolley</a:t>
            </a:r>
            <a:r>
              <a:rPr sz="1425" spc="75" dirty="0">
                <a:latin typeface="Arial"/>
                <a:cs typeface="Arial"/>
              </a:rPr>
              <a:t> </a:t>
            </a:r>
            <a:r>
              <a:rPr sz="1425" spc="90" dirty="0">
                <a:latin typeface="Arial"/>
                <a:cs typeface="Arial"/>
              </a:rPr>
              <a:t>will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105" dirty="0">
                <a:latin typeface="Arial"/>
                <a:cs typeface="Arial"/>
              </a:rPr>
              <a:t>be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94" dirty="0">
                <a:latin typeface="Arial"/>
                <a:cs typeface="Arial"/>
              </a:rPr>
              <a:t>redirected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98" dirty="0">
                <a:latin typeface="Arial"/>
                <a:cs typeface="Arial"/>
              </a:rPr>
              <a:t>onto </a:t>
            </a:r>
            <a:r>
              <a:rPr sz="1425" spc="86" dirty="0">
                <a:latin typeface="Arial"/>
                <a:cs typeface="Arial"/>
              </a:rPr>
              <a:t>a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75" dirty="0">
                <a:latin typeface="Arial"/>
                <a:cs typeface="Arial"/>
              </a:rPr>
              <a:t>side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101" dirty="0">
                <a:latin typeface="Arial"/>
                <a:cs typeface="Arial"/>
              </a:rPr>
              <a:t>track,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105" dirty="0">
                <a:latin typeface="Arial"/>
                <a:cs typeface="Arial"/>
              </a:rPr>
              <a:t>and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120" dirty="0">
                <a:latin typeface="Arial"/>
                <a:cs typeface="Arial"/>
              </a:rPr>
              <a:t>the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101" dirty="0">
                <a:latin typeface="Arial"/>
                <a:cs typeface="Arial"/>
              </a:rPr>
              <a:t>five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90" dirty="0">
                <a:latin typeface="Arial"/>
                <a:cs typeface="Arial"/>
              </a:rPr>
              <a:t>people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98" dirty="0">
                <a:latin typeface="Arial"/>
                <a:cs typeface="Arial"/>
              </a:rPr>
              <a:t>on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120" dirty="0">
                <a:latin typeface="Arial"/>
                <a:cs typeface="Arial"/>
              </a:rPr>
              <a:t>the</a:t>
            </a:r>
            <a:r>
              <a:rPr sz="1425" spc="60" dirty="0">
                <a:latin typeface="Arial"/>
                <a:cs typeface="Arial"/>
              </a:rPr>
              <a:t> </a:t>
            </a:r>
            <a:r>
              <a:rPr sz="1425" spc="120" dirty="0">
                <a:latin typeface="Arial"/>
                <a:cs typeface="Arial"/>
              </a:rPr>
              <a:t>main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109" dirty="0">
                <a:latin typeface="Arial"/>
                <a:cs typeface="Arial"/>
              </a:rPr>
              <a:t>track</a:t>
            </a:r>
            <a:r>
              <a:rPr sz="1425" spc="71" dirty="0">
                <a:latin typeface="Arial"/>
                <a:cs typeface="Arial"/>
              </a:rPr>
              <a:t> </a:t>
            </a:r>
            <a:r>
              <a:rPr sz="1425" spc="94" dirty="0">
                <a:latin typeface="Arial"/>
                <a:cs typeface="Arial"/>
              </a:rPr>
              <a:t>will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98" dirty="0">
                <a:latin typeface="Arial"/>
                <a:cs typeface="Arial"/>
              </a:rPr>
              <a:t>be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79" dirty="0">
                <a:latin typeface="Arial"/>
                <a:cs typeface="Arial"/>
              </a:rPr>
              <a:t>saved.</a:t>
            </a:r>
            <a:r>
              <a:rPr sz="1425" spc="71" dirty="0">
                <a:latin typeface="Arial"/>
                <a:cs typeface="Arial"/>
              </a:rPr>
              <a:t> </a:t>
            </a:r>
            <a:r>
              <a:rPr sz="1425" spc="83" dirty="0">
                <a:latin typeface="Arial"/>
                <a:cs typeface="Arial"/>
              </a:rPr>
              <a:t>However, </a:t>
            </a:r>
            <a:r>
              <a:rPr sz="1425" spc="105" dirty="0">
                <a:latin typeface="Arial"/>
                <a:cs typeface="Arial"/>
              </a:rPr>
              <a:t>there</a:t>
            </a:r>
            <a:r>
              <a:rPr sz="1425" spc="49" dirty="0">
                <a:latin typeface="Arial"/>
                <a:cs typeface="Arial"/>
              </a:rPr>
              <a:t> </a:t>
            </a:r>
            <a:r>
              <a:rPr sz="1425" spc="56" dirty="0">
                <a:latin typeface="Arial"/>
                <a:cs typeface="Arial"/>
              </a:rPr>
              <a:t>is </a:t>
            </a:r>
            <a:r>
              <a:rPr sz="1425" spc="86" dirty="0">
                <a:latin typeface="Arial"/>
                <a:cs typeface="Arial"/>
              </a:rPr>
              <a:t>a</a:t>
            </a:r>
            <a:r>
              <a:rPr sz="1425" spc="60" dirty="0">
                <a:latin typeface="Arial"/>
                <a:cs typeface="Arial"/>
              </a:rPr>
              <a:t> </a:t>
            </a:r>
            <a:r>
              <a:rPr sz="1425" spc="83" dirty="0">
                <a:latin typeface="Arial"/>
                <a:cs typeface="Arial"/>
              </a:rPr>
              <a:t>single</a:t>
            </a:r>
            <a:r>
              <a:rPr sz="1425" spc="60" dirty="0">
                <a:latin typeface="Arial"/>
                <a:cs typeface="Arial"/>
              </a:rPr>
              <a:t> </a:t>
            </a:r>
            <a:r>
              <a:rPr sz="1425" spc="90" dirty="0">
                <a:latin typeface="Arial"/>
                <a:cs typeface="Arial"/>
              </a:rPr>
              <a:t>person</a:t>
            </a:r>
            <a:r>
              <a:rPr sz="1425" spc="53" dirty="0">
                <a:latin typeface="Arial"/>
                <a:cs typeface="Arial"/>
              </a:rPr>
              <a:t> </a:t>
            </a:r>
            <a:r>
              <a:rPr sz="1425" spc="101" dirty="0">
                <a:latin typeface="Arial"/>
                <a:cs typeface="Arial"/>
              </a:rPr>
              <a:t>lying</a:t>
            </a:r>
            <a:r>
              <a:rPr sz="1425" spc="56" dirty="0">
                <a:latin typeface="Arial"/>
                <a:cs typeface="Arial"/>
              </a:rPr>
              <a:t> </a:t>
            </a:r>
            <a:r>
              <a:rPr sz="1425" spc="101" dirty="0">
                <a:latin typeface="Arial"/>
                <a:cs typeface="Arial"/>
              </a:rPr>
              <a:t>on</a:t>
            </a:r>
            <a:r>
              <a:rPr sz="1425" spc="60" dirty="0">
                <a:latin typeface="Arial"/>
                <a:cs typeface="Arial"/>
              </a:rPr>
              <a:t> </a:t>
            </a:r>
            <a:r>
              <a:rPr sz="1425" spc="120" dirty="0">
                <a:latin typeface="Arial"/>
                <a:cs typeface="Arial"/>
              </a:rPr>
              <a:t>the</a:t>
            </a:r>
            <a:r>
              <a:rPr sz="1425" spc="60" dirty="0">
                <a:latin typeface="Arial"/>
                <a:cs typeface="Arial"/>
              </a:rPr>
              <a:t> </a:t>
            </a:r>
            <a:r>
              <a:rPr sz="1425" spc="75" dirty="0">
                <a:latin typeface="Arial"/>
                <a:cs typeface="Arial"/>
              </a:rPr>
              <a:t>side</a:t>
            </a:r>
            <a:r>
              <a:rPr sz="1425" spc="56" dirty="0">
                <a:latin typeface="Arial"/>
                <a:cs typeface="Arial"/>
              </a:rPr>
              <a:t> </a:t>
            </a:r>
            <a:r>
              <a:rPr sz="1425" spc="101" dirty="0">
                <a:latin typeface="Arial"/>
                <a:cs typeface="Arial"/>
              </a:rPr>
              <a:t>track.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dirty="0">
                <a:latin typeface="Arial"/>
                <a:cs typeface="Arial"/>
              </a:rPr>
              <a:t>You</a:t>
            </a:r>
            <a:r>
              <a:rPr sz="1425" spc="56" dirty="0">
                <a:latin typeface="Arial"/>
                <a:cs typeface="Arial"/>
              </a:rPr>
              <a:t> </a:t>
            </a:r>
            <a:r>
              <a:rPr sz="1425" spc="105" dirty="0">
                <a:latin typeface="Arial"/>
                <a:cs typeface="Arial"/>
              </a:rPr>
              <a:t>have</a:t>
            </a:r>
            <a:r>
              <a:rPr sz="1425" spc="49" dirty="0">
                <a:latin typeface="Arial"/>
                <a:cs typeface="Arial"/>
              </a:rPr>
              <a:t> </a:t>
            </a:r>
            <a:r>
              <a:rPr sz="1425" spc="131" dirty="0">
                <a:latin typeface="Arial"/>
                <a:cs typeface="Arial"/>
              </a:rPr>
              <a:t>two</a:t>
            </a:r>
            <a:r>
              <a:rPr sz="1425" spc="60" dirty="0">
                <a:latin typeface="Arial"/>
                <a:cs typeface="Arial"/>
              </a:rPr>
              <a:t> </a:t>
            </a:r>
            <a:r>
              <a:rPr sz="1425" spc="86" dirty="0">
                <a:latin typeface="Arial"/>
                <a:cs typeface="Arial"/>
              </a:rPr>
              <a:t>options:</a:t>
            </a:r>
            <a:endParaRPr sz="1425">
              <a:latin typeface="Arial"/>
              <a:cs typeface="Arial"/>
            </a:endParaRPr>
          </a:p>
          <a:p>
            <a:pPr>
              <a:spcBef>
                <a:spcPts val="38"/>
              </a:spcBef>
              <a:buClr>
                <a:srgbClr val="405487"/>
              </a:buClr>
              <a:buFont typeface="Arial"/>
              <a:buChar char="•"/>
            </a:pPr>
            <a:endParaRPr sz="1613">
              <a:latin typeface="Arial"/>
              <a:cs typeface="Arial"/>
            </a:endParaRPr>
          </a:p>
          <a:p>
            <a:pPr marL="174308" indent="-164783">
              <a:buClr>
                <a:srgbClr val="405487"/>
              </a:buClr>
              <a:buChar char="•"/>
              <a:tabLst>
                <a:tab pos="173831" algn="l"/>
                <a:tab pos="174308" algn="l"/>
              </a:tabLst>
            </a:pPr>
            <a:r>
              <a:rPr sz="1425" spc="86" dirty="0">
                <a:latin typeface="Arial"/>
                <a:cs typeface="Arial"/>
              </a:rPr>
              <a:t>1.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75" dirty="0">
                <a:latin typeface="Arial"/>
                <a:cs typeface="Arial"/>
              </a:rPr>
              <a:t>Do</a:t>
            </a:r>
            <a:r>
              <a:rPr sz="1425" spc="71" dirty="0">
                <a:latin typeface="Arial"/>
                <a:cs typeface="Arial"/>
              </a:rPr>
              <a:t> </a:t>
            </a:r>
            <a:r>
              <a:rPr sz="1425" spc="113" dirty="0">
                <a:latin typeface="Arial"/>
                <a:cs typeface="Arial"/>
              </a:rPr>
              <a:t>nothing</a:t>
            </a:r>
            <a:r>
              <a:rPr sz="1425" spc="60" dirty="0">
                <a:latin typeface="Arial"/>
                <a:cs typeface="Arial"/>
              </a:rPr>
              <a:t> </a:t>
            </a:r>
            <a:r>
              <a:rPr sz="1425" spc="105" dirty="0">
                <a:latin typeface="Arial"/>
                <a:cs typeface="Arial"/>
              </a:rPr>
              <a:t>and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90" dirty="0">
                <a:latin typeface="Arial"/>
                <a:cs typeface="Arial"/>
              </a:rPr>
              <a:t>allow</a:t>
            </a:r>
            <a:r>
              <a:rPr sz="1425" spc="71" dirty="0">
                <a:latin typeface="Arial"/>
                <a:cs typeface="Arial"/>
              </a:rPr>
              <a:t> </a:t>
            </a:r>
            <a:r>
              <a:rPr sz="1425" spc="120" dirty="0">
                <a:latin typeface="Arial"/>
                <a:cs typeface="Arial"/>
              </a:rPr>
              <a:t>the</a:t>
            </a:r>
            <a:r>
              <a:rPr sz="1425" spc="60" dirty="0">
                <a:latin typeface="Arial"/>
                <a:cs typeface="Arial"/>
              </a:rPr>
              <a:t> </a:t>
            </a:r>
            <a:r>
              <a:rPr sz="1425" spc="98" dirty="0">
                <a:latin typeface="Arial"/>
                <a:cs typeface="Arial"/>
              </a:rPr>
              <a:t>trolley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127" dirty="0">
                <a:latin typeface="Arial"/>
                <a:cs typeface="Arial"/>
              </a:rPr>
              <a:t>to</a:t>
            </a:r>
            <a:r>
              <a:rPr sz="1425" spc="71" dirty="0">
                <a:latin typeface="Arial"/>
                <a:cs typeface="Arial"/>
              </a:rPr>
              <a:t> </a:t>
            </a:r>
            <a:r>
              <a:rPr sz="1425" spc="86" dirty="0">
                <a:latin typeface="Arial"/>
                <a:cs typeface="Arial"/>
              </a:rPr>
              <a:t>kill</a:t>
            </a:r>
            <a:r>
              <a:rPr sz="1425" spc="60" dirty="0">
                <a:latin typeface="Arial"/>
                <a:cs typeface="Arial"/>
              </a:rPr>
              <a:t> </a:t>
            </a:r>
            <a:r>
              <a:rPr sz="1425" spc="120" dirty="0">
                <a:latin typeface="Arial"/>
                <a:cs typeface="Arial"/>
              </a:rPr>
              <a:t>the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101" dirty="0">
                <a:latin typeface="Arial"/>
                <a:cs typeface="Arial"/>
              </a:rPr>
              <a:t>five</a:t>
            </a:r>
            <a:r>
              <a:rPr sz="1425" spc="56" dirty="0">
                <a:latin typeface="Arial"/>
                <a:cs typeface="Arial"/>
              </a:rPr>
              <a:t> </a:t>
            </a:r>
            <a:r>
              <a:rPr sz="1425" spc="94" dirty="0">
                <a:latin typeface="Arial"/>
                <a:cs typeface="Arial"/>
              </a:rPr>
              <a:t>people</a:t>
            </a:r>
            <a:r>
              <a:rPr sz="1425" spc="60" dirty="0">
                <a:latin typeface="Arial"/>
                <a:cs typeface="Arial"/>
              </a:rPr>
              <a:t> </a:t>
            </a:r>
            <a:r>
              <a:rPr sz="1425" spc="101" dirty="0">
                <a:latin typeface="Arial"/>
                <a:cs typeface="Arial"/>
              </a:rPr>
              <a:t>on</a:t>
            </a:r>
            <a:r>
              <a:rPr sz="1425" spc="60" dirty="0">
                <a:latin typeface="Arial"/>
                <a:cs typeface="Arial"/>
              </a:rPr>
              <a:t> </a:t>
            </a:r>
            <a:r>
              <a:rPr sz="1425" spc="120" dirty="0">
                <a:latin typeface="Arial"/>
                <a:cs typeface="Arial"/>
              </a:rPr>
              <a:t>the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120" dirty="0">
                <a:latin typeface="Arial"/>
                <a:cs typeface="Arial"/>
              </a:rPr>
              <a:t>main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94" dirty="0">
                <a:latin typeface="Arial"/>
                <a:cs typeface="Arial"/>
              </a:rPr>
              <a:t>track.</a:t>
            </a:r>
            <a:endParaRPr sz="1425">
              <a:latin typeface="Arial"/>
              <a:cs typeface="Arial"/>
            </a:endParaRPr>
          </a:p>
          <a:p>
            <a:pPr marL="173831" marR="120968" indent="-164783">
              <a:lnSpc>
                <a:spcPct val="101299"/>
              </a:lnSpc>
              <a:spcBef>
                <a:spcPts val="713"/>
              </a:spcBef>
              <a:buClr>
                <a:srgbClr val="405487"/>
              </a:buClr>
              <a:buChar char="•"/>
              <a:tabLst>
                <a:tab pos="173831" algn="l"/>
                <a:tab pos="174308" algn="l"/>
              </a:tabLst>
            </a:pPr>
            <a:r>
              <a:rPr sz="1425" spc="86" dirty="0">
                <a:latin typeface="Arial"/>
                <a:cs typeface="Arial"/>
              </a:rPr>
              <a:t>2.</a:t>
            </a:r>
            <a:r>
              <a:rPr sz="1425" spc="71" dirty="0">
                <a:latin typeface="Arial"/>
                <a:cs typeface="Arial"/>
              </a:rPr>
              <a:t> </a:t>
            </a:r>
            <a:r>
              <a:rPr sz="1425" spc="38" dirty="0">
                <a:latin typeface="Arial"/>
                <a:cs typeface="Arial"/>
              </a:rPr>
              <a:t>Pull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120" dirty="0">
                <a:latin typeface="Arial"/>
                <a:cs typeface="Arial"/>
              </a:rPr>
              <a:t>the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90" dirty="0">
                <a:latin typeface="Arial"/>
                <a:cs typeface="Arial"/>
              </a:rPr>
              <a:t>lever,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109" dirty="0">
                <a:latin typeface="Arial"/>
                <a:cs typeface="Arial"/>
              </a:rPr>
              <a:t>diverting</a:t>
            </a:r>
            <a:r>
              <a:rPr sz="1425" spc="75" dirty="0">
                <a:latin typeface="Arial"/>
                <a:cs typeface="Arial"/>
              </a:rPr>
              <a:t> </a:t>
            </a:r>
            <a:r>
              <a:rPr sz="1425" spc="120" dirty="0">
                <a:latin typeface="Arial"/>
                <a:cs typeface="Arial"/>
              </a:rPr>
              <a:t>the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98" dirty="0">
                <a:latin typeface="Arial"/>
                <a:cs typeface="Arial"/>
              </a:rPr>
              <a:t>trolley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113" dirty="0">
                <a:latin typeface="Arial"/>
                <a:cs typeface="Arial"/>
              </a:rPr>
              <a:t>onto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120" dirty="0">
                <a:latin typeface="Arial"/>
                <a:cs typeface="Arial"/>
              </a:rPr>
              <a:t>the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75" dirty="0">
                <a:latin typeface="Arial"/>
                <a:cs typeface="Arial"/>
              </a:rPr>
              <a:t>side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109" dirty="0">
                <a:latin typeface="Arial"/>
                <a:cs typeface="Arial"/>
              </a:rPr>
              <a:t>track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101" dirty="0">
                <a:latin typeface="Arial"/>
                <a:cs typeface="Arial"/>
              </a:rPr>
              <a:t>where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116" dirty="0">
                <a:latin typeface="Arial"/>
                <a:cs typeface="Arial"/>
              </a:rPr>
              <a:t>it</a:t>
            </a:r>
            <a:r>
              <a:rPr sz="1425" spc="75" dirty="0">
                <a:latin typeface="Arial"/>
                <a:cs typeface="Arial"/>
              </a:rPr>
              <a:t> </a:t>
            </a:r>
            <a:r>
              <a:rPr sz="1425" spc="94" dirty="0">
                <a:latin typeface="Arial"/>
                <a:cs typeface="Arial"/>
              </a:rPr>
              <a:t>will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86" dirty="0">
                <a:latin typeface="Arial"/>
                <a:cs typeface="Arial"/>
              </a:rPr>
              <a:t>kill</a:t>
            </a:r>
            <a:r>
              <a:rPr sz="1425" spc="64" dirty="0">
                <a:latin typeface="Arial"/>
                <a:cs typeface="Arial"/>
              </a:rPr>
              <a:t> </a:t>
            </a:r>
            <a:r>
              <a:rPr sz="1425" spc="75" dirty="0">
                <a:latin typeface="Arial"/>
                <a:cs typeface="Arial"/>
              </a:rPr>
              <a:t>one person.</a:t>
            </a:r>
            <a:endParaRPr sz="1425">
              <a:latin typeface="Arial"/>
              <a:cs typeface="Arial"/>
            </a:endParaRPr>
          </a:p>
          <a:p>
            <a:pPr marL="174308" indent="-164783">
              <a:spcBef>
                <a:spcPts val="735"/>
              </a:spcBef>
              <a:buClr>
                <a:srgbClr val="405487"/>
              </a:buClr>
              <a:buChar char="•"/>
              <a:tabLst>
                <a:tab pos="173831" algn="l"/>
                <a:tab pos="174308" algn="l"/>
              </a:tabLst>
            </a:pPr>
            <a:r>
              <a:rPr sz="1425" spc="86" dirty="0">
                <a:latin typeface="Arial"/>
                <a:cs typeface="Arial"/>
              </a:rPr>
              <a:t>Which</a:t>
            </a:r>
            <a:r>
              <a:rPr sz="1425" spc="60" dirty="0">
                <a:latin typeface="Arial"/>
                <a:cs typeface="Arial"/>
              </a:rPr>
              <a:t> </a:t>
            </a:r>
            <a:r>
              <a:rPr sz="1425" spc="56" dirty="0">
                <a:latin typeface="Arial"/>
                <a:cs typeface="Arial"/>
              </a:rPr>
              <a:t>is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120" dirty="0">
                <a:latin typeface="Arial"/>
                <a:cs typeface="Arial"/>
              </a:rPr>
              <a:t>the</a:t>
            </a:r>
            <a:r>
              <a:rPr sz="1425" spc="56" dirty="0">
                <a:latin typeface="Arial"/>
                <a:cs typeface="Arial"/>
              </a:rPr>
              <a:t> </a:t>
            </a:r>
            <a:r>
              <a:rPr sz="1425" spc="116" dirty="0">
                <a:latin typeface="Arial"/>
                <a:cs typeface="Arial"/>
              </a:rPr>
              <a:t>more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94" dirty="0">
                <a:latin typeface="Arial"/>
                <a:cs typeface="Arial"/>
              </a:rPr>
              <a:t>ethical</a:t>
            </a:r>
            <a:r>
              <a:rPr sz="1425" spc="68" dirty="0">
                <a:latin typeface="Arial"/>
                <a:cs typeface="Arial"/>
              </a:rPr>
              <a:t> </a:t>
            </a:r>
            <a:r>
              <a:rPr sz="1425" spc="79" dirty="0">
                <a:latin typeface="Arial"/>
                <a:cs typeface="Arial"/>
              </a:rPr>
              <a:t>option?</a:t>
            </a:r>
            <a:endParaRPr sz="1425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573416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80" y="972575"/>
            <a:ext cx="3430429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-172" dirty="0">
                <a:solidFill>
                  <a:srgbClr val="1057B8"/>
                </a:solidFill>
                <a:latin typeface="Arial"/>
                <a:cs typeface="Arial"/>
              </a:rPr>
              <a:t>Do</a:t>
            </a:r>
            <a:r>
              <a:rPr sz="2400" spc="4" dirty="0">
                <a:solidFill>
                  <a:srgbClr val="1057B8"/>
                </a:solidFill>
                <a:latin typeface="Arial"/>
                <a:cs typeface="Arial"/>
              </a:rPr>
              <a:t> </a:t>
            </a:r>
            <a:r>
              <a:rPr sz="2400" spc="-71" dirty="0">
                <a:solidFill>
                  <a:srgbClr val="1057B8"/>
                </a:solidFill>
                <a:latin typeface="Arial"/>
                <a:cs typeface="Arial"/>
              </a:rPr>
              <a:t>nothing?</a:t>
            </a:r>
            <a:r>
              <a:rPr sz="2400" spc="-98" dirty="0">
                <a:solidFill>
                  <a:srgbClr val="1057B8"/>
                </a:solidFill>
                <a:latin typeface="Arial"/>
                <a:cs typeface="Arial"/>
              </a:rPr>
              <a:t> </a:t>
            </a:r>
            <a:r>
              <a:rPr sz="2400" spc="-101" dirty="0">
                <a:solidFill>
                  <a:srgbClr val="1057B8"/>
                </a:solidFill>
                <a:latin typeface="Arial"/>
                <a:cs typeface="Arial"/>
              </a:rPr>
              <a:t>Pull</a:t>
            </a:r>
            <a:r>
              <a:rPr sz="2400" spc="-64" dirty="0">
                <a:solidFill>
                  <a:srgbClr val="1057B8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1057B8"/>
                </a:solidFill>
                <a:latin typeface="Arial"/>
                <a:cs typeface="Arial"/>
              </a:rPr>
              <a:t>the</a:t>
            </a:r>
            <a:r>
              <a:rPr sz="2400" spc="-64" dirty="0">
                <a:solidFill>
                  <a:srgbClr val="1057B8"/>
                </a:solidFill>
                <a:latin typeface="Arial"/>
                <a:cs typeface="Arial"/>
              </a:rPr>
              <a:t> </a:t>
            </a:r>
            <a:r>
              <a:rPr sz="2400" spc="-68" dirty="0">
                <a:solidFill>
                  <a:srgbClr val="1057B8"/>
                </a:solidFill>
                <a:latin typeface="Arial"/>
                <a:cs typeface="Arial"/>
              </a:rPr>
              <a:t>lever?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47725" y="1681162"/>
            <a:ext cx="7063740" cy="3713798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35379" y="3925253"/>
            <a:ext cx="4819650" cy="1016945"/>
          </a:xfrm>
          <a:prstGeom prst="rect">
            <a:avLst/>
          </a:prstGeom>
        </p:spPr>
        <p:txBody>
          <a:bodyPr vert="horz" wrap="square" lIns="0" tIns="95250" rIns="0" bIns="0" rtlCol="0">
            <a:spAutoFit/>
          </a:bodyPr>
          <a:lstStyle/>
          <a:p>
            <a:pPr marL="9525">
              <a:spcBef>
                <a:spcPts val="750"/>
              </a:spcBef>
            </a:pPr>
            <a:r>
              <a:rPr sz="1350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Pull</a:t>
            </a:r>
            <a:r>
              <a:rPr sz="1350" u="heavy" spc="9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350" u="heavy" spc="10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the</a:t>
            </a:r>
            <a:r>
              <a:rPr sz="1350" u="heavy" spc="86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lever</a:t>
            </a:r>
            <a:r>
              <a:rPr sz="1350" u="heavy" spc="98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350" u="heavy" spc="86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(Utilitarianism)</a:t>
            </a:r>
            <a:r>
              <a:rPr sz="1350" u="heavy" spc="101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350" u="heavy" spc="41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:</a:t>
            </a:r>
            <a:endParaRPr sz="1350" dirty="0">
              <a:latin typeface="Arial"/>
              <a:cs typeface="Arial"/>
            </a:endParaRPr>
          </a:p>
          <a:p>
            <a:pPr marL="9525" marR="1822609">
              <a:spcBef>
                <a:spcPts val="675"/>
              </a:spcBef>
            </a:pPr>
            <a:r>
              <a:rPr sz="1350" spc="75" dirty="0">
                <a:latin typeface="Arial"/>
                <a:cs typeface="Arial"/>
              </a:rPr>
              <a:t>Maximizes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105" dirty="0">
                <a:latin typeface="Arial"/>
                <a:cs typeface="Arial"/>
              </a:rPr>
              <a:t>utility</a:t>
            </a:r>
            <a:r>
              <a:rPr sz="1350" spc="68" dirty="0">
                <a:latin typeface="Arial"/>
                <a:cs typeface="Arial"/>
              </a:rPr>
              <a:t> </a:t>
            </a:r>
            <a:r>
              <a:rPr sz="1350" spc="113" dirty="0">
                <a:latin typeface="Arial"/>
                <a:cs typeface="Arial"/>
              </a:rPr>
              <a:t>to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71" dirty="0">
                <a:latin typeface="Arial"/>
                <a:cs typeface="Arial"/>
              </a:rPr>
              <a:t>produces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90" dirty="0">
                <a:latin typeface="Arial"/>
                <a:cs typeface="Arial"/>
              </a:rPr>
              <a:t>the </a:t>
            </a:r>
            <a:r>
              <a:rPr sz="1350" spc="86" dirty="0">
                <a:latin typeface="Arial"/>
                <a:cs typeface="Arial"/>
              </a:rPr>
              <a:t>greatest</a:t>
            </a:r>
            <a:r>
              <a:rPr sz="1350" spc="68" dirty="0">
                <a:latin typeface="Arial"/>
                <a:cs typeface="Arial"/>
              </a:rPr>
              <a:t> </a:t>
            </a:r>
            <a:r>
              <a:rPr sz="1350" spc="83" dirty="0">
                <a:latin typeface="Arial"/>
                <a:cs typeface="Arial"/>
              </a:rPr>
              <a:t>of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109" dirty="0">
                <a:latin typeface="Arial"/>
                <a:cs typeface="Arial"/>
              </a:rPr>
              <a:t>the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86" dirty="0">
                <a:latin typeface="Arial"/>
                <a:cs typeface="Arial"/>
              </a:rPr>
              <a:t>greatest</a:t>
            </a:r>
            <a:r>
              <a:rPr sz="1350" spc="68" dirty="0">
                <a:latin typeface="Arial"/>
                <a:cs typeface="Arial"/>
              </a:rPr>
              <a:t> </a:t>
            </a:r>
            <a:r>
              <a:rPr sz="1350" spc="109" dirty="0">
                <a:latin typeface="Arial"/>
                <a:cs typeface="Arial"/>
              </a:rPr>
              <a:t>number</a:t>
            </a:r>
            <a:r>
              <a:rPr sz="1350" spc="68" dirty="0">
                <a:latin typeface="Arial"/>
                <a:cs typeface="Arial"/>
              </a:rPr>
              <a:t> of people.</a:t>
            </a:r>
            <a:endParaRPr sz="135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894372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79" y="973527"/>
            <a:ext cx="4467225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53" dirty="0">
                <a:latin typeface="Arial"/>
                <a:cs typeface="Arial"/>
              </a:rPr>
              <a:t>FBI–Apple</a:t>
            </a:r>
            <a:r>
              <a:rPr sz="2400" spc="105" dirty="0">
                <a:latin typeface="Arial"/>
                <a:cs typeface="Arial"/>
              </a:rPr>
              <a:t> </a:t>
            </a:r>
            <a:r>
              <a:rPr sz="2400" spc="169" dirty="0">
                <a:latin typeface="Arial"/>
                <a:cs typeface="Arial"/>
              </a:rPr>
              <a:t>encryption</a:t>
            </a:r>
            <a:r>
              <a:rPr sz="2400" spc="105" dirty="0">
                <a:latin typeface="Arial"/>
                <a:cs typeface="Arial"/>
              </a:rPr>
              <a:t> </a:t>
            </a:r>
            <a:r>
              <a:rPr sz="2400" spc="153" dirty="0">
                <a:latin typeface="Arial"/>
                <a:cs typeface="Arial"/>
              </a:rPr>
              <a:t>dispute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6779" y="1497329"/>
            <a:ext cx="5218748" cy="330411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80975" marR="3810" indent="-171450">
              <a:lnSpc>
                <a:spcPct val="150400"/>
              </a:lnSpc>
              <a:spcBef>
                <a:spcPts val="75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79" dirty="0">
                <a:latin typeface="Arial"/>
                <a:cs typeface="Arial"/>
              </a:rPr>
              <a:t>Apple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ordered</a:t>
            </a:r>
            <a:r>
              <a:rPr sz="1500" spc="56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to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68" dirty="0">
                <a:latin typeface="Arial"/>
                <a:cs typeface="Arial"/>
              </a:rPr>
              <a:t>assist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dirty="0">
                <a:latin typeface="Arial"/>
                <a:cs typeface="Arial"/>
              </a:rPr>
              <a:t>FBI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in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13" dirty="0">
                <a:latin typeface="Arial"/>
                <a:cs typeface="Arial"/>
              </a:rPr>
              <a:t>2015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to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unlock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71" dirty="0">
                <a:latin typeface="Arial"/>
                <a:cs typeface="Arial"/>
              </a:rPr>
              <a:t>an </a:t>
            </a:r>
            <a:r>
              <a:rPr sz="1500" spc="60" dirty="0">
                <a:latin typeface="Arial"/>
                <a:cs typeface="Arial"/>
              </a:rPr>
              <a:t>iPhone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31" dirty="0">
                <a:latin typeface="Arial"/>
                <a:cs typeface="Arial"/>
              </a:rPr>
              <a:t>that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related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to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an</a:t>
            </a:r>
            <a:r>
              <a:rPr sz="1500" spc="56" dirty="0">
                <a:latin typeface="Arial"/>
                <a:cs typeface="Arial"/>
              </a:rPr>
              <a:t> </a:t>
            </a:r>
            <a:r>
              <a:rPr sz="1500" spc="113" dirty="0">
                <a:latin typeface="Arial"/>
                <a:cs typeface="Arial"/>
              </a:rPr>
              <a:t>attack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killed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13" dirty="0">
                <a:latin typeface="Arial"/>
                <a:cs typeface="Arial"/>
              </a:rPr>
              <a:t>14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people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and </a:t>
            </a:r>
            <a:r>
              <a:rPr sz="1500" spc="79" dirty="0">
                <a:latin typeface="Arial"/>
                <a:cs typeface="Arial"/>
              </a:rPr>
              <a:t>seriously</a:t>
            </a:r>
            <a:r>
              <a:rPr sz="1500" spc="86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injured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22</a:t>
            </a:r>
            <a:endParaRPr sz="1500">
              <a:latin typeface="Arial"/>
              <a:cs typeface="Arial"/>
            </a:endParaRPr>
          </a:p>
          <a:p>
            <a:pPr>
              <a:lnSpc>
                <a:spcPct val="100000"/>
              </a:lnSpc>
              <a:buClr>
                <a:srgbClr val="405487"/>
              </a:buClr>
              <a:buFont typeface="Arial"/>
              <a:buChar char="•"/>
            </a:pPr>
            <a:endParaRPr sz="1725">
              <a:latin typeface="Arial"/>
              <a:cs typeface="Arial"/>
            </a:endParaRPr>
          </a:p>
          <a:p>
            <a:pPr marL="180975" indent="-171450">
              <a:spcBef>
                <a:spcPts val="1099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53" dirty="0">
                <a:latin typeface="Arial"/>
                <a:cs typeface="Arial"/>
              </a:rPr>
              <a:t>Issue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68" dirty="0">
                <a:latin typeface="Arial"/>
                <a:cs typeface="Arial"/>
              </a:rPr>
              <a:t>Privacy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against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National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Security</a:t>
            </a:r>
            <a:endParaRPr sz="1500">
              <a:latin typeface="Arial"/>
              <a:cs typeface="Arial"/>
            </a:endParaRPr>
          </a:p>
          <a:p>
            <a:pPr>
              <a:spcBef>
                <a:spcPts val="26"/>
              </a:spcBef>
              <a:buClr>
                <a:srgbClr val="405487"/>
              </a:buClr>
              <a:buFont typeface="Arial"/>
              <a:buChar char="•"/>
            </a:pPr>
            <a:endParaRPr sz="1875">
              <a:latin typeface="Arial"/>
              <a:cs typeface="Arial"/>
            </a:endParaRPr>
          </a:p>
          <a:p>
            <a:pPr marL="180975" marR="873919" indent="-171450">
              <a:lnSpc>
                <a:spcPct val="150000"/>
              </a:lnSpc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79" dirty="0">
                <a:latin typeface="Arial"/>
                <a:cs typeface="Arial"/>
              </a:rPr>
              <a:t>Apple's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opposition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to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20" dirty="0">
                <a:latin typeface="Arial"/>
                <a:cs typeface="Arial"/>
              </a:rPr>
              <a:t>the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order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to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setup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the </a:t>
            </a:r>
            <a:r>
              <a:rPr sz="1500" spc="86" dirty="0">
                <a:latin typeface="Arial"/>
                <a:cs typeface="Arial"/>
              </a:rPr>
              <a:t>backdoor</a:t>
            </a:r>
            <a:endParaRPr sz="1500">
              <a:latin typeface="Arial"/>
              <a:cs typeface="Arial"/>
            </a:endParaRPr>
          </a:p>
          <a:p>
            <a:pPr>
              <a:lnSpc>
                <a:spcPct val="100000"/>
              </a:lnSpc>
              <a:buClr>
                <a:srgbClr val="405487"/>
              </a:buClr>
              <a:buFont typeface="Arial"/>
              <a:buChar char="•"/>
            </a:pPr>
            <a:endParaRPr sz="1725">
              <a:latin typeface="Arial"/>
              <a:cs typeface="Arial"/>
            </a:endParaRPr>
          </a:p>
          <a:p>
            <a:pPr marL="180975" indent="-171450">
              <a:spcBef>
                <a:spcPts val="1106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dirty="0">
                <a:latin typeface="Arial"/>
                <a:cs typeface="Arial"/>
              </a:rPr>
              <a:t>FBI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withdrawal</a:t>
            </a:r>
            <a:r>
              <a:rPr sz="1500" spc="53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request</a:t>
            </a:r>
            <a:endParaRPr sz="15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224588" y="1543050"/>
            <a:ext cx="2745105" cy="361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5989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79" y="981148"/>
            <a:ext cx="2335530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161" dirty="0">
                <a:latin typeface="Arial"/>
                <a:cs typeface="Arial"/>
              </a:rPr>
              <a:t>What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86" dirty="0">
                <a:latin typeface="Arial"/>
                <a:cs typeface="Arial"/>
              </a:rPr>
              <a:t>is</a:t>
            </a:r>
            <a:r>
              <a:rPr sz="2400" spc="98" dirty="0">
                <a:latin typeface="Arial"/>
                <a:cs typeface="Arial"/>
              </a:rPr>
              <a:t> </a:t>
            </a:r>
            <a:r>
              <a:rPr sz="2400" spc="71" dirty="0">
                <a:latin typeface="Arial"/>
                <a:cs typeface="Arial"/>
              </a:rPr>
              <a:t>Ethics?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6780" y="1535430"/>
            <a:ext cx="6845141" cy="2737929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80975" indent="-171450">
              <a:spcBef>
                <a:spcPts val="450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64" dirty="0">
                <a:latin typeface="Arial"/>
                <a:cs typeface="Arial"/>
              </a:rPr>
              <a:t>Ethics </a:t>
            </a:r>
            <a:r>
              <a:rPr sz="1500" spc="53" dirty="0">
                <a:latin typeface="Arial"/>
                <a:cs typeface="Arial"/>
              </a:rPr>
              <a:t>is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founded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in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a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society’s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13" dirty="0">
                <a:latin typeface="Arial"/>
                <a:cs typeface="Arial"/>
              </a:rPr>
              <a:t>moral</a:t>
            </a:r>
            <a:r>
              <a:rPr sz="1500" spc="68" dirty="0">
                <a:latin typeface="Arial"/>
                <a:cs typeface="Arial"/>
              </a:rPr>
              <a:t> code</a:t>
            </a:r>
            <a:endParaRPr sz="1500">
              <a:latin typeface="Arial"/>
              <a:cs typeface="Arial"/>
            </a:endParaRPr>
          </a:p>
          <a:p>
            <a:pPr marL="523399" marR="217170" lvl="1" indent="-171450">
              <a:spcBef>
                <a:spcPts val="3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500" spc="64" dirty="0">
                <a:latin typeface="Arial"/>
                <a:cs typeface="Arial"/>
              </a:rPr>
              <a:t>The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rules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(conventions)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by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which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a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society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lives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(an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established </a:t>
            </a:r>
            <a:r>
              <a:rPr sz="1500" spc="64" dirty="0">
                <a:latin typeface="Arial"/>
                <a:cs typeface="Arial"/>
              </a:rPr>
              <a:t>consensus)</a:t>
            </a:r>
            <a:endParaRPr sz="1500">
              <a:latin typeface="Arial"/>
              <a:cs typeface="Arial"/>
            </a:endParaRPr>
          </a:p>
          <a:p>
            <a:pPr marL="523875" lvl="1" indent="-171926">
              <a:spcBef>
                <a:spcPts val="3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500" spc="131" dirty="0">
                <a:latin typeface="Arial"/>
                <a:cs typeface="Arial"/>
              </a:rPr>
              <a:t>but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there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are</a:t>
            </a:r>
            <a:r>
              <a:rPr sz="1500" spc="68" dirty="0">
                <a:latin typeface="Arial"/>
                <a:cs typeface="Arial"/>
              </a:rPr>
              <a:t> conflicts...</a:t>
            </a:r>
            <a:endParaRPr sz="150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Clr>
                <a:srgbClr val="405487"/>
              </a:buClr>
              <a:buFont typeface="Arial"/>
              <a:buChar char="•"/>
            </a:pPr>
            <a:endParaRPr>
              <a:latin typeface="Arial"/>
              <a:cs typeface="Arial"/>
            </a:endParaRPr>
          </a:p>
          <a:p>
            <a:pPr lvl="1">
              <a:spcBef>
                <a:spcPts val="23"/>
              </a:spcBef>
              <a:buClr>
                <a:srgbClr val="405487"/>
              </a:buClr>
              <a:buFont typeface="Arial"/>
              <a:buChar char="•"/>
            </a:pPr>
            <a:endParaRPr sz="1950">
              <a:latin typeface="Arial"/>
              <a:cs typeface="Arial"/>
            </a:endParaRPr>
          </a:p>
          <a:p>
            <a:pPr marL="180975" indent="-171450"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79" dirty="0">
                <a:latin typeface="Arial"/>
                <a:cs typeface="Arial"/>
              </a:rPr>
              <a:t>Moral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code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depends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on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personal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background</a:t>
            </a:r>
            <a:endParaRPr sz="1500">
              <a:latin typeface="Arial"/>
              <a:cs typeface="Arial"/>
            </a:endParaRPr>
          </a:p>
          <a:p>
            <a:pPr marL="523875" lvl="1" indent="-171926">
              <a:spcBef>
                <a:spcPts val="3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500" spc="90" dirty="0">
                <a:latin typeface="Arial"/>
                <a:cs typeface="Arial"/>
              </a:rPr>
              <a:t>age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group,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ethnic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and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cultural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background,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religion,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71" dirty="0">
                <a:latin typeface="Arial"/>
                <a:cs typeface="Arial"/>
              </a:rPr>
              <a:t>gender,...</a:t>
            </a:r>
            <a:endParaRPr sz="1500">
              <a:latin typeface="Arial"/>
              <a:cs typeface="Arial"/>
            </a:endParaRPr>
          </a:p>
          <a:p>
            <a:pPr marL="523875" lvl="1" indent="-171926">
              <a:spcBef>
                <a:spcPts val="3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500" spc="101" dirty="0">
                <a:latin typeface="Arial"/>
                <a:cs typeface="Arial"/>
              </a:rPr>
              <a:t>example: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“Should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dirty="0">
                <a:latin typeface="Arial"/>
                <a:cs typeface="Arial"/>
              </a:rPr>
              <a:t>I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31" dirty="0">
                <a:latin typeface="Arial"/>
                <a:cs typeface="Arial"/>
              </a:rPr>
              <a:t>put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Grandma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into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a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13" dirty="0">
                <a:latin typeface="Arial"/>
                <a:cs typeface="Arial"/>
              </a:rPr>
              <a:t>retirement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13" dirty="0">
                <a:latin typeface="Arial"/>
                <a:cs typeface="Arial"/>
              </a:rPr>
              <a:t>home?”</a:t>
            </a:r>
            <a:endParaRPr sz="1500">
              <a:latin typeface="Arial"/>
              <a:cs typeface="Arial"/>
            </a:endParaRPr>
          </a:p>
          <a:p>
            <a:pPr marL="523875" lvl="1" indent="-171926">
              <a:spcBef>
                <a:spcPts val="3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500" spc="101" dirty="0">
                <a:latin typeface="Arial"/>
                <a:cs typeface="Arial"/>
              </a:rPr>
              <a:t>example: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“Should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dirty="0">
                <a:latin typeface="Arial"/>
                <a:cs typeface="Arial"/>
              </a:rPr>
              <a:t>I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buy/manufacture/distribute</a:t>
            </a:r>
            <a:r>
              <a:rPr sz="1500" spc="83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pirated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software?”</a:t>
            </a:r>
            <a:endParaRPr sz="15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17322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79" y="988768"/>
            <a:ext cx="2335530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161" dirty="0">
                <a:latin typeface="Arial"/>
                <a:cs typeface="Arial"/>
              </a:rPr>
              <a:t>What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86" dirty="0">
                <a:latin typeface="Arial"/>
                <a:cs typeface="Arial"/>
              </a:rPr>
              <a:t>is</a:t>
            </a:r>
            <a:r>
              <a:rPr sz="2400" spc="98" dirty="0">
                <a:latin typeface="Arial"/>
                <a:cs typeface="Arial"/>
              </a:rPr>
              <a:t> </a:t>
            </a:r>
            <a:r>
              <a:rPr sz="2400" spc="71" dirty="0">
                <a:latin typeface="Arial"/>
                <a:cs typeface="Arial"/>
              </a:rPr>
              <a:t>Ethics?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6779" y="1635442"/>
            <a:ext cx="6304598" cy="342080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80975" indent="-171450">
              <a:spcBef>
                <a:spcPts val="75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79" dirty="0">
                <a:latin typeface="Arial"/>
                <a:cs typeface="Arial"/>
              </a:rPr>
              <a:t>Moral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code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tested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in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real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life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situations,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such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45" dirty="0">
                <a:latin typeface="Arial"/>
                <a:cs typeface="Arial"/>
              </a:rPr>
              <a:t>as:</a:t>
            </a:r>
            <a:endParaRPr sz="1500">
              <a:latin typeface="Arial"/>
              <a:cs typeface="Arial"/>
            </a:endParaRPr>
          </a:p>
          <a:p>
            <a:pPr marL="523875" lvl="1" indent="-171926">
              <a:spcBef>
                <a:spcPts val="12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500" spc="64" dirty="0">
                <a:latin typeface="Arial"/>
                <a:cs typeface="Arial"/>
              </a:rPr>
              <a:t>"Is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getting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an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abortion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immoral?"</a:t>
            </a:r>
            <a:endParaRPr sz="1500">
              <a:latin typeface="Arial"/>
              <a:cs typeface="Arial"/>
            </a:endParaRPr>
          </a:p>
          <a:p>
            <a:pPr marL="523875" lvl="1" indent="-171926">
              <a:spcBef>
                <a:spcPts val="1283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500" spc="64" dirty="0">
                <a:latin typeface="Arial"/>
                <a:cs typeface="Arial"/>
              </a:rPr>
              <a:t>"Is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affirmative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action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right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or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wrong?"</a:t>
            </a:r>
            <a:endParaRPr sz="1500">
              <a:latin typeface="Arial"/>
              <a:cs typeface="Arial"/>
            </a:endParaRPr>
          </a:p>
          <a:p>
            <a:pPr marL="523875" lvl="1" indent="-171926">
              <a:spcBef>
                <a:spcPts val="12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500" spc="113" dirty="0">
                <a:latin typeface="Arial"/>
                <a:cs typeface="Arial"/>
              </a:rPr>
              <a:t>"What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are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human</a:t>
            </a:r>
            <a:r>
              <a:rPr sz="1500" spc="56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rights,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and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how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do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we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13" dirty="0">
                <a:latin typeface="Arial"/>
                <a:cs typeface="Arial"/>
              </a:rPr>
              <a:t>determine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them?"</a:t>
            </a:r>
            <a:endParaRPr sz="1500">
              <a:latin typeface="Arial"/>
              <a:cs typeface="Arial"/>
            </a:endParaRPr>
          </a:p>
          <a:p>
            <a:pPr marL="523875" lvl="1" indent="-171926">
              <a:spcBef>
                <a:spcPts val="1283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500" spc="101" dirty="0">
                <a:latin typeface="Arial"/>
                <a:cs typeface="Arial"/>
              </a:rPr>
              <a:t>"Do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animals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have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rights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56" dirty="0">
                <a:latin typeface="Arial"/>
                <a:cs typeface="Arial"/>
              </a:rPr>
              <a:t>as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well?“</a:t>
            </a:r>
            <a:endParaRPr sz="1500">
              <a:latin typeface="Arial"/>
              <a:cs typeface="Arial"/>
            </a:endParaRPr>
          </a:p>
          <a:p>
            <a:pPr marL="523875" lvl="1" indent="-171926">
              <a:spcBef>
                <a:spcPts val="12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500" spc="64" dirty="0">
                <a:latin typeface="Arial"/>
                <a:cs typeface="Arial"/>
              </a:rPr>
              <a:t>"Is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lying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always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wrong?"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and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"If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not,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when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56" dirty="0">
                <a:latin typeface="Arial"/>
                <a:cs typeface="Arial"/>
              </a:rPr>
              <a:t>is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20" dirty="0">
                <a:latin typeface="Arial"/>
                <a:cs typeface="Arial"/>
              </a:rPr>
              <a:t>it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permissible?“</a:t>
            </a:r>
            <a:endParaRPr sz="1500">
              <a:latin typeface="Arial"/>
              <a:cs typeface="Arial"/>
            </a:endParaRPr>
          </a:p>
          <a:p>
            <a:pPr marL="523875" lvl="1" indent="-171926">
              <a:spcBef>
                <a:spcPts val="12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500" spc="101" dirty="0">
                <a:latin typeface="Arial"/>
                <a:cs typeface="Arial"/>
              </a:rPr>
              <a:t>“Should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dirty="0">
                <a:latin typeface="Arial"/>
                <a:cs typeface="Arial"/>
              </a:rPr>
              <a:t>I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allow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a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friend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to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copy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69" dirty="0">
                <a:latin typeface="Arial"/>
                <a:cs typeface="Arial"/>
              </a:rPr>
              <a:t>my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answers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in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an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exam?”</a:t>
            </a:r>
            <a:endParaRPr sz="1500">
              <a:latin typeface="Arial"/>
              <a:cs typeface="Arial"/>
            </a:endParaRPr>
          </a:p>
          <a:p>
            <a:pPr marL="523875" lvl="1" indent="-171926">
              <a:spcBef>
                <a:spcPts val="1283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500" spc="101" dirty="0">
                <a:latin typeface="Arial"/>
                <a:cs typeface="Arial"/>
              </a:rPr>
              <a:t>“Should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dirty="0">
                <a:latin typeface="Arial"/>
                <a:cs typeface="Arial"/>
              </a:rPr>
              <a:t>I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keep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umbrella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dirty="0">
                <a:latin typeface="Arial"/>
                <a:cs typeface="Arial"/>
              </a:rPr>
              <a:t>I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found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in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113" dirty="0">
                <a:latin typeface="Arial"/>
                <a:cs typeface="Arial"/>
              </a:rPr>
              <a:t>taxi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cab?”</a:t>
            </a:r>
            <a:endParaRPr sz="1500">
              <a:latin typeface="Arial"/>
              <a:cs typeface="Arial"/>
            </a:endParaRPr>
          </a:p>
          <a:p>
            <a:pPr marL="523875" lvl="1" indent="-171926">
              <a:spcBef>
                <a:spcPts val="12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500" spc="105" dirty="0">
                <a:latin typeface="Arial"/>
                <a:cs typeface="Arial"/>
              </a:rPr>
              <a:t>“Can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dirty="0">
                <a:latin typeface="Arial"/>
                <a:cs typeface="Arial"/>
              </a:rPr>
              <a:t>I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keep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120" dirty="0">
                <a:latin typeface="Arial"/>
                <a:cs typeface="Arial"/>
              </a:rPr>
              <a:t>the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13" dirty="0">
                <a:latin typeface="Arial"/>
                <a:cs typeface="Arial"/>
              </a:rPr>
              <a:t>$10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71" dirty="0">
                <a:latin typeface="Arial"/>
                <a:cs typeface="Arial"/>
              </a:rPr>
              <a:t>excessive </a:t>
            </a:r>
            <a:r>
              <a:rPr sz="1500" spc="90" dirty="0">
                <a:latin typeface="Arial"/>
                <a:cs typeface="Arial"/>
              </a:rPr>
              <a:t>change?”</a:t>
            </a:r>
            <a:endParaRPr sz="15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528900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79" y="981148"/>
            <a:ext cx="4509135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150" dirty="0">
                <a:latin typeface="Arial"/>
                <a:cs typeface="Arial"/>
              </a:rPr>
              <a:t>Definition</a:t>
            </a:r>
            <a:r>
              <a:rPr sz="2400" spc="98" dirty="0">
                <a:latin typeface="Arial"/>
                <a:cs typeface="Arial"/>
              </a:rPr>
              <a:t> </a:t>
            </a:r>
            <a:r>
              <a:rPr sz="2400" spc="150" dirty="0">
                <a:latin typeface="Arial"/>
                <a:cs typeface="Arial"/>
              </a:rPr>
              <a:t>of</a:t>
            </a:r>
            <a:r>
              <a:rPr sz="2400" spc="105" dirty="0">
                <a:latin typeface="Arial"/>
                <a:cs typeface="Arial"/>
              </a:rPr>
              <a:t> </a:t>
            </a:r>
            <a:r>
              <a:rPr sz="2400" spc="165" dirty="0">
                <a:latin typeface="Arial"/>
                <a:cs typeface="Arial"/>
              </a:rPr>
              <a:t>Computer</a:t>
            </a:r>
            <a:r>
              <a:rPr sz="2400" spc="113" dirty="0">
                <a:latin typeface="Arial"/>
                <a:cs typeface="Arial"/>
              </a:rPr>
              <a:t> </a:t>
            </a:r>
            <a:r>
              <a:rPr sz="2400" spc="98" dirty="0">
                <a:latin typeface="Arial"/>
                <a:cs typeface="Arial"/>
              </a:rPr>
              <a:t>Ethics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6780" y="1565910"/>
            <a:ext cx="6893719" cy="213084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80975" marR="979646" indent="-171450">
              <a:lnSpc>
                <a:spcPct val="120400"/>
              </a:lnSpc>
              <a:spcBef>
                <a:spcPts val="75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83" dirty="0">
                <a:solidFill>
                  <a:srgbClr val="FF0000"/>
                </a:solidFill>
                <a:latin typeface="Arial"/>
                <a:cs typeface="Arial"/>
              </a:rPr>
              <a:t>Maner’s</a:t>
            </a:r>
            <a:r>
              <a:rPr sz="1500" spc="68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500" spc="98" dirty="0">
                <a:solidFill>
                  <a:srgbClr val="FF0000"/>
                </a:solidFill>
                <a:latin typeface="Arial"/>
                <a:cs typeface="Arial"/>
              </a:rPr>
              <a:t>definition:</a:t>
            </a:r>
            <a:r>
              <a:rPr sz="1500" spc="9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examines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“ethical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problems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aggravated, </a:t>
            </a:r>
            <a:r>
              <a:rPr sz="1500" spc="105" dirty="0">
                <a:latin typeface="Arial"/>
                <a:cs typeface="Arial"/>
              </a:rPr>
              <a:t>transformed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or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created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by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computer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13" dirty="0">
                <a:latin typeface="Arial"/>
                <a:cs typeface="Arial"/>
              </a:rPr>
              <a:t>technology”</a:t>
            </a:r>
            <a:endParaRPr sz="1500">
              <a:latin typeface="Arial"/>
              <a:cs typeface="Arial"/>
            </a:endParaRPr>
          </a:p>
          <a:p>
            <a:pPr>
              <a:lnSpc>
                <a:spcPct val="100000"/>
              </a:lnSpc>
              <a:buClr>
                <a:srgbClr val="405487"/>
              </a:buClr>
              <a:buFont typeface="Arial"/>
              <a:buChar char="•"/>
            </a:pPr>
            <a:endParaRPr sz="1725">
              <a:latin typeface="Arial"/>
              <a:cs typeface="Arial"/>
            </a:endParaRPr>
          </a:p>
          <a:p>
            <a:pPr>
              <a:spcBef>
                <a:spcPts val="34"/>
              </a:spcBef>
              <a:buClr>
                <a:srgbClr val="405487"/>
              </a:buClr>
              <a:buFont typeface="Arial"/>
              <a:buChar char="•"/>
            </a:pPr>
            <a:endParaRPr sz="1425">
              <a:latin typeface="Arial"/>
              <a:cs typeface="Arial"/>
            </a:endParaRPr>
          </a:p>
          <a:p>
            <a:pPr marL="180975" marR="3810" indent="-171450">
              <a:lnSpc>
                <a:spcPct val="120100"/>
              </a:lnSpc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38" dirty="0">
                <a:solidFill>
                  <a:srgbClr val="FF0000"/>
                </a:solidFill>
                <a:latin typeface="Arial"/>
                <a:cs typeface="Arial"/>
              </a:rPr>
              <a:t>Johnson’s</a:t>
            </a:r>
            <a:r>
              <a:rPr sz="1500" spc="71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500" spc="94" dirty="0">
                <a:solidFill>
                  <a:srgbClr val="FF0000"/>
                </a:solidFill>
                <a:latin typeface="Arial"/>
                <a:cs typeface="Arial"/>
              </a:rPr>
              <a:t>Definition: </a:t>
            </a:r>
            <a:r>
              <a:rPr sz="1500" spc="86" dirty="0">
                <a:latin typeface="Arial"/>
                <a:cs typeface="Arial"/>
              </a:rPr>
              <a:t>ethics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studies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way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in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which</a:t>
            </a:r>
            <a:r>
              <a:rPr sz="1500" spc="83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computers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“pose </a:t>
            </a:r>
            <a:r>
              <a:rPr sz="1500" spc="109" dirty="0">
                <a:latin typeface="Arial"/>
                <a:cs typeface="Arial"/>
              </a:rPr>
              <a:t>new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versions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standard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13" dirty="0">
                <a:latin typeface="Arial"/>
                <a:cs typeface="Arial"/>
              </a:rPr>
              <a:t>moral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problems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and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113" dirty="0">
                <a:latin typeface="Arial"/>
                <a:cs typeface="Arial"/>
              </a:rPr>
              <a:t>moral</a:t>
            </a:r>
            <a:r>
              <a:rPr sz="1500" spc="56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dilemmas, </a:t>
            </a:r>
            <a:r>
              <a:rPr sz="1500" spc="98" dirty="0">
                <a:latin typeface="Arial"/>
                <a:cs typeface="Arial"/>
              </a:rPr>
              <a:t>exacerbating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old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problems,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and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forcing</a:t>
            </a:r>
            <a:r>
              <a:rPr sz="1500" spc="68" dirty="0">
                <a:latin typeface="Arial"/>
                <a:cs typeface="Arial"/>
              </a:rPr>
              <a:t> us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to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apply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ordinary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moral norms</a:t>
            </a:r>
            <a:r>
              <a:rPr sz="1500" spc="83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in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uncharted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realms.”</a:t>
            </a:r>
            <a:endParaRPr sz="15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303556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6779" y="1418272"/>
            <a:ext cx="6980873" cy="2830903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80975" marR="431483" indent="-171450" algn="just">
              <a:lnSpc>
                <a:spcPct val="120000"/>
              </a:lnSpc>
              <a:spcBef>
                <a:spcPts val="75"/>
              </a:spcBef>
              <a:buClr>
                <a:srgbClr val="405487"/>
              </a:buClr>
              <a:buChar char="•"/>
              <a:tabLst>
                <a:tab pos="180975" algn="l"/>
              </a:tabLst>
            </a:pPr>
            <a:r>
              <a:rPr sz="1500" spc="94" dirty="0">
                <a:solidFill>
                  <a:srgbClr val="FF0000"/>
                </a:solidFill>
                <a:latin typeface="Arial"/>
                <a:cs typeface="Arial"/>
              </a:rPr>
              <a:t>Gotterbarn’s</a:t>
            </a:r>
            <a:r>
              <a:rPr sz="1500" spc="68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500" spc="94" dirty="0">
                <a:solidFill>
                  <a:srgbClr val="FF0000"/>
                </a:solidFill>
                <a:latin typeface="Arial"/>
                <a:cs typeface="Arial"/>
              </a:rPr>
              <a:t>Definition:</a:t>
            </a:r>
            <a:r>
              <a:rPr sz="1500" spc="86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a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branch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professional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ethics,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concerned </a:t>
            </a:r>
            <a:r>
              <a:rPr sz="1500" spc="109" dirty="0">
                <a:latin typeface="Arial"/>
                <a:cs typeface="Arial"/>
              </a:rPr>
              <a:t>primarily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20" dirty="0">
                <a:latin typeface="Arial"/>
                <a:cs typeface="Arial"/>
              </a:rPr>
              <a:t>with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standards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good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practice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and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71" dirty="0">
                <a:latin typeface="Arial"/>
                <a:cs typeface="Arial"/>
              </a:rPr>
              <a:t>codes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conduct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for </a:t>
            </a:r>
            <a:r>
              <a:rPr sz="1500" spc="113" dirty="0">
                <a:latin typeface="Arial"/>
                <a:cs typeface="Arial"/>
              </a:rPr>
              <a:t>computing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68" dirty="0">
                <a:latin typeface="Arial"/>
                <a:cs typeface="Arial"/>
              </a:rPr>
              <a:t>professionals</a:t>
            </a:r>
            <a:endParaRPr sz="1500">
              <a:latin typeface="Arial"/>
              <a:cs typeface="Arial"/>
            </a:endParaRPr>
          </a:p>
          <a:p>
            <a:pPr>
              <a:lnSpc>
                <a:spcPct val="100000"/>
              </a:lnSpc>
              <a:buClr>
                <a:srgbClr val="405487"/>
              </a:buClr>
              <a:buFont typeface="Arial"/>
              <a:buChar char="•"/>
            </a:pPr>
            <a:endParaRPr sz="1725">
              <a:latin typeface="Arial"/>
              <a:cs typeface="Arial"/>
            </a:endParaRPr>
          </a:p>
          <a:p>
            <a:pPr>
              <a:spcBef>
                <a:spcPts val="41"/>
              </a:spcBef>
              <a:buClr>
                <a:srgbClr val="405487"/>
              </a:buClr>
              <a:buFont typeface="Arial"/>
              <a:buChar char="•"/>
            </a:pPr>
            <a:endParaRPr sz="1425">
              <a:latin typeface="Arial"/>
              <a:cs typeface="Arial"/>
            </a:endParaRPr>
          </a:p>
          <a:p>
            <a:pPr marL="180975" marR="775335" indent="-171450">
              <a:lnSpc>
                <a:spcPct val="120200"/>
              </a:lnSpc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79" dirty="0">
                <a:solidFill>
                  <a:srgbClr val="FF0000"/>
                </a:solidFill>
                <a:latin typeface="Arial"/>
                <a:cs typeface="Arial"/>
              </a:rPr>
              <a:t>Moor’s</a:t>
            </a:r>
            <a:r>
              <a:rPr sz="1500" spc="68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500" spc="94" dirty="0">
                <a:solidFill>
                  <a:srgbClr val="FF0000"/>
                </a:solidFill>
                <a:latin typeface="Arial"/>
                <a:cs typeface="Arial"/>
              </a:rPr>
              <a:t>Definition:</a:t>
            </a:r>
            <a:r>
              <a:rPr sz="1500" spc="7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a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field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concerned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20" dirty="0">
                <a:latin typeface="Arial"/>
                <a:cs typeface="Arial"/>
              </a:rPr>
              <a:t>with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20" dirty="0">
                <a:latin typeface="Arial"/>
                <a:cs typeface="Arial"/>
              </a:rPr>
              <a:t>“policy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vacuums”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and </a:t>
            </a:r>
            <a:r>
              <a:rPr sz="1500" spc="109" dirty="0">
                <a:latin typeface="Arial"/>
                <a:cs typeface="Arial"/>
              </a:rPr>
              <a:t>“conceptual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muddles”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regarding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20" dirty="0">
                <a:latin typeface="Arial"/>
                <a:cs typeface="Arial"/>
              </a:rPr>
              <a:t>the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68" dirty="0">
                <a:latin typeface="Arial"/>
                <a:cs typeface="Arial"/>
              </a:rPr>
              <a:t>social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and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ethical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71" dirty="0">
                <a:latin typeface="Arial"/>
                <a:cs typeface="Arial"/>
              </a:rPr>
              <a:t>use </a:t>
            </a:r>
            <a:r>
              <a:rPr sz="1500" spc="75" dirty="0">
                <a:latin typeface="Arial"/>
                <a:cs typeface="Arial"/>
              </a:rPr>
              <a:t>of </a:t>
            </a:r>
            <a:r>
              <a:rPr sz="1500" spc="105" dirty="0">
                <a:latin typeface="Arial"/>
                <a:cs typeface="Arial"/>
              </a:rPr>
              <a:t>information</a:t>
            </a:r>
            <a:r>
              <a:rPr sz="1500" spc="86" dirty="0">
                <a:latin typeface="Arial"/>
                <a:cs typeface="Arial"/>
              </a:rPr>
              <a:t> </a:t>
            </a:r>
            <a:r>
              <a:rPr sz="1500" spc="71" dirty="0">
                <a:latin typeface="Arial"/>
                <a:cs typeface="Arial"/>
              </a:rPr>
              <a:t>technology.</a:t>
            </a:r>
            <a:endParaRPr sz="1500">
              <a:latin typeface="Arial"/>
              <a:cs typeface="Arial"/>
            </a:endParaRPr>
          </a:p>
          <a:p>
            <a:pPr marL="523399" marR="3810" lvl="1" indent="-171450">
              <a:spcBef>
                <a:spcPts val="368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350" spc="60" dirty="0">
                <a:latin typeface="Arial"/>
                <a:cs typeface="Arial"/>
              </a:rPr>
              <a:t>Analysis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83" dirty="0">
                <a:latin typeface="Arial"/>
                <a:cs typeface="Arial"/>
              </a:rPr>
              <a:t>of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109" dirty="0">
                <a:latin typeface="Arial"/>
                <a:cs typeface="Arial"/>
              </a:rPr>
              <a:t>the</a:t>
            </a:r>
            <a:r>
              <a:rPr sz="1350" spc="56" dirty="0">
                <a:latin typeface="Arial"/>
                <a:cs typeface="Arial"/>
              </a:rPr>
              <a:t> </a:t>
            </a:r>
            <a:r>
              <a:rPr sz="1350" spc="94" dirty="0">
                <a:latin typeface="Arial"/>
                <a:cs typeface="Arial"/>
              </a:rPr>
              <a:t>nature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90" dirty="0">
                <a:latin typeface="Arial"/>
                <a:cs typeface="Arial"/>
              </a:rPr>
              <a:t>and</a:t>
            </a:r>
            <a:r>
              <a:rPr sz="1350" spc="60" dirty="0">
                <a:latin typeface="Arial"/>
                <a:cs typeface="Arial"/>
              </a:rPr>
              <a:t> social </a:t>
            </a:r>
            <a:r>
              <a:rPr sz="1350" spc="101" dirty="0">
                <a:latin typeface="Arial"/>
                <a:cs typeface="Arial"/>
              </a:rPr>
              <a:t>impact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83" dirty="0">
                <a:latin typeface="Arial"/>
                <a:cs typeface="Arial"/>
              </a:rPr>
              <a:t>of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105" dirty="0">
                <a:latin typeface="Arial"/>
                <a:cs typeface="Arial"/>
              </a:rPr>
              <a:t>computer</a:t>
            </a:r>
            <a:r>
              <a:rPr sz="1350" spc="71" dirty="0">
                <a:latin typeface="Arial"/>
                <a:cs typeface="Arial"/>
              </a:rPr>
              <a:t> </a:t>
            </a:r>
            <a:r>
              <a:rPr sz="1350" spc="90" dirty="0">
                <a:latin typeface="Arial"/>
                <a:cs typeface="Arial"/>
              </a:rPr>
              <a:t>technology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90" dirty="0">
                <a:latin typeface="Arial"/>
                <a:cs typeface="Arial"/>
              </a:rPr>
              <a:t>and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86" dirty="0">
                <a:latin typeface="Arial"/>
                <a:cs typeface="Arial"/>
              </a:rPr>
              <a:t>the </a:t>
            </a:r>
            <a:r>
              <a:rPr sz="1350" spc="75" dirty="0">
                <a:latin typeface="Arial"/>
                <a:cs typeface="Arial"/>
              </a:rPr>
              <a:t>corresponding</a:t>
            </a:r>
            <a:r>
              <a:rPr sz="1350" spc="68" dirty="0">
                <a:latin typeface="Arial"/>
                <a:cs typeface="Arial"/>
              </a:rPr>
              <a:t> </a:t>
            </a:r>
            <a:r>
              <a:rPr sz="1350" spc="94" dirty="0">
                <a:latin typeface="Arial"/>
                <a:cs typeface="Arial"/>
              </a:rPr>
              <a:t>formulation</a:t>
            </a:r>
            <a:r>
              <a:rPr sz="1350" spc="71" dirty="0">
                <a:latin typeface="Arial"/>
                <a:cs typeface="Arial"/>
              </a:rPr>
              <a:t> </a:t>
            </a:r>
            <a:r>
              <a:rPr sz="1350" spc="90" dirty="0">
                <a:latin typeface="Arial"/>
                <a:cs typeface="Arial"/>
              </a:rPr>
              <a:t>and</a:t>
            </a:r>
            <a:r>
              <a:rPr sz="1350" spc="68" dirty="0">
                <a:latin typeface="Arial"/>
                <a:cs typeface="Arial"/>
              </a:rPr>
              <a:t> </a:t>
            </a:r>
            <a:r>
              <a:rPr sz="1350" spc="83" dirty="0">
                <a:latin typeface="Arial"/>
                <a:cs typeface="Arial"/>
              </a:rPr>
              <a:t>justification</a:t>
            </a:r>
            <a:r>
              <a:rPr sz="1350" spc="71" dirty="0">
                <a:latin typeface="Arial"/>
                <a:cs typeface="Arial"/>
              </a:rPr>
              <a:t> </a:t>
            </a:r>
            <a:r>
              <a:rPr sz="1350" spc="83" dirty="0">
                <a:latin typeface="Arial"/>
                <a:cs typeface="Arial"/>
              </a:rPr>
              <a:t>of</a:t>
            </a:r>
            <a:r>
              <a:rPr sz="1350" spc="71" dirty="0">
                <a:latin typeface="Arial"/>
                <a:cs typeface="Arial"/>
              </a:rPr>
              <a:t> </a:t>
            </a:r>
            <a:r>
              <a:rPr sz="1350" spc="68" dirty="0">
                <a:latin typeface="Arial"/>
                <a:cs typeface="Arial"/>
              </a:rPr>
              <a:t>policies </a:t>
            </a:r>
            <a:r>
              <a:rPr sz="1350" spc="90" dirty="0">
                <a:latin typeface="Arial"/>
                <a:cs typeface="Arial"/>
              </a:rPr>
              <a:t>for</a:t>
            </a:r>
            <a:r>
              <a:rPr sz="1350" spc="75" dirty="0">
                <a:latin typeface="Arial"/>
                <a:cs typeface="Arial"/>
              </a:rPr>
              <a:t> </a:t>
            </a:r>
            <a:r>
              <a:rPr sz="1350" spc="109" dirty="0">
                <a:latin typeface="Arial"/>
                <a:cs typeface="Arial"/>
              </a:rPr>
              <a:t>the</a:t>
            </a:r>
            <a:r>
              <a:rPr sz="1350" spc="68" dirty="0">
                <a:latin typeface="Arial"/>
                <a:cs typeface="Arial"/>
              </a:rPr>
              <a:t> </a:t>
            </a:r>
            <a:r>
              <a:rPr sz="1350" spc="83" dirty="0">
                <a:latin typeface="Arial"/>
                <a:cs typeface="Arial"/>
              </a:rPr>
              <a:t>ethical</a:t>
            </a:r>
            <a:r>
              <a:rPr sz="1350" spc="71" dirty="0">
                <a:latin typeface="Arial"/>
                <a:cs typeface="Arial"/>
              </a:rPr>
              <a:t> </a:t>
            </a:r>
            <a:r>
              <a:rPr sz="1350" spc="64" dirty="0">
                <a:latin typeface="Arial"/>
                <a:cs typeface="Arial"/>
              </a:rPr>
              <a:t>use</a:t>
            </a:r>
            <a:r>
              <a:rPr sz="1350" spc="71" dirty="0">
                <a:latin typeface="Arial"/>
                <a:cs typeface="Arial"/>
              </a:rPr>
              <a:t> </a:t>
            </a:r>
            <a:r>
              <a:rPr sz="1350" spc="60" dirty="0">
                <a:latin typeface="Arial"/>
                <a:cs typeface="Arial"/>
              </a:rPr>
              <a:t>of </a:t>
            </a:r>
            <a:r>
              <a:rPr sz="1350" spc="68" dirty="0">
                <a:latin typeface="Arial"/>
                <a:cs typeface="Arial"/>
              </a:rPr>
              <a:t>such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83" dirty="0">
                <a:latin typeface="Arial"/>
                <a:cs typeface="Arial"/>
              </a:rPr>
              <a:t>technology</a:t>
            </a:r>
            <a:endParaRPr sz="135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592580" y="4187190"/>
            <a:ext cx="72866" cy="477375"/>
          </a:xfrm>
          <a:prstGeom prst="rect">
            <a:avLst/>
          </a:prstGeom>
        </p:spPr>
        <p:txBody>
          <a:bodyPr vert="horz" wrap="square" lIns="0" tIns="56198" rIns="0" bIns="0" rtlCol="0">
            <a:spAutoFit/>
          </a:bodyPr>
          <a:lstStyle/>
          <a:p>
            <a:pPr marL="9525">
              <a:spcBef>
                <a:spcPts val="443"/>
              </a:spcBef>
            </a:pPr>
            <a:r>
              <a:rPr sz="1200" dirty="0">
                <a:solidFill>
                  <a:srgbClr val="405487"/>
                </a:solidFill>
                <a:latin typeface="Arial"/>
                <a:cs typeface="Arial"/>
              </a:rPr>
              <a:t>•</a:t>
            </a:r>
            <a:endParaRPr sz="1200">
              <a:latin typeface="Arial"/>
              <a:cs typeface="Arial"/>
            </a:endParaRPr>
          </a:p>
          <a:p>
            <a:pPr marL="9525">
              <a:spcBef>
                <a:spcPts val="368"/>
              </a:spcBef>
            </a:pPr>
            <a:r>
              <a:rPr sz="1200" dirty="0">
                <a:solidFill>
                  <a:srgbClr val="405487"/>
                </a:solidFill>
                <a:latin typeface="Arial"/>
                <a:cs typeface="Arial"/>
              </a:rPr>
              <a:t>•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764029" y="4195762"/>
            <a:ext cx="5514975" cy="477375"/>
          </a:xfrm>
          <a:prstGeom prst="rect">
            <a:avLst/>
          </a:prstGeom>
        </p:spPr>
        <p:txBody>
          <a:bodyPr vert="horz" wrap="square" lIns="0" tIns="56198" rIns="0" bIns="0" rtlCol="0">
            <a:spAutoFit/>
          </a:bodyPr>
          <a:lstStyle/>
          <a:p>
            <a:pPr marL="9525">
              <a:spcBef>
                <a:spcPts val="443"/>
              </a:spcBef>
            </a:pPr>
            <a:r>
              <a:rPr sz="1200" spc="79" dirty="0">
                <a:latin typeface="Arial"/>
                <a:cs typeface="Arial"/>
              </a:rPr>
              <a:t>independent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spc="71" dirty="0">
                <a:latin typeface="Arial"/>
                <a:cs typeface="Arial"/>
              </a:rPr>
              <a:t>of</a:t>
            </a:r>
            <a:r>
              <a:rPr sz="1200" spc="56" dirty="0">
                <a:latin typeface="Arial"/>
                <a:cs typeface="Arial"/>
              </a:rPr>
              <a:t> </a:t>
            </a:r>
            <a:r>
              <a:rPr sz="1200" spc="83" dirty="0">
                <a:latin typeface="Arial"/>
                <a:cs typeface="Arial"/>
              </a:rPr>
              <a:t>any</a:t>
            </a:r>
            <a:r>
              <a:rPr sz="1200" spc="60" dirty="0">
                <a:latin typeface="Arial"/>
                <a:cs typeface="Arial"/>
              </a:rPr>
              <a:t> </a:t>
            </a:r>
            <a:r>
              <a:rPr sz="1200" spc="56" dirty="0">
                <a:latin typeface="Arial"/>
                <a:cs typeface="Arial"/>
              </a:rPr>
              <a:t>specific</a:t>
            </a:r>
            <a:r>
              <a:rPr sz="1200" spc="53" dirty="0">
                <a:latin typeface="Arial"/>
                <a:cs typeface="Arial"/>
              </a:rPr>
              <a:t> </a:t>
            </a:r>
            <a:r>
              <a:rPr sz="1200" spc="68" dirty="0">
                <a:latin typeface="Arial"/>
                <a:cs typeface="Arial"/>
              </a:rPr>
              <a:t>philosopher’s</a:t>
            </a:r>
            <a:r>
              <a:rPr sz="1200" spc="60" dirty="0">
                <a:latin typeface="Arial"/>
                <a:cs typeface="Arial"/>
              </a:rPr>
              <a:t> </a:t>
            </a:r>
            <a:r>
              <a:rPr sz="1200" spc="79" dirty="0">
                <a:latin typeface="Arial"/>
                <a:cs typeface="Arial"/>
              </a:rPr>
              <a:t>theory</a:t>
            </a:r>
            <a:endParaRPr sz="1200">
              <a:latin typeface="Arial"/>
              <a:cs typeface="Arial"/>
            </a:endParaRPr>
          </a:p>
          <a:p>
            <a:pPr marL="9525">
              <a:spcBef>
                <a:spcPts val="368"/>
              </a:spcBef>
            </a:pPr>
            <a:r>
              <a:rPr sz="1200" spc="79" dirty="0">
                <a:latin typeface="Arial"/>
                <a:cs typeface="Arial"/>
              </a:rPr>
              <a:t>compatible</a:t>
            </a:r>
            <a:r>
              <a:rPr sz="1200" spc="49" dirty="0">
                <a:latin typeface="Arial"/>
                <a:cs typeface="Arial"/>
              </a:rPr>
              <a:t> </a:t>
            </a:r>
            <a:r>
              <a:rPr sz="1200" spc="98" dirty="0">
                <a:latin typeface="Arial"/>
                <a:cs typeface="Arial"/>
              </a:rPr>
              <a:t>with</a:t>
            </a:r>
            <a:r>
              <a:rPr sz="1200" spc="53" dirty="0">
                <a:latin typeface="Arial"/>
                <a:cs typeface="Arial"/>
              </a:rPr>
              <a:t> </a:t>
            </a:r>
            <a:r>
              <a:rPr sz="1200" spc="64" dirty="0">
                <a:latin typeface="Arial"/>
                <a:cs typeface="Arial"/>
              </a:rPr>
              <a:t>a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spc="79" dirty="0">
                <a:latin typeface="Arial"/>
                <a:cs typeface="Arial"/>
              </a:rPr>
              <a:t>wide</a:t>
            </a:r>
            <a:r>
              <a:rPr sz="1200" spc="53" dirty="0">
                <a:latin typeface="Arial"/>
                <a:cs typeface="Arial"/>
              </a:rPr>
              <a:t> </a:t>
            </a:r>
            <a:r>
              <a:rPr sz="1200" spc="90" dirty="0">
                <a:latin typeface="Arial"/>
                <a:cs typeface="Arial"/>
              </a:rPr>
              <a:t>variety</a:t>
            </a:r>
            <a:r>
              <a:rPr sz="1200" spc="49" dirty="0">
                <a:latin typeface="Arial"/>
                <a:cs typeface="Arial"/>
              </a:rPr>
              <a:t> </a:t>
            </a:r>
            <a:r>
              <a:rPr sz="1200" spc="71" dirty="0">
                <a:latin typeface="Arial"/>
                <a:cs typeface="Arial"/>
              </a:rPr>
              <a:t>of</a:t>
            </a:r>
            <a:r>
              <a:rPr sz="1200" spc="56" dirty="0">
                <a:latin typeface="Arial"/>
                <a:cs typeface="Arial"/>
              </a:rPr>
              <a:t> </a:t>
            </a:r>
            <a:r>
              <a:rPr sz="1200" spc="64" dirty="0">
                <a:latin typeface="Arial"/>
                <a:cs typeface="Arial"/>
              </a:rPr>
              <a:t>approaches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spc="98" dirty="0">
                <a:latin typeface="Arial"/>
                <a:cs typeface="Arial"/>
              </a:rPr>
              <a:t>to</a:t>
            </a:r>
            <a:r>
              <a:rPr sz="1200" spc="53" dirty="0">
                <a:latin typeface="Arial"/>
                <a:cs typeface="Arial"/>
              </a:rPr>
              <a:t> </a:t>
            </a:r>
            <a:r>
              <a:rPr sz="1200" spc="71" dirty="0">
                <a:latin typeface="Arial"/>
                <a:cs typeface="Arial"/>
              </a:rPr>
              <a:t>ethical</a:t>
            </a:r>
            <a:r>
              <a:rPr sz="1200" spc="49" dirty="0">
                <a:latin typeface="Arial"/>
                <a:cs typeface="Arial"/>
              </a:rPr>
              <a:t> </a:t>
            </a:r>
            <a:r>
              <a:rPr sz="1200" spc="75" dirty="0">
                <a:latin typeface="Arial"/>
                <a:cs typeface="Arial"/>
              </a:rPr>
              <a:t>problem-</a:t>
            </a:r>
            <a:r>
              <a:rPr sz="1200" spc="60" dirty="0">
                <a:latin typeface="Arial"/>
                <a:cs typeface="Arial"/>
              </a:rPr>
              <a:t>solving</a:t>
            </a:r>
            <a:endParaRPr sz="1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370103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6779" y="2465071"/>
            <a:ext cx="6917055" cy="158440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80975" marR="3810" indent="-171450">
              <a:lnSpc>
                <a:spcPct val="120000"/>
              </a:lnSpc>
              <a:spcBef>
                <a:spcPts val="75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105" dirty="0">
                <a:solidFill>
                  <a:srgbClr val="FF0000"/>
                </a:solidFill>
                <a:latin typeface="Arial"/>
                <a:cs typeface="Arial"/>
              </a:rPr>
              <a:t>Bynum’s</a:t>
            </a:r>
            <a:r>
              <a:rPr sz="1500" spc="64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500" spc="94" dirty="0">
                <a:solidFill>
                  <a:srgbClr val="FF0000"/>
                </a:solidFill>
                <a:latin typeface="Arial"/>
                <a:cs typeface="Arial"/>
              </a:rPr>
              <a:t>Definition:</a:t>
            </a:r>
            <a:r>
              <a:rPr sz="1500" spc="9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identifies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and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75" dirty="0">
                <a:latin typeface="Arial"/>
                <a:cs typeface="Arial"/>
              </a:rPr>
              <a:t>analyzes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impacts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information </a:t>
            </a:r>
            <a:r>
              <a:rPr sz="1500" spc="101" dirty="0">
                <a:latin typeface="Arial"/>
                <a:cs typeface="Arial"/>
              </a:rPr>
              <a:t>technology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on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such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68" dirty="0">
                <a:latin typeface="Arial"/>
                <a:cs typeface="Arial"/>
              </a:rPr>
              <a:t>social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and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20" dirty="0">
                <a:latin typeface="Arial"/>
                <a:cs typeface="Arial"/>
              </a:rPr>
              <a:t>human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values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56" dirty="0">
                <a:latin typeface="Arial"/>
                <a:cs typeface="Arial"/>
              </a:rPr>
              <a:t>as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health,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wealth,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work, </a:t>
            </a:r>
            <a:r>
              <a:rPr sz="1500" spc="109" dirty="0">
                <a:latin typeface="Arial"/>
                <a:cs typeface="Arial"/>
              </a:rPr>
              <a:t>opportunity,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freedom,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democracy,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knowledge,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privacy,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security,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41" dirty="0">
                <a:latin typeface="Arial"/>
                <a:cs typeface="Arial"/>
              </a:rPr>
              <a:t>self- </a:t>
            </a:r>
            <a:r>
              <a:rPr sz="1500" spc="101" dirty="0">
                <a:latin typeface="Arial"/>
                <a:cs typeface="Arial"/>
              </a:rPr>
              <a:t>fulfillment,</a:t>
            </a:r>
            <a:r>
              <a:rPr sz="1500" spc="98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etc.</a:t>
            </a:r>
            <a:endParaRPr sz="1500">
              <a:latin typeface="Arial"/>
              <a:cs typeface="Arial"/>
            </a:endParaRPr>
          </a:p>
          <a:p>
            <a:pPr marL="523399" marR="120968" lvl="1" indent="-171450">
              <a:spcBef>
                <a:spcPts val="3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350" spc="71" dirty="0">
                <a:latin typeface="Arial"/>
                <a:cs typeface="Arial"/>
              </a:rPr>
              <a:t>Employs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86" dirty="0">
                <a:latin typeface="Arial"/>
                <a:cs typeface="Arial"/>
              </a:rPr>
              <a:t>applied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75" dirty="0">
                <a:latin typeface="Arial"/>
                <a:cs typeface="Arial"/>
              </a:rPr>
              <a:t>ethics,</a:t>
            </a:r>
            <a:r>
              <a:rPr sz="1350" spc="68" dirty="0">
                <a:latin typeface="Arial"/>
                <a:cs typeface="Arial"/>
              </a:rPr>
              <a:t> </a:t>
            </a:r>
            <a:r>
              <a:rPr sz="1350" spc="71" dirty="0">
                <a:latin typeface="Arial"/>
                <a:cs typeface="Arial"/>
              </a:rPr>
              <a:t>sociology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86" dirty="0">
                <a:latin typeface="Arial"/>
                <a:cs typeface="Arial"/>
              </a:rPr>
              <a:t>of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98" dirty="0">
                <a:latin typeface="Arial"/>
                <a:cs typeface="Arial"/>
              </a:rPr>
              <a:t>computing,</a:t>
            </a:r>
            <a:r>
              <a:rPr sz="1350" spc="71" dirty="0">
                <a:latin typeface="Arial"/>
                <a:cs typeface="Arial"/>
              </a:rPr>
              <a:t> </a:t>
            </a:r>
            <a:r>
              <a:rPr sz="1350" spc="90" dirty="0">
                <a:latin typeface="Arial"/>
                <a:cs typeface="Arial"/>
              </a:rPr>
              <a:t>technology</a:t>
            </a:r>
            <a:r>
              <a:rPr sz="1350" spc="71" dirty="0">
                <a:latin typeface="Arial"/>
                <a:cs typeface="Arial"/>
              </a:rPr>
              <a:t> </a:t>
            </a:r>
            <a:r>
              <a:rPr sz="1350" spc="64" dirty="0">
                <a:latin typeface="Arial"/>
                <a:cs typeface="Arial"/>
              </a:rPr>
              <a:t>assessment, </a:t>
            </a:r>
            <a:r>
              <a:rPr sz="1350" spc="101" dirty="0">
                <a:latin typeface="Arial"/>
                <a:cs typeface="Arial"/>
              </a:rPr>
              <a:t>computer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83" dirty="0">
                <a:latin typeface="Arial"/>
                <a:cs typeface="Arial"/>
              </a:rPr>
              <a:t>law,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90" dirty="0">
                <a:latin typeface="Arial"/>
                <a:cs typeface="Arial"/>
              </a:rPr>
              <a:t>and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86" dirty="0">
                <a:latin typeface="Arial"/>
                <a:cs typeface="Arial"/>
              </a:rPr>
              <a:t>related</a:t>
            </a:r>
            <a:r>
              <a:rPr sz="1350" spc="60" dirty="0">
                <a:latin typeface="Arial"/>
                <a:cs typeface="Arial"/>
              </a:rPr>
              <a:t> fields.</a:t>
            </a:r>
            <a:endParaRPr sz="135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935017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79" y="973527"/>
            <a:ext cx="3947160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161" dirty="0">
                <a:latin typeface="Arial"/>
                <a:cs typeface="Arial"/>
              </a:rPr>
              <a:t>What</a:t>
            </a:r>
            <a:r>
              <a:rPr sz="2400" spc="105" dirty="0">
                <a:latin typeface="Arial"/>
                <a:cs typeface="Arial"/>
              </a:rPr>
              <a:t> </a:t>
            </a:r>
            <a:r>
              <a:rPr sz="2400" spc="86" dirty="0">
                <a:latin typeface="Arial"/>
                <a:cs typeface="Arial"/>
              </a:rPr>
              <a:t>is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165" dirty="0">
                <a:latin typeface="Arial"/>
                <a:cs typeface="Arial"/>
              </a:rPr>
              <a:t>Computer</a:t>
            </a:r>
            <a:r>
              <a:rPr sz="2400" spc="105" dirty="0">
                <a:latin typeface="Arial"/>
                <a:cs typeface="Arial"/>
              </a:rPr>
              <a:t> </a:t>
            </a:r>
            <a:r>
              <a:rPr sz="2400" spc="71" dirty="0">
                <a:latin typeface="Arial"/>
                <a:cs typeface="Arial"/>
              </a:rPr>
              <a:t>Ethics?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6780" y="1507808"/>
            <a:ext cx="7066121" cy="248407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80975" marR="362426" indent="-171450">
              <a:lnSpc>
                <a:spcPct val="120000"/>
              </a:lnSpc>
              <a:spcBef>
                <a:spcPts val="75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83" dirty="0">
                <a:latin typeface="Arial"/>
                <a:cs typeface="Arial"/>
              </a:rPr>
              <a:t>Branch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applied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ethics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which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studies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and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75" dirty="0">
                <a:latin typeface="Arial"/>
                <a:cs typeface="Arial"/>
              </a:rPr>
              <a:t>analyzes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such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68" dirty="0">
                <a:latin typeface="Arial"/>
                <a:cs typeface="Arial"/>
              </a:rPr>
              <a:t>social </a:t>
            </a:r>
            <a:r>
              <a:rPr sz="1500" spc="83" dirty="0">
                <a:latin typeface="Arial"/>
                <a:cs typeface="Arial"/>
              </a:rPr>
              <a:t>and </a:t>
            </a:r>
            <a:r>
              <a:rPr sz="1500" spc="94" dirty="0">
                <a:latin typeface="Arial"/>
                <a:cs typeface="Arial"/>
              </a:rPr>
              <a:t>ethical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impacts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-19" dirty="0">
                <a:latin typeface="Arial"/>
                <a:cs typeface="Arial"/>
              </a:rPr>
              <a:t>ICT</a:t>
            </a:r>
            <a:endParaRPr sz="1500">
              <a:latin typeface="Arial"/>
              <a:cs typeface="Arial"/>
            </a:endParaRPr>
          </a:p>
          <a:p>
            <a:pPr marL="523399" marR="183833" lvl="1" indent="-171450">
              <a:spcBef>
                <a:spcPts val="3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350" spc="79" dirty="0">
                <a:latin typeface="Arial"/>
                <a:cs typeface="Arial"/>
              </a:rPr>
              <a:t>applications</a:t>
            </a:r>
            <a:r>
              <a:rPr sz="1350" spc="68" dirty="0">
                <a:latin typeface="Arial"/>
                <a:cs typeface="Arial"/>
              </a:rPr>
              <a:t> </a:t>
            </a:r>
            <a:r>
              <a:rPr sz="1350" spc="83" dirty="0">
                <a:latin typeface="Arial"/>
                <a:cs typeface="Arial"/>
              </a:rPr>
              <a:t>of</a:t>
            </a:r>
            <a:r>
              <a:rPr sz="1350" spc="79" dirty="0">
                <a:latin typeface="Arial"/>
                <a:cs typeface="Arial"/>
              </a:rPr>
              <a:t> </a:t>
            </a:r>
            <a:r>
              <a:rPr sz="1350" spc="94" dirty="0">
                <a:latin typeface="Arial"/>
                <a:cs typeface="Arial"/>
              </a:rPr>
              <a:t>traditional</a:t>
            </a:r>
            <a:r>
              <a:rPr sz="1350" spc="71" dirty="0">
                <a:latin typeface="Arial"/>
                <a:cs typeface="Arial"/>
              </a:rPr>
              <a:t> </a:t>
            </a:r>
            <a:r>
              <a:rPr sz="1350" spc="64" dirty="0">
                <a:latin typeface="Arial"/>
                <a:cs typeface="Arial"/>
              </a:rPr>
              <a:t>Western</a:t>
            </a:r>
            <a:r>
              <a:rPr sz="1350" spc="71" dirty="0">
                <a:latin typeface="Arial"/>
                <a:cs typeface="Arial"/>
              </a:rPr>
              <a:t> </a:t>
            </a:r>
            <a:r>
              <a:rPr sz="1350" spc="83" dirty="0">
                <a:latin typeface="Arial"/>
                <a:cs typeface="Arial"/>
              </a:rPr>
              <a:t>theories</a:t>
            </a:r>
            <a:r>
              <a:rPr sz="1350" spc="68" dirty="0">
                <a:latin typeface="Arial"/>
                <a:cs typeface="Arial"/>
              </a:rPr>
              <a:t> like</a:t>
            </a:r>
            <a:r>
              <a:rPr sz="1350" spc="71" dirty="0">
                <a:latin typeface="Arial"/>
                <a:cs typeface="Arial"/>
              </a:rPr>
              <a:t> </a:t>
            </a:r>
            <a:r>
              <a:rPr sz="1350" spc="90" dirty="0">
                <a:latin typeface="Arial"/>
                <a:cs typeface="Arial"/>
              </a:rPr>
              <a:t>utilitarianism,</a:t>
            </a:r>
            <a:r>
              <a:rPr sz="1350" spc="71" dirty="0">
                <a:latin typeface="Arial"/>
                <a:cs typeface="Arial"/>
              </a:rPr>
              <a:t> </a:t>
            </a:r>
            <a:r>
              <a:rPr sz="1350" spc="68" dirty="0">
                <a:latin typeface="Arial"/>
                <a:cs typeface="Arial"/>
              </a:rPr>
              <a:t>Kantianism, </a:t>
            </a:r>
            <a:r>
              <a:rPr sz="1350" spc="86" dirty="0">
                <a:latin typeface="Arial"/>
                <a:cs typeface="Arial"/>
              </a:rPr>
              <a:t>or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101" dirty="0">
                <a:latin typeface="Arial"/>
                <a:cs typeface="Arial"/>
              </a:rPr>
              <a:t>virtue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71" dirty="0">
                <a:latin typeface="Arial"/>
                <a:cs typeface="Arial"/>
              </a:rPr>
              <a:t>ethics, </a:t>
            </a:r>
            <a:r>
              <a:rPr sz="1350" spc="109" dirty="0">
                <a:latin typeface="Arial"/>
                <a:cs typeface="Arial"/>
              </a:rPr>
              <a:t>to</a:t>
            </a:r>
            <a:r>
              <a:rPr sz="1350" spc="68" dirty="0">
                <a:latin typeface="Arial"/>
                <a:cs typeface="Arial"/>
              </a:rPr>
              <a:t> </a:t>
            </a:r>
            <a:r>
              <a:rPr sz="1350" spc="86" dirty="0">
                <a:latin typeface="Arial"/>
                <a:cs typeface="Arial"/>
              </a:rPr>
              <a:t>ethical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49" dirty="0">
                <a:latin typeface="Arial"/>
                <a:cs typeface="Arial"/>
              </a:rPr>
              <a:t>cases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120" dirty="0">
                <a:latin typeface="Arial"/>
                <a:cs typeface="Arial"/>
              </a:rPr>
              <a:t>that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83" dirty="0">
                <a:latin typeface="Arial"/>
                <a:cs typeface="Arial"/>
              </a:rPr>
              <a:t>significantly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90" dirty="0">
                <a:latin typeface="Arial"/>
                <a:cs typeface="Arial"/>
              </a:rPr>
              <a:t>involve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94" dirty="0">
                <a:latin typeface="Arial"/>
                <a:cs typeface="Arial"/>
              </a:rPr>
              <a:t>computers</a:t>
            </a:r>
            <a:r>
              <a:rPr sz="1350" spc="68" dirty="0">
                <a:latin typeface="Arial"/>
                <a:cs typeface="Arial"/>
              </a:rPr>
              <a:t> </a:t>
            </a:r>
            <a:r>
              <a:rPr sz="1350" spc="71" dirty="0">
                <a:latin typeface="Arial"/>
                <a:cs typeface="Arial"/>
              </a:rPr>
              <a:t>and </a:t>
            </a:r>
            <a:r>
              <a:rPr sz="1350" spc="101" dirty="0">
                <a:latin typeface="Arial"/>
                <a:cs typeface="Arial"/>
              </a:rPr>
              <a:t>computer</a:t>
            </a:r>
            <a:r>
              <a:rPr sz="1350" spc="75" dirty="0">
                <a:latin typeface="Arial"/>
                <a:cs typeface="Arial"/>
              </a:rPr>
              <a:t> </a:t>
            </a:r>
            <a:r>
              <a:rPr sz="1350" spc="86" dirty="0">
                <a:latin typeface="Arial"/>
                <a:cs typeface="Arial"/>
              </a:rPr>
              <a:t>networks</a:t>
            </a:r>
            <a:endParaRPr sz="1350">
              <a:latin typeface="Arial"/>
              <a:cs typeface="Arial"/>
            </a:endParaRPr>
          </a:p>
          <a:p>
            <a:pPr marL="523399" marR="3810" lvl="1" indent="-171450">
              <a:spcBef>
                <a:spcPts val="3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350" spc="75" dirty="0">
                <a:latin typeface="Arial"/>
                <a:cs typeface="Arial"/>
              </a:rPr>
              <a:t>a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94" dirty="0">
                <a:latin typeface="Arial"/>
                <a:cs typeface="Arial"/>
              </a:rPr>
              <a:t>kind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86" dirty="0">
                <a:latin typeface="Arial"/>
                <a:cs typeface="Arial"/>
              </a:rPr>
              <a:t>of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68" dirty="0">
                <a:latin typeface="Arial"/>
                <a:cs typeface="Arial"/>
              </a:rPr>
              <a:t>professional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75" dirty="0">
                <a:latin typeface="Arial"/>
                <a:cs typeface="Arial"/>
              </a:rPr>
              <a:t>ethics</a:t>
            </a:r>
            <a:r>
              <a:rPr sz="1350" spc="68" dirty="0">
                <a:latin typeface="Arial"/>
                <a:cs typeface="Arial"/>
              </a:rPr>
              <a:t> </a:t>
            </a:r>
            <a:r>
              <a:rPr sz="1350" spc="86" dirty="0">
                <a:latin typeface="Arial"/>
                <a:cs typeface="Arial"/>
              </a:rPr>
              <a:t>in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86" dirty="0">
                <a:latin typeface="Arial"/>
                <a:cs typeface="Arial"/>
              </a:rPr>
              <a:t>which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101" dirty="0">
                <a:latin typeface="Arial"/>
                <a:cs typeface="Arial"/>
              </a:rPr>
              <a:t>computer</a:t>
            </a:r>
            <a:r>
              <a:rPr sz="1350" spc="71" dirty="0">
                <a:latin typeface="Arial"/>
                <a:cs typeface="Arial"/>
              </a:rPr>
              <a:t> </a:t>
            </a:r>
            <a:r>
              <a:rPr sz="1350" spc="68" dirty="0">
                <a:latin typeface="Arial"/>
                <a:cs typeface="Arial"/>
              </a:rPr>
              <a:t>professionals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94" dirty="0">
                <a:latin typeface="Arial"/>
                <a:cs typeface="Arial"/>
              </a:rPr>
              <a:t>apply</a:t>
            </a:r>
            <a:r>
              <a:rPr sz="1350" spc="64" dirty="0">
                <a:latin typeface="Arial"/>
                <a:cs typeface="Arial"/>
              </a:rPr>
              <a:t> codes </a:t>
            </a:r>
            <a:r>
              <a:rPr sz="1350" spc="68" dirty="0">
                <a:latin typeface="Arial"/>
                <a:cs typeface="Arial"/>
              </a:rPr>
              <a:t>of </a:t>
            </a:r>
            <a:r>
              <a:rPr sz="1350" spc="79" dirty="0">
                <a:latin typeface="Arial"/>
                <a:cs typeface="Arial"/>
              </a:rPr>
              <a:t>ethics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94" dirty="0">
                <a:latin typeface="Arial"/>
                <a:cs typeface="Arial"/>
              </a:rPr>
              <a:t>and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79" dirty="0">
                <a:latin typeface="Arial"/>
                <a:cs typeface="Arial"/>
              </a:rPr>
              <a:t>standards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86" dirty="0">
                <a:latin typeface="Arial"/>
                <a:cs typeface="Arial"/>
              </a:rPr>
              <a:t>of</a:t>
            </a:r>
            <a:r>
              <a:rPr sz="1350" spc="68" dirty="0">
                <a:latin typeface="Arial"/>
                <a:cs typeface="Arial"/>
              </a:rPr>
              <a:t> </a:t>
            </a:r>
            <a:r>
              <a:rPr sz="1350" spc="86" dirty="0">
                <a:latin typeface="Arial"/>
                <a:cs typeface="Arial"/>
              </a:rPr>
              <a:t>good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83" dirty="0">
                <a:latin typeface="Arial"/>
                <a:cs typeface="Arial"/>
              </a:rPr>
              <a:t>practice</a:t>
            </a:r>
            <a:r>
              <a:rPr sz="1350" spc="68" dirty="0">
                <a:latin typeface="Arial"/>
                <a:cs typeface="Arial"/>
              </a:rPr>
              <a:t> </a:t>
            </a:r>
            <a:r>
              <a:rPr sz="1350" spc="101" dirty="0">
                <a:latin typeface="Arial"/>
                <a:cs typeface="Arial"/>
              </a:rPr>
              <a:t>within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98" dirty="0">
                <a:latin typeface="Arial"/>
                <a:cs typeface="Arial"/>
              </a:rPr>
              <a:t>their</a:t>
            </a:r>
            <a:r>
              <a:rPr sz="1350" spc="68" dirty="0">
                <a:latin typeface="Arial"/>
                <a:cs typeface="Arial"/>
              </a:rPr>
              <a:t> </a:t>
            </a:r>
            <a:r>
              <a:rPr sz="1350" spc="60" dirty="0">
                <a:latin typeface="Arial"/>
                <a:cs typeface="Arial"/>
              </a:rPr>
              <a:t>profession</a:t>
            </a:r>
            <a:endParaRPr sz="135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Clr>
                <a:srgbClr val="405487"/>
              </a:buClr>
              <a:buFont typeface="Arial"/>
              <a:buChar char="•"/>
            </a:pPr>
            <a:endParaRPr sz="1575">
              <a:latin typeface="Arial"/>
              <a:cs typeface="Arial"/>
            </a:endParaRPr>
          </a:p>
          <a:p>
            <a:pPr lvl="1">
              <a:spcBef>
                <a:spcPts val="19"/>
              </a:spcBef>
              <a:buClr>
                <a:srgbClr val="405487"/>
              </a:buClr>
              <a:buFont typeface="Arial"/>
              <a:buChar char="•"/>
            </a:pPr>
            <a:endParaRPr sz="1988">
              <a:latin typeface="Arial"/>
              <a:cs typeface="Arial"/>
            </a:endParaRPr>
          </a:p>
          <a:p>
            <a:pPr marL="180975" indent="-171450"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79" dirty="0">
                <a:latin typeface="Arial"/>
                <a:cs typeface="Arial"/>
              </a:rPr>
              <a:t>Cyberethics,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Internet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ethics,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dirty="0">
                <a:latin typeface="Arial"/>
                <a:cs typeface="Arial"/>
              </a:rPr>
              <a:t>AI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ethics,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Cryptocurrency….</a:t>
            </a:r>
            <a:endParaRPr sz="15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320851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80" y="1597342"/>
            <a:ext cx="3036571" cy="748282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161" dirty="0">
                <a:latin typeface="Arial"/>
                <a:cs typeface="Arial"/>
              </a:rPr>
              <a:t>What</a:t>
            </a:r>
            <a:r>
              <a:rPr sz="2400" spc="105" dirty="0">
                <a:latin typeface="Arial"/>
                <a:cs typeface="Arial"/>
              </a:rPr>
              <a:t> </a:t>
            </a:r>
            <a:r>
              <a:rPr sz="2400" spc="86" dirty="0">
                <a:latin typeface="Arial"/>
                <a:cs typeface="Arial"/>
              </a:rPr>
              <a:t>is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165" dirty="0">
                <a:latin typeface="Arial"/>
                <a:cs typeface="Arial"/>
              </a:rPr>
              <a:t>Computer</a:t>
            </a:r>
            <a:r>
              <a:rPr sz="2400" spc="105" dirty="0">
                <a:latin typeface="Arial"/>
                <a:cs typeface="Arial"/>
              </a:rPr>
              <a:t> </a:t>
            </a:r>
            <a:r>
              <a:rPr sz="2400" spc="113" dirty="0">
                <a:latin typeface="Arial"/>
                <a:cs typeface="Arial"/>
              </a:rPr>
              <a:t>Related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94" dirty="0">
                <a:latin typeface="Arial"/>
                <a:cs typeface="Arial"/>
              </a:rPr>
              <a:t>Crime?</a:t>
            </a:r>
            <a:endParaRPr sz="2400" dirty="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29051" y="1597342"/>
            <a:ext cx="4921019" cy="380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686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79" y="1000198"/>
            <a:ext cx="5324475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158" dirty="0">
                <a:latin typeface="Arial"/>
                <a:cs typeface="Arial"/>
              </a:rPr>
              <a:t>Impacts</a:t>
            </a:r>
            <a:r>
              <a:rPr sz="2400" spc="105" dirty="0">
                <a:latin typeface="Arial"/>
                <a:cs typeface="Arial"/>
              </a:rPr>
              <a:t> </a:t>
            </a:r>
            <a:r>
              <a:rPr sz="2400" spc="146" dirty="0">
                <a:latin typeface="Arial"/>
                <a:cs typeface="Arial"/>
              </a:rPr>
              <a:t>of</a:t>
            </a:r>
            <a:r>
              <a:rPr sz="2400" spc="109" dirty="0">
                <a:latin typeface="Arial"/>
                <a:cs typeface="Arial"/>
              </a:rPr>
              <a:t> </a:t>
            </a:r>
            <a:r>
              <a:rPr sz="2400" spc="184" dirty="0">
                <a:latin typeface="Arial"/>
                <a:cs typeface="Arial"/>
              </a:rPr>
              <a:t>computer</a:t>
            </a:r>
            <a:r>
              <a:rPr sz="2400" spc="120" dirty="0">
                <a:latin typeface="Arial"/>
                <a:cs typeface="Arial"/>
              </a:rPr>
              <a:t> </a:t>
            </a:r>
            <a:r>
              <a:rPr sz="2400" spc="153" dirty="0">
                <a:latin typeface="Arial"/>
                <a:cs typeface="Arial"/>
              </a:rPr>
              <a:t>related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165" dirty="0">
                <a:latin typeface="Arial"/>
                <a:cs typeface="Arial"/>
              </a:rPr>
              <a:t>crime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6780" y="1483043"/>
            <a:ext cx="6988969" cy="395941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80975" indent="-171450">
              <a:spcBef>
                <a:spcPts val="75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dirty="0">
                <a:latin typeface="Arial"/>
                <a:cs typeface="Arial"/>
              </a:rPr>
              <a:t>Loss</a:t>
            </a:r>
            <a:r>
              <a:rPr sz="1500" spc="86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 </a:t>
            </a:r>
            <a:r>
              <a:rPr sz="1500" spc="109" dirty="0">
                <a:latin typeface="Arial"/>
                <a:cs typeface="Arial"/>
              </a:rPr>
              <a:t>data</a:t>
            </a:r>
            <a:r>
              <a:rPr sz="1500" spc="86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and</a:t>
            </a:r>
            <a:r>
              <a:rPr sz="1500" spc="86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information</a:t>
            </a:r>
            <a:endParaRPr sz="1500">
              <a:latin typeface="Arial"/>
              <a:cs typeface="Arial"/>
            </a:endParaRPr>
          </a:p>
          <a:p>
            <a:pPr marL="180975" indent="-171450">
              <a:spcBef>
                <a:spcPts val="1110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101" dirty="0">
                <a:latin typeface="Arial"/>
                <a:cs typeface="Arial"/>
              </a:rPr>
              <a:t>Damage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dirty="0">
                <a:latin typeface="Arial"/>
                <a:cs typeface="Arial"/>
              </a:rPr>
              <a:t>IT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64" dirty="0">
                <a:latin typeface="Arial"/>
                <a:cs typeface="Arial"/>
              </a:rPr>
              <a:t>resources</a:t>
            </a:r>
            <a:endParaRPr sz="1500">
              <a:latin typeface="Arial"/>
              <a:cs typeface="Arial"/>
            </a:endParaRPr>
          </a:p>
          <a:p>
            <a:pPr marL="241935" indent="-232410">
              <a:spcBef>
                <a:spcPts val="1110"/>
              </a:spcBef>
              <a:buClr>
                <a:srgbClr val="405487"/>
              </a:buClr>
              <a:buChar char="•"/>
              <a:tabLst>
                <a:tab pos="241459" algn="l"/>
                <a:tab pos="241935" algn="l"/>
              </a:tabLst>
            </a:pPr>
            <a:r>
              <a:rPr sz="1500" spc="75" dirty="0">
                <a:latin typeface="Arial"/>
                <a:cs typeface="Arial"/>
              </a:rPr>
              <a:t>Time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wasting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in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reading,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checking,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verifying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and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64" dirty="0">
                <a:latin typeface="Arial"/>
                <a:cs typeface="Arial"/>
              </a:rPr>
              <a:t>re-</a:t>
            </a:r>
            <a:r>
              <a:rPr sz="1500" spc="105" dirty="0">
                <a:latin typeface="Arial"/>
                <a:cs typeface="Arial"/>
              </a:rPr>
              <a:t>setting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system</a:t>
            </a:r>
            <a:endParaRPr sz="1500">
              <a:latin typeface="Arial"/>
              <a:cs typeface="Arial"/>
            </a:endParaRPr>
          </a:p>
          <a:p>
            <a:pPr marL="180975" indent="-171450">
              <a:spcBef>
                <a:spcPts val="1118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75" dirty="0">
                <a:latin typeface="Arial"/>
                <a:cs typeface="Arial"/>
              </a:rPr>
              <a:t>Wasting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bandwidth</a:t>
            </a:r>
            <a:endParaRPr sz="1500">
              <a:latin typeface="Arial"/>
              <a:cs typeface="Arial"/>
            </a:endParaRPr>
          </a:p>
          <a:p>
            <a:pPr marL="180975" indent="-171450">
              <a:spcBef>
                <a:spcPts val="1110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90" dirty="0">
                <a:latin typeface="Arial"/>
                <a:cs typeface="Arial"/>
              </a:rPr>
              <a:t>Unavailability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75" dirty="0">
                <a:latin typeface="Arial"/>
                <a:cs typeface="Arial"/>
              </a:rPr>
              <a:t> service</a:t>
            </a:r>
            <a:endParaRPr sz="1500">
              <a:latin typeface="Arial"/>
              <a:cs typeface="Arial"/>
            </a:endParaRPr>
          </a:p>
          <a:p>
            <a:pPr marL="180975" indent="-171450">
              <a:spcBef>
                <a:spcPts val="1110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90" dirty="0">
                <a:latin typeface="Arial"/>
                <a:cs typeface="Arial"/>
              </a:rPr>
              <a:t>Unauthorized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71" dirty="0">
                <a:latin typeface="Arial"/>
                <a:cs typeface="Arial"/>
              </a:rPr>
              <a:t>use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or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misuse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computer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systems</a:t>
            </a:r>
            <a:endParaRPr sz="1500">
              <a:latin typeface="Arial"/>
              <a:cs typeface="Arial"/>
            </a:endParaRPr>
          </a:p>
          <a:p>
            <a:pPr marL="180975" indent="-171450">
              <a:spcBef>
                <a:spcPts val="1118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dirty="0">
                <a:latin typeface="Arial"/>
                <a:cs typeface="Arial"/>
              </a:rPr>
              <a:t>Loss</a:t>
            </a:r>
            <a:r>
              <a:rPr sz="1500" spc="101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109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customer</a:t>
            </a:r>
            <a:r>
              <a:rPr sz="1500" spc="113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trust</a:t>
            </a:r>
            <a:endParaRPr sz="1500">
              <a:latin typeface="Arial"/>
              <a:cs typeface="Arial"/>
            </a:endParaRPr>
          </a:p>
          <a:p>
            <a:pPr marL="180975" indent="-171450">
              <a:spcBef>
                <a:spcPts val="1110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dirty="0">
                <a:latin typeface="Arial"/>
                <a:cs typeface="Arial"/>
              </a:rPr>
              <a:t>Loss</a:t>
            </a:r>
            <a:r>
              <a:rPr sz="1500" spc="94" dirty="0">
                <a:latin typeface="Arial"/>
                <a:cs typeface="Arial"/>
              </a:rPr>
              <a:t> of</a:t>
            </a:r>
            <a:r>
              <a:rPr sz="1500" spc="105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public </a:t>
            </a:r>
            <a:r>
              <a:rPr sz="1500" spc="79" dirty="0">
                <a:latin typeface="Arial"/>
                <a:cs typeface="Arial"/>
              </a:rPr>
              <a:t>confidence</a:t>
            </a:r>
            <a:endParaRPr sz="1500">
              <a:latin typeface="Arial"/>
              <a:cs typeface="Arial"/>
            </a:endParaRPr>
          </a:p>
          <a:p>
            <a:pPr marL="180975" indent="-171450">
              <a:spcBef>
                <a:spcPts val="1110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94" dirty="0">
                <a:latin typeface="Arial"/>
                <a:cs typeface="Arial"/>
              </a:rPr>
              <a:t>Disruption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68" dirty="0">
                <a:latin typeface="Arial"/>
                <a:cs typeface="Arial"/>
              </a:rPr>
              <a:t>Production</a:t>
            </a:r>
            <a:endParaRPr sz="1500">
              <a:latin typeface="Arial"/>
              <a:cs typeface="Arial"/>
            </a:endParaRPr>
          </a:p>
          <a:p>
            <a:pPr marL="180975" indent="-171450">
              <a:spcBef>
                <a:spcPts val="1118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56" dirty="0">
                <a:latin typeface="Arial"/>
                <a:cs typeface="Arial"/>
              </a:rPr>
              <a:t>Financial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-15" dirty="0">
                <a:latin typeface="Arial"/>
                <a:cs typeface="Arial"/>
              </a:rPr>
              <a:t>Loss</a:t>
            </a:r>
            <a:endParaRPr sz="1500">
              <a:latin typeface="Arial"/>
              <a:cs typeface="Arial"/>
            </a:endParaRPr>
          </a:p>
          <a:p>
            <a:pPr marL="180975" indent="-171450">
              <a:spcBef>
                <a:spcPts val="1110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86" dirty="0">
                <a:latin typeface="Arial"/>
                <a:cs typeface="Arial"/>
              </a:rPr>
              <a:t>Reputation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71" dirty="0">
                <a:latin typeface="Arial"/>
                <a:cs typeface="Arial"/>
              </a:rPr>
              <a:t>Companies</a:t>
            </a:r>
            <a:endParaRPr sz="15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037940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79" y="955431"/>
            <a:ext cx="5340668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161" dirty="0">
                <a:latin typeface="Arial"/>
                <a:cs typeface="Arial"/>
              </a:rPr>
              <a:t>Why</a:t>
            </a:r>
            <a:r>
              <a:rPr sz="2400" spc="98" dirty="0">
                <a:latin typeface="Arial"/>
                <a:cs typeface="Arial"/>
              </a:rPr>
              <a:t> </a:t>
            </a:r>
            <a:r>
              <a:rPr sz="2400" spc="158" dirty="0">
                <a:latin typeface="Arial"/>
                <a:cs typeface="Arial"/>
              </a:rPr>
              <a:t>do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172" dirty="0">
                <a:latin typeface="Arial"/>
                <a:cs typeface="Arial"/>
              </a:rPr>
              <a:t>we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150" dirty="0">
                <a:latin typeface="Arial"/>
                <a:cs typeface="Arial"/>
              </a:rPr>
              <a:t>need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161" dirty="0">
                <a:latin typeface="Arial"/>
                <a:cs typeface="Arial"/>
              </a:rPr>
              <a:t>Computer</a:t>
            </a:r>
            <a:r>
              <a:rPr sz="2400" spc="105" dirty="0">
                <a:latin typeface="Arial"/>
                <a:cs typeface="Arial"/>
              </a:rPr>
              <a:t> ethics?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6780" y="1739265"/>
            <a:ext cx="6636544" cy="224176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80975" indent="-171450">
              <a:spcBef>
                <a:spcPts val="75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113" dirty="0">
                <a:latin typeface="Arial"/>
                <a:cs typeface="Arial"/>
              </a:rPr>
              <a:t>“Value”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on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acts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according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to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13" dirty="0">
                <a:latin typeface="Arial"/>
                <a:cs typeface="Arial"/>
              </a:rPr>
              <a:t>whether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20" dirty="0">
                <a:latin typeface="Arial"/>
                <a:cs typeface="Arial"/>
              </a:rPr>
              <a:t>they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are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“Good”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or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31" dirty="0">
                <a:latin typeface="Arial"/>
                <a:cs typeface="Arial"/>
              </a:rPr>
              <a:t>“Bad”</a:t>
            </a:r>
            <a:endParaRPr sz="1500">
              <a:latin typeface="Arial"/>
              <a:cs typeface="Arial"/>
            </a:endParaRPr>
          </a:p>
          <a:p>
            <a:pPr>
              <a:spcBef>
                <a:spcPts val="19"/>
              </a:spcBef>
              <a:buClr>
                <a:srgbClr val="405487"/>
              </a:buClr>
              <a:buFont typeface="Arial"/>
              <a:buChar char="•"/>
            </a:pPr>
            <a:endParaRPr sz="1425">
              <a:latin typeface="Arial"/>
              <a:cs typeface="Arial"/>
            </a:endParaRPr>
          </a:p>
          <a:p>
            <a:pPr marL="180975" indent="-171450"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79" dirty="0">
                <a:latin typeface="Arial"/>
                <a:cs typeface="Arial"/>
              </a:rPr>
              <a:t>Every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society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56" dirty="0">
                <a:latin typeface="Arial"/>
                <a:cs typeface="Arial"/>
              </a:rPr>
              <a:t>same?</a:t>
            </a:r>
            <a:endParaRPr sz="1500">
              <a:latin typeface="Arial"/>
              <a:cs typeface="Arial"/>
            </a:endParaRPr>
          </a:p>
          <a:p>
            <a:pPr>
              <a:spcBef>
                <a:spcPts val="19"/>
              </a:spcBef>
              <a:buClr>
                <a:srgbClr val="405487"/>
              </a:buClr>
              <a:buFont typeface="Arial"/>
              <a:buChar char="•"/>
            </a:pPr>
            <a:endParaRPr sz="1425">
              <a:latin typeface="Arial"/>
              <a:cs typeface="Arial"/>
            </a:endParaRPr>
          </a:p>
          <a:p>
            <a:pPr marL="180975" indent="-171450"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101" dirty="0">
                <a:latin typeface="Arial"/>
                <a:cs typeface="Arial"/>
              </a:rPr>
              <a:t>Written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on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49" dirty="0">
                <a:latin typeface="Arial"/>
                <a:cs typeface="Arial"/>
              </a:rPr>
              <a:t>laws?</a:t>
            </a:r>
            <a:endParaRPr sz="1500">
              <a:latin typeface="Arial"/>
              <a:cs typeface="Arial"/>
            </a:endParaRPr>
          </a:p>
          <a:p>
            <a:pPr marL="523875" lvl="1" indent="-171926">
              <a:spcBef>
                <a:spcPts val="118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350" spc="83" dirty="0">
                <a:latin typeface="Arial"/>
                <a:cs typeface="Arial"/>
              </a:rPr>
              <a:t>policy</a:t>
            </a:r>
            <a:r>
              <a:rPr sz="1350" spc="68" dirty="0">
                <a:latin typeface="Arial"/>
                <a:cs typeface="Arial"/>
              </a:rPr>
              <a:t> </a:t>
            </a:r>
            <a:r>
              <a:rPr sz="1350" spc="98" dirty="0">
                <a:latin typeface="Arial"/>
                <a:cs typeface="Arial"/>
              </a:rPr>
              <a:t>vacuum,</a:t>
            </a:r>
            <a:r>
              <a:rPr sz="1350" spc="71" dirty="0">
                <a:latin typeface="Arial"/>
                <a:cs typeface="Arial"/>
              </a:rPr>
              <a:t> </a:t>
            </a:r>
            <a:r>
              <a:rPr sz="1350" spc="83" dirty="0">
                <a:latin typeface="Arial"/>
                <a:cs typeface="Arial"/>
              </a:rPr>
              <a:t>conceptual</a:t>
            </a:r>
            <a:r>
              <a:rPr sz="1350" spc="71" dirty="0">
                <a:latin typeface="Arial"/>
                <a:cs typeface="Arial"/>
              </a:rPr>
              <a:t> </a:t>
            </a:r>
            <a:r>
              <a:rPr sz="1350" spc="101" dirty="0">
                <a:latin typeface="Arial"/>
                <a:cs typeface="Arial"/>
              </a:rPr>
              <a:t>vacuum</a:t>
            </a:r>
            <a:r>
              <a:rPr sz="1350" spc="68" dirty="0">
                <a:latin typeface="Arial"/>
                <a:cs typeface="Arial"/>
              </a:rPr>
              <a:t> </a:t>
            </a:r>
            <a:r>
              <a:rPr sz="1350" spc="90" dirty="0">
                <a:latin typeface="Arial"/>
                <a:cs typeface="Arial"/>
              </a:rPr>
              <a:t>(muddle)</a:t>
            </a:r>
            <a:endParaRPr sz="1350">
              <a:latin typeface="Arial"/>
              <a:cs typeface="Arial"/>
            </a:endParaRPr>
          </a:p>
          <a:p>
            <a:pPr marL="180975" marR="3810" indent="-171450">
              <a:lnSpc>
                <a:spcPct val="150400"/>
              </a:lnSpc>
              <a:spcBef>
                <a:spcPts val="743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101" dirty="0">
                <a:latin typeface="Arial"/>
                <a:cs typeface="Arial"/>
              </a:rPr>
              <a:t>What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are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limits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a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policy-</a:t>
            </a:r>
            <a:r>
              <a:rPr sz="1500" spc="101" dirty="0">
                <a:latin typeface="Arial"/>
                <a:cs typeface="Arial"/>
              </a:rPr>
              <a:t>oriented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or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law-</a:t>
            </a:r>
            <a:r>
              <a:rPr sz="1500" spc="101" dirty="0">
                <a:latin typeface="Arial"/>
                <a:cs typeface="Arial"/>
              </a:rPr>
              <a:t>oriented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approach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to </a:t>
            </a:r>
            <a:r>
              <a:rPr sz="1500" spc="113" dirty="0">
                <a:latin typeface="Arial"/>
                <a:cs typeface="Arial"/>
              </a:rPr>
              <a:t>computer</a:t>
            </a:r>
            <a:r>
              <a:rPr sz="1500" spc="86" dirty="0">
                <a:latin typeface="Arial"/>
                <a:cs typeface="Arial"/>
              </a:rPr>
              <a:t> </a:t>
            </a:r>
            <a:r>
              <a:rPr sz="1500" spc="60" dirty="0">
                <a:latin typeface="Arial"/>
                <a:cs typeface="Arial"/>
              </a:rPr>
              <a:t>ethics?</a:t>
            </a:r>
            <a:endParaRPr sz="15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597757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79" y="984958"/>
            <a:ext cx="1739265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127" dirty="0">
                <a:latin typeface="Arial"/>
                <a:cs typeface="Arial"/>
              </a:rPr>
              <a:t>Moor’s</a:t>
            </a:r>
            <a:r>
              <a:rPr sz="2400" spc="109" dirty="0">
                <a:latin typeface="Arial"/>
                <a:cs typeface="Arial"/>
              </a:rPr>
              <a:t> </a:t>
            </a:r>
            <a:r>
              <a:rPr sz="2400" spc="101" dirty="0">
                <a:latin typeface="Arial"/>
                <a:cs typeface="Arial"/>
              </a:rPr>
              <a:t>Law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43865" y="1558290"/>
            <a:ext cx="7867174" cy="373756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643889" indent="-171450">
              <a:spcBef>
                <a:spcPts val="75"/>
              </a:spcBef>
              <a:buClr>
                <a:srgbClr val="405487"/>
              </a:buClr>
              <a:buChar char="•"/>
              <a:tabLst>
                <a:tab pos="643414" algn="l"/>
                <a:tab pos="643889" algn="l"/>
              </a:tabLst>
            </a:pPr>
            <a:r>
              <a:rPr sz="1500" spc="105" dirty="0">
                <a:latin typeface="Arial"/>
                <a:cs typeface="Arial"/>
              </a:rPr>
              <a:t>“As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technological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revolutions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75" dirty="0">
                <a:latin typeface="Arial"/>
                <a:cs typeface="Arial"/>
              </a:rPr>
              <a:t>increase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their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68" dirty="0">
                <a:latin typeface="Arial"/>
                <a:cs typeface="Arial"/>
              </a:rPr>
              <a:t>social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impact,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ethical</a:t>
            </a:r>
            <a:endParaRPr sz="1500">
              <a:latin typeface="Arial"/>
              <a:cs typeface="Arial"/>
            </a:endParaRPr>
          </a:p>
          <a:p>
            <a:pPr marL="643889">
              <a:spcBef>
                <a:spcPts val="1088"/>
              </a:spcBef>
            </a:pPr>
            <a:r>
              <a:rPr sz="1500" spc="98" dirty="0">
                <a:latin typeface="Arial"/>
                <a:cs typeface="Arial"/>
              </a:rPr>
              <a:t>problems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increase.”</a:t>
            </a:r>
            <a:endParaRPr sz="1500">
              <a:latin typeface="Arial"/>
              <a:cs typeface="Arial"/>
            </a:endParaRPr>
          </a:p>
          <a:p>
            <a:pPr marL="986790" lvl="1" indent="-171450">
              <a:spcBef>
                <a:spcPts val="1343"/>
              </a:spcBef>
              <a:buClr>
                <a:srgbClr val="405487"/>
              </a:buClr>
              <a:buChar char="•"/>
              <a:tabLst>
                <a:tab pos="986314" algn="l"/>
                <a:tab pos="986790" algn="l"/>
              </a:tabLst>
            </a:pPr>
            <a:r>
              <a:rPr sz="1350" spc="90" dirty="0">
                <a:latin typeface="Arial"/>
                <a:cs typeface="Arial"/>
              </a:rPr>
              <a:t>Derivative</a:t>
            </a:r>
            <a:r>
              <a:rPr sz="1350" spc="75" dirty="0">
                <a:latin typeface="Arial"/>
                <a:cs typeface="Arial"/>
              </a:rPr>
              <a:t> </a:t>
            </a:r>
            <a:r>
              <a:rPr sz="1350" spc="94" dirty="0">
                <a:latin typeface="Arial"/>
                <a:cs typeface="Arial"/>
              </a:rPr>
              <a:t>work</a:t>
            </a:r>
            <a:r>
              <a:rPr sz="1350" spc="79" dirty="0">
                <a:latin typeface="Arial"/>
                <a:cs typeface="Arial"/>
              </a:rPr>
              <a:t> </a:t>
            </a:r>
            <a:r>
              <a:rPr sz="1350" spc="90" dirty="0">
                <a:latin typeface="Arial"/>
                <a:cs typeface="Arial"/>
              </a:rPr>
              <a:t>[intellectual</a:t>
            </a:r>
            <a:r>
              <a:rPr sz="1350" spc="79" dirty="0">
                <a:latin typeface="Arial"/>
                <a:cs typeface="Arial"/>
              </a:rPr>
              <a:t> </a:t>
            </a:r>
            <a:r>
              <a:rPr sz="1350" spc="94" dirty="0">
                <a:latin typeface="Arial"/>
                <a:cs typeface="Arial"/>
              </a:rPr>
              <a:t>property,</a:t>
            </a:r>
            <a:r>
              <a:rPr sz="1350" spc="75" dirty="0">
                <a:latin typeface="Arial"/>
                <a:cs typeface="Arial"/>
              </a:rPr>
              <a:t> </a:t>
            </a:r>
            <a:r>
              <a:rPr sz="1350" spc="94" dirty="0">
                <a:latin typeface="Arial"/>
                <a:cs typeface="Arial"/>
              </a:rPr>
              <a:t>freedom]</a:t>
            </a:r>
            <a:endParaRPr sz="1350">
              <a:latin typeface="Arial"/>
              <a:cs typeface="Arial"/>
            </a:endParaRPr>
          </a:p>
          <a:p>
            <a:pPr marL="986790" lvl="1" indent="-171450">
              <a:spcBef>
                <a:spcPts val="1350"/>
              </a:spcBef>
              <a:buClr>
                <a:srgbClr val="405487"/>
              </a:buClr>
              <a:buChar char="•"/>
              <a:tabLst>
                <a:tab pos="986314" algn="l"/>
                <a:tab pos="986790" algn="l"/>
              </a:tabLst>
            </a:pPr>
            <a:r>
              <a:rPr sz="1350" spc="75" dirty="0">
                <a:latin typeface="Arial"/>
                <a:cs typeface="Arial"/>
              </a:rPr>
              <a:t>Wikipedia</a:t>
            </a:r>
            <a:r>
              <a:rPr sz="1350" spc="79" dirty="0">
                <a:latin typeface="Arial"/>
                <a:cs typeface="Arial"/>
              </a:rPr>
              <a:t> </a:t>
            </a:r>
            <a:r>
              <a:rPr sz="1350" spc="101" dirty="0">
                <a:latin typeface="Arial"/>
                <a:cs typeface="Arial"/>
              </a:rPr>
              <a:t>[authority,</a:t>
            </a:r>
            <a:r>
              <a:rPr sz="1350" spc="79" dirty="0">
                <a:latin typeface="Arial"/>
                <a:cs typeface="Arial"/>
              </a:rPr>
              <a:t> expertise,</a:t>
            </a:r>
            <a:r>
              <a:rPr sz="1350" spc="75" dirty="0">
                <a:latin typeface="Arial"/>
                <a:cs typeface="Arial"/>
              </a:rPr>
              <a:t> </a:t>
            </a:r>
            <a:r>
              <a:rPr sz="1350" spc="86" dirty="0">
                <a:latin typeface="Arial"/>
                <a:cs typeface="Arial"/>
              </a:rPr>
              <a:t>accountability]</a:t>
            </a:r>
            <a:endParaRPr sz="1350">
              <a:latin typeface="Arial"/>
              <a:cs typeface="Arial"/>
            </a:endParaRPr>
          </a:p>
          <a:p>
            <a:pPr marL="986790" lvl="1" indent="-171450">
              <a:spcBef>
                <a:spcPts val="1343"/>
              </a:spcBef>
              <a:buClr>
                <a:srgbClr val="405487"/>
              </a:buClr>
              <a:buChar char="•"/>
              <a:tabLst>
                <a:tab pos="986314" algn="l"/>
                <a:tab pos="986790" algn="l"/>
              </a:tabLst>
            </a:pPr>
            <a:r>
              <a:rPr sz="1350" spc="86" dirty="0">
                <a:latin typeface="Arial"/>
                <a:cs typeface="Arial"/>
              </a:rPr>
              <a:t>Digital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98" dirty="0">
                <a:latin typeface="Arial"/>
                <a:cs typeface="Arial"/>
              </a:rPr>
              <a:t>photo</a:t>
            </a:r>
            <a:r>
              <a:rPr sz="1350" spc="53" dirty="0">
                <a:latin typeface="Arial"/>
                <a:cs typeface="Arial"/>
              </a:rPr>
              <a:t> </a:t>
            </a:r>
            <a:r>
              <a:rPr sz="1350" spc="94" dirty="0">
                <a:latin typeface="Arial"/>
                <a:cs typeface="Arial"/>
              </a:rPr>
              <a:t>editing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116" dirty="0">
                <a:latin typeface="Arial"/>
                <a:cs typeface="Arial"/>
              </a:rPr>
              <a:t>[truth,</a:t>
            </a:r>
            <a:r>
              <a:rPr sz="1350" spc="56" dirty="0">
                <a:latin typeface="Arial"/>
                <a:cs typeface="Arial"/>
              </a:rPr>
              <a:t> </a:t>
            </a:r>
            <a:r>
              <a:rPr sz="1350" spc="94" dirty="0">
                <a:latin typeface="Arial"/>
                <a:cs typeface="Arial"/>
              </a:rPr>
              <a:t>trust,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98" dirty="0">
                <a:latin typeface="Arial"/>
                <a:cs typeface="Arial"/>
              </a:rPr>
              <a:t>meaning]</a:t>
            </a:r>
            <a:endParaRPr sz="1350">
              <a:latin typeface="Arial"/>
              <a:cs typeface="Arial"/>
            </a:endParaRPr>
          </a:p>
          <a:p>
            <a:pPr marL="986790" lvl="1" indent="-171450">
              <a:spcBef>
                <a:spcPts val="1350"/>
              </a:spcBef>
              <a:buClr>
                <a:srgbClr val="405487"/>
              </a:buClr>
              <a:buChar char="•"/>
              <a:tabLst>
                <a:tab pos="986314" algn="l"/>
                <a:tab pos="986790" algn="l"/>
              </a:tabLst>
            </a:pPr>
            <a:r>
              <a:rPr sz="1350" spc="49" dirty="0">
                <a:latin typeface="Arial"/>
                <a:cs typeface="Arial"/>
              </a:rPr>
              <a:t>Social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98" dirty="0">
                <a:latin typeface="Arial"/>
                <a:cs typeface="Arial"/>
              </a:rPr>
              <a:t>networking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94" dirty="0">
                <a:latin typeface="Arial"/>
                <a:cs typeface="Arial"/>
              </a:rPr>
              <a:t>[privacy,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101" dirty="0">
                <a:latin typeface="Arial"/>
                <a:cs typeface="Arial"/>
              </a:rPr>
              <a:t>manhunt,</a:t>
            </a:r>
            <a:r>
              <a:rPr sz="1350" spc="71" dirty="0">
                <a:latin typeface="Arial"/>
                <a:cs typeface="Arial"/>
              </a:rPr>
              <a:t> </a:t>
            </a:r>
            <a:r>
              <a:rPr sz="1350" spc="79" dirty="0">
                <a:latin typeface="Arial"/>
                <a:cs typeface="Arial"/>
              </a:rPr>
              <a:t>sharing]</a:t>
            </a:r>
            <a:endParaRPr sz="1350">
              <a:latin typeface="Arial"/>
              <a:cs typeface="Arial"/>
            </a:endParaRPr>
          </a:p>
          <a:p>
            <a:pPr marL="986790" lvl="1" indent="-171450">
              <a:spcBef>
                <a:spcPts val="1343"/>
              </a:spcBef>
              <a:buClr>
                <a:srgbClr val="405487"/>
              </a:buClr>
              <a:buChar char="•"/>
              <a:tabLst>
                <a:tab pos="986314" algn="l"/>
                <a:tab pos="986790" algn="l"/>
              </a:tabLst>
            </a:pPr>
            <a:r>
              <a:rPr sz="1350" spc="90" dirty="0">
                <a:latin typeface="Arial"/>
                <a:cs typeface="Arial"/>
              </a:rPr>
              <a:t>Information</a:t>
            </a:r>
            <a:r>
              <a:rPr sz="1350" spc="56" dirty="0">
                <a:latin typeface="Arial"/>
                <a:cs typeface="Arial"/>
              </a:rPr>
              <a:t> </a:t>
            </a:r>
            <a:r>
              <a:rPr sz="1350" spc="71" dirty="0">
                <a:latin typeface="Arial"/>
                <a:cs typeface="Arial"/>
              </a:rPr>
              <a:t>censor</a:t>
            </a:r>
            <a:r>
              <a:rPr sz="1350" spc="68" dirty="0">
                <a:latin typeface="Arial"/>
                <a:cs typeface="Arial"/>
              </a:rPr>
              <a:t> </a:t>
            </a:r>
            <a:r>
              <a:rPr sz="1350" spc="90" dirty="0">
                <a:latin typeface="Arial"/>
                <a:cs typeface="Arial"/>
              </a:rPr>
              <a:t>[public’s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105" dirty="0">
                <a:latin typeface="Arial"/>
                <a:cs typeface="Arial"/>
              </a:rPr>
              <a:t>right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113" dirty="0">
                <a:latin typeface="Arial"/>
                <a:cs typeface="Arial"/>
              </a:rPr>
              <a:t>to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90" dirty="0">
                <a:latin typeface="Arial"/>
                <a:cs typeface="Arial"/>
              </a:rPr>
              <a:t>know]</a:t>
            </a:r>
            <a:endParaRPr sz="135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575">
              <a:latin typeface="Arial"/>
              <a:cs typeface="Arial"/>
            </a:endParaRPr>
          </a:p>
          <a:p>
            <a:pPr marL="9525" marR="3810">
              <a:spcBef>
                <a:spcPts val="1166"/>
              </a:spcBef>
            </a:pPr>
            <a:r>
              <a:rPr sz="1350" spc="113" dirty="0">
                <a:solidFill>
                  <a:srgbClr val="1057B8"/>
                </a:solidFill>
                <a:latin typeface="Times New Roman"/>
                <a:cs typeface="Times New Roman"/>
              </a:rPr>
              <a:t>“This</a:t>
            </a:r>
            <a:r>
              <a:rPr sz="1350" spc="56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180" dirty="0">
                <a:solidFill>
                  <a:srgbClr val="1057B8"/>
                </a:solidFill>
                <a:latin typeface="Times New Roman"/>
                <a:cs typeface="Times New Roman"/>
              </a:rPr>
              <a:t>phenomenon</a:t>
            </a:r>
            <a:r>
              <a:rPr sz="1350" spc="68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184" dirty="0">
                <a:solidFill>
                  <a:srgbClr val="1057B8"/>
                </a:solidFill>
                <a:latin typeface="Times New Roman"/>
                <a:cs typeface="Times New Roman"/>
              </a:rPr>
              <a:t>happens</a:t>
            </a:r>
            <a:r>
              <a:rPr sz="1350" spc="60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dirty="0">
                <a:solidFill>
                  <a:srgbClr val="1057B8"/>
                </a:solidFill>
                <a:latin typeface="Times New Roman"/>
                <a:cs typeface="Times New Roman"/>
              </a:rPr>
              <a:t>…</a:t>
            </a:r>
            <a:r>
              <a:rPr sz="1350" spc="60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180" dirty="0">
                <a:solidFill>
                  <a:srgbClr val="1057B8"/>
                </a:solidFill>
                <a:latin typeface="Times New Roman"/>
                <a:cs typeface="Times New Roman"/>
              </a:rPr>
              <a:t>because</a:t>
            </a:r>
            <a:r>
              <a:rPr sz="1350" spc="56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124" dirty="0">
                <a:solidFill>
                  <a:srgbClr val="1057B8"/>
                </a:solidFill>
                <a:latin typeface="Times New Roman"/>
                <a:cs typeface="Times New Roman"/>
              </a:rPr>
              <a:t>inevitably</a:t>
            </a:r>
            <a:r>
              <a:rPr sz="1350" spc="68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143" dirty="0">
                <a:solidFill>
                  <a:srgbClr val="1057B8"/>
                </a:solidFill>
                <a:latin typeface="Times New Roman"/>
                <a:cs typeface="Times New Roman"/>
              </a:rPr>
              <a:t>revolutionary</a:t>
            </a:r>
            <a:r>
              <a:rPr sz="1350" spc="113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146" dirty="0">
                <a:solidFill>
                  <a:srgbClr val="1057B8"/>
                </a:solidFill>
                <a:latin typeface="Times New Roman"/>
                <a:cs typeface="Times New Roman"/>
              </a:rPr>
              <a:t>technology</a:t>
            </a:r>
            <a:r>
              <a:rPr sz="1350" spc="71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79" dirty="0">
                <a:solidFill>
                  <a:srgbClr val="1057B8"/>
                </a:solidFill>
                <a:latin typeface="Times New Roman"/>
                <a:cs typeface="Times New Roman"/>
              </a:rPr>
              <a:t>will</a:t>
            </a:r>
            <a:r>
              <a:rPr sz="1350" spc="56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139" dirty="0">
                <a:solidFill>
                  <a:srgbClr val="1057B8"/>
                </a:solidFill>
                <a:latin typeface="Times New Roman"/>
                <a:cs typeface="Times New Roman"/>
              </a:rPr>
              <a:t>provide </a:t>
            </a:r>
            <a:r>
              <a:rPr sz="1350" spc="180" dirty="0">
                <a:solidFill>
                  <a:srgbClr val="1057B8"/>
                </a:solidFill>
                <a:latin typeface="Times New Roman"/>
                <a:cs typeface="Times New Roman"/>
              </a:rPr>
              <a:t>numerous</a:t>
            </a:r>
            <a:r>
              <a:rPr sz="1350" spc="56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127" dirty="0">
                <a:solidFill>
                  <a:srgbClr val="1057B8"/>
                </a:solidFill>
                <a:latin typeface="Times New Roman"/>
                <a:cs typeface="Times New Roman"/>
              </a:rPr>
              <a:t>novel</a:t>
            </a:r>
            <a:r>
              <a:rPr sz="1350" spc="53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150" dirty="0">
                <a:solidFill>
                  <a:srgbClr val="1057B8"/>
                </a:solidFill>
                <a:latin typeface="Times New Roman"/>
                <a:cs typeface="Times New Roman"/>
              </a:rPr>
              <a:t>opportunities</a:t>
            </a:r>
            <a:r>
              <a:rPr sz="1350" spc="56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124" dirty="0">
                <a:solidFill>
                  <a:srgbClr val="1057B8"/>
                </a:solidFill>
                <a:latin typeface="Times New Roman"/>
                <a:cs typeface="Times New Roman"/>
              </a:rPr>
              <a:t>for</a:t>
            </a:r>
            <a:r>
              <a:rPr sz="1350" spc="56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146" dirty="0">
                <a:solidFill>
                  <a:srgbClr val="1057B8"/>
                </a:solidFill>
                <a:latin typeface="Times New Roman"/>
                <a:cs typeface="Times New Roman"/>
              </a:rPr>
              <a:t>action</a:t>
            </a:r>
            <a:r>
              <a:rPr sz="1350" spc="49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124" dirty="0">
                <a:solidFill>
                  <a:srgbClr val="1057B8"/>
                </a:solidFill>
                <a:latin typeface="Times New Roman"/>
                <a:cs typeface="Times New Roman"/>
              </a:rPr>
              <a:t>for</a:t>
            </a:r>
            <a:r>
              <a:rPr sz="1350" spc="49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150" dirty="0">
                <a:solidFill>
                  <a:srgbClr val="1057B8"/>
                </a:solidFill>
                <a:latin typeface="Times New Roman"/>
                <a:cs typeface="Times New Roman"/>
              </a:rPr>
              <a:t>which</a:t>
            </a:r>
            <a:r>
              <a:rPr sz="1350" spc="60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116" dirty="0">
                <a:solidFill>
                  <a:srgbClr val="1057B8"/>
                </a:solidFill>
                <a:latin typeface="Times New Roman"/>
                <a:cs typeface="Times New Roman"/>
              </a:rPr>
              <a:t>well</a:t>
            </a:r>
            <a:r>
              <a:rPr sz="1350" spc="53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172" dirty="0">
                <a:solidFill>
                  <a:srgbClr val="1057B8"/>
                </a:solidFill>
                <a:latin typeface="Times New Roman"/>
                <a:cs typeface="Times New Roman"/>
              </a:rPr>
              <a:t>thought</a:t>
            </a:r>
            <a:r>
              <a:rPr sz="1350" spc="53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161" dirty="0">
                <a:solidFill>
                  <a:srgbClr val="1057B8"/>
                </a:solidFill>
                <a:latin typeface="Times New Roman"/>
                <a:cs typeface="Times New Roman"/>
              </a:rPr>
              <a:t>out</a:t>
            </a:r>
            <a:r>
              <a:rPr sz="1350" spc="53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143" dirty="0">
                <a:solidFill>
                  <a:srgbClr val="1057B8"/>
                </a:solidFill>
                <a:latin typeface="Times New Roman"/>
                <a:cs typeface="Times New Roman"/>
              </a:rPr>
              <a:t>ethical</a:t>
            </a:r>
            <a:r>
              <a:rPr sz="1350" spc="53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120" dirty="0">
                <a:solidFill>
                  <a:srgbClr val="1057B8"/>
                </a:solidFill>
                <a:latin typeface="Times New Roman"/>
                <a:cs typeface="Times New Roman"/>
              </a:rPr>
              <a:t>policies</a:t>
            </a:r>
            <a:r>
              <a:rPr sz="1350" spc="56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83" dirty="0">
                <a:solidFill>
                  <a:srgbClr val="1057B8"/>
                </a:solidFill>
                <a:latin typeface="Times New Roman"/>
                <a:cs typeface="Times New Roman"/>
              </a:rPr>
              <a:t>will</a:t>
            </a:r>
            <a:r>
              <a:rPr sz="1350" spc="53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143" dirty="0">
                <a:solidFill>
                  <a:srgbClr val="1057B8"/>
                </a:solidFill>
                <a:latin typeface="Times New Roman"/>
                <a:cs typeface="Times New Roman"/>
              </a:rPr>
              <a:t>not </a:t>
            </a:r>
            <a:r>
              <a:rPr sz="1350" spc="165" dirty="0">
                <a:solidFill>
                  <a:srgbClr val="1057B8"/>
                </a:solidFill>
                <a:latin typeface="Times New Roman"/>
                <a:cs typeface="Times New Roman"/>
              </a:rPr>
              <a:t>have</a:t>
            </a:r>
            <a:r>
              <a:rPr sz="1350" spc="45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191" dirty="0">
                <a:solidFill>
                  <a:srgbClr val="1057B8"/>
                </a:solidFill>
                <a:latin typeface="Times New Roman"/>
                <a:cs typeface="Times New Roman"/>
              </a:rPr>
              <a:t>been</a:t>
            </a:r>
            <a:r>
              <a:rPr sz="1350" spc="98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spc="135" dirty="0">
                <a:solidFill>
                  <a:srgbClr val="1057B8"/>
                </a:solidFill>
                <a:latin typeface="Times New Roman"/>
                <a:cs typeface="Times New Roman"/>
              </a:rPr>
              <a:t>developed.”</a:t>
            </a:r>
            <a:endParaRPr sz="1350">
              <a:latin typeface="Times New Roman"/>
              <a:cs typeface="Times New Roman"/>
            </a:endParaRPr>
          </a:p>
          <a:p>
            <a:pPr marL="9525"/>
            <a:r>
              <a:rPr sz="1350" i="1" spc="153" dirty="0">
                <a:solidFill>
                  <a:srgbClr val="1057B8"/>
                </a:solidFill>
                <a:latin typeface="Times New Roman"/>
                <a:cs typeface="Times New Roman"/>
              </a:rPr>
              <a:t>Moor</a:t>
            </a:r>
            <a:r>
              <a:rPr sz="1350" i="1" spc="60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i="1" spc="120" dirty="0">
                <a:solidFill>
                  <a:srgbClr val="1057B8"/>
                </a:solidFill>
                <a:latin typeface="Times New Roman"/>
                <a:cs typeface="Times New Roman"/>
              </a:rPr>
              <a:t>(2006):</a:t>
            </a:r>
            <a:r>
              <a:rPr sz="1350" i="1" spc="71" dirty="0">
                <a:solidFill>
                  <a:srgbClr val="1057B8"/>
                </a:solidFill>
                <a:latin typeface="Times New Roman"/>
                <a:cs typeface="Times New Roman"/>
              </a:rPr>
              <a:t> </a:t>
            </a:r>
            <a:r>
              <a:rPr sz="1350" i="1" spc="139" dirty="0">
                <a:solidFill>
                  <a:srgbClr val="1057B8"/>
                </a:solidFill>
                <a:latin typeface="Times New Roman"/>
                <a:cs typeface="Times New Roman"/>
              </a:rPr>
              <a:t>117.</a:t>
            </a:r>
            <a:endParaRPr sz="135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7179213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80" y="1009723"/>
            <a:ext cx="5192554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161" dirty="0">
                <a:latin typeface="Arial"/>
                <a:cs typeface="Arial"/>
              </a:rPr>
              <a:t>What</a:t>
            </a:r>
            <a:r>
              <a:rPr sz="2400" spc="105" dirty="0">
                <a:latin typeface="Arial"/>
                <a:cs typeface="Arial"/>
              </a:rPr>
              <a:t> </a:t>
            </a:r>
            <a:r>
              <a:rPr sz="2400" spc="86" dirty="0">
                <a:latin typeface="Arial"/>
                <a:cs typeface="Arial"/>
              </a:rPr>
              <a:t>is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165" dirty="0">
                <a:latin typeface="Arial"/>
                <a:cs typeface="Arial"/>
              </a:rPr>
              <a:t>Computer</a:t>
            </a:r>
            <a:r>
              <a:rPr sz="2400" spc="105" dirty="0">
                <a:latin typeface="Arial"/>
                <a:cs typeface="Arial"/>
              </a:rPr>
              <a:t> </a:t>
            </a:r>
            <a:r>
              <a:rPr sz="2400" spc="113" dirty="0">
                <a:latin typeface="Arial"/>
                <a:cs typeface="Arial"/>
              </a:rPr>
              <a:t>Related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94" dirty="0">
                <a:latin typeface="Arial"/>
                <a:cs typeface="Arial"/>
              </a:rPr>
              <a:t>Crime?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6780" y="1533525"/>
            <a:ext cx="7039451" cy="173586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80975" marR="725805" indent="-171450">
              <a:lnSpc>
                <a:spcPct val="120400"/>
              </a:lnSpc>
              <a:spcBef>
                <a:spcPts val="75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94" dirty="0">
                <a:latin typeface="Arial"/>
                <a:cs typeface="Arial"/>
              </a:rPr>
              <a:t>Copyright/Intellectual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Property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rights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dirty="0">
                <a:latin typeface="Arial"/>
                <a:cs typeface="Arial"/>
              </a:rPr>
              <a:t>VS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Secondary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60" dirty="0">
                <a:latin typeface="Arial"/>
                <a:cs typeface="Arial"/>
              </a:rPr>
              <a:t>creation/Re- </a:t>
            </a:r>
            <a:r>
              <a:rPr sz="1500" spc="98" dirty="0">
                <a:latin typeface="Arial"/>
                <a:cs typeface="Arial"/>
              </a:rPr>
              <a:t>create/Derivative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work</a:t>
            </a:r>
            <a:endParaRPr sz="1500">
              <a:latin typeface="Arial"/>
              <a:cs typeface="Arial"/>
            </a:endParaRPr>
          </a:p>
          <a:p>
            <a:pPr marL="180975" marR="3810" indent="-171450">
              <a:lnSpc>
                <a:spcPct val="120100"/>
              </a:lnSpc>
              <a:spcBef>
                <a:spcPts val="746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64" dirty="0">
                <a:latin typeface="Arial"/>
                <a:cs typeface="Arial"/>
              </a:rPr>
              <a:t>In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dirty="0">
                <a:latin typeface="Arial"/>
                <a:cs typeface="Arial"/>
              </a:rPr>
              <a:t>UK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2014,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dirty="0">
                <a:latin typeface="Arial"/>
                <a:cs typeface="Arial"/>
              </a:rPr>
              <a:t>“To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20" dirty="0">
                <a:latin typeface="Arial"/>
                <a:cs typeface="Arial"/>
              </a:rPr>
              <a:t>extent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27" dirty="0">
                <a:latin typeface="Arial"/>
                <a:cs typeface="Arial"/>
              </a:rPr>
              <a:t>that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a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35" dirty="0">
                <a:latin typeface="Arial"/>
                <a:cs typeface="Arial"/>
              </a:rPr>
              <a:t>term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a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contract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purports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to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prevent </a:t>
            </a:r>
            <a:r>
              <a:rPr sz="1500" spc="98" dirty="0">
                <a:latin typeface="Arial"/>
                <a:cs typeface="Arial"/>
              </a:rPr>
              <a:t>or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restrict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doing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any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act</a:t>
            </a:r>
            <a:r>
              <a:rPr sz="1500" spc="56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which,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by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13" dirty="0">
                <a:latin typeface="Arial"/>
                <a:cs typeface="Arial"/>
              </a:rPr>
              <a:t>virtue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this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paragraph,</a:t>
            </a:r>
            <a:r>
              <a:rPr sz="1500" spc="375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would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20" dirty="0">
                <a:latin typeface="Arial"/>
                <a:cs typeface="Arial"/>
              </a:rPr>
              <a:t>not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infringe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any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20" dirty="0">
                <a:latin typeface="Arial"/>
                <a:cs typeface="Arial"/>
              </a:rPr>
              <a:t>right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conferred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by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this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Chapter,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27" dirty="0">
                <a:latin typeface="Arial"/>
                <a:cs typeface="Arial"/>
              </a:rPr>
              <a:t>that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35" dirty="0">
                <a:latin typeface="Arial"/>
                <a:cs typeface="Arial"/>
              </a:rPr>
              <a:t>term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34" dirty="0">
                <a:latin typeface="Arial"/>
                <a:cs typeface="Arial"/>
              </a:rPr>
              <a:t>is </a:t>
            </a:r>
            <a:r>
              <a:rPr sz="1500" spc="90" dirty="0">
                <a:latin typeface="Arial"/>
                <a:cs typeface="Arial"/>
              </a:rPr>
              <a:t>unenforceable.”</a:t>
            </a:r>
            <a:endParaRPr sz="15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1600" y="3401633"/>
            <a:ext cx="5785485" cy="1830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5675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80" y="948762"/>
            <a:ext cx="5192554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161" dirty="0">
                <a:latin typeface="Arial"/>
                <a:cs typeface="Arial"/>
              </a:rPr>
              <a:t>What</a:t>
            </a:r>
            <a:r>
              <a:rPr sz="2400" spc="105" dirty="0">
                <a:latin typeface="Arial"/>
                <a:cs typeface="Arial"/>
              </a:rPr>
              <a:t> </a:t>
            </a:r>
            <a:r>
              <a:rPr sz="2400" spc="86" dirty="0">
                <a:latin typeface="Arial"/>
                <a:cs typeface="Arial"/>
              </a:rPr>
              <a:t>is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165" dirty="0">
                <a:latin typeface="Arial"/>
                <a:cs typeface="Arial"/>
              </a:rPr>
              <a:t>Computer</a:t>
            </a:r>
            <a:r>
              <a:rPr sz="2400" spc="105" dirty="0">
                <a:latin typeface="Arial"/>
                <a:cs typeface="Arial"/>
              </a:rPr>
              <a:t> </a:t>
            </a:r>
            <a:r>
              <a:rPr sz="2400" spc="113" dirty="0">
                <a:latin typeface="Arial"/>
                <a:cs typeface="Arial"/>
              </a:rPr>
              <a:t>Related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94" dirty="0">
                <a:latin typeface="Arial"/>
                <a:cs typeface="Arial"/>
              </a:rPr>
              <a:t>Crime?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6779" y="1603057"/>
            <a:ext cx="6950393" cy="2338589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80975" indent="-171450">
              <a:spcBef>
                <a:spcPts val="75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79" dirty="0">
                <a:latin typeface="Arial"/>
                <a:cs typeface="Arial"/>
              </a:rPr>
              <a:t>Customs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and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49" dirty="0">
                <a:latin typeface="Arial"/>
                <a:cs typeface="Arial"/>
              </a:rPr>
              <a:t>Excise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13" dirty="0">
                <a:latin typeface="Arial"/>
                <a:cs typeface="Arial"/>
              </a:rPr>
              <a:t>Department</a:t>
            </a:r>
            <a:endParaRPr sz="1500">
              <a:latin typeface="Arial"/>
              <a:cs typeface="Arial"/>
            </a:endParaRPr>
          </a:p>
          <a:p>
            <a:pPr marL="180975" indent="-171450">
              <a:spcBef>
                <a:spcPts val="1118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dirty="0">
                <a:latin typeface="Arial"/>
                <a:cs typeface="Arial"/>
              </a:rPr>
              <a:t>Trade</a:t>
            </a:r>
            <a:r>
              <a:rPr sz="1500" spc="229" dirty="0">
                <a:latin typeface="Arial"/>
                <a:cs typeface="Arial"/>
              </a:rPr>
              <a:t> </a:t>
            </a:r>
            <a:r>
              <a:rPr sz="1500" spc="75" dirty="0">
                <a:latin typeface="Arial"/>
                <a:cs typeface="Arial"/>
              </a:rPr>
              <a:t>Descriptions</a:t>
            </a:r>
            <a:endParaRPr sz="1500">
              <a:latin typeface="Arial"/>
              <a:cs typeface="Arial"/>
            </a:endParaRPr>
          </a:p>
          <a:p>
            <a:pPr marL="180975" marR="3810" indent="-171450">
              <a:lnSpc>
                <a:spcPct val="120100"/>
              </a:lnSpc>
              <a:spcBef>
                <a:spcPts val="746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64" dirty="0">
                <a:latin typeface="Arial"/>
                <a:cs typeface="Arial"/>
              </a:rPr>
              <a:t>The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Customs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and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49" dirty="0">
                <a:latin typeface="Arial"/>
                <a:cs typeface="Arial"/>
              </a:rPr>
              <a:t>Excise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Department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53" dirty="0">
                <a:latin typeface="Arial"/>
                <a:cs typeface="Arial"/>
              </a:rPr>
              <a:t>is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responsible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for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enforcing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the </a:t>
            </a:r>
            <a:r>
              <a:rPr sz="1500" dirty="0">
                <a:latin typeface="Arial"/>
                <a:cs typeface="Arial"/>
              </a:rPr>
              <a:t>Trade</a:t>
            </a:r>
            <a:r>
              <a:rPr sz="1500" spc="86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Descriptions</a:t>
            </a:r>
            <a:r>
              <a:rPr sz="1500" spc="86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Ordinance,</a:t>
            </a:r>
            <a:r>
              <a:rPr sz="1500" spc="83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Chapter </a:t>
            </a:r>
            <a:r>
              <a:rPr sz="1500" spc="101" dirty="0">
                <a:latin typeface="Arial"/>
                <a:cs typeface="Arial"/>
              </a:rPr>
              <a:t>362,</a:t>
            </a:r>
            <a:r>
              <a:rPr sz="1500" spc="83" dirty="0">
                <a:latin typeface="Arial"/>
                <a:cs typeface="Arial"/>
              </a:rPr>
              <a:t> </a:t>
            </a:r>
            <a:r>
              <a:rPr sz="1500" spc="60" dirty="0">
                <a:latin typeface="Arial"/>
                <a:cs typeface="Arial"/>
              </a:rPr>
              <a:t>Laws</a:t>
            </a:r>
            <a:r>
              <a:rPr sz="1500" spc="90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83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Hong</a:t>
            </a:r>
            <a:r>
              <a:rPr sz="1500" spc="83" dirty="0">
                <a:latin typeface="Arial"/>
                <a:cs typeface="Arial"/>
              </a:rPr>
              <a:t> </a:t>
            </a:r>
            <a:r>
              <a:rPr sz="1500" spc="53" dirty="0">
                <a:latin typeface="Arial"/>
                <a:cs typeface="Arial"/>
              </a:rPr>
              <a:t>Kong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and</a:t>
            </a:r>
            <a:r>
              <a:rPr sz="1500" spc="83" dirty="0">
                <a:latin typeface="Arial"/>
                <a:cs typeface="Arial"/>
              </a:rPr>
              <a:t> </a:t>
            </a:r>
            <a:r>
              <a:rPr sz="1500" spc="71" dirty="0">
                <a:latin typeface="Arial"/>
                <a:cs typeface="Arial"/>
              </a:rPr>
              <a:t>its </a:t>
            </a:r>
            <a:r>
              <a:rPr sz="1500" spc="113" dirty="0">
                <a:latin typeface="Arial"/>
                <a:cs typeface="Arial"/>
              </a:rPr>
              <a:t>eight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75" dirty="0">
                <a:latin typeface="Arial"/>
                <a:cs typeface="Arial"/>
              </a:rPr>
              <a:t>pieces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subsidiary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legislation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which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aim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120" dirty="0">
                <a:latin typeface="Arial"/>
                <a:cs typeface="Arial"/>
              </a:rPr>
              <a:t>at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protecting </a:t>
            </a:r>
            <a:r>
              <a:rPr sz="1500" spc="90" dirty="0">
                <a:latin typeface="Arial"/>
                <a:cs typeface="Arial"/>
              </a:rPr>
              <a:t>consumers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by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prohibiting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75" dirty="0">
                <a:latin typeface="Arial"/>
                <a:cs typeface="Arial"/>
              </a:rPr>
              <a:t>false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trade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descriptions,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71" dirty="0">
                <a:latin typeface="Arial"/>
                <a:cs typeface="Arial"/>
              </a:rPr>
              <a:t>false, </a:t>
            </a:r>
            <a:r>
              <a:rPr sz="1500" spc="94" dirty="0">
                <a:latin typeface="Arial"/>
                <a:cs typeface="Arial"/>
              </a:rPr>
              <a:t>misleading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75" dirty="0">
                <a:latin typeface="Arial"/>
                <a:cs typeface="Arial"/>
              </a:rPr>
              <a:t>or </a:t>
            </a:r>
            <a:r>
              <a:rPr sz="1500" spc="105" dirty="0">
                <a:latin typeface="Arial"/>
                <a:cs typeface="Arial"/>
              </a:rPr>
              <a:t>incomplete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information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and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misstatements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in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respect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75" dirty="0">
                <a:latin typeface="Arial"/>
                <a:cs typeface="Arial"/>
              </a:rPr>
              <a:t>goods </a:t>
            </a:r>
            <a:r>
              <a:rPr sz="1500" spc="94" dirty="0">
                <a:latin typeface="Arial"/>
                <a:cs typeface="Arial"/>
              </a:rPr>
              <a:t>provided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in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course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trade.</a:t>
            </a:r>
            <a:endParaRPr sz="15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29250" y="3657600"/>
            <a:ext cx="1809750" cy="1801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9348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2900" y="809936"/>
            <a:ext cx="6172200" cy="1363835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 marR="3810">
              <a:spcBef>
                <a:spcPts val="75"/>
              </a:spcBef>
            </a:pPr>
            <a:r>
              <a:rPr spc="435" dirty="0"/>
              <a:t>Value</a:t>
            </a:r>
            <a:r>
              <a:rPr spc="180" dirty="0"/>
              <a:t> </a:t>
            </a:r>
            <a:r>
              <a:rPr spc="409" dirty="0"/>
              <a:t>of</a:t>
            </a:r>
            <a:r>
              <a:rPr spc="195" dirty="0"/>
              <a:t> </a:t>
            </a:r>
            <a:r>
              <a:rPr spc="386" dirty="0"/>
              <a:t>Personal </a:t>
            </a:r>
            <a:r>
              <a:rPr spc="551" dirty="0"/>
              <a:t>Data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91603" y="3232784"/>
            <a:ext cx="5421630" cy="1326582"/>
          </a:xfrm>
          <a:prstGeom prst="rect">
            <a:avLst/>
          </a:prstGeom>
        </p:spPr>
        <p:txBody>
          <a:bodyPr vert="horz" wrap="square" lIns="0" tIns="105728" rIns="0" bIns="0" rtlCol="0">
            <a:spAutoFit/>
          </a:bodyPr>
          <a:lstStyle/>
          <a:p>
            <a:pPr marL="9525">
              <a:spcBef>
                <a:spcPts val="832"/>
              </a:spcBef>
            </a:pPr>
            <a:r>
              <a:rPr sz="1500" spc="101" dirty="0">
                <a:latin typeface="Arial"/>
                <a:cs typeface="Arial"/>
              </a:rPr>
              <a:t>What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53" dirty="0">
                <a:latin typeface="Arial"/>
                <a:cs typeface="Arial"/>
              </a:rPr>
              <a:t>is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13" dirty="0">
                <a:latin typeface="Arial"/>
                <a:cs typeface="Arial"/>
              </a:rPr>
              <a:t>content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your</a:t>
            </a:r>
            <a:r>
              <a:rPr sz="1500" spc="68" dirty="0">
                <a:latin typeface="Arial"/>
                <a:cs typeface="Arial"/>
              </a:rPr>
              <a:t> social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media?</a:t>
            </a:r>
            <a:endParaRPr sz="1500">
              <a:latin typeface="Arial"/>
              <a:cs typeface="Arial"/>
            </a:endParaRPr>
          </a:p>
          <a:p>
            <a:pPr marL="9525" marR="3810">
              <a:lnSpc>
                <a:spcPct val="141700"/>
              </a:lnSpc>
              <a:spcBef>
                <a:spcPts val="8"/>
              </a:spcBef>
            </a:pPr>
            <a:r>
              <a:rPr sz="1500" spc="60" dirty="0">
                <a:latin typeface="Arial"/>
                <a:cs typeface="Arial"/>
              </a:rPr>
              <a:t>Are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you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using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20" dirty="0">
                <a:latin typeface="Arial"/>
                <a:cs typeface="Arial"/>
              </a:rPr>
              <a:t>the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same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password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in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different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platforms? </a:t>
            </a:r>
            <a:r>
              <a:rPr sz="1500" spc="86" dirty="0">
                <a:latin typeface="Arial"/>
                <a:cs typeface="Arial"/>
              </a:rPr>
              <a:t>Have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you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clicked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unknown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53" dirty="0">
                <a:latin typeface="Arial"/>
                <a:cs typeface="Arial"/>
              </a:rPr>
              <a:t>link?</a:t>
            </a:r>
            <a:endParaRPr sz="1500">
              <a:latin typeface="Arial"/>
              <a:cs typeface="Arial"/>
            </a:endParaRPr>
          </a:p>
          <a:p>
            <a:pPr marL="9525">
              <a:spcBef>
                <a:spcPts val="750"/>
              </a:spcBef>
            </a:pPr>
            <a:r>
              <a:rPr sz="1500" spc="86" dirty="0">
                <a:latin typeface="Arial"/>
                <a:cs typeface="Arial"/>
              </a:rPr>
              <a:t>Have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05" dirty="0">
                <a:latin typeface="Arial"/>
                <a:cs typeface="Arial"/>
              </a:rPr>
              <a:t>you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replied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to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unknown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-15" dirty="0">
                <a:latin typeface="Arial"/>
                <a:cs typeface="Arial"/>
              </a:rPr>
              <a:t>SMS?</a:t>
            </a:r>
            <a:endParaRPr sz="15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298465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80" y="971623"/>
            <a:ext cx="5192554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161" dirty="0">
                <a:latin typeface="Arial"/>
                <a:cs typeface="Arial"/>
              </a:rPr>
              <a:t>What</a:t>
            </a:r>
            <a:r>
              <a:rPr sz="2400" spc="105" dirty="0">
                <a:latin typeface="Arial"/>
                <a:cs typeface="Arial"/>
              </a:rPr>
              <a:t> </a:t>
            </a:r>
            <a:r>
              <a:rPr sz="2400" spc="86" dirty="0">
                <a:latin typeface="Arial"/>
                <a:cs typeface="Arial"/>
              </a:rPr>
              <a:t>is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165" dirty="0">
                <a:latin typeface="Arial"/>
                <a:cs typeface="Arial"/>
              </a:rPr>
              <a:t>Computer</a:t>
            </a:r>
            <a:r>
              <a:rPr sz="2400" spc="105" dirty="0">
                <a:latin typeface="Arial"/>
                <a:cs typeface="Arial"/>
              </a:rPr>
              <a:t> </a:t>
            </a:r>
            <a:r>
              <a:rPr sz="2400" spc="113" dirty="0">
                <a:latin typeface="Arial"/>
                <a:cs typeface="Arial"/>
              </a:rPr>
              <a:t>Related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94" dirty="0">
                <a:latin typeface="Arial"/>
                <a:cs typeface="Arial"/>
              </a:rPr>
              <a:t>Crime?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6779" y="1577340"/>
            <a:ext cx="6948488" cy="319844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80975" indent="-171450">
              <a:spcBef>
                <a:spcPts val="75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68" dirty="0">
                <a:latin typeface="Arial"/>
                <a:cs typeface="Arial"/>
              </a:rPr>
              <a:t>Privacy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158" dirty="0">
                <a:latin typeface="Arial"/>
                <a:cs typeface="Arial"/>
              </a:rPr>
              <a:t>&amp;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Data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protection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law</a:t>
            </a:r>
            <a:endParaRPr sz="1500">
              <a:latin typeface="Arial"/>
              <a:cs typeface="Arial"/>
            </a:endParaRPr>
          </a:p>
          <a:p>
            <a:pPr>
              <a:spcBef>
                <a:spcPts val="19"/>
              </a:spcBef>
              <a:buClr>
                <a:srgbClr val="405487"/>
              </a:buClr>
              <a:buFont typeface="Arial"/>
              <a:buChar char="•"/>
            </a:pPr>
            <a:endParaRPr sz="1875">
              <a:latin typeface="Arial"/>
              <a:cs typeface="Arial"/>
            </a:endParaRPr>
          </a:p>
          <a:p>
            <a:pPr marL="180975" marR="166688" indent="-171450">
              <a:lnSpc>
                <a:spcPct val="150300"/>
              </a:lnSpc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64" dirty="0">
                <a:latin typeface="Arial"/>
                <a:cs typeface="Arial"/>
              </a:rPr>
              <a:t>The</a:t>
            </a:r>
            <a:r>
              <a:rPr sz="1500" spc="83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General </a:t>
            </a:r>
            <a:r>
              <a:rPr sz="1500" spc="98" dirty="0">
                <a:latin typeface="Arial"/>
                <a:cs typeface="Arial"/>
              </a:rPr>
              <a:t>Data</a:t>
            </a:r>
            <a:r>
              <a:rPr sz="1500" spc="83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Protection</a:t>
            </a:r>
            <a:r>
              <a:rPr sz="1500" spc="83" dirty="0">
                <a:latin typeface="Arial"/>
                <a:cs typeface="Arial"/>
              </a:rPr>
              <a:t> </a:t>
            </a:r>
            <a:r>
              <a:rPr sz="1500" spc="75" dirty="0">
                <a:latin typeface="Arial"/>
                <a:cs typeface="Arial"/>
              </a:rPr>
              <a:t>Regulation</a:t>
            </a:r>
            <a:r>
              <a:rPr sz="1500" spc="86" dirty="0">
                <a:latin typeface="Arial"/>
                <a:cs typeface="Arial"/>
              </a:rPr>
              <a:t> </a:t>
            </a:r>
            <a:r>
              <a:rPr sz="1500" dirty="0">
                <a:latin typeface="Arial"/>
                <a:cs typeface="Arial"/>
              </a:rPr>
              <a:t>(EU)</a:t>
            </a:r>
            <a:r>
              <a:rPr sz="1500" spc="83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2016/679</a:t>
            </a:r>
            <a:r>
              <a:rPr sz="1500" spc="83" dirty="0">
                <a:latin typeface="Arial"/>
                <a:cs typeface="Arial"/>
              </a:rPr>
              <a:t> </a:t>
            </a:r>
            <a:r>
              <a:rPr sz="1500" spc="45" dirty="0">
                <a:latin typeface="Arial"/>
                <a:cs typeface="Arial"/>
              </a:rPr>
              <a:t>("GDPR")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53" dirty="0">
                <a:latin typeface="Arial"/>
                <a:cs typeface="Arial"/>
              </a:rPr>
              <a:t>is</a:t>
            </a:r>
            <a:r>
              <a:rPr sz="1500" spc="83" dirty="0">
                <a:latin typeface="Arial"/>
                <a:cs typeface="Arial"/>
              </a:rPr>
              <a:t> </a:t>
            </a:r>
            <a:r>
              <a:rPr sz="1500" spc="45" dirty="0">
                <a:latin typeface="Arial"/>
                <a:cs typeface="Arial"/>
              </a:rPr>
              <a:t>a </a:t>
            </a:r>
            <a:r>
              <a:rPr sz="1500" spc="98" dirty="0">
                <a:latin typeface="Arial"/>
                <a:cs typeface="Arial"/>
              </a:rPr>
              <a:t>regulation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in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dirty="0">
                <a:latin typeface="Arial"/>
                <a:cs typeface="Arial"/>
              </a:rPr>
              <a:t>EU</a:t>
            </a:r>
            <a:r>
              <a:rPr sz="1500" spc="56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law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on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data</a:t>
            </a:r>
            <a:r>
              <a:rPr sz="1500" spc="56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protection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and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privacy</a:t>
            </a:r>
            <a:r>
              <a:rPr sz="1500" spc="56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for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all</a:t>
            </a:r>
            <a:r>
              <a:rPr sz="1500" spc="49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individuals </a:t>
            </a:r>
            <a:r>
              <a:rPr sz="1500" spc="113" dirty="0">
                <a:latin typeface="Arial"/>
                <a:cs typeface="Arial"/>
              </a:rPr>
              <a:t>within</a:t>
            </a:r>
            <a:r>
              <a:rPr sz="1500" spc="83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86" dirty="0">
                <a:latin typeface="Arial"/>
                <a:cs typeface="Arial"/>
              </a:rPr>
              <a:t> </a:t>
            </a:r>
            <a:r>
              <a:rPr sz="1500" spc="75" dirty="0">
                <a:latin typeface="Arial"/>
                <a:cs typeface="Arial"/>
              </a:rPr>
              <a:t>European</a:t>
            </a:r>
            <a:r>
              <a:rPr sz="1500" spc="86" dirty="0">
                <a:latin typeface="Arial"/>
                <a:cs typeface="Arial"/>
              </a:rPr>
              <a:t> </a:t>
            </a:r>
            <a:r>
              <a:rPr sz="1500" spc="75" dirty="0">
                <a:latin typeface="Arial"/>
                <a:cs typeface="Arial"/>
              </a:rPr>
              <a:t>Union</a:t>
            </a:r>
            <a:r>
              <a:rPr sz="1500" spc="83" dirty="0">
                <a:latin typeface="Arial"/>
                <a:cs typeface="Arial"/>
              </a:rPr>
              <a:t> </a:t>
            </a:r>
            <a:r>
              <a:rPr sz="1500" dirty="0">
                <a:latin typeface="Arial"/>
                <a:cs typeface="Arial"/>
              </a:rPr>
              <a:t>(EU)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and</a:t>
            </a:r>
            <a:r>
              <a:rPr sz="1500" spc="83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86" dirty="0">
                <a:latin typeface="Arial"/>
                <a:cs typeface="Arial"/>
              </a:rPr>
              <a:t> </a:t>
            </a:r>
            <a:r>
              <a:rPr sz="1500" spc="71" dirty="0">
                <a:latin typeface="Arial"/>
                <a:cs typeface="Arial"/>
              </a:rPr>
              <a:t>European</a:t>
            </a:r>
            <a:r>
              <a:rPr sz="1500" spc="83" dirty="0">
                <a:latin typeface="Arial"/>
                <a:cs typeface="Arial"/>
              </a:rPr>
              <a:t> </a:t>
            </a:r>
            <a:r>
              <a:rPr sz="1500" spc="75" dirty="0">
                <a:latin typeface="Arial"/>
                <a:cs typeface="Arial"/>
              </a:rPr>
              <a:t>Economic</a:t>
            </a:r>
            <a:r>
              <a:rPr sz="1500" spc="86" dirty="0">
                <a:latin typeface="Arial"/>
                <a:cs typeface="Arial"/>
              </a:rPr>
              <a:t> </a:t>
            </a:r>
            <a:r>
              <a:rPr sz="1500" spc="49" dirty="0">
                <a:latin typeface="Arial"/>
                <a:cs typeface="Arial"/>
              </a:rPr>
              <a:t>Area </a:t>
            </a:r>
            <a:r>
              <a:rPr sz="1500" spc="-8" dirty="0">
                <a:latin typeface="Arial"/>
                <a:cs typeface="Arial"/>
              </a:rPr>
              <a:t>(EEA).</a:t>
            </a:r>
            <a:endParaRPr sz="1500">
              <a:latin typeface="Arial"/>
              <a:cs typeface="Arial"/>
            </a:endParaRPr>
          </a:p>
          <a:p>
            <a:pPr>
              <a:spcBef>
                <a:spcPts val="23"/>
              </a:spcBef>
              <a:buClr>
                <a:srgbClr val="405487"/>
              </a:buClr>
              <a:buFont typeface="Arial"/>
              <a:buChar char="•"/>
            </a:pPr>
            <a:endParaRPr sz="1875">
              <a:latin typeface="Arial"/>
              <a:cs typeface="Arial"/>
            </a:endParaRPr>
          </a:p>
          <a:p>
            <a:pPr marL="180975" marR="3810" indent="-171450">
              <a:lnSpc>
                <a:spcPct val="150200"/>
              </a:lnSpc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64" dirty="0">
                <a:latin typeface="Arial"/>
                <a:cs typeface="Arial"/>
              </a:rPr>
              <a:t>In</a:t>
            </a:r>
            <a:r>
              <a:rPr sz="1500" spc="56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some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56" dirty="0">
                <a:latin typeface="Arial"/>
                <a:cs typeface="Arial"/>
              </a:rPr>
              <a:t>cases,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violators</a:t>
            </a:r>
            <a:r>
              <a:rPr sz="1500" spc="53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dirty="0">
                <a:latin typeface="Arial"/>
                <a:cs typeface="Arial"/>
              </a:rPr>
              <a:t>GDPR</a:t>
            </a:r>
            <a:r>
              <a:rPr sz="1500" spc="53" dirty="0">
                <a:latin typeface="Arial"/>
                <a:cs typeface="Arial"/>
              </a:rPr>
              <a:t> </a:t>
            </a:r>
            <a:r>
              <a:rPr sz="1500" spc="139" dirty="0">
                <a:latin typeface="Arial"/>
                <a:cs typeface="Arial"/>
              </a:rPr>
              <a:t>may</a:t>
            </a:r>
            <a:r>
              <a:rPr sz="1500" spc="56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be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fined</a:t>
            </a:r>
            <a:r>
              <a:rPr sz="1500" spc="56" dirty="0">
                <a:latin typeface="Arial"/>
                <a:cs typeface="Arial"/>
              </a:rPr>
              <a:t> </a:t>
            </a:r>
            <a:r>
              <a:rPr sz="1500" spc="113" dirty="0">
                <a:latin typeface="Arial"/>
                <a:cs typeface="Arial"/>
              </a:rPr>
              <a:t>up</a:t>
            </a:r>
            <a:r>
              <a:rPr sz="1500" spc="56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to</a:t>
            </a:r>
            <a:r>
              <a:rPr sz="1500" spc="56" dirty="0">
                <a:latin typeface="Arial"/>
                <a:cs typeface="Arial"/>
              </a:rPr>
              <a:t> </a:t>
            </a:r>
            <a:r>
              <a:rPr sz="1500" spc="113" dirty="0">
                <a:latin typeface="Arial"/>
                <a:cs typeface="Arial"/>
              </a:rPr>
              <a:t>€20</a:t>
            </a:r>
            <a:r>
              <a:rPr sz="1500" spc="53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million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75" dirty="0">
                <a:latin typeface="Arial"/>
                <a:cs typeface="Arial"/>
              </a:rPr>
              <a:t>or </a:t>
            </a:r>
            <a:r>
              <a:rPr sz="1500" spc="113" dirty="0">
                <a:latin typeface="Arial"/>
                <a:cs typeface="Arial"/>
              </a:rPr>
              <a:t>up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to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4%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20" dirty="0">
                <a:latin typeface="Arial"/>
                <a:cs typeface="Arial"/>
              </a:rPr>
              <a:t>the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annual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worldwide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turnover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the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preceding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financial </a:t>
            </a:r>
            <a:r>
              <a:rPr sz="1500" spc="101" dirty="0">
                <a:latin typeface="Arial"/>
                <a:cs typeface="Arial"/>
              </a:rPr>
              <a:t>year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in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64" dirty="0">
                <a:latin typeface="Arial"/>
                <a:cs typeface="Arial"/>
              </a:rPr>
              <a:t>case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of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an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enterprise,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whichever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53" dirty="0">
                <a:latin typeface="Arial"/>
                <a:cs typeface="Arial"/>
              </a:rPr>
              <a:t>is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71" dirty="0">
                <a:latin typeface="Arial"/>
                <a:cs typeface="Arial"/>
              </a:rPr>
              <a:t>greater.</a:t>
            </a:r>
            <a:endParaRPr sz="15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740080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80" y="1019248"/>
            <a:ext cx="5192554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161" dirty="0">
                <a:latin typeface="Arial"/>
                <a:cs typeface="Arial"/>
              </a:rPr>
              <a:t>What</a:t>
            </a:r>
            <a:r>
              <a:rPr sz="2400" spc="105" dirty="0">
                <a:latin typeface="Arial"/>
                <a:cs typeface="Arial"/>
              </a:rPr>
              <a:t> </a:t>
            </a:r>
            <a:r>
              <a:rPr sz="2400" spc="86" dirty="0">
                <a:latin typeface="Arial"/>
                <a:cs typeface="Arial"/>
              </a:rPr>
              <a:t>is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165" dirty="0">
                <a:latin typeface="Arial"/>
                <a:cs typeface="Arial"/>
              </a:rPr>
              <a:t>Computer</a:t>
            </a:r>
            <a:r>
              <a:rPr sz="2400" spc="105" dirty="0">
                <a:latin typeface="Arial"/>
                <a:cs typeface="Arial"/>
              </a:rPr>
              <a:t> </a:t>
            </a:r>
            <a:r>
              <a:rPr sz="2400" spc="113" dirty="0">
                <a:latin typeface="Arial"/>
                <a:cs typeface="Arial"/>
              </a:rPr>
              <a:t>Related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94" dirty="0">
                <a:latin typeface="Arial"/>
                <a:cs typeface="Arial"/>
              </a:rPr>
              <a:t>Crime?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16439" y="1885950"/>
            <a:ext cx="7035641" cy="2541818"/>
          </a:xfrm>
          <a:prstGeom prst="rect">
            <a:avLst/>
          </a:prstGeom>
        </p:spPr>
        <p:txBody>
          <a:bodyPr vert="horz" wrap="square" lIns="0" tIns="9049" rIns="0" bIns="0" rtlCol="0">
            <a:spAutoFit/>
          </a:bodyPr>
          <a:lstStyle/>
          <a:p>
            <a:pPr marL="157163" marR="3810" indent="-147638">
              <a:lnSpc>
                <a:spcPct val="121600"/>
              </a:lnSpc>
              <a:spcBef>
                <a:spcPts val="71"/>
              </a:spcBef>
              <a:buClr>
                <a:srgbClr val="405487"/>
              </a:buClr>
              <a:buFont typeface="Arial"/>
              <a:buChar char="•"/>
              <a:tabLst>
                <a:tab pos="157163" algn="l"/>
              </a:tabLst>
            </a:pPr>
            <a:r>
              <a:rPr sz="1275" b="1" spc="127" dirty="0">
                <a:latin typeface="Arial"/>
                <a:cs typeface="Arial"/>
              </a:rPr>
              <a:t>The</a:t>
            </a:r>
            <a:r>
              <a:rPr sz="1275" b="1" spc="75" dirty="0">
                <a:latin typeface="Arial"/>
                <a:cs typeface="Arial"/>
              </a:rPr>
              <a:t> </a:t>
            </a:r>
            <a:r>
              <a:rPr sz="1275" b="1" spc="131" dirty="0">
                <a:latin typeface="Arial"/>
                <a:cs typeface="Arial"/>
              </a:rPr>
              <a:t>WannaCry</a:t>
            </a:r>
            <a:r>
              <a:rPr sz="1275" b="1" spc="79" dirty="0">
                <a:latin typeface="Arial"/>
                <a:cs typeface="Arial"/>
              </a:rPr>
              <a:t> </a:t>
            </a:r>
            <a:r>
              <a:rPr sz="1275" b="1" spc="146" dirty="0">
                <a:latin typeface="Arial"/>
                <a:cs typeface="Arial"/>
              </a:rPr>
              <a:t>ransomware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50" dirty="0">
                <a:latin typeface="Arial"/>
                <a:cs typeface="Arial"/>
              </a:rPr>
              <a:t>attack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35" dirty="0">
                <a:latin typeface="Arial"/>
                <a:cs typeface="Arial"/>
              </a:rPr>
              <a:t>was</a:t>
            </a:r>
            <a:r>
              <a:rPr sz="1275" b="1" spc="71" dirty="0">
                <a:latin typeface="Arial"/>
                <a:cs typeface="Arial"/>
              </a:rPr>
              <a:t> </a:t>
            </a:r>
            <a:r>
              <a:rPr sz="1275" b="1" spc="153" dirty="0">
                <a:latin typeface="Arial"/>
                <a:cs typeface="Arial"/>
              </a:rPr>
              <a:t>a</a:t>
            </a:r>
            <a:r>
              <a:rPr sz="1275" b="1" spc="71" dirty="0">
                <a:latin typeface="Arial"/>
                <a:cs typeface="Arial"/>
              </a:rPr>
              <a:t> </a:t>
            </a:r>
            <a:r>
              <a:rPr sz="1275" b="1" spc="150" dirty="0">
                <a:latin typeface="Arial"/>
                <a:cs typeface="Arial"/>
              </a:rPr>
              <a:t>May</a:t>
            </a:r>
            <a:r>
              <a:rPr sz="1275" b="1" spc="71" dirty="0">
                <a:latin typeface="Arial"/>
                <a:cs typeface="Arial"/>
              </a:rPr>
              <a:t> </a:t>
            </a:r>
            <a:r>
              <a:rPr sz="1275" b="1" spc="184" dirty="0">
                <a:latin typeface="Arial"/>
                <a:cs typeface="Arial"/>
              </a:rPr>
              <a:t>2017</a:t>
            </a:r>
            <a:r>
              <a:rPr sz="1275" b="1" spc="75" dirty="0">
                <a:latin typeface="Arial"/>
                <a:cs typeface="Arial"/>
              </a:rPr>
              <a:t> </a:t>
            </a:r>
            <a:r>
              <a:rPr sz="1275" b="1" spc="135" dirty="0">
                <a:latin typeface="Arial"/>
                <a:cs typeface="Arial"/>
              </a:rPr>
              <a:t>worldwide</a:t>
            </a:r>
            <a:r>
              <a:rPr sz="1275" b="1" spc="86" dirty="0">
                <a:latin typeface="Arial"/>
                <a:cs typeface="Arial"/>
              </a:rPr>
              <a:t> </a:t>
            </a:r>
            <a:r>
              <a:rPr sz="1275" b="1" spc="131" dirty="0">
                <a:latin typeface="Arial"/>
                <a:cs typeface="Arial"/>
              </a:rPr>
              <a:t>cyberattack by</a:t>
            </a:r>
            <a:r>
              <a:rPr sz="1275" b="1" spc="79" dirty="0">
                <a:latin typeface="Arial"/>
                <a:cs typeface="Arial"/>
              </a:rPr>
              <a:t> </a:t>
            </a:r>
            <a:r>
              <a:rPr sz="1275" b="1" spc="161" dirty="0">
                <a:latin typeface="Arial"/>
                <a:cs typeface="Arial"/>
              </a:rPr>
              <a:t>the</a:t>
            </a:r>
            <a:r>
              <a:rPr sz="1275" b="1" spc="79" dirty="0">
                <a:latin typeface="Arial"/>
                <a:cs typeface="Arial"/>
              </a:rPr>
              <a:t> </a:t>
            </a:r>
            <a:r>
              <a:rPr sz="1275" b="1" spc="131" dirty="0">
                <a:latin typeface="Arial"/>
                <a:cs typeface="Arial"/>
              </a:rPr>
              <a:t>WannaCry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46" dirty="0">
                <a:latin typeface="Arial"/>
                <a:cs typeface="Arial"/>
              </a:rPr>
              <a:t>ransomware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39" dirty="0">
                <a:latin typeface="Arial"/>
                <a:cs typeface="Arial"/>
              </a:rPr>
              <a:t>cryptoworm,</a:t>
            </a:r>
            <a:r>
              <a:rPr sz="1275" b="1" spc="90" dirty="0">
                <a:latin typeface="Arial"/>
                <a:cs typeface="Arial"/>
              </a:rPr>
              <a:t> </a:t>
            </a:r>
            <a:r>
              <a:rPr sz="1275" b="1" spc="120" dirty="0">
                <a:latin typeface="Arial"/>
                <a:cs typeface="Arial"/>
              </a:rPr>
              <a:t>which</a:t>
            </a:r>
            <a:r>
              <a:rPr sz="1275" b="1" spc="79" dirty="0">
                <a:latin typeface="Arial"/>
                <a:cs typeface="Arial"/>
              </a:rPr>
              <a:t> </a:t>
            </a:r>
            <a:r>
              <a:rPr sz="1275" b="1" spc="158" dirty="0">
                <a:latin typeface="Arial"/>
                <a:cs typeface="Arial"/>
              </a:rPr>
              <a:t>targeted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24" dirty="0">
                <a:latin typeface="Arial"/>
                <a:cs typeface="Arial"/>
              </a:rPr>
              <a:t>computers </a:t>
            </a:r>
            <a:r>
              <a:rPr sz="1275" b="1" spc="127" dirty="0">
                <a:latin typeface="Arial"/>
                <a:cs typeface="Arial"/>
              </a:rPr>
              <a:t>running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61" dirty="0">
                <a:latin typeface="Arial"/>
                <a:cs typeface="Arial"/>
              </a:rPr>
              <a:t>the</a:t>
            </a:r>
            <a:r>
              <a:rPr sz="1275" b="1" spc="79" dirty="0">
                <a:latin typeface="Arial"/>
                <a:cs typeface="Arial"/>
              </a:rPr>
              <a:t> </a:t>
            </a:r>
            <a:r>
              <a:rPr sz="1275" b="1" spc="116" dirty="0">
                <a:latin typeface="Arial"/>
                <a:cs typeface="Arial"/>
              </a:rPr>
              <a:t>Microsoft</a:t>
            </a:r>
            <a:r>
              <a:rPr sz="1275" b="1" spc="86" dirty="0">
                <a:latin typeface="Arial"/>
                <a:cs typeface="Arial"/>
              </a:rPr>
              <a:t> </a:t>
            </a:r>
            <a:r>
              <a:rPr sz="1275" b="1" spc="135" dirty="0">
                <a:latin typeface="Arial"/>
                <a:cs typeface="Arial"/>
              </a:rPr>
              <a:t>Windows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39" dirty="0">
                <a:latin typeface="Arial"/>
                <a:cs typeface="Arial"/>
              </a:rPr>
              <a:t>operating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31" dirty="0">
                <a:latin typeface="Arial"/>
                <a:cs typeface="Arial"/>
              </a:rPr>
              <a:t>system</a:t>
            </a:r>
            <a:r>
              <a:rPr sz="1275" b="1" spc="86" dirty="0">
                <a:latin typeface="Arial"/>
                <a:cs typeface="Arial"/>
              </a:rPr>
              <a:t> </a:t>
            </a:r>
            <a:r>
              <a:rPr sz="1275" b="1" spc="131" dirty="0">
                <a:latin typeface="Arial"/>
                <a:cs typeface="Arial"/>
              </a:rPr>
              <a:t>by</a:t>
            </a:r>
            <a:r>
              <a:rPr sz="1275" b="1" spc="79" dirty="0">
                <a:latin typeface="Arial"/>
                <a:cs typeface="Arial"/>
              </a:rPr>
              <a:t> </a:t>
            </a:r>
            <a:r>
              <a:rPr sz="1275" b="1" spc="131" dirty="0">
                <a:latin typeface="Arial"/>
                <a:cs typeface="Arial"/>
              </a:rPr>
              <a:t>encrypting</a:t>
            </a:r>
            <a:r>
              <a:rPr sz="1275" b="1" spc="86" dirty="0">
                <a:latin typeface="Arial"/>
                <a:cs typeface="Arial"/>
              </a:rPr>
              <a:t> </a:t>
            </a:r>
            <a:r>
              <a:rPr sz="1275" b="1" spc="161" dirty="0">
                <a:latin typeface="Arial"/>
                <a:cs typeface="Arial"/>
              </a:rPr>
              <a:t>data</a:t>
            </a:r>
            <a:r>
              <a:rPr sz="1275" b="1" spc="79" dirty="0">
                <a:latin typeface="Arial"/>
                <a:cs typeface="Arial"/>
              </a:rPr>
              <a:t> </a:t>
            </a:r>
            <a:r>
              <a:rPr sz="1275" b="1" spc="68" dirty="0">
                <a:latin typeface="Arial"/>
                <a:cs typeface="Arial"/>
              </a:rPr>
              <a:t>(AES</a:t>
            </a:r>
            <a:endParaRPr sz="1275" dirty="0">
              <a:latin typeface="Arial"/>
              <a:cs typeface="Arial"/>
            </a:endParaRPr>
          </a:p>
          <a:p>
            <a:pPr marL="157163" marR="1283017">
              <a:lnSpc>
                <a:spcPct val="121100"/>
              </a:lnSpc>
              <a:spcBef>
                <a:spcPts val="8"/>
              </a:spcBef>
            </a:pPr>
            <a:r>
              <a:rPr sz="1275" b="1" spc="113" dirty="0">
                <a:latin typeface="Arial"/>
                <a:cs typeface="Arial"/>
              </a:rPr>
              <a:t>-</a:t>
            </a:r>
            <a:r>
              <a:rPr sz="1275" b="1" spc="184" dirty="0">
                <a:latin typeface="Arial"/>
                <a:cs typeface="Arial"/>
              </a:rPr>
              <a:t>128</a:t>
            </a:r>
            <a:r>
              <a:rPr sz="1275" b="1" spc="68" dirty="0">
                <a:latin typeface="Arial"/>
                <a:cs typeface="Arial"/>
              </a:rPr>
              <a:t> </a:t>
            </a:r>
            <a:r>
              <a:rPr sz="1275" b="1" spc="203" dirty="0">
                <a:latin typeface="Arial"/>
                <a:cs typeface="Arial"/>
              </a:rPr>
              <a:t>&amp;</a:t>
            </a:r>
            <a:r>
              <a:rPr sz="1275" b="1" spc="71" dirty="0">
                <a:latin typeface="Arial"/>
                <a:cs typeface="Arial"/>
              </a:rPr>
              <a:t> </a:t>
            </a:r>
            <a:r>
              <a:rPr sz="1275" b="1" spc="94" dirty="0">
                <a:latin typeface="Arial"/>
                <a:cs typeface="Arial"/>
              </a:rPr>
              <a:t>RSA)</a:t>
            </a:r>
            <a:r>
              <a:rPr sz="1275" b="1" spc="71" dirty="0">
                <a:latin typeface="Arial"/>
                <a:cs typeface="Arial"/>
              </a:rPr>
              <a:t> </a:t>
            </a:r>
            <a:r>
              <a:rPr sz="1275" b="1" spc="143" dirty="0">
                <a:latin typeface="Arial"/>
                <a:cs typeface="Arial"/>
              </a:rPr>
              <a:t>and</a:t>
            </a:r>
            <a:r>
              <a:rPr sz="1275" b="1" spc="75" dirty="0">
                <a:latin typeface="Arial"/>
                <a:cs typeface="Arial"/>
              </a:rPr>
              <a:t> </a:t>
            </a:r>
            <a:r>
              <a:rPr sz="1275" b="1" spc="143" dirty="0">
                <a:latin typeface="Arial"/>
                <a:cs typeface="Arial"/>
              </a:rPr>
              <a:t>demanding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31" dirty="0">
                <a:latin typeface="Arial"/>
                <a:cs typeface="Arial"/>
              </a:rPr>
              <a:t>ransom</a:t>
            </a:r>
            <a:r>
              <a:rPr sz="1275" b="1" spc="75" dirty="0">
                <a:latin typeface="Arial"/>
                <a:cs typeface="Arial"/>
              </a:rPr>
              <a:t> </a:t>
            </a:r>
            <a:r>
              <a:rPr sz="1275" b="1" spc="143" dirty="0">
                <a:latin typeface="Arial"/>
                <a:cs typeface="Arial"/>
              </a:rPr>
              <a:t>payments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09" dirty="0">
                <a:latin typeface="Arial"/>
                <a:cs typeface="Arial"/>
              </a:rPr>
              <a:t>in</a:t>
            </a:r>
            <a:r>
              <a:rPr sz="1275" b="1" spc="71" dirty="0">
                <a:latin typeface="Arial"/>
                <a:cs typeface="Arial"/>
              </a:rPr>
              <a:t> </a:t>
            </a:r>
            <a:r>
              <a:rPr sz="1275" b="1" spc="165" dirty="0">
                <a:latin typeface="Arial"/>
                <a:cs typeface="Arial"/>
              </a:rPr>
              <a:t>the</a:t>
            </a:r>
            <a:r>
              <a:rPr sz="1275" b="1" spc="75" dirty="0">
                <a:latin typeface="Arial"/>
                <a:cs typeface="Arial"/>
              </a:rPr>
              <a:t> </a:t>
            </a:r>
            <a:r>
              <a:rPr sz="1275" b="1" spc="90" dirty="0">
                <a:latin typeface="Arial"/>
                <a:cs typeface="Arial"/>
              </a:rPr>
              <a:t>Bitcoin </a:t>
            </a:r>
            <a:r>
              <a:rPr sz="1275" b="1" spc="105" dirty="0">
                <a:latin typeface="Arial"/>
                <a:cs typeface="Arial"/>
              </a:rPr>
              <a:t>cryptocurrency.</a:t>
            </a:r>
            <a:endParaRPr sz="1275" dirty="0">
              <a:latin typeface="Arial"/>
              <a:cs typeface="Arial"/>
            </a:endParaRPr>
          </a:p>
          <a:p>
            <a:pPr marL="157163" marR="23813" indent="-147638">
              <a:lnSpc>
                <a:spcPct val="121400"/>
              </a:lnSpc>
              <a:spcBef>
                <a:spcPts val="645"/>
              </a:spcBef>
              <a:buClr>
                <a:srgbClr val="405487"/>
              </a:buClr>
              <a:buFont typeface="Arial"/>
              <a:buChar char="•"/>
              <a:tabLst>
                <a:tab pos="209074" algn="l"/>
                <a:tab pos="209550" algn="l"/>
              </a:tabLst>
            </a:pPr>
            <a:r>
              <a:rPr dirty="0"/>
              <a:t>	</a:t>
            </a:r>
            <a:r>
              <a:rPr sz="1275" b="1" spc="127" dirty="0">
                <a:latin typeface="Arial"/>
                <a:cs typeface="Arial"/>
              </a:rPr>
              <a:t>The</a:t>
            </a:r>
            <a:r>
              <a:rPr sz="1275" b="1" spc="75" dirty="0">
                <a:latin typeface="Arial"/>
                <a:cs typeface="Arial"/>
              </a:rPr>
              <a:t> </a:t>
            </a:r>
            <a:r>
              <a:rPr sz="1275" b="1" spc="146" dirty="0">
                <a:latin typeface="Arial"/>
                <a:cs typeface="Arial"/>
              </a:rPr>
              <a:t>attack</a:t>
            </a:r>
            <a:r>
              <a:rPr sz="1275" b="1" spc="79" dirty="0">
                <a:latin typeface="Arial"/>
                <a:cs typeface="Arial"/>
              </a:rPr>
              <a:t> </a:t>
            </a:r>
            <a:r>
              <a:rPr sz="1275" b="1" spc="135" dirty="0">
                <a:latin typeface="Arial"/>
                <a:cs typeface="Arial"/>
              </a:rPr>
              <a:t>was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50" dirty="0">
                <a:latin typeface="Arial"/>
                <a:cs typeface="Arial"/>
              </a:rPr>
              <a:t>estimated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46" dirty="0">
                <a:latin typeface="Arial"/>
                <a:cs typeface="Arial"/>
              </a:rPr>
              <a:t>to</a:t>
            </a:r>
            <a:r>
              <a:rPr sz="1275" b="1" spc="75" dirty="0">
                <a:latin typeface="Arial"/>
                <a:cs typeface="Arial"/>
              </a:rPr>
              <a:t> </a:t>
            </a:r>
            <a:r>
              <a:rPr sz="1275" b="1" spc="146" dirty="0">
                <a:latin typeface="Arial"/>
                <a:cs typeface="Arial"/>
              </a:rPr>
              <a:t>have</a:t>
            </a:r>
            <a:r>
              <a:rPr sz="1275" b="1" spc="71" dirty="0">
                <a:latin typeface="Arial"/>
                <a:cs typeface="Arial"/>
              </a:rPr>
              <a:t> </a:t>
            </a:r>
            <a:r>
              <a:rPr sz="1275" b="1" spc="131" dirty="0">
                <a:latin typeface="Arial"/>
                <a:cs typeface="Arial"/>
              </a:rPr>
              <a:t>affected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50" dirty="0">
                <a:latin typeface="Arial"/>
                <a:cs typeface="Arial"/>
              </a:rPr>
              <a:t>more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53" dirty="0">
                <a:latin typeface="Arial"/>
                <a:cs typeface="Arial"/>
              </a:rPr>
              <a:t>than</a:t>
            </a:r>
            <a:r>
              <a:rPr sz="1275" b="1" spc="105" dirty="0">
                <a:latin typeface="Arial"/>
                <a:cs typeface="Arial"/>
              </a:rPr>
              <a:t> </a:t>
            </a:r>
            <a:r>
              <a:rPr sz="1275" b="1" spc="176" dirty="0">
                <a:latin typeface="Arial"/>
                <a:cs typeface="Arial"/>
              </a:rPr>
              <a:t>200,000</a:t>
            </a:r>
            <a:r>
              <a:rPr sz="1275" b="1" spc="90" dirty="0">
                <a:latin typeface="Arial"/>
                <a:cs typeface="Arial"/>
              </a:rPr>
              <a:t> </a:t>
            </a:r>
            <a:r>
              <a:rPr sz="1275" b="1" spc="120" dirty="0">
                <a:latin typeface="Arial"/>
                <a:cs typeface="Arial"/>
              </a:rPr>
              <a:t>computers </a:t>
            </a:r>
            <a:r>
              <a:rPr sz="1275" b="1" spc="94" dirty="0">
                <a:latin typeface="Arial"/>
                <a:cs typeface="Arial"/>
              </a:rPr>
              <a:t>across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84" dirty="0">
                <a:latin typeface="Arial"/>
                <a:cs typeface="Arial"/>
              </a:rPr>
              <a:t>150</a:t>
            </a:r>
            <a:r>
              <a:rPr sz="1275" b="1" spc="71" dirty="0">
                <a:latin typeface="Arial"/>
                <a:cs typeface="Arial"/>
              </a:rPr>
              <a:t> </a:t>
            </a:r>
            <a:r>
              <a:rPr sz="1275" b="1" spc="116" dirty="0">
                <a:latin typeface="Arial"/>
                <a:cs typeface="Arial"/>
              </a:rPr>
              <a:t>countries,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50" dirty="0">
                <a:latin typeface="Arial"/>
                <a:cs typeface="Arial"/>
              </a:rPr>
              <a:t>with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46" dirty="0">
                <a:latin typeface="Arial"/>
                <a:cs typeface="Arial"/>
              </a:rPr>
              <a:t>total</a:t>
            </a:r>
            <a:r>
              <a:rPr sz="1275" b="1" spc="71" dirty="0">
                <a:latin typeface="Arial"/>
                <a:cs typeface="Arial"/>
              </a:rPr>
              <a:t> </a:t>
            </a:r>
            <a:r>
              <a:rPr sz="1275" b="1" spc="146" dirty="0">
                <a:latin typeface="Arial"/>
                <a:cs typeface="Arial"/>
              </a:rPr>
              <a:t>damages</a:t>
            </a:r>
            <a:r>
              <a:rPr sz="1275" b="1" spc="75" dirty="0">
                <a:latin typeface="Arial"/>
                <a:cs typeface="Arial"/>
              </a:rPr>
              <a:t> </a:t>
            </a:r>
            <a:r>
              <a:rPr sz="1275" b="1" spc="131" dirty="0">
                <a:latin typeface="Arial"/>
                <a:cs typeface="Arial"/>
              </a:rPr>
              <a:t>ranging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46" dirty="0">
                <a:latin typeface="Arial"/>
                <a:cs typeface="Arial"/>
              </a:rPr>
              <a:t>from</a:t>
            </a:r>
            <a:r>
              <a:rPr sz="1275" b="1" spc="79" dirty="0">
                <a:latin typeface="Arial"/>
                <a:cs typeface="Arial"/>
              </a:rPr>
              <a:t> </a:t>
            </a:r>
            <a:r>
              <a:rPr sz="1275" b="1" spc="131" dirty="0">
                <a:latin typeface="Arial"/>
                <a:cs typeface="Arial"/>
              </a:rPr>
              <a:t>hundreds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01" dirty="0">
                <a:latin typeface="Arial"/>
                <a:cs typeface="Arial"/>
              </a:rPr>
              <a:t>of millions</a:t>
            </a:r>
            <a:r>
              <a:rPr sz="1275" b="1" spc="90" dirty="0">
                <a:latin typeface="Arial"/>
                <a:cs typeface="Arial"/>
              </a:rPr>
              <a:t> </a:t>
            </a:r>
            <a:r>
              <a:rPr sz="1275" b="1" spc="146" dirty="0">
                <a:latin typeface="Arial"/>
                <a:cs typeface="Arial"/>
              </a:rPr>
              <a:t>to</a:t>
            </a:r>
            <a:r>
              <a:rPr sz="1275" b="1" spc="113" dirty="0">
                <a:latin typeface="Arial"/>
                <a:cs typeface="Arial"/>
              </a:rPr>
              <a:t> </a:t>
            </a:r>
            <a:r>
              <a:rPr sz="1275" b="1" spc="94" dirty="0">
                <a:latin typeface="Arial"/>
                <a:cs typeface="Arial"/>
              </a:rPr>
              <a:t>billions</a:t>
            </a:r>
            <a:r>
              <a:rPr sz="1275" b="1" spc="86" dirty="0">
                <a:latin typeface="Arial"/>
                <a:cs typeface="Arial"/>
              </a:rPr>
              <a:t> </a:t>
            </a:r>
            <a:r>
              <a:rPr sz="1275" b="1" spc="120" dirty="0">
                <a:latin typeface="Arial"/>
                <a:cs typeface="Arial"/>
              </a:rPr>
              <a:t>of</a:t>
            </a:r>
            <a:r>
              <a:rPr sz="1275" b="1" spc="79" dirty="0">
                <a:latin typeface="Arial"/>
                <a:cs typeface="Arial"/>
              </a:rPr>
              <a:t> </a:t>
            </a:r>
            <a:r>
              <a:rPr sz="1275" b="1" spc="109" dirty="0">
                <a:latin typeface="Arial"/>
                <a:cs typeface="Arial"/>
              </a:rPr>
              <a:t>dollars.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20" dirty="0">
                <a:latin typeface="Arial"/>
                <a:cs typeface="Arial"/>
              </a:rPr>
              <a:t>Security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39" dirty="0">
                <a:latin typeface="Arial"/>
                <a:cs typeface="Arial"/>
              </a:rPr>
              <a:t>experts</a:t>
            </a:r>
            <a:r>
              <a:rPr sz="1275" b="1" spc="86" dirty="0">
                <a:latin typeface="Arial"/>
                <a:cs typeface="Arial"/>
              </a:rPr>
              <a:t> </a:t>
            </a:r>
            <a:r>
              <a:rPr sz="1275" b="1" spc="131" dirty="0">
                <a:latin typeface="Arial"/>
                <a:cs typeface="Arial"/>
              </a:rPr>
              <a:t>believed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46" dirty="0">
                <a:latin typeface="Arial"/>
                <a:cs typeface="Arial"/>
              </a:rPr>
              <a:t>from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24" dirty="0">
                <a:latin typeface="Arial"/>
                <a:cs typeface="Arial"/>
              </a:rPr>
              <a:t>preliminary </a:t>
            </a:r>
            <a:r>
              <a:rPr sz="1275" b="1" spc="131" dirty="0">
                <a:latin typeface="Arial"/>
                <a:cs typeface="Arial"/>
              </a:rPr>
              <a:t>evaluation</a:t>
            </a:r>
            <a:r>
              <a:rPr sz="1275" b="1" spc="86" dirty="0">
                <a:latin typeface="Arial"/>
                <a:cs typeface="Arial"/>
              </a:rPr>
              <a:t> </a:t>
            </a:r>
            <a:r>
              <a:rPr sz="1275" b="1" spc="116" dirty="0">
                <a:latin typeface="Arial"/>
                <a:cs typeface="Arial"/>
              </a:rPr>
              <a:t>of</a:t>
            </a:r>
            <a:r>
              <a:rPr sz="1275" b="1" spc="75" dirty="0">
                <a:latin typeface="Arial"/>
                <a:cs typeface="Arial"/>
              </a:rPr>
              <a:t> </a:t>
            </a:r>
            <a:r>
              <a:rPr sz="1275" b="1" spc="165" dirty="0">
                <a:latin typeface="Arial"/>
                <a:cs typeface="Arial"/>
              </a:rPr>
              <a:t>the</a:t>
            </a:r>
            <a:r>
              <a:rPr sz="1275" b="1" spc="79" dirty="0">
                <a:latin typeface="Arial"/>
                <a:cs typeface="Arial"/>
              </a:rPr>
              <a:t> </a:t>
            </a:r>
            <a:r>
              <a:rPr sz="1275" b="1" spc="158" dirty="0">
                <a:latin typeface="Arial"/>
                <a:cs typeface="Arial"/>
              </a:rPr>
              <a:t>worm</a:t>
            </a:r>
            <a:r>
              <a:rPr sz="1275" b="1" spc="86" dirty="0">
                <a:latin typeface="Arial"/>
                <a:cs typeface="Arial"/>
              </a:rPr>
              <a:t> </a:t>
            </a:r>
            <a:r>
              <a:rPr sz="1275" b="1" spc="169" dirty="0">
                <a:latin typeface="Arial"/>
                <a:cs typeface="Arial"/>
              </a:rPr>
              <a:t>that</a:t>
            </a:r>
            <a:r>
              <a:rPr sz="1275" b="1" spc="75" dirty="0">
                <a:latin typeface="Arial"/>
                <a:cs typeface="Arial"/>
              </a:rPr>
              <a:t> </a:t>
            </a:r>
            <a:r>
              <a:rPr sz="1275" b="1" spc="161" dirty="0">
                <a:latin typeface="Arial"/>
                <a:cs typeface="Arial"/>
              </a:rPr>
              <a:t>the</a:t>
            </a:r>
            <a:r>
              <a:rPr sz="1275" b="1" spc="75" dirty="0">
                <a:latin typeface="Arial"/>
                <a:cs typeface="Arial"/>
              </a:rPr>
              <a:t> </a:t>
            </a:r>
            <a:r>
              <a:rPr sz="1275" b="1" spc="150" dirty="0">
                <a:latin typeface="Arial"/>
                <a:cs typeface="Arial"/>
              </a:rPr>
              <a:t>attack</a:t>
            </a:r>
            <a:r>
              <a:rPr sz="1275" b="1" spc="109" dirty="0">
                <a:latin typeface="Arial"/>
                <a:cs typeface="Arial"/>
              </a:rPr>
              <a:t> </a:t>
            </a:r>
            <a:r>
              <a:rPr sz="1275" b="1" spc="131" dirty="0">
                <a:latin typeface="Arial"/>
                <a:cs typeface="Arial"/>
              </a:rPr>
              <a:t>originated</a:t>
            </a:r>
            <a:r>
              <a:rPr sz="1275" b="1" spc="94" dirty="0">
                <a:latin typeface="Arial"/>
                <a:cs typeface="Arial"/>
              </a:rPr>
              <a:t> </a:t>
            </a:r>
            <a:r>
              <a:rPr sz="1275" b="1" spc="146" dirty="0">
                <a:latin typeface="Arial"/>
                <a:cs typeface="Arial"/>
              </a:rPr>
              <a:t>from</a:t>
            </a:r>
            <a:r>
              <a:rPr sz="1275" b="1" spc="79" dirty="0">
                <a:latin typeface="Arial"/>
                <a:cs typeface="Arial"/>
              </a:rPr>
              <a:t> </a:t>
            </a:r>
            <a:r>
              <a:rPr sz="1275" b="1" spc="143" dirty="0">
                <a:latin typeface="Arial"/>
                <a:cs typeface="Arial"/>
              </a:rPr>
              <a:t>North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20" dirty="0">
                <a:latin typeface="Arial"/>
                <a:cs typeface="Arial"/>
              </a:rPr>
              <a:t>Korea</a:t>
            </a:r>
            <a:r>
              <a:rPr sz="1275" b="1" spc="79" dirty="0">
                <a:latin typeface="Arial"/>
                <a:cs typeface="Arial"/>
              </a:rPr>
              <a:t> </a:t>
            </a:r>
            <a:r>
              <a:rPr sz="1275" b="1" spc="101" dirty="0">
                <a:latin typeface="Arial"/>
                <a:cs typeface="Arial"/>
              </a:rPr>
              <a:t>or </a:t>
            </a:r>
            <a:r>
              <a:rPr sz="1275" b="1" spc="116" dirty="0">
                <a:latin typeface="Arial"/>
                <a:cs typeface="Arial"/>
              </a:rPr>
              <a:t>agencies</a:t>
            </a:r>
            <a:r>
              <a:rPr sz="1275" b="1" spc="83" dirty="0">
                <a:latin typeface="Arial"/>
                <a:cs typeface="Arial"/>
              </a:rPr>
              <a:t> </a:t>
            </a:r>
            <a:r>
              <a:rPr sz="1275" b="1" spc="135" dirty="0">
                <a:latin typeface="Arial"/>
                <a:cs typeface="Arial"/>
              </a:rPr>
              <a:t>working</a:t>
            </a:r>
            <a:r>
              <a:rPr sz="1275" b="1" spc="79" dirty="0">
                <a:latin typeface="Arial"/>
                <a:cs typeface="Arial"/>
              </a:rPr>
              <a:t> </a:t>
            </a:r>
            <a:r>
              <a:rPr sz="1275" b="1" spc="127" dirty="0">
                <a:latin typeface="Arial"/>
                <a:cs typeface="Arial"/>
              </a:rPr>
              <a:t>for</a:t>
            </a:r>
            <a:r>
              <a:rPr sz="1275" b="1" spc="105" dirty="0">
                <a:latin typeface="Arial"/>
                <a:cs typeface="Arial"/>
              </a:rPr>
              <a:t> </a:t>
            </a:r>
            <a:r>
              <a:rPr sz="1275" b="1" spc="161" dirty="0">
                <a:latin typeface="Arial"/>
                <a:cs typeface="Arial"/>
              </a:rPr>
              <a:t>the</a:t>
            </a:r>
            <a:r>
              <a:rPr sz="1275" b="1" spc="90" dirty="0">
                <a:latin typeface="Arial"/>
                <a:cs typeface="Arial"/>
              </a:rPr>
              <a:t> </a:t>
            </a:r>
            <a:r>
              <a:rPr sz="1275" b="1" spc="105" dirty="0">
                <a:latin typeface="Arial"/>
                <a:cs typeface="Arial"/>
              </a:rPr>
              <a:t>country.</a:t>
            </a:r>
            <a:endParaRPr sz="1275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321160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4875" y="1596288"/>
            <a:ext cx="5584507" cy="222048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 marR="3810">
              <a:lnSpc>
                <a:spcPct val="100099"/>
              </a:lnSpc>
              <a:spcBef>
                <a:spcPts val="75"/>
              </a:spcBef>
            </a:pPr>
            <a:r>
              <a:rPr sz="4200" spc="375" dirty="0"/>
              <a:t>“</a:t>
            </a:r>
            <a:r>
              <a:rPr sz="4200" spc="-135" dirty="0"/>
              <a:t>T</a:t>
            </a:r>
            <a:r>
              <a:rPr sz="4200" spc="371" dirty="0"/>
              <a:t>ec</a:t>
            </a:r>
            <a:r>
              <a:rPr sz="4200" spc="363" dirty="0"/>
              <a:t>h</a:t>
            </a:r>
            <a:r>
              <a:rPr sz="4200" spc="368" dirty="0"/>
              <a:t>n</a:t>
            </a:r>
            <a:r>
              <a:rPr sz="4200" spc="363" dirty="0"/>
              <a:t>o</a:t>
            </a:r>
            <a:r>
              <a:rPr sz="4200" spc="371" dirty="0"/>
              <a:t>l</a:t>
            </a:r>
            <a:r>
              <a:rPr sz="4200" spc="368" dirty="0"/>
              <a:t>o</a:t>
            </a:r>
            <a:r>
              <a:rPr sz="4200" spc="371" dirty="0"/>
              <a:t>g</a:t>
            </a:r>
            <a:r>
              <a:rPr sz="4200" spc="375" dirty="0"/>
              <a:t>y</a:t>
            </a:r>
            <a:r>
              <a:rPr sz="4200" spc="169" dirty="0"/>
              <a:t> </a:t>
            </a:r>
            <a:r>
              <a:rPr sz="4200" spc="206" dirty="0"/>
              <a:t>is</a:t>
            </a:r>
            <a:r>
              <a:rPr sz="4200" spc="158" dirty="0"/>
              <a:t> </a:t>
            </a:r>
            <a:r>
              <a:rPr sz="4200" spc="488" dirty="0"/>
              <a:t>the </a:t>
            </a:r>
            <a:r>
              <a:rPr sz="4200" spc="405" dirty="0"/>
              <a:t>driver</a:t>
            </a:r>
            <a:r>
              <a:rPr sz="4200" spc="169" dirty="0"/>
              <a:t> </a:t>
            </a:r>
            <a:r>
              <a:rPr sz="4200" spc="360" dirty="0"/>
              <a:t>of</a:t>
            </a:r>
            <a:r>
              <a:rPr sz="4200" spc="176" dirty="0"/>
              <a:t> </a:t>
            </a:r>
            <a:r>
              <a:rPr sz="4200" spc="379" dirty="0"/>
              <a:t>ethical </a:t>
            </a:r>
            <a:r>
              <a:rPr sz="4200" spc="416" dirty="0"/>
              <a:t>norms.”</a:t>
            </a:r>
            <a:endParaRPr sz="4200"/>
          </a:p>
          <a:p>
            <a:pPr marL="9525">
              <a:spcBef>
                <a:spcPts val="540"/>
              </a:spcBef>
            </a:pPr>
            <a:r>
              <a:rPr sz="1350" spc="-15" dirty="0">
                <a:latin typeface="Arial"/>
                <a:cs typeface="Arial"/>
              </a:rPr>
              <a:t>Yes</a:t>
            </a:r>
            <a:r>
              <a:rPr sz="1350" spc="30" dirty="0">
                <a:latin typeface="Arial"/>
                <a:cs typeface="Arial"/>
              </a:rPr>
              <a:t> </a:t>
            </a:r>
            <a:r>
              <a:rPr sz="1350" spc="90" dirty="0">
                <a:latin typeface="Arial"/>
                <a:cs typeface="Arial"/>
              </a:rPr>
              <a:t>or</a:t>
            </a:r>
            <a:r>
              <a:rPr sz="1350" spc="34" dirty="0">
                <a:latin typeface="Arial"/>
                <a:cs typeface="Arial"/>
              </a:rPr>
              <a:t> </a:t>
            </a:r>
            <a:r>
              <a:rPr sz="1350" dirty="0">
                <a:latin typeface="Arial"/>
                <a:cs typeface="Arial"/>
              </a:rPr>
              <a:t>No?</a:t>
            </a:r>
            <a:r>
              <a:rPr sz="1350" spc="38" dirty="0">
                <a:latin typeface="Arial"/>
                <a:cs typeface="Arial"/>
              </a:rPr>
              <a:t> </a:t>
            </a:r>
            <a:r>
              <a:rPr sz="1350" spc="41" dirty="0">
                <a:latin typeface="Arial"/>
                <a:cs typeface="Arial"/>
              </a:rPr>
              <a:t>Why?</a:t>
            </a:r>
            <a:endParaRPr sz="135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565358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79" y="981148"/>
            <a:ext cx="2468403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161" dirty="0">
                <a:latin typeface="Arial"/>
                <a:cs typeface="Arial"/>
              </a:rPr>
              <a:t>Information</a:t>
            </a:r>
            <a:r>
              <a:rPr sz="2400" spc="113" dirty="0">
                <a:latin typeface="Arial"/>
                <a:cs typeface="Arial"/>
              </a:rPr>
              <a:t> </a:t>
            </a:r>
            <a:r>
              <a:rPr sz="2400" spc="94" dirty="0">
                <a:latin typeface="Arial"/>
                <a:cs typeface="Arial"/>
              </a:rPr>
              <a:t>Age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0579" y="1549718"/>
            <a:ext cx="5721668" cy="2317462"/>
          </a:xfrm>
          <a:prstGeom prst="rect">
            <a:avLst/>
          </a:prstGeom>
        </p:spPr>
        <p:txBody>
          <a:bodyPr vert="horz" wrap="square" lIns="0" tIns="9049" rIns="0" bIns="0" rtlCol="0">
            <a:spAutoFit/>
          </a:bodyPr>
          <a:lstStyle/>
          <a:p>
            <a:pPr marL="180975" marR="3810" indent="-171450">
              <a:lnSpc>
                <a:spcPct val="149700"/>
              </a:lnSpc>
              <a:spcBef>
                <a:spcPts val="71"/>
              </a:spcBef>
              <a:buClr>
                <a:srgbClr val="405487"/>
              </a:buClr>
              <a:buChar char="•"/>
              <a:tabLst>
                <a:tab pos="180975" algn="l"/>
              </a:tabLst>
            </a:pPr>
            <a:r>
              <a:rPr sz="1875" spc="53" dirty="0">
                <a:latin typeface="Arial"/>
                <a:cs typeface="Arial"/>
              </a:rPr>
              <a:t>Era</a:t>
            </a:r>
            <a:r>
              <a:rPr sz="1875" spc="86" dirty="0">
                <a:latin typeface="Arial"/>
                <a:cs typeface="Arial"/>
              </a:rPr>
              <a:t> </a:t>
            </a:r>
            <a:r>
              <a:rPr sz="1875" spc="109" dirty="0">
                <a:latin typeface="Arial"/>
                <a:cs typeface="Arial"/>
              </a:rPr>
              <a:t>characterized</a:t>
            </a:r>
            <a:r>
              <a:rPr sz="1875" spc="94" dirty="0">
                <a:latin typeface="Arial"/>
                <a:cs typeface="Arial"/>
              </a:rPr>
              <a:t> </a:t>
            </a:r>
            <a:r>
              <a:rPr sz="1875" spc="150" dirty="0">
                <a:latin typeface="Arial"/>
                <a:cs typeface="Arial"/>
              </a:rPr>
              <a:t>by</a:t>
            </a:r>
            <a:r>
              <a:rPr sz="1875" spc="86" dirty="0">
                <a:latin typeface="Arial"/>
                <a:cs typeface="Arial"/>
              </a:rPr>
              <a:t> </a:t>
            </a:r>
            <a:r>
              <a:rPr sz="1875" spc="124" dirty="0">
                <a:latin typeface="Arial"/>
                <a:cs typeface="Arial"/>
              </a:rPr>
              <a:t>unprecedented</a:t>
            </a:r>
            <a:r>
              <a:rPr sz="1875" spc="90" dirty="0">
                <a:latin typeface="Arial"/>
                <a:cs typeface="Arial"/>
              </a:rPr>
              <a:t> </a:t>
            </a:r>
            <a:r>
              <a:rPr sz="1875" spc="68" dirty="0">
                <a:latin typeface="Arial"/>
                <a:cs typeface="Arial"/>
              </a:rPr>
              <a:t>access</a:t>
            </a:r>
            <a:r>
              <a:rPr sz="1875" spc="86" dirty="0">
                <a:latin typeface="Arial"/>
                <a:cs typeface="Arial"/>
              </a:rPr>
              <a:t> </a:t>
            </a:r>
            <a:r>
              <a:rPr sz="1875" spc="139" dirty="0">
                <a:latin typeface="Arial"/>
                <a:cs typeface="Arial"/>
              </a:rPr>
              <a:t>to </a:t>
            </a:r>
            <a:r>
              <a:rPr sz="1875" spc="124" dirty="0">
                <a:latin typeface="Arial"/>
                <a:cs typeface="Arial"/>
              </a:rPr>
              <a:t>information</a:t>
            </a:r>
            <a:endParaRPr sz="1875">
              <a:latin typeface="Arial"/>
              <a:cs typeface="Arial"/>
            </a:endParaRPr>
          </a:p>
          <a:p>
            <a:pPr marL="523875" lvl="1" indent="-171450">
              <a:spcBef>
                <a:spcPts val="1492"/>
              </a:spcBef>
              <a:buClr>
                <a:srgbClr val="405487"/>
              </a:buClr>
              <a:buChar char="•"/>
              <a:tabLst>
                <a:tab pos="523875" algn="l"/>
              </a:tabLst>
            </a:pPr>
            <a:r>
              <a:rPr sz="1875" spc="90" dirty="0">
                <a:latin typeface="Arial"/>
                <a:cs typeface="Arial"/>
              </a:rPr>
              <a:t>Catalysts</a:t>
            </a:r>
            <a:endParaRPr sz="1875">
              <a:latin typeface="Arial"/>
              <a:cs typeface="Arial"/>
            </a:endParaRPr>
          </a:p>
          <a:p>
            <a:pPr marL="523875" lvl="1" indent="-171450">
              <a:spcBef>
                <a:spcPts val="1492"/>
              </a:spcBef>
              <a:buClr>
                <a:srgbClr val="405487"/>
              </a:buClr>
              <a:buChar char="•"/>
              <a:tabLst>
                <a:tab pos="523875" algn="l"/>
              </a:tabLst>
            </a:pPr>
            <a:r>
              <a:rPr sz="1875" spc="64" dirty="0">
                <a:latin typeface="Arial"/>
                <a:cs typeface="Arial"/>
              </a:rPr>
              <a:t>Low-</a:t>
            </a:r>
            <a:r>
              <a:rPr sz="1875" spc="101" dirty="0">
                <a:latin typeface="Arial"/>
                <a:cs typeface="Arial"/>
              </a:rPr>
              <a:t>cost</a:t>
            </a:r>
            <a:r>
              <a:rPr sz="1875" spc="98" dirty="0">
                <a:latin typeface="Arial"/>
                <a:cs typeface="Arial"/>
              </a:rPr>
              <a:t> </a:t>
            </a:r>
            <a:r>
              <a:rPr sz="1875" spc="124" dirty="0">
                <a:latin typeface="Arial"/>
                <a:cs typeface="Arial"/>
              </a:rPr>
              <a:t>computers</a:t>
            </a:r>
            <a:endParaRPr sz="1875">
              <a:latin typeface="Arial"/>
              <a:cs typeface="Arial"/>
            </a:endParaRPr>
          </a:p>
          <a:p>
            <a:pPr marL="523875" lvl="1" indent="-171450">
              <a:spcBef>
                <a:spcPts val="1500"/>
              </a:spcBef>
              <a:buClr>
                <a:srgbClr val="405487"/>
              </a:buClr>
              <a:buChar char="•"/>
              <a:tabLst>
                <a:tab pos="523875" algn="l"/>
              </a:tabLst>
            </a:pPr>
            <a:r>
              <a:rPr sz="1875" spc="90" dirty="0">
                <a:latin typeface="Arial"/>
                <a:cs typeface="Arial"/>
              </a:rPr>
              <a:t>High-</a:t>
            </a:r>
            <a:r>
              <a:rPr sz="1875" spc="98" dirty="0">
                <a:latin typeface="Arial"/>
                <a:cs typeface="Arial"/>
              </a:rPr>
              <a:t>speed</a:t>
            </a:r>
            <a:r>
              <a:rPr sz="1875" spc="79" dirty="0">
                <a:latin typeface="Arial"/>
                <a:cs typeface="Arial"/>
              </a:rPr>
              <a:t> </a:t>
            </a:r>
            <a:r>
              <a:rPr sz="1875" spc="135" dirty="0">
                <a:latin typeface="Arial"/>
                <a:cs typeface="Arial"/>
              </a:rPr>
              <a:t>communication</a:t>
            </a:r>
            <a:r>
              <a:rPr sz="1875" spc="86" dirty="0">
                <a:latin typeface="Arial"/>
                <a:cs typeface="Arial"/>
              </a:rPr>
              <a:t> </a:t>
            </a:r>
            <a:r>
              <a:rPr sz="1875" spc="120" dirty="0">
                <a:latin typeface="Arial"/>
                <a:cs typeface="Arial"/>
              </a:rPr>
              <a:t>networks</a:t>
            </a:r>
            <a:endParaRPr sz="1875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74143" y="3609022"/>
            <a:ext cx="1822132" cy="1581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77251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80" y="948762"/>
            <a:ext cx="3487579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-259" dirty="0">
                <a:latin typeface="Arial"/>
                <a:cs typeface="Arial"/>
              </a:rPr>
              <a:t>T</a:t>
            </a:r>
            <a:r>
              <a:rPr sz="2400" spc="139" dirty="0">
                <a:latin typeface="Arial"/>
                <a:cs typeface="Arial"/>
              </a:rPr>
              <a:t>ech</a:t>
            </a:r>
            <a:r>
              <a:rPr sz="2400" spc="135" dirty="0">
                <a:latin typeface="Arial"/>
                <a:cs typeface="Arial"/>
              </a:rPr>
              <a:t>n</a:t>
            </a:r>
            <a:r>
              <a:rPr sz="2400" spc="143" dirty="0">
                <a:latin typeface="Arial"/>
                <a:cs typeface="Arial"/>
              </a:rPr>
              <a:t>o</a:t>
            </a:r>
            <a:r>
              <a:rPr sz="2400" spc="139" dirty="0">
                <a:latin typeface="Arial"/>
                <a:cs typeface="Arial"/>
              </a:rPr>
              <a:t>l</a:t>
            </a:r>
            <a:r>
              <a:rPr sz="2400" spc="135" dirty="0">
                <a:latin typeface="Arial"/>
                <a:cs typeface="Arial"/>
              </a:rPr>
              <a:t>o</a:t>
            </a:r>
            <a:r>
              <a:rPr sz="2400" spc="139" dirty="0">
                <a:latin typeface="Arial"/>
                <a:cs typeface="Arial"/>
              </a:rPr>
              <a:t>g</a:t>
            </a:r>
            <a:r>
              <a:rPr sz="2400" spc="143" dirty="0">
                <a:latin typeface="Arial"/>
                <a:cs typeface="Arial"/>
              </a:rPr>
              <a:t>y</a:t>
            </a:r>
            <a:r>
              <a:rPr sz="2400" spc="98" dirty="0">
                <a:latin typeface="Arial"/>
                <a:cs typeface="Arial"/>
              </a:rPr>
              <a:t> </a:t>
            </a:r>
            <a:r>
              <a:rPr sz="2400" spc="161" dirty="0">
                <a:latin typeface="Arial"/>
                <a:cs typeface="Arial"/>
              </a:rPr>
              <a:t>and</a:t>
            </a:r>
            <a:r>
              <a:rPr sz="2400" spc="94" dirty="0">
                <a:latin typeface="Arial"/>
                <a:cs typeface="Arial"/>
              </a:rPr>
              <a:t> </a:t>
            </a:r>
            <a:r>
              <a:rPr sz="2400" spc="68" dirty="0">
                <a:latin typeface="Arial"/>
                <a:cs typeface="Arial"/>
              </a:rPr>
              <a:t>Values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6780" y="1532996"/>
            <a:ext cx="5457349" cy="3543438"/>
          </a:xfrm>
          <a:prstGeom prst="rect">
            <a:avLst/>
          </a:prstGeom>
        </p:spPr>
        <p:txBody>
          <a:bodyPr vert="horz" wrap="square" lIns="0" tIns="62389" rIns="0" bIns="0" rtlCol="0">
            <a:spAutoFit/>
          </a:bodyPr>
          <a:lstStyle/>
          <a:p>
            <a:pPr marL="180975" indent="-171450">
              <a:spcBef>
                <a:spcPts val="491"/>
              </a:spcBef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105" dirty="0">
                <a:latin typeface="Arial"/>
                <a:cs typeface="Arial"/>
              </a:rPr>
              <a:t>Dynamic</a:t>
            </a:r>
            <a:r>
              <a:rPr sz="1500" spc="56" dirty="0">
                <a:latin typeface="Arial"/>
                <a:cs typeface="Arial"/>
              </a:rPr>
              <a:t> </a:t>
            </a:r>
            <a:r>
              <a:rPr sz="1500" spc="113" dirty="0">
                <a:latin typeface="Arial"/>
                <a:cs typeface="Arial"/>
              </a:rPr>
              <a:t>between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people,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technology</a:t>
            </a:r>
            <a:endParaRPr sz="1500">
              <a:latin typeface="Arial"/>
              <a:cs typeface="Arial"/>
            </a:endParaRPr>
          </a:p>
          <a:p>
            <a:pPr marL="523875" lvl="1" indent="-171926">
              <a:spcBef>
                <a:spcPts val="3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350" spc="41" dirty="0">
                <a:latin typeface="Arial"/>
                <a:cs typeface="Arial"/>
              </a:rPr>
              <a:t>People</a:t>
            </a:r>
            <a:r>
              <a:rPr sz="1350" spc="53" dirty="0">
                <a:latin typeface="Arial"/>
                <a:cs typeface="Arial"/>
              </a:rPr>
              <a:t> </a:t>
            </a:r>
            <a:r>
              <a:rPr sz="1350" spc="101" dirty="0">
                <a:latin typeface="Arial"/>
                <a:cs typeface="Arial"/>
              </a:rPr>
              <a:t>adopt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83" dirty="0">
                <a:latin typeface="Arial"/>
                <a:cs typeface="Arial"/>
              </a:rPr>
              <a:t>technology</a:t>
            </a:r>
            <a:endParaRPr sz="1350">
              <a:latin typeface="Arial"/>
              <a:cs typeface="Arial"/>
            </a:endParaRPr>
          </a:p>
          <a:p>
            <a:pPr marL="523875" lvl="1" indent="-171926">
              <a:spcBef>
                <a:spcPts val="3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350" spc="49" dirty="0">
                <a:latin typeface="Arial"/>
                <a:cs typeface="Arial"/>
              </a:rPr>
              <a:t>Technology</a:t>
            </a:r>
            <a:r>
              <a:rPr sz="1350" spc="71" dirty="0">
                <a:latin typeface="Arial"/>
                <a:cs typeface="Arial"/>
              </a:rPr>
              <a:t> </a:t>
            </a:r>
            <a:r>
              <a:rPr sz="1350" spc="75" dirty="0">
                <a:latin typeface="Arial"/>
                <a:cs typeface="Arial"/>
              </a:rPr>
              <a:t>changes</a:t>
            </a:r>
            <a:r>
              <a:rPr sz="1350" spc="71" dirty="0">
                <a:latin typeface="Arial"/>
                <a:cs typeface="Arial"/>
              </a:rPr>
              <a:t> society</a:t>
            </a:r>
            <a:endParaRPr sz="1350">
              <a:latin typeface="Arial"/>
              <a:cs typeface="Arial"/>
            </a:endParaRPr>
          </a:p>
          <a:p>
            <a:pPr lvl="1">
              <a:spcBef>
                <a:spcPts val="41"/>
              </a:spcBef>
              <a:buClr>
                <a:srgbClr val="405487"/>
              </a:buClr>
              <a:buFont typeface="Arial"/>
              <a:buChar char="•"/>
            </a:pPr>
            <a:endParaRPr sz="2325">
              <a:latin typeface="Arial"/>
              <a:cs typeface="Arial"/>
            </a:endParaRPr>
          </a:p>
          <a:p>
            <a:pPr marL="180975" indent="-171450"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98" dirty="0">
                <a:latin typeface="Arial"/>
                <a:cs typeface="Arial"/>
              </a:rPr>
              <a:t>Different</a:t>
            </a:r>
            <a:r>
              <a:rPr sz="1500" spc="60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ways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people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are</a:t>
            </a:r>
            <a:r>
              <a:rPr sz="1500" spc="68" dirty="0">
                <a:latin typeface="Arial"/>
                <a:cs typeface="Arial"/>
              </a:rPr>
              <a:t> </a:t>
            </a:r>
            <a:r>
              <a:rPr sz="1500" spc="98" dirty="0">
                <a:latin typeface="Arial"/>
                <a:cs typeface="Arial"/>
              </a:rPr>
              <a:t>affected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by</a:t>
            </a:r>
            <a:r>
              <a:rPr sz="1500" spc="64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technology</a:t>
            </a:r>
            <a:endParaRPr sz="1500">
              <a:latin typeface="Arial"/>
              <a:cs typeface="Arial"/>
            </a:endParaRPr>
          </a:p>
          <a:p>
            <a:pPr marL="523875" lvl="1" indent="-171926">
              <a:spcBef>
                <a:spcPts val="3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350" spc="53" dirty="0">
                <a:latin typeface="Arial"/>
                <a:cs typeface="Arial"/>
              </a:rPr>
              <a:t>Physical</a:t>
            </a:r>
            <a:r>
              <a:rPr sz="1350" spc="56" dirty="0">
                <a:latin typeface="Arial"/>
                <a:cs typeface="Arial"/>
              </a:rPr>
              <a:t> </a:t>
            </a:r>
            <a:r>
              <a:rPr sz="1350" spc="75" dirty="0">
                <a:latin typeface="Arial"/>
                <a:cs typeface="Arial"/>
              </a:rPr>
              <a:t>changes</a:t>
            </a:r>
            <a:r>
              <a:rPr sz="1350" spc="56" dirty="0">
                <a:latin typeface="Arial"/>
                <a:cs typeface="Arial"/>
              </a:rPr>
              <a:t> </a:t>
            </a:r>
            <a:r>
              <a:rPr sz="1350" spc="68" dirty="0">
                <a:latin typeface="Arial"/>
                <a:cs typeface="Arial"/>
              </a:rPr>
              <a:t>(e.g.,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86" dirty="0">
                <a:latin typeface="Arial"/>
                <a:cs typeface="Arial"/>
              </a:rPr>
              <a:t>smartphone)</a:t>
            </a:r>
            <a:endParaRPr sz="1350">
              <a:latin typeface="Arial"/>
              <a:cs typeface="Arial"/>
            </a:endParaRPr>
          </a:p>
          <a:p>
            <a:pPr marL="523875" lvl="1" indent="-171926">
              <a:spcBef>
                <a:spcPts val="3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350" spc="56" dirty="0">
                <a:latin typeface="Arial"/>
                <a:cs typeface="Arial"/>
              </a:rPr>
              <a:t>Psychological </a:t>
            </a:r>
            <a:r>
              <a:rPr sz="1350" spc="75" dirty="0">
                <a:latin typeface="Arial"/>
                <a:cs typeface="Arial"/>
              </a:rPr>
              <a:t>changes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68" dirty="0">
                <a:latin typeface="Arial"/>
                <a:cs typeface="Arial"/>
              </a:rPr>
              <a:t>(e.g.,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94" dirty="0">
                <a:latin typeface="Arial"/>
                <a:cs typeface="Arial"/>
              </a:rPr>
              <a:t>wtsapp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dirty="0">
                <a:latin typeface="Arial"/>
                <a:cs typeface="Arial"/>
              </a:rPr>
              <a:t>VS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83" dirty="0">
                <a:latin typeface="Arial"/>
                <a:cs typeface="Arial"/>
              </a:rPr>
              <a:t>email)</a:t>
            </a:r>
            <a:endParaRPr sz="1350">
              <a:latin typeface="Arial"/>
              <a:cs typeface="Arial"/>
            </a:endParaRPr>
          </a:p>
          <a:p>
            <a:pPr lvl="1">
              <a:spcBef>
                <a:spcPts val="41"/>
              </a:spcBef>
              <a:buClr>
                <a:srgbClr val="405487"/>
              </a:buClr>
              <a:buFont typeface="Arial"/>
              <a:buChar char="•"/>
            </a:pPr>
            <a:endParaRPr sz="2325">
              <a:latin typeface="Arial"/>
              <a:cs typeface="Arial"/>
            </a:endParaRPr>
          </a:p>
          <a:p>
            <a:pPr marL="180975" indent="-171450">
              <a:buClr>
                <a:srgbClr val="405487"/>
              </a:buClr>
              <a:buChar char="•"/>
              <a:tabLst>
                <a:tab pos="180499" algn="l"/>
                <a:tab pos="180975" algn="l"/>
              </a:tabLst>
            </a:pPr>
            <a:r>
              <a:rPr sz="1500" spc="53" dirty="0">
                <a:latin typeface="Arial"/>
                <a:cs typeface="Arial"/>
              </a:rPr>
              <a:t>Technologies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83" dirty="0">
                <a:latin typeface="Arial"/>
                <a:cs typeface="Arial"/>
              </a:rPr>
              <a:t>can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79" dirty="0">
                <a:latin typeface="Arial"/>
                <a:cs typeface="Arial"/>
              </a:rPr>
              <a:t>solve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problems,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create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new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86" dirty="0">
                <a:latin typeface="Arial"/>
                <a:cs typeface="Arial"/>
              </a:rPr>
              <a:t>problems</a:t>
            </a:r>
            <a:endParaRPr sz="1500">
              <a:latin typeface="Arial"/>
              <a:cs typeface="Arial"/>
            </a:endParaRPr>
          </a:p>
          <a:p>
            <a:pPr marL="523875" lvl="1" indent="-171926">
              <a:spcBef>
                <a:spcPts val="3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350" spc="83" dirty="0">
                <a:latin typeface="Arial"/>
                <a:cs typeface="Arial"/>
              </a:rPr>
              <a:t>Automobile</a:t>
            </a:r>
            <a:endParaRPr sz="1350">
              <a:latin typeface="Arial"/>
              <a:cs typeface="Arial"/>
            </a:endParaRPr>
          </a:p>
          <a:p>
            <a:pPr marL="523875" lvl="1" indent="-171926">
              <a:spcBef>
                <a:spcPts val="3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350" spc="68" dirty="0">
                <a:latin typeface="Arial"/>
                <a:cs typeface="Arial"/>
              </a:rPr>
              <a:t>Refrigerator</a:t>
            </a:r>
            <a:endParaRPr sz="1350">
              <a:latin typeface="Arial"/>
              <a:cs typeface="Arial"/>
            </a:endParaRPr>
          </a:p>
          <a:p>
            <a:pPr marL="523875" lvl="1" indent="-171926">
              <a:spcBef>
                <a:spcPts val="3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350" spc="41" dirty="0">
                <a:latin typeface="Arial"/>
                <a:cs typeface="Arial"/>
              </a:rPr>
              <a:t>Low-</a:t>
            </a:r>
            <a:r>
              <a:rPr sz="1350" spc="79" dirty="0">
                <a:latin typeface="Arial"/>
                <a:cs typeface="Arial"/>
              </a:rPr>
              <a:t>cost</a:t>
            </a:r>
            <a:r>
              <a:rPr sz="1350" spc="68" dirty="0">
                <a:latin typeface="Arial"/>
                <a:cs typeface="Arial"/>
              </a:rPr>
              <a:t> </a:t>
            </a:r>
            <a:r>
              <a:rPr sz="1350" spc="90" dirty="0">
                <a:latin typeface="Arial"/>
                <a:cs typeface="Arial"/>
              </a:rPr>
              <a:t>international</a:t>
            </a:r>
            <a:r>
              <a:rPr sz="1350" spc="68" dirty="0">
                <a:latin typeface="Arial"/>
                <a:cs typeface="Arial"/>
              </a:rPr>
              <a:t> </a:t>
            </a:r>
            <a:r>
              <a:rPr sz="1350" spc="90" dirty="0">
                <a:latin typeface="Arial"/>
                <a:cs typeface="Arial"/>
              </a:rPr>
              <a:t>communication</a:t>
            </a:r>
            <a:endParaRPr sz="1350">
              <a:latin typeface="Arial"/>
              <a:cs typeface="Arial"/>
            </a:endParaRPr>
          </a:p>
          <a:p>
            <a:pPr marL="523875" lvl="1" indent="-171926">
              <a:spcBef>
                <a:spcPts val="375"/>
              </a:spcBef>
              <a:buClr>
                <a:srgbClr val="405487"/>
              </a:buClr>
              <a:buChar char="•"/>
              <a:tabLst>
                <a:tab pos="523399" algn="l"/>
                <a:tab pos="523875" algn="l"/>
              </a:tabLst>
            </a:pPr>
            <a:r>
              <a:rPr sz="1350" dirty="0">
                <a:latin typeface="Arial"/>
                <a:cs typeface="Arial"/>
              </a:rPr>
              <a:t>AI</a:t>
            </a:r>
            <a:r>
              <a:rPr sz="1350" spc="75" dirty="0">
                <a:latin typeface="Arial"/>
                <a:cs typeface="Arial"/>
              </a:rPr>
              <a:t> </a:t>
            </a:r>
            <a:r>
              <a:rPr sz="1350" spc="94" dirty="0">
                <a:latin typeface="Arial"/>
                <a:cs typeface="Arial"/>
              </a:rPr>
              <a:t>generated</a:t>
            </a:r>
            <a:r>
              <a:rPr sz="1350" spc="71" dirty="0">
                <a:latin typeface="Arial"/>
                <a:cs typeface="Arial"/>
              </a:rPr>
              <a:t> </a:t>
            </a:r>
            <a:r>
              <a:rPr sz="1350" spc="90" dirty="0">
                <a:latin typeface="Arial"/>
                <a:cs typeface="Arial"/>
              </a:rPr>
              <a:t>content</a:t>
            </a:r>
            <a:endParaRPr sz="135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6660798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79" y="966861"/>
            <a:ext cx="4711065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127" dirty="0">
                <a:latin typeface="Arial"/>
                <a:cs typeface="Arial"/>
              </a:rPr>
              <a:t>Control</a:t>
            </a:r>
            <a:r>
              <a:rPr sz="2400" spc="98" dirty="0">
                <a:latin typeface="Arial"/>
                <a:cs typeface="Arial"/>
              </a:rPr>
              <a:t> </a:t>
            </a:r>
            <a:r>
              <a:rPr sz="2400" spc="161" dirty="0">
                <a:latin typeface="Arial"/>
                <a:cs typeface="Arial"/>
              </a:rPr>
              <a:t>over</a:t>
            </a:r>
            <a:r>
              <a:rPr sz="2400" spc="105" dirty="0">
                <a:latin typeface="Arial"/>
                <a:cs typeface="Arial"/>
              </a:rPr>
              <a:t> </a:t>
            </a:r>
            <a:r>
              <a:rPr sz="2400" spc="139" dirty="0">
                <a:latin typeface="Arial"/>
                <a:cs typeface="Arial"/>
              </a:rPr>
              <a:t>New</a:t>
            </a:r>
            <a:r>
              <a:rPr sz="2400" spc="101" dirty="0">
                <a:latin typeface="Arial"/>
                <a:cs typeface="Arial"/>
              </a:rPr>
              <a:t> </a:t>
            </a:r>
            <a:r>
              <a:rPr sz="2400" spc="-285" dirty="0">
                <a:latin typeface="Arial"/>
                <a:cs typeface="Arial"/>
              </a:rPr>
              <a:t>T</a:t>
            </a:r>
            <a:r>
              <a:rPr sz="2400" spc="113" dirty="0">
                <a:latin typeface="Arial"/>
                <a:cs typeface="Arial"/>
              </a:rPr>
              <a:t>echn</a:t>
            </a:r>
            <a:r>
              <a:rPr sz="2400" spc="109" dirty="0">
                <a:latin typeface="Arial"/>
                <a:cs typeface="Arial"/>
              </a:rPr>
              <a:t>o</a:t>
            </a:r>
            <a:r>
              <a:rPr sz="2400" spc="113" dirty="0">
                <a:latin typeface="Arial"/>
                <a:cs typeface="Arial"/>
              </a:rPr>
              <a:t>l</a:t>
            </a:r>
            <a:r>
              <a:rPr sz="2400" spc="116" dirty="0">
                <a:latin typeface="Arial"/>
                <a:cs typeface="Arial"/>
              </a:rPr>
              <a:t>o</a:t>
            </a:r>
            <a:r>
              <a:rPr sz="2400" spc="113" dirty="0">
                <a:latin typeface="Arial"/>
                <a:cs typeface="Arial"/>
              </a:rPr>
              <a:t>g</a:t>
            </a:r>
            <a:r>
              <a:rPr sz="2400" spc="109" dirty="0">
                <a:latin typeface="Arial"/>
                <a:cs typeface="Arial"/>
              </a:rPr>
              <a:t>i</a:t>
            </a:r>
            <a:r>
              <a:rPr sz="2400" spc="113" dirty="0">
                <a:latin typeface="Arial"/>
                <a:cs typeface="Arial"/>
              </a:rPr>
              <a:t>es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6779" y="1750695"/>
            <a:ext cx="6841808" cy="339900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80975" indent="-171450">
              <a:spcBef>
                <a:spcPts val="75"/>
              </a:spcBef>
              <a:buClr>
                <a:srgbClr val="405487"/>
              </a:buClr>
              <a:buChar char="•"/>
              <a:tabLst>
                <a:tab pos="180975" algn="l"/>
              </a:tabLst>
            </a:pPr>
            <a:r>
              <a:rPr sz="1875" spc="98" dirty="0">
                <a:latin typeface="Arial"/>
                <a:cs typeface="Arial"/>
              </a:rPr>
              <a:t>Examples</a:t>
            </a:r>
            <a:r>
              <a:rPr sz="1875" spc="79" dirty="0">
                <a:latin typeface="Arial"/>
                <a:cs typeface="Arial"/>
              </a:rPr>
              <a:t> </a:t>
            </a:r>
            <a:r>
              <a:rPr sz="1875" spc="113" dirty="0">
                <a:latin typeface="Arial"/>
                <a:cs typeface="Arial"/>
              </a:rPr>
              <a:t>of</a:t>
            </a:r>
            <a:r>
              <a:rPr sz="1875" spc="71" dirty="0">
                <a:latin typeface="Arial"/>
                <a:cs typeface="Arial"/>
              </a:rPr>
              <a:t> </a:t>
            </a:r>
            <a:r>
              <a:rPr sz="1875" spc="116" dirty="0">
                <a:latin typeface="Arial"/>
                <a:cs typeface="Arial"/>
              </a:rPr>
              <a:t>control</a:t>
            </a:r>
            <a:r>
              <a:rPr sz="1875" spc="83" dirty="0">
                <a:latin typeface="Arial"/>
                <a:cs typeface="Arial"/>
              </a:rPr>
              <a:t> </a:t>
            </a:r>
            <a:r>
              <a:rPr sz="1875" spc="124" dirty="0">
                <a:latin typeface="Arial"/>
                <a:cs typeface="Arial"/>
              </a:rPr>
              <a:t>over</a:t>
            </a:r>
            <a:r>
              <a:rPr sz="1875" spc="90" dirty="0">
                <a:latin typeface="Arial"/>
                <a:cs typeface="Arial"/>
              </a:rPr>
              <a:t> </a:t>
            </a:r>
            <a:r>
              <a:rPr sz="1875" spc="116" dirty="0">
                <a:latin typeface="Arial"/>
                <a:cs typeface="Arial"/>
              </a:rPr>
              <a:t>adoption</a:t>
            </a:r>
            <a:endParaRPr sz="1875">
              <a:latin typeface="Arial"/>
              <a:cs typeface="Arial"/>
            </a:endParaRPr>
          </a:p>
          <a:p>
            <a:pPr marL="523875" lvl="1" indent="-171926">
              <a:spcBef>
                <a:spcPts val="1500"/>
              </a:spcBef>
              <a:buClr>
                <a:srgbClr val="405487"/>
              </a:buClr>
              <a:buChar char="•"/>
              <a:tabLst>
                <a:tab pos="523875" algn="l"/>
              </a:tabLst>
            </a:pPr>
            <a:r>
              <a:rPr sz="1875" spc="98" dirty="0">
                <a:latin typeface="Arial"/>
                <a:cs typeface="Arial"/>
              </a:rPr>
              <a:t>Nuclear</a:t>
            </a:r>
            <a:r>
              <a:rPr sz="1875" spc="75" dirty="0">
                <a:latin typeface="Arial"/>
                <a:cs typeface="Arial"/>
              </a:rPr>
              <a:t> </a:t>
            </a:r>
            <a:r>
              <a:rPr sz="1875" spc="131" dirty="0">
                <a:latin typeface="Arial"/>
                <a:cs typeface="Arial"/>
              </a:rPr>
              <a:t>power</a:t>
            </a:r>
            <a:r>
              <a:rPr sz="1875" spc="75" dirty="0">
                <a:latin typeface="Arial"/>
                <a:cs typeface="Arial"/>
              </a:rPr>
              <a:t> </a:t>
            </a:r>
            <a:r>
              <a:rPr sz="1875" spc="150" dirty="0">
                <a:latin typeface="Arial"/>
                <a:cs typeface="Arial"/>
              </a:rPr>
              <a:t>moratorium</a:t>
            </a:r>
            <a:r>
              <a:rPr sz="1875" spc="79" dirty="0">
                <a:latin typeface="Arial"/>
                <a:cs typeface="Arial"/>
              </a:rPr>
              <a:t> </a:t>
            </a:r>
            <a:r>
              <a:rPr sz="1875" spc="116" dirty="0">
                <a:latin typeface="Arial"/>
                <a:cs typeface="Arial"/>
              </a:rPr>
              <a:t>in</a:t>
            </a:r>
            <a:r>
              <a:rPr sz="1875" spc="79" dirty="0">
                <a:latin typeface="Arial"/>
                <a:cs typeface="Arial"/>
              </a:rPr>
              <a:t> </a:t>
            </a:r>
            <a:r>
              <a:rPr sz="1875" spc="116" dirty="0">
                <a:latin typeface="Arial"/>
                <a:cs typeface="Arial"/>
              </a:rPr>
              <a:t>United</a:t>
            </a:r>
            <a:r>
              <a:rPr sz="1875" spc="83" dirty="0">
                <a:latin typeface="Arial"/>
                <a:cs typeface="Arial"/>
              </a:rPr>
              <a:t> </a:t>
            </a:r>
            <a:r>
              <a:rPr sz="1875" spc="90" dirty="0">
                <a:latin typeface="Arial"/>
                <a:cs typeface="Arial"/>
              </a:rPr>
              <a:t>States</a:t>
            </a:r>
            <a:endParaRPr sz="1875">
              <a:latin typeface="Arial"/>
              <a:cs typeface="Arial"/>
            </a:endParaRPr>
          </a:p>
          <a:p>
            <a:pPr marL="523875" lvl="1" indent="-171926">
              <a:spcBef>
                <a:spcPts val="1500"/>
              </a:spcBef>
              <a:buClr>
                <a:srgbClr val="405487"/>
              </a:buClr>
              <a:buChar char="•"/>
              <a:tabLst>
                <a:tab pos="523875" algn="l"/>
              </a:tabLst>
            </a:pPr>
            <a:r>
              <a:rPr sz="1875" spc="98" dirty="0">
                <a:latin typeface="Arial"/>
                <a:cs typeface="Arial"/>
              </a:rPr>
              <a:t>Nuclear</a:t>
            </a:r>
            <a:r>
              <a:rPr sz="1875" spc="75" dirty="0">
                <a:latin typeface="Arial"/>
                <a:cs typeface="Arial"/>
              </a:rPr>
              <a:t> </a:t>
            </a:r>
            <a:r>
              <a:rPr sz="1875" spc="131" dirty="0">
                <a:latin typeface="Arial"/>
                <a:cs typeface="Arial"/>
              </a:rPr>
              <a:t>power</a:t>
            </a:r>
            <a:r>
              <a:rPr sz="1875" spc="75" dirty="0">
                <a:latin typeface="Arial"/>
                <a:cs typeface="Arial"/>
              </a:rPr>
              <a:t> </a:t>
            </a:r>
            <a:r>
              <a:rPr sz="1875" spc="105" dirty="0">
                <a:latin typeface="Arial"/>
                <a:cs typeface="Arial"/>
              </a:rPr>
              <a:t>advances</a:t>
            </a:r>
            <a:r>
              <a:rPr sz="1875" spc="75" dirty="0">
                <a:latin typeface="Arial"/>
                <a:cs typeface="Arial"/>
              </a:rPr>
              <a:t> </a:t>
            </a:r>
            <a:r>
              <a:rPr sz="1875" spc="116" dirty="0">
                <a:latin typeface="Arial"/>
                <a:cs typeface="Arial"/>
              </a:rPr>
              <a:t>in</a:t>
            </a:r>
            <a:r>
              <a:rPr sz="1875" spc="79" dirty="0">
                <a:latin typeface="Arial"/>
                <a:cs typeface="Arial"/>
              </a:rPr>
              <a:t> </a:t>
            </a:r>
            <a:r>
              <a:rPr sz="1875" spc="109" dirty="0">
                <a:latin typeface="Arial"/>
                <a:cs typeface="Arial"/>
              </a:rPr>
              <a:t>rest</a:t>
            </a:r>
            <a:r>
              <a:rPr sz="1875" spc="83" dirty="0">
                <a:latin typeface="Arial"/>
                <a:cs typeface="Arial"/>
              </a:rPr>
              <a:t> </a:t>
            </a:r>
            <a:r>
              <a:rPr sz="1875" spc="113" dirty="0">
                <a:latin typeface="Arial"/>
                <a:cs typeface="Arial"/>
              </a:rPr>
              <a:t>of</a:t>
            </a:r>
            <a:r>
              <a:rPr sz="1875" spc="83" dirty="0">
                <a:latin typeface="Arial"/>
                <a:cs typeface="Arial"/>
              </a:rPr>
              <a:t> </a:t>
            </a:r>
            <a:r>
              <a:rPr sz="1875" spc="124" dirty="0">
                <a:latin typeface="Arial"/>
                <a:cs typeface="Arial"/>
              </a:rPr>
              <a:t>world</a:t>
            </a:r>
            <a:endParaRPr sz="1875">
              <a:latin typeface="Arial"/>
              <a:cs typeface="Arial"/>
            </a:endParaRPr>
          </a:p>
          <a:p>
            <a:pPr lvl="1">
              <a:spcBef>
                <a:spcPts val="19"/>
              </a:spcBef>
              <a:buClr>
                <a:srgbClr val="405487"/>
              </a:buClr>
              <a:buFont typeface="Arial"/>
              <a:buChar char="•"/>
            </a:pPr>
            <a:endParaRPr sz="2025">
              <a:latin typeface="Arial"/>
              <a:cs typeface="Arial"/>
            </a:endParaRPr>
          </a:p>
          <a:p>
            <a:pPr marL="180975" marR="3810" indent="-171450">
              <a:lnSpc>
                <a:spcPct val="150000"/>
              </a:lnSpc>
              <a:buClr>
                <a:srgbClr val="405487"/>
              </a:buClr>
              <a:buChar char="•"/>
              <a:tabLst>
                <a:tab pos="180975" algn="l"/>
              </a:tabLst>
            </a:pPr>
            <a:r>
              <a:rPr sz="1875" spc="98" dirty="0">
                <a:latin typeface="Arial"/>
                <a:cs typeface="Arial"/>
              </a:rPr>
              <a:t>Examples</a:t>
            </a:r>
            <a:r>
              <a:rPr sz="1875" spc="79" dirty="0">
                <a:latin typeface="Arial"/>
                <a:cs typeface="Arial"/>
              </a:rPr>
              <a:t> </a:t>
            </a:r>
            <a:r>
              <a:rPr sz="1875" spc="113" dirty="0">
                <a:latin typeface="Arial"/>
                <a:cs typeface="Arial"/>
              </a:rPr>
              <a:t>of</a:t>
            </a:r>
            <a:r>
              <a:rPr sz="1875" spc="71" dirty="0">
                <a:latin typeface="Arial"/>
                <a:cs typeface="Arial"/>
              </a:rPr>
              <a:t> </a:t>
            </a:r>
            <a:r>
              <a:rPr sz="1875" spc="116" dirty="0">
                <a:latin typeface="Arial"/>
                <a:cs typeface="Arial"/>
              </a:rPr>
              <a:t>control</a:t>
            </a:r>
            <a:r>
              <a:rPr sz="1875" spc="86" dirty="0">
                <a:latin typeface="Arial"/>
                <a:cs typeface="Arial"/>
              </a:rPr>
              <a:t> </a:t>
            </a:r>
            <a:r>
              <a:rPr sz="1875" spc="124" dirty="0">
                <a:latin typeface="Arial"/>
                <a:cs typeface="Arial"/>
              </a:rPr>
              <a:t>over</a:t>
            </a:r>
            <a:r>
              <a:rPr sz="1875" spc="90" dirty="0">
                <a:latin typeface="Arial"/>
                <a:cs typeface="Arial"/>
              </a:rPr>
              <a:t> </a:t>
            </a:r>
            <a:r>
              <a:rPr sz="1875" spc="139" dirty="0">
                <a:latin typeface="Arial"/>
                <a:cs typeface="Arial"/>
              </a:rPr>
              <a:t>rate</a:t>
            </a:r>
            <a:r>
              <a:rPr sz="1875" spc="83" dirty="0">
                <a:latin typeface="Arial"/>
                <a:cs typeface="Arial"/>
              </a:rPr>
              <a:t> </a:t>
            </a:r>
            <a:r>
              <a:rPr sz="1875" spc="150" dirty="0">
                <a:latin typeface="Arial"/>
                <a:cs typeface="Arial"/>
              </a:rPr>
              <a:t>at</a:t>
            </a:r>
            <a:r>
              <a:rPr sz="1875" spc="86" dirty="0">
                <a:latin typeface="Arial"/>
                <a:cs typeface="Arial"/>
              </a:rPr>
              <a:t> </a:t>
            </a:r>
            <a:r>
              <a:rPr sz="1875" spc="120" dirty="0">
                <a:latin typeface="Arial"/>
                <a:cs typeface="Arial"/>
              </a:rPr>
              <a:t>which</a:t>
            </a:r>
            <a:r>
              <a:rPr sz="1875" spc="86" dirty="0">
                <a:latin typeface="Arial"/>
                <a:cs typeface="Arial"/>
              </a:rPr>
              <a:t> </a:t>
            </a:r>
            <a:r>
              <a:rPr sz="1875" spc="109" dirty="0">
                <a:latin typeface="Arial"/>
                <a:cs typeface="Arial"/>
              </a:rPr>
              <a:t>technologies</a:t>
            </a:r>
            <a:r>
              <a:rPr sz="1875" spc="71" dirty="0">
                <a:latin typeface="Arial"/>
                <a:cs typeface="Arial"/>
              </a:rPr>
              <a:t> </a:t>
            </a:r>
            <a:r>
              <a:rPr sz="1875" spc="83" dirty="0">
                <a:latin typeface="Arial"/>
                <a:cs typeface="Arial"/>
              </a:rPr>
              <a:t>are </a:t>
            </a:r>
            <a:r>
              <a:rPr sz="1875" spc="113" dirty="0">
                <a:latin typeface="Arial"/>
                <a:cs typeface="Arial"/>
              </a:rPr>
              <a:t>developed</a:t>
            </a:r>
            <a:endParaRPr sz="1875">
              <a:latin typeface="Arial"/>
              <a:cs typeface="Arial"/>
            </a:endParaRPr>
          </a:p>
          <a:p>
            <a:pPr marL="523875" lvl="1" indent="-171926">
              <a:spcBef>
                <a:spcPts val="1500"/>
              </a:spcBef>
              <a:buClr>
                <a:srgbClr val="405487"/>
              </a:buClr>
              <a:buChar char="•"/>
              <a:tabLst>
                <a:tab pos="523875" algn="l"/>
              </a:tabLst>
            </a:pPr>
            <a:r>
              <a:rPr sz="1875" spc="113" dirty="0">
                <a:latin typeface="Arial"/>
                <a:cs typeface="Arial"/>
              </a:rPr>
              <a:t>Intellectual</a:t>
            </a:r>
            <a:r>
              <a:rPr sz="1875" spc="105" dirty="0">
                <a:latin typeface="Arial"/>
                <a:cs typeface="Arial"/>
              </a:rPr>
              <a:t> </a:t>
            </a:r>
            <a:r>
              <a:rPr sz="1875" spc="135" dirty="0">
                <a:latin typeface="Arial"/>
                <a:cs typeface="Arial"/>
              </a:rPr>
              <a:t>property</a:t>
            </a:r>
            <a:r>
              <a:rPr sz="1875" spc="101" dirty="0">
                <a:latin typeface="Arial"/>
                <a:cs typeface="Arial"/>
              </a:rPr>
              <a:t> </a:t>
            </a:r>
            <a:r>
              <a:rPr sz="1875" spc="83" dirty="0">
                <a:latin typeface="Arial"/>
                <a:cs typeface="Arial"/>
              </a:rPr>
              <a:t>laws</a:t>
            </a:r>
            <a:endParaRPr sz="1875">
              <a:latin typeface="Arial"/>
              <a:cs typeface="Arial"/>
            </a:endParaRPr>
          </a:p>
          <a:p>
            <a:pPr marL="523875" lvl="1" indent="-171926">
              <a:spcBef>
                <a:spcPts val="1492"/>
              </a:spcBef>
              <a:buClr>
                <a:srgbClr val="405487"/>
              </a:buClr>
              <a:buChar char="•"/>
              <a:tabLst>
                <a:tab pos="523875" algn="l"/>
              </a:tabLst>
            </a:pPr>
            <a:r>
              <a:rPr sz="1875" dirty="0">
                <a:latin typeface="Arial"/>
                <a:cs typeface="Arial"/>
              </a:rPr>
              <a:t>Tax</a:t>
            </a:r>
            <a:r>
              <a:rPr sz="1875" spc="19" dirty="0">
                <a:latin typeface="Arial"/>
                <a:cs typeface="Arial"/>
              </a:rPr>
              <a:t> </a:t>
            </a:r>
            <a:r>
              <a:rPr sz="1875" spc="116" dirty="0">
                <a:latin typeface="Arial"/>
                <a:cs typeface="Arial"/>
              </a:rPr>
              <a:t>structure</a:t>
            </a:r>
            <a:endParaRPr sz="1875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224693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79" y="990673"/>
            <a:ext cx="2388870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101" dirty="0">
                <a:latin typeface="Arial"/>
                <a:cs typeface="Arial"/>
              </a:rPr>
              <a:t>Professionalism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0142" y="1885951"/>
            <a:ext cx="6707029" cy="2425216"/>
          </a:xfrm>
          <a:prstGeom prst="rect">
            <a:avLst/>
          </a:prstGeom>
        </p:spPr>
        <p:txBody>
          <a:bodyPr vert="horz" wrap="square" lIns="0" tIns="12383" rIns="0" bIns="0" rtlCol="0">
            <a:spAutoFit/>
          </a:bodyPr>
          <a:lstStyle/>
          <a:p>
            <a:pPr marL="127635" indent="-118110">
              <a:spcBef>
                <a:spcPts val="98"/>
              </a:spcBef>
              <a:buClr>
                <a:srgbClr val="405487"/>
              </a:buClr>
              <a:buChar char="•"/>
              <a:tabLst>
                <a:tab pos="127635" algn="l"/>
              </a:tabLst>
            </a:pPr>
            <a:r>
              <a:rPr sz="1013" spc="83" dirty="0">
                <a:latin typeface="Arial"/>
                <a:cs typeface="Arial"/>
              </a:rPr>
              <a:t>•Professional</a:t>
            </a:r>
            <a:r>
              <a:rPr sz="1013" spc="64" dirty="0">
                <a:latin typeface="Arial"/>
                <a:cs typeface="Arial"/>
              </a:rPr>
              <a:t> </a:t>
            </a:r>
            <a:r>
              <a:rPr sz="1013" spc="60" dirty="0">
                <a:latin typeface="Arial"/>
                <a:cs typeface="Arial"/>
              </a:rPr>
              <a:t>responsibility</a:t>
            </a:r>
            <a:endParaRPr sz="1013" dirty="0">
              <a:latin typeface="Arial"/>
              <a:cs typeface="Arial"/>
            </a:endParaRPr>
          </a:p>
          <a:p>
            <a:pPr marL="127635" indent="-118110">
              <a:spcBef>
                <a:spcPts val="788"/>
              </a:spcBef>
              <a:buClr>
                <a:srgbClr val="405487"/>
              </a:buClr>
              <a:buChar char="•"/>
              <a:tabLst>
                <a:tab pos="127635" algn="l"/>
              </a:tabLst>
            </a:pPr>
            <a:r>
              <a:rPr sz="1013" spc="90" dirty="0">
                <a:latin typeface="Arial"/>
                <a:cs typeface="Arial"/>
              </a:rPr>
              <a:t>•Specialized </a:t>
            </a:r>
            <a:r>
              <a:rPr sz="1013" spc="71" dirty="0">
                <a:latin typeface="Arial"/>
                <a:cs typeface="Arial"/>
              </a:rPr>
              <a:t>knowledge</a:t>
            </a:r>
            <a:endParaRPr sz="1013" dirty="0">
              <a:latin typeface="Arial"/>
              <a:cs typeface="Arial"/>
            </a:endParaRPr>
          </a:p>
          <a:p>
            <a:pPr marL="127635" indent="-118110">
              <a:spcBef>
                <a:spcPts val="795"/>
              </a:spcBef>
              <a:buClr>
                <a:srgbClr val="405487"/>
              </a:buClr>
              <a:buChar char="•"/>
              <a:tabLst>
                <a:tab pos="127635" algn="l"/>
              </a:tabLst>
            </a:pPr>
            <a:r>
              <a:rPr sz="1013" spc="116" dirty="0">
                <a:latin typeface="Arial"/>
                <a:cs typeface="Arial"/>
              </a:rPr>
              <a:t>•Authority</a:t>
            </a:r>
            <a:endParaRPr sz="1013" dirty="0">
              <a:latin typeface="Arial"/>
              <a:cs typeface="Arial"/>
            </a:endParaRPr>
          </a:p>
          <a:p>
            <a:pPr marL="127635" indent="-118110">
              <a:spcBef>
                <a:spcPts val="788"/>
              </a:spcBef>
              <a:buClr>
                <a:srgbClr val="405487"/>
              </a:buClr>
              <a:buChar char="•"/>
              <a:tabLst>
                <a:tab pos="127635" algn="l"/>
              </a:tabLst>
            </a:pPr>
            <a:r>
              <a:rPr sz="1013" spc="113" dirty="0">
                <a:latin typeface="Arial"/>
                <a:cs typeface="Arial"/>
              </a:rPr>
              <a:t>•Conflict</a:t>
            </a:r>
            <a:r>
              <a:rPr sz="1013" spc="53" dirty="0">
                <a:latin typeface="Arial"/>
                <a:cs typeface="Arial"/>
              </a:rPr>
              <a:t> </a:t>
            </a:r>
            <a:r>
              <a:rPr sz="1013" spc="71" dirty="0">
                <a:latin typeface="Arial"/>
                <a:cs typeface="Arial"/>
              </a:rPr>
              <a:t>of</a:t>
            </a:r>
            <a:r>
              <a:rPr sz="1013" spc="45" dirty="0">
                <a:latin typeface="Arial"/>
                <a:cs typeface="Arial"/>
              </a:rPr>
              <a:t> </a:t>
            </a:r>
            <a:r>
              <a:rPr sz="1013" spc="64" dirty="0">
                <a:latin typeface="Arial"/>
                <a:cs typeface="Arial"/>
              </a:rPr>
              <a:t>interests</a:t>
            </a:r>
            <a:endParaRPr sz="1013" dirty="0">
              <a:latin typeface="Arial"/>
              <a:cs typeface="Arial"/>
            </a:endParaRPr>
          </a:p>
          <a:p>
            <a:pPr marL="127159" marR="3810" indent="-118110">
              <a:lnSpc>
                <a:spcPct val="122800"/>
              </a:lnSpc>
              <a:spcBef>
                <a:spcPts val="510"/>
              </a:spcBef>
              <a:buClr>
                <a:srgbClr val="405487"/>
              </a:buClr>
              <a:buFont typeface="Arial"/>
              <a:buChar char="•"/>
              <a:tabLst>
                <a:tab pos="127635" algn="l"/>
              </a:tabLst>
            </a:pPr>
            <a:r>
              <a:rPr sz="1013" b="1" spc="64" dirty="0">
                <a:latin typeface="Arial"/>
                <a:cs typeface="Arial"/>
              </a:rPr>
              <a:t>ALONG</a:t>
            </a:r>
            <a:r>
              <a:rPr sz="1013" b="1" spc="49" dirty="0">
                <a:latin typeface="Arial"/>
                <a:cs typeface="Arial"/>
              </a:rPr>
              <a:t> </a:t>
            </a:r>
            <a:r>
              <a:rPr sz="1013" b="1" spc="124" dirty="0">
                <a:latin typeface="Arial"/>
                <a:cs typeface="Arial"/>
              </a:rPr>
              <a:t>WITH</a:t>
            </a:r>
            <a:r>
              <a:rPr sz="1013" b="1" spc="53" dirty="0">
                <a:latin typeface="Arial"/>
                <a:cs typeface="Arial"/>
              </a:rPr>
              <a:t> </a:t>
            </a:r>
            <a:r>
              <a:rPr sz="1013" b="1" spc="75" dirty="0">
                <a:latin typeface="Arial"/>
                <a:cs typeface="Arial"/>
              </a:rPr>
              <a:t>SUCH</a:t>
            </a:r>
            <a:r>
              <a:rPr sz="1013" b="1" spc="60" dirty="0">
                <a:latin typeface="Arial"/>
                <a:cs typeface="Arial"/>
              </a:rPr>
              <a:t> </a:t>
            </a:r>
            <a:r>
              <a:rPr sz="1013" b="1" spc="83" dirty="0">
                <a:latin typeface="Arial"/>
                <a:cs typeface="Arial"/>
              </a:rPr>
              <a:t>POWER</a:t>
            </a:r>
            <a:r>
              <a:rPr sz="1013" b="1" spc="64" dirty="0">
                <a:latin typeface="Arial"/>
                <a:cs typeface="Arial"/>
              </a:rPr>
              <a:t> </a:t>
            </a:r>
            <a:r>
              <a:rPr sz="1013" b="1" spc="79" dirty="0">
                <a:latin typeface="Arial"/>
                <a:cs typeface="Arial"/>
              </a:rPr>
              <a:t>TO</a:t>
            </a:r>
            <a:r>
              <a:rPr sz="1013" b="1" spc="60" dirty="0">
                <a:latin typeface="Arial"/>
                <a:cs typeface="Arial"/>
              </a:rPr>
              <a:t> </a:t>
            </a:r>
            <a:r>
              <a:rPr sz="1013" b="1" spc="68" dirty="0">
                <a:latin typeface="Arial"/>
                <a:cs typeface="Arial"/>
              </a:rPr>
              <a:t>CHANGE </a:t>
            </a:r>
            <a:r>
              <a:rPr sz="1013" b="1" spc="75" dirty="0">
                <a:latin typeface="Arial"/>
                <a:cs typeface="Arial"/>
              </a:rPr>
              <a:t>THE</a:t>
            </a:r>
            <a:r>
              <a:rPr sz="1013" b="1" spc="71" dirty="0">
                <a:latin typeface="Arial"/>
                <a:cs typeface="Arial"/>
              </a:rPr>
              <a:t> </a:t>
            </a:r>
            <a:r>
              <a:rPr sz="1013" b="1" spc="94" dirty="0">
                <a:latin typeface="Arial"/>
                <a:cs typeface="Arial"/>
              </a:rPr>
              <a:t>WORLD</a:t>
            </a:r>
            <a:r>
              <a:rPr sz="1013" b="1" spc="53" dirty="0">
                <a:latin typeface="Arial"/>
                <a:cs typeface="Arial"/>
              </a:rPr>
              <a:t> </a:t>
            </a:r>
            <a:r>
              <a:rPr sz="1013" b="1" spc="75" dirty="0">
                <a:latin typeface="Arial"/>
                <a:cs typeface="Arial"/>
              </a:rPr>
              <a:t>COMES</a:t>
            </a:r>
            <a:r>
              <a:rPr sz="1013" b="1" spc="60" dirty="0">
                <a:latin typeface="Arial"/>
                <a:cs typeface="Arial"/>
              </a:rPr>
              <a:t> </a:t>
            </a:r>
            <a:r>
              <a:rPr sz="1013" b="1" spc="75" dirty="0">
                <a:latin typeface="Arial"/>
                <a:cs typeface="Arial"/>
              </a:rPr>
              <a:t>THE</a:t>
            </a:r>
            <a:r>
              <a:rPr sz="1013" b="1" spc="68" dirty="0">
                <a:latin typeface="Arial"/>
                <a:cs typeface="Arial"/>
              </a:rPr>
              <a:t> </a:t>
            </a:r>
            <a:r>
              <a:rPr sz="1013" b="1" spc="86" dirty="0">
                <a:latin typeface="Arial"/>
                <a:cs typeface="Arial"/>
              </a:rPr>
              <a:t>DUTY</a:t>
            </a:r>
            <a:r>
              <a:rPr sz="1013" b="1" spc="56" dirty="0">
                <a:latin typeface="Arial"/>
                <a:cs typeface="Arial"/>
              </a:rPr>
              <a:t> </a:t>
            </a:r>
            <a:r>
              <a:rPr sz="1013" b="1" spc="79" dirty="0">
                <a:latin typeface="Arial"/>
                <a:cs typeface="Arial"/>
              </a:rPr>
              <a:t>TO</a:t>
            </a:r>
            <a:r>
              <a:rPr sz="1013" b="1" spc="68" dirty="0">
                <a:latin typeface="Arial"/>
                <a:cs typeface="Arial"/>
              </a:rPr>
              <a:t> </a:t>
            </a:r>
            <a:r>
              <a:rPr sz="1013" b="1" spc="56" dirty="0">
                <a:latin typeface="Arial"/>
                <a:cs typeface="Arial"/>
              </a:rPr>
              <a:t>EXERCISE</a:t>
            </a:r>
            <a:r>
              <a:rPr sz="1013" b="1" spc="68" dirty="0">
                <a:latin typeface="Arial"/>
                <a:cs typeface="Arial"/>
              </a:rPr>
              <a:t> </a:t>
            </a:r>
            <a:r>
              <a:rPr sz="1013" b="1" spc="53" dirty="0">
                <a:latin typeface="Arial"/>
                <a:cs typeface="Arial"/>
              </a:rPr>
              <a:t>THAT </a:t>
            </a:r>
            <a:r>
              <a:rPr sz="1013" b="1" spc="83" dirty="0">
                <a:latin typeface="Arial"/>
                <a:cs typeface="Arial"/>
              </a:rPr>
              <a:t>POWER</a:t>
            </a:r>
            <a:r>
              <a:rPr sz="1013" b="1" spc="75" dirty="0">
                <a:latin typeface="Arial"/>
                <a:cs typeface="Arial"/>
              </a:rPr>
              <a:t> </a:t>
            </a:r>
            <a:r>
              <a:rPr sz="1013" b="1" spc="53" dirty="0">
                <a:latin typeface="Arial"/>
                <a:cs typeface="Arial"/>
              </a:rPr>
              <a:t>RESPONSIBLY</a:t>
            </a:r>
            <a:r>
              <a:rPr sz="1013" b="1" spc="75" dirty="0">
                <a:latin typeface="Arial"/>
                <a:cs typeface="Arial"/>
              </a:rPr>
              <a:t> </a:t>
            </a:r>
            <a:r>
              <a:rPr sz="1013" b="1" spc="79" dirty="0">
                <a:latin typeface="Arial"/>
                <a:cs typeface="Arial"/>
              </a:rPr>
              <a:t>[GOTTERBARN,</a:t>
            </a:r>
            <a:r>
              <a:rPr sz="1013" b="1" spc="75" dirty="0">
                <a:latin typeface="Arial"/>
                <a:cs typeface="Arial"/>
              </a:rPr>
              <a:t> </a:t>
            </a:r>
            <a:r>
              <a:rPr sz="1013" b="1" spc="139" dirty="0">
                <a:latin typeface="Arial"/>
                <a:cs typeface="Arial"/>
              </a:rPr>
              <a:t>2001]</a:t>
            </a:r>
            <a:endParaRPr sz="1013" dirty="0">
              <a:latin typeface="Arial"/>
              <a:cs typeface="Arial"/>
            </a:endParaRPr>
          </a:p>
          <a:p>
            <a:pPr marL="127635" indent="-118110">
              <a:spcBef>
                <a:spcPts val="788"/>
              </a:spcBef>
              <a:buClr>
                <a:srgbClr val="405487"/>
              </a:buClr>
              <a:buChar char="•"/>
              <a:tabLst>
                <a:tab pos="127635" algn="l"/>
              </a:tabLst>
            </a:pPr>
            <a:r>
              <a:rPr sz="1013" spc="86" dirty="0">
                <a:latin typeface="Arial"/>
                <a:cs typeface="Arial"/>
              </a:rPr>
              <a:t>•HKCS</a:t>
            </a:r>
            <a:r>
              <a:rPr sz="1013" spc="56" dirty="0">
                <a:latin typeface="Arial"/>
                <a:cs typeface="Arial"/>
              </a:rPr>
              <a:t> </a:t>
            </a:r>
            <a:r>
              <a:rPr sz="1013" spc="49" dirty="0">
                <a:latin typeface="Arial"/>
                <a:cs typeface="Arial"/>
              </a:rPr>
              <a:t>Code</a:t>
            </a:r>
            <a:r>
              <a:rPr sz="1013" spc="60" dirty="0">
                <a:latin typeface="Arial"/>
                <a:cs typeface="Arial"/>
              </a:rPr>
              <a:t> </a:t>
            </a:r>
            <a:r>
              <a:rPr sz="1013" spc="71" dirty="0">
                <a:latin typeface="Arial"/>
                <a:cs typeface="Arial"/>
              </a:rPr>
              <a:t>of</a:t>
            </a:r>
            <a:r>
              <a:rPr sz="1013" spc="49" dirty="0">
                <a:latin typeface="Arial"/>
                <a:cs typeface="Arial"/>
              </a:rPr>
              <a:t> </a:t>
            </a:r>
            <a:r>
              <a:rPr sz="1013" spc="53" dirty="0">
                <a:latin typeface="Arial"/>
                <a:cs typeface="Arial"/>
              </a:rPr>
              <a:t>Ethics </a:t>
            </a:r>
            <a:r>
              <a:rPr sz="1013" spc="79" dirty="0">
                <a:latin typeface="Arial"/>
                <a:cs typeface="Arial"/>
              </a:rPr>
              <a:t>and</a:t>
            </a:r>
            <a:r>
              <a:rPr sz="1013" spc="60" dirty="0">
                <a:latin typeface="Arial"/>
                <a:cs typeface="Arial"/>
              </a:rPr>
              <a:t> </a:t>
            </a:r>
            <a:r>
              <a:rPr sz="1013" spc="49" dirty="0">
                <a:latin typeface="Arial"/>
                <a:cs typeface="Arial"/>
              </a:rPr>
              <a:t>Professional</a:t>
            </a:r>
            <a:r>
              <a:rPr sz="1013" spc="56" dirty="0">
                <a:latin typeface="Arial"/>
                <a:cs typeface="Arial"/>
              </a:rPr>
              <a:t> Conducts:</a:t>
            </a:r>
            <a:endParaRPr sz="1013" dirty="0">
              <a:latin typeface="Arial"/>
              <a:cs typeface="Arial"/>
            </a:endParaRPr>
          </a:p>
          <a:p>
            <a:pPr marL="127635" indent="-118110">
              <a:spcBef>
                <a:spcPts val="788"/>
              </a:spcBef>
              <a:buClr>
                <a:srgbClr val="405487"/>
              </a:buClr>
              <a:buChar char="•"/>
              <a:tabLst>
                <a:tab pos="127635" algn="l"/>
              </a:tabLst>
            </a:pPr>
            <a:r>
              <a:rPr sz="1013" spc="86" dirty="0">
                <a:latin typeface="Arial"/>
                <a:cs typeface="Arial"/>
              </a:rPr>
              <a:t>•</a:t>
            </a:r>
            <a:r>
              <a:rPr sz="1013" spc="86" dirty="0">
                <a:latin typeface="Arial"/>
                <a:cs typeface="Arial"/>
                <a:hlinkClick r:id="rId2"/>
              </a:rPr>
              <a:t>http://www.hkcs.org.hk/code-</a:t>
            </a:r>
            <a:r>
              <a:rPr sz="1013" spc="64" dirty="0">
                <a:latin typeface="Arial"/>
                <a:cs typeface="Arial"/>
                <a:hlinkClick r:id="rId2"/>
              </a:rPr>
              <a:t>ethics-</a:t>
            </a:r>
            <a:r>
              <a:rPr sz="1013" spc="60" dirty="0">
                <a:latin typeface="Arial"/>
                <a:cs typeface="Arial"/>
                <a:hlinkClick r:id="rId2"/>
              </a:rPr>
              <a:t>professional</a:t>
            </a:r>
            <a:r>
              <a:rPr sz="1013" u="sng" spc="60" dirty="0">
                <a:uFill>
                  <a:solidFill>
                    <a:srgbClr val="000000"/>
                  </a:solidFill>
                </a:uFill>
                <a:latin typeface="Arial"/>
                <a:cs typeface="Arial"/>
                <a:hlinkClick r:id="rId2"/>
              </a:rPr>
              <a:t>conduct/</a:t>
            </a:r>
            <a:endParaRPr sz="1013" dirty="0">
              <a:latin typeface="Arial"/>
              <a:cs typeface="Arial"/>
            </a:endParaRPr>
          </a:p>
          <a:p>
            <a:pPr marL="127635" indent="-118110">
              <a:spcBef>
                <a:spcPts val="795"/>
              </a:spcBef>
              <a:buClr>
                <a:srgbClr val="405487"/>
              </a:buClr>
              <a:buChar char="•"/>
              <a:tabLst>
                <a:tab pos="127635" algn="l"/>
              </a:tabLst>
            </a:pPr>
            <a:r>
              <a:rPr sz="1013" spc="94" dirty="0">
                <a:latin typeface="Arial"/>
                <a:cs typeface="Arial"/>
              </a:rPr>
              <a:t>•OGCIO</a:t>
            </a:r>
            <a:r>
              <a:rPr sz="1013" spc="64" dirty="0">
                <a:latin typeface="Arial"/>
                <a:cs typeface="Arial"/>
              </a:rPr>
              <a:t> :</a:t>
            </a:r>
            <a:r>
              <a:rPr sz="1013" spc="56" dirty="0">
                <a:latin typeface="Arial"/>
                <a:cs typeface="Arial"/>
              </a:rPr>
              <a:t> </a:t>
            </a:r>
            <a:r>
              <a:rPr sz="1013" spc="49" dirty="0">
                <a:latin typeface="Arial"/>
                <a:cs typeface="Arial"/>
              </a:rPr>
              <a:t>Code</a:t>
            </a:r>
            <a:r>
              <a:rPr sz="1013" spc="64" dirty="0">
                <a:latin typeface="Arial"/>
                <a:cs typeface="Arial"/>
              </a:rPr>
              <a:t> </a:t>
            </a:r>
            <a:r>
              <a:rPr sz="1013" spc="71" dirty="0">
                <a:latin typeface="Arial"/>
                <a:cs typeface="Arial"/>
              </a:rPr>
              <a:t>of</a:t>
            </a:r>
            <a:r>
              <a:rPr sz="1013" spc="56" dirty="0">
                <a:latin typeface="Arial"/>
                <a:cs typeface="Arial"/>
              </a:rPr>
              <a:t> </a:t>
            </a:r>
            <a:r>
              <a:rPr sz="1013" spc="53" dirty="0">
                <a:latin typeface="Arial"/>
                <a:cs typeface="Arial"/>
              </a:rPr>
              <a:t>Practice</a:t>
            </a:r>
            <a:r>
              <a:rPr sz="1013" spc="56" dirty="0">
                <a:latin typeface="Arial"/>
                <a:cs typeface="Arial"/>
              </a:rPr>
              <a:t> </a:t>
            </a:r>
            <a:r>
              <a:rPr sz="1013" spc="75" dirty="0">
                <a:latin typeface="Arial"/>
                <a:cs typeface="Arial"/>
              </a:rPr>
              <a:t>for</a:t>
            </a:r>
            <a:r>
              <a:rPr sz="1013" spc="49" dirty="0">
                <a:latin typeface="Arial"/>
                <a:cs typeface="Arial"/>
              </a:rPr>
              <a:t> </a:t>
            </a:r>
            <a:r>
              <a:rPr sz="1013" spc="53" dirty="0">
                <a:latin typeface="Arial"/>
                <a:cs typeface="Arial"/>
              </a:rPr>
              <a:t>Recognized</a:t>
            </a:r>
            <a:r>
              <a:rPr sz="1013" spc="60" dirty="0">
                <a:latin typeface="Arial"/>
                <a:cs typeface="Arial"/>
              </a:rPr>
              <a:t> CertificationAuthorities</a:t>
            </a:r>
            <a:endParaRPr sz="1013" dirty="0">
              <a:latin typeface="Arial"/>
              <a:cs typeface="Arial"/>
            </a:endParaRPr>
          </a:p>
          <a:p>
            <a:pPr marL="127635" indent="-118110">
              <a:spcBef>
                <a:spcPts val="788"/>
              </a:spcBef>
              <a:buClr>
                <a:srgbClr val="405487"/>
              </a:buClr>
              <a:buChar char="•"/>
              <a:tabLst>
                <a:tab pos="127635" algn="l"/>
              </a:tabLst>
            </a:pPr>
            <a:r>
              <a:rPr sz="1013" spc="71" dirty="0">
                <a:latin typeface="Arial"/>
                <a:cs typeface="Arial"/>
              </a:rPr>
              <a:t>•https://</a:t>
            </a:r>
            <a:r>
              <a:rPr sz="1013" spc="71" dirty="0">
                <a:latin typeface="Arial"/>
                <a:cs typeface="Arial"/>
                <a:hlinkClick r:id="rId3"/>
              </a:rPr>
              <a:t>www.ogcio.gov.hk/en/about_us/work_force/profess</a:t>
            </a:r>
            <a:r>
              <a:rPr sz="1013" spc="206" dirty="0">
                <a:latin typeface="Arial"/>
                <a:cs typeface="Arial"/>
                <a:hlinkClick r:id="rId3"/>
              </a:rPr>
              <a:t> </a:t>
            </a:r>
            <a:r>
              <a:rPr sz="1013" u="sng" spc="49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sional_ethics/</a:t>
            </a:r>
            <a:endParaRPr sz="1013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972300" y="857250"/>
            <a:ext cx="2031682" cy="5142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8310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80" y="1600273"/>
            <a:ext cx="3774281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98" dirty="0">
                <a:latin typeface="Arial"/>
                <a:cs typeface="Arial"/>
              </a:rPr>
              <a:t>The </a:t>
            </a:r>
            <a:r>
              <a:rPr sz="2400" spc="124" dirty="0">
                <a:latin typeface="Arial"/>
                <a:cs typeface="Arial"/>
              </a:rPr>
              <a:t>Ethical</a:t>
            </a:r>
            <a:r>
              <a:rPr sz="2400" spc="98" dirty="0">
                <a:latin typeface="Arial"/>
                <a:cs typeface="Arial"/>
              </a:rPr>
              <a:t> </a:t>
            </a:r>
            <a:r>
              <a:rPr sz="2400" spc="90" dirty="0">
                <a:latin typeface="Arial"/>
                <a:cs typeface="Arial"/>
              </a:rPr>
              <a:t>Point</a:t>
            </a:r>
            <a:r>
              <a:rPr sz="2400" spc="98" dirty="0">
                <a:latin typeface="Arial"/>
                <a:cs typeface="Arial"/>
              </a:rPr>
              <a:t> </a:t>
            </a:r>
            <a:r>
              <a:rPr sz="2400" spc="150" dirty="0">
                <a:latin typeface="Arial"/>
                <a:cs typeface="Arial"/>
              </a:rPr>
              <a:t>of</a:t>
            </a:r>
            <a:r>
              <a:rPr sz="2400" spc="98" dirty="0">
                <a:latin typeface="Arial"/>
                <a:cs typeface="Arial"/>
              </a:rPr>
              <a:t> </a:t>
            </a:r>
            <a:r>
              <a:rPr sz="2400" spc="105" dirty="0">
                <a:latin typeface="Arial"/>
                <a:cs typeface="Arial"/>
              </a:rPr>
              <a:t>View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6780" y="2500313"/>
            <a:ext cx="86201" cy="24045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00" dirty="0">
                <a:solidFill>
                  <a:srgbClr val="405487"/>
                </a:solidFill>
                <a:latin typeface="Arial"/>
                <a:cs typeface="Arial"/>
              </a:rPr>
              <a:t>•</a:t>
            </a:r>
            <a:endParaRPr sz="15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78230" y="2511743"/>
            <a:ext cx="4080034" cy="24045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69545" indent="-160496">
              <a:spcBef>
                <a:spcPts val="75"/>
              </a:spcBef>
              <a:buSzPct val="95000"/>
              <a:buChar char="•"/>
              <a:tabLst>
                <a:tab pos="170021" algn="l"/>
              </a:tabLst>
            </a:pPr>
            <a:r>
              <a:rPr sz="1500" spc="90" dirty="0">
                <a:latin typeface="Arial"/>
                <a:cs typeface="Arial"/>
              </a:rPr>
              <a:t>Virtually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everybody</a:t>
            </a:r>
            <a:r>
              <a:rPr sz="1500" spc="71" dirty="0">
                <a:latin typeface="Arial"/>
                <a:cs typeface="Arial"/>
              </a:rPr>
              <a:t> </a:t>
            </a:r>
            <a:r>
              <a:rPr sz="1500" spc="68" dirty="0">
                <a:latin typeface="Arial"/>
                <a:cs typeface="Arial"/>
              </a:rPr>
              <a:t>shares</a:t>
            </a:r>
            <a:r>
              <a:rPr sz="1500" spc="79" dirty="0">
                <a:latin typeface="Arial"/>
                <a:cs typeface="Arial"/>
              </a:rPr>
              <a:t> </a:t>
            </a:r>
            <a:r>
              <a:rPr sz="1500" spc="116" dirty="0">
                <a:latin typeface="Arial"/>
                <a:cs typeface="Arial"/>
              </a:rPr>
              <a:t>“core</a:t>
            </a:r>
            <a:r>
              <a:rPr sz="1500" spc="75" dirty="0">
                <a:latin typeface="Arial"/>
                <a:cs typeface="Arial"/>
              </a:rPr>
              <a:t> </a:t>
            </a:r>
            <a:r>
              <a:rPr sz="1500" spc="101" dirty="0">
                <a:latin typeface="Arial"/>
                <a:cs typeface="Arial"/>
              </a:rPr>
              <a:t>values”</a:t>
            </a:r>
            <a:endParaRPr sz="15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49680" y="2729865"/>
            <a:ext cx="79534" cy="783548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9525">
              <a:spcBef>
                <a:spcPts val="450"/>
              </a:spcBef>
            </a:pPr>
            <a:r>
              <a:rPr sz="1350" dirty="0">
                <a:solidFill>
                  <a:srgbClr val="405487"/>
                </a:solidFill>
                <a:latin typeface="Arial"/>
                <a:cs typeface="Arial"/>
              </a:rPr>
              <a:t>•</a:t>
            </a:r>
            <a:endParaRPr sz="1350">
              <a:latin typeface="Arial"/>
              <a:cs typeface="Arial"/>
            </a:endParaRPr>
          </a:p>
          <a:p>
            <a:pPr marL="9525">
              <a:spcBef>
                <a:spcPts val="375"/>
              </a:spcBef>
            </a:pPr>
            <a:r>
              <a:rPr sz="1350" dirty="0">
                <a:solidFill>
                  <a:srgbClr val="405487"/>
                </a:solidFill>
                <a:latin typeface="Arial"/>
                <a:cs typeface="Arial"/>
              </a:rPr>
              <a:t>•</a:t>
            </a:r>
            <a:endParaRPr sz="1350">
              <a:latin typeface="Arial"/>
              <a:cs typeface="Arial"/>
            </a:endParaRPr>
          </a:p>
          <a:p>
            <a:pPr marL="9525">
              <a:spcBef>
                <a:spcPts val="375"/>
              </a:spcBef>
            </a:pPr>
            <a:r>
              <a:rPr sz="1350" dirty="0">
                <a:solidFill>
                  <a:srgbClr val="405487"/>
                </a:solidFill>
                <a:latin typeface="Arial"/>
                <a:cs typeface="Arial"/>
              </a:rPr>
              <a:t>•</a:t>
            </a:r>
            <a:endParaRPr sz="13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21130" y="2739390"/>
            <a:ext cx="2459831" cy="783548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53353" indent="-144304">
              <a:spcBef>
                <a:spcPts val="450"/>
              </a:spcBef>
              <a:buSzPct val="94444"/>
              <a:buChar char="•"/>
              <a:tabLst>
                <a:tab pos="153828" algn="l"/>
              </a:tabLst>
            </a:pPr>
            <a:r>
              <a:rPr sz="1350" spc="45" dirty="0">
                <a:latin typeface="Arial"/>
                <a:cs typeface="Arial"/>
              </a:rPr>
              <a:t>Life</a:t>
            </a:r>
            <a:endParaRPr sz="1350">
              <a:latin typeface="Arial"/>
              <a:cs typeface="Arial"/>
            </a:endParaRPr>
          </a:p>
          <a:p>
            <a:pPr marL="153353" indent="-144304">
              <a:spcBef>
                <a:spcPts val="375"/>
              </a:spcBef>
              <a:buSzPct val="94444"/>
              <a:buChar char="•"/>
              <a:tabLst>
                <a:tab pos="153828" algn="l"/>
              </a:tabLst>
            </a:pPr>
            <a:r>
              <a:rPr sz="1350" spc="60" dirty="0">
                <a:latin typeface="Arial"/>
                <a:cs typeface="Arial"/>
              </a:rPr>
              <a:t>Happiness</a:t>
            </a:r>
            <a:endParaRPr sz="1350">
              <a:latin typeface="Arial"/>
              <a:cs typeface="Arial"/>
            </a:endParaRPr>
          </a:p>
          <a:p>
            <a:pPr marL="153353" indent="-144304">
              <a:spcBef>
                <a:spcPts val="375"/>
              </a:spcBef>
              <a:buSzPct val="94444"/>
              <a:buChar char="•"/>
              <a:tabLst>
                <a:tab pos="153828" algn="l"/>
              </a:tabLst>
            </a:pPr>
            <a:r>
              <a:rPr sz="1350" spc="86" dirty="0">
                <a:latin typeface="Arial"/>
                <a:cs typeface="Arial"/>
              </a:rPr>
              <a:t>Ability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113" dirty="0">
                <a:latin typeface="Arial"/>
                <a:cs typeface="Arial"/>
              </a:rPr>
              <a:t>to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79" dirty="0">
                <a:latin typeface="Arial"/>
                <a:cs typeface="Arial"/>
              </a:rPr>
              <a:t>accomplish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60" dirty="0">
                <a:latin typeface="Arial"/>
                <a:cs typeface="Arial"/>
              </a:rPr>
              <a:t>goals</a:t>
            </a:r>
            <a:endParaRPr sz="135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06780" y="3630930"/>
            <a:ext cx="86201" cy="24045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00" dirty="0">
                <a:solidFill>
                  <a:srgbClr val="405487"/>
                </a:solidFill>
                <a:latin typeface="Arial"/>
                <a:cs typeface="Arial"/>
              </a:rPr>
              <a:t>•</a:t>
            </a:r>
            <a:endParaRPr sz="15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78229" y="3641407"/>
            <a:ext cx="2419350" cy="24045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69545" indent="-160496">
              <a:spcBef>
                <a:spcPts val="75"/>
              </a:spcBef>
              <a:buSzPct val="95000"/>
              <a:buChar char="•"/>
              <a:tabLst>
                <a:tab pos="170021" algn="l"/>
              </a:tabLst>
            </a:pPr>
            <a:r>
              <a:rPr sz="1500" dirty="0">
                <a:latin typeface="Arial"/>
                <a:cs typeface="Arial"/>
              </a:rPr>
              <a:t>Two</a:t>
            </a:r>
            <a:r>
              <a:rPr sz="1500" spc="53" dirty="0">
                <a:latin typeface="Arial"/>
                <a:cs typeface="Arial"/>
              </a:rPr>
              <a:t> </a:t>
            </a:r>
            <a:r>
              <a:rPr sz="1500" spc="94" dirty="0">
                <a:latin typeface="Arial"/>
                <a:cs typeface="Arial"/>
              </a:rPr>
              <a:t>ways</a:t>
            </a:r>
            <a:r>
              <a:rPr sz="1500" spc="56" dirty="0">
                <a:latin typeface="Arial"/>
                <a:cs typeface="Arial"/>
              </a:rPr>
              <a:t> </a:t>
            </a:r>
            <a:r>
              <a:rPr sz="1500" spc="124" dirty="0">
                <a:latin typeface="Arial"/>
                <a:cs typeface="Arial"/>
              </a:rPr>
              <a:t>to</a:t>
            </a:r>
            <a:r>
              <a:rPr sz="1500" spc="53" dirty="0">
                <a:latin typeface="Arial"/>
                <a:cs typeface="Arial"/>
              </a:rPr>
              <a:t> </a:t>
            </a:r>
            <a:r>
              <a:rPr sz="1500" spc="109" dirty="0">
                <a:latin typeface="Arial"/>
                <a:cs typeface="Arial"/>
              </a:rPr>
              <a:t>view</a:t>
            </a:r>
            <a:r>
              <a:rPr sz="1500" spc="56" dirty="0">
                <a:latin typeface="Arial"/>
                <a:cs typeface="Arial"/>
              </a:rPr>
              <a:t> </a:t>
            </a:r>
            <a:r>
              <a:rPr sz="1500" spc="90" dirty="0">
                <a:latin typeface="Arial"/>
                <a:cs typeface="Arial"/>
              </a:rPr>
              <a:t>world</a:t>
            </a:r>
            <a:endParaRPr sz="15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49680" y="3859530"/>
            <a:ext cx="79534" cy="524503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9525">
              <a:spcBef>
                <a:spcPts val="450"/>
              </a:spcBef>
            </a:pPr>
            <a:r>
              <a:rPr sz="1350" dirty="0">
                <a:solidFill>
                  <a:srgbClr val="405487"/>
                </a:solidFill>
                <a:latin typeface="Arial"/>
                <a:cs typeface="Arial"/>
              </a:rPr>
              <a:t>•</a:t>
            </a:r>
            <a:endParaRPr sz="1350">
              <a:latin typeface="Arial"/>
              <a:cs typeface="Arial"/>
            </a:endParaRPr>
          </a:p>
          <a:p>
            <a:pPr marL="9525">
              <a:spcBef>
                <a:spcPts val="375"/>
              </a:spcBef>
            </a:pPr>
            <a:r>
              <a:rPr sz="1350" dirty="0">
                <a:solidFill>
                  <a:srgbClr val="405487"/>
                </a:solidFill>
                <a:latin typeface="Arial"/>
                <a:cs typeface="Arial"/>
              </a:rPr>
              <a:t>•</a:t>
            </a:r>
            <a:endParaRPr sz="135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421130" y="3869055"/>
            <a:ext cx="5655469" cy="524503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53353" indent="-144304">
              <a:spcBef>
                <a:spcPts val="450"/>
              </a:spcBef>
              <a:buSzPct val="94444"/>
              <a:buChar char="•"/>
              <a:tabLst>
                <a:tab pos="153828" algn="l"/>
              </a:tabLst>
            </a:pPr>
            <a:r>
              <a:rPr sz="1350" spc="53" dirty="0">
                <a:latin typeface="Arial"/>
                <a:cs typeface="Arial"/>
              </a:rPr>
              <a:t>Selfish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98" dirty="0">
                <a:latin typeface="Arial"/>
                <a:cs typeface="Arial"/>
              </a:rPr>
              <a:t>point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86" dirty="0">
                <a:latin typeface="Arial"/>
                <a:cs typeface="Arial"/>
              </a:rPr>
              <a:t>of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75" dirty="0">
                <a:latin typeface="Arial"/>
                <a:cs typeface="Arial"/>
              </a:rPr>
              <a:t>view: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71" dirty="0">
                <a:latin typeface="Arial"/>
                <a:cs typeface="Arial"/>
              </a:rPr>
              <a:t>consider</a:t>
            </a:r>
            <a:r>
              <a:rPr sz="1350" spc="68" dirty="0">
                <a:latin typeface="Arial"/>
                <a:cs typeface="Arial"/>
              </a:rPr>
              <a:t> </a:t>
            </a:r>
            <a:r>
              <a:rPr sz="1350" spc="90" dirty="0">
                <a:latin typeface="Arial"/>
                <a:cs typeface="Arial"/>
              </a:rPr>
              <a:t>only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98" dirty="0">
                <a:latin typeface="Arial"/>
                <a:cs typeface="Arial"/>
              </a:rPr>
              <a:t>own</a:t>
            </a:r>
            <a:r>
              <a:rPr sz="1350" spc="64" dirty="0">
                <a:latin typeface="Arial"/>
                <a:cs typeface="Arial"/>
              </a:rPr>
              <a:t> self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94" dirty="0">
                <a:latin typeface="Arial"/>
                <a:cs typeface="Arial"/>
              </a:rPr>
              <a:t>and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86" dirty="0">
                <a:latin typeface="Arial"/>
                <a:cs typeface="Arial"/>
              </a:rPr>
              <a:t>its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64" dirty="0">
                <a:latin typeface="Arial"/>
                <a:cs typeface="Arial"/>
              </a:rPr>
              <a:t>core </a:t>
            </a:r>
            <a:r>
              <a:rPr sz="1350" spc="68" dirty="0">
                <a:latin typeface="Arial"/>
                <a:cs typeface="Arial"/>
              </a:rPr>
              <a:t>values</a:t>
            </a:r>
            <a:endParaRPr sz="1350">
              <a:latin typeface="Arial"/>
              <a:cs typeface="Arial"/>
            </a:endParaRPr>
          </a:p>
          <a:p>
            <a:pPr marL="153353" indent="-144304">
              <a:spcBef>
                <a:spcPts val="375"/>
              </a:spcBef>
              <a:buSzPct val="94444"/>
              <a:buChar char="•"/>
              <a:tabLst>
                <a:tab pos="153828" algn="l"/>
              </a:tabLst>
            </a:pPr>
            <a:r>
              <a:rPr sz="1350" spc="68" dirty="0">
                <a:latin typeface="Arial"/>
                <a:cs typeface="Arial"/>
              </a:rPr>
              <a:t>Ethical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98" dirty="0">
                <a:latin typeface="Arial"/>
                <a:cs typeface="Arial"/>
              </a:rPr>
              <a:t>point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86" dirty="0">
                <a:latin typeface="Arial"/>
                <a:cs typeface="Arial"/>
              </a:rPr>
              <a:t>of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75" dirty="0">
                <a:latin typeface="Arial"/>
                <a:cs typeface="Arial"/>
              </a:rPr>
              <a:t>view:</a:t>
            </a:r>
            <a:r>
              <a:rPr sz="1350" spc="71" dirty="0">
                <a:latin typeface="Arial"/>
                <a:cs typeface="Arial"/>
              </a:rPr>
              <a:t> </a:t>
            </a:r>
            <a:r>
              <a:rPr sz="1350" spc="79" dirty="0">
                <a:latin typeface="Arial"/>
                <a:cs typeface="Arial"/>
              </a:rPr>
              <a:t>respect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98" dirty="0">
                <a:latin typeface="Arial"/>
                <a:cs typeface="Arial"/>
              </a:rPr>
              <a:t>other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83" dirty="0">
                <a:latin typeface="Arial"/>
                <a:cs typeface="Arial"/>
              </a:rPr>
              <a:t>people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90" dirty="0">
                <a:latin typeface="Arial"/>
                <a:cs typeface="Arial"/>
              </a:rPr>
              <a:t>and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98" dirty="0">
                <a:latin typeface="Arial"/>
                <a:cs typeface="Arial"/>
              </a:rPr>
              <a:t>their</a:t>
            </a:r>
            <a:r>
              <a:rPr sz="1350" spc="64" dirty="0">
                <a:latin typeface="Arial"/>
                <a:cs typeface="Arial"/>
              </a:rPr>
              <a:t> </a:t>
            </a:r>
            <a:r>
              <a:rPr sz="1350" spc="68" dirty="0">
                <a:latin typeface="Arial"/>
                <a:cs typeface="Arial"/>
              </a:rPr>
              <a:t>core</a:t>
            </a:r>
            <a:r>
              <a:rPr sz="1350" spc="60" dirty="0">
                <a:latin typeface="Arial"/>
                <a:cs typeface="Arial"/>
              </a:rPr>
              <a:t> </a:t>
            </a:r>
            <a:r>
              <a:rPr sz="1350" spc="68" dirty="0">
                <a:latin typeface="Arial"/>
                <a:cs typeface="Arial"/>
              </a:rPr>
              <a:t>values</a:t>
            </a:r>
            <a:endParaRPr sz="135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468815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79" y="981148"/>
            <a:ext cx="2290763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143" dirty="0">
                <a:latin typeface="Arial"/>
                <a:cs typeface="Arial"/>
              </a:rPr>
              <a:t>Defining</a:t>
            </a:r>
            <a:r>
              <a:rPr sz="2400" spc="109" dirty="0">
                <a:latin typeface="Arial"/>
                <a:cs typeface="Arial"/>
              </a:rPr>
              <a:t> </a:t>
            </a:r>
            <a:r>
              <a:rPr sz="2400" spc="-278" dirty="0">
                <a:latin typeface="Arial"/>
                <a:cs typeface="Arial"/>
              </a:rPr>
              <a:t>T</a:t>
            </a:r>
            <a:r>
              <a:rPr sz="2400" spc="127" dirty="0">
                <a:latin typeface="Arial"/>
                <a:cs typeface="Arial"/>
              </a:rPr>
              <a:t>e</a:t>
            </a:r>
            <a:r>
              <a:rPr sz="2400" spc="90" dirty="0">
                <a:latin typeface="Arial"/>
                <a:cs typeface="Arial"/>
              </a:rPr>
              <a:t>r</a:t>
            </a:r>
            <a:r>
              <a:rPr sz="2400" spc="127" dirty="0">
                <a:latin typeface="Arial"/>
                <a:cs typeface="Arial"/>
              </a:rPr>
              <a:t>ms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6779" y="2460471"/>
            <a:ext cx="5220653" cy="2487059"/>
          </a:xfrm>
          <a:prstGeom prst="rect">
            <a:avLst/>
          </a:prstGeom>
        </p:spPr>
        <p:txBody>
          <a:bodyPr vert="horz" wrap="square" lIns="0" tIns="61436" rIns="0" bIns="0" rtlCol="0">
            <a:spAutoFit/>
          </a:bodyPr>
          <a:lstStyle/>
          <a:p>
            <a:pPr marL="174308" indent="-164783">
              <a:spcBef>
                <a:spcPts val="484"/>
              </a:spcBef>
              <a:buClr>
                <a:srgbClr val="405487"/>
              </a:buClr>
              <a:buChar char="•"/>
              <a:tabLst>
                <a:tab pos="173831" algn="l"/>
                <a:tab pos="174308" algn="l"/>
              </a:tabLst>
            </a:pPr>
            <a:r>
              <a:rPr sz="1425" spc="60" dirty="0">
                <a:latin typeface="Arial"/>
                <a:cs typeface="Arial"/>
              </a:rPr>
              <a:t>Society:</a:t>
            </a:r>
            <a:endParaRPr sz="1425">
              <a:latin typeface="Arial"/>
              <a:cs typeface="Arial"/>
            </a:endParaRPr>
          </a:p>
          <a:p>
            <a:pPr marL="502920" lvl="1" indent="-163830">
              <a:spcBef>
                <a:spcPts val="382"/>
              </a:spcBef>
              <a:buClr>
                <a:srgbClr val="405487"/>
              </a:buClr>
              <a:buChar char="•"/>
              <a:tabLst>
                <a:tab pos="502444" algn="l"/>
                <a:tab pos="502920" algn="l"/>
              </a:tabLst>
            </a:pPr>
            <a:r>
              <a:rPr sz="1275" spc="71" dirty="0">
                <a:latin typeface="Arial"/>
                <a:cs typeface="Arial"/>
              </a:rPr>
              <a:t>Association</a:t>
            </a:r>
            <a:r>
              <a:rPr sz="1275" spc="56" dirty="0">
                <a:latin typeface="Arial"/>
                <a:cs typeface="Arial"/>
              </a:rPr>
              <a:t> </a:t>
            </a:r>
            <a:r>
              <a:rPr sz="1275" spc="86" dirty="0">
                <a:latin typeface="Arial"/>
                <a:cs typeface="Arial"/>
              </a:rPr>
              <a:t>of</a:t>
            </a:r>
            <a:r>
              <a:rPr sz="1275" spc="71" dirty="0">
                <a:latin typeface="Arial"/>
                <a:cs typeface="Arial"/>
              </a:rPr>
              <a:t> </a:t>
            </a:r>
            <a:r>
              <a:rPr sz="1275" spc="86" dirty="0">
                <a:latin typeface="Arial"/>
                <a:cs typeface="Arial"/>
              </a:rPr>
              <a:t>people</a:t>
            </a:r>
            <a:r>
              <a:rPr sz="1275" spc="68" dirty="0">
                <a:latin typeface="Arial"/>
                <a:cs typeface="Arial"/>
              </a:rPr>
              <a:t> </a:t>
            </a:r>
            <a:r>
              <a:rPr sz="1275" spc="83" dirty="0">
                <a:latin typeface="Arial"/>
                <a:cs typeface="Arial"/>
              </a:rPr>
              <a:t>organized</a:t>
            </a:r>
            <a:r>
              <a:rPr sz="1275" spc="56" dirty="0">
                <a:latin typeface="Arial"/>
                <a:cs typeface="Arial"/>
              </a:rPr>
              <a:t> </a:t>
            </a:r>
            <a:r>
              <a:rPr sz="1275" spc="98" dirty="0">
                <a:latin typeface="Arial"/>
                <a:cs typeface="Arial"/>
              </a:rPr>
              <a:t>under</a:t>
            </a:r>
            <a:r>
              <a:rPr sz="1275" spc="64" dirty="0">
                <a:latin typeface="Arial"/>
                <a:cs typeface="Arial"/>
              </a:rPr>
              <a:t> </a:t>
            </a:r>
            <a:r>
              <a:rPr sz="1275" spc="83" dirty="0">
                <a:latin typeface="Arial"/>
                <a:cs typeface="Arial"/>
              </a:rPr>
              <a:t>a</a:t>
            </a:r>
            <a:r>
              <a:rPr sz="1275" spc="64" dirty="0">
                <a:latin typeface="Arial"/>
                <a:cs typeface="Arial"/>
              </a:rPr>
              <a:t> </a:t>
            </a:r>
            <a:r>
              <a:rPr sz="1275" spc="101" dirty="0">
                <a:latin typeface="Arial"/>
                <a:cs typeface="Arial"/>
              </a:rPr>
              <a:t>system</a:t>
            </a:r>
            <a:r>
              <a:rPr sz="1275" spc="64" dirty="0">
                <a:latin typeface="Arial"/>
                <a:cs typeface="Arial"/>
              </a:rPr>
              <a:t> </a:t>
            </a:r>
            <a:r>
              <a:rPr sz="1275" spc="83" dirty="0">
                <a:latin typeface="Arial"/>
                <a:cs typeface="Arial"/>
              </a:rPr>
              <a:t>of</a:t>
            </a:r>
            <a:r>
              <a:rPr sz="1275" spc="75" dirty="0">
                <a:latin typeface="Arial"/>
                <a:cs typeface="Arial"/>
              </a:rPr>
              <a:t> </a:t>
            </a:r>
            <a:r>
              <a:rPr sz="1275" spc="71" dirty="0">
                <a:latin typeface="Arial"/>
                <a:cs typeface="Arial"/>
              </a:rPr>
              <a:t>rules</a:t>
            </a:r>
            <a:endParaRPr sz="1275">
              <a:latin typeface="Arial"/>
              <a:cs typeface="Arial"/>
            </a:endParaRPr>
          </a:p>
          <a:p>
            <a:pPr marL="502920" lvl="1" indent="-163830">
              <a:spcBef>
                <a:spcPts val="375"/>
              </a:spcBef>
              <a:buClr>
                <a:srgbClr val="405487"/>
              </a:buClr>
              <a:buChar char="•"/>
              <a:tabLst>
                <a:tab pos="502444" algn="l"/>
                <a:tab pos="502920" algn="l"/>
              </a:tabLst>
            </a:pPr>
            <a:r>
              <a:rPr sz="1275" spc="45" dirty="0">
                <a:latin typeface="Arial"/>
                <a:cs typeface="Arial"/>
              </a:rPr>
              <a:t>Rules:</a:t>
            </a:r>
            <a:r>
              <a:rPr sz="1275" spc="68" dirty="0">
                <a:latin typeface="Arial"/>
                <a:cs typeface="Arial"/>
              </a:rPr>
              <a:t> </a:t>
            </a:r>
            <a:r>
              <a:rPr sz="1275" spc="90" dirty="0">
                <a:latin typeface="Arial"/>
                <a:cs typeface="Arial"/>
              </a:rPr>
              <a:t>advance</a:t>
            </a:r>
            <a:r>
              <a:rPr sz="1275" spc="64" dirty="0">
                <a:latin typeface="Arial"/>
                <a:cs typeface="Arial"/>
              </a:rPr>
              <a:t> </a:t>
            </a:r>
            <a:r>
              <a:rPr sz="1275" spc="113" dirty="0">
                <a:latin typeface="Arial"/>
                <a:cs typeface="Arial"/>
              </a:rPr>
              <a:t>the</a:t>
            </a:r>
            <a:r>
              <a:rPr sz="1275" spc="68" dirty="0">
                <a:latin typeface="Arial"/>
                <a:cs typeface="Arial"/>
              </a:rPr>
              <a:t> </a:t>
            </a:r>
            <a:r>
              <a:rPr sz="1275" spc="90" dirty="0">
                <a:latin typeface="Arial"/>
                <a:cs typeface="Arial"/>
              </a:rPr>
              <a:t>good</a:t>
            </a:r>
            <a:r>
              <a:rPr sz="1275" spc="68" dirty="0">
                <a:latin typeface="Arial"/>
                <a:cs typeface="Arial"/>
              </a:rPr>
              <a:t> </a:t>
            </a:r>
            <a:r>
              <a:rPr sz="1275" spc="83" dirty="0">
                <a:latin typeface="Arial"/>
                <a:cs typeface="Arial"/>
              </a:rPr>
              <a:t>of</a:t>
            </a:r>
            <a:r>
              <a:rPr sz="1275" spc="71" dirty="0">
                <a:latin typeface="Arial"/>
                <a:cs typeface="Arial"/>
              </a:rPr>
              <a:t> </a:t>
            </a:r>
            <a:r>
              <a:rPr sz="1275" spc="113" dirty="0">
                <a:latin typeface="Arial"/>
                <a:cs typeface="Arial"/>
              </a:rPr>
              <a:t>members</a:t>
            </a:r>
            <a:r>
              <a:rPr sz="1275" spc="71" dirty="0">
                <a:latin typeface="Arial"/>
                <a:cs typeface="Arial"/>
              </a:rPr>
              <a:t> </a:t>
            </a:r>
            <a:r>
              <a:rPr sz="1275" spc="94" dirty="0">
                <a:latin typeface="Arial"/>
                <a:cs typeface="Arial"/>
              </a:rPr>
              <a:t>over</a:t>
            </a:r>
            <a:r>
              <a:rPr sz="1275" spc="64" dirty="0">
                <a:latin typeface="Arial"/>
                <a:cs typeface="Arial"/>
              </a:rPr>
              <a:t> </a:t>
            </a:r>
            <a:r>
              <a:rPr sz="1275" spc="105" dirty="0">
                <a:latin typeface="Arial"/>
                <a:cs typeface="Arial"/>
              </a:rPr>
              <a:t>time</a:t>
            </a:r>
            <a:endParaRPr sz="1275">
              <a:latin typeface="Arial"/>
              <a:cs typeface="Arial"/>
            </a:endParaRPr>
          </a:p>
          <a:p>
            <a:pPr marL="174308" indent="-164783">
              <a:spcBef>
                <a:spcPts val="1088"/>
              </a:spcBef>
              <a:buClr>
                <a:srgbClr val="405487"/>
              </a:buClr>
              <a:buChar char="•"/>
              <a:tabLst>
                <a:tab pos="173831" algn="l"/>
                <a:tab pos="174308" algn="l"/>
              </a:tabLst>
            </a:pPr>
            <a:r>
              <a:rPr sz="1425" spc="90" dirty="0">
                <a:latin typeface="Arial"/>
                <a:cs typeface="Arial"/>
              </a:rPr>
              <a:t>Morality</a:t>
            </a:r>
            <a:endParaRPr sz="1425">
              <a:latin typeface="Arial"/>
              <a:cs typeface="Arial"/>
            </a:endParaRPr>
          </a:p>
          <a:p>
            <a:pPr marL="502920" lvl="1" indent="-163830">
              <a:spcBef>
                <a:spcPts val="375"/>
              </a:spcBef>
              <a:buClr>
                <a:srgbClr val="405487"/>
              </a:buClr>
              <a:buChar char="•"/>
              <a:tabLst>
                <a:tab pos="502444" algn="l"/>
                <a:tab pos="502920" algn="l"/>
              </a:tabLst>
            </a:pPr>
            <a:r>
              <a:rPr sz="1275" dirty="0">
                <a:latin typeface="Arial"/>
                <a:cs typeface="Arial"/>
              </a:rPr>
              <a:t>A</a:t>
            </a:r>
            <a:r>
              <a:rPr sz="1275" spc="75" dirty="0">
                <a:latin typeface="Arial"/>
                <a:cs typeface="Arial"/>
              </a:rPr>
              <a:t> </a:t>
            </a:r>
            <a:r>
              <a:rPr sz="1275" spc="83" dirty="0">
                <a:latin typeface="Arial"/>
                <a:cs typeface="Arial"/>
              </a:rPr>
              <a:t>society’s</a:t>
            </a:r>
            <a:r>
              <a:rPr sz="1275" spc="68" dirty="0">
                <a:latin typeface="Arial"/>
                <a:cs typeface="Arial"/>
              </a:rPr>
              <a:t> </a:t>
            </a:r>
            <a:r>
              <a:rPr sz="1275" spc="79" dirty="0">
                <a:latin typeface="Arial"/>
                <a:cs typeface="Arial"/>
              </a:rPr>
              <a:t>rules</a:t>
            </a:r>
            <a:r>
              <a:rPr sz="1275" spc="68" dirty="0">
                <a:latin typeface="Arial"/>
                <a:cs typeface="Arial"/>
              </a:rPr>
              <a:t> </a:t>
            </a:r>
            <a:r>
              <a:rPr sz="1275" spc="86" dirty="0">
                <a:latin typeface="Arial"/>
                <a:cs typeface="Arial"/>
              </a:rPr>
              <a:t>of</a:t>
            </a:r>
            <a:r>
              <a:rPr sz="1275" spc="71" dirty="0">
                <a:latin typeface="Arial"/>
                <a:cs typeface="Arial"/>
              </a:rPr>
              <a:t> </a:t>
            </a:r>
            <a:r>
              <a:rPr sz="1275" spc="86" dirty="0">
                <a:latin typeface="Arial"/>
                <a:cs typeface="Arial"/>
              </a:rPr>
              <a:t>conduct</a:t>
            </a:r>
            <a:endParaRPr sz="1275">
              <a:latin typeface="Arial"/>
              <a:cs typeface="Arial"/>
            </a:endParaRPr>
          </a:p>
          <a:p>
            <a:pPr marL="502920" lvl="1" indent="-163830">
              <a:spcBef>
                <a:spcPts val="382"/>
              </a:spcBef>
              <a:buClr>
                <a:srgbClr val="405487"/>
              </a:buClr>
              <a:buChar char="•"/>
              <a:tabLst>
                <a:tab pos="502444" algn="l"/>
                <a:tab pos="502920" algn="l"/>
              </a:tabLst>
            </a:pPr>
            <a:r>
              <a:rPr sz="1275" spc="101" dirty="0">
                <a:latin typeface="Arial"/>
                <a:cs typeface="Arial"/>
              </a:rPr>
              <a:t>What</a:t>
            </a:r>
            <a:r>
              <a:rPr sz="1275" spc="64" dirty="0">
                <a:latin typeface="Arial"/>
                <a:cs typeface="Arial"/>
              </a:rPr>
              <a:t> </a:t>
            </a:r>
            <a:r>
              <a:rPr sz="1275" spc="86" dirty="0">
                <a:latin typeface="Arial"/>
                <a:cs typeface="Arial"/>
              </a:rPr>
              <a:t>people</a:t>
            </a:r>
            <a:r>
              <a:rPr sz="1275" spc="64" dirty="0">
                <a:latin typeface="Arial"/>
                <a:cs typeface="Arial"/>
              </a:rPr>
              <a:t> </a:t>
            </a:r>
            <a:r>
              <a:rPr sz="1275" spc="105" dirty="0">
                <a:latin typeface="Arial"/>
                <a:cs typeface="Arial"/>
              </a:rPr>
              <a:t>ought</a:t>
            </a:r>
            <a:r>
              <a:rPr sz="1275" spc="56" dirty="0">
                <a:latin typeface="Arial"/>
                <a:cs typeface="Arial"/>
              </a:rPr>
              <a:t> </a:t>
            </a:r>
            <a:r>
              <a:rPr sz="1275" spc="79" dirty="0">
                <a:latin typeface="Arial"/>
                <a:cs typeface="Arial"/>
              </a:rPr>
              <a:t>/</a:t>
            </a:r>
            <a:r>
              <a:rPr sz="1275" spc="71" dirty="0">
                <a:latin typeface="Arial"/>
                <a:cs typeface="Arial"/>
              </a:rPr>
              <a:t> </a:t>
            </a:r>
            <a:r>
              <a:rPr sz="1275" spc="105" dirty="0">
                <a:latin typeface="Arial"/>
                <a:cs typeface="Arial"/>
              </a:rPr>
              <a:t>ought</a:t>
            </a:r>
            <a:r>
              <a:rPr sz="1275" spc="56" dirty="0">
                <a:latin typeface="Arial"/>
                <a:cs typeface="Arial"/>
              </a:rPr>
              <a:t> </a:t>
            </a:r>
            <a:r>
              <a:rPr sz="1275" spc="109" dirty="0">
                <a:latin typeface="Arial"/>
                <a:cs typeface="Arial"/>
              </a:rPr>
              <a:t>not</a:t>
            </a:r>
            <a:r>
              <a:rPr sz="1275" spc="56" dirty="0">
                <a:latin typeface="Arial"/>
                <a:cs typeface="Arial"/>
              </a:rPr>
              <a:t> </a:t>
            </a:r>
            <a:r>
              <a:rPr sz="1275" spc="109" dirty="0">
                <a:latin typeface="Arial"/>
                <a:cs typeface="Arial"/>
              </a:rPr>
              <a:t>to</a:t>
            </a:r>
            <a:r>
              <a:rPr sz="1275" spc="68" dirty="0">
                <a:latin typeface="Arial"/>
                <a:cs typeface="Arial"/>
              </a:rPr>
              <a:t> </a:t>
            </a:r>
            <a:r>
              <a:rPr sz="1275" spc="90" dirty="0">
                <a:latin typeface="Arial"/>
                <a:cs typeface="Arial"/>
              </a:rPr>
              <a:t>do</a:t>
            </a:r>
            <a:r>
              <a:rPr sz="1275" spc="64" dirty="0">
                <a:latin typeface="Arial"/>
                <a:cs typeface="Arial"/>
              </a:rPr>
              <a:t> </a:t>
            </a:r>
            <a:r>
              <a:rPr sz="1275" spc="90" dirty="0">
                <a:latin typeface="Arial"/>
                <a:cs typeface="Arial"/>
              </a:rPr>
              <a:t>in</a:t>
            </a:r>
            <a:r>
              <a:rPr sz="1275" spc="56" dirty="0">
                <a:latin typeface="Arial"/>
                <a:cs typeface="Arial"/>
              </a:rPr>
              <a:t> </a:t>
            </a:r>
            <a:r>
              <a:rPr sz="1275" spc="83" dirty="0">
                <a:latin typeface="Arial"/>
                <a:cs typeface="Arial"/>
              </a:rPr>
              <a:t>various</a:t>
            </a:r>
            <a:r>
              <a:rPr sz="1275" spc="64" dirty="0">
                <a:latin typeface="Arial"/>
                <a:cs typeface="Arial"/>
              </a:rPr>
              <a:t> </a:t>
            </a:r>
            <a:r>
              <a:rPr sz="1275" spc="79" dirty="0">
                <a:latin typeface="Arial"/>
                <a:cs typeface="Arial"/>
              </a:rPr>
              <a:t>situations</a:t>
            </a:r>
            <a:endParaRPr sz="1275">
              <a:latin typeface="Arial"/>
              <a:cs typeface="Arial"/>
            </a:endParaRPr>
          </a:p>
          <a:p>
            <a:pPr marL="174308" indent="-164783">
              <a:spcBef>
                <a:spcPts val="1080"/>
              </a:spcBef>
              <a:buClr>
                <a:srgbClr val="405487"/>
              </a:buClr>
              <a:buChar char="•"/>
              <a:tabLst>
                <a:tab pos="173831" algn="l"/>
                <a:tab pos="174308" algn="l"/>
              </a:tabLst>
            </a:pPr>
            <a:r>
              <a:rPr sz="1425" spc="60" dirty="0">
                <a:latin typeface="Arial"/>
                <a:cs typeface="Arial"/>
              </a:rPr>
              <a:t>Ethics</a:t>
            </a:r>
            <a:endParaRPr sz="1425">
              <a:latin typeface="Arial"/>
              <a:cs typeface="Arial"/>
            </a:endParaRPr>
          </a:p>
          <a:p>
            <a:pPr marL="502920" lvl="1" indent="-163830">
              <a:spcBef>
                <a:spcPts val="375"/>
              </a:spcBef>
              <a:buClr>
                <a:srgbClr val="405487"/>
              </a:buClr>
              <a:buChar char="•"/>
              <a:tabLst>
                <a:tab pos="502444" algn="l"/>
                <a:tab pos="502920" algn="l"/>
              </a:tabLst>
            </a:pPr>
            <a:r>
              <a:rPr sz="1275" spc="71" dirty="0">
                <a:latin typeface="Arial"/>
                <a:cs typeface="Arial"/>
              </a:rPr>
              <a:t>Rational</a:t>
            </a:r>
            <a:r>
              <a:rPr sz="1275" spc="64" dirty="0">
                <a:latin typeface="Arial"/>
                <a:cs typeface="Arial"/>
              </a:rPr>
              <a:t> </a:t>
            </a:r>
            <a:r>
              <a:rPr sz="1275" spc="98" dirty="0">
                <a:latin typeface="Arial"/>
                <a:cs typeface="Arial"/>
              </a:rPr>
              <a:t>examination</a:t>
            </a:r>
            <a:r>
              <a:rPr sz="1275" spc="71" dirty="0">
                <a:latin typeface="Arial"/>
                <a:cs typeface="Arial"/>
              </a:rPr>
              <a:t> </a:t>
            </a:r>
            <a:r>
              <a:rPr sz="1275" spc="86" dirty="0">
                <a:latin typeface="Arial"/>
                <a:cs typeface="Arial"/>
              </a:rPr>
              <a:t>of</a:t>
            </a:r>
            <a:r>
              <a:rPr sz="1275" spc="71" dirty="0">
                <a:latin typeface="Arial"/>
                <a:cs typeface="Arial"/>
              </a:rPr>
              <a:t> </a:t>
            </a:r>
            <a:r>
              <a:rPr sz="1275" spc="98" dirty="0">
                <a:latin typeface="Arial"/>
                <a:cs typeface="Arial"/>
              </a:rPr>
              <a:t>morality</a:t>
            </a:r>
            <a:endParaRPr sz="1275">
              <a:latin typeface="Arial"/>
              <a:cs typeface="Arial"/>
            </a:endParaRPr>
          </a:p>
          <a:p>
            <a:pPr marL="502920" lvl="1" indent="-163830">
              <a:spcBef>
                <a:spcPts val="382"/>
              </a:spcBef>
              <a:buClr>
                <a:srgbClr val="405487"/>
              </a:buClr>
              <a:buChar char="•"/>
              <a:tabLst>
                <a:tab pos="502444" algn="l"/>
                <a:tab pos="502920" algn="l"/>
              </a:tabLst>
            </a:pPr>
            <a:r>
              <a:rPr sz="1275" spc="83" dirty="0">
                <a:latin typeface="Arial"/>
                <a:cs typeface="Arial"/>
              </a:rPr>
              <a:t>Evaluation</a:t>
            </a:r>
            <a:r>
              <a:rPr sz="1275" spc="49" dirty="0">
                <a:latin typeface="Arial"/>
                <a:cs typeface="Arial"/>
              </a:rPr>
              <a:t> </a:t>
            </a:r>
            <a:r>
              <a:rPr sz="1275" spc="86" dirty="0">
                <a:latin typeface="Arial"/>
                <a:cs typeface="Arial"/>
              </a:rPr>
              <a:t>of</a:t>
            </a:r>
            <a:r>
              <a:rPr sz="1275" spc="60" dirty="0">
                <a:latin typeface="Arial"/>
                <a:cs typeface="Arial"/>
              </a:rPr>
              <a:t> </a:t>
            </a:r>
            <a:r>
              <a:rPr sz="1275" spc="86" dirty="0">
                <a:latin typeface="Arial"/>
                <a:cs typeface="Arial"/>
              </a:rPr>
              <a:t>people’s</a:t>
            </a:r>
            <a:r>
              <a:rPr sz="1275" spc="56" dirty="0">
                <a:latin typeface="Arial"/>
                <a:cs typeface="Arial"/>
              </a:rPr>
              <a:t> </a:t>
            </a:r>
            <a:r>
              <a:rPr sz="1275" spc="86" dirty="0">
                <a:latin typeface="Arial"/>
                <a:cs typeface="Arial"/>
              </a:rPr>
              <a:t>behavior</a:t>
            </a:r>
            <a:endParaRPr sz="1275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600978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6779" y="971623"/>
            <a:ext cx="2844165" cy="378950"/>
          </a:xfrm>
          <a:prstGeom prst="rect">
            <a:avLst/>
          </a:prstGeo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</a:pPr>
            <a:r>
              <a:rPr sz="2400" spc="161" dirty="0">
                <a:latin typeface="Arial"/>
                <a:cs typeface="Arial"/>
              </a:rPr>
              <a:t>Why</a:t>
            </a:r>
            <a:r>
              <a:rPr sz="2400" spc="98" dirty="0">
                <a:latin typeface="Arial"/>
                <a:cs typeface="Arial"/>
              </a:rPr>
              <a:t> </a:t>
            </a:r>
            <a:r>
              <a:rPr sz="2400" spc="146" dirty="0">
                <a:latin typeface="Arial"/>
                <a:cs typeface="Arial"/>
              </a:rPr>
              <a:t>Study</a:t>
            </a:r>
            <a:r>
              <a:rPr sz="2400" spc="98" dirty="0">
                <a:latin typeface="Arial"/>
                <a:cs typeface="Arial"/>
              </a:rPr>
              <a:t> </a:t>
            </a:r>
            <a:r>
              <a:rPr sz="2400" spc="71" dirty="0">
                <a:latin typeface="Arial"/>
                <a:cs typeface="Arial"/>
              </a:rPr>
              <a:t>Ethics?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6779" y="1603057"/>
            <a:ext cx="7259003" cy="2901435"/>
          </a:xfrm>
          <a:prstGeom prst="rect">
            <a:avLst/>
          </a:prstGeom>
        </p:spPr>
        <p:txBody>
          <a:bodyPr vert="horz" wrap="square" lIns="0" tIns="161925" rIns="0" bIns="0" rtlCol="0">
            <a:spAutoFit/>
          </a:bodyPr>
          <a:lstStyle/>
          <a:p>
            <a:pPr marL="180975" indent="-171450">
              <a:spcBef>
                <a:spcPts val="1275"/>
              </a:spcBef>
              <a:buClr>
                <a:srgbClr val="405487"/>
              </a:buClr>
              <a:buChar char="•"/>
              <a:tabLst>
                <a:tab pos="180975" algn="l"/>
              </a:tabLst>
            </a:pPr>
            <a:r>
              <a:rPr sz="1875" spc="113" dirty="0">
                <a:latin typeface="Arial"/>
                <a:cs typeface="Arial"/>
              </a:rPr>
              <a:t>Not</a:t>
            </a:r>
            <a:r>
              <a:rPr sz="1875" spc="75" dirty="0">
                <a:latin typeface="Arial"/>
                <a:cs typeface="Arial"/>
              </a:rPr>
              <a:t> </a:t>
            </a:r>
            <a:r>
              <a:rPr sz="1875" spc="124" dirty="0">
                <a:latin typeface="Arial"/>
                <a:cs typeface="Arial"/>
              </a:rPr>
              <a:t>everyone</a:t>
            </a:r>
            <a:r>
              <a:rPr sz="1875" spc="71" dirty="0">
                <a:latin typeface="Arial"/>
                <a:cs typeface="Arial"/>
              </a:rPr>
              <a:t> </a:t>
            </a:r>
            <a:r>
              <a:rPr sz="1875" spc="109" dirty="0">
                <a:latin typeface="Arial"/>
                <a:cs typeface="Arial"/>
              </a:rPr>
              <a:t>can</a:t>
            </a:r>
            <a:r>
              <a:rPr sz="1875" spc="75" dirty="0">
                <a:latin typeface="Arial"/>
                <a:cs typeface="Arial"/>
              </a:rPr>
              <a:t> </a:t>
            </a:r>
            <a:r>
              <a:rPr sz="1875" spc="124" dirty="0">
                <a:latin typeface="Arial"/>
                <a:cs typeface="Arial"/>
              </a:rPr>
              <a:t>do</a:t>
            </a:r>
            <a:r>
              <a:rPr sz="1875" spc="71" dirty="0">
                <a:latin typeface="Arial"/>
                <a:cs typeface="Arial"/>
              </a:rPr>
              <a:t> </a:t>
            </a:r>
            <a:r>
              <a:rPr sz="1875" spc="150" dirty="0">
                <a:latin typeface="Arial"/>
                <a:cs typeface="Arial"/>
              </a:rPr>
              <a:t>what</a:t>
            </a:r>
            <a:r>
              <a:rPr sz="1875" spc="83" dirty="0">
                <a:latin typeface="Arial"/>
                <a:cs typeface="Arial"/>
              </a:rPr>
              <a:t> </a:t>
            </a:r>
            <a:r>
              <a:rPr sz="1875" spc="153" dirty="0">
                <a:latin typeface="Arial"/>
                <a:cs typeface="Arial"/>
              </a:rPr>
              <a:t>they</a:t>
            </a:r>
            <a:r>
              <a:rPr sz="1875" spc="75" dirty="0">
                <a:latin typeface="Arial"/>
                <a:cs typeface="Arial"/>
              </a:rPr>
              <a:t> </a:t>
            </a:r>
            <a:r>
              <a:rPr sz="1875" spc="135" dirty="0">
                <a:latin typeface="Arial"/>
                <a:cs typeface="Arial"/>
              </a:rPr>
              <a:t>want</a:t>
            </a:r>
            <a:endParaRPr sz="1875">
              <a:latin typeface="Arial"/>
              <a:cs typeface="Arial"/>
            </a:endParaRPr>
          </a:p>
          <a:p>
            <a:pPr marL="180975" indent="-171450">
              <a:spcBef>
                <a:spcPts val="1200"/>
              </a:spcBef>
              <a:buClr>
                <a:srgbClr val="405487"/>
              </a:buClr>
              <a:buChar char="•"/>
              <a:tabLst>
                <a:tab pos="180975" algn="l"/>
              </a:tabLst>
            </a:pPr>
            <a:r>
              <a:rPr sz="1875" spc="83" dirty="0">
                <a:latin typeface="Arial"/>
                <a:cs typeface="Arial"/>
              </a:rPr>
              <a:t>Ethics:</a:t>
            </a:r>
            <a:r>
              <a:rPr sz="1875" spc="71" dirty="0">
                <a:latin typeface="Arial"/>
                <a:cs typeface="Arial"/>
              </a:rPr>
              <a:t> </a:t>
            </a:r>
            <a:r>
              <a:rPr sz="1875" dirty="0">
                <a:latin typeface="Arial"/>
                <a:cs typeface="Arial"/>
              </a:rPr>
              <a:t>A</a:t>
            </a:r>
            <a:r>
              <a:rPr sz="1875" spc="79" dirty="0">
                <a:latin typeface="Arial"/>
                <a:cs typeface="Arial"/>
              </a:rPr>
              <a:t> </a:t>
            </a:r>
            <a:r>
              <a:rPr sz="1875" spc="143" dirty="0">
                <a:latin typeface="Arial"/>
                <a:cs typeface="Arial"/>
              </a:rPr>
              <a:t>way</a:t>
            </a:r>
            <a:r>
              <a:rPr sz="1875" spc="75" dirty="0">
                <a:latin typeface="Arial"/>
                <a:cs typeface="Arial"/>
              </a:rPr>
              <a:t> </a:t>
            </a:r>
            <a:r>
              <a:rPr sz="1875" spc="158" dirty="0">
                <a:latin typeface="Arial"/>
                <a:cs typeface="Arial"/>
              </a:rPr>
              <a:t>to</a:t>
            </a:r>
            <a:r>
              <a:rPr sz="1875" spc="71" dirty="0">
                <a:latin typeface="Arial"/>
                <a:cs typeface="Arial"/>
              </a:rPr>
              <a:t> </a:t>
            </a:r>
            <a:r>
              <a:rPr sz="1875" spc="113" dirty="0">
                <a:latin typeface="Arial"/>
                <a:cs typeface="Arial"/>
              </a:rPr>
              <a:t>decide</a:t>
            </a:r>
            <a:r>
              <a:rPr sz="1875" spc="75" dirty="0">
                <a:latin typeface="Arial"/>
                <a:cs typeface="Arial"/>
              </a:rPr>
              <a:t> </a:t>
            </a:r>
            <a:r>
              <a:rPr sz="1875" spc="150" dirty="0">
                <a:latin typeface="Arial"/>
                <a:cs typeface="Arial"/>
              </a:rPr>
              <a:t>the</a:t>
            </a:r>
            <a:r>
              <a:rPr sz="1875" spc="75" dirty="0">
                <a:latin typeface="Arial"/>
                <a:cs typeface="Arial"/>
              </a:rPr>
              <a:t> </a:t>
            </a:r>
            <a:r>
              <a:rPr sz="1875" spc="120" dirty="0">
                <a:latin typeface="Arial"/>
                <a:cs typeface="Arial"/>
              </a:rPr>
              <a:t>best</a:t>
            </a:r>
            <a:r>
              <a:rPr sz="1875" spc="75" dirty="0">
                <a:latin typeface="Arial"/>
                <a:cs typeface="Arial"/>
              </a:rPr>
              <a:t> </a:t>
            </a:r>
            <a:r>
              <a:rPr sz="1875" spc="146" dirty="0">
                <a:latin typeface="Arial"/>
                <a:cs typeface="Arial"/>
              </a:rPr>
              <a:t>thing</a:t>
            </a:r>
            <a:r>
              <a:rPr sz="1875" spc="79" dirty="0">
                <a:latin typeface="Arial"/>
                <a:cs typeface="Arial"/>
              </a:rPr>
              <a:t> </a:t>
            </a:r>
            <a:r>
              <a:rPr sz="1875" spc="153" dirty="0">
                <a:latin typeface="Arial"/>
                <a:cs typeface="Arial"/>
              </a:rPr>
              <a:t>to</a:t>
            </a:r>
            <a:r>
              <a:rPr sz="1875" spc="79" dirty="0">
                <a:latin typeface="Arial"/>
                <a:cs typeface="Arial"/>
              </a:rPr>
              <a:t> </a:t>
            </a:r>
            <a:r>
              <a:rPr sz="1875" spc="101" dirty="0">
                <a:latin typeface="Arial"/>
                <a:cs typeface="Arial"/>
              </a:rPr>
              <a:t>do</a:t>
            </a:r>
            <a:endParaRPr sz="1875">
              <a:latin typeface="Arial"/>
              <a:cs typeface="Arial"/>
            </a:endParaRPr>
          </a:p>
          <a:p>
            <a:pPr marL="180975" indent="-171450">
              <a:spcBef>
                <a:spcPts val="1193"/>
              </a:spcBef>
              <a:buClr>
                <a:srgbClr val="405487"/>
              </a:buClr>
              <a:buChar char="•"/>
              <a:tabLst>
                <a:tab pos="180975" algn="l"/>
              </a:tabLst>
            </a:pPr>
            <a:r>
              <a:rPr sz="1875" spc="109" dirty="0">
                <a:latin typeface="Arial"/>
                <a:cs typeface="Arial"/>
              </a:rPr>
              <a:t>New</a:t>
            </a:r>
            <a:r>
              <a:rPr sz="1875" spc="71" dirty="0">
                <a:latin typeface="Arial"/>
                <a:cs typeface="Arial"/>
              </a:rPr>
              <a:t> </a:t>
            </a:r>
            <a:r>
              <a:rPr sz="1875" spc="120" dirty="0">
                <a:latin typeface="Arial"/>
                <a:cs typeface="Arial"/>
              </a:rPr>
              <a:t>problems</a:t>
            </a:r>
            <a:r>
              <a:rPr sz="1875" spc="75" dirty="0">
                <a:latin typeface="Arial"/>
                <a:cs typeface="Arial"/>
              </a:rPr>
              <a:t> </a:t>
            </a:r>
            <a:r>
              <a:rPr sz="1875" spc="127" dirty="0">
                <a:latin typeface="Arial"/>
                <a:cs typeface="Arial"/>
              </a:rPr>
              <a:t>accompany</a:t>
            </a:r>
            <a:r>
              <a:rPr sz="1875" spc="75" dirty="0">
                <a:latin typeface="Arial"/>
                <a:cs typeface="Arial"/>
              </a:rPr>
              <a:t> </a:t>
            </a:r>
            <a:r>
              <a:rPr sz="1875" spc="135" dirty="0">
                <a:latin typeface="Arial"/>
                <a:cs typeface="Arial"/>
              </a:rPr>
              <a:t>new</a:t>
            </a:r>
            <a:r>
              <a:rPr sz="1875" spc="71" dirty="0">
                <a:latin typeface="Arial"/>
                <a:cs typeface="Arial"/>
              </a:rPr>
              <a:t> </a:t>
            </a:r>
            <a:r>
              <a:rPr sz="1875" spc="101" dirty="0">
                <a:latin typeface="Arial"/>
                <a:cs typeface="Arial"/>
              </a:rPr>
              <a:t>technologies</a:t>
            </a:r>
            <a:endParaRPr sz="1875">
              <a:latin typeface="Arial"/>
              <a:cs typeface="Arial"/>
            </a:endParaRPr>
          </a:p>
          <a:p>
            <a:pPr marL="180975" indent="-171450">
              <a:spcBef>
                <a:spcPts val="1200"/>
              </a:spcBef>
              <a:buClr>
                <a:srgbClr val="405487"/>
              </a:buClr>
              <a:buChar char="•"/>
              <a:tabLst>
                <a:tab pos="180975" algn="l"/>
              </a:tabLst>
            </a:pPr>
            <a:r>
              <a:rPr sz="1875" spc="153" dirty="0">
                <a:latin typeface="Arial"/>
                <a:cs typeface="Arial"/>
              </a:rPr>
              <a:t>“Common</a:t>
            </a:r>
            <a:r>
              <a:rPr sz="1875" spc="79" dirty="0">
                <a:latin typeface="Arial"/>
                <a:cs typeface="Arial"/>
              </a:rPr>
              <a:t> </a:t>
            </a:r>
            <a:r>
              <a:rPr sz="1875" spc="161" dirty="0">
                <a:latin typeface="Arial"/>
                <a:cs typeface="Arial"/>
              </a:rPr>
              <a:t>wisdom”</a:t>
            </a:r>
            <a:r>
              <a:rPr sz="1875" spc="83" dirty="0">
                <a:latin typeface="Arial"/>
                <a:cs typeface="Arial"/>
              </a:rPr>
              <a:t> </a:t>
            </a:r>
            <a:r>
              <a:rPr sz="1875" spc="146" dirty="0">
                <a:latin typeface="Arial"/>
                <a:cs typeface="Arial"/>
              </a:rPr>
              <a:t>not</a:t>
            </a:r>
            <a:r>
              <a:rPr sz="1875" spc="86" dirty="0">
                <a:latin typeface="Arial"/>
                <a:cs typeface="Arial"/>
              </a:rPr>
              <a:t> </a:t>
            </a:r>
            <a:r>
              <a:rPr sz="1875" spc="109" dirty="0">
                <a:latin typeface="Arial"/>
                <a:cs typeface="Arial"/>
              </a:rPr>
              <a:t>always</a:t>
            </a:r>
            <a:r>
              <a:rPr sz="1875" spc="79" dirty="0">
                <a:latin typeface="Arial"/>
                <a:cs typeface="Arial"/>
              </a:rPr>
              <a:t> </a:t>
            </a:r>
            <a:r>
              <a:rPr sz="1875" spc="120" dirty="0">
                <a:latin typeface="Arial"/>
                <a:cs typeface="Arial"/>
              </a:rPr>
              <a:t>adequate</a:t>
            </a:r>
            <a:endParaRPr sz="1875">
              <a:latin typeface="Arial"/>
              <a:cs typeface="Arial"/>
            </a:endParaRPr>
          </a:p>
          <a:p>
            <a:pPr marL="180975" indent="-171450">
              <a:spcBef>
                <a:spcPts val="1200"/>
              </a:spcBef>
              <a:buClr>
                <a:srgbClr val="405487"/>
              </a:buClr>
              <a:buChar char="•"/>
              <a:tabLst>
                <a:tab pos="180975" algn="l"/>
              </a:tabLst>
            </a:pPr>
            <a:r>
              <a:rPr sz="1875" spc="116" dirty="0">
                <a:latin typeface="Arial"/>
                <a:cs typeface="Arial"/>
              </a:rPr>
              <a:t>It</a:t>
            </a:r>
            <a:r>
              <a:rPr sz="1875" spc="75" dirty="0">
                <a:latin typeface="Arial"/>
                <a:cs typeface="Arial"/>
              </a:rPr>
              <a:t> </a:t>
            </a:r>
            <a:r>
              <a:rPr sz="1875" spc="68" dirty="0">
                <a:latin typeface="Arial"/>
                <a:cs typeface="Arial"/>
              </a:rPr>
              <a:t>is</a:t>
            </a:r>
            <a:r>
              <a:rPr sz="1875" spc="71" dirty="0">
                <a:latin typeface="Arial"/>
                <a:cs typeface="Arial"/>
              </a:rPr>
              <a:t> </a:t>
            </a:r>
            <a:r>
              <a:rPr sz="1875" spc="83" dirty="0">
                <a:latin typeface="Arial"/>
                <a:cs typeface="Arial"/>
              </a:rPr>
              <a:t>also</a:t>
            </a:r>
            <a:r>
              <a:rPr sz="1875" spc="68" dirty="0">
                <a:latin typeface="Arial"/>
                <a:cs typeface="Arial"/>
              </a:rPr>
              <a:t> </a:t>
            </a:r>
            <a:r>
              <a:rPr sz="1875" spc="79" dirty="0">
                <a:latin typeface="Arial"/>
                <a:cs typeface="Arial"/>
              </a:rPr>
              <a:t>business</a:t>
            </a:r>
            <a:endParaRPr sz="1875">
              <a:latin typeface="Arial"/>
              <a:cs typeface="Arial"/>
            </a:endParaRPr>
          </a:p>
          <a:p>
            <a:pPr marL="523875" lvl="1" indent="-171926">
              <a:spcBef>
                <a:spcPts val="375"/>
              </a:spcBef>
              <a:buClr>
                <a:srgbClr val="405487"/>
              </a:buClr>
              <a:buChar char="•"/>
              <a:tabLst>
                <a:tab pos="523875" algn="l"/>
              </a:tabLst>
            </a:pPr>
            <a:r>
              <a:rPr sz="1875" spc="98" dirty="0">
                <a:latin typeface="Arial"/>
                <a:cs typeface="Arial"/>
              </a:rPr>
              <a:t>Machine</a:t>
            </a:r>
            <a:r>
              <a:rPr sz="1875" spc="86" dirty="0">
                <a:latin typeface="Arial"/>
                <a:cs typeface="Arial"/>
              </a:rPr>
              <a:t> </a:t>
            </a:r>
            <a:r>
              <a:rPr sz="1875" spc="120" dirty="0">
                <a:latin typeface="Arial"/>
                <a:cs typeface="Arial"/>
              </a:rPr>
              <a:t>behavior</a:t>
            </a:r>
            <a:r>
              <a:rPr sz="1875" spc="90" dirty="0">
                <a:latin typeface="Arial"/>
                <a:cs typeface="Arial"/>
              </a:rPr>
              <a:t> </a:t>
            </a:r>
            <a:r>
              <a:rPr sz="1875" dirty="0">
                <a:latin typeface="Arial"/>
                <a:cs typeface="Arial"/>
              </a:rPr>
              <a:t>MIT</a:t>
            </a:r>
            <a:r>
              <a:rPr sz="1875" spc="90" dirty="0">
                <a:latin typeface="Arial"/>
                <a:cs typeface="Arial"/>
              </a:rPr>
              <a:t> </a:t>
            </a:r>
            <a:r>
              <a:rPr sz="1875" spc="101" dirty="0">
                <a:latin typeface="Arial"/>
                <a:cs typeface="Arial"/>
              </a:rPr>
              <a:t>Connection</a:t>
            </a:r>
            <a:r>
              <a:rPr sz="1875" spc="90" dirty="0">
                <a:latin typeface="Arial"/>
                <a:cs typeface="Arial"/>
              </a:rPr>
              <a:t> </a:t>
            </a:r>
            <a:r>
              <a:rPr sz="1875" spc="75" dirty="0">
                <a:latin typeface="Arial"/>
                <a:cs typeface="Arial"/>
              </a:rPr>
              <a:t>Science</a:t>
            </a:r>
            <a:r>
              <a:rPr sz="1875" spc="90" dirty="0">
                <a:latin typeface="Arial"/>
                <a:cs typeface="Arial"/>
              </a:rPr>
              <a:t> </a:t>
            </a:r>
            <a:r>
              <a:rPr sz="1875" spc="113" dirty="0">
                <a:latin typeface="Arial"/>
                <a:cs typeface="Arial"/>
              </a:rPr>
              <a:t>Nature</a:t>
            </a:r>
            <a:r>
              <a:rPr sz="1875" spc="86" dirty="0">
                <a:latin typeface="Arial"/>
                <a:cs typeface="Arial"/>
              </a:rPr>
              <a:t> </a:t>
            </a:r>
            <a:r>
              <a:rPr sz="1875" spc="109" dirty="0">
                <a:latin typeface="Arial"/>
                <a:cs typeface="Arial"/>
              </a:rPr>
              <a:t>article</a:t>
            </a:r>
            <a:endParaRPr sz="1875">
              <a:latin typeface="Arial"/>
              <a:cs typeface="Arial"/>
            </a:endParaRPr>
          </a:p>
          <a:p>
            <a:pPr marL="523875" lvl="1" indent="-171926">
              <a:spcBef>
                <a:spcPts val="368"/>
              </a:spcBef>
              <a:buClr>
                <a:srgbClr val="405487"/>
              </a:buClr>
              <a:buChar char="•"/>
              <a:tabLst>
                <a:tab pos="523875" algn="l"/>
              </a:tabLst>
            </a:pPr>
            <a:r>
              <a:rPr sz="1875" dirty="0">
                <a:latin typeface="Arial"/>
                <a:cs typeface="Arial"/>
              </a:rPr>
              <a:t>AI</a:t>
            </a:r>
            <a:r>
              <a:rPr sz="1875" spc="83" dirty="0">
                <a:latin typeface="Arial"/>
                <a:cs typeface="Arial"/>
              </a:rPr>
              <a:t> </a:t>
            </a:r>
            <a:r>
              <a:rPr sz="1875" spc="124" dirty="0">
                <a:latin typeface="Arial"/>
                <a:cs typeface="Arial"/>
              </a:rPr>
              <a:t>and</a:t>
            </a:r>
            <a:r>
              <a:rPr sz="1875" spc="79" dirty="0">
                <a:latin typeface="Arial"/>
                <a:cs typeface="Arial"/>
              </a:rPr>
              <a:t> Fintech</a:t>
            </a:r>
            <a:r>
              <a:rPr sz="1875" spc="83" dirty="0">
                <a:latin typeface="Arial"/>
                <a:cs typeface="Arial"/>
              </a:rPr>
              <a:t> </a:t>
            </a:r>
            <a:r>
              <a:rPr sz="1875" spc="109" dirty="0">
                <a:latin typeface="Arial"/>
                <a:cs typeface="Arial"/>
              </a:rPr>
              <a:t>ethics</a:t>
            </a:r>
            <a:r>
              <a:rPr sz="1875" spc="83" dirty="0">
                <a:latin typeface="Arial"/>
                <a:cs typeface="Arial"/>
              </a:rPr>
              <a:t> </a:t>
            </a:r>
            <a:r>
              <a:rPr sz="1875" spc="127" dirty="0">
                <a:latin typeface="Arial"/>
                <a:cs typeface="Arial"/>
              </a:rPr>
              <a:t>and</a:t>
            </a:r>
            <a:r>
              <a:rPr sz="1875" spc="86" dirty="0">
                <a:latin typeface="Arial"/>
                <a:cs typeface="Arial"/>
              </a:rPr>
              <a:t> </a:t>
            </a:r>
            <a:r>
              <a:rPr sz="1875" spc="135" dirty="0">
                <a:latin typeface="Arial"/>
                <a:cs typeface="Arial"/>
              </a:rPr>
              <a:t>data</a:t>
            </a:r>
            <a:r>
              <a:rPr sz="1875" spc="79" dirty="0">
                <a:latin typeface="Arial"/>
                <a:cs typeface="Arial"/>
              </a:rPr>
              <a:t> </a:t>
            </a:r>
            <a:r>
              <a:rPr sz="1875" spc="105" dirty="0">
                <a:latin typeface="Arial"/>
                <a:cs typeface="Arial"/>
              </a:rPr>
              <a:t>analytics</a:t>
            </a:r>
            <a:endParaRPr sz="1875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9046033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800</TotalTime>
  <Words>1857</Words>
  <Application>Microsoft Macintosh PowerPoint</Application>
  <PresentationFormat>On-screen Show (4:3)</PresentationFormat>
  <Paragraphs>219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Myriad Pro</vt:lpstr>
      <vt:lpstr>Times New Roman</vt:lpstr>
      <vt:lpstr>Verdana</vt:lpstr>
      <vt:lpstr>20140311PresentationUWTSDTemplate</vt:lpstr>
      <vt:lpstr>PowerPoint Presentation</vt:lpstr>
      <vt:lpstr>Legal Aspects, Professionalism, Privacy and Ethics of Computing</vt:lpstr>
      <vt:lpstr>Intended Learning Outcomes</vt:lpstr>
      <vt:lpstr>PowerPoint Presentation</vt:lpstr>
      <vt:lpstr>Intended Learning Outcomes (ILOs)</vt:lpstr>
      <vt:lpstr>Course Structure</vt:lpstr>
      <vt:lpstr>What will be covered in this lecture?</vt:lpstr>
      <vt:lpstr>What’s Ethics?</vt:lpstr>
      <vt:lpstr>Do nothing? Pull the lever?</vt:lpstr>
      <vt:lpstr>FBI–Apple encryption dispute</vt:lpstr>
      <vt:lpstr>What is Ethics?</vt:lpstr>
      <vt:lpstr>What is Ethics?</vt:lpstr>
      <vt:lpstr>Definition of Computer Ethics</vt:lpstr>
      <vt:lpstr>PowerPoint Presentation</vt:lpstr>
      <vt:lpstr>PowerPoint Presentation</vt:lpstr>
      <vt:lpstr>What is Computer Ethics?</vt:lpstr>
      <vt:lpstr>What is Computer Related Crime?</vt:lpstr>
      <vt:lpstr>Impacts of computer related crime</vt:lpstr>
      <vt:lpstr>Why do we need Computer ethics?</vt:lpstr>
      <vt:lpstr>Moor’s Law</vt:lpstr>
      <vt:lpstr>What is Computer Related Crime?</vt:lpstr>
      <vt:lpstr>What is Computer Related Crime?</vt:lpstr>
      <vt:lpstr>Value of Personal Data</vt:lpstr>
      <vt:lpstr>What is Computer Related Crime?</vt:lpstr>
      <vt:lpstr>What is Computer Related Crime?</vt:lpstr>
      <vt:lpstr>“Technology is the driver of ethical norms.” Yes or No? Why?</vt:lpstr>
      <vt:lpstr>Information Age</vt:lpstr>
      <vt:lpstr>Technology and Values</vt:lpstr>
      <vt:lpstr>Control over New Technologies</vt:lpstr>
      <vt:lpstr>Professionalism</vt:lpstr>
      <vt:lpstr>The Ethical Point of View</vt:lpstr>
      <vt:lpstr>Defining Terms</vt:lpstr>
      <vt:lpstr>Why Study Ethics?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Koushik Modak</cp:lastModifiedBy>
  <cp:revision>46</cp:revision>
  <cp:lastPrinted>2018-07-09T15:27:01Z</cp:lastPrinted>
  <dcterms:created xsi:type="dcterms:W3CDTF">2002-10-07T19:43:58Z</dcterms:created>
  <dcterms:modified xsi:type="dcterms:W3CDTF">2022-12-04T17:54:22Z</dcterms:modified>
</cp:coreProperties>
</file>