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688" r:id="rId9"/>
  </p:sldMasterIdLst>
  <p:notesMasterIdLst>
    <p:notesMasterId r:id="rId44"/>
  </p:notesMasterIdLst>
  <p:sldIdLst>
    <p:sldId id="409" r:id="rId10"/>
    <p:sldId id="412" r:id="rId11"/>
    <p:sldId id="506" r:id="rId12"/>
    <p:sldId id="615" r:id="rId13"/>
    <p:sldId id="617" r:id="rId14"/>
    <p:sldId id="619" r:id="rId15"/>
    <p:sldId id="618" r:id="rId16"/>
    <p:sldId id="620" r:id="rId17"/>
    <p:sldId id="622" r:id="rId18"/>
    <p:sldId id="621" r:id="rId19"/>
    <p:sldId id="623" r:id="rId20"/>
    <p:sldId id="624" r:id="rId21"/>
    <p:sldId id="626" r:id="rId22"/>
    <p:sldId id="625" r:id="rId23"/>
    <p:sldId id="627" r:id="rId24"/>
    <p:sldId id="596" r:id="rId25"/>
    <p:sldId id="628" r:id="rId26"/>
    <p:sldId id="629" r:id="rId27"/>
    <p:sldId id="630" r:id="rId28"/>
    <p:sldId id="631" r:id="rId29"/>
    <p:sldId id="632" r:id="rId30"/>
    <p:sldId id="633" r:id="rId31"/>
    <p:sldId id="634" r:id="rId32"/>
    <p:sldId id="635" r:id="rId33"/>
    <p:sldId id="636" r:id="rId34"/>
    <p:sldId id="637" r:id="rId35"/>
    <p:sldId id="638" r:id="rId36"/>
    <p:sldId id="639" r:id="rId37"/>
    <p:sldId id="640" r:id="rId38"/>
    <p:sldId id="641" r:id="rId39"/>
    <p:sldId id="642" r:id="rId40"/>
    <p:sldId id="643" r:id="rId41"/>
    <p:sldId id="616" r:id="rId42"/>
    <p:sldId id="43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0218" autoAdjust="0"/>
  </p:normalViewPr>
  <p:slideViewPr>
    <p:cSldViewPr snapToGrid="0">
      <p:cViewPr varScale="1">
        <p:scale>
          <a:sx n="74" d="100"/>
          <a:sy n="74" d="100"/>
        </p:scale>
        <p:origin x="1734" y="60"/>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viewProps" Target="viewProps.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A27EF716-7003-4394-99A2-01A449FA7E3B}"/>
    <pc:docChg chg="delSld modSld">
      <pc:chgData name="Nitheesh Kaliyamurthy" userId="2821ebda-f4ac-4963-9a4e-a836dfc45829" providerId="ADAL" clId="{A27EF716-7003-4394-99A2-01A449FA7E3B}" dt="2024-03-11T06:03:27.995" v="17" actId="6549"/>
      <pc:docMkLst>
        <pc:docMk/>
      </pc:docMkLst>
      <pc:sldChg chg="modNotesTx">
        <pc:chgData name="Nitheesh Kaliyamurthy" userId="2821ebda-f4ac-4963-9a4e-a836dfc45829" providerId="ADAL" clId="{A27EF716-7003-4394-99A2-01A449FA7E3B}" dt="2024-03-11T06:02:25.165" v="0" actId="6549"/>
        <pc:sldMkLst>
          <pc:docMk/>
          <pc:sldMk cId="1693028494" sldId="412"/>
        </pc:sldMkLst>
      </pc:sldChg>
      <pc:sldChg chg="del">
        <pc:chgData name="Nitheesh Kaliyamurthy" userId="2821ebda-f4ac-4963-9a4e-a836dfc45829" providerId="ADAL" clId="{A27EF716-7003-4394-99A2-01A449FA7E3B}" dt="2024-03-11T06:02:36.908" v="1" actId="47"/>
        <pc:sldMkLst>
          <pc:docMk/>
          <pc:sldMk cId="2902312421" sldId="571"/>
        </pc:sldMkLst>
      </pc:sldChg>
      <pc:sldChg chg="modNotesTx">
        <pc:chgData name="Nitheesh Kaliyamurthy" userId="2821ebda-f4ac-4963-9a4e-a836dfc45829" providerId="ADAL" clId="{A27EF716-7003-4394-99A2-01A449FA7E3B}" dt="2024-03-11T06:03:27.995" v="17" actId="6549"/>
        <pc:sldMkLst>
          <pc:docMk/>
          <pc:sldMk cId="1676056001" sldId="616"/>
        </pc:sldMkLst>
      </pc:sldChg>
      <pc:sldChg chg="modNotesTx">
        <pc:chgData name="Nitheesh Kaliyamurthy" userId="2821ebda-f4ac-4963-9a4e-a836dfc45829" providerId="ADAL" clId="{A27EF716-7003-4394-99A2-01A449FA7E3B}" dt="2024-03-11T06:02:46.772" v="2" actId="6549"/>
        <pc:sldMkLst>
          <pc:docMk/>
          <pc:sldMk cId="1740231801" sldId="623"/>
        </pc:sldMkLst>
      </pc:sldChg>
      <pc:sldChg chg="modNotesTx">
        <pc:chgData name="Nitheesh Kaliyamurthy" userId="2821ebda-f4ac-4963-9a4e-a836dfc45829" providerId="ADAL" clId="{A27EF716-7003-4394-99A2-01A449FA7E3B}" dt="2024-03-11T06:02:51.966" v="4" actId="6549"/>
        <pc:sldMkLst>
          <pc:docMk/>
          <pc:sldMk cId="64369048" sldId="625"/>
        </pc:sldMkLst>
      </pc:sldChg>
      <pc:sldChg chg="modNotesTx">
        <pc:chgData name="Nitheesh Kaliyamurthy" userId="2821ebda-f4ac-4963-9a4e-a836dfc45829" providerId="ADAL" clId="{A27EF716-7003-4394-99A2-01A449FA7E3B}" dt="2024-03-11T06:02:49.840" v="3" actId="6549"/>
        <pc:sldMkLst>
          <pc:docMk/>
          <pc:sldMk cId="1825831155" sldId="626"/>
        </pc:sldMkLst>
      </pc:sldChg>
      <pc:sldChg chg="modNotesTx">
        <pc:chgData name="Nitheesh Kaliyamurthy" userId="2821ebda-f4ac-4963-9a4e-a836dfc45829" providerId="ADAL" clId="{A27EF716-7003-4394-99A2-01A449FA7E3B}" dt="2024-03-11T06:02:54.389" v="5" actId="6549"/>
        <pc:sldMkLst>
          <pc:docMk/>
          <pc:sldMk cId="3875430409" sldId="627"/>
        </pc:sldMkLst>
      </pc:sldChg>
      <pc:sldChg chg="modNotesTx">
        <pc:chgData name="Nitheesh Kaliyamurthy" userId="2821ebda-f4ac-4963-9a4e-a836dfc45829" providerId="ADAL" clId="{A27EF716-7003-4394-99A2-01A449FA7E3B}" dt="2024-03-11T06:02:57.272" v="6" actId="6549"/>
        <pc:sldMkLst>
          <pc:docMk/>
          <pc:sldMk cId="2081196327" sldId="628"/>
        </pc:sldMkLst>
      </pc:sldChg>
      <pc:sldChg chg="modNotesTx">
        <pc:chgData name="Nitheesh Kaliyamurthy" userId="2821ebda-f4ac-4963-9a4e-a836dfc45829" providerId="ADAL" clId="{A27EF716-7003-4394-99A2-01A449FA7E3B}" dt="2024-03-11T06:02:59.456" v="7" actId="6549"/>
        <pc:sldMkLst>
          <pc:docMk/>
          <pc:sldMk cId="249917678" sldId="629"/>
        </pc:sldMkLst>
      </pc:sldChg>
      <pc:sldChg chg="modNotesTx">
        <pc:chgData name="Nitheesh Kaliyamurthy" userId="2821ebda-f4ac-4963-9a4e-a836dfc45829" providerId="ADAL" clId="{A27EF716-7003-4394-99A2-01A449FA7E3B}" dt="2024-03-11T06:03:01.672" v="8" actId="6549"/>
        <pc:sldMkLst>
          <pc:docMk/>
          <pc:sldMk cId="1922990273" sldId="630"/>
        </pc:sldMkLst>
      </pc:sldChg>
      <pc:sldChg chg="modNotesTx">
        <pc:chgData name="Nitheesh Kaliyamurthy" userId="2821ebda-f4ac-4963-9a4e-a836dfc45829" providerId="ADAL" clId="{A27EF716-7003-4394-99A2-01A449FA7E3B}" dt="2024-03-11T06:03:03.605" v="9" actId="6549"/>
        <pc:sldMkLst>
          <pc:docMk/>
          <pc:sldMk cId="3501697794" sldId="631"/>
        </pc:sldMkLst>
      </pc:sldChg>
      <pc:sldChg chg="modNotesTx">
        <pc:chgData name="Nitheesh Kaliyamurthy" userId="2821ebda-f4ac-4963-9a4e-a836dfc45829" providerId="ADAL" clId="{A27EF716-7003-4394-99A2-01A449FA7E3B}" dt="2024-03-11T06:03:05.809" v="10" actId="6549"/>
        <pc:sldMkLst>
          <pc:docMk/>
          <pc:sldMk cId="2693144107" sldId="632"/>
        </pc:sldMkLst>
      </pc:sldChg>
      <pc:sldChg chg="modNotesTx">
        <pc:chgData name="Nitheesh Kaliyamurthy" userId="2821ebda-f4ac-4963-9a4e-a836dfc45829" providerId="ADAL" clId="{A27EF716-7003-4394-99A2-01A449FA7E3B}" dt="2024-03-11T06:03:07.739" v="11" actId="6549"/>
        <pc:sldMkLst>
          <pc:docMk/>
          <pc:sldMk cId="1981846138" sldId="633"/>
        </pc:sldMkLst>
      </pc:sldChg>
      <pc:sldChg chg="modNotesTx">
        <pc:chgData name="Nitheesh Kaliyamurthy" userId="2821ebda-f4ac-4963-9a4e-a836dfc45829" providerId="ADAL" clId="{A27EF716-7003-4394-99A2-01A449FA7E3B}" dt="2024-03-11T06:03:12.137" v="12" actId="6549"/>
        <pc:sldMkLst>
          <pc:docMk/>
          <pc:sldMk cId="580681774" sldId="636"/>
        </pc:sldMkLst>
      </pc:sldChg>
      <pc:sldChg chg="modNotesTx">
        <pc:chgData name="Nitheesh Kaliyamurthy" userId="2821ebda-f4ac-4963-9a4e-a836dfc45829" providerId="ADAL" clId="{A27EF716-7003-4394-99A2-01A449FA7E3B}" dt="2024-03-11T06:03:15.856" v="13" actId="6549"/>
        <pc:sldMkLst>
          <pc:docMk/>
          <pc:sldMk cId="3728852235" sldId="638"/>
        </pc:sldMkLst>
      </pc:sldChg>
      <pc:sldChg chg="modNotesTx">
        <pc:chgData name="Nitheesh Kaliyamurthy" userId="2821ebda-f4ac-4963-9a4e-a836dfc45829" providerId="ADAL" clId="{A27EF716-7003-4394-99A2-01A449FA7E3B}" dt="2024-03-11T06:03:17.787" v="14" actId="20577"/>
        <pc:sldMkLst>
          <pc:docMk/>
          <pc:sldMk cId="3031222781" sldId="639"/>
        </pc:sldMkLst>
      </pc:sldChg>
      <pc:sldChg chg="modNotesTx">
        <pc:chgData name="Nitheesh Kaliyamurthy" userId="2821ebda-f4ac-4963-9a4e-a836dfc45829" providerId="ADAL" clId="{A27EF716-7003-4394-99A2-01A449FA7E3B}" dt="2024-03-11T06:03:21.090" v="15" actId="6549"/>
        <pc:sldMkLst>
          <pc:docMk/>
          <pc:sldMk cId="382310315" sldId="640"/>
        </pc:sldMkLst>
      </pc:sldChg>
      <pc:sldChg chg="modNotesTx">
        <pc:chgData name="Nitheesh Kaliyamurthy" userId="2821ebda-f4ac-4963-9a4e-a836dfc45829" providerId="ADAL" clId="{A27EF716-7003-4394-99A2-01A449FA7E3B}" dt="2024-03-11T06:03:24.377" v="16" actId="6549"/>
        <pc:sldMkLst>
          <pc:docMk/>
          <pc:sldMk cId="1240003634" sldId="64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jpe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1C6B64-45A9-4E69-A97A-BF4BE33B44F4}" type="doc">
      <dgm:prSet loTypeId="urn:microsoft.com/office/officeart/2018/5/layout/IconLeafLabelList" loCatId="icon" qsTypeId="urn:microsoft.com/office/officeart/2005/8/quickstyle/simple4" qsCatId="simple" csTypeId="urn:microsoft.com/office/officeart/2005/8/colors/accent1_2" csCatId="accent1" phldr="1"/>
      <dgm:spPr/>
      <dgm:t>
        <a:bodyPr/>
        <a:lstStyle/>
        <a:p>
          <a:endParaRPr lang="en-US"/>
        </a:p>
      </dgm:t>
    </dgm:pt>
    <dgm:pt modelId="{59F43E57-FB51-4C0A-B95D-AAF992D943DD}">
      <dgm:prSet/>
      <dgm:spPr/>
      <dgm:t>
        <a:bodyPr/>
        <a:lstStyle/>
        <a:p>
          <a:pPr>
            <a:lnSpc>
              <a:spcPct val="100000"/>
            </a:lnSpc>
            <a:defRPr cap="all"/>
          </a:pPr>
          <a:r>
            <a:rPr lang="en-US" dirty="0"/>
            <a:t>Data acquisition</a:t>
          </a:r>
        </a:p>
      </dgm:t>
    </dgm:pt>
    <dgm:pt modelId="{8DED20C5-34A7-4477-B9A1-F3F084ACCC23}" type="parTrans" cxnId="{FF8B98E4-DFFD-4B87-B1C6-CD9A8A9F124D}">
      <dgm:prSet/>
      <dgm:spPr/>
      <dgm:t>
        <a:bodyPr/>
        <a:lstStyle/>
        <a:p>
          <a:endParaRPr lang="en-US"/>
        </a:p>
      </dgm:t>
    </dgm:pt>
    <dgm:pt modelId="{CFCA0EF2-7393-4F25-AF2E-88BD2F9200D3}" type="sibTrans" cxnId="{FF8B98E4-DFFD-4B87-B1C6-CD9A8A9F124D}">
      <dgm:prSet/>
      <dgm:spPr/>
      <dgm:t>
        <a:bodyPr/>
        <a:lstStyle/>
        <a:p>
          <a:endParaRPr lang="en-US"/>
        </a:p>
      </dgm:t>
    </dgm:pt>
    <dgm:pt modelId="{210F6B93-0127-43E9-98E3-E5776C6666FF}">
      <dgm:prSet/>
      <dgm:spPr/>
      <dgm:t>
        <a:bodyPr/>
        <a:lstStyle/>
        <a:p>
          <a:pPr>
            <a:lnSpc>
              <a:spcPct val="100000"/>
            </a:lnSpc>
            <a:defRPr cap="all"/>
          </a:pPr>
          <a:r>
            <a:rPr lang="en-US" dirty="0"/>
            <a:t>fundamentals</a:t>
          </a:r>
        </a:p>
      </dgm:t>
    </dgm:pt>
    <dgm:pt modelId="{2287702C-061D-4D2C-A592-4D89CBCE7678}" type="parTrans" cxnId="{E149F58D-B7A6-4F44-9275-E35A28E6F9DD}">
      <dgm:prSet/>
      <dgm:spPr/>
      <dgm:t>
        <a:bodyPr/>
        <a:lstStyle/>
        <a:p>
          <a:endParaRPr lang="en-US"/>
        </a:p>
      </dgm:t>
    </dgm:pt>
    <dgm:pt modelId="{A4F0773C-A7C3-4AFA-B68C-C019C551A912}" type="sibTrans" cxnId="{E149F58D-B7A6-4F44-9275-E35A28E6F9DD}">
      <dgm:prSet/>
      <dgm:spPr/>
      <dgm:t>
        <a:bodyPr/>
        <a:lstStyle/>
        <a:p>
          <a:endParaRPr lang="en-US"/>
        </a:p>
      </dgm:t>
    </dgm:pt>
    <dgm:pt modelId="{5FB1F104-5A0C-4582-9004-1B8D08BE5053}">
      <dgm:prSet/>
      <dgm:spPr/>
      <dgm:t>
        <a:bodyPr/>
        <a:lstStyle/>
        <a:p>
          <a:pPr>
            <a:lnSpc>
              <a:spcPct val="100000"/>
            </a:lnSpc>
            <a:defRPr cap="all"/>
          </a:pPr>
          <a:r>
            <a:rPr lang="en-US" dirty="0"/>
            <a:t>METHODOLOGY</a:t>
          </a:r>
        </a:p>
      </dgm:t>
    </dgm:pt>
    <dgm:pt modelId="{D118EFE8-C50F-4C6F-8D0D-6F9B9C18B538}" type="parTrans" cxnId="{3EF7D8BB-4626-4DAA-92EC-7EDDF10713D3}">
      <dgm:prSet/>
      <dgm:spPr/>
      <dgm:t>
        <a:bodyPr/>
        <a:lstStyle/>
        <a:p>
          <a:endParaRPr lang="en-US"/>
        </a:p>
      </dgm:t>
    </dgm:pt>
    <dgm:pt modelId="{CA41F8C8-8FEC-4B4A-8FCB-86FB31FDF953}" type="sibTrans" cxnId="{3EF7D8BB-4626-4DAA-92EC-7EDDF10713D3}">
      <dgm:prSet/>
      <dgm:spPr/>
      <dgm:t>
        <a:bodyPr/>
        <a:lstStyle/>
        <a:p>
          <a:endParaRPr lang="en-US"/>
        </a:p>
      </dgm:t>
    </dgm:pt>
    <dgm:pt modelId="{A4C52532-7BE4-4230-9898-8741E6CADB38}">
      <dgm:prSet/>
      <dgm:spPr/>
      <dgm:t>
        <a:bodyPr/>
        <a:lstStyle/>
        <a:p>
          <a:pPr>
            <a:lnSpc>
              <a:spcPct val="100000"/>
            </a:lnSpc>
            <a:defRPr cap="all"/>
          </a:pPr>
          <a:r>
            <a:rPr lang="en-US" dirty="0"/>
            <a:t>EXAMINATION</a:t>
          </a:r>
        </a:p>
      </dgm:t>
    </dgm:pt>
    <dgm:pt modelId="{07B2D69B-C5B4-4BE8-A297-9D9BC06721FD}" type="parTrans" cxnId="{76C1A984-B1C8-4C63-BC39-7445129E081E}">
      <dgm:prSet/>
      <dgm:spPr/>
      <dgm:t>
        <a:bodyPr/>
        <a:lstStyle/>
        <a:p>
          <a:endParaRPr lang="en-US"/>
        </a:p>
      </dgm:t>
    </dgm:pt>
    <dgm:pt modelId="{FD8732D4-E44F-4F76-BD5D-363FB7D28BC4}" type="sibTrans" cxnId="{76C1A984-B1C8-4C63-BC39-7445129E081E}">
      <dgm:prSet/>
      <dgm:spPr/>
      <dgm:t>
        <a:bodyPr/>
        <a:lstStyle/>
        <a:p>
          <a:endParaRPr lang="en-US"/>
        </a:p>
      </dgm:t>
    </dgm:pt>
    <dgm:pt modelId="{46D6100E-91E1-4E3C-8F7B-2F406F1E8ECC}" type="pres">
      <dgm:prSet presAssocID="{971C6B64-45A9-4E69-A97A-BF4BE33B44F4}" presName="root" presStyleCnt="0">
        <dgm:presLayoutVars>
          <dgm:dir/>
          <dgm:resizeHandles val="exact"/>
        </dgm:presLayoutVars>
      </dgm:prSet>
      <dgm:spPr/>
    </dgm:pt>
    <dgm:pt modelId="{8962CAC3-9114-4304-A04A-A0018DC6D0FB}" type="pres">
      <dgm:prSet presAssocID="{59F43E57-FB51-4C0A-B95D-AAF992D943DD}" presName="compNode" presStyleCnt="0"/>
      <dgm:spPr/>
    </dgm:pt>
    <dgm:pt modelId="{91B5CD4C-C368-42DC-A6AC-1A6D1B8DD32D}" type="pres">
      <dgm:prSet presAssocID="{59F43E57-FB51-4C0A-B95D-AAF992D943DD}" presName="iconBgRect" presStyleLbl="bgShp" presStyleIdx="0" presStyleCnt="4"/>
      <dgm:spPr>
        <a:prstGeom prst="round2DiagRect">
          <a:avLst>
            <a:gd name="adj1" fmla="val 29727"/>
            <a:gd name="adj2" fmla="val 0"/>
          </a:avLst>
        </a:prstGeom>
      </dgm:spPr>
    </dgm:pt>
    <dgm:pt modelId="{7FD4AD0E-78D4-46A3-9AFA-E67C4972BE14}" type="pres">
      <dgm:prSet presAssocID="{59F43E57-FB51-4C0A-B95D-AAF992D943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cquisition with solid fill"/>
        </a:ext>
      </dgm:extLst>
    </dgm:pt>
    <dgm:pt modelId="{DA9BB46C-BB0A-4A6A-BEBA-75113EBE4C20}" type="pres">
      <dgm:prSet presAssocID="{59F43E57-FB51-4C0A-B95D-AAF992D943DD}" presName="spaceRect" presStyleCnt="0"/>
      <dgm:spPr/>
    </dgm:pt>
    <dgm:pt modelId="{9C113C1E-6BDE-4446-9C49-54C8429CFE7E}" type="pres">
      <dgm:prSet presAssocID="{59F43E57-FB51-4C0A-B95D-AAF992D943DD}" presName="textRect" presStyleLbl="revTx" presStyleIdx="0" presStyleCnt="4">
        <dgm:presLayoutVars>
          <dgm:chMax val="1"/>
          <dgm:chPref val="1"/>
        </dgm:presLayoutVars>
      </dgm:prSet>
      <dgm:spPr/>
    </dgm:pt>
    <dgm:pt modelId="{BAA382EC-2E6D-4118-A3F7-8AFEC94731C0}" type="pres">
      <dgm:prSet presAssocID="{CFCA0EF2-7393-4F25-AF2E-88BD2F9200D3}" presName="sibTrans" presStyleCnt="0"/>
      <dgm:spPr/>
    </dgm:pt>
    <dgm:pt modelId="{9C0D6301-8F6C-43A0-AF83-DF08248BA583}" type="pres">
      <dgm:prSet presAssocID="{210F6B93-0127-43E9-98E3-E5776C6666FF}" presName="compNode" presStyleCnt="0"/>
      <dgm:spPr/>
    </dgm:pt>
    <dgm:pt modelId="{88335389-A9D0-4D8E-82A9-DE3CCA32E789}" type="pres">
      <dgm:prSet presAssocID="{210F6B93-0127-43E9-98E3-E5776C6666FF}" presName="iconBgRect" presStyleLbl="bgShp" presStyleIdx="1" presStyleCnt="4"/>
      <dgm:spPr>
        <a:prstGeom prst="round2DiagRect">
          <a:avLst>
            <a:gd name="adj1" fmla="val 29727"/>
            <a:gd name="adj2" fmla="val 0"/>
          </a:avLst>
        </a:prstGeom>
      </dgm:spPr>
    </dgm:pt>
    <dgm:pt modelId="{0BE96F4D-DA5F-4342-9692-7E5639E3C85F}" type="pres">
      <dgm:prSet presAssocID="{210F6B93-0127-43E9-98E3-E5776C6666F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07701DBD-FD25-492E-84E6-B876DA2A005E}" type="pres">
      <dgm:prSet presAssocID="{210F6B93-0127-43E9-98E3-E5776C6666FF}" presName="spaceRect" presStyleCnt="0"/>
      <dgm:spPr/>
    </dgm:pt>
    <dgm:pt modelId="{2EAB2E86-3E44-4B9E-8ED5-F5EF95847940}" type="pres">
      <dgm:prSet presAssocID="{210F6B93-0127-43E9-98E3-E5776C6666FF}" presName="textRect" presStyleLbl="revTx" presStyleIdx="1" presStyleCnt="4">
        <dgm:presLayoutVars>
          <dgm:chMax val="1"/>
          <dgm:chPref val="1"/>
        </dgm:presLayoutVars>
      </dgm:prSet>
      <dgm:spPr/>
    </dgm:pt>
    <dgm:pt modelId="{6E249212-366C-42FC-8C1C-AA11C2F1C1AC}" type="pres">
      <dgm:prSet presAssocID="{A4F0773C-A7C3-4AFA-B68C-C019C551A912}" presName="sibTrans" presStyleCnt="0"/>
      <dgm:spPr/>
    </dgm:pt>
    <dgm:pt modelId="{446AE5DB-0488-4C67-BB4A-069C232B5B82}" type="pres">
      <dgm:prSet presAssocID="{5FB1F104-5A0C-4582-9004-1B8D08BE5053}" presName="compNode" presStyleCnt="0"/>
      <dgm:spPr/>
    </dgm:pt>
    <dgm:pt modelId="{D7908F13-4075-412E-87CE-9DE9F0BC290A}" type="pres">
      <dgm:prSet presAssocID="{5FB1F104-5A0C-4582-9004-1B8D08BE5053}" presName="iconBgRect" presStyleLbl="bgShp" presStyleIdx="2" presStyleCnt="4"/>
      <dgm:spPr>
        <a:prstGeom prst="round2DiagRect">
          <a:avLst>
            <a:gd name="adj1" fmla="val 29727"/>
            <a:gd name="adj2" fmla="val 0"/>
          </a:avLst>
        </a:prstGeom>
      </dgm:spPr>
    </dgm:pt>
    <dgm:pt modelId="{4A9282AC-1FB3-4EFF-A036-AACF7BC05E9E}" type="pres">
      <dgm:prSet presAssocID="{5FB1F104-5A0C-4582-9004-1B8D08BE505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ontinuous Improvement with solid fill"/>
        </a:ext>
      </dgm:extLst>
    </dgm:pt>
    <dgm:pt modelId="{FE4CFC56-2239-4D45-81E3-8ACF7DC2D63E}" type="pres">
      <dgm:prSet presAssocID="{5FB1F104-5A0C-4582-9004-1B8D08BE5053}" presName="spaceRect" presStyleCnt="0"/>
      <dgm:spPr/>
    </dgm:pt>
    <dgm:pt modelId="{485363CD-C05C-41B9-A00A-C604A4FB1708}" type="pres">
      <dgm:prSet presAssocID="{5FB1F104-5A0C-4582-9004-1B8D08BE5053}" presName="textRect" presStyleLbl="revTx" presStyleIdx="2" presStyleCnt="4">
        <dgm:presLayoutVars>
          <dgm:chMax val="1"/>
          <dgm:chPref val="1"/>
        </dgm:presLayoutVars>
      </dgm:prSet>
      <dgm:spPr/>
    </dgm:pt>
    <dgm:pt modelId="{5004869E-AEED-4DA8-95A8-FD65FD575B4E}" type="pres">
      <dgm:prSet presAssocID="{CA41F8C8-8FEC-4B4A-8FCB-86FB31FDF953}" presName="sibTrans" presStyleCnt="0"/>
      <dgm:spPr/>
    </dgm:pt>
    <dgm:pt modelId="{ED0C0739-4283-4104-BCB1-75ABAE4011BB}" type="pres">
      <dgm:prSet presAssocID="{A4C52532-7BE4-4230-9898-8741E6CADB38}" presName="compNode" presStyleCnt="0"/>
      <dgm:spPr/>
    </dgm:pt>
    <dgm:pt modelId="{2E1A9F7C-018C-46C2-B614-72B1D03EC346}" type="pres">
      <dgm:prSet presAssocID="{A4C52532-7BE4-4230-9898-8741E6CADB38}" presName="iconBgRect" presStyleLbl="bgShp" presStyleIdx="3" presStyleCnt="4"/>
      <dgm:spPr>
        <a:prstGeom prst="round2DiagRect">
          <a:avLst>
            <a:gd name="adj1" fmla="val 29727"/>
            <a:gd name="adj2" fmla="val 0"/>
          </a:avLst>
        </a:prstGeom>
      </dgm:spPr>
    </dgm:pt>
    <dgm:pt modelId="{D39A8BB8-AE33-4B49-B960-43D737DFE697}" type="pres">
      <dgm:prSet presAssocID="{A4C52532-7BE4-4230-9898-8741E6CADB3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dgm:spPr>
    </dgm:pt>
    <dgm:pt modelId="{2018290B-06D6-464E-ACAF-B4E66216A1B1}" type="pres">
      <dgm:prSet presAssocID="{A4C52532-7BE4-4230-9898-8741E6CADB38}" presName="spaceRect" presStyleCnt="0"/>
      <dgm:spPr/>
    </dgm:pt>
    <dgm:pt modelId="{5E81EB65-2AD8-4A46-B247-7DCCE77D6EA0}" type="pres">
      <dgm:prSet presAssocID="{A4C52532-7BE4-4230-9898-8741E6CADB38}" presName="textRect" presStyleLbl="revTx" presStyleIdx="3" presStyleCnt="4">
        <dgm:presLayoutVars>
          <dgm:chMax val="1"/>
          <dgm:chPref val="1"/>
        </dgm:presLayoutVars>
      </dgm:prSet>
      <dgm:spPr/>
    </dgm:pt>
  </dgm:ptLst>
  <dgm:cxnLst>
    <dgm:cxn modelId="{EFAE9E00-2D6F-49CE-B8E3-4198C2A292DB}" type="presOf" srcId="{5FB1F104-5A0C-4582-9004-1B8D08BE5053}" destId="{485363CD-C05C-41B9-A00A-C604A4FB1708}" srcOrd="0" destOrd="0" presId="urn:microsoft.com/office/officeart/2018/5/layout/IconLeafLabelList"/>
    <dgm:cxn modelId="{9F667522-FE5C-48CD-9559-EA22E39ECB99}" type="presOf" srcId="{A4C52532-7BE4-4230-9898-8741E6CADB38}" destId="{5E81EB65-2AD8-4A46-B247-7DCCE77D6EA0}" srcOrd="0" destOrd="0" presId="urn:microsoft.com/office/officeart/2018/5/layout/IconLeafLabelList"/>
    <dgm:cxn modelId="{59613C32-E6E2-4AB8-9F64-D71BDE5D08AA}" type="presOf" srcId="{59F43E57-FB51-4C0A-B95D-AAF992D943DD}" destId="{9C113C1E-6BDE-4446-9C49-54C8429CFE7E}" srcOrd="0" destOrd="0" presId="urn:microsoft.com/office/officeart/2018/5/layout/IconLeafLabelList"/>
    <dgm:cxn modelId="{76C1A984-B1C8-4C63-BC39-7445129E081E}" srcId="{971C6B64-45A9-4E69-A97A-BF4BE33B44F4}" destId="{A4C52532-7BE4-4230-9898-8741E6CADB38}" srcOrd="3" destOrd="0" parTransId="{07B2D69B-C5B4-4BE8-A297-9D9BC06721FD}" sibTransId="{FD8732D4-E44F-4F76-BD5D-363FB7D28BC4}"/>
    <dgm:cxn modelId="{E149F58D-B7A6-4F44-9275-E35A28E6F9DD}" srcId="{971C6B64-45A9-4E69-A97A-BF4BE33B44F4}" destId="{210F6B93-0127-43E9-98E3-E5776C6666FF}" srcOrd="1" destOrd="0" parTransId="{2287702C-061D-4D2C-A592-4D89CBCE7678}" sibTransId="{A4F0773C-A7C3-4AFA-B68C-C019C551A912}"/>
    <dgm:cxn modelId="{3EF7D8BB-4626-4DAA-92EC-7EDDF10713D3}" srcId="{971C6B64-45A9-4E69-A97A-BF4BE33B44F4}" destId="{5FB1F104-5A0C-4582-9004-1B8D08BE5053}" srcOrd="2" destOrd="0" parTransId="{D118EFE8-C50F-4C6F-8D0D-6F9B9C18B538}" sibTransId="{CA41F8C8-8FEC-4B4A-8FCB-86FB31FDF953}"/>
    <dgm:cxn modelId="{FF8B98E4-DFFD-4B87-B1C6-CD9A8A9F124D}" srcId="{971C6B64-45A9-4E69-A97A-BF4BE33B44F4}" destId="{59F43E57-FB51-4C0A-B95D-AAF992D943DD}" srcOrd="0" destOrd="0" parTransId="{8DED20C5-34A7-4477-B9A1-F3F084ACCC23}" sibTransId="{CFCA0EF2-7393-4F25-AF2E-88BD2F9200D3}"/>
    <dgm:cxn modelId="{32150BEC-EE44-4A47-8527-97B8EBA615E6}" type="presOf" srcId="{971C6B64-45A9-4E69-A97A-BF4BE33B44F4}" destId="{46D6100E-91E1-4E3C-8F7B-2F406F1E8ECC}" srcOrd="0" destOrd="0" presId="urn:microsoft.com/office/officeart/2018/5/layout/IconLeafLabelList"/>
    <dgm:cxn modelId="{6FA37CFC-C522-4389-B520-C1AA8F9DB55B}" type="presOf" srcId="{210F6B93-0127-43E9-98E3-E5776C6666FF}" destId="{2EAB2E86-3E44-4B9E-8ED5-F5EF95847940}" srcOrd="0" destOrd="0" presId="urn:microsoft.com/office/officeart/2018/5/layout/IconLeafLabelList"/>
    <dgm:cxn modelId="{082AD920-BC59-46CF-AFEB-C3161FE908F7}" type="presParOf" srcId="{46D6100E-91E1-4E3C-8F7B-2F406F1E8ECC}" destId="{8962CAC3-9114-4304-A04A-A0018DC6D0FB}" srcOrd="0" destOrd="0" presId="urn:microsoft.com/office/officeart/2018/5/layout/IconLeafLabelList"/>
    <dgm:cxn modelId="{63533383-2737-4803-BAC0-80A723581F59}" type="presParOf" srcId="{8962CAC3-9114-4304-A04A-A0018DC6D0FB}" destId="{91B5CD4C-C368-42DC-A6AC-1A6D1B8DD32D}" srcOrd="0" destOrd="0" presId="urn:microsoft.com/office/officeart/2018/5/layout/IconLeafLabelList"/>
    <dgm:cxn modelId="{56B20870-097D-4C4E-9E3D-BF3EF4CCADB9}" type="presParOf" srcId="{8962CAC3-9114-4304-A04A-A0018DC6D0FB}" destId="{7FD4AD0E-78D4-46A3-9AFA-E67C4972BE14}" srcOrd="1" destOrd="0" presId="urn:microsoft.com/office/officeart/2018/5/layout/IconLeafLabelList"/>
    <dgm:cxn modelId="{D185642A-020A-4DE1-B2CB-39D600D09E35}" type="presParOf" srcId="{8962CAC3-9114-4304-A04A-A0018DC6D0FB}" destId="{DA9BB46C-BB0A-4A6A-BEBA-75113EBE4C20}" srcOrd="2" destOrd="0" presId="urn:microsoft.com/office/officeart/2018/5/layout/IconLeafLabelList"/>
    <dgm:cxn modelId="{19FBB2E5-C6CF-47E8-893F-0766FE2F5C3F}" type="presParOf" srcId="{8962CAC3-9114-4304-A04A-A0018DC6D0FB}" destId="{9C113C1E-6BDE-4446-9C49-54C8429CFE7E}" srcOrd="3" destOrd="0" presId="urn:microsoft.com/office/officeart/2018/5/layout/IconLeafLabelList"/>
    <dgm:cxn modelId="{52F6AD8E-ED8B-44C4-8859-95A1C8EF8440}" type="presParOf" srcId="{46D6100E-91E1-4E3C-8F7B-2F406F1E8ECC}" destId="{BAA382EC-2E6D-4118-A3F7-8AFEC94731C0}" srcOrd="1" destOrd="0" presId="urn:microsoft.com/office/officeart/2018/5/layout/IconLeafLabelList"/>
    <dgm:cxn modelId="{2F23F2E6-9A04-461A-8679-38C3D60ABCC0}" type="presParOf" srcId="{46D6100E-91E1-4E3C-8F7B-2F406F1E8ECC}" destId="{9C0D6301-8F6C-43A0-AF83-DF08248BA583}" srcOrd="2" destOrd="0" presId="urn:microsoft.com/office/officeart/2018/5/layout/IconLeafLabelList"/>
    <dgm:cxn modelId="{3C68212A-0F09-410D-A9A1-D3449C963C81}" type="presParOf" srcId="{9C0D6301-8F6C-43A0-AF83-DF08248BA583}" destId="{88335389-A9D0-4D8E-82A9-DE3CCA32E789}" srcOrd="0" destOrd="0" presId="urn:microsoft.com/office/officeart/2018/5/layout/IconLeafLabelList"/>
    <dgm:cxn modelId="{1F2D07E0-CD85-41B4-B3C6-7244FF5DB11C}" type="presParOf" srcId="{9C0D6301-8F6C-43A0-AF83-DF08248BA583}" destId="{0BE96F4D-DA5F-4342-9692-7E5639E3C85F}" srcOrd="1" destOrd="0" presId="urn:microsoft.com/office/officeart/2018/5/layout/IconLeafLabelList"/>
    <dgm:cxn modelId="{BED93F77-5704-4814-A9D4-CAB69F11B9DB}" type="presParOf" srcId="{9C0D6301-8F6C-43A0-AF83-DF08248BA583}" destId="{07701DBD-FD25-492E-84E6-B876DA2A005E}" srcOrd="2" destOrd="0" presId="urn:microsoft.com/office/officeart/2018/5/layout/IconLeafLabelList"/>
    <dgm:cxn modelId="{2CCFAB01-D53A-4D6E-ADD7-01A39412E5B2}" type="presParOf" srcId="{9C0D6301-8F6C-43A0-AF83-DF08248BA583}" destId="{2EAB2E86-3E44-4B9E-8ED5-F5EF95847940}" srcOrd="3" destOrd="0" presId="urn:microsoft.com/office/officeart/2018/5/layout/IconLeafLabelList"/>
    <dgm:cxn modelId="{28D13C4C-DCA7-4C39-8FBA-14774B9D0D4C}" type="presParOf" srcId="{46D6100E-91E1-4E3C-8F7B-2F406F1E8ECC}" destId="{6E249212-366C-42FC-8C1C-AA11C2F1C1AC}" srcOrd="3" destOrd="0" presId="urn:microsoft.com/office/officeart/2018/5/layout/IconLeafLabelList"/>
    <dgm:cxn modelId="{3CFFB95F-7DB2-421A-B2DE-B614C599DB5C}" type="presParOf" srcId="{46D6100E-91E1-4E3C-8F7B-2F406F1E8ECC}" destId="{446AE5DB-0488-4C67-BB4A-069C232B5B82}" srcOrd="4" destOrd="0" presId="urn:microsoft.com/office/officeart/2018/5/layout/IconLeafLabelList"/>
    <dgm:cxn modelId="{65704B9B-B401-47BD-8B79-5ECAE48B1BC1}" type="presParOf" srcId="{446AE5DB-0488-4C67-BB4A-069C232B5B82}" destId="{D7908F13-4075-412E-87CE-9DE9F0BC290A}" srcOrd="0" destOrd="0" presId="urn:microsoft.com/office/officeart/2018/5/layout/IconLeafLabelList"/>
    <dgm:cxn modelId="{D3F71592-3F9B-4CF0-AA43-CC021540751D}" type="presParOf" srcId="{446AE5DB-0488-4C67-BB4A-069C232B5B82}" destId="{4A9282AC-1FB3-4EFF-A036-AACF7BC05E9E}" srcOrd="1" destOrd="0" presId="urn:microsoft.com/office/officeart/2018/5/layout/IconLeafLabelList"/>
    <dgm:cxn modelId="{53D1D58F-CEBC-4BFC-A5F8-7CD74DDCE66B}" type="presParOf" srcId="{446AE5DB-0488-4C67-BB4A-069C232B5B82}" destId="{FE4CFC56-2239-4D45-81E3-8ACF7DC2D63E}" srcOrd="2" destOrd="0" presId="urn:microsoft.com/office/officeart/2018/5/layout/IconLeafLabelList"/>
    <dgm:cxn modelId="{89BDA7A1-3446-4139-8352-A9BB90874968}" type="presParOf" srcId="{446AE5DB-0488-4C67-BB4A-069C232B5B82}" destId="{485363CD-C05C-41B9-A00A-C604A4FB1708}" srcOrd="3" destOrd="0" presId="urn:microsoft.com/office/officeart/2018/5/layout/IconLeafLabelList"/>
    <dgm:cxn modelId="{65874F9C-1727-4D33-8181-D0FF624DD067}" type="presParOf" srcId="{46D6100E-91E1-4E3C-8F7B-2F406F1E8ECC}" destId="{5004869E-AEED-4DA8-95A8-FD65FD575B4E}" srcOrd="5" destOrd="0" presId="urn:microsoft.com/office/officeart/2018/5/layout/IconLeafLabelList"/>
    <dgm:cxn modelId="{EA8E4C83-E04C-444C-8BED-417740FC5F07}" type="presParOf" srcId="{46D6100E-91E1-4E3C-8F7B-2F406F1E8ECC}" destId="{ED0C0739-4283-4104-BCB1-75ABAE4011BB}" srcOrd="6" destOrd="0" presId="urn:microsoft.com/office/officeart/2018/5/layout/IconLeafLabelList"/>
    <dgm:cxn modelId="{AC861E94-D7E2-45FE-AB87-568B4E403F89}" type="presParOf" srcId="{ED0C0739-4283-4104-BCB1-75ABAE4011BB}" destId="{2E1A9F7C-018C-46C2-B614-72B1D03EC346}" srcOrd="0" destOrd="0" presId="urn:microsoft.com/office/officeart/2018/5/layout/IconLeafLabelList"/>
    <dgm:cxn modelId="{799DCB19-6B28-4A42-A527-0E3FE35E53AD}" type="presParOf" srcId="{ED0C0739-4283-4104-BCB1-75ABAE4011BB}" destId="{D39A8BB8-AE33-4B49-B960-43D737DFE697}" srcOrd="1" destOrd="0" presId="urn:microsoft.com/office/officeart/2018/5/layout/IconLeafLabelList"/>
    <dgm:cxn modelId="{C4590496-C6EA-4677-896D-D290BA262D1F}" type="presParOf" srcId="{ED0C0739-4283-4104-BCB1-75ABAE4011BB}" destId="{2018290B-06D6-464E-ACAF-B4E66216A1B1}" srcOrd="2" destOrd="0" presId="urn:microsoft.com/office/officeart/2018/5/layout/IconLeafLabelList"/>
    <dgm:cxn modelId="{DF1C4822-97D4-4A47-BB71-F427972479A4}" type="presParOf" srcId="{ED0C0739-4283-4104-BCB1-75ABAE4011BB}" destId="{5E81EB65-2AD8-4A46-B247-7DCCE77D6EA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B5CD4C-C368-42DC-A6AC-1A6D1B8DD32D}">
      <dsp:nvSpPr>
        <dsp:cNvPr id="0" name=""/>
        <dsp:cNvSpPr/>
      </dsp:nvSpPr>
      <dsp:spPr>
        <a:xfrm>
          <a:off x="973190"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FD4AD0E-78D4-46A3-9AFA-E67C4972BE14}">
      <dsp:nvSpPr>
        <dsp:cNvPr id="0" name=""/>
        <dsp:cNvSpPr/>
      </dsp:nvSpPr>
      <dsp:spPr>
        <a:xfrm>
          <a:off x="1242597" y="12561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C113C1E-6BDE-4446-9C49-54C8429CFE7E}">
      <dsp:nvSpPr>
        <dsp:cNvPr id="0" name=""/>
        <dsp:cNvSpPr/>
      </dsp:nvSpPr>
      <dsp:spPr>
        <a:xfrm>
          <a:off x="569079"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Data acquisition</a:t>
          </a:r>
        </a:p>
      </dsp:txBody>
      <dsp:txXfrm>
        <a:off x="569079" y="2644614"/>
        <a:ext cx="2072362" cy="720000"/>
      </dsp:txXfrm>
    </dsp:sp>
    <dsp:sp modelId="{88335389-A9D0-4D8E-82A9-DE3CCA32E789}">
      <dsp:nvSpPr>
        <dsp:cNvPr id="0" name=""/>
        <dsp:cNvSpPr/>
      </dsp:nvSpPr>
      <dsp:spPr>
        <a:xfrm>
          <a:off x="3408216"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E96F4D-DA5F-4342-9692-7E5639E3C85F}">
      <dsp:nvSpPr>
        <dsp:cNvPr id="0" name=""/>
        <dsp:cNvSpPr/>
      </dsp:nvSpPr>
      <dsp:spPr>
        <a:xfrm>
          <a:off x="3677623" y="12561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EAB2E86-3E44-4B9E-8ED5-F5EF95847940}">
      <dsp:nvSpPr>
        <dsp:cNvPr id="0" name=""/>
        <dsp:cNvSpPr/>
      </dsp:nvSpPr>
      <dsp:spPr>
        <a:xfrm>
          <a:off x="3004105"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fundamentals</a:t>
          </a:r>
        </a:p>
      </dsp:txBody>
      <dsp:txXfrm>
        <a:off x="3004105" y="2644614"/>
        <a:ext cx="2072362" cy="720000"/>
      </dsp:txXfrm>
    </dsp:sp>
    <dsp:sp modelId="{D7908F13-4075-412E-87CE-9DE9F0BC290A}">
      <dsp:nvSpPr>
        <dsp:cNvPr id="0" name=""/>
        <dsp:cNvSpPr/>
      </dsp:nvSpPr>
      <dsp:spPr>
        <a:xfrm>
          <a:off x="5843242"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9282AC-1FB3-4EFF-A036-AACF7BC05E9E}">
      <dsp:nvSpPr>
        <dsp:cNvPr id="0" name=""/>
        <dsp:cNvSpPr/>
      </dsp:nvSpPr>
      <dsp:spPr>
        <a:xfrm>
          <a:off x="6112649" y="12561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85363CD-C05C-41B9-A00A-C604A4FB1708}">
      <dsp:nvSpPr>
        <dsp:cNvPr id="0" name=""/>
        <dsp:cNvSpPr/>
      </dsp:nvSpPr>
      <dsp:spPr>
        <a:xfrm>
          <a:off x="5439131"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METHODOLOGY</a:t>
          </a:r>
        </a:p>
      </dsp:txBody>
      <dsp:txXfrm>
        <a:off x="5439131" y="2644614"/>
        <a:ext cx="2072362" cy="720000"/>
      </dsp:txXfrm>
    </dsp:sp>
    <dsp:sp modelId="{2E1A9F7C-018C-46C2-B614-72B1D03EC346}">
      <dsp:nvSpPr>
        <dsp:cNvPr id="0" name=""/>
        <dsp:cNvSpPr/>
      </dsp:nvSpPr>
      <dsp:spPr>
        <a:xfrm>
          <a:off x="8278268" y="986724"/>
          <a:ext cx="1264141" cy="126414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39A8BB8-AE33-4B49-B960-43D737DFE697}">
      <dsp:nvSpPr>
        <dsp:cNvPr id="0" name=""/>
        <dsp:cNvSpPr/>
      </dsp:nvSpPr>
      <dsp:spPr>
        <a:xfrm>
          <a:off x="8547675" y="1256131"/>
          <a:ext cx="725326" cy="72532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Lst>
          </a:blip>
          <a:srcRect/>
          <a:stretch>
            <a:fillRect l="-36000" r="-36000"/>
          </a:stretch>
        </a:blipFill>
        <a:ln>
          <a:noFill/>
        </a:ln>
        <a:effectLst/>
      </dsp:spPr>
      <dsp:style>
        <a:lnRef idx="0">
          <a:scrgbClr r="0" g="0" b="0"/>
        </a:lnRef>
        <a:fillRef idx="3">
          <a:scrgbClr r="0" g="0" b="0"/>
        </a:fillRef>
        <a:effectRef idx="2">
          <a:scrgbClr r="0" g="0" b="0"/>
        </a:effectRef>
        <a:fontRef idx="minor">
          <a:schemeClr val="lt1"/>
        </a:fontRef>
      </dsp:style>
    </dsp:sp>
    <dsp:sp modelId="{5E81EB65-2AD8-4A46-B247-7DCCE77D6EA0}">
      <dsp:nvSpPr>
        <dsp:cNvPr id="0" name=""/>
        <dsp:cNvSpPr/>
      </dsp:nvSpPr>
      <dsp:spPr>
        <a:xfrm>
          <a:off x="7874157" y="2644614"/>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EXAMINATION</a:t>
          </a:r>
        </a:p>
      </dsp:txBody>
      <dsp:txXfrm>
        <a:off x="7874157" y="2644614"/>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3149287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7421555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285757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793973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709018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393072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140232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226476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655372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7687020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0" i="0" dirty="0">
              <a:solidFill>
                <a:srgbClr val="ECECEC"/>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6663768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9398999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2590172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4137338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513093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9596946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499094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1" indent="-285750" algn="just">
              <a:lnSpc>
                <a:spcPct val="110000"/>
              </a:lnSpc>
              <a:spcBef>
                <a:spcPts val="1000"/>
              </a:spcBef>
              <a:buFont typeface="Courier New" panose="02070309020205020404" pitchFamily="49" charset="0"/>
              <a:buChar char="o"/>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10336649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163244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12730370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364204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530102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613184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21205868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15214418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indent="0" algn="just">
              <a:lnSpc>
                <a:spcPct val="110000"/>
              </a:lnSpc>
              <a:spcBef>
                <a:spcPts val="1000"/>
              </a:spcBef>
              <a:buFont typeface="Courier New" panose="02070309020205020404" pitchFamily="49" charset="0"/>
              <a:buNone/>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4201713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1" indent="-285750" algn="just">
              <a:lnSpc>
                <a:spcPct val="110000"/>
              </a:lnSpc>
              <a:spcBef>
                <a:spcPts val="1000"/>
              </a:spcBef>
              <a:buFont typeface="Courier New" panose="02070309020205020404" pitchFamily="49" charset="0"/>
              <a:buChar char="o"/>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9270548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1" indent="-285750" algn="just">
              <a:lnSpc>
                <a:spcPct val="110000"/>
              </a:lnSpc>
              <a:spcBef>
                <a:spcPts val="1000"/>
              </a:spcBef>
              <a:buFont typeface="Courier New" panose="02070309020205020404" pitchFamily="49" charset="0"/>
              <a:buChar char="o"/>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4196784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1" indent="-285750" algn="just">
              <a:lnSpc>
                <a:spcPct val="110000"/>
              </a:lnSpc>
              <a:spcBef>
                <a:spcPts val="1000"/>
              </a:spcBef>
              <a:buFont typeface="Courier New" panose="02070309020205020404" pitchFamily="49" charset="0"/>
              <a:buChar char="o"/>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3265906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1" indent="-285750" algn="just">
              <a:lnSpc>
                <a:spcPct val="110000"/>
              </a:lnSpc>
              <a:spcBef>
                <a:spcPts val="1000"/>
              </a:spcBef>
              <a:buFont typeface="Courier New" panose="02070309020205020404" pitchFamily="49" charset="0"/>
              <a:buChar char="o"/>
            </a:pPr>
            <a:endParaRPr lang="en-US" sz="1200"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18032154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72802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34</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3/11/2024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3608978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1084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12359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1044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93438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408598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6485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66094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71449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73940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48060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285994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869590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306626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427763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image" Target="../media/image2.png"/><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0823431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3/11/2024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242250966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782103" y="6151738"/>
            <a:ext cx="6757490" cy="365743"/>
          </a:xfrm>
        </p:spPr>
        <p:txBody>
          <a:bodyPr vert="horz" lIns="91440" tIns="45720" rIns="91440" bIns="45720" rtlCol="0" anchor="ctr">
            <a:noAutofit/>
          </a:bodyPr>
          <a:lstStyle/>
          <a:p>
            <a:r>
              <a:rPr lang="en-US" sz="3600" b="1" kern="1200" dirty="0">
                <a:solidFill>
                  <a:schemeClr val="tx1"/>
                </a:solidFill>
                <a:latin typeface="+mj-lt"/>
                <a:ea typeface="+mj-ea"/>
                <a:cs typeface="+mj-cs"/>
              </a:rPr>
              <a:t>Today’s Discussion</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2"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227A289E-9EC1-1C8C-6EAE-122D1C7EA5DF}"/>
              </a:ext>
            </a:extLst>
          </p:cNvPr>
          <p:cNvSpPr txBox="1"/>
          <p:nvPr/>
        </p:nvSpPr>
        <p:spPr>
          <a:xfrm>
            <a:off x="959340" y="173357"/>
            <a:ext cx="9752203" cy="3016210"/>
          </a:xfrm>
          <a:prstGeom prst="rect">
            <a:avLst/>
          </a:prstGeom>
          <a:noFill/>
        </p:spPr>
        <p:txBody>
          <a:bodyPr wrap="square">
            <a:spAutoFit/>
          </a:bodyPr>
          <a:lstStyle/>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In our preceding lectures, we delved into the realm of digital evidence, the multifaceted duties of a Forensic Investigator, and the intricate landscape of challenges and legal obligations. Further, we discussed Storages, File System, its logical structure and examination. Our exploration extended to the stages of the investigation process, highlighting its pivotal significance, segmented into pre-investigation, first response, core investigation and post investigation phases.</a:t>
            </a:r>
          </a:p>
          <a:p>
            <a:pPr marL="0" marR="0" lvl="0" indent="0" algn="just" defTabSz="914400" rtl="0" eaLnBrk="1" fontAlgn="auto" latinLnBrk="0" hangingPunct="1">
              <a:lnSpc>
                <a:spcPct val="100000"/>
              </a:lnSpc>
              <a:spcBef>
                <a:spcPts val="0"/>
              </a:spcBef>
              <a:spcAft>
                <a:spcPts val="60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600"/>
              </a:spcAft>
              <a:buClrTx/>
              <a:buSzTx/>
              <a:buFontTx/>
              <a:buNone/>
              <a:tabLst/>
              <a:defRPr/>
            </a:pPr>
            <a:r>
              <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Today, </a:t>
            </a:r>
            <a:r>
              <a:rPr lang="en-US" i="1" dirty="0">
                <a:solidFill>
                  <a:prstClr val="black">
                    <a:lumMod val="50000"/>
                  </a:prstClr>
                </a:solidFill>
                <a:latin typeface="Calibri" panose="020F0502020204030204"/>
              </a:rPr>
              <a:t>we will delve into the fundamental concepts of data acquisition, exploring the various steps involved in the data acquisition methodology. Additionally, we'll discuss potential scenarios and challenges investigators may face while preparing an image file for forensic examination. We'll also explore methods to view image files on forensic workstations with different operating systems.</a:t>
            </a:r>
          </a:p>
        </p:txBody>
      </p:sp>
      <p:graphicFrame>
        <p:nvGraphicFramePr>
          <p:cNvPr id="14" name="TextBox 3">
            <a:extLst>
              <a:ext uri="{FF2B5EF4-FFF2-40B4-BE49-F238E27FC236}">
                <a16:creationId xmlns:a16="http://schemas.microsoft.com/office/drawing/2014/main" id="{CB32AD22-4B3F-138F-E0F5-D69FAC23CCF1}"/>
              </a:ext>
            </a:extLst>
          </p:cNvPr>
          <p:cNvGraphicFramePr/>
          <p:nvPr>
            <p:extLst>
              <p:ext uri="{D42A27DB-BD31-4B8C-83A1-F6EECF244321}">
                <p14:modId xmlns:p14="http://schemas.microsoft.com/office/powerpoint/2010/main" val="3501950434"/>
              </p:ext>
            </p:extLst>
          </p:nvPr>
        </p:nvGraphicFramePr>
        <p:xfrm>
          <a:off x="792631" y="241402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So far!!!</a:t>
            </a:r>
          </a:p>
        </p:txBody>
      </p:sp>
      <p:sp>
        <p:nvSpPr>
          <p:cNvPr id="3" name="Content Placeholder 2"/>
          <p:cNvSpPr>
            <a:spLocks noGrp="1"/>
          </p:cNvSpPr>
          <p:nvPr>
            <p:ph idx="1"/>
          </p:nvPr>
        </p:nvSpPr>
        <p:spPr>
          <a:xfrm>
            <a:off x="168808" y="787128"/>
            <a:ext cx="11481847" cy="4901746"/>
          </a:xfrm>
        </p:spPr>
        <p:txBody>
          <a:bodyPr>
            <a:normAutofit/>
          </a:bodyPr>
          <a:lstStyle/>
          <a:p>
            <a:pPr algn="just">
              <a:buFont typeface="Courier New" panose="02070309020205020404" pitchFamily="49" charset="0"/>
              <a:buChar char="o"/>
            </a:pPr>
            <a:r>
              <a:rPr lang="en-US" altLang="en-US" sz="1800" dirty="0"/>
              <a:t>Phases of Investigation: Pre-investigation Phase | Investigation Phase | Post-investigation Phase</a:t>
            </a:r>
          </a:p>
          <a:p>
            <a:pPr algn="just">
              <a:buFont typeface="Courier New" panose="02070309020205020404" pitchFamily="49" charset="0"/>
              <a:buChar char="o"/>
            </a:pPr>
            <a:r>
              <a:rPr lang="en-US" altLang="en-US" sz="1800" dirty="0"/>
              <a:t>Computer Forensics Lab (CFL): Designated location for computer-based investigations on collected evidence</a:t>
            </a:r>
          </a:p>
          <a:p>
            <a:pPr algn="just">
              <a:buFont typeface="Courier New" panose="02070309020205020404" pitchFamily="49" charset="0"/>
              <a:buChar char="o"/>
            </a:pPr>
            <a:r>
              <a:rPr lang="en-US" altLang="en-US" sz="1800" dirty="0"/>
              <a:t>Search Warrant: Written order from a judge directing law enforcement to search for specific evidence at a particular location</a:t>
            </a:r>
          </a:p>
          <a:p>
            <a:pPr algn="just">
              <a:buFont typeface="Courier New" panose="02070309020205020404" pitchFamily="49" charset="0"/>
              <a:buChar char="o"/>
            </a:pPr>
            <a:r>
              <a:rPr lang="en-US" altLang="en-US" sz="1800" dirty="0"/>
              <a:t>Data Duplication: Make a duplicate of collected data to preserve the original</a:t>
            </a:r>
          </a:p>
          <a:p>
            <a:pPr algn="just">
              <a:buFont typeface="Courier New" panose="02070309020205020404" pitchFamily="49" charset="0"/>
              <a:buChar char="o"/>
            </a:pPr>
            <a:r>
              <a:rPr lang="en-US" altLang="en-US" sz="1800" dirty="0"/>
              <a:t>Preserving Physical Evidence: Handle all collected pieces of evidence carefully to maintain integrity</a:t>
            </a:r>
          </a:p>
          <a:p>
            <a:pPr algn="just">
              <a:buFont typeface="Courier New" panose="02070309020205020404" pitchFamily="49" charset="0"/>
              <a:buChar char="o"/>
            </a:pPr>
            <a:r>
              <a:rPr lang="en-US" altLang="en-US" sz="1800" dirty="0"/>
              <a:t>Storage of Digital Evidence: Store digital evidence in a secured container to prevent unauthorized access</a:t>
            </a:r>
          </a:p>
          <a:p>
            <a:pPr algn="just">
              <a:buFont typeface="Courier New" panose="02070309020205020404" pitchFamily="49" charset="0"/>
              <a:buChar char="o"/>
            </a:pPr>
            <a:r>
              <a:rPr lang="en-US" altLang="en-US" sz="1800" dirty="0"/>
              <a:t>Resource Selection: Select appropriate resources for finding evidence; avoid operations that could alter or delete potential evidence on the incident system</a:t>
            </a:r>
          </a:p>
          <a:p>
            <a:pPr algn="just">
              <a:buFont typeface="Courier New" panose="02070309020205020404" pitchFamily="49" charset="0"/>
              <a:buChar char="o"/>
            </a:pPr>
            <a:r>
              <a:rPr lang="en-US" altLang="en-US" sz="1800" dirty="0"/>
              <a:t>Documentation of Electronic Crime Scene: Continuous process during the investigation, creating a permanent record of the scene</a:t>
            </a:r>
          </a:p>
          <a:p>
            <a:pPr algn="just">
              <a:buFont typeface="Courier New" panose="02070309020205020404" pitchFamily="49" charset="0"/>
              <a:buChar char="o"/>
            </a:pPr>
            <a:r>
              <a:rPr lang="en-US" altLang="en-US" sz="1800" dirty="0"/>
              <a:t>Securing Digital Evidence: Digital evidence must be secured in a container to maintain integrity and prevent tampering</a:t>
            </a:r>
          </a:p>
          <a:p>
            <a:pPr algn="just">
              <a:buFont typeface="Courier New" panose="02070309020205020404" pitchFamily="49" charset="0"/>
              <a:buChar char="o"/>
            </a:pPr>
            <a:r>
              <a:rPr lang="en-US" altLang="en-US" sz="1800" dirty="0"/>
              <a:t>Final Investigation Report: Should include all activities and procedures followed by the investigator, along with findings</a:t>
            </a:r>
          </a:p>
          <a:p>
            <a:pPr algn="just">
              <a:buFont typeface="Courier New" panose="02070309020205020404" pitchFamily="49" charset="0"/>
              <a:buChar char="o"/>
            </a:pPr>
            <a:r>
              <a:rPr lang="en-US" altLang="en-US" sz="1800" dirty="0"/>
              <a:t>File System and Storage System:</a:t>
            </a:r>
            <a:endParaRPr lang="en-GB" altLang="en-US" sz="1800" dirty="0"/>
          </a:p>
        </p:txBody>
      </p:sp>
    </p:spTree>
    <p:extLst>
      <p:ext uri="{BB962C8B-B14F-4D97-AF65-F5344CB8AC3E}">
        <p14:creationId xmlns:p14="http://schemas.microsoft.com/office/powerpoint/2010/main" val="4175394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fontScale="25000" lnSpcReduction="20000"/>
          </a:bodyPr>
          <a:lstStyle/>
          <a:p>
            <a:pPr marL="285750" lvl="1" indent="-285750" algn="just">
              <a:lnSpc>
                <a:spcPct val="110000"/>
              </a:lnSpc>
              <a:spcBef>
                <a:spcPts val="1000"/>
              </a:spcBef>
              <a:buFont typeface="Courier New" panose="02070309020205020404" pitchFamily="49" charset="0"/>
              <a:buChar char="o"/>
            </a:pPr>
            <a:r>
              <a:rPr lang="en-US" sz="7200" dirty="0"/>
              <a:t>Data acquisition is the initial step in forensic examination, involving the replication of data from digital storage devices found at crime scenes.</a:t>
            </a:r>
          </a:p>
          <a:p>
            <a:pPr marL="285750" lvl="1" indent="-285750" algn="just">
              <a:lnSpc>
                <a:spcPct val="110000"/>
              </a:lnSpc>
              <a:spcBef>
                <a:spcPts val="1000"/>
              </a:spcBef>
              <a:buFont typeface="Courier New" panose="02070309020205020404" pitchFamily="49" charset="0"/>
              <a:buChar char="o"/>
            </a:pPr>
            <a:r>
              <a:rPr lang="en-US" sz="7200" dirty="0"/>
              <a:t>Investigators can perform data acquisition either on-site or by transporting the device to a secure location.</a:t>
            </a:r>
          </a:p>
          <a:p>
            <a:pPr marL="0" lvl="1" indent="0" algn="just">
              <a:lnSpc>
                <a:spcPct val="110000"/>
              </a:lnSpc>
              <a:spcBef>
                <a:spcPts val="1000"/>
              </a:spcBef>
              <a:buNone/>
            </a:pPr>
            <a:endParaRPr lang="en-US" sz="7200" b="1" dirty="0"/>
          </a:p>
          <a:p>
            <a:pPr marL="0" lvl="1" indent="0" algn="just">
              <a:lnSpc>
                <a:spcPct val="110000"/>
              </a:lnSpc>
              <a:spcBef>
                <a:spcPts val="1000"/>
              </a:spcBef>
              <a:buNone/>
            </a:pPr>
            <a:r>
              <a:rPr lang="en-US" sz="7200" b="1" dirty="0"/>
              <a:t>Understanding Forensic Data Acquisition</a:t>
            </a:r>
          </a:p>
          <a:p>
            <a:pPr marL="285750" lvl="1" indent="-285750" algn="just">
              <a:lnSpc>
                <a:spcPct val="110000"/>
              </a:lnSpc>
              <a:spcBef>
                <a:spcPts val="1000"/>
              </a:spcBef>
              <a:buFont typeface="Courier New" panose="02070309020205020404" pitchFamily="49" charset="0"/>
              <a:buChar char="o"/>
            </a:pPr>
            <a:r>
              <a:rPr lang="en-US" sz="7200" dirty="0"/>
              <a:t>Forensic data acquisition is the process of imaging or collecting information from various media according to established methods and standards for forensic analysis.</a:t>
            </a:r>
          </a:p>
          <a:p>
            <a:pPr marL="285750" lvl="1" indent="-285750" algn="just">
              <a:lnSpc>
                <a:spcPct val="110000"/>
              </a:lnSpc>
              <a:spcBef>
                <a:spcPts val="1000"/>
              </a:spcBef>
              <a:buFont typeface="Courier New" panose="02070309020205020404" pitchFamily="49" charset="0"/>
              <a:buChar char="o"/>
            </a:pPr>
            <a:r>
              <a:rPr lang="en-US" sz="7200" dirty="0"/>
              <a:t>The acquisition methodology must be verifiable and repeatable to ensure the admissibility of evidence in court.</a:t>
            </a:r>
          </a:p>
          <a:p>
            <a:pPr marL="0" lvl="1" indent="0" algn="just">
              <a:lnSpc>
                <a:spcPct val="110000"/>
              </a:lnSpc>
              <a:spcBef>
                <a:spcPts val="1000"/>
              </a:spcBef>
              <a:buNone/>
            </a:pPr>
            <a:endParaRPr lang="en-US" sz="7200" b="1" dirty="0"/>
          </a:p>
          <a:p>
            <a:pPr marL="0" lvl="1" indent="0" algn="just">
              <a:lnSpc>
                <a:spcPct val="110000"/>
              </a:lnSpc>
              <a:spcBef>
                <a:spcPts val="1000"/>
              </a:spcBef>
              <a:buNone/>
            </a:pPr>
            <a:r>
              <a:rPr lang="en-US" sz="7200" b="1" dirty="0"/>
              <a:t>Consideration of Time in Data Acquisition</a:t>
            </a:r>
          </a:p>
          <a:p>
            <a:pPr marL="285750" lvl="1" indent="-285750" algn="just">
              <a:lnSpc>
                <a:spcPct val="110000"/>
              </a:lnSpc>
              <a:spcBef>
                <a:spcPts val="1000"/>
              </a:spcBef>
              <a:buFont typeface="Courier New" panose="02070309020205020404" pitchFamily="49" charset="0"/>
              <a:buChar char="o"/>
            </a:pPr>
            <a:r>
              <a:rPr lang="en-US" sz="7200" dirty="0"/>
              <a:t>Data acquisition timing is crucial; volatile data must be collected in real-time as it changes rapidly and is lost when the system loses power.</a:t>
            </a:r>
          </a:p>
          <a:p>
            <a:pPr marL="285750" lvl="1" indent="-285750" algn="just">
              <a:lnSpc>
                <a:spcPct val="110000"/>
              </a:lnSpc>
              <a:spcBef>
                <a:spcPts val="1000"/>
              </a:spcBef>
              <a:buFont typeface="Courier New" panose="02070309020205020404" pitchFamily="49" charset="0"/>
              <a:buChar char="o"/>
            </a:pPr>
            <a:r>
              <a:rPr lang="en-US" sz="7200" dirty="0"/>
              <a:t>Nonvolatile data can be collected post-shutdown from sources like hard drives, CD-ROMs, USB drives, smartphones, and PDAs.</a:t>
            </a:r>
          </a:p>
        </p:txBody>
      </p:sp>
    </p:spTree>
    <p:extLst>
      <p:ext uri="{BB962C8B-B14F-4D97-AF65-F5344CB8AC3E}">
        <p14:creationId xmlns:p14="http://schemas.microsoft.com/office/powerpoint/2010/main" val="3473194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fontScale="25000" lnSpcReduction="20000"/>
          </a:bodyPr>
          <a:lstStyle/>
          <a:p>
            <a:pPr marL="0" lvl="1" indent="0" algn="just">
              <a:lnSpc>
                <a:spcPct val="110000"/>
              </a:lnSpc>
              <a:spcBef>
                <a:spcPts val="1000"/>
              </a:spcBef>
              <a:buNone/>
            </a:pPr>
            <a:r>
              <a:rPr lang="en-US" sz="7200" b="1" dirty="0"/>
              <a:t>Live and Dead Acquisition</a:t>
            </a:r>
          </a:p>
          <a:p>
            <a:pPr marL="285750" lvl="1" indent="-285750" algn="just">
              <a:lnSpc>
                <a:spcPct val="110000"/>
              </a:lnSpc>
              <a:spcBef>
                <a:spcPts val="1000"/>
              </a:spcBef>
              <a:buFont typeface="Courier New" panose="02070309020205020404" pitchFamily="49" charset="0"/>
              <a:buChar char="o"/>
            </a:pPr>
            <a:r>
              <a:rPr lang="en-US" sz="7200" dirty="0"/>
              <a:t>Live data acquisition involves collecting data from a powered-on computer, enabling the retrieval of volatile data stored in registries, caches, and RAM.</a:t>
            </a:r>
          </a:p>
          <a:p>
            <a:pPr marL="285750" lvl="1" indent="-285750" algn="just">
              <a:lnSpc>
                <a:spcPct val="110000"/>
              </a:lnSpc>
              <a:spcBef>
                <a:spcPts val="1000"/>
              </a:spcBef>
              <a:buFont typeface="Courier New" panose="02070309020205020404" pitchFamily="49" charset="0"/>
              <a:buChar char="o"/>
            </a:pPr>
            <a:r>
              <a:rPr lang="en-US" sz="7200" dirty="0"/>
              <a:t>Dead or static data acquisition involves collecting nonvolatile data that remains unaltered even after the system is shut down.</a:t>
            </a:r>
          </a:p>
          <a:p>
            <a:pPr marL="0" lvl="1" indent="0" algn="just">
              <a:lnSpc>
                <a:spcPct val="110000"/>
              </a:lnSpc>
              <a:spcBef>
                <a:spcPts val="1000"/>
              </a:spcBef>
              <a:buNone/>
            </a:pPr>
            <a:endParaRPr lang="en-US" sz="7200" b="1" dirty="0"/>
          </a:p>
          <a:p>
            <a:pPr marL="0" lvl="1" indent="0" algn="just">
              <a:lnSpc>
                <a:spcPct val="110000"/>
              </a:lnSpc>
              <a:spcBef>
                <a:spcPts val="1000"/>
              </a:spcBef>
              <a:buNone/>
            </a:pPr>
            <a:r>
              <a:rPr lang="en-US" sz="7200" b="1" dirty="0"/>
              <a:t>Live Data Acquisition</a:t>
            </a:r>
          </a:p>
          <a:p>
            <a:pPr marL="285750" lvl="1" indent="-285750" algn="just">
              <a:lnSpc>
                <a:spcPct val="110000"/>
              </a:lnSpc>
              <a:spcBef>
                <a:spcPts val="1000"/>
              </a:spcBef>
              <a:buFont typeface="Courier New" panose="02070309020205020404" pitchFamily="49" charset="0"/>
              <a:buChar char="o"/>
            </a:pPr>
            <a:r>
              <a:rPr lang="en-US" sz="7200" dirty="0"/>
              <a:t>In live data acquisition, investigators collect volatile data from powered-on computers, including dynamic data stored in registries and RAM.</a:t>
            </a:r>
          </a:p>
          <a:p>
            <a:pPr marL="285750" lvl="1" indent="-285750" algn="just">
              <a:lnSpc>
                <a:spcPct val="110000"/>
              </a:lnSpc>
              <a:spcBef>
                <a:spcPts val="1000"/>
              </a:spcBef>
              <a:buFont typeface="Courier New" panose="02070309020205020404" pitchFamily="49" charset="0"/>
              <a:buChar char="o"/>
            </a:pPr>
            <a:r>
              <a:rPr lang="en-US" sz="7200" dirty="0"/>
              <a:t>Real-time collection is necessary for volatile data, which changes rapidly and is lost upon system shutdown.</a:t>
            </a:r>
          </a:p>
          <a:p>
            <a:pPr marL="0" lvl="1" indent="0" algn="just">
              <a:lnSpc>
                <a:spcPct val="110000"/>
              </a:lnSpc>
              <a:spcBef>
                <a:spcPts val="1000"/>
              </a:spcBef>
              <a:buNone/>
            </a:pPr>
            <a:endParaRPr lang="en-US" sz="7200" b="1" dirty="0"/>
          </a:p>
          <a:p>
            <a:pPr marL="0" lvl="1" indent="0" algn="just">
              <a:lnSpc>
                <a:spcPct val="110000"/>
              </a:lnSpc>
              <a:spcBef>
                <a:spcPts val="1000"/>
              </a:spcBef>
              <a:buNone/>
            </a:pPr>
            <a:r>
              <a:rPr lang="en-US" sz="7200" b="1" dirty="0"/>
              <a:t>Dead Data Acquisition</a:t>
            </a:r>
          </a:p>
          <a:p>
            <a:pPr marL="285750" lvl="1" indent="-285750" algn="just">
              <a:lnSpc>
                <a:spcPct val="110000"/>
              </a:lnSpc>
              <a:spcBef>
                <a:spcPts val="1000"/>
              </a:spcBef>
              <a:buFont typeface="Courier New" panose="02070309020205020404" pitchFamily="49" charset="0"/>
              <a:buChar char="o"/>
            </a:pPr>
            <a:r>
              <a:rPr lang="en-US" sz="7200" dirty="0"/>
              <a:t>Dead data acquisition involves retrieving nonvolatile data that remains unchanged after system shutdown, including data from hard drives, slack space, swap files, and unallocated drive space.</a:t>
            </a:r>
            <a:endParaRPr lang="en-GB" sz="7200" dirty="0"/>
          </a:p>
        </p:txBody>
      </p:sp>
    </p:spTree>
    <p:extLst>
      <p:ext uri="{BB962C8B-B14F-4D97-AF65-F5344CB8AC3E}">
        <p14:creationId xmlns:p14="http://schemas.microsoft.com/office/powerpoint/2010/main" val="1618101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fontScale="25000" lnSpcReduction="20000"/>
          </a:bodyPr>
          <a:lstStyle/>
          <a:p>
            <a:pPr marL="0" lvl="1" indent="0" algn="just">
              <a:lnSpc>
                <a:spcPct val="110000"/>
              </a:lnSpc>
              <a:spcBef>
                <a:spcPts val="1000"/>
              </a:spcBef>
              <a:buNone/>
            </a:pPr>
            <a:r>
              <a:rPr lang="en-US" sz="7200" b="1" dirty="0"/>
              <a:t>Live Acquisition</a:t>
            </a:r>
          </a:p>
          <a:p>
            <a:pPr marL="285750" lvl="1" indent="-285750" algn="just">
              <a:lnSpc>
                <a:spcPct val="110000"/>
              </a:lnSpc>
              <a:spcBef>
                <a:spcPts val="1000"/>
              </a:spcBef>
              <a:buFont typeface="Courier New" panose="02070309020205020404" pitchFamily="49" charset="0"/>
              <a:buChar char="o"/>
            </a:pPr>
            <a:r>
              <a:rPr lang="en-US" sz="7200" dirty="0"/>
              <a:t>Involves collecting volatile data from devices while they are powered on.</a:t>
            </a:r>
          </a:p>
          <a:p>
            <a:pPr marL="285750" lvl="1" indent="-285750" algn="just">
              <a:lnSpc>
                <a:spcPct val="110000"/>
              </a:lnSpc>
              <a:spcBef>
                <a:spcPts val="1000"/>
              </a:spcBef>
              <a:buFont typeface="Courier New" panose="02070309020205020404" pitchFamily="49" charset="0"/>
              <a:buChar char="o"/>
            </a:pPr>
            <a:r>
              <a:rPr lang="en-US" sz="7200" dirty="0"/>
              <a:t>Volatile data, such as RAM contents, cache, and DLLs, is dynamic and can be lost if the device is turned off.</a:t>
            </a:r>
          </a:p>
          <a:p>
            <a:pPr marL="285750" lvl="1" indent="-285750" algn="just">
              <a:lnSpc>
                <a:spcPct val="110000"/>
              </a:lnSpc>
              <a:spcBef>
                <a:spcPts val="1000"/>
              </a:spcBef>
              <a:buFont typeface="Courier New" panose="02070309020205020404" pitchFamily="49" charset="0"/>
              <a:buChar char="o"/>
            </a:pPr>
            <a:r>
              <a:rPr lang="en-US" sz="7200" dirty="0"/>
              <a:t>Real-time acquisition is necessary to preserve volatile data.</a:t>
            </a:r>
          </a:p>
          <a:p>
            <a:pPr marL="0" lvl="1" indent="0" algn="just">
              <a:lnSpc>
                <a:spcPct val="110000"/>
              </a:lnSpc>
              <a:spcBef>
                <a:spcPts val="1000"/>
              </a:spcBef>
              <a:buNone/>
            </a:pPr>
            <a:r>
              <a:rPr lang="en-US" sz="7200" b="1" dirty="0"/>
              <a:t>Importance of Live Acquisition</a:t>
            </a:r>
          </a:p>
          <a:p>
            <a:pPr marL="285750" lvl="1" indent="-285750" algn="just">
              <a:lnSpc>
                <a:spcPct val="110000"/>
              </a:lnSpc>
              <a:spcBef>
                <a:spcPts val="1000"/>
              </a:spcBef>
              <a:buFont typeface="Courier New" panose="02070309020205020404" pitchFamily="49" charset="0"/>
              <a:buChar char="o"/>
            </a:pPr>
            <a:r>
              <a:rPr lang="en-US" sz="7200" dirty="0"/>
              <a:t>Helps determine the logical timeline of a security incident.</a:t>
            </a:r>
          </a:p>
          <a:p>
            <a:pPr marL="285750" lvl="1" indent="-285750" algn="just">
              <a:lnSpc>
                <a:spcPct val="110000"/>
              </a:lnSpc>
              <a:spcBef>
                <a:spcPts val="1000"/>
              </a:spcBef>
              <a:buFont typeface="Courier New" panose="02070309020205020404" pitchFamily="49" charset="0"/>
              <a:buChar char="o"/>
            </a:pPr>
            <a:r>
              <a:rPr lang="en-US" sz="7200" dirty="0"/>
              <a:t>Assists in identifying users likely responsible for the incident.</a:t>
            </a:r>
          </a:p>
          <a:p>
            <a:pPr marL="0" lvl="1" indent="0" algn="just">
              <a:lnSpc>
                <a:spcPct val="110000"/>
              </a:lnSpc>
              <a:spcBef>
                <a:spcPts val="1000"/>
              </a:spcBef>
              <a:buNone/>
            </a:pPr>
            <a:r>
              <a:rPr lang="en-US" sz="7200" b="1" dirty="0"/>
              <a:t>Transition to Static/Dead Acquisition</a:t>
            </a:r>
          </a:p>
          <a:p>
            <a:pPr marL="285750" lvl="1" indent="-285750" algn="just">
              <a:lnSpc>
                <a:spcPct val="110000"/>
              </a:lnSpc>
              <a:spcBef>
                <a:spcPts val="1000"/>
              </a:spcBef>
              <a:buFont typeface="Courier New" panose="02070309020205020404" pitchFamily="49" charset="0"/>
              <a:buChar char="o"/>
            </a:pPr>
            <a:r>
              <a:rPr lang="en-US" sz="7200" dirty="0"/>
              <a:t>Live acquisition can be followed by static/dead acquisition, where the suspect machine is shut down, and the hard disk is removed for forensic imaging.</a:t>
            </a:r>
          </a:p>
          <a:p>
            <a:pPr marL="0" lvl="1" indent="0" algn="just">
              <a:lnSpc>
                <a:spcPct val="110000"/>
              </a:lnSpc>
              <a:spcBef>
                <a:spcPts val="1000"/>
              </a:spcBef>
              <a:buNone/>
            </a:pPr>
            <a:r>
              <a:rPr lang="en-US" sz="7200" b="1" dirty="0"/>
              <a:t>Live Acquisition and Cloud Data</a:t>
            </a:r>
          </a:p>
          <a:p>
            <a:pPr marL="285750" lvl="1" indent="-285750" algn="just">
              <a:lnSpc>
                <a:spcPct val="110000"/>
              </a:lnSpc>
              <a:spcBef>
                <a:spcPts val="1000"/>
              </a:spcBef>
              <a:buFont typeface="Courier New" panose="02070309020205020404" pitchFamily="49" charset="0"/>
              <a:buChar char="o"/>
            </a:pPr>
            <a:r>
              <a:rPr lang="en-US" sz="7200" dirty="0"/>
              <a:t>Live acquisition enables investigators to obtain information even if evidentiary data is stored on cloud services like Dropbox or Google Drive.</a:t>
            </a:r>
          </a:p>
          <a:p>
            <a:pPr marL="285750" lvl="1" indent="-285750" algn="just">
              <a:lnSpc>
                <a:spcPct val="110000"/>
              </a:lnSpc>
              <a:spcBef>
                <a:spcPts val="1000"/>
              </a:spcBef>
              <a:buFont typeface="Courier New" panose="02070309020205020404" pitchFamily="49" charset="0"/>
              <a:buChar char="o"/>
            </a:pPr>
            <a:r>
              <a:rPr lang="en-US" sz="7200" dirty="0"/>
              <a:t>Data from unencrypted containers or disks open on the system can also be acquired.</a:t>
            </a:r>
          </a:p>
        </p:txBody>
      </p:sp>
    </p:spTree>
    <p:extLst>
      <p:ext uri="{BB962C8B-B14F-4D97-AF65-F5344CB8AC3E}">
        <p14:creationId xmlns:p14="http://schemas.microsoft.com/office/powerpoint/2010/main" val="1436506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a:bodyPr>
          <a:lstStyle/>
          <a:p>
            <a:pPr marL="0" lvl="1" indent="0" algn="just">
              <a:lnSpc>
                <a:spcPct val="110000"/>
              </a:lnSpc>
              <a:spcBef>
                <a:spcPts val="1000"/>
              </a:spcBef>
              <a:buNone/>
            </a:pPr>
            <a:r>
              <a:rPr lang="en-US" sz="2000" b="1" dirty="0"/>
              <a:t>Detection of Overwritten Data</a:t>
            </a:r>
          </a:p>
          <a:p>
            <a:pPr marL="285750" lvl="1" indent="-285750" algn="just">
              <a:lnSpc>
                <a:spcPct val="110000"/>
              </a:lnSpc>
              <a:spcBef>
                <a:spcPts val="1000"/>
              </a:spcBef>
              <a:buFont typeface="Courier New" panose="02070309020205020404" pitchFamily="49" charset="0"/>
              <a:buChar char="o"/>
            </a:pPr>
            <a:r>
              <a:rPr lang="en-US" sz="2000" dirty="0"/>
              <a:t>Investigators may find traces of overwritten data in RAM if suspects attempt to overwrite data on the physical hard disk to avoid detection.</a:t>
            </a:r>
          </a:p>
          <a:p>
            <a:pPr marL="0" lvl="1" indent="0" algn="just">
              <a:lnSpc>
                <a:spcPct val="110000"/>
              </a:lnSpc>
              <a:spcBef>
                <a:spcPts val="1000"/>
              </a:spcBef>
              <a:buNone/>
            </a:pPr>
            <a:r>
              <a:rPr lang="en-US" sz="2000" b="1" dirty="0"/>
              <a:t>Types of Volatile Data</a:t>
            </a:r>
          </a:p>
          <a:p>
            <a:pPr marL="285750" lvl="1" indent="-285750" algn="just">
              <a:lnSpc>
                <a:spcPct val="110000"/>
              </a:lnSpc>
              <a:spcBef>
                <a:spcPts val="1000"/>
              </a:spcBef>
              <a:buFont typeface="Courier New" panose="02070309020205020404" pitchFamily="49" charset="0"/>
              <a:buChar char="o"/>
            </a:pPr>
            <a:r>
              <a:rPr lang="en-US" sz="2000" dirty="0"/>
              <a:t>System Data:</a:t>
            </a:r>
          </a:p>
          <a:p>
            <a:pPr marL="742950" lvl="2" indent="-285750" algn="just">
              <a:lnSpc>
                <a:spcPct val="110000"/>
              </a:lnSpc>
              <a:spcBef>
                <a:spcPts val="1000"/>
              </a:spcBef>
              <a:buFont typeface="Courier New" panose="02070309020205020404" pitchFamily="49" charset="0"/>
              <a:buChar char="o"/>
            </a:pPr>
            <a:r>
              <a:rPr lang="en-US" dirty="0"/>
              <a:t>Includes system configuration, login activity, current system date/time, command history, running processes, open files, clipboard data, users logged in, DLLs, and data stored in slack spaces.</a:t>
            </a:r>
          </a:p>
          <a:p>
            <a:pPr marL="285750" lvl="1" indent="-285750" algn="just">
              <a:lnSpc>
                <a:spcPct val="110000"/>
              </a:lnSpc>
              <a:spcBef>
                <a:spcPts val="1000"/>
              </a:spcBef>
              <a:buFont typeface="Courier New" panose="02070309020205020404" pitchFamily="49" charset="0"/>
              <a:buChar char="o"/>
            </a:pPr>
            <a:r>
              <a:rPr lang="en-US" sz="2000" dirty="0"/>
              <a:t>Network Data:</a:t>
            </a:r>
          </a:p>
          <a:p>
            <a:pPr marL="742950" lvl="2" indent="-285750" algn="just">
              <a:lnSpc>
                <a:spcPct val="110000"/>
              </a:lnSpc>
              <a:spcBef>
                <a:spcPts val="1000"/>
              </a:spcBef>
              <a:buFont typeface="Courier New" panose="02070309020205020404" pitchFamily="49" charset="0"/>
              <a:buChar char="o"/>
            </a:pPr>
            <a:r>
              <a:rPr lang="en-US" dirty="0"/>
              <a:t>Involves network-related information such as open connections/ports, routing configuration, ARP cache, shared files, and accessed services.</a:t>
            </a:r>
          </a:p>
        </p:txBody>
      </p:sp>
    </p:spTree>
    <p:extLst>
      <p:ext uri="{BB962C8B-B14F-4D97-AF65-F5344CB8AC3E}">
        <p14:creationId xmlns:p14="http://schemas.microsoft.com/office/powerpoint/2010/main" val="2314675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a:bodyPr>
          <a:lstStyle/>
          <a:p>
            <a:pPr marL="285750" lvl="1" indent="-285750" algn="just">
              <a:lnSpc>
                <a:spcPct val="110000"/>
              </a:lnSpc>
              <a:spcBef>
                <a:spcPts val="1000"/>
              </a:spcBef>
              <a:buFont typeface="Courier New" panose="02070309020205020404" pitchFamily="49" charset="0"/>
              <a:buChar char="o"/>
            </a:pPr>
            <a:r>
              <a:rPr lang="en-US" sz="1800" dirty="0"/>
              <a:t>During live data acquisition, investigators must consider the volatility of data and its impact on the suspect system. Always, data with higher volatility should be collected first, followed by less volatile data.</a:t>
            </a:r>
          </a:p>
          <a:p>
            <a:pPr marL="0" lvl="1" indent="0" algn="just">
              <a:lnSpc>
                <a:spcPct val="110000"/>
              </a:lnSpc>
              <a:spcBef>
                <a:spcPts val="1000"/>
              </a:spcBef>
              <a:buNone/>
            </a:pPr>
            <a:r>
              <a:rPr lang="en-US" sz="1800" b="1" dirty="0"/>
              <a:t>Order of Volatility Sequence (RFC 3227 Guidelines)</a:t>
            </a:r>
          </a:p>
          <a:p>
            <a:pPr marL="285750" lvl="1" indent="-285750" algn="just">
              <a:lnSpc>
                <a:spcPct val="110000"/>
              </a:lnSpc>
              <a:spcBef>
                <a:spcPts val="1000"/>
              </a:spcBef>
              <a:buFont typeface="Courier New" panose="02070309020205020404" pitchFamily="49" charset="0"/>
              <a:buChar char="o"/>
            </a:pPr>
            <a:r>
              <a:rPr lang="en-US" sz="1800" dirty="0"/>
              <a:t>Registers, Processor Cache</a:t>
            </a:r>
          </a:p>
          <a:p>
            <a:pPr marL="742950" lvl="2" indent="-285750" algn="just">
              <a:lnSpc>
                <a:spcPct val="110000"/>
              </a:lnSpc>
              <a:spcBef>
                <a:spcPts val="1000"/>
              </a:spcBef>
              <a:buFont typeface="Courier New" panose="02070309020205020404" pitchFamily="49" charset="0"/>
              <a:buChar char="o"/>
            </a:pPr>
            <a:r>
              <a:rPr lang="en-US" sz="1800" dirty="0"/>
              <a:t>Most volatile data, existing for nanoseconds in registers or processor cache.</a:t>
            </a:r>
          </a:p>
          <a:p>
            <a:pPr marL="285750" lvl="1" indent="-285750" algn="just">
              <a:lnSpc>
                <a:spcPct val="110000"/>
              </a:lnSpc>
              <a:spcBef>
                <a:spcPts val="1000"/>
              </a:spcBef>
              <a:buFont typeface="Courier New" panose="02070309020205020404" pitchFamily="49" charset="0"/>
              <a:buChar char="o"/>
            </a:pPr>
            <a:r>
              <a:rPr lang="en-US" sz="1800" dirty="0"/>
              <a:t>Routing Table, Process Table, Kernel Statistics, Memory</a:t>
            </a:r>
          </a:p>
          <a:p>
            <a:pPr marL="742950" lvl="2" indent="-285750" algn="just">
              <a:lnSpc>
                <a:spcPct val="110000"/>
              </a:lnSpc>
              <a:spcBef>
                <a:spcPts val="1000"/>
              </a:spcBef>
              <a:buFont typeface="Courier New" panose="02070309020205020404" pitchFamily="49" charset="0"/>
              <a:buChar char="o"/>
            </a:pPr>
            <a:r>
              <a:rPr lang="en-US" sz="1800" dirty="0"/>
              <a:t>Slightly less volatile data residing in computer memory, with a lifespan of about ten nanoseconds.</a:t>
            </a:r>
          </a:p>
          <a:p>
            <a:pPr marL="285750" lvl="1" indent="-285750" algn="just">
              <a:lnSpc>
                <a:spcPct val="110000"/>
              </a:lnSpc>
              <a:spcBef>
                <a:spcPts val="1000"/>
              </a:spcBef>
              <a:buFont typeface="Courier New" panose="02070309020205020404" pitchFamily="49" charset="0"/>
              <a:buChar char="o"/>
            </a:pPr>
            <a:r>
              <a:rPr lang="en-US" sz="1800" dirty="0"/>
              <a:t>Temporary File Systems</a:t>
            </a:r>
          </a:p>
          <a:p>
            <a:pPr marL="742950" lvl="2" indent="-285750" algn="just">
              <a:lnSpc>
                <a:spcPct val="110000"/>
              </a:lnSpc>
              <a:spcBef>
                <a:spcPts val="1000"/>
              </a:spcBef>
              <a:buFont typeface="Courier New" panose="02070309020205020404" pitchFamily="49" charset="0"/>
              <a:buChar char="o"/>
            </a:pPr>
            <a:r>
              <a:rPr lang="en-US" sz="1800" dirty="0"/>
              <a:t>Persist for a longer time but can be overwritten or changed, sometimes within seconds or minutes.</a:t>
            </a:r>
          </a:p>
          <a:p>
            <a:pPr marL="285750" lvl="1" indent="-285750" algn="just">
              <a:lnSpc>
                <a:spcPct val="110000"/>
              </a:lnSpc>
              <a:spcBef>
                <a:spcPts val="1000"/>
              </a:spcBef>
              <a:buFont typeface="Courier New" panose="02070309020205020404" pitchFamily="49" charset="0"/>
              <a:buChar char="o"/>
            </a:pPr>
            <a:r>
              <a:rPr lang="en-US" sz="1800" dirty="0"/>
              <a:t>Disk or Other Storage Media</a:t>
            </a:r>
          </a:p>
          <a:p>
            <a:pPr marL="742950" lvl="2" indent="-285750" algn="just">
              <a:lnSpc>
                <a:spcPct val="110000"/>
              </a:lnSpc>
              <a:spcBef>
                <a:spcPts val="1000"/>
              </a:spcBef>
              <a:buFont typeface="Courier New" panose="02070309020205020404" pitchFamily="49" charset="0"/>
              <a:buChar char="o"/>
            </a:pPr>
            <a:r>
              <a:rPr lang="en-US" sz="1800" dirty="0"/>
              <a:t>Data stored on disk remains for a while but can be erased or overwritten unexpectedly, with a lifespan of some minutes.</a:t>
            </a:r>
          </a:p>
        </p:txBody>
      </p:sp>
    </p:spTree>
    <p:extLst>
      <p:ext uri="{BB962C8B-B14F-4D97-AF65-F5344CB8AC3E}">
        <p14:creationId xmlns:p14="http://schemas.microsoft.com/office/powerpoint/2010/main" val="119909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rmAutofit/>
          </a:bodyPr>
          <a:lstStyle/>
          <a:p>
            <a:pPr marL="285750" lvl="1" indent="-285750" algn="just">
              <a:lnSpc>
                <a:spcPct val="110000"/>
              </a:lnSpc>
              <a:spcBef>
                <a:spcPts val="1000"/>
              </a:spcBef>
              <a:buFont typeface="Courier New" panose="02070309020205020404" pitchFamily="49" charset="0"/>
              <a:buChar char="o"/>
            </a:pPr>
            <a:r>
              <a:rPr lang="en-US" sz="1800" dirty="0"/>
              <a:t>During live data acquisition, investigators must consider the volatility of data and its impact on the suspect system. Always, data with higher volatility should be collected first, followed by less volatile data.</a:t>
            </a:r>
          </a:p>
          <a:p>
            <a:pPr marL="0" lvl="1" indent="0" algn="just">
              <a:lnSpc>
                <a:spcPct val="110000"/>
              </a:lnSpc>
              <a:spcBef>
                <a:spcPts val="1000"/>
              </a:spcBef>
              <a:buNone/>
            </a:pPr>
            <a:r>
              <a:rPr lang="en-US" sz="1800" b="1" dirty="0"/>
              <a:t>Order of Volatility Sequence (RFC 3227 Guidelines):</a:t>
            </a:r>
          </a:p>
          <a:p>
            <a:pPr marL="285750" lvl="1" indent="-285750" algn="just">
              <a:lnSpc>
                <a:spcPct val="110000"/>
              </a:lnSpc>
              <a:spcBef>
                <a:spcPts val="1000"/>
              </a:spcBef>
              <a:buFont typeface="Courier New" panose="02070309020205020404" pitchFamily="49" charset="0"/>
              <a:buChar char="o"/>
            </a:pPr>
            <a:r>
              <a:rPr lang="en-US" sz="1800" dirty="0"/>
              <a:t>Remote Logging and Monitoring Data</a:t>
            </a:r>
          </a:p>
          <a:p>
            <a:pPr marL="742950" lvl="2" indent="-285750" algn="just">
              <a:lnSpc>
                <a:spcPct val="110000"/>
              </a:lnSpc>
              <a:spcBef>
                <a:spcPts val="1000"/>
              </a:spcBef>
              <a:buFont typeface="Courier New" panose="02070309020205020404" pitchFamily="49" charset="0"/>
              <a:buChar char="o"/>
            </a:pPr>
            <a:r>
              <a:rPr lang="en-US" sz="1800" dirty="0"/>
              <a:t>Generated by firewalls, routers, or switches, these logs may overwrite themselves within hours, days, or weeks.</a:t>
            </a:r>
          </a:p>
          <a:p>
            <a:pPr marL="285750" lvl="1" indent="-285750" algn="just">
              <a:lnSpc>
                <a:spcPct val="110000"/>
              </a:lnSpc>
              <a:spcBef>
                <a:spcPts val="1000"/>
              </a:spcBef>
              <a:buFont typeface="Courier New" panose="02070309020205020404" pitchFamily="49" charset="0"/>
              <a:buChar char="o"/>
            </a:pPr>
            <a:r>
              <a:rPr lang="en-US" sz="1800" dirty="0"/>
              <a:t>Physical Configuration and Network Topology</a:t>
            </a:r>
          </a:p>
          <a:p>
            <a:pPr marL="742950" lvl="2" indent="-285750" algn="just">
              <a:lnSpc>
                <a:spcPct val="110000"/>
              </a:lnSpc>
              <a:spcBef>
                <a:spcPts val="1000"/>
              </a:spcBef>
              <a:buFont typeface="Courier New" panose="02070309020205020404" pitchFamily="49" charset="0"/>
              <a:buChar char="o"/>
            </a:pPr>
            <a:r>
              <a:rPr lang="en-US" sz="1800" dirty="0"/>
              <a:t>Less volatile data with a longer lifespan compared to logs.</a:t>
            </a:r>
          </a:p>
          <a:p>
            <a:pPr marL="285750" lvl="1" indent="-285750" algn="just">
              <a:lnSpc>
                <a:spcPct val="110000"/>
              </a:lnSpc>
              <a:spcBef>
                <a:spcPts val="1000"/>
              </a:spcBef>
              <a:buFont typeface="Courier New" panose="02070309020205020404" pitchFamily="49" charset="0"/>
              <a:buChar char="o"/>
            </a:pPr>
            <a:r>
              <a:rPr lang="en-US" sz="1800" dirty="0"/>
              <a:t>Archival Media</a:t>
            </a:r>
          </a:p>
          <a:p>
            <a:pPr marL="742950" lvl="2" indent="-285750" algn="just">
              <a:lnSpc>
                <a:spcPct val="110000"/>
              </a:lnSpc>
              <a:spcBef>
                <a:spcPts val="1000"/>
              </a:spcBef>
              <a:buFont typeface="Courier New" panose="02070309020205020404" pitchFamily="49" charset="0"/>
              <a:buChar char="o"/>
            </a:pPr>
            <a:r>
              <a:rPr lang="en-US" sz="1800" dirty="0"/>
              <a:t>DVD-ROMs, CD-ROMs, or tapes contain the least volatile data, as digital information does not change unless physically damaged.</a:t>
            </a:r>
          </a:p>
        </p:txBody>
      </p:sp>
    </p:spTree>
    <p:extLst>
      <p:ext uri="{BB962C8B-B14F-4D97-AF65-F5344CB8AC3E}">
        <p14:creationId xmlns:p14="http://schemas.microsoft.com/office/powerpoint/2010/main" val="1178237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481847" cy="4901746"/>
          </a:xfrm>
        </p:spPr>
        <p:txBody>
          <a:bodyPr>
            <a:noAutofit/>
          </a:bodyPr>
          <a:lstStyle/>
          <a:p>
            <a:pPr marL="0" lvl="1" indent="0" algn="just">
              <a:lnSpc>
                <a:spcPct val="110000"/>
              </a:lnSpc>
              <a:spcBef>
                <a:spcPts val="1000"/>
              </a:spcBef>
              <a:buNone/>
            </a:pPr>
            <a:r>
              <a:rPr lang="en-US" sz="1800" b="1" dirty="0"/>
              <a:t>Dead Acquisition </a:t>
            </a:r>
          </a:p>
          <a:p>
            <a:pPr marL="285750" lvl="1" indent="-285750" algn="just">
              <a:lnSpc>
                <a:spcPct val="110000"/>
              </a:lnSpc>
              <a:spcBef>
                <a:spcPts val="1000"/>
              </a:spcBef>
              <a:buFont typeface="Courier New" panose="02070309020205020404" pitchFamily="49" charset="0"/>
              <a:buChar char="o"/>
            </a:pPr>
            <a:r>
              <a:rPr lang="en-US" sz="1800" dirty="0"/>
              <a:t>Dead acquisition involves gathering static data, which remains unchanged even after the system is powered off. This process ensures the extraction of unaltered data from storage media.</a:t>
            </a:r>
          </a:p>
          <a:p>
            <a:pPr marL="285750" lvl="1" indent="-285750" algn="just">
              <a:lnSpc>
                <a:spcPct val="110000"/>
              </a:lnSpc>
              <a:spcBef>
                <a:spcPts val="1000"/>
              </a:spcBef>
              <a:buFont typeface="Courier New" panose="02070309020205020404" pitchFamily="49" charset="0"/>
              <a:buChar char="o"/>
            </a:pPr>
            <a:r>
              <a:rPr lang="en-US" sz="1800" b="1" dirty="0"/>
              <a:t>Sources of Nonvolatile Data</a:t>
            </a:r>
          </a:p>
          <a:p>
            <a:pPr marL="742950" lvl="2" indent="-285750" algn="just">
              <a:lnSpc>
                <a:spcPct val="110000"/>
              </a:lnSpc>
              <a:spcBef>
                <a:spcPts val="1000"/>
              </a:spcBef>
              <a:buFont typeface="Courier New" panose="02070309020205020404" pitchFamily="49" charset="0"/>
              <a:buChar char="o"/>
            </a:pPr>
            <a:r>
              <a:rPr lang="en-US" sz="1800" dirty="0"/>
              <a:t>Hard drives, DVD-ROMs, USB drives, flashcards, smartphones, and external hard drives are common sources.</a:t>
            </a:r>
          </a:p>
          <a:p>
            <a:pPr marL="285750" lvl="1" indent="-285750" algn="just">
              <a:lnSpc>
                <a:spcPct val="110000"/>
              </a:lnSpc>
              <a:spcBef>
                <a:spcPts val="1000"/>
              </a:spcBef>
              <a:buFont typeface="Courier New" panose="02070309020205020404" pitchFamily="49" charset="0"/>
              <a:buChar char="o"/>
            </a:pPr>
            <a:r>
              <a:rPr lang="en-US" sz="1800" b="1" dirty="0"/>
              <a:t>Types of Static Data</a:t>
            </a:r>
            <a:endParaRPr lang="en-US" sz="1800" dirty="0"/>
          </a:p>
          <a:p>
            <a:pPr marL="742950" lvl="2" indent="-285750" algn="just">
              <a:lnSpc>
                <a:spcPct val="110000"/>
              </a:lnSpc>
              <a:spcBef>
                <a:spcPts val="1000"/>
              </a:spcBef>
              <a:buFont typeface="Courier New" panose="02070309020205020404" pitchFamily="49" charset="0"/>
              <a:buChar char="o"/>
            </a:pPr>
            <a:r>
              <a:rPr lang="en-US" sz="1800" dirty="0"/>
              <a:t>Static data encompasses various forms such as emails, word processing documents, web activity, and spreadsheets.</a:t>
            </a:r>
          </a:p>
          <a:p>
            <a:pPr marL="742950" lvl="2" indent="-285750" algn="just">
              <a:lnSpc>
                <a:spcPct val="110000"/>
              </a:lnSpc>
              <a:spcBef>
                <a:spcPts val="1000"/>
              </a:spcBef>
              <a:buFont typeface="Courier New" panose="02070309020205020404" pitchFamily="49" charset="0"/>
              <a:buChar char="o"/>
            </a:pPr>
            <a:r>
              <a:rPr lang="en-US" sz="1800" dirty="0"/>
              <a:t>Additionally, it includes data stored in slack space, swap files, unallocated drive space, and deleted files.</a:t>
            </a:r>
          </a:p>
          <a:p>
            <a:pPr marL="285750" lvl="1" indent="-285750" algn="just">
              <a:lnSpc>
                <a:spcPct val="110000"/>
              </a:lnSpc>
              <a:spcBef>
                <a:spcPts val="1000"/>
              </a:spcBef>
              <a:buFont typeface="Courier New" panose="02070309020205020404" pitchFamily="49" charset="0"/>
              <a:buChar char="o"/>
            </a:pPr>
            <a:r>
              <a:rPr lang="en-US" sz="1800" b="1" dirty="0"/>
              <a:t>Examples </a:t>
            </a:r>
            <a:endParaRPr lang="en-US" sz="1800" dirty="0"/>
          </a:p>
          <a:p>
            <a:pPr marL="742950" lvl="2" indent="-285750" algn="just">
              <a:lnSpc>
                <a:spcPct val="110000"/>
              </a:lnSpc>
              <a:spcBef>
                <a:spcPts val="1000"/>
              </a:spcBef>
              <a:buFont typeface="Courier New" panose="02070309020205020404" pitchFamily="49" charset="0"/>
              <a:buChar char="o"/>
            </a:pPr>
            <a:r>
              <a:rPr lang="en-US" sz="1800" dirty="0"/>
              <a:t>Temporary (temp) files, System registries, Event/system logs, Boot sectors, Web browser cache, Cookies, Hidden files </a:t>
            </a:r>
            <a:r>
              <a:rPr lang="en-US" sz="1800" dirty="0" err="1"/>
              <a:t>etc</a:t>
            </a:r>
            <a:endParaRPr lang="en-US" sz="1800" dirty="0"/>
          </a:p>
        </p:txBody>
      </p:sp>
    </p:spTree>
    <p:extLst>
      <p:ext uri="{BB962C8B-B14F-4D97-AF65-F5344CB8AC3E}">
        <p14:creationId xmlns:p14="http://schemas.microsoft.com/office/powerpoint/2010/main" val="2899852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860060" cy="4901746"/>
          </a:xfrm>
        </p:spPr>
        <p:txBody>
          <a:bodyPr>
            <a:noAutofit/>
          </a:bodyPr>
          <a:lstStyle/>
          <a:p>
            <a:pPr marL="0" lvl="1" indent="0" algn="just">
              <a:lnSpc>
                <a:spcPct val="110000"/>
              </a:lnSpc>
              <a:spcBef>
                <a:spcPts val="1000"/>
              </a:spcBef>
              <a:buNone/>
            </a:pPr>
            <a:r>
              <a:rPr lang="en-US" sz="1800" b="1" dirty="0"/>
              <a:t>Rules of Thumb for Data Acquisition: Quality evidence </a:t>
            </a:r>
            <a:r>
              <a:rPr lang="en-US" sz="1800" dirty="0"/>
              <a:t>enhances the likelihood of solving crimes.</a:t>
            </a:r>
          </a:p>
          <a:p>
            <a:pPr marL="285750" lvl="1" indent="-285750" algn="just">
              <a:lnSpc>
                <a:spcPct val="110000"/>
              </a:lnSpc>
              <a:spcBef>
                <a:spcPts val="1000"/>
              </a:spcBef>
              <a:buFont typeface="Courier New" panose="02070309020205020404" pitchFamily="49" charset="0"/>
              <a:buChar char="o"/>
            </a:pPr>
            <a:r>
              <a:rPr lang="en-US" sz="1800" b="1" dirty="0"/>
              <a:t>Preservation </a:t>
            </a:r>
            <a:r>
              <a:rPr lang="en-US" sz="1800" dirty="0"/>
              <a:t>of Original Evidence:</a:t>
            </a:r>
          </a:p>
          <a:p>
            <a:pPr marL="742950" lvl="2" indent="-285750" algn="just">
              <a:lnSpc>
                <a:spcPct val="110000"/>
              </a:lnSpc>
              <a:spcBef>
                <a:spcPts val="1000"/>
              </a:spcBef>
              <a:buFont typeface="Courier New" panose="02070309020205020404" pitchFamily="49" charset="0"/>
              <a:buChar char="o"/>
            </a:pPr>
            <a:r>
              <a:rPr lang="en-US" sz="1800" dirty="0"/>
              <a:t>Investigators should never conduct investigations on original evidence to prevent data alteration.</a:t>
            </a:r>
          </a:p>
          <a:p>
            <a:pPr marL="742950" lvl="2" indent="-285750" algn="just">
              <a:lnSpc>
                <a:spcPct val="110000"/>
              </a:lnSpc>
              <a:spcBef>
                <a:spcPts val="1000"/>
              </a:spcBef>
              <a:buFont typeface="Courier New" panose="02070309020205020404" pitchFamily="49" charset="0"/>
              <a:buChar char="o"/>
            </a:pPr>
            <a:r>
              <a:rPr lang="en-US" sz="1800" dirty="0"/>
              <a:t>Instead, duplicate bit-stream images of suspicious drives or files should be created for analysis.</a:t>
            </a:r>
          </a:p>
          <a:p>
            <a:pPr marL="285750" lvl="1" indent="-285750" algn="just">
              <a:lnSpc>
                <a:spcPct val="110000"/>
              </a:lnSpc>
              <a:spcBef>
                <a:spcPts val="1000"/>
              </a:spcBef>
              <a:buFont typeface="Courier New" panose="02070309020205020404" pitchFamily="49" charset="0"/>
              <a:buChar char="o"/>
            </a:pPr>
            <a:r>
              <a:rPr lang="en-US" sz="1800" dirty="0"/>
              <a:t>Creation of </a:t>
            </a:r>
            <a:r>
              <a:rPr lang="en-US" sz="1800" b="1" dirty="0"/>
              <a:t>Duplicate Copies</a:t>
            </a:r>
            <a:r>
              <a:rPr lang="en-US" sz="1800" dirty="0"/>
              <a:t>:</a:t>
            </a:r>
          </a:p>
          <a:p>
            <a:pPr marL="742950" lvl="2" indent="-285750" algn="just">
              <a:lnSpc>
                <a:spcPct val="110000"/>
              </a:lnSpc>
              <a:spcBef>
                <a:spcPts val="1000"/>
              </a:spcBef>
              <a:buFont typeface="Courier New" panose="02070309020205020404" pitchFamily="49" charset="0"/>
              <a:buChar char="o"/>
            </a:pPr>
            <a:r>
              <a:rPr lang="en-US" sz="1800" dirty="0"/>
              <a:t>Two copies of the original media should be produced before starting the investigation process.</a:t>
            </a:r>
          </a:p>
          <a:p>
            <a:pPr marL="742950" lvl="2" indent="-285750" algn="just">
              <a:lnSpc>
                <a:spcPct val="110000"/>
              </a:lnSpc>
              <a:spcBef>
                <a:spcPts val="1000"/>
              </a:spcBef>
              <a:buFont typeface="Courier New" panose="02070309020205020404" pitchFamily="49" charset="0"/>
              <a:buChar char="o"/>
            </a:pPr>
            <a:r>
              <a:rPr lang="en-US" sz="1800" dirty="0"/>
              <a:t>One copy serves as a working copy for analysis, while the second copy is stored for disclosure purposes or as a backup.</a:t>
            </a:r>
          </a:p>
          <a:p>
            <a:pPr marL="285750" lvl="1" indent="-285750" algn="just">
              <a:lnSpc>
                <a:spcPct val="110000"/>
              </a:lnSpc>
              <a:spcBef>
                <a:spcPts val="1000"/>
              </a:spcBef>
              <a:buFont typeface="Courier New" panose="02070309020205020404" pitchFamily="49" charset="0"/>
              <a:buChar char="o"/>
            </a:pPr>
            <a:r>
              <a:rPr lang="en-US" sz="1800" b="1" dirty="0"/>
              <a:t>Drive-to-Drive </a:t>
            </a:r>
            <a:r>
              <a:rPr lang="en-US" sz="1800" dirty="0"/>
              <a:t>Imaging: For drive-to-drive imaging, blank media can be used to copy into shrink-wrapped new drives.</a:t>
            </a:r>
          </a:p>
          <a:p>
            <a:pPr marL="285750" lvl="1" indent="-285750" algn="just">
              <a:lnSpc>
                <a:spcPct val="110000"/>
              </a:lnSpc>
              <a:spcBef>
                <a:spcPts val="1000"/>
              </a:spcBef>
              <a:buFont typeface="Courier New" panose="02070309020205020404" pitchFamily="49" charset="0"/>
              <a:buChar char="o"/>
            </a:pPr>
            <a:r>
              <a:rPr lang="en-US" sz="1800" b="1" dirty="0"/>
              <a:t>Verification </a:t>
            </a:r>
            <a:r>
              <a:rPr lang="en-US" sz="1800" dirty="0"/>
              <a:t>of Copy Integrity:</a:t>
            </a:r>
          </a:p>
          <a:p>
            <a:pPr marL="742950" lvl="2" indent="-285750" algn="just">
              <a:lnSpc>
                <a:spcPct val="110000"/>
              </a:lnSpc>
              <a:spcBef>
                <a:spcPts val="1000"/>
              </a:spcBef>
              <a:buFont typeface="Courier New" panose="02070309020205020404" pitchFamily="49" charset="0"/>
              <a:buChar char="o"/>
            </a:pPr>
            <a:r>
              <a:rPr lang="en-US" sz="1800" dirty="0"/>
              <a:t>After duplicating the original media, investigators must verify copy integrity by comparing them to the original using hash values such as MD5.</a:t>
            </a:r>
          </a:p>
        </p:txBody>
      </p:sp>
    </p:spTree>
    <p:extLst>
      <p:ext uri="{BB962C8B-B14F-4D97-AF65-F5344CB8AC3E}">
        <p14:creationId xmlns:p14="http://schemas.microsoft.com/office/powerpoint/2010/main" val="1740231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860060" cy="4901746"/>
          </a:xfrm>
        </p:spPr>
        <p:txBody>
          <a:bodyPr>
            <a:noAutofit/>
          </a:bodyPr>
          <a:lstStyle/>
          <a:p>
            <a:pPr marL="0" lvl="1" indent="0" algn="just">
              <a:lnSpc>
                <a:spcPct val="110000"/>
              </a:lnSpc>
              <a:spcBef>
                <a:spcPts val="1000"/>
              </a:spcBef>
              <a:buNone/>
            </a:pPr>
            <a:r>
              <a:rPr lang="en-US" sz="1800" b="1" dirty="0"/>
              <a:t>Logical Acquisition:</a:t>
            </a:r>
          </a:p>
          <a:p>
            <a:pPr marL="285750" lvl="1" indent="-285750" algn="just">
              <a:lnSpc>
                <a:spcPct val="110000"/>
              </a:lnSpc>
              <a:spcBef>
                <a:spcPts val="1000"/>
              </a:spcBef>
              <a:buFont typeface="Courier New" panose="02070309020205020404" pitchFamily="49" charset="0"/>
              <a:buChar char="o"/>
            </a:pPr>
            <a:r>
              <a:rPr lang="en-US" sz="1800" dirty="0"/>
              <a:t>Ideal for situations with time constraints and known target files.</a:t>
            </a:r>
          </a:p>
          <a:p>
            <a:pPr marL="285750" lvl="1" indent="-285750" algn="just">
              <a:lnSpc>
                <a:spcPct val="110000"/>
              </a:lnSpc>
              <a:spcBef>
                <a:spcPts val="1000"/>
              </a:spcBef>
              <a:buFont typeface="Courier New" panose="02070309020205020404" pitchFamily="49" charset="0"/>
              <a:buChar char="o"/>
            </a:pPr>
            <a:r>
              <a:rPr lang="en-US" sz="1800" dirty="0"/>
              <a:t>Involves gathering specific files required for the investigation.</a:t>
            </a:r>
          </a:p>
          <a:p>
            <a:pPr marL="742950" lvl="2" indent="-285750" algn="just">
              <a:lnSpc>
                <a:spcPct val="110000"/>
              </a:lnSpc>
              <a:spcBef>
                <a:spcPts val="1000"/>
              </a:spcBef>
              <a:buFont typeface="Courier New" panose="02070309020205020404" pitchFamily="49" charset="0"/>
              <a:buChar char="o"/>
            </a:pPr>
            <a:r>
              <a:rPr lang="en-US" sz="1800" dirty="0"/>
              <a:t>Examples include collecting Outlook .</a:t>
            </a:r>
            <a:r>
              <a:rPr lang="en-US" sz="1800" dirty="0" err="1"/>
              <a:t>pst</a:t>
            </a:r>
            <a:r>
              <a:rPr lang="en-US" sz="1800" dirty="0"/>
              <a:t> files in email investigations and specific records from large RAID servers.</a:t>
            </a:r>
          </a:p>
          <a:p>
            <a:pPr marL="0" lvl="1" indent="0" algn="just">
              <a:lnSpc>
                <a:spcPct val="110000"/>
              </a:lnSpc>
              <a:spcBef>
                <a:spcPts val="1000"/>
              </a:spcBef>
              <a:buNone/>
            </a:pPr>
            <a:r>
              <a:rPr lang="en-US" sz="1800" b="1" dirty="0"/>
              <a:t>Sparse Acquisition:</a:t>
            </a:r>
            <a:endParaRPr lang="en-US" sz="1800" dirty="0"/>
          </a:p>
          <a:p>
            <a:pPr marL="285750" lvl="1" indent="-285750" algn="just">
              <a:lnSpc>
                <a:spcPct val="110000"/>
              </a:lnSpc>
              <a:spcBef>
                <a:spcPts val="1000"/>
              </a:spcBef>
              <a:buFont typeface="Courier New" panose="02070309020205020404" pitchFamily="49" charset="0"/>
              <a:buChar char="o"/>
            </a:pPr>
            <a:r>
              <a:rPr lang="en-US" sz="1800" dirty="0"/>
              <a:t>Similar to logical acquisition. Enables the collection of fragments of unallocated (deleted) data.</a:t>
            </a:r>
          </a:p>
          <a:p>
            <a:pPr marL="285750" lvl="1" indent="-285750" algn="just">
              <a:lnSpc>
                <a:spcPct val="110000"/>
              </a:lnSpc>
              <a:spcBef>
                <a:spcPts val="1000"/>
              </a:spcBef>
              <a:buFont typeface="Courier New" panose="02070309020205020404" pitchFamily="49" charset="0"/>
              <a:buChar char="o"/>
            </a:pPr>
            <a:r>
              <a:rPr lang="en-US" sz="1800" dirty="0"/>
              <a:t>Useful when inspecting the entire drive is unnecessary.</a:t>
            </a:r>
          </a:p>
          <a:p>
            <a:pPr marL="0" lvl="1" indent="0" algn="just">
              <a:lnSpc>
                <a:spcPct val="110000"/>
              </a:lnSpc>
              <a:spcBef>
                <a:spcPts val="1000"/>
              </a:spcBef>
              <a:buNone/>
            </a:pPr>
            <a:r>
              <a:rPr lang="en-US" sz="1800" b="1" dirty="0"/>
              <a:t>Bit-Stream Image:</a:t>
            </a:r>
          </a:p>
          <a:p>
            <a:pPr marL="285750" lvl="1" indent="-285750" algn="just">
              <a:lnSpc>
                <a:spcPct val="110000"/>
              </a:lnSpc>
              <a:spcBef>
                <a:spcPts val="1000"/>
              </a:spcBef>
              <a:buFont typeface="Courier New" panose="02070309020205020404" pitchFamily="49" charset="0"/>
              <a:buChar char="o"/>
            </a:pPr>
            <a:r>
              <a:rPr lang="en-US" sz="1800" dirty="0"/>
              <a:t>A bit-by-bit copy of storage media containing all sectors and clusters.</a:t>
            </a:r>
          </a:p>
          <a:p>
            <a:pPr marL="285750" lvl="1" indent="-285750" algn="just">
              <a:lnSpc>
                <a:spcPct val="110000"/>
              </a:lnSpc>
              <a:spcBef>
                <a:spcPts val="1000"/>
              </a:spcBef>
              <a:buFont typeface="Courier New" panose="02070309020205020404" pitchFamily="49" charset="0"/>
              <a:buChar char="o"/>
            </a:pPr>
            <a:r>
              <a:rPr lang="en-US" sz="1800" dirty="0"/>
              <a:t>Helps retrieve deleted files and folders.</a:t>
            </a:r>
          </a:p>
          <a:p>
            <a:pPr marL="285750" lvl="1" indent="-285750" algn="just">
              <a:lnSpc>
                <a:spcPct val="110000"/>
              </a:lnSpc>
              <a:spcBef>
                <a:spcPts val="1000"/>
              </a:spcBef>
              <a:buFont typeface="Courier New" panose="02070309020205020404" pitchFamily="49" charset="0"/>
              <a:buChar char="o"/>
            </a:pPr>
            <a:r>
              <a:rPr lang="en-US" sz="1800" dirty="0"/>
              <a:t>Prevents contamination of original media and facilitates investigation.</a:t>
            </a:r>
          </a:p>
        </p:txBody>
      </p:sp>
    </p:spTree>
    <p:extLst>
      <p:ext uri="{BB962C8B-B14F-4D97-AF65-F5344CB8AC3E}">
        <p14:creationId xmlns:p14="http://schemas.microsoft.com/office/powerpoint/2010/main" val="1931838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860060" cy="4901746"/>
          </a:xfrm>
        </p:spPr>
        <p:txBody>
          <a:bodyPr>
            <a:noAutofit/>
          </a:bodyPr>
          <a:lstStyle/>
          <a:p>
            <a:pPr marL="0" lvl="1" indent="0" algn="just">
              <a:lnSpc>
                <a:spcPct val="110000"/>
              </a:lnSpc>
              <a:spcBef>
                <a:spcPts val="1000"/>
              </a:spcBef>
              <a:buNone/>
            </a:pPr>
            <a:r>
              <a:rPr lang="en-US" sz="1800" b="1" dirty="0"/>
              <a:t>Bit-Stream Imaging Procedures:</a:t>
            </a:r>
          </a:p>
          <a:p>
            <a:pPr marL="285750" lvl="1" indent="-285750" algn="just">
              <a:lnSpc>
                <a:spcPct val="110000"/>
              </a:lnSpc>
              <a:spcBef>
                <a:spcPts val="1000"/>
              </a:spcBef>
              <a:buFont typeface="Courier New" panose="02070309020205020404" pitchFamily="49" charset="0"/>
              <a:buChar char="o"/>
            </a:pPr>
            <a:r>
              <a:rPr lang="en-US" sz="1800" dirty="0"/>
              <a:t>Bit-stream disk-to-image-file:</a:t>
            </a:r>
          </a:p>
          <a:p>
            <a:pPr marL="742950" lvl="2" indent="-285750" algn="just">
              <a:lnSpc>
                <a:spcPct val="110000"/>
              </a:lnSpc>
              <a:spcBef>
                <a:spcPts val="1000"/>
              </a:spcBef>
              <a:buFont typeface="Courier New" panose="02070309020205020404" pitchFamily="49" charset="0"/>
              <a:buChar char="o"/>
            </a:pPr>
            <a:r>
              <a:rPr lang="en-US" sz="1800" dirty="0"/>
              <a:t>Enables creation of one or more copies of the suspect drive.</a:t>
            </a:r>
          </a:p>
          <a:p>
            <a:pPr marL="742950" lvl="2" indent="-285750" algn="just">
              <a:lnSpc>
                <a:spcPct val="110000"/>
              </a:lnSpc>
              <a:spcBef>
                <a:spcPts val="1000"/>
              </a:spcBef>
              <a:buFont typeface="Courier New" panose="02070309020205020404" pitchFamily="49" charset="0"/>
              <a:buChar char="o"/>
            </a:pPr>
            <a:r>
              <a:rPr lang="en-US" sz="1800" dirty="0"/>
              <a:t>Tools like </a:t>
            </a:r>
            <a:r>
              <a:rPr lang="en-US" sz="1800" dirty="0" err="1"/>
              <a:t>ProDiscover</a:t>
            </a:r>
            <a:r>
              <a:rPr lang="en-US" sz="1800" dirty="0"/>
              <a:t>, EnCase, FTK, and X-Ways Forensics are used.</a:t>
            </a:r>
          </a:p>
          <a:p>
            <a:pPr marL="285750" lvl="1" indent="-285750" algn="just">
              <a:lnSpc>
                <a:spcPct val="110000"/>
              </a:lnSpc>
              <a:spcBef>
                <a:spcPts val="1000"/>
              </a:spcBef>
              <a:buFont typeface="Courier New" panose="02070309020205020404" pitchFamily="49" charset="0"/>
              <a:buChar char="o"/>
            </a:pPr>
            <a:endParaRPr lang="en-US" sz="1800" dirty="0"/>
          </a:p>
          <a:p>
            <a:pPr marL="285750" lvl="1" indent="-285750" algn="just">
              <a:lnSpc>
                <a:spcPct val="110000"/>
              </a:lnSpc>
              <a:spcBef>
                <a:spcPts val="1000"/>
              </a:spcBef>
              <a:buFont typeface="Courier New" panose="02070309020205020404" pitchFamily="49" charset="0"/>
              <a:buChar char="o"/>
            </a:pPr>
            <a:r>
              <a:rPr lang="en-US" sz="1800" dirty="0"/>
              <a:t>Bit-stream disk-to-disk:</a:t>
            </a:r>
          </a:p>
          <a:p>
            <a:pPr marL="742950" lvl="2" indent="-285750" algn="just">
              <a:lnSpc>
                <a:spcPct val="110000"/>
              </a:lnSpc>
              <a:spcBef>
                <a:spcPts val="1000"/>
              </a:spcBef>
              <a:buFont typeface="Courier New" panose="02070309020205020404" pitchFamily="49" charset="0"/>
              <a:buChar char="o"/>
            </a:pPr>
            <a:r>
              <a:rPr lang="en-US" sz="1800" dirty="0"/>
              <a:t>Used in situations where disk-to-image file creation is not feasible.</a:t>
            </a:r>
          </a:p>
          <a:p>
            <a:pPr marL="742950" lvl="2" indent="-285750" algn="just">
              <a:lnSpc>
                <a:spcPct val="110000"/>
              </a:lnSpc>
              <a:spcBef>
                <a:spcPts val="1000"/>
              </a:spcBef>
              <a:buFont typeface="Courier New" panose="02070309020205020404" pitchFamily="49" charset="0"/>
              <a:buChar char="o"/>
            </a:pPr>
            <a:r>
              <a:rPr lang="en-US" sz="1800" dirty="0"/>
              <a:t>Internal components of the target disk are modified to align with the suspect drive.</a:t>
            </a:r>
          </a:p>
          <a:p>
            <a:pPr marL="742950" lvl="2" indent="-285750" algn="just">
              <a:lnSpc>
                <a:spcPct val="110000"/>
              </a:lnSpc>
              <a:spcBef>
                <a:spcPts val="1000"/>
              </a:spcBef>
              <a:buFont typeface="Courier New" panose="02070309020205020404" pitchFamily="49" charset="0"/>
              <a:buChar char="o"/>
            </a:pPr>
            <a:r>
              <a:rPr lang="en-US" sz="1800" dirty="0"/>
              <a:t>Tools like EnCase, </a:t>
            </a:r>
            <a:r>
              <a:rPr lang="en-US" sz="1800" dirty="0" err="1"/>
              <a:t>SafeBack</a:t>
            </a:r>
            <a:r>
              <a:rPr lang="en-US" sz="1800" dirty="0"/>
              <a:t>, and Tableau Forensic Imager are utilized.</a:t>
            </a:r>
          </a:p>
        </p:txBody>
      </p:sp>
    </p:spTree>
    <p:extLst>
      <p:ext uri="{BB962C8B-B14F-4D97-AF65-F5344CB8AC3E}">
        <p14:creationId xmlns:p14="http://schemas.microsoft.com/office/powerpoint/2010/main" val="1825831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Raw Format:</a:t>
            </a:r>
          </a:p>
          <a:p>
            <a:pPr marL="285750" lvl="1" indent="-285750" algn="just">
              <a:lnSpc>
                <a:spcPct val="110000"/>
              </a:lnSpc>
              <a:spcBef>
                <a:spcPts val="1000"/>
              </a:spcBef>
              <a:buFont typeface="Courier New" panose="02070309020205020404" pitchFamily="49" charset="0"/>
              <a:buChar char="o"/>
            </a:pPr>
            <a:r>
              <a:rPr lang="en-US" sz="1800" dirty="0"/>
              <a:t>Bit-by-bit copy obtained using the dd command.</a:t>
            </a:r>
          </a:p>
          <a:p>
            <a:pPr marL="285750" lvl="1" indent="-285750" algn="just">
              <a:lnSpc>
                <a:spcPct val="110000"/>
              </a:lnSpc>
              <a:spcBef>
                <a:spcPts val="1000"/>
              </a:spcBef>
              <a:buFont typeface="Courier New" panose="02070309020205020404" pitchFamily="49" charset="0"/>
              <a:buChar char="o"/>
            </a:pPr>
            <a:r>
              <a:rPr lang="en-US" sz="1800" dirty="0"/>
              <a:t>Higher evidence search performance.</a:t>
            </a:r>
          </a:p>
          <a:p>
            <a:pPr marL="285750" lvl="1" indent="-285750" algn="just">
              <a:lnSpc>
                <a:spcPct val="110000"/>
              </a:lnSpc>
              <a:spcBef>
                <a:spcPts val="1000"/>
              </a:spcBef>
              <a:buFont typeface="Courier New" panose="02070309020205020404" pitchFamily="49" charset="0"/>
              <a:buChar char="o"/>
            </a:pPr>
            <a:r>
              <a:rPr lang="en-US" sz="1800" dirty="0"/>
              <a:t>No metadata inclusion; no compression support.</a:t>
            </a:r>
          </a:p>
          <a:p>
            <a:pPr marL="0" lvl="1" indent="0" algn="just">
              <a:lnSpc>
                <a:spcPct val="110000"/>
              </a:lnSpc>
              <a:spcBef>
                <a:spcPts val="1000"/>
              </a:spcBef>
              <a:buNone/>
            </a:pPr>
            <a:r>
              <a:rPr lang="en-US" sz="1800" b="1" dirty="0"/>
              <a:t>Proprietary Format:</a:t>
            </a:r>
          </a:p>
          <a:p>
            <a:pPr marL="285750" lvl="1" indent="-285750" algn="just">
              <a:lnSpc>
                <a:spcPct val="110000"/>
              </a:lnSpc>
              <a:spcBef>
                <a:spcPts val="1000"/>
              </a:spcBef>
              <a:buFont typeface="Courier New" panose="02070309020205020404" pitchFamily="49" charset="0"/>
              <a:buChar char="o"/>
            </a:pPr>
            <a:r>
              <a:rPr lang="en-US" sz="1800" dirty="0"/>
              <a:t>Supported by commercial tools; supports compression and segmented files.</a:t>
            </a:r>
          </a:p>
          <a:p>
            <a:pPr marL="285750" lvl="1" indent="-285750" algn="just">
              <a:lnSpc>
                <a:spcPct val="110000"/>
              </a:lnSpc>
              <a:spcBef>
                <a:spcPts val="1000"/>
              </a:spcBef>
              <a:buFont typeface="Courier New" panose="02070309020205020404" pitchFamily="49" charset="0"/>
              <a:buChar char="o"/>
            </a:pPr>
            <a:r>
              <a:rPr lang="en-US" sz="1800" dirty="0"/>
              <a:t>Format compatibility issues between tools; slower evidence search than raw format.</a:t>
            </a:r>
          </a:p>
          <a:p>
            <a:pPr marL="0" lvl="1" indent="0" algn="just">
              <a:lnSpc>
                <a:spcPct val="110000"/>
              </a:lnSpc>
              <a:spcBef>
                <a:spcPts val="1000"/>
              </a:spcBef>
              <a:buNone/>
            </a:pPr>
            <a:r>
              <a:rPr lang="en-US" sz="1800" b="1" dirty="0"/>
              <a:t>Advanced Forensics Format (AFF):</a:t>
            </a:r>
          </a:p>
          <a:p>
            <a:pPr marL="285750" lvl="1" indent="-285750" algn="just">
              <a:lnSpc>
                <a:spcPct val="110000"/>
              </a:lnSpc>
              <a:spcBef>
                <a:spcPts val="1000"/>
              </a:spcBef>
              <a:buFont typeface="Courier New" panose="02070309020205020404" pitchFamily="49" charset="0"/>
              <a:buChar char="o"/>
            </a:pPr>
            <a:r>
              <a:rPr lang="en-US" sz="1800" dirty="0"/>
              <a:t>Open-source format for disk imaging and metadata storage.</a:t>
            </a:r>
          </a:p>
          <a:p>
            <a:pPr marL="285750" lvl="1" indent="-285750" algn="just">
              <a:lnSpc>
                <a:spcPct val="110000"/>
              </a:lnSpc>
              <a:spcBef>
                <a:spcPts val="1000"/>
              </a:spcBef>
              <a:buFont typeface="Courier New" panose="02070309020205020404" pitchFamily="49" charset="0"/>
              <a:buChar char="o"/>
            </a:pPr>
            <a:r>
              <a:rPr lang="en-US" sz="1800" dirty="0"/>
              <a:t>Supports compression with </a:t>
            </a:r>
            <a:r>
              <a:rPr lang="en-US" sz="1800" dirty="0" err="1"/>
              <a:t>Zlib</a:t>
            </a:r>
            <a:r>
              <a:rPr lang="en-US" sz="1800" dirty="0"/>
              <a:t> and LZMA algorithms.</a:t>
            </a:r>
          </a:p>
          <a:p>
            <a:pPr marL="285750" lvl="1" indent="-285750" algn="just">
              <a:lnSpc>
                <a:spcPct val="110000"/>
              </a:lnSpc>
              <a:spcBef>
                <a:spcPts val="1000"/>
              </a:spcBef>
              <a:buFont typeface="Courier New" panose="02070309020205020404" pitchFamily="49" charset="0"/>
              <a:buChar char="o"/>
            </a:pPr>
            <a:r>
              <a:rPr lang="en-US" sz="1800" dirty="0"/>
              <a:t>AFF and AFFv3 support file extensions - .</a:t>
            </a:r>
            <a:r>
              <a:rPr lang="en-US" sz="1800" dirty="0" err="1"/>
              <a:t>afm</a:t>
            </a:r>
            <a:r>
              <a:rPr lang="en-US" sz="1800" dirty="0"/>
              <a:t> for metadata and .</a:t>
            </a:r>
            <a:r>
              <a:rPr lang="en-US" sz="1800" dirty="0" err="1"/>
              <a:t>afd</a:t>
            </a:r>
            <a:r>
              <a:rPr lang="en-US" sz="1800" dirty="0"/>
              <a:t> for image files.</a:t>
            </a:r>
          </a:p>
          <a:p>
            <a:pPr marL="285750" lvl="1" indent="-285750" algn="just">
              <a:lnSpc>
                <a:spcPct val="110000"/>
              </a:lnSpc>
              <a:spcBef>
                <a:spcPts val="1000"/>
              </a:spcBef>
              <a:buFont typeface="Courier New" panose="02070309020205020404" pitchFamily="49" charset="0"/>
              <a:buChar char="o"/>
            </a:pPr>
            <a:r>
              <a:rPr lang="en-US" sz="1800" dirty="0"/>
              <a:t>Simple and compatible to run in multiple environments.</a:t>
            </a:r>
          </a:p>
        </p:txBody>
      </p:sp>
    </p:spTree>
    <p:extLst>
      <p:ext uri="{BB962C8B-B14F-4D97-AF65-F5344CB8AC3E}">
        <p14:creationId xmlns:p14="http://schemas.microsoft.com/office/powerpoint/2010/main" val="64369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860060" cy="4901746"/>
          </a:xfrm>
        </p:spPr>
        <p:txBody>
          <a:bodyPr>
            <a:noAutofit/>
          </a:bodyPr>
          <a:lstStyle/>
          <a:p>
            <a:pPr marL="0" lvl="1" indent="0" algn="just">
              <a:lnSpc>
                <a:spcPct val="110000"/>
              </a:lnSpc>
              <a:spcBef>
                <a:spcPts val="1000"/>
              </a:spcBef>
              <a:buNone/>
            </a:pPr>
            <a:r>
              <a:rPr lang="en-US" sz="1800" b="1" dirty="0"/>
              <a:t>Advanced Forensic Framework 4 (AFF4):</a:t>
            </a:r>
          </a:p>
          <a:p>
            <a:pPr marL="285750" lvl="1" indent="-285750" algn="just">
              <a:lnSpc>
                <a:spcPct val="110000"/>
              </a:lnSpc>
              <a:spcBef>
                <a:spcPts val="1000"/>
              </a:spcBef>
              <a:buFont typeface="Courier New" panose="02070309020205020404" pitchFamily="49" charset="0"/>
              <a:buChar char="o"/>
            </a:pPr>
            <a:r>
              <a:rPr lang="en-US" sz="1800" dirty="0"/>
              <a:t>AFF4 is a redesigned version supporting large-capacity storage and object-oriented design.</a:t>
            </a:r>
          </a:p>
          <a:p>
            <a:pPr marL="285750" lvl="1" indent="-285750" algn="just">
              <a:lnSpc>
                <a:spcPct val="110000"/>
              </a:lnSpc>
              <a:spcBef>
                <a:spcPts val="1000"/>
              </a:spcBef>
              <a:buFont typeface="Courier New" panose="02070309020205020404" pitchFamily="49" charset="0"/>
              <a:buChar char="o"/>
            </a:pPr>
            <a:r>
              <a:rPr lang="en-US" sz="1800" dirty="0"/>
              <a:t>Object-oriented design with globally unique identifiers.</a:t>
            </a:r>
          </a:p>
          <a:p>
            <a:pPr marL="285750" lvl="1" indent="-285750" algn="just">
              <a:lnSpc>
                <a:spcPct val="110000"/>
              </a:lnSpc>
              <a:spcBef>
                <a:spcPts val="1000"/>
              </a:spcBef>
              <a:buFont typeface="Courier New" panose="02070309020205020404" pitchFamily="49" charset="0"/>
              <a:buChar char="o"/>
            </a:pPr>
            <a:r>
              <a:rPr lang="en-US" sz="1800" dirty="0"/>
              <a:t>Supports image signing, cryptography, and image transparency.</a:t>
            </a:r>
          </a:p>
          <a:p>
            <a:pPr marL="285750" lvl="1" indent="-285750" algn="just">
              <a:lnSpc>
                <a:spcPct val="110000"/>
              </a:lnSpc>
              <a:spcBef>
                <a:spcPts val="1000"/>
              </a:spcBef>
              <a:buFont typeface="Courier New" panose="02070309020205020404" pitchFamily="49" charset="0"/>
              <a:buChar char="o"/>
            </a:pPr>
            <a:r>
              <a:rPr lang="en-US" sz="1800" dirty="0"/>
              <a:t>Basic object types include volumes, streams, and graphs.</a:t>
            </a:r>
          </a:p>
        </p:txBody>
      </p:sp>
    </p:spTree>
    <p:extLst>
      <p:ext uri="{BB962C8B-B14F-4D97-AF65-F5344CB8AC3E}">
        <p14:creationId xmlns:p14="http://schemas.microsoft.com/office/powerpoint/2010/main" val="3875430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DD6F9B5-F9AB-76D5-968B-D63E3410CEC1}"/>
              </a:ext>
            </a:extLst>
          </p:cNvPr>
          <p:cNvPicPr>
            <a:picLocks noChangeAspect="1"/>
          </p:cNvPicPr>
          <p:nvPr/>
        </p:nvPicPr>
        <p:blipFill>
          <a:blip r:embed="rId3"/>
          <a:stretch>
            <a:fillRect/>
          </a:stretch>
        </p:blipFill>
        <p:spPr>
          <a:xfrm>
            <a:off x="3922360" y="-1"/>
            <a:ext cx="8080750" cy="5657467"/>
          </a:xfrm>
          <a:prstGeom prst="rect">
            <a:avLst/>
          </a:prstGeom>
        </p:spPr>
      </p:pic>
      <p:sp>
        <p:nvSpPr>
          <p:cNvPr id="2" name="Title 1"/>
          <p:cNvSpPr>
            <a:spLocks noGrp="1"/>
          </p:cNvSpPr>
          <p:nvPr>
            <p:ph type="title"/>
          </p:nvPr>
        </p:nvSpPr>
        <p:spPr>
          <a:xfrm>
            <a:off x="0" y="0"/>
            <a:ext cx="10673364" cy="544987"/>
          </a:xfrm>
        </p:spPr>
        <p:txBody>
          <a:bodyPr>
            <a:normAutofit/>
          </a:bodyPr>
          <a:lstStyle/>
          <a:p>
            <a:r>
              <a:rPr lang="en-US" sz="3200" dirty="0"/>
              <a:t>Data Acquisition Methods</a:t>
            </a:r>
          </a:p>
        </p:txBody>
      </p:sp>
    </p:spTree>
    <p:extLst>
      <p:ext uri="{BB962C8B-B14F-4D97-AF65-F5344CB8AC3E}">
        <p14:creationId xmlns:p14="http://schemas.microsoft.com/office/powerpoint/2010/main" val="4002083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Determine the Best Data Acquisition Method</a:t>
            </a:r>
          </a:p>
          <a:p>
            <a:pPr marL="285750" lvl="1" indent="-285750" algn="just">
              <a:lnSpc>
                <a:spcPct val="110000"/>
              </a:lnSpc>
              <a:spcBef>
                <a:spcPts val="1000"/>
              </a:spcBef>
              <a:buFont typeface="Courier New" panose="02070309020205020404" pitchFamily="49" charset="0"/>
              <a:buChar char="o"/>
            </a:pPr>
            <a:r>
              <a:rPr lang="en-US" sz="1800" dirty="0"/>
              <a:t>Size of the suspect drive:</a:t>
            </a:r>
          </a:p>
          <a:p>
            <a:pPr marL="742950" lvl="2" indent="-285750" algn="just">
              <a:lnSpc>
                <a:spcPct val="110000"/>
              </a:lnSpc>
              <a:spcBef>
                <a:spcPts val="1000"/>
              </a:spcBef>
              <a:buFont typeface="Courier New" panose="02070309020205020404" pitchFamily="49" charset="0"/>
              <a:buChar char="o"/>
            </a:pPr>
            <a:r>
              <a:rPr lang="en-US" sz="1800" dirty="0"/>
              <a:t>Consider the size of the suspect drive when choosing the acquisition method.</a:t>
            </a:r>
          </a:p>
          <a:p>
            <a:pPr marL="742950" lvl="2" indent="-285750" algn="just">
              <a:lnSpc>
                <a:spcPct val="110000"/>
              </a:lnSpc>
              <a:spcBef>
                <a:spcPts val="1000"/>
              </a:spcBef>
              <a:buFont typeface="Courier New" panose="02070309020205020404" pitchFamily="49" charset="0"/>
              <a:buChar char="o"/>
            </a:pPr>
            <a:r>
              <a:rPr lang="en-US" sz="1800" dirty="0"/>
              <a:t>For large suspect drives, opt for disk-to-image copying.</a:t>
            </a:r>
          </a:p>
          <a:p>
            <a:pPr marL="285750" lvl="1" indent="-285750" algn="just">
              <a:lnSpc>
                <a:spcPct val="110000"/>
              </a:lnSpc>
              <a:spcBef>
                <a:spcPts val="1000"/>
              </a:spcBef>
              <a:buFont typeface="Courier New" panose="02070309020205020404" pitchFamily="49" charset="0"/>
              <a:buChar char="o"/>
            </a:pPr>
            <a:r>
              <a:rPr lang="en-US" sz="1800" dirty="0"/>
              <a:t>Reduce data size using methods such as:</a:t>
            </a:r>
          </a:p>
          <a:p>
            <a:pPr marL="742950" lvl="2" indent="-285750" algn="just">
              <a:lnSpc>
                <a:spcPct val="110000"/>
              </a:lnSpc>
              <a:spcBef>
                <a:spcPts val="1000"/>
              </a:spcBef>
              <a:buFont typeface="Courier New" panose="02070309020205020404" pitchFamily="49" charset="0"/>
              <a:buChar char="o"/>
            </a:pPr>
            <a:r>
              <a:rPr lang="en-US" sz="1800" dirty="0"/>
              <a:t>Utilizing Microsoft disk compression tools to exclude slack disk space and employing compression algorithms with archiving tools.</a:t>
            </a:r>
          </a:p>
          <a:p>
            <a:pPr marL="742950" lvl="2" indent="-285750" algn="just">
              <a:lnSpc>
                <a:spcPct val="110000"/>
              </a:lnSpc>
              <a:spcBef>
                <a:spcPts val="1000"/>
              </a:spcBef>
              <a:buFont typeface="Courier New" panose="02070309020205020404" pitchFamily="49" charset="0"/>
              <a:buChar char="o"/>
            </a:pPr>
            <a:r>
              <a:rPr lang="en-US" sz="1800" dirty="0"/>
              <a:t>Testing lossless compression with MD5, SHA-2, or SHA-3 hashes to ensure integrity.</a:t>
            </a:r>
          </a:p>
          <a:p>
            <a:pPr marL="285750" lvl="1" indent="-285750" algn="just">
              <a:lnSpc>
                <a:spcPct val="110000"/>
              </a:lnSpc>
              <a:spcBef>
                <a:spcPts val="1000"/>
              </a:spcBef>
              <a:buFont typeface="Courier New" panose="02070309020205020404" pitchFamily="49" charset="0"/>
              <a:buChar char="o"/>
            </a:pPr>
            <a:r>
              <a:rPr lang="en-US" sz="1800" dirty="0"/>
              <a:t>Time required to acquire the image:</a:t>
            </a:r>
          </a:p>
          <a:p>
            <a:pPr marL="742950" lvl="2" indent="-285750" algn="just">
              <a:lnSpc>
                <a:spcPct val="110000"/>
              </a:lnSpc>
              <a:spcBef>
                <a:spcPts val="1000"/>
              </a:spcBef>
              <a:buFont typeface="Courier New" panose="02070309020205020404" pitchFamily="49" charset="0"/>
              <a:buChar char="o"/>
            </a:pPr>
            <a:r>
              <a:rPr lang="en-US" sz="1800" dirty="0"/>
              <a:t>Assess the time needed for data acquisition, which increases with larger suspect drives.</a:t>
            </a:r>
          </a:p>
          <a:p>
            <a:pPr marL="742950" lvl="2" indent="-285750" algn="just">
              <a:lnSpc>
                <a:spcPct val="110000"/>
              </a:lnSpc>
              <a:spcBef>
                <a:spcPts val="1000"/>
              </a:spcBef>
              <a:buFont typeface="Courier New" panose="02070309020205020404" pitchFamily="49" charset="0"/>
              <a:buChar char="o"/>
            </a:pPr>
            <a:r>
              <a:rPr lang="en-US" sz="1800" dirty="0"/>
              <a:t>Prioritize data acquisition based on evidentiary value to save time and effort.</a:t>
            </a:r>
          </a:p>
          <a:p>
            <a:pPr marL="742950" lvl="2" indent="-285750" algn="just">
              <a:lnSpc>
                <a:spcPct val="110000"/>
              </a:lnSpc>
              <a:spcBef>
                <a:spcPts val="1000"/>
              </a:spcBef>
              <a:buFont typeface="Courier New" panose="02070309020205020404" pitchFamily="49" charset="0"/>
              <a:buChar char="o"/>
            </a:pPr>
            <a:r>
              <a:rPr lang="en-US" sz="1800" dirty="0"/>
              <a:t>For instance, a 1 TB suspect drive may require over 11 hours for acquisition.</a:t>
            </a:r>
          </a:p>
        </p:txBody>
      </p:sp>
    </p:spTree>
    <p:extLst>
      <p:ext uri="{BB962C8B-B14F-4D97-AF65-F5344CB8AC3E}">
        <p14:creationId xmlns:p14="http://schemas.microsoft.com/office/powerpoint/2010/main" val="2081196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8808" y="787128"/>
            <a:ext cx="11860060" cy="4901746"/>
          </a:xfrm>
        </p:spPr>
        <p:txBody>
          <a:bodyPr>
            <a:noAutofit/>
          </a:bodyPr>
          <a:lstStyle/>
          <a:p>
            <a:pPr marL="0" lvl="1" indent="0" algn="just">
              <a:lnSpc>
                <a:spcPct val="110000"/>
              </a:lnSpc>
              <a:spcBef>
                <a:spcPts val="1000"/>
              </a:spcBef>
              <a:buNone/>
            </a:pPr>
            <a:r>
              <a:rPr lang="en-US" sz="2000" b="1" dirty="0"/>
              <a:t>Determine the Best Data Acquisition Method</a:t>
            </a:r>
          </a:p>
          <a:p>
            <a:pPr marL="285750" lvl="1" indent="-285750" algn="just">
              <a:lnSpc>
                <a:spcPct val="110000"/>
              </a:lnSpc>
              <a:spcBef>
                <a:spcPts val="1000"/>
              </a:spcBef>
              <a:buFont typeface="Courier New" panose="02070309020205020404" pitchFamily="49" charset="0"/>
              <a:buChar char="o"/>
            </a:pPr>
            <a:r>
              <a:rPr lang="en-US" sz="2000" dirty="0"/>
              <a:t>Retention of the suspect drive:</a:t>
            </a:r>
          </a:p>
          <a:p>
            <a:pPr marL="742950" lvl="2" indent="-285750" algn="just">
              <a:lnSpc>
                <a:spcPct val="110000"/>
              </a:lnSpc>
              <a:spcBef>
                <a:spcPts val="1000"/>
              </a:spcBef>
              <a:buFont typeface="Courier New" panose="02070309020205020404" pitchFamily="49" charset="0"/>
              <a:buChar char="o"/>
            </a:pPr>
            <a:r>
              <a:rPr lang="en-US" dirty="0"/>
              <a:t>Determine whether the original drive can be retained or must be returned.</a:t>
            </a:r>
          </a:p>
          <a:p>
            <a:pPr marL="742950" lvl="2" indent="-285750" algn="just">
              <a:lnSpc>
                <a:spcPct val="110000"/>
              </a:lnSpc>
              <a:spcBef>
                <a:spcPts val="1000"/>
              </a:spcBef>
              <a:buFont typeface="Courier New" panose="02070309020205020404" pitchFamily="49" charset="0"/>
              <a:buChar char="o"/>
            </a:pPr>
            <a:r>
              <a:rPr lang="en-US" dirty="0"/>
              <a:t>If retention is not possible:</a:t>
            </a:r>
          </a:p>
          <a:p>
            <a:pPr marL="1257300" lvl="3" indent="-342900" algn="just">
              <a:lnSpc>
                <a:spcPct val="110000"/>
              </a:lnSpc>
              <a:spcBef>
                <a:spcPts val="1000"/>
              </a:spcBef>
              <a:buFont typeface="Wingdings" panose="05000000000000000000" pitchFamily="2" charset="2"/>
              <a:buChar char="ü"/>
            </a:pPr>
            <a:r>
              <a:rPr lang="en-US" sz="2000" dirty="0"/>
              <a:t>Check if logical acquisition is admissible in court.</a:t>
            </a:r>
          </a:p>
          <a:p>
            <a:pPr marL="742950" lvl="2" indent="-285750" algn="just">
              <a:lnSpc>
                <a:spcPct val="110000"/>
              </a:lnSpc>
              <a:spcBef>
                <a:spcPts val="1000"/>
              </a:spcBef>
              <a:buFont typeface="Courier New" panose="02070309020205020404" pitchFamily="49" charset="0"/>
              <a:buChar char="o"/>
            </a:pPr>
            <a:r>
              <a:rPr lang="en-US" dirty="0"/>
              <a:t>If retention is feasible:</a:t>
            </a:r>
          </a:p>
          <a:p>
            <a:pPr marL="1257300" lvl="3" indent="-342900" algn="just">
              <a:lnSpc>
                <a:spcPct val="110000"/>
              </a:lnSpc>
              <a:spcBef>
                <a:spcPts val="1000"/>
              </a:spcBef>
              <a:buFont typeface="Wingdings" panose="05000000000000000000" pitchFamily="2" charset="2"/>
              <a:buChar char="ü"/>
            </a:pPr>
            <a:r>
              <a:rPr lang="en-US" sz="2000" dirty="0"/>
              <a:t>Create a copy of the drive using a reliable data acquisition tool.</a:t>
            </a:r>
          </a:p>
          <a:p>
            <a:pPr marL="285750" lvl="1" indent="-285750" algn="just">
              <a:lnSpc>
                <a:spcPct val="110000"/>
              </a:lnSpc>
              <a:spcBef>
                <a:spcPts val="1000"/>
              </a:spcBef>
              <a:buFont typeface="Courier New" panose="02070309020205020404" pitchFamily="49" charset="0"/>
              <a:buChar char="o"/>
            </a:pPr>
            <a:r>
              <a:rPr lang="en-US" sz="2000" dirty="0"/>
              <a:t>Note that in most cases, there's only one opportunity to capture data accurately.</a:t>
            </a:r>
          </a:p>
          <a:p>
            <a:pPr marL="285750" lvl="1" indent="-285750" algn="just">
              <a:lnSpc>
                <a:spcPct val="110000"/>
              </a:lnSpc>
              <a:spcBef>
                <a:spcPts val="1000"/>
              </a:spcBef>
              <a:buFont typeface="Courier New" panose="02070309020205020404" pitchFamily="49" charset="0"/>
              <a:buChar char="o"/>
            </a:pPr>
            <a:r>
              <a:rPr lang="en-US" sz="2000" dirty="0"/>
              <a:t>Considering these factors ensures that the chosen data acquisition method aligns with the requirements of the investigation, optimizes resource utilization, and maintains the integrity of the evidence for potential legal proceedings.</a:t>
            </a:r>
          </a:p>
        </p:txBody>
      </p:sp>
    </p:spTree>
    <p:extLst>
      <p:ext uri="{BB962C8B-B14F-4D97-AF65-F5344CB8AC3E}">
        <p14:creationId xmlns:p14="http://schemas.microsoft.com/office/powerpoint/2010/main" val="249917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2000" b="1" dirty="0"/>
              <a:t>Select the Data Acquisition Tool</a:t>
            </a:r>
          </a:p>
          <a:p>
            <a:pPr marL="0" lvl="1" indent="0" algn="just">
              <a:lnSpc>
                <a:spcPct val="110000"/>
              </a:lnSpc>
              <a:spcBef>
                <a:spcPts val="1000"/>
              </a:spcBef>
              <a:buNone/>
            </a:pPr>
            <a:r>
              <a:rPr lang="en-US" sz="2000" dirty="0"/>
              <a:t>Mandatory Requirements:</a:t>
            </a:r>
          </a:p>
          <a:p>
            <a:pPr marL="285750" lvl="1" indent="-285750" algn="just">
              <a:lnSpc>
                <a:spcPct val="110000"/>
              </a:lnSpc>
              <a:spcBef>
                <a:spcPts val="1000"/>
              </a:spcBef>
              <a:buFont typeface="Courier New" panose="02070309020205020404" pitchFamily="49" charset="0"/>
              <a:buChar char="o"/>
            </a:pPr>
            <a:r>
              <a:rPr lang="en-US" sz="2000" dirty="0"/>
              <a:t>The tool must </a:t>
            </a:r>
            <a:r>
              <a:rPr lang="en-US" sz="2000" b="1" dirty="0"/>
              <a:t>not alter or make any changes </a:t>
            </a:r>
            <a:r>
              <a:rPr lang="en-US" sz="2000" dirty="0"/>
              <a:t>to the original content.</a:t>
            </a:r>
          </a:p>
          <a:p>
            <a:pPr marL="285750" lvl="1" indent="-285750" algn="just">
              <a:lnSpc>
                <a:spcPct val="110000"/>
              </a:lnSpc>
              <a:spcBef>
                <a:spcPts val="1000"/>
              </a:spcBef>
              <a:buFont typeface="Courier New" panose="02070309020205020404" pitchFamily="49" charset="0"/>
              <a:buChar char="o"/>
            </a:pPr>
            <a:r>
              <a:rPr lang="en-US" sz="2000" dirty="0"/>
              <a:t>It should </a:t>
            </a:r>
            <a:r>
              <a:rPr lang="en-US" sz="2000" b="1" dirty="0"/>
              <a:t>log I/O errors comprehensively</a:t>
            </a:r>
            <a:r>
              <a:rPr lang="en-US" sz="2000" dirty="0"/>
              <a:t>, detailing the type and location of the error.</a:t>
            </a:r>
          </a:p>
          <a:p>
            <a:pPr marL="285750" lvl="1" indent="-285750" algn="just">
              <a:lnSpc>
                <a:spcPct val="110000"/>
              </a:lnSpc>
              <a:spcBef>
                <a:spcPts val="1000"/>
              </a:spcBef>
              <a:buFont typeface="Courier New" panose="02070309020205020404" pitchFamily="49" charset="0"/>
              <a:buChar char="o"/>
            </a:pPr>
            <a:r>
              <a:rPr lang="en-US" sz="2000" dirty="0"/>
              <a:t>Ability to </a:t>
            </a:r>
            <a:r>
              <a:rPr lang="en-US" sz="2000" b="1" dirty="0"/>
              <a:t>compare source and destination</a:t>
            </a:r>
            <a:r>
              <a:rPr lang="en-US" sz="2000" dirty="0"/>
              <a:t>, alerting if destination is smaller than source.</a:t>
            </a:r>
          </a:p>
          <a:p>
            <a:pPr marL="285750" lvl="1" indent="-285750" algn="just">
              <a:lnSpc>
                <a:spcPct val="110000"/>
              </a:lnSpc>
              <a:spcBef>
                <a:spcPts val="1000"/>
              </a:spcBef>
              <a:buFont typeface="Courier New" panose="02070309020205020404" pitchFamily="49" charset="0"/>
              <a:buChar char="o"/>
            </a:pPr>
            <a:r>
              <a:rPr lang="en-US" sz="2000" dirty="0"/>
              <a:t>Must pass scientific and peer review for </a:t>
            </a:r>
            <a:r>
              <a:rPr lang="en-US" sz="2000" b="1" dirty="0"/>
              <a:t>repeatability and verifiability</a:t>
            </a:r>
            <a:r>
              <a:rPr lang="en-US" sz="2000" dirty="0"/>
              <a:t>.</a:t>
            </a:r>
          </a:p>
          <a:p>
            <a:pPr marL="285750" lvl="1" indent="-285750" algn="just">
              <a:lnSpc>
                <a:spcPct val="110000"/>
              </a:lnSpc>
              <a:spcBef>
                <a:spcPts val="1000"/>
              </a:spcBef>
              <a:buFont typeface="Courier New" panose="02070309020205020404" pitchFamily="49" charset="0"/>
              <a:buChar char="o"/>
            </a:pPr>
            <a:r>
              <a:rPr lang="en-US" sz="2000" dirty="0"/>
              <a:t>Complete acquisition of </a:t>
            </a:r>
            <a:r>
              <a:rPr lang="en-US" sz="2000" b="1" dirty="0"/>
              <a:t>all visible and hidden data </a:t>
            </a:r>
            <a:r>
              <a:rPr lang="en-US" sz="2000" dirty="0"/>
              <a:t>sectors from the digital source.</a:t>
            </a:r>
          </a:p>
          <a:p>
            <a:pPr marL="285750" lvl="1" indent="-285750" algn="just">
              <a:lnSpc>
                <a:spcPct val="110000"/>
              </a:lnSpc>
              <a:spcBef>
                <a:spcPts val="1000"/>
              </a:spcBef>
              <a:buFont typeface="Courier New" panose="02070309020205020404" pitchFamily="49" charset="0"/>
              <a:buChar char="o"/>
            </a:pPr>
            <a:r>
              <a:rPr lang="en-US" sz="2000" dirty="0"/>
              <a:t>Create a </a:t>
            </a:r>
            <a:r>
              <a:rPr lang="en-US" sz="2000" b="1" dirty="0"/>
              <a:t>bit-stream copy </a:t>
            </a:r>
            <a:r>
              <a:rPr lang="en-US" sz="2000" dirty="0"/>
              <a:t>of original content without errors.</a:t>
            </a:r>
          </a:p>
          <a:p>
            <a:pPr marL="742950" lvl="2" indent="-285750" algn="just">
              <a:lnSpc>
                <a:spcPct val="110000"/>
              </a:lnSpc>
              <a:spcBef>
                <a:spcPts val="1000"/>
              </a:spcBef>
              <a:buFont typeface="Courier New" panose="02070309020205020404" pitchFamily="49" charset="0"/>
              <a:buChar char="o"/>
            </a:pPr>
            <a:r>
              <a:rPr lang="en-US" sz="1600" dirty="0"/>
              <a:t>Create a qualified bit-stream copy in case of I/O errors, with identified areas documented.</a:t>
            </a:r>
          </a:p>
          <a:p>
            <a:pPr marL="742950" lvl="2" indent="-285750" algn="just">
              <a:lnSpc>
                <a:spcPct val="110000"/>
              </a:lnSpc>
              <a:spcBef>
                <a:spcPts val="1000"/>
              </a:spcBef>
              <a:buFont typeface="Courier New" panose="02070309020205020404" pitchFamily="49" charset="0"/>
              <a:buChar char="o"/>
            </a:pPr>
            <a:r>
              <a:rPr lang="en-US" sz="1600" dirty="0"/>
              <a:t>Copy files only when destination is larger or equal to source, documenting any differences.</a:t>
            </a:r>
          </a:p>
          <a:p>
            <a:pPr marL="285750" lvl="1" indent="-285750" algn="just">
              <a:lnSpc>
                <a:spcPct val="110000"/>
              </a:lnSpc>
              <a:spcBef>
                <a:spcPts val="1000"/>
              </a:spcBef>
              <a:buFont typeface="Courier New" panose="02070309020205020404" pitchFamily="49" charset="0"/>
              <a:buChar char="o"/>
            </a:pPr>
            <a:r>
              <a:rPr lang="en-US" sz="2000" dirty="0"/>
              <a:t>Tool documentation must ensure expected results when executed according to documented procedures.</a:t>
            </a:r>
          </a:p>
        </p:txBody>
      </p:sp>
    </p:spTree>
    <p:extLst>
      <p:ext uri="{BB962C8B-B14F-4D97-AF65-F5344CB8AC3E}">
        <p14:creationId xmlns:p14="http://schemas.microsoft.com/office/powerpoint/2010/main" val="1922990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2000" b="1" dirty="0"/>
              <a:t>Select the Data Acquisition Tool</a:t>
            </a:r>
          </a:p>
          <a:p>
            <a:pPr marL="0" lvl="1" indent="0" algn="just">
              <a:lnSpc>
                <a:spcPct val="110000"/>
              </a:lnSpc>
              <a:spcBef>
                <a:spcPts val="1000"/>
              </a:spcBef>
              <a:buNone/>
            </a:pPr>
            <a:r>
              <a:rPr lang="en-US" sz="2000" dirty="0"/>
              <a:t>Optional Requirements:</a:t>
            </a:r>
          </a:p>
          <a:p>
            <a:pPr marL="285750" lvl="1" indent="-285750" algn="just">
              <a:lnSpc>
                <a:spcPct val="110000"/>
              </a:lnSpc>
              <a:spcBef>
                <a:spcPts val="1000"/>
              </a:spcBef>
              <a:buFont typeface="Courier New" panose="02070309020205020404" pitchFamily="49" charset="0"/>
              <a:buChar char="o"/>
            </a:pPr>
            <a:r>
              <a:rPr lang="en-US" sz="2000" b="1" dirty="0"/>
              <a:t>Compute hash value</a:t>
            </a:r>
            <a:r>
              <a:rPr lang="en-US" sz="2000" dirty="0"/>
              <a:t> for complete bit-stream copy, compare with source hash value, and display result.</a:t>
            </a:r>
          </a:p>
          <a:p>
            <a:pPr marL="285750" lvl="1" indent="-285750" algn="just">
              <a:lnSpc>
                <a:spcPct val="110000"/>
              </a:lnSpc>
              <a:spcBef>
                <a:spcPts val="1000"/>
              </a:spcBef>
              <a:buFont typeface="Courier New" panose="02070309020205020404" pitchFamily="49" charset="0"/>
              <a:buChar char="o"/>
            </a:pPr>
            <a:r>
              <a:rPr lang="en-US" sz="2000" b="1" dirty="0"/>
              <a:t>Divide bit-stream copy into blocks</a:t>
            </a:r>
            <a:r>
              <a:rPr lang="en-US" sz="2000" dirty="0"/>
              <a:t>, compute hash values for each, and compare with original block data hash values.</a:t>
            </a:r>
          </a:p>
          <a:p>
            <a:pPr marL="285750" lvl="1" indent="-285750" algn="just">
              <a:lnSpc>
                <a:spcPct val="110000"/>
              </a:lnSpc>
              <a:spcBef>
                <a:spcPts val="1000"/>
              </a:spcBef>
              <a:buFont typeface="Courier New" panose="02070309020205020404" pitchFamily="49" charset="0"/>
              <a:buChar char="o"/>
            </a:pPr>
            <a:r>
              <a:rPr lang="en-US" sz="2000" b="1" dirty="0"/>
              <a:t>Log various items </a:t>
            </a:r>
            <a:r>
              <a:rPr lang="en-US" sz="2000" dirty="0"/>
              <a:t>including tool version, disk identification, errors, actions, run times, settings, and user comments.</a:t>
            </a:r>
          </a:p>
          <a:p>
            <a:pPr marL="285750" lvl="1" indent="-285750" algn="just">
              <a:lnSpc>
                <a:spcPct val="110000"/>
              </a:lnSpc>
              <a:spcBef>
                <a:spcPts val="1000"/>
              </a:spcBef>
              <a:buFont typeface="Courier New" panose="02070309020205020404" pitchFamily="49" charset="0"/>
              <a:buChar char="o"/>
            </a:pPr>
            <a:r>
              <a:rPr lang="en-US" sz="2000" dirty="0"/>
              <a:t>Create bit-stream copy of individual partitions as directed by user.</a:t>
            </a:r>
          </a:p>
          <a:p>
            <a:pPr marL="285750" lvl="1" indent="-285750" algn="just">
              <a:lnSpc>
                <a:spcPct val="110000"/>
              </a:lnSpc>
              <a:spcBef>
                <a:spcPts val="1000"/>
              </a:spcBef>
              <a:buFont typeface="Courier New" panose="02070309020205020404" pitchFamily="49" charset="0"/>
              <a:buChar char="o"/>
            </a:pPr>
            <a:r>
              <a:rPr lang="en-US" sz="2000" dirty="0"/>
              <a:t>Make source disk partition table visible to users and record its contents.</a:t>
            </a:r>
          </a:p>
          <a:p>
            <a:pPr marL="285750" lvl="1" indent="-285750" algn="just">
              <a:lnSpc>
                <a:spcPct val="110000"/>
              </a:lnSpc>
              <a:spcBef>
                <a:spcPts val="1000"/>
              </a:spcBef>
              <a:buFont typeface="Courier New" panose="02070309020205020404" pitchFamily="49" charset="0"/>
              <a:buChar char="o"/>
            </a:pPr>
            <a:r>
              <a:rPr lang="en-US" sz="2000" dirty="0"/>
              <a:t>Create image file on fixed or removable magnetic/electronic media for bit-stream copy creation.</a:t>
            </a:r>
          </a:p>
          <a:p>
            <a:pPr marL="285750" lvl="1" indent="-285750" algn="just">
              <a:lnSpc>
                <a:spcPct val="110000"/>
              </a:lnSpc>
              <a:spcBef>
                <a:spcPts val="1000"/>
              </a:spcBef>
              <a:buFont typeface="Courier New" panose="02070309020205020404" pitchFamily="49" charset="0"/>
              <a:buChar char="o"/>
            </a:pPr>
            <a:r>
              <a:rPr lang="en-US" sz="2000" dirty="0"/>
              <a:t>Create bit-stream copy on platform connected through communications link to different platform containing source disk.</a:t>
            </a:r>
          </a:p>
        </p:txBody>
      </p:sp>
    </p:spTree>
    <p:extLst>
      <p:ext uri="{BB962C8B-B14F-4D97-AF65-F5344CB8AC3E}">
        <p14:creationId xmlns:p14="http://schemas.microsoft.com/office/powerpoint/2010/main" val="3501697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Importance of Data Sanitization:</a:t>
            </a:r>
          </a:p>
          <a:p>
            <a:pPr marL="285750" lvl="1" indent="-285750" algn="just">
              <a:lnSpc>
                <a:spcPct val="110000"/>
              </a:lnSpc>
              <a:spcBef>
                <a:spcPts val="1000"/>
              </a:spcBef>
              <a:buFont typeface="Courier New" panose="02070309020205020404" pitchFamily="49" charset="0"/>
              <a:buChar char="o"/>
            </a:pPr>
            <a:r>
              <a:rPr lang="en-US" sz="1800" dirty="0"/>
              <a:t>Data deletion and disposal on electronic devices is virtual and does not completely erase the file data, posing a security threat.</a:t>
            </a:r>
          </a:p>
          <a:p>
            <a:pPr marL="285750" lvl="1" indent="-285750" algn="just">
              <a:lnSpc>
                <a:spcPct val="110000"/>
              </a:lnSpc>
              <a:spcBef>
                <a:spcPts val="1000"/>
              </a:spcBef>
              <a:buFont typeface="Courier New" panose="02070309020205020404" pitchFamily="49" charset="0"/>
              <a:buChar char="o"/>
            </a:pPr>
            <a:r>
              <a:rPr lang="en-US" sz="1800" dirty="0"/>
              <a:t>Overwriting the data with sequential zeroes or ones is the most effective method to ensure complete erasure and prevent data retrieval.</a:t>
            </a:r>
          </a:p>
          <a:p>
            <a:pPr marL="285750" lvl="1" indent="-285750" algn="just">
              <a:lnSpc>
                <a:spcPct val="110000"/>
              </a:lnSpc>
              <a:spcBef>
                <a:spcPts val="1000"/>
              </a:spcBef>
              <a:buFont typeface="Courier New" panose="02070309020205020404" pitchFamily="49" charset="0"/>
              <a:buChar char="o"/>
            </a:pPr>
            <a:r>
              <a:rPr lang="en-US" sz="1800" dirty="0"/>
              <a:t>NIST SP 800-88 Guidelines:</a:t>
            </a:r>
          </a:p>
          <a:p>
            <a:pPr marL="742950" lvl="2" indent="-285750" algn="just">
              <a:lnSpc>
                <a:spcPct val="110000"/>
              </a:lnSpc>
              <a:spcBef>
                <a:spcPts val="1000"/>
              </a:spcBef>
              <a:buFont typeface="Courier New" panose="02070309020205020404" pitchFamily="49" charset="0"/>
              <a:buChar char="o"/>
            </a:pPr>
            <a:r>
              <a:rPr lang="en-US" sz="1800" dirty="0"/>
              <a:t>Clear: Logical techniques to sanitize data using standard read and write commands.</a:t>
            </a:r>
          </a:p>
          <a:p>
            <a:pPr marL="742950" lvl="2" indent="-285750" algn="just">
              <a:lnSpc>
                <a:spcPct val="110000"/>
              </a:lnSpc>
              <a:spcBef>
                <a:spcPts val="1000"/>
              </a:spcBef>
              <a:buFont typeface="Courier New" panose="02070309020205020404" pitchFamily="49" charset="0"/>
              <a:buChar char="o"/>
            </a:pPr>
            <a:r>
              <a:rPr lang="en-US" sz="1800" dirty="0"/>
              <a:t>Purge: Physical or logical techniques to make data recovery infeasible.</a:t>
            </a:r>
          </a:p>
          <a:p>
            <a:pPr marL="742950" lvl="2" indent="-285750" algn="just">
              <a:lnSpc>
                <a:spcPct val="110000"/>
              </a:lnSpc>
              <a:spcBef>
                <a:spcPts val="1000"/>
              </a:spcBef>
              <a:buFont typeface="Courier New" panose="02070309020205020404" pitchFamily="49" charset="0"/>
              <a:buChar char="o"/>
            </a:pPr>
            <a:r>
              <a:rPr lang="en-US" sz="1800" dirty="0"/>
              <a:t>Destroy: Renders data recovery infeasible, making the media unusable for data storage.</a:t>
            </a:r>
          </a:p>
        </p:txBody>
      </p:sp>
    </p:spTree>
    <p:extLst>
      <p:ext uri="{BB962C8B-B14F-4D97-AF65-F5344CB8AC3E}">
        <p14:creationId xmlns:p14="http://schemas.microsoft.com/office/powerpoint/2010/main" val="2693144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Importance of Data Sanitization: </a:t>
            </a:r>
            <a:r>
              <a:rPr lang="en-US" sz="1800" dirty="0"/>
              <a:t>Best Practices:</a:t>
            </a:r>
          </a:p>
          <a:p>
            <a:pPr marL="285750" lvl="1" indent="-285750" algn="just">
              <a:lnSpc>
                <a:spcPct val="110000"/>
              </a:lnSpc>
              <a:spcBef>
                <a:spcPts val="1000"/>
              </a:spcBef>
              <a:buFont typeface="Courier New" panose="02070309020205020404" pitchFamily="49" charset="0"/>
              <a:buChar char="o"/>
            </a:pPr>
            <a:r>
              <a:rPr lang="en-US" sz="1800" dirty="0"/>
              <a:t>Implement complex access controls and encryption to reduce the risk of unauthorized access.</a:t>
            </a:r>
          </a:p>
          <a:p>
            <a:pPr marL="285750" lvl="1" indent="-285750" algn="just">
              <a:lnSpc>
                <a:spcPct val="110000"/>
              </a:lnSpc>
              <a:spcBef>
                <a:spcPts val="1000"/>
              </a:spcBef>
              <a:buFont typeface="Courier New" panose="02070309020205020404" pitchFamily="49" charset="0"/>
              <a:buChar char="o"/>
            </a:pPr>
            <a:r>
              <a:rPr lang="en-US" sz="1800" dirty="0"/>
              <a:t>Dispose of media through internal transfer, recycling, or external transfer to eliminate not useful data.</a:t>
            </a:r>
          </a:p>
          <a:p>
            <a:pPr marL="285750" lvl="1" indent="-285750" algn="just">
              <a:lnSpc>
                <a:spcPct val="110000"/>
              </a:lnSpc>
              <a:spcBef>
                <a:spcPts val="1000"/>
              </a:spcBef>
              <a:buFont typeface="Courier New" panose="02070309020205020404" pitchFamily="49" charset="0"/>
              <a:buChar char="o"/>
            </a:pPr>
            <a:r>
              <a:rPr lang="en-US" sz="1800" dirty="0"/>
              <a:t>Effective sanitization techniques and media tracking are crucial for protecting sensitive data.</a:t>
            </a:r>
          </a:p>
          <a:p>
            <a:pPr marL="285750" lvl="1" indent="-285750" algn="just">
              <a:lnSpc>
                <a:spcPct val="110000"/>
              </a:lnSpc>
              <a:spcBef>
                <a:spcPts val="1000"/>
              </a:spcBef>
              <a:buFont typeface="Courier New" panose="02070309020205020404" pitchFamily="49" charset="0"/>
              <a:buChar char="o"/>
            </a:pPr>
            <a:r>
              <a:rPr lang="en-US" sz="1800" dirty="0"/>
              <a:t>All organizations and intermediaries are responsible for effective information management and data sanitization.</a:t>
            </a:r>
          </a:p>
          <a:p>
            <a:pPr marL="285750" lvl="1" indent="-285750" algn="just">
              <a:lnSpc>
                <a:spcPct val="110000"/>
              </a:lnSpc>
              <a:spcBef>
                <a:spcPts val="1000"/>
              </a:spcBef>
              <a:buFont typeface="Courier New" panose="02070309020205020404" pitchFamily="49" charset="0"/>
              <a:buChar char="o"/>
            </a:pPr>
            <a:r>
              <a:rPr lang="en-US" sz="1800" dirty="0"/>
              <a:t>Physical Destruction:</a:t>
            </a:r>
          </a:p>
          <a:p>
            <a:pPr marL="742950" lvl="2" indent="-285750" algn="just">
              <a:lnSpc>
                <a:spcPct val="110000"/>
              </a:lnSpc>
              <a:spcBef>
                <a:spcPts val="1000"/>
              </a:spcBef>
              <a:buFont typeface="Courier New" panose="02070309020205020404" pitchFamily="49" charset="0"/>
              <a:buChar char="o"/>
            </a:pPr>
            <a:r>
              <a:rPr lang="en-US" sz="1800" dirty="0"/>
              <a:t>Techniques like cross-cut shredding can physically destroy media.</a:t>
            </a:r>
          </a:p>
          <a:p>
            <a:pPr marL="742950" lvl="2" indent="-285750" algn="just">
              <a:lnSpc>
                <a:spcPct val="110000"/>
              </a:lnSpc>
              <a:spcBef>
                <a:spcPts val="1000"/>
              </a:spcBef>
              <a:buFont typeface="Courier New" panose="02070309020205020404" pitchFamily="49" charset="0"/>
              <a:buChar char="o"/>
            </a:pPr>
            <a:r>
              <a:rPr lang="en-US" sz="1800" dirty="0"/>
              <a:t>Destruction can be done on-site or through third parties meeting confidentiality standards.</a:t>
            </a:r>
          </a:p>
          <a:p>
            <a:pPr marL="285750" lvl="1" indent="-285750" algn="just">
              <a:lnSpc>
                <a:spcPct val="110000"/>
              </a:lnSpc>
              <a:spcBef>
                <a:spcPts val="1000"/>
              </a:spcBef>
              <a:buFont typeface="Courier New" panose="02070309020205020404" pitchFamily="49" charset="0"/>
              <a:buChar char="o"/>
            </a:pPr>
            <a:r>
              <a:rPr lang="en-US" sz="1800" dirty="0"/>
              <a:t>Considerations:</a:t>
            </a:r>
          </a:p>
          <a:p>
            <a:pPr marL="742950" lvl="2" indent="-285750" algn="just">
              <a:lnSpc>
                <a:spcPct val="110000"/>
              </a:lnSpc>
              <a:spcBef>
                <a:spcPts val="1000"/>
              </a:spcBef>
              <a:buFont typeface="Courier New" panose="02070309020205020404" pitchFamily="49" charset="0"/>
              <a:buChar char="o"/>
            </a:pPr>
            <a:r>
              <a:rPr lang="en-US" sz="1800" dirty="0"/>
              <a:t>Investigators should assess the type of target media and select an appropriate sanitization method to ensure no remnants of previous data remain.</a:t>
            </a:r>
          </a:p>
          <a:p>
            <a:pPr marL="742950" lvl="2" indent="-285750" algn="just">
              <a:lnSpc>
                <a:spcPct val="110000"/>
              </a:lnSpc>
              <a:spcBef>
                <a:spcPts val="1000"/>
              </a:spcBef>
              <a:buFont typeface="Courier New" panose="02070309020205020404" pitchFamily="49" charset="0"/>
              <a:buChar char="o"/>
            </a:pPr>
            <a:r>
              <a:rPr lang="en-US" sz="1800" dirty="0"/>
              <a:t>Previous media may alter properties or change data structure, affecting the integrity of evidence files.</a:t>
            </a:r>
          </a:p>
        </p:txBody>
      </p:sp>
    </p:spTree>
    <p:extLst>
      <p:ext uri="{BB962C8B-B14F-4D97-AF65-F5344CB8AC3E}">
        <p14:creationId xmlns:p14="http://schemas.microsoft.com/office/powerpoint/2010/main" val="19818461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Acquire Volatile Data</a:t>
            </a:r>
          </a:p>
          <a:p>
            <a:pPr marL="285750" lvl="1" indent="-285750" algn="just">
              <a:lnSpc>
                <a:spcPct val="110000"/>
              </a:lnSpc>
              <a:spcBef>
                <a:spcPts val="1000"/>
              </a:spcBef>
              <a:buFont typeface="Courier New" panose="02070309020205020404" pitchFamily="49" charset="0"/>
              <a:buChar char="o"/>
            </a:pPr>
            <a:r>
              <a:rPr lang="en-US" sz="1800" dirty="0"/>
              <a:t>RAM and other volatile data are dynamic and sensitive to alteration.</a:t>
            </a:r>
          </a:p>
          <a:p>
            <a:pPr marL="285750" lvl="1" indent="-285750" algn="just">
              <a:lnSpc>
                <a:spcPct val="110000"/>
              </a:lnSpc>
              <a:spcBef>
                <a:spcPts val="1000"/>
              </a:spcBef>
              <a:buFont typeface="Courier New" panose="02070309020205020404" pitchFamily="49" charset="0"/>
              <a:buChar char="o"/>
            </a:pPr>
            <a:r>
              <a:rPr lang="en-US" sz="1800" dirty="0"/>
              <a:t>Working on a live system may inadvertently change data, timestamps, or trigger malware execution.</a:t>
            </a:r>
          </a:p>
          <a:p>
            <a:pPr marL="285750" lvl="1" indent="-285750" algn="just">
              <a:lnSpc>
                <a:spcPct val="110000"/>
              </a:lnSpc>
              <a:spcBef>
                <a:spcPts val="1000"/>
              </a:spcBef>
              <a:buFont typeface="Courier New" panose="02070309020205020404" pitchFamily="49" charset="0"/>
              <a:buChar char="o"/>
            </a:pPr>
            <a:r>
              <a:rPr lang="en-US" sz="1800" dirty="0"/>
              <a:t>Involuntary actions might lead to system inaccessibility or reboot.</a:t>
            </a:r>
          </a:p>
          <a:p>
            <a:pPr marL="285750" lvl="1" indent="-285750" algn="just">
              <a:lnSpc>
                <a:spcPct val="110000"/>
              </a:lnSpc>
              <a:spcBef>
                <a:spcPts val="1000"/>
              </a:spcBef>
              <a:buFont typeface="Courier New" panose="02070309020205020404" pitchFamily="49" charset="0"/>
              <a:buChar char="o"/>
            </a:pPr>
            <a:r>
              <a:rPr lang="en-US" sz="1800" dirty="0"/>
              <a:t>Caution in Live System Examination:</a:t>
            </a:r>
          </a:p>
          <a:p>
            <a:pPr marL="742950" lvl="2" indent="-285750" algn="just">
              <a:lnSpc>
                <a:spcPct val="110000"/>
              </a:lnSpc>
              <a:spcBef>
                <a:spcPts val="1000"/>
              </a:spcBef>
              <a:buFont typeface="Courier New" panose="02070309020205020404" pitchFamily="49" charset="0"/>
              <a:buChar char="o"/>
            </a:pPr>
            <a:r>
              <a:rPr lang="en-US" sz="1800" dirty="0"/>
              <a:t>Live system examination requires careful handling to avoid unintended changes.</a:t>
            </a:r>
          </a:p>
          <a:p>
            <a:pPr marL="742950" lvl="2" indent="-285750" algn="just">
              <a:lnSpc>
                <a:spcPct val="110000"/>
              </a:lnSpc>
              <a:spcBef>
                <a:spcPts val="1000"/>
              </a:spcBef>
              <a:buFont typeface="Courier New" panose="02070309020205020404" pitchFamily="49" charset="0"/>
              <a:buChar char="o"/>
            </a:pPr>
            <a:r>
              <a:rPr lang="en-US" sz="1800" dirty="0"/>
              <a:t>Alterations could affect file access dates, trigger malware execution, or cause system instability.</a:t>
            </a:r>
          </a:p>
          <a:p>
            <a:pPr marL="285750" lvl="1" indent="-285750" algn="just">
              <a:lnSpc>
                <a:spcPct val="110000"/>
              </a:lnSpc>
              <a:spcBef>
                <a:spcPts val="1000"/>
              </a:spcBef>
              <a:buFont typeface="Courier New" panose="02070309020205020404" pitchFamily="49" charset="0"/>
              <a:buChar char="o"/>
            </a:pPr>
            <a:r>
              <a:rPr lang="en-US" sz="1800" dirty="0"/>
              <a:t>Acquisition Considerations:</a:t>
            </a:r>
          </a:p>
          <a:p>
            <a:pPr marL="742950" lvl="2" indent="-285750" algn="just">
              <a:lnSpc>
                <a:spcPct val="110000"/>
              </a:lnSpc>
              <a:spcBef>
                <a:spcPts val="1000"/>
              </a:spcBef>
              <a:buFont typeface="Courier New" panose="02070309020205020404" pitchFamily="49" charset="0"/>
              <a:buChar char="o"/>
            </a:pPr>
            <a:r>
              <a:rPr lang="en-US" sz="1800" dirty="0"/>
              <a:t>Volatile data can be acquired directly from the live system or from a memory image.</a:t>
            </a:r>
          </a:p>
          <a:p>
            <a:pPr marL="742950" lvl="2" indent="-285750" algn="just">
              <a:lnSpc>
                <a:spcPct val="110000"/>
              </a:lnSpc>
              <a:spcBef>
                <a:spcPts val="1000"/>
              </a:spcBef>
              <a:buFont typeface="Courier New" panose="02070309020205020404" pitchFamily="49" charset="0"/>
              <a:buChar char="o"/>
            </a:pPr>
            <a:r>
              <a:rPr lang="en-US" sz="1800" dirty="0"/>
              <a:t>Both methods yield similar amounts of data for examination.</a:t>
            </a:r>
          </a:p>
        </p:txBody>
      </p:sp>
    </p:spTree>
    <p:extLst>
      <p:ext uri="{BB962C8B-B14F-4D97-AF65-F5344CB8AC3E}">
        <p14:creationId xmlns:p14="http://schemas.microsoft.com/office/powerpoint/2010/main" val="1937516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Enable Write Protection on the Evidence Media</a:t>
            </a:r>
          </a:p>
          <a:p>
            <a:pPr marL="285750" lvl="1" indent="-285750" algn="just">
              <a:lnSpc>
                <a:spcPct val="110000"/>
              </a:lnSpc>
              <a:spcBef>
                <a:spcPts val="1000"/>
              </a:spcBef>
              <a:buFont typeface="Courier New" panose="02070309020205020404" pitchFamily="49" charset="0"/>
              <a:buChar char="o"/>
            </a:pPr>
            <a:r>
              <a:rPr lang="en-US" sz="1800" dirty="0"/>
              <a:t>Write protection prevents storage media from being written to or modified.</a:t>
            </a:r>
          </a:p>
          <a:p>
            <a:pPr marL="285750" lvl="1" indent="-285750" algn="just">
              <a:lnSpc>
                <a:spcPct val="110000"/>
              </a:lnSpc>
              <a:spcBef>
                <a:spcPts val="1000"/>
              </a:spcBef>
              <a:buFont typeface="Courier New" panose="02070309020205020404" pitchFamily="49" charset="0"/>
              <a:buChar char="o"/>
            </a:pPr>
            <a:r>
              <a:rPr lang="en-US" sz="1800" dirty="0"/>
              <a:t>It ensures the integrity of evidence during acquisition, analysis, and management.</a:t>
            </a:r>
          </a:p>
          <a:p>
            <a:pPr marL="285750" lvl="1" indent="-285750" algn="just">
              <a:lnSpc>
                <a:spcPct val="110000"/>
              </a:lnSpc>
              <a:spcBef>
                <a:spcPts val="1000"/>
              </a:spcBef>
              <a:buFont typeface="Courier New" panose="02070309020205020404" pitchFamily="49" charset="0"/>
              <a:buChar char="o"/>
            </a:pPr>
            <a:r>
              <a:rPr lang="en-US" sz="1800" dirty="0"/>
              <a:t>Implementation of Write Protection:</a:t>
            </a:r>
          </a:p>
          <a:p>
            <a:pPr marL="742950" lvl="2" indent="-285750" algn="just">
              <a:lnSpc>
                <a:spcPct val="110000"/>
              </a:lnSpc>
              <a:spcBef>
                <a:spcPts val="1000"/>
              </a:spcBef>
              <a:buFont typeface="Courier New" panose="02070309020205020404" pitchFamily="49" charset="0"/>
              <a:buChar char="o"/>
            </a:pPr>
            <a:r>
              <a:rPr lang="en-US" sz="1800" dirty="0"/>
              <a:t>Write protection can be achieved through hardware devices or software programs.</a:t>
            </a:r>
          </a:p>
          <a:p>
            <a:pPr marL="742950" lvl="2" indent="-285750" algn="just">
              <a:lnSpc>
                <a:spcPct val="110000"/>
              </a:lnSpc>
              <a:spcBef>
                <a:spcPts val="1000"/>
              </a:spcBef>
              <a:buFont typeface="Courier New" panose="02070309020205020404" pitchFamily="49" charset="0"/>
              <a:buChar char="o"/>
            </a:pPr>
            <a:r>
              <a:rPr lang="en-US" sz="1800" dirty="0"/>
              <a:t>It allows data to be read but prevents writing or modification.</a:t>
            </a:r>
          </a:p>
          <a:p>
            <a:pPr marL="285750" lvl="1" indent="-285750" algn="just">
              <a:lnSpc>
                <a:spcPct val="110000"/>
              </a:lnSpc>
              <a:spcBef>
                <a:spcPts val="1000"/>
              </a:spcBef>
              <a:buFont typeface="Courier New" panose="02070309020205020404" pitchFamily="49" charset="0"/>
              <a:buChar char="o"/>
            </a:pPr>
            <a:r>
              <a:rPr lang="en-US" sz="1800" dirty="0"/>
              <a:t>Importance in Forensic Investigations:</a:t>
            </a:r>
          </a:p>
          <a:p>
            <a:pPr marL="742950" lvl="2" indent="-285750" algn="just">
              <a:lnSpc>
                <a:spcPct val="110000"/>
              </a:lnSpc>
              <a:spcBef>
                <a:spcPts val="1000"/>
              </a:spcBef>
              <a:buFont typeface="Courier New" panose="02070309020205020404" pitchFamily="49" charset="0"/>
              <a:buChar char="o"/>
            </a:pPr>
            <a:r>
              <a:rPr lang="en-US" sz="1800" dirty="0"/>
              <a:t>Write protection safeguards evidence from alterations, ensuring its legitimacy.</a:t>
            </a:r>
          </a:p>
          <a:p>
            <a:pPr marL="742950" lvl="2" indent="-285750" algn="just">
              <a:lnSpc>
                <a:spcPct val="110000"/>
              </a:lnSpc>
              <a:spcBef>
                <a:spcPts val="1000"/>
              </a:spcBef>
              <a:buFont typeface="Courier New" panose="02070309020205020404" pitchFamily="49" charset="0"/>
              <a:buChar char="o"/>
            </a:pPr>
            <a:r>
              <a:rPr lang="en-US" sz="1800" dirty="0"/>
              <a:t>Measures must be implemented to prevent programs from modifying disk contents.</a:t>
            </a:r>
          </a:p>
        </p:txBody>
      </p:sp>
    </p:spTree>
    <p:extLst>
      <p:ext uri="{BB962C8B-B14F-4D97-AF65-F5344CB8AC3E}">
        <p14:creationId xmlns:p14="http://schemas.microsoft.com/office/powerpoint/2010/main" val="423576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Enable Write Protection on the Evidence Media</a:t>
            </a:r>
          </a:p>
          <a:p>
            <a:pPr marL="285750" lvl="1" indent="-285750" algn="just">
              <a:lnSpc>
                <a:spcPct val="110000"/>
              </a:lnSpc>
              <a:spcBef>
                <a:spcPts val="1000"/>
              </a:spcBef>
              <a:buFont typeface="Courier New" panose="02070309020205020404" pitchFamily="49" charset="0"/>
              <a:buChar char="o"/>
            </a:pPr>
            <a:r>
              <a:rPr lang="en-US" sz="1800" dirty="0"/>
              <a:t>Defense Mechanisms Against Alterations:</a:t>
            </a:r>
          </a:p>
          <a:p>
            <a:pPr marL="742950" lvl="2" indent="-285750" algn="just">
              <a:lnSpc>
                <a:spcPct val="110000"/>
              </a:lnSpc>
              <a:spcBef>
                <a:spcPts val="1000"/>
              </a:spcBef>
              <a:buFont typeface="Courier New" panose="02070309020205020404" pitchFamily="49" charset="0"/>
              <a:buChar char="o"/>
            </a:pPr>
            <a:r>
              <a:rPr lang="en-US" sz="1800" dirty="0"/>
              <a:t>Setting a hardware jumper to make the disk read-only.</a:t>
            </a:r>
          </a:p>
          <a:p>
            <a:pPr marL="742950" lvl="2" indent="-285750" algn="just">
              <a:lnSpc>
                <a:spcPct val="110000"/>
              </a:lnSpc>
              <a:spcBef>
                <a:spcPts val="1000"/>
              </a:spcBef>
              <a:buFont typeface="Courier New" panose="02070309020205020404" pitchFamily="49" charset="0"/>
              <a:buChar char="o"/>
            </a:pPr>
            <a:r>
              <a:rPr lang="en-US" sz="1800" dirty="0"/>
              <a:t>Using operating systems and software that cannot write to the disk unless instructed.</a:t>
            </a:r>
          </a:p>
          <a:p>
            <a:pPr marL="742950" lvl="2" indent="-285750" algn="just">
              <a:lnSpc>
                <a:spcPct val="110000"/>
              </a:lnSpc>
              <a:spcBef>
                <a:spcPts val="1000"/>
              </a:spcBef>
              <a:buFont typeface="Courier New" panose="02070309020205020404" pitchFamily="49" charset="0"/>
              <a:buChar char="o"/>
            </a:pPr>
            <a:r>
              <a:rPr lang="en-US" sz="1800" dirty="0"/>
              <a:t>Employing hard disk write block tools to protect against disk writes.</a:t>
            </a:r>
          </a:p>
          <a:p>
            <a:pPr marL="285750" lvl="1" indent="-285750" algn="just">
              <a:lnSpc>
                <a:spcPct val="110000"/>
              </a:lnSpc>
              <a:spcBef>
                <a:spcPts val="1000"/>
              </a:spcBef>
              <a:buFont typeface="Courier New" panose="02070309020205020404" pitchFamily="49" charset="0"/>
              <a:buChar char="o"/>
            </a:pPr>
            <a:r>
              <a:rPr lang="en-US" sz="1800" dirty="0"/>
              <a:t>Types of Write Blocker Tools:</a:t>
            </a:r>
          </a:p>
          <a:p>
            <a:pPr marL="742950" lvl="2" indent="-285750" algn="just">
              <a:lnSpc>
                <a:spcPct val="110000"/>
              </a:lnSpc>
              <a:spcBef>
                <a:spcPts val="1000"/>
              </a:spcBef>
              <a:buFont typeface="Courier New" panose="02070309020205020404" pitchFamily="49" charset="0"/>
              <a:buChar char="o"/>
            </a:pPr>
            <a:r>
              <a:rPr lang="en-US" sz="1800" dirty="0"/>
              <a:t>Hardware write blocker devices provide read-only access and require installation.</a:t>
            </a:r>
          </a:p>
          <a:p>
            <a:pPr marL="1200150" lvl="3" indent="-285750" algn="just">
              <a:lnSpc>
                <a:spcPct val="110000"/>
              </a:lnSpc>
              <a:spcBef>
                <a:spcPts val="1000"/>
              </a:spcBef>
              <a:buFont typeface="Courier New" panose="02070309020205020404" pitchFamily="49" charset="0"/>
              <a:buChar char="o"/>
            </a:pPr>
            <a:r>
              <a:rPr lang="en-US" dirty="0"/>
              <a:t>Examples: CRU® </a:t>
            </a:r>
            <a:r>
              <a:rPr lang="en-US" dirty="0" err="1"/>
              <a:t>WiebeTech</a:t>
            </a:r>
            <a:r>
              <a:rPr lang="en-US" dirty="0"/>
              <a:t>® USB </a:t>
            </a:r>
            <a:r>
              <a:rPr lang="en-US" dirty="0" err="1"/>
              <a:t>WriteBlockerTM</a:t>
            </a:r>
            <a:r>
              <a:rPr lang="en-US" dirty="0"/>
              <a:t>, Tableau Forensic Bridges.</a:t>
            </a:r>
          </a:p>
          <a:p>
            <a:pPr marL="742950" lvl="2" indent="-285750" algn="just">
              <a:lnSpc>
                <a:spcPct val="110000"/>
              </a:lnSpc>
              <a:spcBef>
                <a:spcPts val="1000"/>
              </a:spcBef>
              <a:buFont typeface="Courier New" panose="02070309020205020404" pitchFamily="49" charset="0"/>
              <a:buChar char="o"/>
            </a:pPr>
            <a:r>
              <a:rPr lang="en-US" sz="1800" dirty="0"/>
              <a:t>Software write blocker tools activate write protection within an examiner-controlled operating system.</a:t>
            </a:r>
          </a:p>
          <a:p>
            <a:pPr marL="1200150" lvl="3" indent="-285750" algn="just">
              <a:lnSpc>
                <a:spcPct val="110000"/>
              </a:lnSpc>
              <a:spcBef>
                <a:spcPts val="1000"/>
              </a:spcBef>
              <a:buFont typeface="Courier New" panose="02070309020205020404" pitchFamily="49" charset="0"/>
              <a:buChar char="o"/>
            </a:pPr>
            <a:r>
              <a:rPr lang="en-US" dirty="0"/>
              <a:t>Examples: SAFE Block, </a:t>
            </a:r>
            <a:r>
              <a:rPr lang="en-US" dirty="0" err="1"/>
              <a:t>MacForensicsLab</a:t>
            </a:r>
            <a:r>
              <a:rPr lang="en-US" dirty="0"/>
              <a:t> Write Controller.</a:t>
            </a:r>
          </a:p>
        </p:txBody>
      </p:sp>
    </p:spTree>
    <p:extLst>
      <p:ext uri="{BB962C8B-B14F-4D97-AF65-F5344CB8AC3E}">
        <p14:creationId xmlns:p14="http://schemas.microsoft.com/office/powerpoint/2010/main" val="5806817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Acquire Non-volatile Data</a:t>
            </a:r>
          </a:p>
          <a:p>
            <a:pPr marL="285750" lvl="1" indent="-285750" algn="just">
              <a:lnSpc>
                <a:spcPct val="110000"/>
              </a:lnSpc>
              <a:spcBef>
                <a:spcPts val="1000"/>
              </a:spcBef>
              <a:buFont typeface="Courier New" panose="02070309020205020404" pitchFamily="49" charset="0"/>
              <a:buChar char="o"/>
            </a:pPr>
            <a:r>
              <a:rPr lang="en-US" sz="1800" dirty="0"/>
              <a:t>Non-volatile data retrieval is crucial in forensic investigations, achievable through both live and dead acquisition methods.</a:t>
            </a:r>
          </a:p>
          <a:p>
            <a:pPr marL="285750" lvl="1" indent="-285750" algn="just">
              <a:lnSpc>
                <a:spcPct val="110000"/>
              </a:lnSpc>
              <a:spcBef>
                <a:spcPts val="1000"/>
              </a:spcBef>
              <a:buFont typeface="Courier New" panose="02070309020205020404" pitchFamily="49" charset="0"/>
              <a:buChar char="o"/>
            </a:pPr>
            <a:r>
              <a:rPr lang="en-US" sz="1800" dirty="0"/>
              <a:t>Remote acquisition tools like </a:t>
            </a:r>
            <a:r>
              <a:rPr lang="en-US" sz="1800" dirty="0" err="1"/>
              <a:t>Netcat</a:t>
            </a:r>
            <a:r>
              <a:rPr lang="en-US" sz="1800" dirty="0"/>
              <a:t> or bootable CDs/USBs such as CAINE facilitate live acquisition.</a:t>
            </a:r>
          </a:p>
          <a:p>
            <a:pPr marL="285750" lvl="1" indent="-285750" algn="just">
              <a:lnSpc>
                <a:spcPct val="110000"/>
              </a:lnSpc>
              <a:spcBef>
                <a:spcPts val="1000"/>
              </a:spcBef>
              <a:buFont typeface="Courier New" panose="02070309020205020404" pitchFamily="49" charset="0"/>
              <a:buChar char="o"/>
            </a:pPr>
            <a:r>
              <a:rPr lang="en-US" sz="1800" dirty="0"/>
              <a:t>Dead Acquisition Process:</a:t>
            </a:r>
          </a:p>
          <a:p>
            <a:pPr marL="742950" lvl="2" indent="-285750" algn="just">
              <a:lnSpc>
                <a:spcPct val="110000"/>
              </a:lnSpc>
              <a:spcBef>
                <a:spcPts val="1000"/>
              </a:spcBef>
              <a:buFont typeface="Courier New" panose="02070309020205020404" pitchFamily="49" charset="0"/>
              <a:buChar char="o"/>
            </a:pPr>
            <a:r>
              <a:rPr lang="en-US" sz="1800" b="1" dirty="0"/>
              <a:t>Remove Hard Drive</a:t>
            </a:r>
            <a:r>
              <a:rPr lang="en-US" sz="1800" dirty="0"/>
              <a:t>: Extract the hard drive from the suspect device.</a:t>
            </a:r>
          </a:p>
          <a:p>
            <a:pPr marL="742950" lvl="2" indent="-285750" algn="just">
              <a:lnSpc>
                <a:spcPct val="110000"/>
              </a:lnSpc>
              <a:spcBef>
                <a:spcPts val="1000"/>
              </a:spcBef>
              <a:buFont typeface="Courier New" panose="02070309020205020404" pitchFamily="49" charset="0"/>
              <a:buChar char="o"/>
            </a:pPr>
            <a:r>
              <a:rPr lang="en-US" sz="1800" b="1" dirty="0"/>
              <a:t>Connect to Forensic Workstation</a:t>
            </a:r>
            <a:r>
              <a:rPr lang="en-US" sz="1800" dirty="0"/>
              <a:t>: Connect the hard disk to a forensic workstation for acquisition.</a:t>
            </a:r>
          </a:p>
          <a:p>
            <a:pPr marL="742950" lvl="2" indent="-285750" algn="just">
              <a:lnSpc>
                <a:spcPct val="110000"/>
              </a:lnSpc>
              <a:spcBef>
                <a:spcPts val="1000"/>
              </a:spcBef>
              <a:buFont typeface="Courier New" panose="02070309020205020404" pitchFamily="49" charset="0"/>
              <a:buChar char="o"/>
            </a:pPr>
            <a:r>
              <a:rPr lang="en-US" sz="1800" b="1" dirty="0"/>
              <a:t>Enable Write-Blocking</a:t>
            </a:r>
            <a:r>
              <a:rPr lang="en-US" sz="1800" dirty="0"/>
              <a:t>: Implement write-blocking to ensure read-only access and prevent modifications.</a:t>
            </a:r>
          </a:p>
          <a:p>
            <a:pPr marL="742950" lvl="2" indent="-285750" algn="just">
              <a:lnSpc>
                <a:spcPct val="110000"/>
              </a:lnSpc>
              <a:spcBef>
                <a:spcPts val="1000"/>
              </a:spcBef>
              <a:buFont typeface="Courier New" panose="02070309020205020404" pitchFamily="49" charset="0"/>
              <a:buChar char="o"/>
            </a:pPr>
            <a:r>
              <a:rPr lang="en-US" sz="1800" b="1" dirty="0"/>
              <a:t>Run Forensic Acquisition Tool</a:t>
            </a:r>
            <a:r>
              <a:rPr lang="en-US" sz="1800" dirty="0"/>
              <a:t>: Utilize a suitable forensic acquisition tool for data collection.</a:t>
            </a:r>
          </a:p>
        </p:txBody>
      </p:sp>
    </p:spTree>
    <p:extLst>
      <p:ext uri="{BB962C8B-B14F-4D97-AF65-F5344CB8AC3E}">
        <p14:creationId xmlns:p14="http://schemas.microsoft.com/office/powerpoint/2010/main" val="864819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Acquiring Non-volatile Data (Using Windows Forensic Workstation) - </a:t>
            </a:r>
            <a:r>
              <a:rPr lang="en-US" sz="1800" dirty="0"/>
              <a:t>Tool: </a:t>
            </a:r>
            <a:r>
              <a:rPr lang="en-US" sz="1800" dirty="0" err="1"/>
              <a:t>AccessData</a:t>
            </a:r>
            <a:r>
              <a:rPr lang="en-US" sz="1800" dirty="0"/>
              <a:t> FTK Imager | Source: </a:t>
            </a:r>
            <a:r>
              <a:rPr lang="en-US" sz="1800" dirty="0" err="1"/>
              <a:t>AccessData</a:t>
            </a:r>
            <a:r>
              <a:rPr lang="en-US" sz="1800" dirty="0"/>
              <a:t> </a:t>
            </a:r>
          </a:p>
          <a:p>
            <a:pPr marL="285750" lvl="1" indent="-285750" algn="just">
              <a:lnSpc>
                <a:spcPct val="110000"/>
              </a:lnSpc>
              <a:spcBef>
                <a:spcPts val="1000"/>
              </a:spcBef>
              <a:buFont typeface="Courier New" panose="02070309020205020404" pitchFamily="49" charset="0"/>
              <a:buChar char="o"/>
            </a:pPr>
            <a:r>
              <a:rPr lang="en-US" sz="1800" b="1" dirty="0"/>
              <a:t>Data Imaging: </a:t>
            </a:r>
            <a:r>
              <a:rPr lang="en-US" sz="1800" dirty="0"/>
              <a:t>Create forensic images of various media types including local hard drives, CDs, DVDs, USB devices, folders, or individual files.</a:t>
            </a:r>
          </a:p>
          <a:p>
            <a:pPr marL="285750" lvl="1" indent="-285750" algn="just">
              <a:lnSpc>
                <a:spcPct val="110000"/>
              </a:lnSpc>
              <a:spcBef>
                <a:spcPts val="1000"/>
              </a:spcBef>
              <a:buFont typeface="Courier New" panose="02070309020205020404" pitchFamily="49" charset="0"/>
              <a:buChar char="o"/>
            </a:pPr>
            <a:r>
              <a:rPr lang="en-US" sz="1800" b="1" dirty="0"/>
              <a:t>Preview Functionality</a:t>
            </a:r>
            <a:r>
              <a:rPr lang="en-US" sz="1800" dirty="0"/>
              <a:t>: Preview files and folders from different sources like local/network drives or USB devices.</a:t>
            </a:r>
          </a:p>
          <a:p>
            <a:pPr marL="285750" lvl="1" indent="-285750" algn="just">
              <a:lnSpc>
                <a:spcPct val="110000"/>
              </a:lnSpc>
              <a:spcBef>
                <a:spcPts val="1000"/>
              </a:spcBef>
              <a:buFont typeface="Courier New" panose="02070309020205020404" pitchFamily="49" charset="0"/>
              <a:buChar char="o"/>
            </a:pPr>
            <a:r>
              <a:rPr lang="en-US" sz="1800" b="1" dirty="0"/>
              <a:t>Image Mounting</a:t>
            </a:r>
            <a:r>
              <a:rPr lang="en-US" sz="1800" dirty="0"/>
              <a:t>: Mount images for read-only views, mimicking the original drive's content using Windows Internet Explorer.</a:t>
            </a:r>
          </a:p>
          <a:p>
            <a:pPr marL="285750" lvl="1" indent="-285750" algn="just">
              <a:lnSpc>
                <a:spcPct val="110000"/>
              </a:lnSpc>
              <a:spcBef>
                <a:spcPts val="1000"/>
              </a:spcBef>
              <a:buFont typeface="Courier New" panose="02070309020205020404" pitchFamily="49" charset="0"/>
              <a:buChar char="o"/>
            </a:pPr>
            <a:r>
              <a:rPr lang="en-US" sz="1800" b="1" dirty="0"/>
              <a:t>File Export: </a:t>
            </a:r>
            <a:r>
              <a:rPr lang="en-US" sz="1800" dirty="0"/>
              <a:t>Extract files and folders from forensic images.</a:t>
            </a:r>
          </a:p>
          <a:p>
            <a:pPr marL="285750" lvl="1" indent="-285750" algn="just">
              <a:lnSpc>
                <a:spcPct val="110000"/>
              </a:lnSpc>
              <a:spcBef>
                <a:spcPts val="1000"/>
              </a:spcBef>
              <a:buFont typeface="Courier New" panose="02070309020205020404" pitchFamily="49" charset="0"/>
              <a:buChar char="o"/>
            </a:pPr>
            <a:r>
              <a:rPr lang="en-US" sz="1800" b="1" dirty="0"/>
              <a:t>File Recovery: </a:t>
            </a:r>
            <a:r>
              <a:rPr lang="en-US" sz="1800" dirty="0"/>
              <a:t>Retrieve deleted files not yet overwritten from the Recycle Bin.</a:t>
            </a:r>
          </a:p>
          <a:p>
            <a:pPr marL="285750" lvl="1" indent="-285750" algn="just">
              <a:lnSpc>
                <a:spcPct val="110000"/>
              </a:lnSpc>
              <a:spcBef>
                <a:spcPts val="1000"/>
              </a:spcBef>
              <a:buFont typeface="Courier New" panose="02070309020205020404" pitchFamily="49" charset="0"/>
              <a:buChar char="o"/>
            </a:pPr>
            <a:r>
              <a:rPr lang="en-US" sz="1800" b="1" dirty="0"/>
              <a:t>Hashing: </a:t>
            </a:r>
            <a:r>
              <a:rPr lang="en-US" sz="1800" dirty="0"/>
              <a:t>Generate hashes (MD5, SHA-1) for file integrity verification.</a:t>
            </a:r>
          </a:p>
        </p:txBody>
      </p:sp>
    </p:spTree>
    <p:extLst>
      <p:ext uri="{BB962C8B-B14F-4D97-AF65-F5344CB8AC3E}">
        <p14:creationId xmlns:p14="http://schemas.microsoft.com/office/powerpoint/2010/main" val="37288522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Plan for Contingency</a:t>
            </a:r>
          </a:p>
          <a:p>
            <a:pPr marL="285750" lvl="1" indent="-285750" algn="just">
              <a:lnSpc>
                <a:spcPct val="110000"/>
              </a:lnSpc>
              <a:spcBef>
                <a:spcPts val="1000"/>
              </a:spcBef>
              <a:buFont typeface="Courier New" panose="02070309020205020404" pitchFamily="49" charset="0"/>
              <a:buChar char="o"/>
            </a:pPr>
            <a:r>
              <a:rPr lang="en-US" sz="1800" dirty="0"/>
              <a:t>In computer forensics, contingency planning is crucial to ensure investigations proceed smoothly even in the face of unexpected events or failures. Here's how investigators can plan for contingencies:</a:t>
            </a:r>
          </a:p>
          <a:p>
            <a:pPr marL="285750" lvl="1" indent="-285750" algn="just">
              <a:lnSpc>
                <a:spcPct val="110000"/>
              </a:lnSpc>
              <a:spcBef>
                <a:spcPts val="1000"/>
              </a:spcBef>
              <a:buFont typeface="Courier New" panose="02070309020205020404" pitchFamily="49" charset="0"/>
              <a:buChar char="o"/>
            </a:pPr>
            <a:r>
              <a:rPr lang="en-US" sz="1800" b="1" dirty="0"/>
              <a:t>Hard Disk Data Acquisition: Backup Strategy: </a:t>
            </a:r>
            <a:r>
              <a:rPr lang="en-US" sz="1800" dirty="0"/>
              <a:t>Create at least two images of digital evidence to ensure preservation. If one copy becomes corrupt, the other can be used.</a:t>
            </a:r>
          </a:p>
          <a:p>
            <a:pPr marL="285750" lvl="1" indent="-285750" algn="just">
              <a:lnSpc>
                <a:spcPct val="110000"/>
              </a:lnSpc>
              <a:spcBef>
                <a:spcPts val="1000"/>
              </a:spcBef>
              <a:buFont typeface="Courier New" panose="02070309020205020404" pitchFamily="49" charset="0"/>
              <a:buChar char="o"/>
            </a:pPr>
            <a:r>
              <a:rPr lang="en-US" sz="1800" b="1" dirty="0"/>
              <a:t>Imaging Tools: Multiple Tools: </a:t>
            </a:r>
            <a:r>
              <a:rPr lang="en-US" sz="1800" dirty="0"/>
              <a:t>If available, use two or more imaging tools (e.g., Pro-Discover Forensics, </a:t>
            </a:r>
            <a:r>
              <a:rPr lang="en-US" sz="1800" dirty="0" err="1"/>
              <a:t>AccessData</a:t>
            </a:r>
            <a:r>
              <a:rPr lang="en-US" sz="1800" dirty="0"/>
              <a:t> FTK Imager) to create duplicate images. If only one tool is accessible, create multiple images using the same tool.</a:t>
            </a:r>
          </a:p>
          <a:p>
            <a:pPr marL="285750" lvl="1" indent="-285750" algn="just">
              <a:lnSpc>
                <a:spcPct val="110000"/>
              </a:lnSpc>
              <a:spcBef>
                <a:spcPts val="1000"/>
              </a:spcBef>
              <a:buFont typeface="Courier New" panose="02070309020205020404" pitchFamily="49" charset="0"/>
              <a:buChar char="o"/>
            </a:pPr>
            <a:r>
              <a:rPr lang="en-US" sz="1800" b="1" dirty="0"/>
              <a:t>Hardware Acquisition Tools: BIOS-Level Access: </a:t>
            </a:r>
            <a:r>
              <a:rPr lang="en-US" sz="1800" dirty="0"/>
              <a:t>Utilize hardware acquisition tools like UFED Ultimate or IM SOLO-4 G3 IT RUGGEDIZED, capable of accessing drives at the BIOS level to copy data from the Host Protected Area (HPA).</a:t>
            </a:r>
          </a:p>
          <a:p>
            <a:pPr marL="285750" lvl="1" indent="-285750" algn="just">
              <a:lnSpc>
                <a:spcPct val="110000"/>
              </a:lnSpc>
              <a:spcBef>
                <a:spcPts val="1000"/>
              </a:spcBef>
              <a:buFont typeface="Courier New" panose="02070309020205020404" pitchFamily="49" charset="0"/>
              <a:buChar char="o"/>
            </a:pPr>
            <a:r>
              <a:rPr lang="en-US" sz="1800" b="1" dirty="0"/>
              <a:t>Drive Decryption</a:t>
            </a:r>
            <a:r>
              <a:rPr lang="en-US" sz="1800" dirty="0"/>
              <a:t>: </a:t>
            </a:r>
            <a:r>
              <a:rPr lang="en-US" sz="1800" b="1" dirty="0"/>
              <a:t>Encrypted Drives</a:t>
            </a:r>
            <a:r>
              <a:rPr lang="en-US" sz="1800" dirty="0"/>
              <a:t>: Prepare to handle encrypted drives requiring decryption keys. Microsoft's BitLocker, included in select Windows editions from Vista onwards, may be encountered.</a:t>
            </a:r>
          </a:p>
        </p:txBody>
      </p:sp>
    </p:spTree>
    <p:extLst>
      <p:ext uri="{BB962C8B-B14F-4D97-AF65-F5344CB8AC3E}">
        <p14:creationId xmlns:p14="http://schemas.microsoft.com/office/powerpoint/2010/main" val="30312227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Validate Data Acquisition</a:t>
            </a:r>
          </a:p>
          <a:p>
            <a:pPr marL="285750" lvl="1" indent="-285750" algn="just">
              <a:lnSpc>
                <a:spcPct val="110000"/>
              </a:lnSpc>
              <a:spcBef>
                <a:spcPts val="1000"/>
              </a:spcBef>
              <a:buFont typeface="Courier New" panose="02070309020205020404" pitchFamily="49" charset="0"/>
              <a:buChar char="o"/>
            </a:pPr>
            <a:r>
              <a:rPr lang="en-US" sz="1800" dirty="0"/>
              <a:t>Validating data acquisition in computer forensics ensures the integrity of digital evidence. </a:t>
            </a:r>
          </a:p>
          <a:p>
            <a:pPr marL="285750" lvl="1" indent="-285750" algn="just">
              <a:lnSpc>
                <a:spcPct val="110000"/>
              </a:lnSpc>
              <a:spcBef>
                <a:spcPts val="1000"/>
              </a:spcBef>
              <a:buFont typeface="Courier New" panose="02070309020205020404" pitchFamily="49" charset="0"/>
              <a:buChar char="o"/>
            </a:pPr>
            <a:r>
              <a:rPr lang="en-US" sz="1800" dirty="0"/>
              <a:t>This step involves calculating hash values of the target media and comparing them with their forensic counterparts to confirm complete acquisition. </a:t>
            </a:r>
          </a:p>
          <a:p>
            <a:pPr marL="285750" lvl="1" indent="-285750" algn="just">
              <a:lnSpc>
                <a:spcPct val="110000"/>
              </a:lnSpc>
              <a:spcBef>
                <a:spcPts val="1000"/>
              </a:spcBef>
              <a:buFont typeface="Courier New" panose="02070309020205020404" pitchFamily="49" charset="0"/>
              <a:buChar char="o"/>
            </a:pPr>
            <a:r>
              <a:rPr lang="en-US" sz="1800" dirty="0"/>
              <a:t>Hash values serve as unique digital footprints, representing the content's uniqueness and facilitating comparison. Here are some commonly used hashing algorithms for validation:</a:t>
            </a:r>
          </a:p>
          <a:p>
            <a:pPr marL="285750" lvl="1" indent="-285750" algn="just">
              <a:lnSpc>
                <a:spcPct val="110000"/>
              </a:lnSpc>
              <a:spcBef>
                <a:spcPts val="1000"/>
              </a:spcBef>
              <a:buFont typeface="Courier New" panose="02070309020205020404" pitchFamily="49" charset="0"/>
              <a:buChar char="o"/>
            </a:pPr>
            <a:r>
              <a:rPr lang="en-US" sz="1800" dirty="0"/>
              <a:t>CRC-32: Identifies errors during data transmission or storage.</a:t>
            </a:r>
          </a:p>
          <a:p>
            <a:pPr marL="285750" lvl="1" indent="-285750" algn="just">
              <a:lnSpc>
                <a:spcPct val="110000"/>
              </a:lnSpc>
              <a:spcBef>
                <a:spcPts val="1000"/>
              </a:spcBef>
              <a:buFont typeface="Courier New" panose="02070309020205020404" pitchFamily="49" charset="0"/>
              <a:buChar char="o"/>
            </a:pPr>
            <a:r>
              <a:rPr lang="en-US" sz="1800" dirty="0"/>
              <a:t>MD5: Each MD5 hash value is unique to its specific data input.</a:t>
            </a:r>
          </a:p>
          <a:p>
            <a:pPr marL="285750" lvl="1" indent="-285750" algn="just">
              <a:lnSpc>
                <a:spcPct val="110000"/>
              </a:lnSpc>
              <a:spcBef>
                <a:spcPts val="1000"/>
              </a:spcBef>
              <a:buFont typeface="Courier New" panose="02070309020205020404" pitchFamily="49" charset="0"/>
              <a:buChar char="o"/>
            </a:pPr>
            <a:r>
              <a:rPr lang="en-US" sz="1800" dirty="0"/>
              <a:t>SHA-1: Ensures data integrity and security, represented by a 40-digit hexadecimal number.</a:t>
            </a:r>
          </a:p>
          <a:p>
            <a:pPr marL="285750" lvl="1" indent="-285750" algn="just">
              <a:lnSpc>
                <a:spcPct val="110000"/>
              </a:lnSpc>
              <a:spcBef>
                <a:spcPts val="1000"/>
              </a:spcBef>
              <a:buFont typeface="Courier New" panose="02070309020205020404" pitchFamily="49" charset="0"/>
              <a:buChar char="o"/>
            </a:pPr>
            <a:r>
              <a:rPr lang="en-US" sz="1800" dirty="0"/>
              <a:t>SHA-256: Used in anti-tamper technologies, password validation, digital signatures, and challenge hash authentication.</a:t>
            </a:r>
          </a:p>
        </p:txBody>
      </p:sp>
    </p:spTree>
    <p:extLst>
      <p:ext uri="{BB962C8B-B14F-4D97-AF65-F5344CB8AC3E}">
        <p14:creationId xmlns:p14="http://schemas.microsoft.com/office/powerpoint/2010/main" val="382310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Preparing an Image for Examination</a:t>
            </a:r>
          </a:p>
          <a:p>
            <a:pPr marL="285750" lvl="1" indent="-285750" algn="just">
              <a:lnSpc>
                <a:spcPct val="110000"/>
              </a:lnSpc>
              <a:spcBef>
                <a:spcPts val="1000"/>
              </a:spcBef>
              <a:buFont typeface="Courier New" panose="02070309020205020404" pitchFamily="49" charset="0"/>
              <a:buChar char="o"/>
            </a:pPr>
            <a:r>
              <a:rPr lang="en-US" sz="1800" dirty="0"/>
              <a:t>After acquiring data from suspect media, investigators may face compatibility issues between different image file formats and the operating system of the forensic workstation. </a:t>
            </a:r>
          </a:p>
          <a:p>
            <a:pPr marL="285750" lvl="1" indent="-285750" algn="just">
              <a:lnSpc>
                <a:spcPct val="110000"/>
              </a:lnSpc>
              <a:spcBef>
                <a:spcPts val="1000"/>
              </a:spcBef>
              <a:buFont typeface="Courier New" panose="02070309020205020404" pitchFamily="49" charset="0"/>
              <a:buChar char="o"/>
            </a:pPr>
            <a:r>
              <a:rPr lang="en-US" sz="1800" dirty="0"/>
              <a:t>Here are four common scenarios and solutions to prepare image files for examination:</a:t>
            </a:r>
          </a:p>
          <a:p>
            <a:pPr marL="285750" lvl="1" indent="-285750" algn="just">
              <a:lnSpc>
                <a:spcPct val="110000"/>
              </a:lnSpc>
              <a:spcBef>
                <a:spcPts val="1000"/>
              </a:spcBef>
              <a:buFont typeface="Courier New" panose="02070309020205020404" pitchFamily="49" charset="0"/>
              <a:buChar char="o"/>
            </a:pPr>
            <a:r>
              <a:rPr lang="en-US" sz="1800" dirty="0"/>
              <a:t>Scenario 1: Incompatibility with Forensic Workstation OS</a:t>
            </a:r>
          </a:p>
          <a:p>
            <a:pPr marL="742950" lvl="2" indent="-285750" algn="just">
              <a:lnSpc>
                <a:spcPct val="110000"/>
              </a:lnSpc>
              <a:spcBef>
                <a:spcPts val="1000"/>
              </a:spcBef>
              <a:buFont typeface="Courier New" panose="02070309020205020404" pitchFamily="49" charset="0"/>
              <a:buChar char="o"/>
            </a:pPr>
            <a:r>
              <a:rPr lang="en-US" sz="1800" dirty="0"/>
              <a:t>Issue: The acquired image file format is incompatible with the forensic workstation's operating system.</a:t>
            </a:r>
          </a:p>
          <a:p>
            <a:pPr marL="742950" lvl="2" indent="-285750" algn="just">
              <a:lnSpc>
                <a:spcPct val="110000"/>
              </a:lnSpc>
              <a:spcBef>
                <a:spcPts val="1000"/>
              </a:spcBef>
              <a:buFont typeface="Courier New" panose="02070309020205020404" pitchFamily="49" charset="0"/>
              <a:buChar char="o"/>
            </a:pPr>
            <a:r>
              <a:rPr lang="en-US" sz="1800" dirty="0"/>
              <a:t>Solution: Convert the image file to a compatible format using appropriate conversion tools or forensic software.</a:t>
            </a:r>
          </a:p>
          <a:p>
            <a:pPr marL="285750" lvl="1" indent="-285750" algn="just">
              <a:lnSpc>
                <a:spcPct val="110000"/>
              </a:lnSpc>
              <a:spcBef>
                <a:spcPts val="1000"/>
              </a:spcBef>
              <a:buFont typeface="Courier New" panose="02070309020205020404" pitchFamily="49" charset="0"/>
              <a:buChar char="o"/>
            </a:pPr>
            <a:r>
              <a:rPr lang="en-US" sz="1800" dirty="0"/>
              <a:t>Scenario 2: Unsupported Image Format</a:t>
            </a:r>
          </a:p>
          <a:p>
            <a:pPr marL="742950" lvl="2" indent="-285750" algn="just">
              <a:lnSpc>
                <a:spcPct val="110000"/>
              </a:lnSpc>
              <a:spcBef>
                <a:spcPts val="1000"/>
              </a:spcBef>
              <a:buFont typeface="Courier New" panose="02070309020205020404" pitchFamily="49" charset="0"/>
              <a:buChar char="o"/>
            </a:pPr>
            <a:r>
              <a:rPr lang="en-US" sz="1800" dirty="0"/>
              <a:t>Issue: The forensic workstation does not support the acquired image file format.</a:t>
            </a:r>
          </a:p>
          <a:p>
            <a:pPr marL="742950" lvl="2" indent="-285750" algn="just">
              <a:lnSpc>
                <a:spcPct val="110000"/>
              </a:lnSpc>
              <a:spcBef>
                <a:spcPts val="1000"/>
              </a:spcBef>
              <a:buFont typeface="Courier New" panose="02070309020205020404" pitchFamily="49" charset="0"/>
              <a:buChar char="o"/>
            </a:pPr>
            <a:r>
              <a:rPr lang="en-US" sz="1800" dirty="0"/>
              <a:t>Solution: Utilize third-party software or forensic tools capable of handling a wide range of image file formats. Alternatively, convert the image file to a supported format.</a:t>
            </a:r>
          </a:p>
        </p:txBody>
      </p:sp>
    </p:spTree>
    <p:extLst>
      <p:ext uri="{BB962C8B-B14F-4D97-AF65-F5344CB8AC3E}">
        <p14:creationId xmlns:p14="http://schemas.microsoft.com/office/powerpoint/2010/main" val="1739793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544987"/>
            <a:ext cx="11860060" cy="4901746"/>
          </a:xfrm>
        </p:spPr>
        <p:txBody>
          <a:bodyPr>
            <a:noAutofit/>
          </a:bodyPr>
          <a:lstStyle/>
          <a:p>
            <a:pPr marL="0" lvl="1" indent="0" algn="just">
              <a:lnSpc>
                <a:spcPct val="110000"/>
              </a:lnSpc>
              <a:spcBef>
                <a:spcPts val="1000"/>
              </a:spcBef>
              <a:buNone/>
            </a:pPr>
            <a:r>
              <a:rPr lang="en-US" sz="1800" b="1" dirty="0"/>
              <a:t>Preparing an Image for Examination</a:t>
            </a:r>
          </a:p>
          <a:p>
            <a:pPr marL="285750" lvl="1" indent="-285750" algn="just">
              <a:lnSpc>
                <a:spcPct val="110000"/>
              </a:lnSpc>
              <a:spcBef>
                <a:spcPts val="1000"/>
              </a:spcBef>
              <a:buFont typeface="Courier New" panose="02070309020205020404" pitchFamily="49" charset="0"/>
              <a:buChar char="o"/>
            </a:pPr>
            <a:r>
              <a:rPr lang="en-US" sz="1800" dirty="0"/>
              <a:t>Scenario 3: Image Corruption</a:t>
            </a:r>
          </a:p>
          <a:p>
            <a:pPr marL="742950" lvl="2" indent="-285750" algn="just">
              <a:lnSpc>
                <a:spcPct val="110000"/>
              </a:lnSpc>
              <a:spcBef>
                <a:spcPts val="1000"/>
              </a:spcBef>
              <a:buFont typeface="Courier New" panose="02070309020205020404" pitchFamily="49" charset="0"/>
              <a:buChar char="o"/>
            </a:pPr>
            <a:r>
              <a:rPr lang="en-US" sz="1800" dirty="0"/>
              <a:t>Issue: The image file is corrupted, making it inaccessible for examination.</a:t>
            </a:r>
          </a:p>
          <a:p>
            <a:pPr marL="742950" lvl="2" indent="-285750" algn="just">
              <a:lnSpc>
                <a:spcPct val="110000"/>
              </a:lnSpc>
              <a:spcBef>
                <a:spcPts val="1000"/>
              </a:spcBef>
              <a:buFont typeface="Courier New" panose="02070309020205020404" pitchFamily="49" charset="0"/>
              <a:buChar char="o"/>
            </a:pPr>
            <a:r>
              <a:rPr lang="en-US" sz="1800" dirty="0"/>
              <a:t>Solution: Attempt data recovery techniques to repair the corrupted image file. If unsuccessful, consider acquiring a new image from the original source or utilizing a backup image if available.</a:t>
            </a:r>
          </a:p>
          <a:p>
            <a:pPr marL="285750" lvl="1" indent="-285750" algn="just">
              <a:lnSpc>
                <a:spcPct val="110000"/>
              </a:lnSpc>
              <a:spcBef>
                <a:spcPts val="1000"/>
              </a:spcBef>
              <a:buFont typeface="Courier New" panose="02070309020205020404" pitchFamily="49" charset="0"/>
              <a:buChar char="o"/>
            </a:pPr>
            <a:r>
              <a:rPr lang="en-US" sz="1800" dirty="0"/>
              <a:t>Scenario 4: Encrypted Image</a:t>
            </a:r>
          </a:p>
          <a:p>
            <a:pPr marL="742950" lvl="2" indent="-285750" algn="just">
              <a:lnSpc>
                <a:spcPct val="110000"/>
              </a:lnSpc>
              <a:spcBef>
                <a:spcPts val="1000"/>
              </a:spcBef>
              <a:buFont typeface="Courier New" panose="02070309020205020404" pitchFamily="49" charset="0"/>
              <a:buChar char="o"/>
            </a:pPr>
            <a:r>
              <a:rPr lang="en-US" sz="1800" dirty="0"/>
              <a:t>Issue: The acquired image file is encrypted, restricting access to its contents.</a:t>
            </a:r>
          </a:p>
          <a:p>
            <a:pPr marL="742950" lvl="2" indent="-285750" algn="just">
              <a:lnSpc>
                <a:spcPct val="110000"/>
              </a:lnSpc>
              <a:spcBef>
                <a:spcPts val="1000"/>
              </a:spcBef>
              <a:buFont typeface="Courier New" panose="02070309020205020404" pitchFamily="49" charset="0"/>
              <a:buChar char="o"/>
            </a:pPr>
            <a:r>
              <a:rPr lang="en-US" sz="1800" dirty="0"/>
              <a:t>Solution: Decrypt the image file using the appropriate decryption keys or passwords. Alternatively, seek assistance from encryption specialists or utilize decryption software, if applicable.</a:t>
            </a:r>
          </a:p>
        </p:txBody>
      </p:sp>
    </p:spTree>
    <p:extLst>
      <p:ext uri="{BB962C8B-B14F-4D97-AF65-F5344CB8AC3E}">
        <p14:creationId xmlns:p14="http://schemas.microsoft.com/office/powerpoint/2010/main" val="1240003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0673364" cy="544987"/>
          </a:xfrm>
        </p:spPr>
        <p:txBody>
          <a:bodyPr>
            <a:normAutofit/>
          </a:bodyPr>
          <a:lstStyle/>
          <a:p>
            <a:r>
              <a:rPr lang="en-US" sz="3200" dirty="0"/>
              <a:t>Data Acquisition</a:t>
            </a:r>
          </a:p>
        </p:txBody>
      </p:sp>
      <p:sp>
        <p:nvSpPr>
          <p:cNvPr id="3" name="Content Placeholder 2"/>
          <p:cNvSpPr>
            <a:spLocks noGrp="1"/>
          </p:cNvSpPr>
          <p:nvPr>
            <p:ph idx="1"/>
          </p:nvPr>
        </p:nvSpPr>
        <p:spPr>
          <a:xfrm>
            <a:off x="165970" y="454835"/>
            <a:ext cx="11860060" cy="4901746"/>
          </a:xfrm>
        </p:spPr>
        <p:txBody>
          <a:bodyPr>
            <a:noAutofit/>
          </a:bodyPr>
          <a:lstStyle/>
          <a:p>
            <a:pPr marL="285750" lvl="1" indent="-285750" algn="just">
              <a:lnSpc>
                <a:spcPct val="110000"/>
              </a:lnSpc>
              <a:spcBef>
                <a:spcPts val="1000"/>
              </a:spcBef>
              <a:buFont typeface="Courier New" panose="02070309020205020404" pitchFamily="49" charset="0"/>
              <a:buChar char="o"/>
            </a:pPr>
            <a:r>
              <a:rPr lang="en-US" sz="1700" dirty="0"/>
              <a:t>Data Acquisition Definition: Data acquisition involves employing established methods to extract electronically stored information (ESI) from suspect computers or storage media to gain insights into a crime or incident.</a:t>
            </a:r>
          </a:p>
          <a:p>
            <a:pPr marL="285750" lvl="1" indent="-285750" algn="just">
              <a:lnSpc>
                <a:spcPct val="110000"/>
              </a:lnSpc>
              <a:spcBef>
                <a:spcPts val="1000"/>
              </a:spcBef>
              <a:buFont typeface="Courier New" panose="02070309020205020404" pitchFamily="49" charset="0"/>
              <a:buChar char="o"/>
            </a:pPr>
            <a:r>
              <a:rPr lang="en-US" sz="1700" dirty="0"/>
              <a:t>Live Data Acquisition: This process entails collecting volatile information residing in registries, cache, and RAM.</a:t>
            </a:r>
          </a:p>
          <a:p>
            <a:pPr marL="285750" lvl="1" indent="-285750" algn="just">
              <a:lnSpc>
                <a:spcPct val="110000"/>
              </a:lnSpc>
              <a:spcBef>
                <a:spcPts val="1000"/>
              </a:spcBef>
              <a:buFont typeface="Courier New" panose="02070309020205020404" pitchFamily="49" charset="0"/>
              <a:buChar char="o"/>
            </a:pPr>
            <a:r>
              <a:rPr lang="en-US" sz="1700" dirty="0"/>
              <a:t>Order of Volatility: When gathering volatile information, it's crucial to proceed from the most volatile to the least volatile to ensure comprehensive collection.</a:t>
            </a:r>
          </a:p>
          <a:p>
            <a:pPr marL="285750" lvl="1" indent="-285750" algn="just">
              <a:lnSpc>
                <a:spcPct val="110000"/>
              </a:lnSpc>
              <a:spcBef>
                <a:spcPts val="1000"/>
              </a:spcBef>
              <a:buFont typeface="Courier New" panose="02070309020205020404" pitchFamily="49" charset="0"/>
              <a:buChar char="o"/>
            </a:pPr>
            <a:r>
              <a:rPr lang="en-US" sz="1700" dirty="0"/>
              <a:t>Static Data Acquisition: Involves acquiring data from disk drives, USB storage devices, DVDs, etc., which remains unaltered when the system is powered off or shutdown.</a:t>
            </a:r>
          </a:p>
          <a:p>
            <a:pPr marL="285750" lvl="1" indent="-285750" algn="just">
              <a:lnSpc>
                <a:spcPct val="110000"/>
              </a:lnSpc>
              <a:spcBef>
                <a:spcPts val="1000"/>
              </a:spcBef>
              <a:buFont typeface="Courier New" panose="02070309020205020404" pitchFamily="49" charset="0"/>
              <a:buChar char="o"/>
            </a:pPr>
            <a:r>
              <a:rPr lang="en-US" sz="1700" dirty="0"/>
              <a:t>Selecting Data Acquisition Tools: Choose a data acquisition tool that fulfills all mandatory requirements to ensure accurate and reliable extraction of data.</a:t>
            </a:r>
          </a:p>
          <a:p>
            <a:pPr marL="285750" lvl="1" indent="-285750" algn="just">
              <a:lnSpc>
                <a:spcPct val="110000"/>
              </a:lnSpc>
              <a:spcBef>
                <a:spcPts val="1000"/>
              </a:spcBef>
              <a:buFont typeface="Courier New" panose="02070309020205020404" pitchFamily="49" charset="0"/>
              <a:buChar char="o"/>
            </a:pPr>
            <a:r>
              <a:rPr lang="en-US" sz="1700" dirty="0"/>
              <a:t>Forensic Imaging Approaches: Utilize appropriate tools and methodologies for forensic imaging of evidence when acquiring images from Windows, Linux, and macOS systems.</a:t>
            </a:r>
          </a:p>
          <a:p>
            <a:pPr marL="285750" lvl="1" indent="-285750" algn="just">
              <a:lnSpc>
                <a:spcPct val="110000"/>
              </a:lnSpc>
              <a:spcBef>
                <a:spcPts val="1000"/>
              </a:spcBef>
              <a:buFont typeface="Courier New" panose="02070309020205020404" pitchFamily="49" charset="0"/>
              <a:buChar char="o"/>
            </a:pPr>
            <a:r>
              <a:rPr lang="en-US" sz="1700" dirty="0"/>
              <a:t>Contingency Planning: Plan for contingencies in case of hardware or software failures during the acquisition process to ensure uninterrupted progress in the investigation.</a:t>
            </a:r>
          </a:p>
          <a:p>
            <a:pPr marL="285750" lvl="1" indent="-285750" algn="just">
              <a:lnSpc>
                <a:spcPct val="110000"/>
              </a:lnSpc>
              <a:spcBef>
                <a:spcPts val="1000"/>
              </a:spcBef>
              <a:buFont typeface="Courier New" panose="02070309020205020404" pitchFamily="49" charset="0"/>
              <a:buChar char="o"/>
            </a:pPr>
            <a:r>
              <a:rPr lang="en-US" sz="1700" dirty="0"/>
              <a:t>Digital Evidence Validation: Validate digital evidence by employing hashing algorithms to generate unique binary or hexadecimal numbers representing the uniqueness of data sets such as disk drives or files.</a:t>
            </a:r>
          </a:p>
        </p:txBody>
      </p:sp>
    </p:spTree>
    <p:extLst>
      <p:ext uri="{BB962C8B-B14F-4D97-AF65-F5344CB8AC3E}">
        <p14:creationId xmlns:p14="http://schemas.microsoft.com/office/powerpoint/2010/main" val="15750300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r>
              <a:rPr lang="en-GB" sz="2000" i="1" dirty="0">
                <a:effectLst>
                  <a:outerShdw blurRad="38100" dist="38100" dir="2700000" algn="tl">
                    <a:srgbClr val="000000">
                      <a:alpha val="43137"/>
                    </a:srgbClr>
                  </a:outerShdw>
                </a:effectLst>
              </a:rPr>
              <a:t>Let's continue our discussion on defeating </a:t>
            </a:r>
            <a:r>
              <a:rPr lang="en-GB" sz="2000" i="1" dirty="0" err="1">
                <a:effectLst>
                  <a:outerShdw blurRad="38100" dist="38100" dir="2700000" algn="tl">
                    <a:srgbClr val="000000">
                      <a:alpha val="43137"/>
                    </a:srgbClr>
                  </a:outerShdw>
                </a:effectLst>
              </a:rPr>
              <a:t>Antiforensics</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533504" y="304800"/>
            <a:ext cx="5376028" cy="6386287"/>
          </a:xfrm>
        </p:spPr>
        <p:txBody>
          <a:bodyPr/>
          <a:lstStyle/>
          <a:p>
            <a:endParaRPr lang="en-GB" sz="1200" dirty="0"/>
          </a:p>
          <a:p>
            <a:r>
              <a:rPr lang="en-GB" sz="3200"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EC Council – CHFI V10 </a:t>
            </a:r>
            <a:r>
              <a:rPr lang="en-GB" sz="1400" dirty="0" err="1">
                <a:effectLst>
                  <a:outerShdw blurRad="38100" dist="38100" dir="2700000" algn="tl">
                    <a:srgbClr val="000000">
                      <a:alpha val="43137"/>
                    </a:srgbClr>
                  </a:outerShdw>
                </a:effectLst>
              </a:rPr>
              <a:t>Ebook</a:t>
            </a:r>
            <a:endParaRPr lang="en-GB" sz="1400"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Bossler, Adam M._ Holt, Thomas J._ </a:t>
            </a:r>
            <a:r>
              <a:rPr lang="en-GB" sz="1400" dirty="0" err="1">
                <a:effectLst>
                  <a:outerShdw blurRad="38100" dist="38100" dir="2700000" algn="tl">
                    <a:srgbClr val="000000">
                      <a:alpha val="43137"/>
                    </a:srgbClr>
                  </a:outerShdw>
                </a:effectLst>
              </a:rPr>
              <a:t>Seigfried-Spellar</a:t>
            </a:r>
            <a:r>
              <a:rPr lang="en-GB" sz="1400" dirty="0">
                <a:effectLst>
                  <a:outerShdw blurRad="38100" dist="38100" dir="2700000" algn="tl">
                    <a:srgbClr val="000000">
                      <a:alpha val="43137"/>
                    </a:srgbClr>
                  </a:outerShdw>
                </a:effectLst>
              </a:rPr>
              <a:t>, Kathryn C – </a:t>
            </a:r>
          </a:p>
          <a:p>
            <a:r>
              <a:rPr lang="en-GB" sz="1400"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Digital Forensics and Incident Response: </a:t>
            </a:r>
          </a:p>
          <a:p>
            <a:r>
              <a:rPr lang="en-GB" sz="1400" dirty="0">
                <a:effectLst>
                  <a:outerShdw blurRad="38100" dist="38100" dir="2700000" algn="tl">
                    <a:srgbClr val="000000">
                      <a:alpha val="43137"/>
                    </a:srgbClr>
                  </a:outerShdw>
                </a:effectLst>
              </a:rPr>
              <a:t>A practical guide to deploying digital forensic techniques in </a:t>
            </a:r>
          </a:p>
          <a:p>
            <a:r>
              <a:rPr lang="en-GB" sz="1400" dirty="0">
                <a:effectLst>
                  <a:outerShdw blurRad="38100" dist="38100" dir="2700000" algn="tl">
                    <a:srgbClr val="000000">
                      <a:alpha val="43137"/>
                    </a:srgbClr>
                  </a:outerShdw>
                </a:effectLst>
              </a:rPr>
              <a:t>response to cyber security incidents</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Jason </a:t>
            </a:r>
            <a:r>
              <a:rPr lang="en-GB" sz="1400" dirty="0" err="1">
                <a:effectLst>
                  <a:outerShdw blurRad="38100" dist="38100" dir="2700000" algn="tl">
                    <a:srgbClr val="000000">
                      <a:alpha val="43137"/>
                    </a:srgbClr>
                  </a:outerShdw>
                </a:effectLst>
              </a:rPr>
              <a:t>Sachowski</a:t>
            </a:r>
            <a:r>
              <a:rPr lang="en-GB" sz="1400" dirty="0">
                <a:effectLst>
                  <a:outerShdw blurRad="38100" dist="38100" dir="2700000" algn="tl">
                    <a:srgbClr val="000000">
                      <a:alpha val="43137"/>
                    </a:srgbClr>
                  </a:outerShdw>
                </a:effectLst>
              </a:rPr>
              <a:t> - Digital Forensics and Investigations – </a:t>
            </a:r>
          </a:p>
          <a:p>
            <a:r>
              <a:rPr lang="en-GB" sz="1400" dirty="0">
                <a:effectLst>
                  <a:outerShdw blurRad="38100" dist="38100" dir="2700000" algn="tl">
                    <a:srgbClr val="000000">
                      <a:alpha val="43137"/>
                    </a:srgbClr>
                  </a:outerShdw>
                </a:effectLst>
              </a:rPr>
              <a:t>People, Process, and Technologies to Defend the Enterprise</a:t>
            </a:r>
          </a:p>
          <a:p>
            <a:pPr marL="571500" indent="-571500">
              <a:buFont typeface="Wingdings" panose="05000000000000000000" pitchFamily="2" charset="2"/>
              <a:buChar char="§"/>
            </a:pPr>
            <a:r>
              <a:rPr lang="en-GB" sz="1400" dirty="0">
                <a:effectLst>
                  <a:outerShdw blurRad="38100" dist="38100" dir="2700000" algn="tl">
                    <a:srgbClr val="000000">
                      <a:alpha val="43137"/>
                    </a:srgbClr>
                  </a:outerShdw>
                </a:effectLst>
              </a:rPr>
              <a:t>Whitcomb, C. (2007). The evolution of digital evidence in </a:t>
            </a:r>
          </a:p>
          <a:p>
            <a:r>
              <a:rPr lang="en-GB" sz="1400"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200" dirty="0">
              <a:effectLst>
                <a:outerShdw blurRad="38100" dist="38100" dir="2700000" algn="tl">
                  <a:srgbClr val="000000">
                    <a:alpha val="43137"/>
                  </a:srgbClr>
                </a:outerShdw>
              </a:effectLst>
            </a:endParaRPr>
          </a:p>
          <a:p>
            <a:endParaRPr lang="en-GB" dirty="0"/>
          </a:p>
          <a:p>
            <a:r>
              <a:rPr lang="en-GB" b="1" i="1" dirty="0"/>
              <a:t>Computer Forensics </a:t>
            </a:r>
            <a:r>
              <a:rPr lang="en-GB" i="1" dirty="0"/>
              <a:t>(ACCD5000)</a:t>
            </a:r>
            <a:br>
              <a:rPr lang="en-GB" i="1" dirty="0"/>
            </a:br>
            <a:r>
              <a:rPr lang="en-GB" dirty="0"/>
              <a:t>Applied Computing - WISA</a:t>
            </a:r>
          </a:p>
        </p:txBody>
      </p:sp>
      <p:sp>
        <p:nvSpPr>
          <p:cNvPr id="4" name="Content Placeholder 1">
            <a:extLst>
              <a:ext uri="{FF2B5EF4-FFF2-40B4-BE49-F238E27FC236}">
                <a16:creationId xmlns:a16="http://schemas.microsoft.com/office/drawing/2014/main" id="{907233AE-2DF7-45CB-D61D-0D65D5F8967C}"/>
              </a:ext>
            </a:extLst>
          </p:cNvPr>
          <p:cNvSpPr txBox="1">
            <a:spLocks/>
          </p:cNvSpPr>
          <p:nvPr/>
        </p:nvSpPr>
        <p:spPr>
          <a:xfrm>
            <a:off x="282468" y="2443038"/>
            <a:ext cx="5555624"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76056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
        <p:nvSpPr>
          <p:cNvPr id="5" name="Content Placeholder 4">
            <a:extLst>
              <a:ext uri="{FF2B5EF4-FFF2-40B4-BE49-F238E27FC236}">
                <a16:creationId xmlns:a16="http://schemas.microsoft.com/office/drawing/2014/main" id="{B20588A3-56C1-50FF-CEDE-79E6A635079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schemas.openxmlformats.org/package/2006/metadata/core-properties"/>
    <ds:schemaRef ds:uri="http://purl.org/dc/elements/1.1/"/>
    <ds:schemaRef ds:uri="9902240c-f584-4322-946e-7b0be23bca91"/>
    <ds:schemaRef ds:uri="http://schemas.microsoft.com/office/2006/documentManagement/types"/>
    <ds:schemaRef ds:uri="http://www.w3.org/XML/1998/namespace"/>
    <ds:schemaRef ds:uri="http://schemas.microsoft.com/office/2006/metadata/properties"/>
    <ds:schemaRef ds:uri="http://purl.org/dc/dcmitype/"/>
    <ds:schemaRef ds:uri="http://purl.org/dc/terms/"/>
    <ds:schemaRef ds:uri="http://schemas.microsoft.com/office/infopath/2007/PartnerControls"/>
    <ds:schemaRef ds:uri="d2ec016d-25cf-4c07-aa6b-c53e267faa6f"/>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EA01B06E-521F-49B9-A981-B7AD81A0BC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3903</Words>
  <Application>Microsoft Office PowerPoint</Application>
  <PresentationFormat>Widescreen</PresentationFormat>
  <Paragraphs>360</Paragraphs>
  <Slides>34</Slides>
  <Notes>33</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34</vt:i4>
      </vt:variant>
    </vt:vector>
  </HeadingPairs>
  <TitlesOfParts>
    <vt:vector size="46" baseType="lpstr">
      <vt:lpstr>Söhne</vt:lpstr>
      <vt:lpstr>Arial</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So far!!!</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 Methods</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Data Acquisition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64</cp:revision>
  <dcterms:created xsi:type="dcterms:W3CDTF">2021-03-05T06:07:01Z</dcterms:created>
  <dcterms:modified xsi:type="dcterms:W3CDTF">2024-03-11T06:03:31Z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