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4" r:id="rId1"/>
  </p:sldMasterIdLst>
  <p:notesMasterIdLst>
    <p:notesMasterId r:id="rId17"/>
  </p:notes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1" d="100"/>
          <a:sy n="71" d="100"/>
        </p:scale>
        <p:origin x="672" y="60"/>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C6CC94-109F-4F4A-B093-F5A8307D8AF6}" type="datetimeFigureOut">
              <a:rPr lang="en-IN" smtClean="0"/>
              <a:pPr/>
              <a:t>08-07-2023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DE5E49-0E0B-4D8F-AA04-CE740E51897D}" type="slidenum">
              <a:rPr lang="en-IN" smtClean="0"/>
              <a:pPr/>
              <a:t>‹#›</a:t>
            </a:fld>
            <a:endParaRPr lang="en-IN"/>
          </a:p>
        </p:txBody>
      </p:sp>
    </p:spTree>
    <p:extLst>
      <p:ext uri="{BB962C8B-B14F-4D97-AF65-F5344CB8AC3E}">
        <p14:creationId xmlns:p14="http://schemas.microsoft.com/office/powerpoint/2010/main" val="4267374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19DE5E49-0E0B-4D8F-AA04-CE740E51897D}" type="slidenum">
              <a:rPr lang="en-IN" smtClean="0"/>
              <a:pPr/>
              <a:t>1</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shows information about a hotel chain established in London, UK.  It shows the number of hotels Bedford have and other relevant information about hotels. Also, the slide shows how hotel chains got affected in the post-pandemic era.</a:t>
            </a:r>
            <a:endParaRPr lang="en-IN" sz="1200" b="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2</a:t>
            </a:fld>
            <a:endParaRPr lang="en-IN"/>
          </a:p>
        </p:txBody>
      </p:sp>
    </p:spTree>
    <p:extLst>
      <p:ext uri="{BB962C8B-B14F-4D97-AF65-F5344CB8AC3E}">
        <p14:creationId xmlns:p14="http://schemas.microsoft.com/office/powerpoint/2010/main" val="102586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shows how the internal factors of the Bedford hotels got the post-pandemic effects. The slide shows the decrease in occupancy rate, financial performance, and the effect of post-pandemic</a:t>
            </a:r>
            <a:r>
              <a:rPr lang="en-IN" sz="1200" b="0" kern="1200" dirty="0">
                <a:solidFill>
                  <a:schemeClr val="tx1"/>
                </a:solidFill>
                <a:effectLst/>
                <a:latin typeface="+mn-lt"/>
                <a:ea typeface="+mn-ea"/>
                <a:cs typeface="+mn-cs"/>
              </a:rPr>
              <a:t>.</a:t>
            </a: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3</a:t>
            </a:fld>
            <a:endParaRPr lang="en-IN"/>
          </a:p>
        </p:txBody>
      </p:sp>
    </p:spTree>
    <p:extLst>
      <p:ext uri="{BB962C8B-B14F-4D97-AF65-F5344CB8AC3E}">
        <p14:creationId xmlns:p14="http://schemas.microsoft.com/office/powerpoint/2010/main" val="1700660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also shows the internal factor that drives in the post-pandemic era of employee layoffs, a decrease in guest expectations, and technology integration that hotels adopted.</a:t>
            </a:r>
            <a:endParaRPr lang="en-IN" sz="1200" b="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4</a:t>
            </a:fld>
            <a:endParaRPr lang="en-IN"/>
          </a:p>
        </p:txBody>
      </p:sp>
    </p:spTree>
    <p:extLst>
      <p:ext uri="{BB962C8B-B14F-4D97-AF65-F5344CB8AC3E}">
        <p14:creationId xmlns:p14="http://schemas.microsoft.com/office/powerpoint/2010/main" val="4255377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contains information that how post-pandemic affected hotels’ external factors such as consumers’ trust to visit the hotels has decreased, and shift in the market of hotels</a:t>
            </a:r>
            <a:r>
              <a:rPr lang="en-IN" sz="1200" b="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5</a:t>
            </a:fld>
            <a:endParaRPr lang="en-IN"/>
          </a:p>
        </p:txBody>
      </p:sp>
    </p:spTree>
    <p:extLst>
      <p:ext uri="{BB962C8B-B14F-4D97-AF65-F5344CB8AC3E}">
        <p14:creationId xmlns:p14="http://schemas.microsoft.com/office/powerpoint/2010/main" val="15293354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also shows the external factors of the hotels that got a drive in the post-pandemic era such as economic factors that have been affected, environmental considerations of consumers, and lack of collaborations in hotels.</a:t>
            </a:r>
            <a:endParaRPr lang="en-IN" sz="1200" b="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6</a:t>
            </a:fld>
            <a:endParaRPr lang="en-IN"/>
          </a:p>
        </p:txBody>
      </p:sp>
    </p:spTree>
    <p:extLst>
      <p:ext uri="{BB962C8B-B14F-4D97-AF65-F5344CB8AC3E}">
        <p14:creationId xmlns:p14="http://schemas.microsoft.com/office/powerpoint/2010/main" val="2481046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shows information about how the key factors of hotel chains contribute to the market failure of the hotel. The health and safety measure, travel restrictions, and economic recession are the main reason for the market failure of Bedford Hotel.</a:t>
            </a:r>
            <a:endParaRPr lang="en-IN" sz="1200" b="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7</a:t>
            </a:fld>
            <a:endParaRPr lang="en-IN"/>
          </a:p>
        </p:txBody>
      </p:sp>
    </p:spTree>
    <p:extLst>
      <p:ext uri="{BB962C8B-B14F-4D97-AF65-F5344CB8AC3E}">
        <p14:creationId xmlns:p14="http://schemas.microsoft.com/office/powerpoint/2010/main" val="9143204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contains information about the shift in the travel pattern, fear in the consumers to visit the hotels, and limited rate of occupancy leading to the market failure of hotels.</a:t>
            </a:r>
            <a:endParaRPr lang="en-IN" sz="1200" b="0" kern="1200" dirty="0">
              <a:solidFill>
                <a:schemeClr val="tx1"/>
              </a:solidFill>
              <a:effectLst/>
              <a:latin typeface="+mn-lt"/>
              <a:ea typeface="+mn-ea"/>
              <a:cs typeface="+mn-cs"/>
            </a:endParaRPr>
          </a:p>
          <a:p>
            <a:endParaRPr lang="en-IN" b="0"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8</a:t>
            </a:fld>
            <a:endParaRPr lang="en-IN"/>
          </a:p>
        </p:txBody>
      </p:sp>
    </p:spTree>
    <p:extLst>
      <p:ext uri="{BB962C8B-B14F-4D97-AF65-F5344CB8AC3E}">
        <p14:creationId xmlns:p14="http://schemas.microsoft.com/office/powerpoint/2010/main" val="30529068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contains information that how the hotels can allocate the resources to face the challenges such as providing safe food to eat, collaborating with other organizations, and staff engagement can help to fight the problem for the hotel. </a:t>
            </a:r>
            <a:endParaRPr lang="en-IN" sz="1200" b="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9</a:t>
            </a:fld>
            <a:endParaRPr lang="en-IN"/>
          </a:p>
        </p:txBody>
      </p:sp>
    </p:spTree>
    <p:extLst>
      <p:ext uri="{BB962C8B-B14F-4D97-AF65-F5344CB8AC3E}">
        <p14:creationId xmlns:p14="http://schemas.microsoft.com/office/powerpoint/2010/main" val="1709543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shows the information that how the hotel can use the resources to meet the challenges such as technology adoption, using eco-friendly practices, and spreading awareness on websites about the offers of hotels.</a:t>
            </a:r>
            <a:endParaRPr lang="en-IN" sz="1200" b="0" kern="1200" dirty="0">
              <a:solidFill>
                <a:schemeClr val="tx1"/>
              </a:solidFill>
              <a:effectLst/>
              <a:latin typeface="+mn-lt"/>
              <a:ea typeface="+mn-ea"/>
              <a:cs typeface="+mn-cs"/>
            </a:endParaRPr>
          </a:p>
          <a:p>
            <a:endParaRPr lang="en-US" b="0"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10</a:t>
            </a:fld>
            <a:endParaRPr lang="en-IN"/>
          </a:p>
        </p:txBody>
      </p:sp>
    </p:spTree>
    <p:extLst>
      <p:ext uri="{BB962C8B-B14F-4D97-AF65-F5344CB8AC3E}">
        <p14:creationId xmlns:p14="http://schemas.microsoft.com/office/powerpoint/2010/main" val="33994950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shows information about how the hotels can make competitive strategies to meet competitive advantages for the hotels. It involves strategies such as cost leadership, differentiation strategy, strategic alliances, and defensive strategy. This strategy helps to gain advantages for the hotels.</a:t>
            </a:r>
            <a:endParaRPr lang="en-IN" sz="1200" b="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11</a:t>
            </a:fld>
            <a:endParaRPr lang="en-IN"/>
          </a:p>
        </p:txBody>
      </p:sp>
    </p:spTree>
    <p:extLst>
      <p:ext uri="{BB962C8B-B14F-4D97-AF65-F5344CB8AC3E}">
        <p14:creationId xmlns:p14="http://schemas.microsoft.com/office/powerpoint/2010/main" val="32806979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shows information about green marketing. Green marketing is a very effective way to establish the best work and eco-friendly practices in the </a:t>
            </a:r>
            <a:r>
              <a:rPr lang="en-US" sz="1200" b="0" kern="1200" dirty="0">
                <a:solidFill>
                  <a:schemeClr val="tx1"/>
                </a:solidFill>
                <a:effectLst/>
                <a:latin typeface="+mn-lt"/>
                <a:ea typeface="+mn-ea"/>
                <a:cs typeface="+mn-cs"/>
              </a:rPr>
              <a:t>organization.</a:t>
            </a:r>
            <a:endParaRPr lang="en-IN" sz="1200" b="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12</a:t>
            </a:fld>
            <a:endParaRPr lang="en-IN"/>
          </a:p>
        </p:txBody>
      </p:sp>
    </p:spTree>
    <p:extLst>
      <p:ext uri="{BB962C8B-B14F-4D97-AF65-F5344CB8AC3E}">
        <p14:creationId xmlns:p14="http://schemas.microsoft.com/office/powerpoint/2010/main" val="33673561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shows the corporate social responsibilities of the hotels to meet the challenges. The slide shows the information about health culture in the organization, establishing goals for the hotel, engagement of stakeholders, etc. This responsibility involves helping to fight the challenges in the environment of an organization.</a:t>
            </a:r>
            <a:endParaRPr lang="en-IN" sz="1200" b="0" kern="1200" dirty="0">
              <a:solidFill>
                <a:schemeClr val="tx1"/>
              </a:solidFill>
              <a:effectLst/>
              <a:latin typeface="+mn-lt"/>
              <a:ea typeface="+mn-ea"/>
              <a:cs typeface="+mn-cs"/>
            </a:endParaRPr>
          </a:p>
          <a:p>
            <a:endParaRPr lang="en-US" dirty="0"/>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13</a:t>
            </a:fld>
            <a:endParaRPr lang="en-IN"/>
          </a:p>
        </p:txBody>
      </p:sp>
    </p:spTree>
    <p:extLst>
      <p:ext uri="{BB962C8B-B14F-4D97-AF65-F5344CB8AC3E}">
        <p14:creationId xmlns:p14="http://schemas.microsoft.com/office/powerpoint/2010/main" val="24541818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contains some recommendations for the hotels to meet the challenges. Also, to build best experiences for the customers, and develop loyal customer support for the organization. Establishing feedback facilities from the customers helps to make a better environment for customers.</a:t>
            </a:r>
            <a:endParaRPr lang="en-IN" sz="1200" b="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14</a:t>
            </a:fld>
            <a:endParaRPr lang="en-IN"/>
          </a:p>
        </p:txBody>
      </p:sp>
    </p:spTree>
    <p:extLst>
      <p:ext uri="{BB962C8B-B14F-4D97-AF65-F5344CB8AC3E}">
        <p14:creationId xmlns:p14="http://schemas.microsoft.com/office/powerpoint/2010/main" val="30475062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19DE5E49-0E0B-4D8F-AA04-CE740E51897D}" type="slidenum">
              <a:rPr lang="en-IN" smtClean="0"/>
              <a:pPr/>
              <a:t>15</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1BF680B-8C97-41A4-B1A7-9FBA38B3C166}" type="datetimeFigureOut">
              <a:rPr lang="en-IN" smtClean="0"/>
              <a:pPr/>
              <a:t>08-07-2023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1430662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1BF680B-8C97-41A4-B1A7-9FBA38B3C166}" type="datetimeFigureOut">
              <a:rPr lang="en-IN" smtClean="0"/>
              <a:pPr/>
              <a:t>08-07-2023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3062289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1BF680B-8C97-41A4-B1A7-9FBA38B3C166}" type="datetimeFigureOut">
              <a:rPr lang="en-IN" smtClean="0"/>
              <a:pPr/>
              <a:t>08-07-2023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753882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BF680B-8C97-41A4-B1A7-9FBA38B3C166}" type="datetimeFigureOut">
              <a:rPr lang="en-IN" smtClean="0"/>
              <a:pPr/>
              <a:t>08-07-2023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1937705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1BF680B-8C97-41A4-B1A7-9FBA38B3C166}" type="datetimeFigureOut">
              <a:rPr lang="en-IN" smtClean="0"/>
              <a:pPr/>
              <a:t>08-07-2023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202126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1BF680B-8C97-41A4-B1A7-9FBA38B3C166}" type="datetimeFigureOut">
              <a:rPr lang="en-IN" smtClean="0"/>
              <a:pPr/>
              <a:t>08-07-2023</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2741966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1BF680B-8C97-41A4-B1A7-9FBA38B3C166}" type="datetimeFigureOut">
              <a:rPr lang="en-IN" smtClean="0"/>
              <a:pPr/>
              <a:t>08-07-2023</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1753698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F1BF680B-8C97-41A4-B1A7-9FBA38B3C166}" type="datetimeFigureOut">
              <a:rPr lang="en-IN" smtClean="0"/>
              <a:pPr/>
              <a:t>08-07-2023</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1153020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1BF680B-8C97-41A4-B1A7-9FBA38B3C166}" type="datetimeFigureOut">
              <a:rPr lang="en-IN" smtClean="0"/>
              <a:pPr/>
              <a:t>08-07-2023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4105765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1BF680B-8C97-41A4-B1A7-9FBA38B3C166}" type="datetimeFigureOut">
              <a:rPr lang="en-IN" smtClean="0"/>
              <a:pPr/>
              <a:t>08-07-2023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1296691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F1BF680B-8C97-41A4-B1A7-9FBA38B3C166}" type="datetimeFigureOut">
              <a:rPr lang="en-IN" smtClean="0"/>
              <a:pPr/>
              <a:t>08-07-2023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32181361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F1BF680B-8C97-41A4-B1A7-9FBA38B3C166}" type="datetimeFigureOut">
              <a:rPr lang="en-IN" smtClean="0"/>
              <a:pPr/>
              <a:t>08-07-2023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3653380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1BF680B-8C97-41A4-B1A7-9FBA38B3C166}" type="datetimeFigureOut">
              <a:rPr lang="en-IN" smtClean="0"/>
              <a:pPr/>
              <a:t>08-07-2023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18467913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1BF680B-8C97-41A4-B1A7-9FBA38B3C166}" type="datetimeFigureOut">
              <a:rPr lang="en-IN" smtClean="0"/>
              <a:pPr/>
              <a:t>08-07-2023</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8664076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1BF680B-8C97-41A4-B1A7-9FBA38B3C166}" type="datetimeFigureOut">
              <a:rPr lang="en-IN" smtClean="0"/>
              <a:pPr/>
              <a:t>08-07-2023</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9859861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BF680B-8C97-41A4-B1A7-9FBA38B3C166}" type="datetimeFigureOut">
              <a:rPr lang="en-IN" smtClean="0"/>
              <a:pPr/>
              <a:t>08-07-2023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28224787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BF680B-8C97-41A4-B1A7-9FBA38B3C166}" type="datetimeFigureOut">
              <a:rPr lang="en-IN" smtClean="0"/>
              <a:pPr/>
              <a:t>08-07-2023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3720030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print">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print">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1BF680B-8C97-41A4-B1A7-9FBA38B3C166}" type="datetimeFigureOut">
              <a:rPr lang="en-IN" smtClean="0"/>
              <a:pPr/>
              <a:t>08-07-2023</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B7ED71A-D759-491F-84EC-758FCF0DDBA0}" type="slidenum">
              <a:rPr lang="en-IN" smtClean="0"/>
              <a:pPr/>
              <a:t>‹#›</a:t>
            </a:fld>
            <a:endParaRPr lang="en-IN"/>
          </a:p>
        </p:txBody>
      </p:sp>
    </p:spTree>
    <p:extLst>
      <p:ext uri="{BB962C8B-B14F-4D97-AF65-F5344CB8AC3E}">
        <p14:creationId xmlns:p14="http://schemas.microsoft.com/office/powerpoint/2010/main" val="3701820784"/>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emerald.com/insight/content/doi/10.1108/JEIM-03-2021-0137/full/html" TargetMode="External"/><Relationship Id="rId3" Type="http://schemas.openxmlformats.org/officeDocument/2006/relationships/hyperlink" Target="https://www.sciencedirect.com/science/article/pii/S0278431920301882" TargetMode="External"/><Relationship Id="rId7" Type="http://schemas.openxmlformats.org/officeDocument/2006/relationships/hyperlink" Target="https://www.sciencedirect.com/science/article/abs/pii/S0278431917307776"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sciencedirect.com/science/article/pii/S0278431920302164" TargetMode="External"/><Relationship Id="rId5" Type="http://schemas.openxmlformats.org/officeDocument/2006/relationships/hyperlink" Target="https://www.emerald.com/insight/content/doi/10.1108/IJCHM-03-2014-0115/full/html" TargetMode="External"/><Relationship Id="rId4" Type="http://schemas.openxmlformats.org/officeDocument/2006/relationships/hyperlink" Target="https://books.google.com.au/books?hl=en&amp;lr=&amp;id=OfguEAAAQBAJ&amp;oi=fnd&amp;pg=PT6&amp;dq=+hotel+chains+got+affected+in+the+post+pandemic+era+in+UK&amp;ots=63rYFmXKeJ&amp;sig=tnN8U83UDv9feqAg6EZJ7lOUEpM" TargetMode="External"/><Relationship Id="rId9" Type="http://schemas.openxmlformats.org/officeDocument/2006/relationships/hyperlink" Target="https://www.sciencedirect.com/science/article/pii/S09596526203466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96E3FA7-27B1-5864-4E74-0E7DCDE383BA}"/>
              </a:ext>
            </a:extLst>
          </p:cNvPr>
          <p:cNvPicPr>
            <a:picLocks noChangeAspect="1"/>
          </p:cNvPicPr>
          <p:nvPr/>
        </p:nvPicPr>
        <p:blipFill>
          <a:blip r:embed="rId3"/>
          <a:stretch>
            <a:fillRect/>
          </a:stretch>
        </p:blipFill>
        <p:spPr>
          <a:xfrm>
            <a:off x="0" y="29894"/>
            <a:ext cx="12192000" cy="6828106"/>
          </a:xfrm>
          <a:prstGeom prst="rect">
            <a:avLst/>
          </a:prstGeom>
        </p:spPr>
      </p:pic>
      <p:sp>
        <p:nvSpPr>
          <p:cNvPr id="10" name="Rectangle 9">
            <a:extLst>
              <a:ext uri="{FF2B5EF4-FFF2-40B4-BE49-F238E27FC236}">
                <a16:creationId xmlns:a16="http://schemas.microsoft.com/office/drawing/2014/main" id="{96239E0A-1E90-1619-C9B3-B69D4B73CEBA}"/>
              </a:ext>
            </a:extLst>
          </p:cNvPr>
          <p:cNvSpPr/>
          <p:nvPr/>
        </p:nvSpPr>
        <p:spPr>
          <a:xfrm>
            <a:off x="0" y="0"/>
            <a:ext cx="12192000" cy="6858000"/>
          </a:xfrm>
          <a:prstGeom prst="rect">
            <a:avLst/>
          </a:prstGeom>
          <a:solidFill>
            <a:schemeClr val="accent1">
              <a:alpha val="3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r>
              <a:rPr lang="en-US" sz="2000" b="1" dirty="0"/>
              <a:t>Student name- </a:t>
            </a:r>
            <a:r>
              <a:rPr lang="en-US" sz="2000" b="1" dirty="0" err="1"/>
              <a:t>Vimalkumar</a:t>
            </a:r>
            <a:r>
              <a:rPr lang="en-US" sz="2000" b="1" dirty="0"/>
              <a:t> </a:t>
            </a:r>
            <a:r>
              <a:rPr lang="en-US" sz="2000" b="1" dirty="0" err="1"/>
              <a:t>Rameshbhai</a:t>
            </a:r>
            <a:r>
              <a:rPr lang="en-US" sz="2000" b="1" dirty="0"/>
              <a:t> Rathod</a:t>
            </a:r>
            <a:br>
              <a:rPr lang="en-US" sz="2000" b="1" dirty="0"/>
            </a:br>
            <a:r>
              <a:rPr lang="en-US" sz="2000" b="1" dirty="0"/>
              <a:t>Student ID- 2243283</a:t>
            </a:r>
          </a:p>
          <a:p>
            <a:r>
              <a:rPr lang="en-US" sz="2000" b="1" dirty="0"/>
              <a:t>Subject- </a:t>
            </a:r>
            <a:r>
              <a:rPr lang="en-US" sz="2000" b="1" dirty="0" err="1"/>
              <a:t>MarketManagement</a:t>
            </a:r>
            <a:r>
              <a:rPr lang="en-US" sz="2000" b="1" dirty="0"/>
              <a:t> (LCMB7001)</a:t>
            </a:r>
            <a:br>
              <a:rPr lang="en-US" sz="2000" b="1" dirty="0"/>
            </a:br>
            <a:r>
              <a:rPr lang="en-US" sz="2000" b="1" dirty="0"/>
              <a:t>University name - University going f Wales trinity saint David</a:t>
            </a:r>
            <a:endParaRPr lang="en-US" sz="2000" dirty="0"/>
          </a:p>
        </p:txBody>
      </p:sp>
      <p:pic>
        <p:nvPicPr>
          <p:cNvPr id="12" name="Picture 11">
            <a:extLst>
              <a:ext uri="{FF2B5EF4-FFF2-40B4-BE49-F238E27FC236}">
                <a16:creationId xmlns:a16="http://schemas.microsoft.com/office/drawing/2014/main" id="{3983A363-93C6-E9DE-7418-C44D538AFB6B}"/>
              </a:ext>
            </a:extLst>
          </p:cNvPr>
          <p:cNvPicPr>
            <a:picLocks noChangeAspect="1"/>
          </p:cNvPicPr>
          <p:nvPr/>
        </p:nvPicPr>
        <p:blipFill>
          <a:blip r:embed="rId4"/>
          <a:stretch>
            <a:fillRect/>
          </a:stretch>
        </p:blipFill>
        <p:spPr>
          <a:xfrm>
            <a:off x="0" y="-188111"/>
            <a:ext cx="11929402" cy="1932504"/>
          </a:xfrm>
          <a:prstGeom prst="rect">
            <a:avLst/>
          </a:prstGeom>
        </p:spPr>
      </p:pic>
    </p:spTree>
    <p:extLst>
      <p:ext uri="{BB962C8B-B14F-4D97-AF65-F5344CB8AC3E}">
        <p14:creationId xmlns:p14="http://schemas.microsoft.com/office/powerpoint/2010/main" val="462693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96759-DCF4-419E-B3CE-711B1EA60FC1}"/>
              </a:ext>
            </a:extLst>
          </p:cNvPr>
          <p:cNvSpPr>
            <a:spLocks noGrp="1"/>
          </p:cNvSpPr>
          <p:nvPr>
            <p:ph type="title"/>
          </p:nvPr>
        </p:nvSpPr>
        <p:spPr/>
        <p:txBody>
          <a:bodyPr/>
          <a:lstStyle/>
          <a:p>
            <a:pPr algn="ctr"/>
            <a:r>
              <a:rPr lang="en-US" b="1" dirty="0"/>
              <a:t>Introduction</a:t>
            </a:r>
            <a:r>
              <a:rPr lang="en-US" dirty="0"/>
              <a:t> </a:t>
            </a:r>
            <a:endParaRPr lang="en-IN" dirty="0"/>
          </a:p>
        </p:txBody>
      </p:sp>
      <p:sp>
        <p:nvSpPr>
          <p:cNvPr id="3" name="Content Placeholder 2">
            <a:extLst>
              <a:ext uri="{FF2B5EF4-FFF2-40B4-BE49-F238E27FC236}">
                <a16:creationId xmlns:a16="http://schemas.microsoft.com/office/drawing/2014/main" id="{A0149639-422F-4956-8FD8-D9237C3CB2E7}"/>
              </a:ext>
            </a:extLst>
          </p:cNvPr>
          <p:cNvSpPr>
            <a:spLocks noGrp="1"/>
          </p:cNvSpPr>
          <p:nvPr>
            <p:ph idx="1"/>
          </p:nvPr>
        </p:nvSpPr>
        <p:spPr>
          <a:xfrm>
            <a:off x="0" y="1645920"/>
            <a:ext cx="6096001" cy="5212080"/>
          </a:xfrm>
        </p:spPr>
        <p:txBody>
          <a:bodyPr>
            <a:normAutofit/>
          </a:bodyPr>
          <a:lstStyle/>
          <a:p>
            <a:pPr algn="just"/>
            <a:r>
              <a:rPr lang="en-US" dirty="0"/>
              <a:t>Bedford Hotel is established in LONDON, UK. </a:t>
            </a:r>
            <a:endParaRPr lang="en-IN" dirty="0"/>
          </a:p>
          <a:p>
            <a:pPr algn="just"/>
            <a:r>
              <a:rPr lang="en-US" dirty="0"/>
              <a:t>Bedford has the most diverse community in the UK.</a:t>
            </a:r>
            <a:endParaRPr lang="en-IN" dirty="0"/>
          </a:p>
          <a:p>
            <a:pPr algn="just"/>
            <a:r>
              <a:rPr lang="en-US" dirty="0"/>
              <a:t>The Bedford has 10 hotels and 4 chains in Bedford. Bedford was built in 1964. </a:t>
            </a:r>
            <a:endParaRPr lang="en-IN" dirty="0"/>
          </a:p>
          <a:p>
            <a:pPr algn="just"/>
            <a:r>
              <a:rPr lang="en-US" dirty="0"/>
              <a:t>Bedford is one of the most famous hotels in the UK.</a:t>
            </a:r>
            <a:endParaRPr lang="en-IN" dirty="0"/>
          </a:p>
          <a:p>
            <a:pPr algn="just"/>
            <a:r>
              <a:rPr lang="en-US" dirty="0"/>
              <a:t>Bedford hotels have been also affected in the post-pandemic era. The hotel chain got affected in many ways such as the occupancy rate has been reduced, and the financial stability of the hotels got affected.</a:t>
            </a:r>
            <a:endParaRPr lang="en-IN" dirty="0"/>
          </a:p>
          <a:p>
            <a:pPr marL="0" indent="0" algn="just">
              <a:buNone/>
            </a:pPr>
            <a:endParaRPr lang="en-IN" dirty="0"/>
          </a:p>
        </p:txBody>
      </p:sp>
      <p:pic>
        <p:nvPicPr>
          <p:cNvPr id="5" name="Picture 4">
            <a:extLst>
              <a:ext uri="{FF2B5EF4-FFF2-40B4-BE49-F238E27FC236}">
                <a16:creationId xmlns:a16="http://schemas.microsoft.com/office/drawing/2014/main" id="{28FC52E7-21C9-9C3A-291A-6E17895D177C}"/>
              </a:ext>
            </a:extLst>
          </p:cNvPr>
          <p:cNvPicPr>
            <a:picLocks noChangeAspect="1"/>
          </p:cNvPicPr>
          <p:nvPr/>
        </p:nvPicPr>
        <p:blipFill>
          <a:blip r:embed="rId3"/>
          <a:stretch>
            <a:fillRect/>
          </a:stretch>
        </p:blipFill>
        <p:spPr>
          <a:xfrm>
            <a:off x="6711152" y="1645919"/>
            <a:ext cx="4604548" cy="4759361"/>
          </a:xfrm>
          <a:prstGeom prst="rect">
            <a:avLst/>
          </a:prstGeom>
        </p:spPr>
      </p:pic>
    </p:spTree>
    <p:extLst>
      <p:ext uri="{BB962C8B-B14F-4D97-AF65-F5344CB8AC3E}">
        <p14:creationId xmlns:p14="http://schemas.microsoft.com/office/powerpoint/2010/main" val="3915464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21A83-C0B2-4F86-B825-D8E95D41FC9C}"/>
              </a:ext>
            </a:extLst>
          </p:cNvPr>
          <p:cNvSpPr>
            <a:spLocks noGrp="1"/>
          </p:cNvSpPr>
          <p:nvPr>
            <p:ph type="title"/>
          </p:nvPr>
        </p:nvSpPr>
        <p:spPr/>
        <p:txBody>
          <a:bodyPr/>
          <a:lstStyle/>
          <a:p>
            <a:pPr algn="ctr"/>
            <a:r>
              <a:rPr lang="en-US" b="1" dirty="0"/>
              <a:t>Internal Factors of Hotel</a:t>
            </a:r>
            <a:endParaRPr lang="en-IN" b="1" dirty="0"/>
          </a:p>
        </p:txBody>
      </p:sp>
      <p:sp>
        <p:nvSpPr>
          <p:cNvPr id="3" name="Content Placeholder 2">
            <a:extLst>
              <a:ext uri="{FF2B5EF4-FFF2-40B4-BE49-F238E27FC236}">
                <a16:creationId xmlns:a16="http://schemas.microsoft.com/office/drawing/2014/main" id="{ED30F911-F399-4B13-9963-3A67A807CB3E}"/>
              </a:ext>
            </a:extLst>
          </p:cNvPr>
          <p:cNvSpPr>
            <a:spLocks noGrp="1"/>
          </p:cNvSpPr>
          <p:nvPr>
            <p:ph idx="1"/>
          </p:nvPr>
        </p:nvSpPr>
        <p:spPr>
          <a:xfrm>
            <a:off x="0" y="1853248"/>
            <a:ext cx="6096001" cy="5004752"/>
          </a:xfrm>
        </p:spPr>
        <p:txBody>
          <a:bodyPr>
            <a:noAutofit/>
          </a:bodyPr>
          <a:lstStyle/>
          <a:p>
            <a:pPr algn="just"/>
            <a:r>
              <a:rPr lang="en-US" dirty="0"/>
              <a:t>The internal factors of the Bedford hotels chain get affected by the post-pandemic:</a:t>
            </a:r>
            <a:endParaRPr lang="en-IN" dirty="0"/>
          </a:p>
          <a:p>
            <a:pPr algn="just"/>
            <a:r>
              <a:rPr lang="en-US" dirty="0"/>
              <a:t>Occupancy rate- During the pandemic convert most of the jobs as remote work and digital transformation which has reduced the occupancies in Bedford hotels.</a:t>
            </a:r>
            <a:endParaRPr lang="en-IN" dirty="0"/>
          </a:p>
          <a:p>
            <a:pPr algn="just"/>
            <a:r>
              <a:rPr lang="en-US" dirty="0"/>
              <a:t>Financial performance- with the reduced occupancy the financial performance of the Bedford hotels has been decreased. The percentage of hotel occupancies has decreased even after the pandemic. The pandemic very huge effects on the hotel industry (pandemic (</a:t>
            </a:r>
            <a:r>
              <a:rPr lang="en-IN" dirty="0"/>
              <a:t>Srivastava, et al., 2022).</a:t>
            </a:r>
          </a:p>
          <a:p>
            <a:pPr algn="just"/>
            <a:endParaRPr lang="en-IN" dirty="0"/>
          </a:p>
        </p:txBody>
      </p:sp>
      <p:pic>
        <p:nvPicPr>
          <p:cNvPr id="5" name="Picture 4">
            <a:extLst>
              <a:ext uri="{FF2B5EF4-FFF2-40B4-BE49-F238E27FC236}">
                <a16:creationId xmlns:a16="http://schemas.microsoft.com/office/drawing/2014/main" id="{482D26A1-DE80-CB61-6BDD-B365244B0D22}"/>
              </a:ext>
            </a:extLst>
          </p:cNvPr>
          <p:cNvPicPr>
            <a:picLocks noChangeAspect="1"/>
          </p:cNvPicPr>
          <p:nvPr/>
        </p:nvPicPr>
        <p:blipFill>
          <a:blip r:embed="rId3"/>
          <a:stretch>
            <a:fillRect/>
          </a:stretch>
        </p:blipFill>
        <p:spPr>
          <a:xfrm>
            <a:off x="6552414" y="1853248"/>
            <a:ext cx="4993476" cy="4552034"/>
          </a:xfrm>
          <a:prstGeom prst="rect">
            <a:avLst/>
          </a:prstGeom>
        </p:spPr>
      </p:pic>
    </p:spTree>
    <p:extLst>
      <p:ext uri="{BB962C8B-B14F-4D97-AF65-F5344CB8AC3E}">
        <p14:creationId xmlns:p14="http://schemas.microsoft.com/office/powerpoint/2010/main" val="2519853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EED70-5467-4090-A248-EE3F7A257A88}"/>
              </a:ext>
            </a:extLst>
          </p:cNvPr>
          <p:cNvSpPr>
            <a:spLocks noGrp="1"/>
          </p:cNvSpPr>
          <p:nvPr>
            <p:ph type="title"/>
          </p:nvPr>
        </p:nvSpPr>
        <p:spPr/>
        <p:txBody>
          <a:bodyPr/>
          <a:lstStyle/>
          <a:p>
            <a:pPr algn="ctr"/>
            <a:r>
              <a:rPr lang="en-US" b="1" dirty="0"/>
              <a:t>Contd.</a:t>
            </a:r>
            <a:endParaRPr lang="en-IN" b="1" dirty="0"/>
          </a:p>
        </p:txBody>
      </p:sp>
      <p:sp>
        <p:nvSpPr>
          <p:cNvPr id="3" name="Content Placeholder 2">
            <a:extLst>
              <a:ext uri="{FF2B5EF4-FFF2-40B4-BE49-F238E27FC236}">
                <a16:creationId xmlns:a16="http://schemas.microsoft.com/office/drawing/2014/main" id="{C80B9FF0-4E66-4D2A-8389-C42439025172}"/>
              </a:ext>
            </a:extLst>
          </p:cNvPr>
          <p:cNvSpPr>
            <a:spLocks noGrp="1"/>
          </p:cNvSpPr>
          <p:nvPr>
            <p:ph idx="1"/>
          </p:nvPr>
        </p:nvSpPr>
        <p:spPr/>
        <p:txBody>
          <a:bodyPr/>
          <a:lstStyle/>
          <a:p>
            <a:pPr algn="just"/>
            <a:r>
              <a:rPr lang="en-US" dirty="0"/>
              <a:t>Employees layoffs- the pandemic also affected the employees of the hotels, as reduced the financial performance Bedford Hotels also layoffs most of their hotel management staff.</a:t>
            </a:r>
            <a:endParaRPr lang="en-IN" dirty="0"/>
          </a:p>
          <a:p>
            <a:pPr algn="just"/>
            <a:r>
              <a:rPr lang="en-US" dirty="0"/>
              <a:t>Guest expectations- post-pandemic affects guest expectations as tourism has been stopped at the time of the pandemic, which lead to very poor guest visits to the hotel of Bedford. </a:t>
            </a:r>
            <a:endParaRPr lang="en-IN" dirty="0"/>
          </a:p>
          <a:p>
            <a:pPr algn="just"/>
            <a:r>
              <a:rPr lang="en-US" dirty="0"/>
              <a:t>Technology integration- post-pandemic has adopted technology such as mobile key access in the hotel. Digital concierge service has been adopted by the hotels of Bedford (</a:t>
            </a:r>
            <a:r>
              <a:rPr lang="en-IN" dirty="0"/>
              <a:t>Tiong, et al., 2021).</a:t>
            </a:r>
          </a:p>
          <a:p>
            <a:pPr algn="just"/>
            <a:endParaRPr lang="en-IN" dirty="0"/>
          </a:p>
        </p:txBody>
      </p:sp>
    </p:spTree>
    <p:extLst>
      <p:ext uri="{BB962C8B-B14F-4D97-AF65-F5344CB8AC3E}">
        <p14:creationId xmlns:p14="http://schemas.microsoft.com/office/powerpoint/2010/main" val="832219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D089F-19B3-4101-9559-8198D30BF5B5}"/>
              </a:ext>
            </a:extLst>
          </p:cNvPr>
          <p:cNvSpPr>
            <a:spLocks noGrp="1"/>
          </p:cNvSpPr>
          <p:nvPr>
            <p:ph type="title"/>
          </p:nvPr>
        </p:nvSpPr>
        <p:spPr/>
        <p:txBody>
          <a:bodyPr/>
          <a:lstStyle/>
          <a:p>
            <a:pPr algn="ctr"/>
            <a:r>
              <a:rPr lang="en-US" b="1" dirty="0"/>
              <a:t>External Factors of Hotels</a:t>
            </a:r>
            <a:endParaRPr lang="en-IN" b="1" dirty="0"/>
          </a:p>
        </p:txBody>
      </p:sp>
      <p:sp>
        <p:nvSpPr>
          <p:cNvPr id="3" name="Content Placeholder 2">
            <a:extLst>
              <a:ext uri="{FF2B5EF4-FFF2-40B4-BE49-F238E27FC236}">
                <a16:creationId xmlns:a16="http://schemas.microsoft.com/office/drawing/2014/main" id="{FD95A991-1EB0-43AB-AD9F-DBB00F49B4BE}"/>
              </a:ext>
            </a:extLst>
          </p:cNvPr>
          <p:cNvSpPr>
            <a:spLocks noGrp="1"/>
          </p:cNvSpPr>
          <p:nvPr>
            <p:ph idx="1"/>
          </p:nvPr>
        </p:nvSpPr>
        <p:spPr>
          <a:xfrm>
            <a:off x="1" y="1822959"/>
            <a:ext cx="6096000" cy="5035041"/>
          </a:xfrm>
        </p:spPr>
        <p:txBody>
          <a:bodyPr/>
          <a:lstStyle/>
          <a:p>
            <a:pPr algn="just"/>
            <a:r>
              <a:rPr lang="en-US" dirty="0"/>
              <a:t>The external factors of Bedford hotel chains that drive its global business environment in the post-pandemic era:</a:t>
            </a:r>
            <a:endParaRPr lang="en-IN" dirty="0"/>
          </a:p>
          <a:p>
            <a:pPr algn="just"/>
            <a:r>
              <a:rPr lang="en-US" dirty="0"/>
              <a:t>Consumer confidence- post-pandemic has reduced the customer’s confidence or trust to visit hotels affecting the occupancy of customers in the hotels regularly.</a:t>
            </a:r>
            <a:endParaRPr lang="en-IN" dirty="0"/>
          </a:p>
          <a:p>
            <a:pPr algn="just"/>
            <a:r>
              <a:rPr lang="en-US" dirty="0"/>
              <a:t>Shift in the market- post-pandemic occurs the shift in market segments for the hotels.  Decrease in conferences, business travel, and events in hotels (</a:t>
            </a:r>
            <a:r>
              <a:rPr lang="en-IN" dirty="0" err="1"/>
              <a:t>Koščak</a:t>
            </a:r>
            <a:r>
              <a:rPr lang="en-IN" dirty="0"/>
              <a:t>, et al., 2021).</a:t>
            </a:r>
          </a:p>
          <a:p>
            <a:pPr algn="just"/>
            <a:endParaRPr lang="en-IN" dirty="0"/>
          </a:p>
        </p:txBody>
      </p:sp>
      <p:pic>
        <p:nvPicPr>
          <p:cNvPr id="5" name="Picture 4">
            <a:extLst>
              <a:ext uri="{FF2B5EF4-FFF2-40B4-BE49-F238E27FC236}">
                <a16:creationId xmlns:a16="http://schemas.microsoft.com/office/drawing/2014/main" id="{2AC7D82F-92BB-132A-3E68-896436B0E2DC}"/>
              </a:ext>
            </a:extLst>
          </p:cNvPr>
          <p:cNvPicPr>
            <a:picLocks noChangeAspect="1"/>
          </p:cNvPicPr>
          <p:nvPr/>
        </p:nvPicPr>
        <p:blipFill>
          <a:blip r:embed="rId3"/>
          <a:stretch>
            <a:fillRect/>
          </a:stretch>
        </p:blipFill>
        <p:spPr>
          <a:xfrm>
            <a:off x="6096000" y="1822958"/>
            <a:ext cx="5449889" cy="4582323"/>
          </a:xfrm>
          <a:prstGeom prst="rect">
            <a:avLst/>
          </a:prstGeom>
        </p:spPr>
      </p:pic>
    </p:spTree>
    <p:extLst>
      <p:ext uri="{BB962C8B-B14F-4D97-AF65-F5344CB8AC3E}">
        <p14:creationId xmlns:p14="http://schemas.microsoft.com/office/powerpoint/2010/main" val="643906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44544-483B-4A9C-BDBD-832FA4592368}"/>
              </a:ext>
            </a:extLst>
          </p:cNvPr>
          <p:cNvSpPr>
            <a:spLocks noGrp="1"/>
          </p:cNvSpPr>
          <p:nvPr>
            <p:ph type="title"/>
          </p:nvPr>
        </p:nvSpPr>
        <p:spPr/>
        <p:txBody>
          <a:bodyPr/>
          <a:lstStyle/>
          <a:p>
            <a:pPr algn="ctr"/>
            <a:r>
              <a:rPr lang="en-US" b="1" dirty="0"/>
              <a:t>External Factors of Hotels</a:t>
            </a:r>
            <a:endParaRPr lang="en-IN" dirty="0"/>
          </a:p>
        </p:txBody>
      </p:sp>
      <p:sp>
        <p:nvSpPr>
          <p:cNvPr id="3" name="Content Placeholder 2">
            <a:extLst>
              <a:ext uri="{FF2B5EF4-FFF2-40B4-BE49-F238E27FC236}">
                <a16:creationId xmlns:a16="http://schemas.microsoft.com/office/drawing/2014/main" id="{8C3C5E4F-43C6-43FA-8314-E458ADBE195A}"/>
              </a:ext>
            </a:extLst>
          </p:cNvPr>
          <p:cNvSpPr>
            <a:spLocks noGrp="1"/>
          </p:cNvSpPr>
          <p:nvPr>
            <p:ph idx="1"/>
          </p:nvPr>
        </p:nvSpPr>
        <p:spPr/>
        <p:txBody>
          <a:bodyPr>
            <a:normAutofit/>
          </a:bodyPr>
          <a:lstStyle/>
          <a:p>
            <a:pPr algn="just"/>
            <a:r>
              <a:rPr lang="en-US" dirty="0"/>
              <a:t>Economic factors- post-pandemic has found that the global economy of hotels got affected such as job losses, and reduced consumer spending on hotel visits.</a:t>
            </a:r>
            <a:endParaRPr lang="en-IN" dirty="0"/>
          </a:p>
          <a:p>
            <a:pPr algn="just"/>
            <a:r>
              <a:rPr lang="en-US" dirty="0"/>
              <a:t>Environmental and sustainability consideration: post-pandemic occurs the awareness about environmental and sustainability concerns for the consumers. As the traveler seeking for eco-friendly accommodation experience for safe health.</a:t>
            </a:r>
            <a:endParaRPr lang="en-IN" dirty="0"/>
          </a:p>
          <a:p>
            <a:pPr algn="just"/>
            <a:r>
              <a:rPr lang="en-US" dirty="0"/>
              <a:t>Lack of collaborations- post-pandemic has affected hotel collaborations for events and conferences. Also, campaigns and destination events have been reduced which affects the financial statement of hotels (</a:t>
            </a:r>
            <a:r>
              <a:rPr lang="en-IN" dirty="0"/>
              <a:t>Hao, et al., 2020).</a:t>
            </a:r>
          </a:p>
          <a:p>
            <a:pPr algn="just"/>
            <a:endParaRPr lang="en-IN" dirty="0"/>
          </a:p>
        </p:txBody>
      </p:sp>
    </p:spTree>
    <p:extLst>
      <p:ext uri="{BB962C8B-B14F-4D97-AF65-F5344CB8AC3E}">
        <p14:creationId xmlns:p14="http://schemas.microsoft.com/office/powerpoint/2010/main" val="3579777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462EA-770B-4C5C-AE1D-A2CE4A1EFE90}"/>
              </a:ext>
            </a:extLst>
          </p:cNvPr>
          <p:cNvSpPr>
            <a:spLocks noGrp="1"/>
          </p:cNvSpPr>
          <p:nvPr>
            <p:ph type="title"/>
          </p:nvPr>
        </p:nvSpPr>
        <p:spPr/>
        <p:txBody>
          <a:bodyPr/>
          <a:lstStyle/>
          <a:p>
            <a:pPr algn="ctr"/>
            <a:r>
              <a:rPr lang="en-US" b="1" dirty="0"/>
              <a:t>Key Factors of Business That Contributes To Market Failure </a:t>
            </a:r>
            <a:endParaRPr lang="en-IN" b="1" dirty="0"/>
          </a:p>
        </p:txBody>
      </p:sp>
      <p:sp>
        <p:nvSpPr>
          <p:cNvPr id="3" name="Content Placeholder 2">
            <a:extLst>
              <a:ext uri="{FF2B5EF4-FFF2-40B4-BE49-F238E27FC236}">
                <a16:creationId xmlns:a16="http://schemas.microsoft.com/office/drawing/2014/main" id="{6A6F884D-1D98-4DA0-BD3C-17166A505B44}"/>
              </a:ext>
            </a:extLst>
          </p:cNvPr>
          <p:cNvSpPr>
            <a:spLocks noGrp="1"/>
          </p:cNvSpPr>
          <p:nvPr>
            <p:ph idx="1"/>
          </p:nvPr>
        </p:nvSpPr>
        <p:spPr>
          <a:xfrm>
            <a:off x="0" y="1853248"/>
            <a:ext cx="6096001" cy="5004752"/>
          </a:xfrm>
        </p:spPr>
        <p:txBody>
          <a:bodyPr>
            <a:normAutofit/>
          </a:bodyPr>
          <a:lstStyle/>
          <a:p>
            <a:pPr algn="just"/>
            <a:r>
              <a:rPr lang="en-US" dirty="0"/>
              <a:t>Health and safety measures: the health and safety measures failure of hotels can lead to market failure of the hotels. In the post-pandemic period, it is necessary to follow the health safety measure for the customer.</a:t>
            </a:r>
            <a:endParaRPr lang="en-IN" dirty="0"/>
          </a:p>
          <a:p>
            <a:pPr algn="just"/>
            <a:r>
              <a:rPr lang="en-US" dirty="0"/>
              <a:t>Travel restrictions: restriction to visit other countries’ borders is also the main reason for market failure for the hotels. The restriction lead decrease in the customer’s visit which can lead the market failure.</a:t>
            </a:r>
            <a:endParaRPr lang="en-IN" dirty="0"/>
          </a:p>
          <a:p>
            <a:pPr algn="just"/>
            <a:r>
              <a:rPr lang="en-US" dirty="0"/>
              <a:t>Economic Recession: the downturn in the economy has an impact on the hotel and leads the reason of market failure. </a:t>
            </a:r>
            <a:endParaRPr lang="en-IN" dirty="0"/>
          </a:p>
          <a:p>
            <a:pPr algn="just"/>
            <a:endParaRPr lang="en-IN" dirty="0"/>
          </a:p>
        </p:txBody>
      </p:sp>
      <p:pic>
        <p:nvPicPr>
          <p:cNvPr id="5" name="Picture 4">
            <a:extLst>
              <a:ext uri="{FF2B5EF4-FFF2-40B4-BE49-F238E27FC236}">
                <a16:creationId xmlns:a16="http://schemas.microsoft.com/office/drawing/2014/main" id="{40D7AED5-465E-075C-2732-A17604133A75}"/>
              </a:ext>
            </a:extLst>
          </p:cNvPr>
          <p:cNvPicPr>
            <a:picLocks noChangeAspect="1"/>
          </p:cNvPicPr>
          <p:nvPr/>
        </p:nvPicPr>
        <p:blipFill>
          <a:blip r:embed="rId3"/>
          <a:stretch>
            <a:fillRect/>
          </a:stretch>
        </p:blipFill>
        <p:spPr>
          <a:xfrm>
            <a:off x="6095999" y="1853248"/>
            <a:ext cx="5449889" cy="4552034"/>
          </a:xfrm>
          <a:prstGeom prst="rect">
            <a:avLst/>
          </a:prstGeom>
        </p:spPr>
      </p:pic>
    </p:spTree>
    <p:extLst>
      <p:ext uri="{BB962C8B-B14F-4D97-AF65-F5344CB8AC3E}">
        <p14:creationId xmlns:p14="http://schemas.microsoft.com/office/powerpoint/2010/main" val="1144194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4B2C4-E635-4DBD-B31E-C1089CDF8AB6}"/>
              </a:ext>
            </a:extLst>
          </p:cNvPr>
          <p:cNvSpPr>
            <a:spLocks noGrp="1"/>
          </p:cNvSpPr>
          <p:nvPr>
            <p:ph type="title"/>
          </p:nvPr>
        </p:nvSpPr>
        <p:spPr/>
        <p:txBody>
          <a:bodyPr/>
          <a:lstStyle/>
          <a:p>
            <a:pPr algn="ctr"/>
            <a:r>
              <a:rPr lang="en-US" b="1" dirty="0"/>
              <a:t>Contd.</a:t>
            </a:r>
            <a:endParaRPr lang="en-IN" dirty="0"/>
          </a:p>
        </p:txBody>
      </p:sp>
      <p:sp>
        <p:nvSpPr>
          <p:cNvPr id="3" name="Content Placeholder 2">
            <a:extLst>
              <a:ext uri="{FF2B5EF4-FFF2-40B4-BE49-F238E27FC236}">
                <a16:creationId xmlns:a16="http://schemas.microsoft.com/office/drawing/2014/main" id="{A39400A7-CF75-4DDC-8577-B95BF14FD919}"/>
              </a:ext>
            </a:extLst>
          </p:cNvPr>
          <p:cNvSpPr>
            <a:spLocks noGrp="1"/>
          </p:cNvSpPr>
          <p:nvPr>
            <p:ph idx="1"/>
          </p:nvPr>
        </p:nvSpPr>
        <p:spPr/>
        <p:txBody>
          <a:bodyPr/>
          <a:lstStyle/>
          <a:p>
            <a:pPr algn="just"/>
            <a:r>
              <a:rPr lang="en-US" dirty="0"/>
              <a:t>Shift in travel pattern: post-pandemic occurs changes in the traveling pattern lead the alternative accommodation in the hotel, which is also a key factor in the market failure of the hotel.</a:t>
            </a:r>
            <a:endParaRPr lang="en-IN" dirty="0"/>
          </a:p>
          <a:p>
            <a:pPr algn="just"/>
            <a:r>
              <a:rPr lang="en-US" dirty="0"/>
              <a:t>Fear of the pandemic: fear of the pandemic reduces the travels of customers from booking hotel stays, it also leads to the potential breakouts of the hotel.</a:t>
            </a:r>
            <a:endParaRPr lang="en-IN" dirty="0"/>
          </a:p>
          <a:p>
            <a:pPr algn="just"/>
            <a:r>
              <a:rPr lang="en-US" dirty="0"/>
              <a:t>Oversupply of accommodation: less tourism leads to limited occupancy, and competitors of other hotels also lead to the market failure of the hotels (</a:t>
            </a:r>
            <a:r>
              <a:rPr lang="en-IN" dirty="0"/>
              <a:t>Shin, &amp; Kang, 2020).</a:t>
            </a:r>
          </a:p>
          <a:p>
            <a:pPr algn="just"/>
            <a:endParaRPr lang="en-IN" dirty="0"/>
          </a:p>
        </p:txBody>
      </p:sp>
    </p:spTree>
    <p:extLst>
      <p:ext uri="{BB962C8B-B14F-4D97-AF65-F5344CB8AC3E}">
        <p14:creationId xmlns:p14="http://schemas.microsoft.com/office/powerpoint/2010/main" val="461221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44056-AEAB-47AD-8B6D-33668A6BFAB5}"/>
              </a:ext>
            </a:extLst>
          </p:cNvPr>
          <p:cNvSpPr>
            <a:spLocks noGrp="1"/>
          </p:cNvSpPr>
          <p:nvPr>
            <p:ph type="title"/>
          </p:nvPr>
        </p:nvSpPr>
        <p:spPr/>
        <p:txBody>
          <a:bodyPr/>
          <a:lstStyle/>
          <a:p>
            <a:pPr algn="ctr"/>
            <a:r>
              <a:rPr lang="en-US" b="1" dirty="0"/>
              <a:t>Allocation of Resources To Meet The Challenges</a:t>
            </a:r>
            <a:endParaRPr lang="en-IN" b="1" dirty="0"/>
          </a:p>
        </p:txBody>
      </p:sp>
      <p:sp>
        <p:nvSpPr>
          <p:cNvPr id="3" name="Content Placeholder 2">
            <a:extLst>
              <a:ext uri="{FF2B5EF4-FFF2-40B4-BE49-F238E27FC236}">
                <a16:creationId xmlns:a16="http://schemas.microsoft.com/office/drawing/2014/main" id="{B6DD13ED-028B-47BD-A725-3003970B5566}"/>
              </a:ext>
            </a:extLst>
          </p:cNvPr>
          <p:cNvSpPr>
            <a:spLocks noGrp="1"/>
          </p:cNvSpPr>
          <p:nvPr>
            <p:ph idx="1"/>
          </p:nvPr>
        </p:nvSpPr>
        <p:spPr>
          <a:xfrm>
            <a:off x="0" y="2052918"/>
            <a:ext cx="6096001" cy="4805082"/>
          </a:xfrm>
        </p:spPr>
        <p:txBody>
          <a:bodyPr>
            <a:normAutofit lnSpcReduction="10000"/>
          </a:bodyPr>
          <a:lstStyle/>
          <a:p>
            <a:pPr algn="just"/>
            <a:r>
              <a:rPr lang="en-US" dirty="0"/>
              <a:t>Sustainable food and beverage operations: providing safe and organic food to the customers helps to build their trust in the Bedford hotels. It can be helpful to meet face the financial problems of hotels.</a:t>
            </a:r>
            <a:endParaRPr lang="en-IN" dirty="0"/>
          </a:p>
          <a:p>
            <a:pPr algn="just"/>
            <a:r>
              <a:rPr lang="en-US" dirty="0"/>
              <a:t>Collaborations: collaborating with local organizations helps to gain insight into the hotels. Providing best practices and sustainability efforts helps to meet the challenges for hotels.</a:t>
            </a:r>
            <a:endParaRPr lang="en-IN" dirty="0"/>
          </a:p>
          <a:p>
            <a:pPr algn="just"/>
            <a:r>
              <a:rPr lang="en-US" dirty="0"/>
              <a:t>Staff engagement: It involves the best efforts to make the hotel environment clean and safe for the customers. Also, the management of the hotel ensures to make sure the health and safety of hotel consumers.</a:t>
            </a:r>
            <a:endParaRPr lang="en-IN" dirty="0"/>
          </a:p>
          <a:p>
            <a:pPr algn="just"/>
            <a:endParaRPr lang="en-IN" dirty="0"/>
          </a:p>
        </p:txBody>
      </p:sp>
      <p:pic>
        <p:nvPicPr>
          <p:cNvPr id="5" name="Picture 4">
            <a:extLst>
              <a:ext uri="{FF2B5EF4-FFF2-40B4-BE49-F238E27FC236}">
                <a16:creationId xmlns:a16="http://schemas.microsoft.com/office/drawing/2014/main" id="{E4F89114-6BF3-9369-BA40-6C6626D9B4E3}"/>
              </a:ext>
            </a:extLst>
          </p:cNvPr>
          <p:cNvPicPr>
            <a:picLocks noChangeAspect="1"/>
          </p:cNvPicPr>
          <p:nvPr/>
        </p:nvPicPr>
        <p:blipFill>
          <a:blip r:embed="rId3"/>
          <a:stretch>
            <a:fillRect/>
          </a:stretch>
        </p:blipFill>
        <p:spPr>
          <a:xfrm>
            <a:off x="6096000" y="2052918"/>
            <a:ext cx="5576047" cy="4352364"/>
          </a:xfrm>
          <a:prstGeom prst="rect">
            <a:avLst/>
          </a:prstGeom>
        </p:spPr>
      </p:pic>
    </p:spTree>
    <p:extLst>
      <p:ext uri="{BB962C8B-B14F-4D97-AF65-F5344CB8AC3E}">
        <p14:creationId xmlns:p14="http://schemas.microsoft.com/office/powerpoint/2010/main" val="1139676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73960-526D-4A47-B49D-8A0CB3D7669D}"/>
              </a:ext>
            </a:extLst>
          </p:cNvPr>
          <p:cNvSpPr>
            <a:spLocks noGrp="1"/>
          </p:cNvSpPr>
          <p:nvPr>
            <p:ph type="title"/>
          </p:nvPr>
        </p:nvSpPr>
        <p:spPr/>
        <p:txBody>
          <a:bodyPr/>
          <a:lstStyle/>
          <a:p>
            <a:pPr algn="ctr"/>
            <a:r>
              <a:rPr lang="en-US" b="1" dirty="0"/>
              <a:t>Contd.</a:t>
            </a:r>
            <a:endParaRPr lang="en-IN" dirty="0"/>
          </a:p>
        </p:txBody>
      </p:sp>
      <p:sp>
        <p:nvSpPr>
          <p:cNvPr id="3" name="Content Placeholder 2">
            <a:extLst>
              <a:ext uri="{FF2B5EF4-FFF2-40B4-BE49-F238E27FC236}">
                <a16:creationId xmlns:a16="http://schemas.microsoft.com/office/drawing/2014/main" id="{40501BC7-C66F-4784-96D2-19B672D8A502}"/>
              </a:ext>
            </a:extLst>
          </p:cNvPr>
          <p:cNvSpPr>
            <a:spLocks noGrp="1"/>
          </p:cNvSpPr>
          <p:nvPr>
            <p:ph idx="1"/>
          </p:nvPr>
        </p:nvSpPr>
        <p:spPr/>
        <p:txBody>
          <a:bodyPr/>
          <a:lstStyle/>
          <a:p>
            <a:pPr algn="just"/>
            <a:r>
              <a:rPr lang="en-US" dirty="0"/>
              <a:t>Technology adoption: It can help to work smartly and safely which helps to attract the consumers’ attention to the organization. like using smart lights to work to reduce energy consumption while needed.</a:t>
            </a:r>
            <a:endParaRPr lang="en-IN" dirty="0"/>
          </a:p>
          <a:p>
            <a:pPr algn="just"/>
            <a:r>
              <a:rPr lang="en-US" dirty="0"/>
              <a:t>Eco-friendly options: adopting eco-friendly practices such as recycling and reducing waste management is an effective way to meet the challenges. It will help to save the financial resources for hotels.</a:t>
            </a:r>
            <a:endParaRPr lang="en-IN" dirty="0"/>
          </a:p>
          <a:p>
            <a:pPr algn="just"/>
            <a:r>
              <a:rPr lang="en-US" dirty="0"/>
              <a:t>Hotel chain’s website: It is a way to make people aware of the updated services and offers of the hotels. It helps to grab the customer’s attention.</a:t>
            </a:r>
            <a:endParaRPr lang="en-IN" dirty="0"/>
          </a:p>
          <a:p>
            <a:pPr algn="just"/>
            <a:endParaRPr lang="en-US" dirty="0"/>
          </a:p>
          <a:p>
            <a:pPr algn="just"/>
            <a:endParaRPr lang="en-IN" dirty="0"/>
          </a:p>
        </p:txBody>
      </p:sp>
    </p:spTree>
    <p:extLst>
      <p:ext uri="{BB962C8B-B14F-4D97-AF65-F5344CB8AC3E}">
        <p14:creationId xmlns:p14="http://schemas.microsoft.com/office/powerpoint/2010/main" val="16376305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D1492-E5ED-41C6-9183-E91648890E18}"/>
              </a:ext>
            </a:extLst>
          </p:cNvPr>
          <p:cNvSpPr>
            <a:spLocks noGrp="1"/>
          </p:cNvSpPr>
          <p:nvPr>
            <p:ph type="title"/>
          </p:nvPr>
        </p:nvSpPr>
        <p:spPr/>
        <p:txBody>
          <a:bodyPr/>
          <a:lstStyle/>
          <a:p>
            <a:pPr algn="ctr"/>
            <a:r>
              <a:rPr lang="en-US" b="1" dirty="0"/>
              <a:t>Competitive Strategies </a:t>
            </a:r>
            <a:endParaRPr lang="en-IN" b="1" dirty="0"/>
          </a:p>
        </p:txBody>
      </p:sp>
      <p:sp>
        <p:nvSpPr>
          <p:cNvPr id="3" name="Content Placeholder 2">
            <a:extLst>
              <a:ext uri="{FF2B5EF4-FFF2-40B4-BE49-F238E27FC236}">
                <a16:creationId xmlns:a16="http://schemas.microsoft.com/office/drawing/2014/main" id="{CDBA6A9F-DA20-42AE-B641-760C9047EC96}"/>
              </a:ext>
            </a:extLst>
          </p:cNvPr>
          <p:cNvSpPr>
            <a:spLocks noGrp="1"/>
          </p:cNvSpPr>
          <p:nvPr>
            <p:ph idx="1"/>
          </p:nvPr>
        </p:nvSpPr>
        <p:spPr>
          <a:xfrm>
            <a:off x="0" y="1853248"/>
            <a:ext cx="6096001" cy="5004752"/>
          </a:xfrm>
        </p:spPr>
        <p:txBody>
          <a:bodyPr>
            <a:normAutofit fontScale="85000" lnSpcReduction="10000"/>
          </a:bodyPr>
          <a:lstStyle/>
          <a:p>
            <a:pPr algn="just"/>
            <a:r>
              <a:rPr lang="en-US" dirty="0"/>
              <a:t>Cost leadership: It is a business strategy that helps to focus on abilities to provide acceptable services to their customers at an affordable price. It is a way to build a market reputation, as it helps to reduce the effect of post-pandemic. Also, increase the occupancy in the hotel. </a:t>
            </a:r>
            <a:endParaRPr lang="en-IN" dirty="0"/>
          </a:p>
          <a:p>
            <a:pPr algn="just"/>
            <a:r>
              <a:rPr lang="en-US" dirty="0"/>
              <a:t>Differentiation: It is a way to create distinctiveness between the product, and services, offered to the customers. It ensures to fulfill the needs or requirements of customers.</a:t>
            </a:r>
            <a:endParaRPr lang="en-IN" dirty="0"/>
          </a:p>
          <a:p>
            <a:pPr algn="just"/>
            <a:r>
              <a:rPr lang="en-US" dirty="0"/>
              <a:t>Defensive strategies: It is mainly focused on customer satisfaction. Also, the defensive strategy focused to compete with the competitors. </a:t>
            </a:r>
            <a:endParaRPr lang="en-IN" dirty="0"/>
          </a:p>
          <a:p>
            <a:pPr algn="just"/>
            <a:r>
              <a:rPr lang="en-US" dirty="0"/>
              <a:t>Strategic alliances: It helps to establish a unique identity for hotels, also helps to set the marketing edge, and to meet the customer expectation about the health and safety measures in post-pandemic.</a:t>
            </a:r>
            <a:endParaRPr lang="en-IN" dirty="0"/>
          </a:p>
          <a:p>
            <a:pPr algn="just"/>
            <a:endParaRPr lang="en-IN" dirty="0"/>
          </a:p>
        </p:txBody>
      </p:sp>
      <p:pic>
        <p:nvPicPr>
          <p:cNvPr id="5" name="Picture 4">
            <a:extLst>
              <a:ext uri="{FF2B5EF4-FFF2-40B4-BE49-F238E27FC236}">
                <a16:creationId xmlns:a16="http://schemas.microsoft.com/office/drawing/2014/main" id="{EC23A2F0-0B07-3035-40A0-4326F414AE41}"/>
              </a:ext>
            </a:extLst>
          </p:cNvPr>
          <p:cNvPicPr>
            <a:picLocks noChangeAspect="1"/>
          </p:cNvPicPr>
          <p:nvPr/>
        </p:nvPicPr>
        <p:blipFill>
          <a:blip r:embed="rId3"/>
          <a:stretch>
            <a:fillRect/>
          </a:stretch>
        </p:blipFill>
        <p:spPr>
          <a:xfrm>
            <a:off x="6096000" y="1824504"/>
            <a:ext cx="5449889" cy="4580778"/>
          </a:xfrm>
          <a:prstGeom prst="rect">
            <a:avLst/>
          </a:prstGeom>
        </p:spPr>
      </p:pic>
    </p:spTree>
    <p:extLst>
      <p:ext uri="{BB962C8B-B14F-4D97-AF65-F5344CB8AC3E}">
        <p14:creationId xmlns:p14="http://schemas.microsoft.com/office/powerpoint/2010/main" val="24586423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61A94-8417-4DFA-8611-247ADAD5FB66}"/>
              </a:ext>
            </a:extLst>
          </p:cNvPr>
          <p:cNvSpPr>
            <a:spLocks noGrp="1"/>
          </p:cNvSpPr>
          <p:nvPr>
            <p:ph type="title"/>
          </p:nvPr>
        </p:nvSpPr>
        <p:spPr/>
        <p:txBody>
          <a:bodyPr/>
          <a:lstStyle/>
          <a:p>
            <a:pPr algn="ctr"/>
            <a:r>
              <a:rPr lang="en-US" b="1" dirty="0"/>
              <a:t>Green Marketing Strategies </a:t>
            </a:r>
            <a:endParaRPr lang="en-IN" b="1" dirty="0"/>
          </a:p>
        </p:txBody>
      </p:sp>
      <p:sp>
        <p:nvSpPr>
          <p:cNvPr id="3" name="Content Placeholder 2">
            <a:extLst>
              <a:ext uri="{FF2B5EF4-FFF2-40B4-BE49-F238E27FC236}">
                <a16:creationId xmlns:a16="http://schemas.microsoft.com/office/drawing/2014/main" id="{920AAE60-66F5-4F55-A87F-69ED70240502}"/>
              </a:ext>
            </a:extLst>
          </p:cNvPr>
          <p:cNvSpPr>
            <a:spLocks noGrp="1"/>
          </p:cNvSpPr>
          <p:nvPr>
            <p:ph idx="1"/>
          </p:nvPr>
        </p:nvSpPr>
        <p:spPr>
          <a:xfrm>
            <a:off x="1" y="1853248"/>
            <a:ext cx="6096000" cy="5004752"/>
          </a:xfrm>
        </p:spPr>
        <p:txBody>
          <a:bodyPr>
            <a:normAutofit lnSpcReduction="10000"/>
          </a:bodyPr>
          <a:lstStyle/>
          <a:p>
            <a:pPr algn="just"/>
            <a:r>
              <a:rPr lang="en-US" dirty="0"/>
              <a:t>Green marketing refers to developing advertising strategies to promote hotel products and services to their customers.</a:t>
            </a:r>
            <a:endParaRPr lang="en-IN" dirty="0"/>
          </a:p>
          <a:p>
            <a:pPr algn="just"/>
            <a:r>
              <a:rPr lang="en-US" dirty="0"/>
              <a:t>Green marketing is mainly based on perceived environmental sustainability for the hotels.</a:t>
            </a:r>
            <a:endParaRPr lang="en-IN" dirty="0"/>
          </a:p>
          <a:p>
            <a:pPr algn="just"/>
            <a:r>
              <a:rPr lang="en-US" dirty="0"/>
              <a:t>Green marketing helps to promote hotel adoptions, that hotel changes in their services for their customers such as adopting eco-friendly practices for the health and safety of customers.</a:t>
            </a:r>
            <a:endParaRPr lang="en-IN" dirty="0"/>
          </a:p>
          <a:p>
            <a:pPr algn="just"/>
            <a:r>
              <a:rPr lang="en-US" dirty="0"/>
              <a:t>Green marketing ensures that they use resources efficiently such as raw materials of food, and pure water to provide customer satisfaction. It also improves the quality of work and services (</a:t>
            </a:r>
            <a:r>
              <a:rPr lang="en-IN" dirty="0" err="1"/>
              <a:t>Singjai</a:t>
            </a:r>
            <a:r>
              <a:rPr lang="en-IN" dirty="0"/>
              <a:t>, et al., 2018).</a:t>
            </a:r>
          </a:p>
          <a:p>
            <a:pPr algn="just"/>
            <a:endParaRPr lang="en-IN" dirty="0"/>
          </a:p>
        </p:txBody>
      </p:sp>
      <p:pic>
        <p:nvPicPr>
          <p:cNvPr id="7" name="Picture 6">
            <a:extLst>
              <a:ext uri="{FF2B5EF4-FFF2-40B4-BE49-F238E27FC236}">
                <a16:creationId xmlns:a16="http://schemas.microsoft.com/office/drawing/2014/main" id="{D7B357FE-9F4D-5580-206A-16E32D433F24}"/>
              </a:ext>
            </a:extLst>
          </p:cNvPr>
          <p:cNvPicPr>
            <a:picLocks noChangeAspect="1"/>
          </p:cNvPicPr>
          <p:nvPr/>
        </p:nvPicPr>
        <p:blipFill>
          <a:blip r:embed="rId3"/>
          <a:stretch>
            <a:fillRect/>
          </a:stretch>
        </p:blipFill>
        <p:spPr>
          <a:xfrm>
            <a:off x="6096000" y="1853248"/>
            <a:ext cx="5449889" cy="4552034"/>
          </a:xfrm>
          <a:prstGeom prst="rect">
            <a:avLst/>
          </a:prstGeom>
        </p:spPr>
      </p:pic>
    </p:spTree>
    <p:extLst>
      <p:ext uri="{BB962C8B-B14F-4D97-AF65-F5344CB8AC3E}">
        <p14:creationId xmlns:p14="http://schemas.microsoft.com/office/powerpoint/2010/main" val="3049901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85C87-F753-4BEE-A729-FAEA0D8640D2}"/>
              </a:ext>
            </a:extLst>
          </p:cNvPr>
          <p:cNvSpPr>
            <a:spLocks noGrp="1"/>
          </p:cNvSpPr>
          <p:nvPr>
            <p:ph type="title"/>
          </p:nvPr>
        </p:nvSpPr>
        <p:spPr/>
        <p:txBody>
          <a:bodyPr/>
          <a:lstStyle/>
          <a:p>
            <a:pPr algn="ctr"/>
            <a:r>
              <a:rPr lang="en-US" b="1" dirty="0"/>
              <a:t>Corporate Social Responsibilities </a:t>
            </a:r>
            <a:endParaRPr lang="en-IN" b="1" dirty="0"/>
          </a:p>
        </p:txBody>
      </p:sp>
      <p:sp>
        <p:nvSpPr>
          <p:cNvPr id="3" name="Content Placeholder 2">
            <a:extLst>
              <a:ext uri="{FF2B5EF4-FFF2-40B4-BE49-F238E27FC236}">
                <a16:creationId xmlns:a16="http://schemas.microsoft.com/office/drawing/2014/main" id="{E140E382-DBF7-4620-AB87-3C8F1368EB33}"/>
              </a:ext>
            </a:extLst>
          </p:cNvPr>
          <p:cNvSpPr>
            <a:spLocks noGrp="1"/>
          </p:cNvSpPr>
          <p:nvPr>
            <p:ph idx="1"/>
          </p:nvPr>
        </p:nvSpPr>
        <p:spPr>
          <a:xfrm>
            <a:off x="0" y="1853248"/>
            <a:ext cx="6096001" cy="5004752"/>
          </a:xfrm>
        </p:spPr>
        <p:txBody>
          <a:bodyPr>
            <a:normAutofit fontScale="85000" lnSpcReduction="10000"/>
          </a:bodyPr>
          <a:lstStyle/>
          <a:p>
            <a:pPr algn="just"/>
            <a:r>
              <a:rPr lang="en-US" dirty="0"/>
              <a:t>Corporate social responsibility involves:</a:t>
            </a:r>
            <a:endParaRPr lang="en-IN" dirty="0"/>
          </a:p>
          <a:p>
            <a:pPr algn="just"/>
            <a:r>
              <a:rPr lang="en-US" dirty="0"/>
              <a:t>Establishing a healthy and inclusive culture in the organization. A strong culture helps to make a positive environment in the organization. It enhances the best work practice to face the challenges in the post-pandemic. </a:t>
            </a:r>
            <a:endParaRPr lang="en-IN" dirty="0"/>
          </a:p>
          <a:p>
            <a:pPr algn="just"/>
            <a:r>
              <a:rPr lang="en-US" dirty="0"/>
              <a:t>Designing goals and measurable impact. It Involves internal practice, marketing reach, and programs to set clear objectives.</a:t>
            </a:r>
            <a:endParaRPr lang="en-IN" dirty="0"/>
          </a:p>
          <a:p>
            <a:pPr algn="just"/>
            <a:r>
              <a:rPr lang="en-US" dirty="0"/>
              <a:t>Socially responsible leverage capabilities. It involves the strength of impactful advantages for the hotels. It helps to face the challenges for the organization.</a:t>
            </a:r>
            <a:endParaRPr lang="en-IN" dirty="0"/>
          </a:p>
          <a:p>
            <a:pPr algn="just"/>
            <a:r>
              <a:rPr lang="en-US" dirty="0"/>
              <a:t>Engagement of stakeholders involves the stronger community and provides feedback from the consumers to initiate the impact. Stakeholders provide effective decisions and feedback to change the work practice for better results.</a:t>
            </a:r>
            <a:endParaRPr lang="en-IN" dirty="0"/>
          </a:p>
          <a:p>
            <a:pPr algn="just"/>
            <a:endParaRPr lang="en-IN" dirty="0"/>
          </a:p>
        </p:txBody>
      </p:sp>
      <p:pic>
        <p:nvPicPr>
          <p:cNvPr id="5" name="Picture 4">
            <a:extLst>
              <a:ext uri="{FF2B5EF4-FFF2-40B4-BE49-F238E27FC236}">
                <a16:creationId xmlns:a16="http://schemas.microsoft.com/office/drawing/2014/main" id="{A0E52F49-6B29-16E5-951F-763285C68716}"/>
              </a:ext>
            </a:extLst>
          </p:cNvPr>
          <p:cNvPicPr>
            <a:picLocks noChangeAspect="1"/>
          </p:cNvPicPr>
          <p:nvPr/>
        </p:nvPicPr>
        <p:blipFill>
          <a:blip r:embed="rId3"/>
          <a:stretch>
            <a:fillRect/>
          </a:stretch>
        </p:blipFill>
        <p:spPr>
          <a:xfrm>
            <a:off x="6096000" y="1853248"/>
            <a:ext cx="5449890" cy="4552034"/>
          </a:xfrm>
          <a:prstGeom prst="rect">
            <a:avLst/>
          </a:prstGeom>
        </p:spPr>
      </p:pic>
    </p:spTree>
    <p:extLst>
      <p:ext uri="{BB962C8B-B14F-4D97-AF65-F5344CB8AC3E}">
        <p14:creationId xmlns:p14="http://schemas.microsoft.com/office/powerpoint/2010/main" val="28241643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9BB4B-7654-4550-8F9F-3F674AFC99FD}"/>
              </a:ext>
            </a:extLst>
          </p:cNvPr>
          <p:cNvSpPr>
            <a:spLocks noGrp="1"/>
          </p:cNvSpPr>
          <p:nvPr>
            <p:ph type="title"/>
          </p:nvPr>
        </p:nvSpPr>
        <p:spPr/>
        <p:txBody>
          <a:bodyPr/>
          <a:lstStyle/>
          <a:p>
            <a:pPr algn="ctr"/>
            <a:r>
              <a:rPr lang="en-US" b="1" dirty="0"/>
              <a:t>Recommendations </a:t>
            </a:r>
            <a:endParaRPr lang="en-IN" b="1" dirty="0"/>
          </a:p>
        </p:txBody>
      </p:sp>
      <p:sp>
        <p:nvSpPr>
          <p:cNvPr id="3" name="Content Placeholder 2">
            <a:extLst>
              <a:ext uri="{FF2B5EF4-FFF2-40B4-BE49-F238E27FC236}">
                <a16:creationId xmlns:a16="http://schemas.microsoft.com/office/drawing/2014/main" id="{C5DCDB67-83C5-4010-9CDF-68FE34B6D27C}"/>
              </a:ext>
            </a:extLst>
          </p:cNvPr>
          <p:cNvSpPr>
            <a:spLocks noGrp="1"/>
          </p:cNvSpPr>
          <p:nvPr>
            <p:ph idx="1"/>
          </p:nvPr>
        </p:nvSpPr>
        <p:spPr/>
        <p:txBody>
          <a:bodyPr>
            <a:normAutofit/>
          </a:bodyPr>
          <a:lstStyle/>
          <a:p>
            <a:pPr algn="just"/>
            <a:r>
              <a:rPr lang="en-US" dirty="0"/>
              <a:t>The hotel organization should find its unique points to grab the attention of the customers.</a:t>
            </a:r>
            <a:endParaRPr lang="en-IN" dirty="0"/>
          </a:p>
          <a:p>
            <a:pPr algn="just"/>
            <a:r>
              <a:rPr lang="en-US" dirty="0"/>
              <a:t>Establishing a healthy and safe environment helps to make a positive environment for the customers.</a:t>
            </a:r>
            <a:endParaRPr lang="en-IN" dirty="0"/>
          </a:p>
          <a:p>
            <a:pPr algn="just"/>
            <a:r>
              <a:rPr lang="en-US" dirty="0"/>
              <a:t>Establish a feedback facility for the customers to take feedback to make changes according to customers’ expectations.</a:t>
            </a:r>
            <a:endParaRPr lang="en-IN" dirty="0"/>
          </a:p>
          <a:p>
            <a:pPr algn="just"/>
            <a:r>
              <a:rPr lang="en-US" dirty="0"/>
              <a:t>Developing relationships with the customers is also very important to gain the customer’s loyalty.</a:t>
            </a:r>
            <a:endParaRPr lang="en-IN" dirty="0"/>
          </a:p>
          <a:p>
            <a:pPr algn="just"/>
            <a:r>
              <a:rPr lang="en-US" dirty="0"/>
              <a:t>Provide the best experience to the customers to meet their needs and requirements (</a:t>
            </a:r>
            <a:r>
              <a:rPr lang="en-IN" dirty="0"/>
              <a:t>Martinez, 2015).</a:t>
            </a:r>
          </a:p>
          <a:p>
            <a:pPr algn="just"/>
            <a:r>
              <a:rPr lang="en-IN" dirty="0"/>
              <a:t> </a:t>
            </a:r>
          </a:p>
        </p:txBody>
      </p:sp>
    </p:spTree>
    <p:extLst>
      <p:ext uri="{BB962C8B-B14F-4D97-AF65-F5344CB8AC3E}">
        <p14:creationId xmlns:p14="http://schemas.microsoft.com/office/powerpoint/2010/main" val="12483424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475E1-B860-4224-9E56-5150211BD027}"/>
              </a:ext>
            </a:extLst>
          </p:cNvPr>
          <p:cNvSpPr>
            <a:spLocks noGrp="1"/>
          </p:cNvSpPr>
          <p:nvPr>
            <p:ph type="title"/>
          </p:nvPr>
        </p:nvSpPr>
        <p:spPr/>
        <p:txBody>
          <a:bodyPr/>
          <a:lstStyle/>
          <a:p>
            <a:pPr algn="ctr"/>
            <a:r>
              <a:rPr lang="en-US" b="1" dirty="0"/>
              <a:t>References </a:t>
            </a:r>
            <a:endParaRPr lang="en-IN" b="1" dirty="0"/>
          </a:p>
        </p:txBody>
      </p:sp>
      <p:sp>
        <p:nvSpPr>
          <p:cNvPr id="3" name="Content Placeholder 2">
            <a:extLst>
              <a:ext uri="{FF2B5EF4-FFF2-40B4-BE49-F238E27FC236}">
                <a16:creationId xmlns:a16="http://schemas.microsoft.com/office/drawing/2014/main" id="{D27EF4B3-A30D-47DB-AB0B-C800AD32EC4D}"/>
              </a:ext>
            </a:extLst>
          </p:cNvPr>
          <p:cNvSpPr>
            <a:spLocks noGrp="1"/>
          </p:cNvSpPr>
          <p:nvPr>
            <p:ph idx="1"/>
          </p:nvPr>
        </p:nvSpPr>
        <p:spPr>
          <a:xfrm>
            <a:off x="443753" y="1385048"/>
            <a:ext cx="11255188" cy="5020234"/>
          </a:xfrm>
        </p:spPr>
        <p:txBody>
          <a:bodyPr>
            <a:normAutofit fontScale="70000" lnSpcReduction="20000"/>
          </a:bodyPr>
          <a:lstStyle/>
          <a:p>
            <a:pPr algn="just"/>
            <a:r>
              <a:rPr lang="en-IN" dirty="0"/>
              <a:t>Hao, F., Xiao, Q., &amp; Chon, K., 2020. COVID-19 and China’s hotel industry: Impacts, a disaster management framework, and post-pandemic agenda. </a:t>
            </a:r>
            <a:r>
              <a:rPr lang="en-IN" i="1" dirty="0"/>
              <a:t>International journal of hospitality management</a:t>
            </a:r>
            <a:r>
              <a:rPr lang="en-IN" dirty="0"/>
              <a:t>, </a:t>
            </a:r>
            <a:r>
              <a:rPr lang="en-IN" i="1" dirty="0"/>
              <a:t>90</a:t>
            </a:r>
            <a:r>
              <a:rPr lang="en-IN" dirty="0"/>
              <a:t>, 102636. </a:t>
            </a:r>
            <a:r>
              <a:rPr lang="en-IN" u="sng" dirty="0">
                <a:hlinkClick r:id="rId3"/>
              </a:rPr>
              <a:t>https://www.sciencedirect.com/science/article/pii/S0278431920301882</a:t>
            </a:r>
            <a:endParaRPr lang="en-IN" dirty="0"/>
          </a:p>
          <a:p>
            <a:pPr algn="just"/>
            <a:r>
              <a:rPr lang="en-IN" dirty="0" err="1"/>
              <a:t>Koščak</a:t>
            </a:r>
            <a:r>
              <a:rPr lang="en-IN" dirty="0"/>
              <a:t>, M., &amp; O’Rourke, T., 2021. </a:t>
            </a:r>
            <a:r>
              <a:rPr lang="en-IN" i="1" dirty="0"/>
              <a:t>Post-pandemic sustainable tourism management: the new reality of managing ethical and responsible tourism</a:t>
            </a:r>
            <a:r>
              <a:rPr lang="en-IN" dirty="0"/>
              <a:t>. Routledge. </a:t>
            </a:r>
            <a:r>
              <a:rPr lang="en-IN" u="sng" dirty="0">
                <a:hlinkClick r:id="rId4"/>
              </a:rPr>
              <a:t>https://books.google.com.au/books?hl=en&amp;lr=&amp;id=OfguEAAAQBAJ&amp;oi=fnd&amp;pg=PT6&amp;dq=+hotel+chains+got+affected+in+the+post+pandemic+era+in+UK&amp;ots=63rYFmXKeJ&amp;sig=tnN8U83UDv9feqAg6EZJ7lOUEpM#v=onepage&amp;q&amp;f=false</a:t>
            </a:r>
            <a:endParaRPr lang="en-IN" dirty="0"/>
          </a:p>
          <a:p>
            <a:pPr algn="just"/>
            <a:r>
              <a:rPr lang="en-IN" dirty="0"/>
              <a:t>Martinez, P., 2015. Customer loyalty: Exploring its antecedents from a green marketing perspective. </a:t>
            </a:r>
            <a:r>
              <a:rPr lang="en-IN" i="1" dirty="0"/>
              <a:t>International Journal of Contemporary Hospitality Management</a:t>
            </a:r>
            <a:r>
              <a:rPr lang="en-IN" dirty="0"/>
              <a:t>, </a:t>
            </a:r>
            <a:r>
              <a:rPr lang="en-IN" i="1" dirty="0"/>
              <a:t>27</a:t>
            </a:r>
            <a:r>
              <a:rPr lang="en-IN" dirty="0"/>
              <a:t>(5), 896-917. </a:t>
            </a:r>
            <a:r>
              <a:rPr lang="en-IN" u="sng" dirty="0">
                <a:hlinkClick r:id="rId5"/>
              </a:rPr>
              <a:t>https://www.emerald.com/insight/content/doi/10.1108/IJCHM-03-2014-0115/full/html</a:t>
            </a:r>
            <a:endParaRPr lang="en-IN" dirty="0"/>
          </a:p>
          <a:p>
            <a:pPr algn="just"/>
            <a:r>
              <a:rPr lang="en-IN" dirty="0"/>
              <a:t>Shin, H., &amp; Kang, J., 2020. Reducing perceived health risk to attract hotel customers in the COVID-19 pandemic era: Focused on technology innovation for social distancing and cleanliness. </a:t>
            </a:r>
            <a:r>
              <a:rPr lang="en-IN" i="1" dirty="0"/>
              <a:t>International Journal of Hospitality Management</a:t>
            </a:r>
            <a:r>
              <a:rPr lang="en-IN" dirty="0"/>
              <a:t>, </a:t>
            </a:r>
            <a:r>
              <a:rPr lang="en-IN" i="1" dirty="0"/>
              <a:t>91</a:t>
            </a:r>
            <a:r>
              <a:rPr lang="en-IN" dirty="0"/>
              <a:t>, 102664. </a:t>
            </a:r>
            <a:r>
              <a:rPr lang="en-IN" u="sng" dirty="0">
                <a:hlinkClick r:id="rId6"/>
              </a:rPr>
              <a:t>https://www.sciencedirect.com/science/article/pii/S0278431920302164</a:t>
            </a:r>
            <a:endParaRPr lang="en-IN" dirty="0"/>
          </a:p>
          <a:p>
            <a:pPr algn="just"/>
            <a:r>
              <a:rPr lang="en-IN" dirty="0" err="1"/>
              <a:t>Singjai</a:t>
            </a:r>
            <a:r>
              <a:rPr lang="en-IN" dirty="0"/>
              <a:t>, K., </a:t>
            </a:r>
            <a:r>
              <a:rPr lang="en-IN" dirty="0" err="1"/>
              <a:t>Winata</a:t>
            </a:r>
            <a:r>
              <a:rPr lang="en-IN" dirty="0"/>
              <a:t>, L., &amp; </a:t>
            </a:r>
            <a:r>
              <a:rPr lang="en-IN" dirty="0" err="1"/>
              <a:t>Kummer</a:t>
            </a:r>
            <a:r>
              <a:rPr lang="en-IN" dirty="0"/>
              <a:t>, T. F., 2018. Green initiatives and their competitive advantage for the hotel industry in developing countries. </a:t>
            </a:r>
            <a:r>
              <a:rPr lang="en-IN" i="1" dirty="0"/>
              <a:t>International Journal of Hospitality Management</a:t>
            </a:r>
            <a:r>
              <a:rPr lang="en-IN" dirty="0"/>
              <a:t>, </a:t>
            </a:r>
            <a:r>
              <a:rPr lang="en-IN" i="1" dirty="0"/>
              <a:t>75</a:t>
            </a:r>
            <a:r>
              <a:rPr lang="en-IN" dirty="0"/>
              <a:t>, 131-143. </a:t>
            </a:r>
            <a:r>
              <a:rPr lang="en-IN" u="sng" dirty="0">
                <a:hlinkClick r:id="rId7"/>
              </a:rPr>
              <a:t>https://www.sciencedirect.com/science/article/abs/pii/S0278431917307776</a:t>
            </a:r>
            <a:endParaRPr lang="en-IN" dirty="0"/>
          </a:p>
          <a:p>
            <a:pPr algn="just"/>
            <a:r>
              <a:rPr lang="en-IN" dirty="0"/>
              <a:t>Srivastava, P. R., Sengupta, K., Kumar, A., Biswas, B., &amp; Ishizaka, A., 2022. Post-epidemic factors influencing customer's booking intent for a hotel or leisure spot: an empirical study. </a:t>
            </a:r>
            <a:r>
              <a:rPr lang="en-IN" i="1" dirty="0"/>
              <a:t>Journal of Enterprise Information Management</a:t>
            </a:r>
            <a:r>
              <a:rPr lang="en-IN" dirty="0"/>
              <a:t>, </a:t>
            </a:r>
            <a:r>
              <a:rPr lang="en-IN" i="1" dirty="0"/>
              <a:t>35</a:t>
            </a:r>
            <a:r>
              <a:rPr lang="en-IN" dirty="0"/>
              <a:t>(1), 78-99. </a:t>
            </a:r>
            <a:r>
              <a:rPr lang="en-IN" u="sng" dirty="0">
                <a:hlinkClick r:id="rId8"/>
              </a:rPr>
              <a:t>https://www.emerald.com/insight/content/doi/10.1108/JEIM-03-2021-0137/full/html</a:t>
            </a:r>
            <a:endParaRPr lang="en-IN" dirty="0"/>
          </a:p>
          <a:p>
            <a:pPr algn="just"/>
            <a:r>
              <a:rPr lang="en-IN" dirty="0"/>
              <a:t>Tiong, Y. Y., </a:t>
            </a:r>
            <a:r>
              <a:rPr lang="en-IN" dirty="0" err="1"/>
              <a:t>Sondoh</a:t>
            </a:r>
            <a:r>
              <a:rPr lang="en-IN" dirty="0"/>
              <a:t> Jr, S. L., </a:t>
            </a:r>
            <a:r>
              <a:rPr lang="en-IN" dirty="0" err="1"/>
              <a:t>Tanakinjal</a:t>
            </a:r>
            <a:r>
              <a:rPr lang="en-IN" dirty="0"/>
              <a:t>, G. H., &amp; </a:t>
            </a:r>
            <a:r>
              <a:rPr lang="en-IN" dirty="0" err="1"/>
              <a:t>Iggau</a:t>
            </a:r>
            <a:r>
              <a:rPr lang="en-IN" dirty="0"/>
              <a:t>, O. A., 2021. Cleaner operations in hotels: Recommendation for post-pandemic green recovery. </a:t>
            </a:r>
            <a:r>
              <a:rPr lang="en-IN" i="1" dirty="0"/>
              <a:t>Journal of cleaner production</a:t>
            </a:r>
            <a:r>
              <a:rPr lang="en-IN" dirty="0"/>
              <a:t>, </a:t>
            </a:r>
            <a:r>
              <a:rPr lang="en-IN" i="1" dirty="0"/>
              <a:t>283</a:t>
            </a:r>
            <a:r>
              <a:rPr lang="en-IN" dirty="0"/>
              <a:t>, 124621. </a:t>
            </a:r>
            <a:r>
              <a:rPr lang="en-IN" u="sng" dirty="0">
                <a:hlinkClick r:id="rId9"/>
              </a:rPr>
              <a:t>https://www.sciencedirect.com/science/article/pii/S0959652620346655</a:t>
            </a:r>
            <a:r>
              <a:rPr lang="en-IN" u="sng" dirty="0"/>
              <a:t> </a:t>
            </a:r>
            <a:endParaRPr lang="en-IN" dirty="0"/>
          </a:p>
          <a:p>
            <a:pPr algn="just"/>
            <a:endParaRPr lang="en-IN" dirty="0"/>
          </a:p>
        </p:txBody>
      </p:sp>
    </p:spTree>
    <p:extLst>
      <p:ext uri="{BB962C8B-B14F-4D97-AF65-F5344CB8AC3E}">
        <p14:creationId xmlns:p14="http://schemas.microsoft.com/office/powerpoint/2010/main" val="31419206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2344</Words>
  <Application>Microsoft Office PowerPoint</Application>
  <PresentationFormat>Widescreen</PresentationFormat>
  <Paragraphs>117</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 3</vt:lpstr>
      <vt:lpstr>Ion</vt:lpstr>
      <vt:lpstr>PowerPoint Presentation</vt:lpstr>
      <vt:lpstr>Introduction </vt:lpstr>
      <vt:lpstr>Internal Factors of Hotel</vt:lpstr>
      <vt:lpstr>Contd.</vt:lpstr>
      <vt:lpstr>External Factors of Hotels</vt:lpstr>
      <vt:lpstr>External Factors of Hotels</vt:lpstr>
      <vt:lpstr>Key Factors of Business That Contributes To Market Failure </vt:lpstr>
      <vt:lpstr>Contd.</vt:lpstr>
      <vt:lpstr>Allocation of Resources To Meet The Challenges</vt:lpstr>
      <vt:lpstr>Contd.</vt:lpstr>
      <vt:lpstr>Competitive Strategies </vt:lpstr>
      <vt:lpstr>Green Marketing Strategies </vt:lpstr>
      <vt:lpstr>Corporate Social Responsibilities </vt:lpstr>
      <vt:lpstr>Recommendations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2023-07-06T10:07:22Z</dcterms:created>
  <dcterms:modified xsi:type="dcterms:W3CDTF">2023-07-08T12:26:43Z</dcterms:modified>
</cp:coreProperties>
</file>