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325" r:id="rId5"/>
    <p:sldId id="360" r:id="rId6"/>
    <p:sldId id="361" r:id="rId7"/>
    <p:sldId id="328" r:id="rId8"/>
    <p:sldId id="330" r:id="rId9"/>
    <p:sldId id="373" r:id="rId10"/>
    <p:sldId id="362" r:id="rId11"/>
    <p:sldId id="363" r:id="rId12"/>
    <p:sldId id="365" r:id="rId13"/>
    <p:sldId id="367" r:id="rId14"/>
    <p:sldId id="366" r:id="rId15"/>
    <p:sldId id="368" r:id="rId16"/>
    <p:sldId id="369" r:id="rId17"/>
    <p:sldId id="370" r:id="rId18"/>
    <p:sldId id="372" r:id="rId19"/>
    <p:sldId id="371" r:id="rId20"/>
    <p:sldId id="355" r:id="rId21"/>
    <p:sldId id="348" r:id="rId22"/>
    <p:sldId id="374" r:id="rId23"/>
    <p:sldId id="340" r:id="rId24"/>
    <p:sldId id="35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1EAEEB4-D225-44FA-953D-327D5214A7A7}">
          <p14:sldIdLst>
            <p14:sldId id="325"/>
            <p14:sldId id="360"/>
            <p14:sldId id="361"/>
            <p14:sldId id="328"/>
            <p14:sldId id="330"/>
            <p14:sldId id="373"/>
            <p14:sldId id="362"/>
            <p14:sldId id="363"/>
            <p14:sldId id="365"/>
            <p14:sldId id="367"/>
            <p14:sldId id="366"/>
            <p14:sldId id="368"/>
            <p14:sldId id="369"/>
            <p14:sldId id="370"/>
            <p14:sldId id="372"/>
            <p14:sldId id="371"/>
            <p14:sldId id="355"/>
            <p14:sldId id="348"/>
            <p14:sldId id="374"/>
            <p14:sldId id="340"/>
            <p14:sldId id="359"/>
          </p14:sldIdLst>
        </p14:section>
        <p14:section name="Untitled Section" id="{B18E974F-29EF-4FE4-9DE1-BB1AA1F7657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680" autoAdjust="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08/10/2018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328D4B-BFBA-4B91-BACE-929632A9B7D3}" type="datetimeFigureOut">
              <a:rPr lang="en-GB" smtClean="0"/>
              <a:pPr/>
              <a:t>08/10/2018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1A15F-44D6-4142-99A7-09B6A328C9CF}" type="slidenum">
              <a:rPr lang="en-GB" smtClean="0"/>
              <a:pPr/>
              <a:t>‹#›</a:t>
            </a:fld>
            <a:endParaRPr lang="en-GB"/>
          </a:p>
        </p:txBody>
      </p:sp>
    </p:spTree>
    <p:extLst>
      <p:ext uri="{BB962C8B-B14F-4D97-AF65-F5344CB8AC3E}">
        <p14:creationId xmlns:p14="http://schemas.microsoft.com/office/powerpoint/2010/main" val="123430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sydneycustomshouse.com.au/heritag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a:t>
            </a:fld>
            <a:endParaRPr lang="en-GB"/>
          </a:p>
        </p:txBody>
      </p:sp>
    </p:spTree>
    <p:extLst>
      <p:ext uri="{BB962C8B-B14F-4D97-AF65-F5344CB8AC3E}">
        <p14:creationId xmlns:p14="http://schemas.microsoft.com/office/powerpoint/2010/main" val="3245989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6</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hlinkClick r:id="rId3"/>
              </a:rPr>
              <a:t>Customs House</a:t>
            </a:r>
            <a:r>
              <a:rPr lang="en-GB" sz="1200" b="0" i="0" u="none" strike="noStrike" kern="1200" dirty="0" smtClean="0">
                <a:solidFill>
                  <a:schemeClr val="tx1"/>
                </a:solidFill>
                <a:effectLst/>
                <a:latin typeface="+mn-lt"/>
                <a:ea typeface="+mn-ea"/>
                <a:cs typeface="+mn-cs"/>
              </a:rPr>
              <a:t> in Sydney, Australia</a:t>
            </a:r>
          </a:p>
          <a:p>
            <a:r>
              <a:rPr lang="en-GB" sz="1200" b="0" i="0" u="none" strike="noStrike" kern="1200" dirty="0" err="1" smtClean="0">
                <a:solidFill>
                  <a:schemeClr val="tx1"/>
                </a:solidFill>
                <a:effectLst/>
                <a:latin typeface="+mn-lt"/>
                <a:ea typeface="+mn-ea"/>
                <a:cs typeface="+mn-cs"/>
              </a:rPr>
              <a:t>Flyfot</a:t>
            </a:r>
            <a:r>
              <a:rPr lang="en-GB" sz="1200" b="0" i="0" u="none" strike="noStrike" kern="1200" dirty="0" smtClean="0">
                <a:solidFill>
                  <a:schemeClr val="tx1"/>
                </a:solidFill>
                <a:effectLst/>
                <a:latin typeface="+mn-lt"/>
                <a:ea typeface="+mn-ea"/>
                <a:cs typeface="+mn-cs"/>
              </a:rPr>
              <a:t>- the</a:t>
            </a:r>
            <a:r>
              <a:rPr lang="en-GB" sz="1200" b="0" i="0" u="none" strike="noStrike" kern="1200" baseline="0" dirty="0" smtClean="0">
                <a:solidFill>
                  <a:schemeClr val="tx1"/>
                </a:solidFill>
                <a:effectLst/>
                <a:latin typeface="+mn-lt"/>
                <a:ea typeface="+mn-ea"/>
                <a:cs typeface="+mn-cs"/>
              </a:rPr>
              <a:t> swastika symbol in many cultures refers to the good omens and fortune.</a:t>
            </a:r>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7</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Canadian town called Swastika</a:t>
            </a:r>
          </a:p>
          <a:p>
            <a:r>
              <a:rPr lang="en-GB" sz="1200" b="0" i="0" u="none" strike="noStrike" kern="1200" dirty="0" smtClean="0">
                <a:solidFill>
                  <a:schemeClr val="tx1"/>
                </a:solidFill>
                <a:effectLst/>
                <a:latin typeface="+mn-lt"/>
                <a:ea typeface="+mn-ea"/>
                <a:cs typeface="+mn-cs"/>
              </a:rPr>
              <a:t>Swastika on buildings of Quebec</a:t>
            </a:r>
          </a:p>
          <a:p>
            <a:r>
              <a:rPr lang="en-GB" sz="1200" b="0" i="0" u="none" strike="noStrike" kern="1200" dirty="0" smtClean="0">
                <a:solidFill>
                  <a:schemeClr val="tx1"/>
                </a:solidFill>
                <a:effectLst/>
                <a:latin typeface="+mn-lt"/>
                <a:ea typeface="+mn-ea"/>
                <a:cs typeface="+mn-cs"/>
              </a:rPr>
              <a:t>Swastika on sport jerseys in Canada</a:t>
            </a:r>
          </a:p>
        </p:txBody>
      </p:sp>
      <p:sp>
        <p:nvSpPr>
          <p:cNvPr id="4" name="Slide Number Placeholder 3"/>
          <p:cNvSpPr>
            <a:spLocks noGrp="1"/>
          </p:cNvSpPr>
          <p:nvPr>
            <p:ph type="sldNum" sz="quarter" idx="10"/>
          </p:nvPr>
        </p:nvSpPr>
        <p:spPr/>
        <p:txBody>
          <a:bodyPr/>
          <a:lstStyle/>
          <a:p>
            <a:fld id="{9C91A15F-44D6-4142-99A7-09B6A328C9CF}" type="slidenum">
              <a:rPr lang="en-GB" smtClean="0"/>
              <a:pPr/>
              <a:t>8</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9</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10</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11</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12</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13</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14</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15</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16</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17</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18</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19</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20</a:t>
            </a:fld>
            <a:endParaRPr lang="en-GB"/>
          </a:p>
        </p:txBody>
      </p:sp>
    </p:spTree>
    <p:extLst>
      <p:ext uri="{BB962C8B-B14F-4D97-AF65-F5344CB8AC3E}">
        <p14:creationId xmlns:p14="http://schemas.microsoft.com/office/powerpoint/2010/main" val="7393159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21</a:t>
            </a:fld>
            <a:endParaRPr lang="en-GB"/>
          </a:p>
        </p:txBody>
      </p:sp>
    </p:spTree>
    <p:extLst>
      <p:ext uri="{BB962C8B-B14F-4D97-AF65-F5344CB8AC3E}">
        <p14:creationId xmlns:p14="http://schemas.microsoft.com/office/powerpoint/2010/main" val="739315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08/10/2018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in/imgres?imgurl=https://upload.wikimedia.org/wikipedia/commons/thumb/c/c2/Swastika_ON.JPG/1200px-Swastika_ON.JPG&amp;imgrefurl=https://en.wikipedia.org/wiki/Swastika,_Ontario&amp;docid=s8jSw-wCBHaIfM&amp;tbnid=8GU3NcBHl5KRhM:&amp;vet=10ahUKEwiCydqawfTdAhUqIcAKHez-Av0QMwgoKAAwAA..i&amp;w=1200&amp;h=900&amp;bih=651&amp;biw=1366&amp;q=Canadian%20town%20of%20Swastika&amp;ved=0ahUKEwiCydqawfTdAhUqIcAKHez-Av0QMwgoKAAwAA&amp;iact=mrc&amp;uact=8"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hc.unesco.org/uploads/activities/documents/activity-398-1.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hc.unesco.or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467544" y="1196752"/>
            <a:ext cx="8207375" cy="4392488"/>
          </a:xfrm>
        </p:spPr>
        <p:txBody>
          <a:bodyPr>
            <a:normAutofit/>
          </a:bodyPr>
          <a:lstStyle/>
          <a:p>
            <a:r>
              <a:rPr lang="en-US" altLang="en-US" sz="4000" b="1" dirty="0" smtClean="0">
                <a:solidFill>
                  <a:schemeClr val="bg1"/>
                </a:solidFill>
                <a:ea typeface="ＭＳ Ｐゴシック" panose="020B0600070205080204" pitchFamily="34" charset="-128"/>
              </a:rPr>
              <a:t>Contested Cultural Heritage</a:t>
            </a:r>
            <a:r>
              <a:rPr lang="en-US" altLang="en-US" sz="3200" dirty="0">
                <a:solidFill>
                  <a:schemeClr val="bg1"/>
                </a:solidFill>
                <a:ea typeface="ＭＳ Ｐゴシック" panose="020B0600070205080204" pitchFamily="34" charset="-128"/>
              </a:rPr>
              <a:t/>
            </a:r>
            <a:br>
              <a:rPr lang="en-US" altLang="en-US" sz="3200" dirty="0">
                <a:solidFill>
                  <a:schemeClr val="bg1"/>
                </a:solidFill>
                <a:ea typeface="ＭＳ Ｐゴシック" panose="020B0600070205080204" pitchFamily="34" charset="-128"/>
              </a:rPr>
            </a:br>
            <a:r>
              <a:rPr lang="en-US" altLang="en-US" sz="3200" dirty="0" smtClean="0">
                <a:solidFill>
                  <a:schemeClr val="bg1"/>
                </a:solidFill>
                <a:ea typeface="ＭＳ Ｐゴシック" panose="020B0600070205080204" pitchFamily="34" charset="-128"/>
              </a:rPr>
              <a:t/>
            </a:r>
            <a:br>
              <a:rPr lang="en-US" altLang="en-US" sz="3200" dirty="0" smtClean="0">
                <a:solidFill>
                  <a:schemeClr val="bg1"/>
                </a:solidFill>
                <a:ea typeface="ＭＳ Ｐゴシック" panose="020B0600070205080204" pitchFamily="34" charset="-128"/>
              </a:rPr>
            </a:br>
            <a:r>
              <a:rPr lang="en-US" altLang="en-US" sz="2000" dirty="0" err="1" smtClean="0">
                <a:solidFill>
                  <a:schemeClr val="bg1"/>
                </a:solidFill>
                <a:ea typeface="ＭＳ Ｐゴシック" panose="020B0600070205080204" pitchFamily="34" charset="-128"/>
              </a:rPr>
              <a:t>Sneha</a:t>
            </a:r>
            <a:r>
              <a:rPr lang="en-US" altLang="en-US" sz="2000" dirty="0" smtClean="0">
                <a:solidFill>
                  <a:schemeClr val="bg1"/>
                </a:solidFill>
                <a:ea typeface="ＭＳ Ｐゴシック" panose="020B0600070205080204" pitchFamily="34" charset="-128"/>
              </a:rPr>
              <a:t> Roy</a:t>
            </a:r>
            <a:br>
              <a:rPr lang="en-US" altLang="en-US" sz="2000" dirty="0" smtClean="0">
                <a:solidFill>
                  <a:schemeClr val="bg1"/>
                </a:solidFill>
                <a:ea typeface="ＭＳ Ｐゴシック" panose="020B0600070205080204" pitchFamily="34" charset="-128"/>
              </a:rPr>
            </a:br>
            <a:r>
              <a:rPr lang="en-US" altLang="en-US" sz="2000" dirty="0" smtClean="0">
                <a:solidFill>
                  <a:schemeClr val="bg1"/>
                </a:solidFill>
                <a:ea typeface="ＭＳ Ｐゴシック" panose="020B0600070205080204" pitchFamily="34" charset="-128"/>
              </a:rPr>
              <a:t>Professional Doctorate Student in Interfaith Studies</a:t>
            </a:r>
            <a:br>
              <a:rPr lang="en-US" altLang="en-US" sz="2000" dirty="0" smtClean="0">
                <a:solidFill>
                  <a:schemeClr val="bg1"/>
                </a:solidFill>
                <a:ea typeface="ＭＳ Ｐゴシック" panose="020B0600070205080204" pitchFamily="34" charset="-128"/>
              </a:rPr>
            </a:br>
            <a:r>
              <a:rPr lang="en-US" altLang="en-US" sz="2000" dirty="0" smtClean="0">
                <a:solidFill>
                  <a:schemeClr val="bg1"/>
                </a:solidFill>
                <a:ea typeface="ＭＳ Ｐゴシック" panose="020B0600070205080204" pitchFamily="34" charset="-128"/>
              </a:rPr>
              <a:t>8</a:t>
            </a:r>
            <a:r>
              <a:rPr lang="en-US" altLang="en-US" sz="2000" baseline="30000" dirty="0" smtClean="0">
                <a:solidFill>
                  <a:schemeClr val="bg1"/>
                </a:solidFill>
                <a:ea typeface="ＭＳ Ｐゴシック" panose="020B0600070205080204" pitchFamily="34" charset="-128"/>
              </a:rPr>
              <a:t>th</a:t>
            </a:r>
            <a:r>
              <a:rPr lang="en-US" altLang="en-US" sz="2000" dirty="0" smtClean="0">
                <a:solidFill>
                  <a:schemeClr val="bg1"/>
                </a:solidFill>
                <a:ea typeface="ＭＳ Ｐゴシック" panose="020B0600070205080204" pitchFamily="34" charset="-128"/>
              </a:rPr>
              <a:t> October, 2018</a:t>
            </a:r>
            <a:br>
              <a:rPr lang="en-US" altLang="en-US" sz="2000" dirty="0" smtClean="0">
                <a:solidFill>
                  <a:schemeClr val="bg1"/>
                </a:solidFill>
                <a:ea typeface="ＭＳ Ｐゴシック" panose="020B0600070205080204" pitchFamily="34" charset="-128"/>
              </a:rPr>
            </a:br>
            <a:endParaRPr lang="en-US" altLang="en-US" sz="2000" dirty="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129648363"/>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55976" y="1412776"/>
            <a:ext cx="4330824" cy="4320480"/>
          </a:xfrm>
        </p:spPr>
        <p:txBody>
          <a:bodyPr/>
          <a:lstStyle/>
          <a:p>
            <a:pPr marL="0" indent="0">
              <a:buNone/>
            </a:pPr>
            <a:r>
              <a:rPr lang="en-GB" sz="3600" dirty="0" smtClean="0"/>
              <a:t>There’s no such thing as “heritage”!</a:t>
            </a:r>
          </a:p>
          <a:p>
            <a:pPr marL="0" indent="0">
              <a:buNone/>
            </a:pPr>
            <a:endParaRPr lang="en-GB" dirty="0" smtClean="0"/>
          </a:p>
          <a:p>
            <a:pPr marL="0" indent="0">
              <a:buNone/>
            </a:pPr>
            <a:r>
              <a:rPr lang="en-GB" sz="2400" b="1" dirty="0" smtClean="0">
                <a:solidFill>
                  <a:schemeClr val="tx2">
                    <a:lumMod val="60000"/>
                    <a:lumOff val="40000"/>
                  </a:schemeClr>
                </a:solidFill>
              </a:rPr>
              <a:t>- </a:t>
            </a:r>
            <a:r>
              <a:rPr lang="en-GB" sz="2400" b="1" dirty="0" err="1" smtClean="0">
                <a:solidFill>
                  <a:schemeClr val="tx2">
                    <a:lumMod val="60000"/>
                    <a:lumOff val="40000"/>
                  </a:schemeClr>
                </a:solidFill>
              </a:rPr>
              <a:t>Laurajane</a:t>
            </a:r>
            <a:r>
              <a:rPr lang="en-GB" sz="2400" b="1" dirty="0" smtClean="0">
                <a:solidFill>
                  <a:schemeClr val="tx2">
                    <a:lumMod val="60000"/>
                    <a:lumOff val="40000"/>
                  </a:schemeClr>
                </a:solidFill>
              </a:rPr>
              <a:t> Smith (2006)</a:t>
            </a:r>
            <a:endParaRPr lang="en-GB" sz="2400" b="1" dirty="0">
              <a:solidFill>
                <a:schemeClr val="tx2">
                  <a:lumMod val="60000"/>
                  <a:lumOff val="40000"/>
                </a:schemeClr>
              </a:solidFill>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268760"/>
            <a:ext cx="3096344" cy="3672408"/>
          </a:xfrm>
          <a:prstGeom prst="rect">
            <a:avLst/>
          </a:prstGeom>
        </p:spPr>
      </p:pic>
      <p:sp>
        <p:nvSpPr>
          <p:cNvPr id="4" name="Rectangle 2"/>
          <p:cNvSpPr>
            <a:spLocks noGrp="1" noChangeArrowheads="1"/>
          </p:cNvSpPr>
          <p:nvPr>
            <p:ph type="title"/>
          </p:nvPr>
        </p:nvSpPr>
        <p:spPr>
          <a:xfrm>
            <a:off x="0" y="111905"/>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Rethinking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679129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55976" y="1412776"/>
            <a:ext cx="4330824" cy="4320480"/>
          </a:xfrm>
        </p:spPr>
        <p:txBody>
          <a:bodyPr>
            <a:normAutofit lnSpcReduction="10000"/>
          </a:bodyPr>
          <a:lstStyle/>
          <a:p>
            <a:pPr marL="0" indent="0">
              <a:buNone/>
            </a:pPr>
            <a:r>
              <a:rPr lang="en-GB" sz="3600" dirty="0" smtClean="0"/>
              <a:t>No thing becomes “heritage” by itself, and it is the people in authority that decide what a thing means to them and why.</a:t>
            </a:r>
          </a:p>
          <a:p>
            <a:pPr marL="0" indent="0">
              <a:buNone/>
            </a:pPr>
            <a:endParaRPr lang="en-GB" dirty="0" smtClean="0"/>
          </a:p>
          <a:p>
            <a:pPr marL="0" indent="0">
              <a:buNone/>
            </a:pPr>
            <a:r>
              <a:rPr lang="en-GB" sz="2400" b="1" dirty="0" smtClean="0">
                <a:solidFill>
                  <a:schemeClr val="tx2">
                    <a:lumMod val="60000"/>
                    <a:lumOff val="40000"/>
                  </a:schemeClr>
                </a:solidFill>
              </a:rPr>
              <a:t>- David Harrison (2010)</a:t>
            </a:r>
            <a:endParaRPr lang="en-GB" sz="2400" b="1" dirty="0">
              <a:solidFill>
                <a:schemeClr val="tx2">
                  <a:lumMod val="60000"/>
                  <a:lumOff val="40000"/>
                </a:schemeClr>
              </a:solidFill>
            </a:endParaRPr>
          </a:p>
        </p:txBody>
      </p:sp>
      <p:sp>
        <p:nvSpPr>
          <p:cNvPr id="4" name="Rectangle 2"/>
          <p:cNvSpPr>
            <a:spLocks noGrp="1" noChangeArrowheads="1"/>
          </p:cNvSpPr>
          <p:nvPr>
            <p:ph type="title"/>
          </p:nvPr>
        </p:nvSpPr>
        <p:spPr>
          <a:xfrm>
            <a:off x="0" y="111905"/>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Rethinking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412776"/>
            <a:ext cx="2390775"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8572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What to Expect?</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764704"/>
            <a:ext cx="8785225" cy="4896544"/>
          </a:xfrm>
        </p:spPr>
        <p:txBody>
          <a:bodyPr>
            <a:noAutofit/>
          </a:bodyPr>
          <a:lstStyle/>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Overview of Contested Heritage</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World Heritage Convention and the Venice Charter</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Gaps in definition</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UNESCO introducing “intangible” culture to address growing challenges</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False duality</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Need to have integrated models</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Natural versus Cultural Heritage</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Contested Heritage – underpinning reasons</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Case Studies</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Activities</a:t>
            </a:r>
          </a:p>
          <a:p>
            <a:pPr>
              <a:lnSpc>
                <a:spcPct val="160000"/>
              </a:lnSpc>
              <a:spcBef>
                <a:spcPts val="0"/>
              </a:spcBef>
            </a:pPr>
            <a:r>
              <a:rPr lang="cy-GB" altLang="en-US" sz="1800" dirty="0" smtClean="0">
                <a:latin typeface="Arial" panose="020B0604020202020204" pitchFamily="34" charset="0"/>
                <a:ea typeface="ＭＳ Ｐゴシック" panose="020B0600070205080204" pitchFamily="34" charset="-128"/>
                <a:cs typeface="Arial" panose="020B0604020202020204" pitchFamily="34" charset="0"/>
              </a:rPr>
              <a:t>Conclusions</a:t>
            </a:r>
            <a:endParaRPr lang="cy-GB" altLang="en-US" sz="18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9439815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Contested Cultural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85000" lnSpcReduction="10000"/>
          </a:bodyPr>
          <a:lstStyle/>
          <a:p>
            <a:pPr marL="0" indent="0" algn="just">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Some things and </a:t>
            </a:r>
            <a:r>
              <a:rPr lang="en-GB" sz="2800" dirty="0"/>
              <a:t>buildings and places help people explore, </a:t>
            </a:r>
            <a:r>
              <a:rPr lang="en-GB" sz="2800" dirty="0" smtClean="0"/>
              <a:t>understand, </a:t>
            </a:r>
            <a:r>
              <a:rPr lang="en-GB" sz="2800" dirty="0"/>
              <a:t>and debate our </a:t>
            </a:r>
            <a:r>
              <a:rPr lang="en-GB" sz="2800" dirty="0" smtClean="0"/>
              <a:t>culture and history</a:t>
            </a:r>
            <a:r>
              <a:rPr lang="en-GB" sz="2800" dirty="0"/>
              <a:t>. The </a:t>
            </a:r>
            <a:r>
              <a:rPr lang="en-GB" sz="2800" dirty="0" smtClean="0"/>
              <a:t>essence of collective memory and historic events are reasons why people visit places of heritage, </a:t>
            </a:r>
            <a:r>
              <a:rPr lang="en-GB" sz="2800" dirty="0"/>
              <a:t>and why our oldest places are often our most treasured. Sometimes it brings us face-to-face with parts of our history that are </a:t>
            </a:r>
            <a:r>
              <a:rPr lang="en-GB" sz="2800" b="1" dirty="0">
                <a:solidFill>
                  <a:schemeClr val="tx2">
                    <a:lumMod val="60000"/>
                    <a:lumOff val="40000"/>
                  </a:schemeClr>
                </a:solidFill>
              </a:rPr>
              <a:t>painful, or shameful </a:t>
            </a:r>
            <a:r>
              <a:rPr lang="en-GB" sz="2800" dirty="0"/>
              <a:t>by today's standards. </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818011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Contested Cultural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lnSpcReduction="10000"/>
          </a:bodyPr>
          <a:lstStyle/>
          <a:p>
            <a:pPr marL="0" indent="0" algn="just">
              <a:lnSpc>
                <a:spcPct val="160000"/>
              </a:lnSpc>
              <a:spcBef>
                <a:spcPts val="0"/>
              </a:spcBef>
              <a:buNone/>
            </a:pPr>
            <a:r>
              <a:rPr lang="en-GB" sz="2800" dirty="0"/>
              <a:t>Ireland &amp; </a:t>
            </a:r>
            <a:r>
              <a:rPr lang="en-GB" sz="2800" dirty="0" err="1"/>
              <a:t>Lydon</a:t>
            </a:r>
            <a:r>
              <a:rPr lang="en-GB" sz="2800" dirty="0"/>
              <a:t> </a:t>
            </a:r>
            <a:r>
              <a:rPr lang="en-GB" sz="2800" dirty="0" smtClean="0"/>
              <a:t>(2005) argued that the contestation of heritage is an act; </a:t>
            </a:r>
            <a:r>
              <a:rPr lang="en-GB" sz="2800" dirty="0"/>
              <a:t>the act </a:t>
            </a:r>
            <a:r>
              <a:rPr lang="en-GB" sz="2800" dirty="0" smtClean="0"/>
              <a:t>of “a </a:t>
            </a:r>
            <a:r>
              <a:rPr lang="en-GB" sz="2800" dirty="0"/>
              <a:t>cultural process through which social groups contest and </a:t>
            </a:r>
            <a:r>
              <a:rPr lang="en-GB" sz="2800" b="1" dirty="0">
                <a:solidFill>
                  <a:schemeClr val="tx2">
                    <a:lumMod val="60000"/>
                    <a:lumOff val="40000"/>
                  </a:schemeClr>
                </a:solidFill>
              </a:rPr>
              <a:t>expand their </a:t>
            </a:r>
            <a:r>
              <a:rPr lang="en-GB" sz="2800" b="1" dirty="0" smtClean="0">
                <a:solidFill>
                  <a:schemeClr val="tx2">
                    <a:lumMod val="60000"/>
                    <a:lumOff val="40000"/>
                  </a:schemeClr>
                </a:solidFill>
              </a:rPr>
              <a:t>power and authority</a:t>
            </a:r>
            <a:r>
              <a:rPr lang="en-GB" sz="2800" dirty="0" smtClean="0"/>
              <a:t>”. </a:t>
            </a:r>
          </a:p>
          <a:p>
            <a:pPr marL="0" indent="0" algn="just">
              <a:lnSpc>
                <a:spcPct val="160000"/>
              </a:lnSpc>
              <a:spcBef>
                <a:spcPts val="0"/>
              </a:spcBef>
              <a:buNone/>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For instance, the issue of nomenclature- </a:t>
            </a:r>
            <a:r>
              <a:rPr lang="en-GB" sz="2800" dirty="0" smtClean="0"/>
              <a:t>‘</a:t>
            </a:r>
            <a:r>
              <a:rPr lang="en-GB" sz="2800" dirty="0">
                <a:solidFill>
                  <a:schemeClr val="tx2">
                    <a:lumMod val="60000"/>
                    <a:lumOff val="40000"/>
                  </a:schemeClr>
                </a:solidFill>
              </a:rPr>
              <a:t>Battle of </a:t>
            </a:r>
            <a:r>
              <a:rPr lang="en-GB" sz="2800" dirty="0" err="1" smtClean="0">
                <a:solidFill>
                  <a:schemeClr val="tx2">
                    <a:lumMod val="60000"/>
                    <a:lumOff val="40000"/>
                  </a:schemeClr>
                </a:solidFill>
              </a:rPr>
              <a:t>Pinjarra</a:t>
            </a:r>
            <a:r>
              <a:rPr lang="en-GB" sz="2800" dirty="0" smtClean="0"/>
              <a:t>’ or ‘</a:t>
            </a:r>
            <a:r>
              <a:rPr lang="en-GB" sz="2800" dirty="0" smtClean="0">
                <a:solidFill>
                  <a:schemeClr val="tx2">
                    <a:lumMod val="60000"/>
                    <a:lumOff val="40000"/>
                  </a:schemeClr>
                </a:solidFill>
              </a:rPr>
              <a:t>The </a:t>
            </a:r>
            <a:r>
              <a:rPr lang="en-GB" sz="2800" dirty="0" err="1">
                <a:solidFill>
                  <a:schemeClr val="tx2">
                    <a:lumMod val="60000"/>
                    <a:lumOff val="40000"/>
                  </a:schemeClr>
                </a:solidFill>
              </a:rPr>
              <a:t>Pinjarra</a:t>
            </a:r>
            <a:r>
              <a:rPr lang="en-GB" sz="2800" dirty="0">
                <a:solidFill>
                  <a:schemeClr val="tx2">
                    <a:lumMod val="60000"/>
                    <a:lumOff val="40000"/>
                  </a:schemeClr>
                </a:solidFill>
              </a:rPr>
              <a:t> </a:t>
            </a:r>
            <a:r>
              <a:rPr lang="en-GB" sz="2800" dirty="0" smtClean="0">
                <a:solidFill>
                  <a:schemeClr val="tx2">
                    <a:lumMod val="60000"/>
                    <a:lumOff val="40000"/>
                  </a:schemeClr>
                </a:solidFill>
              </a:rPr>
              <a:t>Massacre</a:t>
            </a:r>
            <a:r>
              <a:rPr lang="en-GB" sz="2800" dirty="0" smtClean="0"/>
              <a:t>’ of 1834 in Western </a:t>
            </a:r>
            <a:r>
              <a:rPr lang="en-GB" sz="2800" dirty="0"/>
              <a:t>A</a:t>
            </a:r>
            <a:r>
              <a:rPr lang="en-GB" sz="2800" dirty="0" smtClean="0"/>
              <a:t>ustralia?</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4392414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Contested Cultural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a:bodyPr>
          <a:lstStyle/>
          <a:p>
            <a:pPr marL="0" indent="0" algn="just">
              <a:lnSpc>
                <a:spcPct val="160000"/>
              </a:lnSpc>
              <a:spcBef>
                <a:spcPts val="0"/>
              </a:spcBef>
              <a:buNone/>
            </a:pPr>
            <a:r>
              <a:rPr lang="en-GB" sz="2800" dirty="0" smtClean="0"/>
              <a:t> </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2" y="1196751"/>
            <a:ext cx="3744416" cy="37492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040" y="1196752"/>
            <a:ext cx="3284093" cy="3680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453037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Contested Cultural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a:bodyPr>
          <a:lstStyle/>
          <a:p>
            <a:pPr marL="0" indent="0" algn="just">
              <a:lnSpc>
                <a:spcPct val="160000"/>
              </a:lnSpc>
              <a:spcBef>
                <a:spcPts val="0"/>
              </a:spcBef>
              <a:buNone/>
            </a:pPr>
            <a:r>
              <a:rPr lang="en-GB" sz="2800" dirty="0" smtClean="0"/>
              <a:t> </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
        <p:nvSpPr>
          <p:cNvPr id="2" name="AutoShape 3" descr="Image result for Canadian town of Swastika">
            <a:hlinkClick r:id="rId3"/>
          </p:cNvPr>
          <p:cNvSpPr>
            <a:spLocks noChangeAspect="1" noChangeArrowheads="1"/>
          </p:cNvSpPr>
          <p:nvPr/>
        </p:nvSpPr>
        <p:spPr bwMode="auto">
          <a:xfrm>
            <a:off x="92075"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072" y="908720"/>
            <a:ext cx="4052936" cy="2960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b="20376"/>
          <a:stretch/>
        </p:blipFill>
        <p:spPr bwMode="auto">
          <a:xfrm>
            <a:off x="567813" y="4005064"/>
            <a:ext cx="4219575" cy="2571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50000" b="11823"/>
          <a:stretch/>
        </p:blipFill>
        <p:spPr bwMode="auto">
          <a:xfrm>
            <a:off x="5162219" y="1268760"/>
            <a:ext cx="3075856"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93483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Venice Charter</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lnSpcReduction="10000"/>
          </a:bodyPr>
          <a:lstStyle/>
          <a:p>
            <a:pPr marL="0" indent="0" algn="just">
              <a:lnSpc>
                <a:spcPct val="160000"/>
              </a:lnSpc>
              <a:spcBef>
                <a:spcPts val="0"/>
              </a:spcBef>
              <a:buNone/>
            </a:pPr>
            <a:r>
              <a:rPr lang="en-GB" altLang="en-US" sz="2800" b="1" dirty="0" smtClean="0">
                <a:solidFill>
                  <a:schemeClr val="tx2">
                    <a:lumMod val="60000"/>
                    <a:lumOff val="40000"/>
                  </a:schemeClr>
                </a:solidFill>
                <a:latin typeface="Arial" panose="020B0604020202020204" pitchFamily="34" charset="0"/>
                <a:ea typeface="ＭＳ Ｐゴシック" panose="020B0600070205080204" pitchFamily="34" charset="-128"/>
                <a:cs typeface="Arial" panose="020B0604020202020204" pitchFamily="34" charset="0"/>
              </a:rPr>
              <a:t>International Charter for </a:t>
            </a:r>
            <a:r>
              <a:rPr lang="en-GB" altLang="en-US" sz="2800" b="1" dirty="0">
                <a:solidFill>
                  <a:schemeClr val="tx2">
                    <a:lumMod val="60000"/>
                    <a:lumOff val="40000"/>
                  </a:schemeClr>
                </a:solidFill>
                <a:latin typeface="Arial" panose="020B0604020202020204" pitchFamily="34" charset="0"/>
                <a:ea typeface="ＭＳ Ｐゴシック" panose="020B0600070205080204" pitchFamily="34" charset="-128"/>
                <a:cs typeface="Arial" panose="020B0604020202020204" pitchFamily="34" charset="0"/>
              </a:rPr>
              <a:t>t</a:t>
            </a:r>
            <a:r>
              <a:rPr lang="en-GB" altLang="en-US" sz="2800" b="1" dirty="0" smtClean="0">
                <a:solidFill>
                  <a:schemeClr val="tx2">
                    <a:lumMod val="60000"/>
                    <a:lumOff val="40000"/>
                  </a:schemeClr>
                </a:solidFill>
                <a:latin typeface="Arial" panose="020B0604020202020204" pitchFamily="34" charset="0"/>
                <a:ea typeface="ＭＳ Ｐゴシック" panose="020B0600070205080204" pitchFamily="34" charset="-128"/>
                <a:cs typeface="Arial" panose="020B0604020202020204" pitchFamily="34" charset="0"/>
              </a:rPr>
              <a:t>he Conservation and Restoration Of Monuments And Sites </a:t>
            </a: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(The Venice Charter 1964) aimed at offering people with the “full richness of the peoples’ past authenticity”. There were several articles that delineated concepts and guidelines for conservation, restoration, and preservation. </a:t>
            </a:r>
          </a:p>
          <a:p>
            <a:pPr marL="0" indent="0" algn="just">
              <a:lnSpc>
                <a:spcPct val="160000"/>
              </a:lnSpc>
              <a:spcBef>
                <a:spcPts val="0"/>
              </a:spcBef>
              <a:buNone/>
            </a:pP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6174278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‘Deficiency’ in the domain of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a:bodyPr>
          <a:lstStyle/>
          <a:p>
            <a:pPr marL="0" indent="0" algn="just">
              <a:lnSpc>
                <a:spcPct val="160000"/>
              </a:lnSpc>
              <a:spcBef>
                <a:spcPts val="0"/>
              </a:spcBef>
              <a:buNone/>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Harrison (2010) argued that until very recently, the world focussed mainly on </a:t>
            </a:r>
            <a:r>
              <a:rPr lang="en-GB" altLang="en-US" sz="2800" b="1" dirty="0" smtClean="0">
                <a:solidFill>
                  <a:schemeClr val="tx2">
                    <a:lumMod val="60000"/>
                    <a:lumOff val="40000"/>
                  </a:schemeClr>
                </a:solidFill>
                <a:latin typeface="Arial" panose="020B0604020202020204" pitchFamily="34" charset="0"/>
                <a:ea typeface="ＭＳ Ｐゴシック" panose="020B0600070205080204" pitchFamily="34" charset="-128"/>
                <a:cs typeface="Arial" panose="020B0604020202020204" pitchFamily="34" charset="0"/>
              </a:rPr>
              <a:t>“tangible” </a:t>
            </a: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forms of culture only. But there were cultural heritage that could not be categorised under this. Hence, that </a:t>
            </a:r>
            <a:r>
              <a:rPr lang="en-GB" altLang="en-US" sz="2800" b="1" dirty="0" smtClean="0">
                <a:solidFill>
                  <a:schemeClr val="tx2">
                    <a:lumMod val="60000"/>
                    <a:lumOff val="40000"/>
                  </a:schemeClr>
                </a:solidFill>
                <a:latin typeface="Arial" panose="020B0604020202020204" pitchFamily="34" charset="0"/>
                <a:ea typeface="ＭＳ Ｐゴシック" panose="020B0600070205080204" pitchFamily="34" charset="-128"/>
                <a:cs typeface="Arial" panose="020B0604020202020204" pitchFamily="34" charset="0"/>
              </a:rPr>
              <a:t>gap</a:t>
            </a: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 needed to be addressed. And UNESCO’s 1974 convention was a timely intervention. </a:t>
            </a:r>
          </a:p>
          <a:p>
            <a:pPr marL="0" indent="0" algn="just">
              <a:lnSpc>
                <a:spcPct val="160000"/>
              </a:lnSpc>
              <a:spcBef>
                <a:spcPts val="0"/>
              </a:spcBef>
              <a:buNone/>
            </a:pP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0114286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UNESCO’s World Heritage Convention</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lnSpcReduction="10000"/>
          </a:bodyPr>
          <a:lstStyle/>
          <a:p>
            <a:pPr marL="0" indent="0" algn="just">
              <a:lnSpc>
                <a:spcPct val="160000"/>
              </a:lnSpc>
              <a:spcBef>
                <a:spcPts val="0"/>
              </a:spcBef>
              <a:buNone/>
            </a:pPr>
            <a:r>
              <a:rPr lang="en-GB" sz="2800" dirty="0" smtClean="0"/>
              <a:t>The </a:t>
            </a:r>
            <a:r>
              <a:rPr lang="en-GB" sz="2800" dirty="0"/>
              <a:t>most significant feature of the 1972 World Heritage Convention is that it </a:t>
            </a:r>
            <a:r>
              <a:rPr lang="en-GB" sz="2800" b="1" dirty="0">
                <a:solidFill>
                  <a:schemeClr val="tx2">
                    <a:lumMod val="60000"/>
                    <a:lumOff val="40000"/>
                  </a:schemeClr>
                </a:solidFill>
              </a:rPr>
              <a:t>links together </a:t>
            </a:r>
            <a:r>
              <a:rPr lang="en-GB" sz="2800" dirty="0"/>
              <a:t>in a single document the concepts of </a:t>
            </a:r>
            <a:r>
              <a:rPr lang="en-GB" sz="2800" b="1" dirty="0">
                <a:solidFill>
                  <a:schemeClr val="tx2">
                    <a:lumMod val="60000"/>
                    <a:lumOff val="40000"/>
                  </a:schemeClr>
                </a:solidFill>
              </a:rPr>
              <a:t>nature</a:t>
            </a:r>
            <a:r>
              <a:rPr lang="en-GB" sz="2800" dirty="0"/>
              <a:t> conservation and the preservation of </a:t>
            </a:r>
            <a:r>
              <a:rPr lang="en-GB" sz="2800" b="1" dirty="0">
                <a:solidFill>
                  <a:schemeClr val="tx2">
                    <a:lumMod val="60000"/>
                    <a:lumOff val="40000"/>
                  </a:schemeClr>
                </a:solidFill>
              </a:rPr>
              <a:t>cultural</a:t>
            </a:r>
            <a:r>
              <a:rPr lang="en-GB" sz="2800" dirty="0"/>
              <a:t> properties. The Convention recognizes the way in which people interact with nature, and the fundamental need to preserve the balance between the two.</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6695366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The False Duality</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a:bodyPr>
          <a:lstStyle/>
          <a:p>
            <a:pPr marL="0" indent="0" algn="just">
              <a:lnSpc>
                <a:spcPct val="160000"/>
              </a:lnSpc>
              <a:spcBef>
                <a:spcPts val="0"/>
              </a:spcBef>
              <a:buNone/>
            </a:pPr>
            <a:r>
              <a:rPr lang="en-GB" altLang="en-US" sz="2800" dirty="0" smtClean="0"/>
              <a:t>A major debate in the study of heritage has been the understanding of </a:t>
            </a:r>
            <a:r>
              <a:rPr lang="en-GB" altLang="en-US" sz="2800" b="1" dirty="0" smtClean="0">
                <a:solidFill>
                  <a:schemeClr val="tx2">
                    <a:lumMod val="60000"/>
                    <a:lumOff val="40000"/>
                  </a:schemeClr>
                </a:solidFill>
              </a:rPr>
              <a:t>tangible and intangible </a:t>
            </a:r>
            <a:r>
              <a:rPr lang="en-GB" altLang="en-US" sz="2800" dirty="0" smtClean="0"/>
              <a:t>as discrete and as opposed to one another. Harrison (2010) asserts this is </a:t>
            </a:r>
            <a:r>
              <a:rPr lang="en-GB" altLang="en-US" sz="2800" b="1" dirty="0" smtClean="0">
                <a:solidFill>
                  <a:schemeClr val="tx2">
                    <a:lumMod val="60000"/>
                    <a:lumOff val="40000"/>
                  </a:schemeClr>
                </a:solidFill>
              </a:rPr>
              <a:t>“impossible and illogical”. </a:t>
            </a:r>
            <a:r>
              <a:rPr lang="en-GB" altLang="en-US" sz="2800" dirty="0" smtClean="0"/>
              <a:t>Post modern scholars like Smith (2006) and him view this duality as false and problematic.</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522952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Integrated model</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980728"/>
            <a:ext cx="8785225" cy="4680520"/>
          </a:xfrm>
        </p:spPr>
        <p:txBody>
          <a:bodyPr>
            <a:noAutofit/>
          </a:bodyPr>
          <a:lstStyle/>
          <a:p>
            <a:pPr marL="0" indent="0" algn="just">
              <a:lnSpc>
                <a:spcPct val="160000"/>
              </a:lnSpc>
              <a:spcBef>
                <a:spcPts val="0"/>
              </a:spcBef>
              <a:buNone/>
            </a:pPr>
            <a:r>
              <a:rPr lang="en-GB" altLang="en-US" sz="2400" b="1" dirty="0" smtClean="0">
                <a:solidFill>
                  <a:schemeClr val="tx2">
                    <a:lumMod val="60000"/>
                    <a:lumOff val="40000"/>
                  </a:schemeClr>
                </a:solidFill>
              </a:rPr>
              <a:t>Indigenous communities </a:t>
            </a:r>
            <a:r>
              <a:rPr lang="en-GB" altLang="en-US" sz="2400" dirty="0" smtClean="0"/>
              <a:t>do not have strict demarcations of the tangible-intangible and natural-cultural. They usually see objects and nature in </a:t>
            </a:r>
            <a:r>
              <a:rPr lang="en-GB" altLang="en-US" sz="2400" b="1" dirty="0" smtClean="0">
                <a:solidFill>
                  <a:schemeClr val="tx2">
                    <a:lumMod val="60000"/>
                    <a:lumOff val="40000"/>
                  </a:schemeClr>
                </a:solidFill>
              </a:rPr>
              <a:t>complimentary</a:t>
            </a:r>
            <a:r>
              <a:rPr lang="en-GB" altLang="en-US" sz="2400" dirty="0" smtClean="0"/>
              <a:t> to one another. And heritage for them is like a part of their identity- they offer several permutation combination models to look after the heritage (Dann and Seaton, 2013). Harrison (2010) highlighted the </a:t>
            </a:r>
            <a:r>
              <a:rPr lang="en-GB" altLang="en-US" sz="2400" b="1" dirty="0" smtClean="0">
                <a:solidFill>
                  <a:schemeClr val="tx2">
                    <a:lumMod val="60000"/>
                    <a:lumOff val="40000"/>
                  </a:schemeClr>
                </a:solidFill>
              </a:rPr>
              <a:t>inter-relationships</a:t>
            </a:r>
            <a:r>
              <a:rPr lang="en-GB" altLang="en-US" sz="2400" dirty="0" smtClean="0"/>
              <a:t> that the traditional societies have among objects, nature, and people is vital. </a:t>
            </a:r>
            <a:endParaRPr lang="cy-GB" altLang="en-US" sz="24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7991968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Natural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77500" lnSpcReduction="20000"/>
          </a:bodyPr>
          <a:lstStyle/>
          <a:p>
            <a:pPr marL="0" indent="0" algn="just">
              <a:lnSpc>
                <a:spcPct val="160000"/>
              </a:lnSpc>
              <a:spcBef>
                <a:spcPts val="0"/>
              </a:spcBef>
              <a:buNone/>
            </a:pPr>
            <a:r>
              <a:rPr lang="en-GB" sz="2800" dirty="0" smtClean="0"/>
              <a:t>In </a:t>
            </a:r>
            <a:r>
              <a:rPr lang="en-GB" sz="2800" dirty="0"/>
              <a:t>October 2006 the World Heritage Centre published the </a:t>
            </a:r>
            <a:r>
              <a:rPr lang="en-GB" sz="2800" dirty="0">
                <a:hlinkClick r:id="rId3" tooltip="The UNESCO World Heritage Centre`s Natural Heritage Strategy"/>
              </a:rPr>
              <a:t>UNESCO World Heritage Centre's Natural Heritage Strategy</a:t>
            </a:r>
            <a:r>
              <a:rPr lang="en-GB" sz="2800" dirty="0"/>
              <a:t>, which was endorsed by the World Heritage Committee. The strategy outlines the guiding principles, mission statement, strategic orientations, and working methods of all activities relating to Natural Heritage. In addition, the strategy highlights recent endeavours and achievements, as well as ongoing World Heritage programs and initiatives on Natural </a:t>
            </a:r>
            <a:r>
              <a:rPr lang="en-GB" sz="2800" dirty="0" smtClean="0"/>
              <a:t>Heritage (www.whc.unesco.org).</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1546627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normAutofit fontScale="90000"/>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Common Attributes of Contested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980728"/>
            <a:ext cx="8785225" cy="3856038"/>
          </a:xfrm>
        </p:spPr>
        <p:txBody>
          <a:bodyPr>
            <a:noAutofit/>
          </a:bodyPr>
          <a:lstStyle/>
          <a:p>
            <a:pPr marL="0" indent="0" algn="just">
              <a:lnSpc>
                <a:spcPct val="160000"/>
              </a:lnSpc>
              <a:spcBef>
                <a:spcPts val="0"/>
              </a:spcBef>
              <a:buNone/>
            </a:pPr>
            <a:r>
              <a:rPr lang="en-GB" altLang="en-US" sz="2400" dirty="0" smtClean="0"/>
              <a:t>Silverman (2011) </a:t>
            </a:r>
            <a:r>
              <a:rPr lang="en-GB" altLang="en-US" sz="2400" dirty="0"/>
              <a:t>asserted that </a:t>
            </a:r>
            <a:r>
              <a:rPr lang="en-GB" altLang="en-US" sz="2400" dirty="0" smtClean="0"/>
              <a:t>we live in an increasingly fraught world where </a:t>
            </a:r>
            <a:r>
              <a:rPr lang="en-GB" altLang="en-US" sz="2400" dirty="0"/>
              <a:t>religious, ethnic, national, political, and other groups manipulate (appropriate, use, misuse</a:t>
            </a:r>
            <a:r>
              <a:rPr lang="en-GB" altLang="en-US" sz="2400" dirty="0" smtClean="0"/>
              <a:t>, exclude, erase) markers and manifestations of their own and others’ cultural </a:t>
            </a:r>
            <a:r>
              <a:rPr lang="en-GB" altLang="en-US" sz="2400" dirty="0"/>
              <a:t>heritage as a means for asserting, defending, or denying critical claims to power, land, legitimacy, and so forth. </a:t>
            </a:r>
            <a:r>
              <a:rPr lang="en-GB" altLang="en-US" sz="2400" dirty="0" smtClean="0"/>
              <a:t>Power is inherent in the field of heritage, hence, there ought to be contestations.</a:t>
            </a:r>
            <a:endParaRPr lang="cy-GB" altLang="en-US" sz="24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62486427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normAutofit fontScale="90000"/>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Common Attributes of Contested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77500" lnSpcReduction="20000"/>
          </a:bodyPr>
          <a:lstStyle/>
          <a:p>
            <a:pPr marL="0" indent="0" algn="just">
              <a:lnSpc>
                <a:spcPct val="160000"/>
              </a:lnSpc>
              <a:spcBef>
                <a:spcPts val="0"/>
              </a:spcBef>
              <a:buNone/>
            </a:pPr>
            <a:r>
              <a:rPr lang="en-GB" altLang="en-US" sz="2800" dirty="0" smtClean="0"/>
              <a:t>Bruner (1983) extensively studied contested heritage and argued that there are some attributes that makes an heritage contestable. Those are:</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Politics</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Religion</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Morality</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Authority</a:t>
            </a:r>
          </a:p>
          <a:p>
            <a:pPr algn="just">
              <a:lnSpc>
                <a:spcPct val="160000"/>
              </a:lnSpc>
              <a:spcBef>
                <a:spcPts val="0"/>
              </a:spcBef>
            </a:pPr>
            <a:r>
              <a:rPr lang="en-GB" altLang="en-US" sz="2800" dirty="0" smtClean="0">
                <a:latin typeface="Arial" panose="020B0604020202020204" pitchFamily="34" charset="0"/>
                <a:ea typeface="ＭＳ Ｐゴシック" panose="020B0600070205080204" pitchFamily="34" charset="-128"/>
                <a:cs typeface="Arial" panose="020B0604020202020204" pitchFamily="34" charset="0"/>
              </a:rPr>
              <a:t>Collective memory</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8136466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Case Studies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sz="half" idx="1"/>
          </p:nvPr>
        </p:nvSpPr>
        <p:spPr/>
        <p:txBody>
          <a:bodyPr>
            <a:noAutofit/>
          </a:bodyPr>
          <a:lstStyle/>
          <a:p>
            <a:pPr algn="just">
              <a:spcBef>
                <a:spcPts val="0"/>
              </a:spcBef>
            </a:pPr>
            <a:r>
              <a:rPr lang="en-GB" sz="1800" dirty="0"/>
              <a:t>The </a:t>
            </a:r>
            <a:r>
              <a:rPr lang="en-GB" sz="1800" dirty="0" smtClean="0"/>
              <a:t>International Slavery Museum in Liverpool that takes one through a tour of life of the West Africans before they were enslaved.</a:t>
            </a:r>
          </a:p>
          <a:p>
            <a:pPr algn="just">
              <a:lnSpc>
                <a:spcPct val="150000"/>
              </a:lnSpc>
              <a:spcBef>
                <a:spcPts val="0"/>
              </a:spcBef>
            </a:pPr>
            <a:endParaRPr lang="en-GB" sz="2200" dirty="0" smtClean="0"/>
          </a:p>
          <a:p>
            <a:pPr algn="just">
              <a:lnSpc>
                <a:spcPct val="150000"/>
              </a:lnSpc>
              <a:spcBef>
                <a:spcPts val="0"/>
              </a:spcBef>
            </a:pPr>
            <a:endParaRPr lang="en-GB" altLang="en-US" sz="2200" dirty="0" smtClean="0">
              <a:latin typeface="+mj-lt"/>
              <a:ea typeface="ＭＳ Ｐゴシック" panose="020B0600070205080204" pitchFamily="34" charset="-128"/>
              <a:cs typeface="Arial" panose="020B0604020202020204" pitchFamily="34" charset="0"/>
            </a:endParaRPr>
          </a:p>
          <a:p>
            <a:pPr algn="just">
              <a:lnSpc>
                <a:spcPct val="150000"/>
              </a:lnSpc>
              <a:spcBef>
                <a:spcPts val="0"/>
              </a:spcBef>
            </a:pPr>
            <a:endParaRPr lang="en-GB" altLang="en-US" sz="2200" dirty="0">
              <a:latin typeface="+mj-lt"/>
              <a:ea typeface="ＭＳ Ｐゴシック" panose="020B0600070205080204" pitchFamily="34" charset="-128"/>
              <a:cs typeface="Arial" panose="020B0604020202020204" pitchFamily="34" charset="0"/>
            </a:endParaRPr>
          </a:p>
        </p:txBody>
      </p:sp>
      <p:sp>
        <p:nvSpPr>
          <p:cNvPr id="2" name="Content Placeholder 1"/>
          <p:cNvSpPr>
            <a:spLocks noGrp="1"/>
          </p:cNvSpPr>
          <p:nvPr>
            <p:ph sz="half" idx="2"/>
          </p:nvPr>
        </p:nvSpPr>
        <p:spPr/>
        <p:txBody>
          <a:bodyPr/>
          <a:lstStyle/>
          <a:p>
            <a:pPr algn="just"/>
            <a:r>
              <a:rPr lang="en-GB" altLang="en-US" sz="1800" dirty="0">
                <a:ea typeface="ＭＳ Ｐゴシック" panose="020B0600070205080204" pitchFamily="34" charset="-128"/>
                <a:cs typeface="Arial" panose="020B0604020202020204" pitchFamily="34" charset="0"/>
              </a:rPr>
              <a:t>The </a:t>
            </a:r>
            <a:r>
              <a:rPr lang="en-GB" altLang="en-US" sz="1800" dirty="0" smtClean="0">
                <a:ea typeface="ＭＳ Ｐゴシック" panose="020B0600070205080204" pitchFamily="34" charset="-128"/>
                <a:cs typeface="Arial" panose="020B0604020202020204" pitchFamily="34" charset="0"/>
              </a:rPr>
              <a:t>heritage sites in the city of Hebron, West Bank in Israel. </a:t>
            </a:r>
            <a:endParaRPr lang="cy-GB" altLang="en-US" sz="1800" dirty="0">
              <a:ea typeface="ＭＳ Ｐゴシック" panose="020B0600070205080204" pitchFamily="34" charset="-128"/>
              <a:cs typeface="Arial" panose="020B0604020202020204" pitchFamily="34" charset="0"/>
            </a:endParaRPr>
          </a:p>
          <a:p>
            <a:pPr marL="0" indent="0">
              <a:buNone/>
            </a:pPr>
            <a:endParaRPr lang="en-GB"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2387"/>
          <a:stretch/>
        </p:blipFill>
        <p:spPr bwMode="auto">
          <a:xfrm>
            <a:off x="899592" y="3173349"/>
            <a:ext cx="3600400" cy="22638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080" y="3104640"/>
            <a:ext cx="3474132" cy="2316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25257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Activity- 1</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Autofit/>
          </a:bodyPr>
          <a:lstStyle/>
          <a:p>
            <a:pPr marL="0" indent="0">
              <a:lnSpc>
                <a:spcPct val="150000"/>
              </a:lnSpc>
              <a:spcBef>
                <a:spcPts val="0"/>
              </a:spcBef>
              <a:buNone/>
            </a:pPr>
            <a:r>
              <a:rPr lang="cy-GB" altLang="en-US" sz="2800" dirty="0" smtClean="0">
                <a:latin typeface="+mj-lt"/>
                <a:ea typeface="ＭＳ Ｐゴシック" panose="020B0600070205080204" pitchFamily="34" charset="-128"/>
                <a:cs typeface="Arial" panose="020B0604020202020204" pitchFamily="34" charset="0"/>
              </a:rPr>
              <a:t>After understanding heritage from different paradigms, what do you think constitutes heritage?</a:t>
            </a:r>
          </a:p>
        </p:txBody>
      </p:sp>
    </p:spTree>
    <p:extLst>
      <p:ext uri="{BB962C8B-B14F-4D97-AF65-F5344CB8AC3E}">
        <p14:creationId xmlns:p14="http://schemas.microsoft.com/office/powerpoint/2010/main" val="218602875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Activity- 2</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Autofit/>
          </a:bodyPr>
          <a:lstStyle/>
          <a:p>
            <a:pPr marL="0" indent="0">
              <a:lnSpc>
                <a:spcPct val="150000"/>
              </a:lnSpc>
              <a:spcBef>
                <a:spcPts val="0"/>
              </a:spcBef>
              <a:buNone/>
            </a:pPr>
            <a:r>
              <a:rPr lang="cy-GB" altLang="en-US" sz="2800" dirty="0" smtClean="0">
                <a:latin typeface="+mj-lt"/>
                <a:ea typeface="ＭＳ Ｐゴシック" panose="020B0600070205080204" pitchFamily="34" charset="-128"/>
                <a:cs typeface="Arial" panose="020B0604020202020204" pitchFamily="34" charset="0"/>
              </a:rPr>
              <a:t>Think about a heritage building/place in the UK, and list the controversies around it. Also try to critically analyse the reasons for it. </a:t>
            </a:r>
          </a:p>
        </p:txBody>
      </p:sp>
    </p:spTree>
    <p:extLst>
      <p:ext uri="{BB962C8B-B14F-4D97-AF65-F5344CB8AC3E}">
        <p14:creationId xmlns:p14="http://schemas.microsoft.com/office/powerpoint/2010/main" val="36729779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cy-GB" altLang="en-US" sz="3600" b="1" dirty="0" err="1" smtClean="0">
                <a:latin typeface="Arial" panose="020B0604020202020204" pitchFamily="34" charset="0"/>
                <a:ea typeface="ＭＳ Ｐゴシック" panose="020B0600070205080204" pitchFamily="34" charset="-128"/>
                <a:cs typeface="Arial" panose="020B0604020202020204" pitchFamily="34" charset="0"/>
              </a:rPr>
              <a:t>Conclusions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4041874"/>
          </a:xfrm>
        </p:spPr>
        <p:txBody>
          <a:bodyPr>
            <a:normAutofit lnSpcReduction="10000"/>
          </a:bodyPr>
          <a:lstStyle/>
          <a:p>
            <a:pPr algn="just">
              <a:lnSpc>
                <a:spcPct val="150000"/>
              </a:lnSpc>
              <a:spcBef>
                <a:spcPts val="0"/>
              </a:spcBef>
            </a:pPr>
            <a:r>
              <a:rPr lang="en-GB" altLang="en-US" sz="2000" dirty="0" smtClean="0">
                <a:ea typeface="ＭＳ Ｐゴシック" panose="020B0600070205080204" pitchFamily="34" charset="-128"/>
                <a:cs typeface="Arial" panose="020B0604020202020204" pitchFamily="34" charset="0"/>
              </a:rPr>
              <a:t>Cultural Heritage is fluid and always in the process of changing, depending on the context of time and space.</a:t>
            </a:r>
          </a:p>
          <a:p>
            <a:pPr algn="just">
              <a:lnSpc>
                <a:spcPct val="150000"/>
              </a:lnSpc>
              <a:spcBef>
                <a:spcPts val="0"/>
              </a:spcBef>
            </a:pPr>
            <a:r>
              <a:rPr lang="cy-GB" altLang="en-US" sz="2000" dirty="0" err="1">
                <a:ea typeface="ＭＳ Ｐゴシック" panose="020B0600070205080204" pitchFamily="34" charset="-128"/>
                <a:cs typeface="Arial" panose="020B0604020202020204" pitchFamily="34" charset="0"/>
              </a:rPr>
              <a:t>Contested</a:t>
            </a:r>
            <a:r>
              <a:rPr lang="cy-GB" altLang="en-US" sz="2000" dirty="0">
                <a:ea typeface="ＭＳ Ｐゴシック" panose="020B0600070205080204" pitchFamily="34" charset="-128"/>
                <a:cs typeface="Arial" panose="020B0604020202020204" pitchFamily="34" charset="0"/>
              </a:rPr>
              <a:t> </a:t>
            </a:r>
            <a:r>
              <a:rPr lang="cy-GB" altLang="en-US" sz="2000" dirty="0" err="1">
                <a:ea typeface="ＭＳ Ｐゴシック" panose="020B0600070205080204" pitchFamily="34" charset="-128"/>
                <a:cs typeface="Arial" panose="020B0604020202020204" pitchFamily="34" charset="0"/>
              </a:rPr>
              <a:t>Heritage</a:t>
            </a:r>
            <a:r>
              <a:rPr lang="cy-GB" altLang="en-US" sz="2000" dirty="0">
                <a:ea typeface="ＭＳ Ｐゴシック" panose="020B0600070205080204" pitchFamily="34" charset="-128"/>
                <a:cs typeface="Arial" panose="020B0604020202020204" pitchFamily="34" charset="0"/>
              </a:rPr>
              <a:t> </a:t>
            </a:r>
            <a:r>
              <a:rPr lang="cy-GB" altLang="en-US" sz="2000" dirty="0" err="1">
                <a:ea typeface="ＭＳ Ｐゴシック" panose="020B0600070205080204" pitchFamily="34" charset="-128"/>
                <a:cs typeface="Arial" panose="020B0604020202020204" pitchFamily="34" charset="0"/>
              </a:rPr>
              <a:t>opens</a:t>
            </a:r>
            <a:r>
              <a:rPr lang="cy-GB" altLang="en-US" sz="2000" dirty="0">
                <a:ea typeface="ＭＳ Ｐゴシック" panose="020B0600070205080204" pitchFamily="34" charset="-128"/>
                <a:cs typeface="Arial" panose="020B0604020202020204" pitchFamily="34" charset="0"/>
              </a:rPr>
              <a:t> </a:t>
            </a:r>
            <a:r>
              <a:rPr lang="cy-GB" altLang="en-US" sz="2000" dirty="0" err="1">
                <a:ea typeface="ＭＳ Ｐゴシック" panose="020B0600070205080204" pitchFamily="34" charset="-128"/>
                <a:cs typeface="Arial" panose="020B0604020202020204" pitchFamily="34" charset="0"/>
              </a:rPr>
              <a:t>avenues</a:t>
            </a:r>
            <a:r>
              <a:rPr lang="cy-GB" altLang="en-US" sz="2000" dirty="0">
                <a:ea typeface="ＭＳ Ｐゴシック" panose="020B0600070205080204" pitchFamily="34" charset="-128"/>
                <a:cs typeface="Arial" panose="020B0604020202020204" pitchFamily="34" charset="0"/>
              </a:rPr>
              <a:t> to </a:t>
            </a:r>
            <a:r>
              <a:rPr lang="cy-GB" altLang="en-US" sz="2000" dirty="0" err="1">
                <a:ea typeface="ＭＳ Ｐゴシック" panose="020B0600070205080204" pitchFamily="34" charset="-128"/>
                <a:cs typeface="Arial" panose="020B0604020202020204" pitchFamily="34" charset="0"/>
              </a:rPr>
              <a:t>redefine</a:t>
            </a:r>
            <a:r>
              <a:rPr lang="cy-GB" altLang="en-US" sz="2000" dirty="0">
                <a:ea typeface="ＭＳ Ｐゴシック" panose="020B0600070205080204" pitchFamily="34" charset="-128"/>
                <a:cs typeface="Arial" panose="020B0604020202020204" pitchFamily="34" charset="0"/>
              </a:rPr>
              <a:t> </a:t>
            </a:r>
            <a:r>
              <a:rPr lang="en-GB" sz="2000" dirty="0"/>
              <a:t> social identity, political claims, national propaganda, ownership, respect, and interpretation. </a:t>
            </a:r>
            <a:endParaRPr lang="en-GB" sz="2000" dirty="0" smtClean="0"/>
          </a:p>
          <a:p>
            <a:pPr algn="just">
              <a:lnSpc>
                <a:spcPct val="150000"/>
              </a:lnSpc>
              <a:spcBef>
                <a:spcPts val="0"/>
              </a:spcBef>
            </a:pPr>
            <a:r>
              <a:rPr lang="en-GB" sz="2000" dirty="0" smtClean="0"/>
              <a:t>While cultural heritage brings together diverse people, it also can be a cause to initiate tension in the society.</a:t>
            </a:r>
          </a:p>
          <a:p>
            <a:pPr algn="just">
              <a:lnSpc>
                <a:spcPct val="150000"/>
              </a:lnSpc>
              <a:spcBef>
                <a:spcPts val="0"/>
              </a:spcBef>
            </a:pPr>
            <a:r>
              <a:rPr lang="en-GB" sz="2000" dirty="0" smtClean="0"/>
              <a:t>Contested heritage perhaps is like the double-edged sword. On one hand it disseminates conflict, but on the other hand, it also promotes opportunities tourism and research.</a:t>
            </a:r>
            <a:endParaRPr lang="en-GB" sz="2000" dirty="0"/>
          </a:p>
          <a:p>
            <a:pPr algn="just">
              <a:lnSpc>
                <a:spcPct val="150000"/>
              </a:lnSpc>
              <a:spcBef>
                <a:spcPts val="0"/>
              </a:spcBef>
            </a:pPr>
            <a:endParaRPr lang="en-GB" altLang="en-US" sz="2000" dirty="0" smtClean="0">
              <a:ea typeface="ＭＳ Ｐゴシック" panose="020B0600070205080204" pitchFamily="34" charset="-128"/>
              <a:cs typeface="Arial" panose="020B0604020202020204" pitchFamily="34" charset="0"/>
            </a:endParaRPr>
          </a:p>
          <a:p>
            <a:pPr algn="just">
              <a:lnSpc>
                <a:spcPct val="150000"/>
              </a:lnSpc>
              <a:spcBef>
                <a:spcPts val="0"/>
              </a:spcBef>
            </a:pPr>
            <a:endParaRPr lang="cy-GB" altLang="en-US" sz="2000" dirty="0" smtClean="0">
              <a:ea typeface="ＭＳ Ｐゴシック" panose="020B0600070205080204" pitchFamily="34" charset="-128"/>
              <a:cs typeface="Arial" panose="020B0604020202020204" pitchFamily="34" charset="0"/>
            </a:endParaRPr>
          </a:p>
          <a:p>
            <a:pPr algn="just">
              <a:lnSpc>
                <a:spcPct val="150000"/>
              </a:lnSpc>
              <a:spcBef>
                <a:spcPts val="0"/>
              </a:spcBef>
            </a:pP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384507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cy-GB" altLang="en-US" sz="3600" b="1" dirty="0" smtClean="0">
                <a:latin typeface="Arial" panose="020B0604020202020204" pitchFamily="34" charset="0"/>
                <a:ea typeface="ＭＳ Ｐゴシック" panose="020B0600070205080204" pitchFamily="34" charset="-128"/>
                <a:cs typeface="Arial" panose="020B0604020202020204" pitchFamily="34" charset="0"/>
              </a:rPr>
              <a:t>References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4041874"/>
          </a:xfrm>
        </p:spPr>
        <p:txBody>
          <a:bodyPr>
            <a:normAutofit fontScale="47500" lnSpcReduction="20000"/>
          </a:bodyPr>
          <a:lstStyle/>
          <a:p>
            <a:r>
              <a:rPr lang="en-GB" dirty="0" err="1" smtClean="0"/>
              <a:t>Dann</a:t>
            </a:r>
            <a:r>
              <a:rPr lang="en-GB" dirty="0"/>
              <a:t>, G. M., &amp; Seaton, A. V. (2013). </a:t>
            </a:r>
            <a:r>
              <a:rPr lang="en-GB" i="1" dirty="0"/>
              <a:t>Slavery, contested heritage, and </a:t>
            </a:r>
            <a:r>
              <a:rPr lang="en-GB" i="1" dirty="0" err="1"/>
              <a:t>thanatourism</a:t>
            </a:r>
            <a:r>
              <a:rPr lang="en-GB" dirty="0"/>
              <a:t> Routledge.</a:t>
            </a:r>
          </a:p>
          <a:p>
            <a:r>
              <a:rPr lang="en-GB" dirty="0"/>
              <a:t>Graham, B., Ashworth, G., &amp; Tunbridge, J. (2016). </a:t>
            </a:r>
            <a:r>
              <a:rPr lang="en-GB" i="1" dirty="0"/>
              <a:t>A geography of heritage: Power, culture and economy</a:t>
            </a:r>
            <a:r>
              <a:rPr lang="en-GB" dirty="0"/>
              <a:t> Routledge.</a:t>
            </a:r>
          </a:p>
          <a:p>
            <a:r>
              <a:rPr lang="en-GB" dirty="0"/>
              <a:t>Harrison, D., &amp; Hitchcock, M. (2005). </a:t>
            </a:r>
            <a:r>
              <a:rPr lang="en-GB" i="1" dirty="0"/>
              <a:t>The politics of world heritage: Negotiating tourism and conservation</a:t>
            </a:r>
            <a:r>
              <a:rPr lang="en-GB" dirty="0"/>
              <a:t> Channel View Publications.</a:t>
            </a:r>
          </a:p>
          <a:p>
            <a:r>
              <a:rPr lang="en-GB" dirty="0"/>
              <a:t>Harrison, D., &amp; Hitchcock, M. (2005). </a:t>
            </a:r>
            <a:r>
              <a:rPr lang="en-GB" i="1" dirty="0"/>
              <a:t>The politics of world heritage: Negotiating tourism and conservation</a:t>
            </a:r>
            <a:r>
              <a:rPr lang="en-GB" dirty="0"/>
              <a:t> Channel View Publications.</a:t>
            </a:r>
          </a:p>
          <a:p>
            <a:r>
              <a:rPr lang="en-GB" dirty="0"/>
              <a:t>Harrison, D., &amp; Hitchcock, M. (2005). </a:t>
            </a:r>
            <a:r>
              <a:rPr lang="en-GB" i="1" dirty="0"/>
              <a:t>The politics of world heritage: Negotiating tourism and conservation</a:t>
            </a:r>
            <a:r>
              <a:rPr lang="en-GB" dirty="0"/>
              <a:t> Channel View Publications.</a:t>
            </a:r>
          </a:p>
          <a:p>
            <a:r>
              <a:rPr lang="en-GB" dirty="0"/>
              <a:t>Harrison, R. (2012). </a:t>
            </a:r>
            <a:r>
              <a:rPr lang="en-GB" i="1" dirty="0"/>
              <a:t>Heritage: Critical approaches</a:t>
            </a:r>
            <a:r>
              <a:rPr lang="en-GB" dirty="0"/>
              <a:t> Routledge.</a:t>
            </a:r>
          </a:p>
          <a:p>
            <a:r>
              <a:rPr lang="en-GB" dirty="0"/>
              <a:t>Olsen, D. H., &amp; Timothy, D. J. (2002). Contested religious heritage: Differing views of </a:t>
            </a:r>
            <a:r>
              <a:rPr lang="en-GB" dirty="0" err="1"/>
              <a:t>mormon</a:t>
            </a:r>
            <a:r>
              <a:rPr lang="en-GB" dirty="0"/>
              <a:t> heritage.</a:t>
            </a:r>
            <a:r>
              <a:rPr lang="en-GB" i="1" dirty="0"/>
              <a:t> Tourism Recreation Research, 27</a:t>
            </a:r>
            <a:r>
              <a:rPr lang="en-GB" dirty="0"/>
              <a:t>(2), 7-15.</a:t>
            </a:r>
          </a:p>
          <a:p>
            <a:r>
              <a:rPr lang="en-GB" dirty="0"/>
              <a:t>Silverman, H. (2010). </a:t>
            </a:r>
            <a:r>
              <a:rPr lang="en-GB" i="1" dirty="0"/>
              <a:t>Contested cultural heritage: Religion, nationalism, erasure, and exclusion in a global world</a:t>
            </a:r>
            <a:r>
              <a:rPr lang="en-GB" dirty="0"/>
              <a:t> Springer.</a:t>
            </a:r>
          </a:p>
          <a:p>
            <a:r>
              <a:rPr lang="en-GB" dirty="0"/>
              <a:t>Smith, L. (2006). </a:t>
            </a:r>
            <a:r>
              <a:rPr lang="en-GB" i="1" dirty="0"/>
              <a:t>Uses of heritage</a:t>
            </a:r>
            <a:r>
              <a:rPr lang="en-GB" dirty="0"/>
              <a:t> Routledge.</a:t>
            </a:r>
          </a:p>
          <a:p>
            <a:r>
              <a:rPr lang="en-GB" dirty="0" err="1"/>
              <a:t>Waterton</a:t>
            </a:r>
            <a:r>
              <a:rPr lang="en-GB" dirty="0"/>
              <a:t>, E., &amp; Smith, L. (2010). The recognition and misrecognition of community heritage.</a:t>
            </a:r>
            <a:r>
              <a:rPr lang="en-GB" i="1" dirty="0"/>
              <a:t> International Journal of Heritage Studies, 16</a:t>
            </a:r>
            <a:r>
              <a:rPr lang="en-GB" dirty="0"/>
              <a:t>(1-2), 4-15</a:t>
            </a:r>
            <a:r>
              <a:rPr lang="en-GB" dirty="0" smtClean="0"/>
              <a:t>.</a:t>
            </a:r>
          </a:p>
          <a:p>
            <a:r>
              <a:rPr lang="en-GB" dirty="0">
                <a:hlinkClick r:id="rId3"/>
              </a:rPr>
              <a:t>https://whc.unesco.org</a:t>
            </a:r>
            <a:r>
              <a:rPr lang="en-GB" dirty="0" smtClean="0">
                <a:hlinkClick r:id="rId3"/>
              </a:rPr>
              <a:t>/</a:t>
            </a:r>
            <a:endParaRPr lang="en-GB" dirty="0" smtClean="0"/>
          </a:p>
          <a:p>
            <a:endParaRPr lang="en-GB" dirty="0"/>
          </a:p>
          <a:p>
            <a:pPr algn="just">
              <a:lnSpc>
                <a:spcPct val="150000"/>
              </a:lnSpc>
              <a:spcBef>
                <a:spcPts val="0"/>
              </a:spcBef>
            </a:pP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75531720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schemas.microsoft.com/office/2006/metadata/properties"/>
    <ds:schemaRef ds:uri="303dbf9b-b85b-46a0-94f1-894078c07ecd"/>
    <ds:schemaRef ds:uri="http://purl.org/dc/term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3785</TotalTime>
  <Words>914</Words>
  <Application>Microsoft Office PowerPoint</Application>
  <PresentationFormat>On-screen Show (4:3)</PresentationFormat>
  <Paragraphs>101</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ＭＳ Ｐゴシック</vt:lpstr>
      <vt:lpstr>Arial</vt:lpstr>
      <vt:lpstr>Calibri</vt:lpstr>
      <vt:lpstr>Myriad Pro</vt:lpstr>
      <vt:lpstr>20140311PresentationUWTSDTemplate</vt:lpstr>
      <vt:lpstr>Contested Cultural Heritage  Sneha Roy Professional Doctorate Student in Interfaith Studies 8th October, 2018 </vt:lpstr>
      <vt:lpstr>Rethinking Heritage</vt:lpstr>
      <vt:lpstr>Rethinking Heritage</vt:lpstr>
      <vt:lpstr>What to Expect?</vt:lpstr>
      <vt:lpstr>Contested Cultural Heritage</vt:lpstr>
      <vt:lpstr>Contested Cultural Heritage</vt:lpstr>
      <vt:lpstr>Contested Cultural Heritage</vt:lpstr>
      <vt:lpstr>Contested Cultural Heritage</vt:lpstr>
      <vt:lpstr>Venice Charter</vt:lpstr>
      <vt:lpstr>‘Deficiency’ in the domain of Heritage</vt:lpstr>
      <vt:lpstr>UNESCO’s World Heritage Convention</vt:lpstr>
      <vt:lpstr>The False Duality</vt:lpstr>
      <vt:lpstr>Integrated model</vt:lpstr>
      <vt:lpstr>Natural Heritage</vt:lpstr>
      <vt:lpstr>Common Attributes of Contested Heritage</vt:lpstr>
      <vt:lpstr>Common Attributes of Contested Heritage</vt:lpstr>
      <vt:lpstr>Case Studies</vt:lpstr>
      <vt:lpstr>Activity- 1</vt:lpstr>
      <vt:lpstr>Activity- 2</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Sneha Roy (1710712)</cp:lastModifiedBy>
  <cp:revision>214</cp:revision>
  <dcterms:created xsi:type="dcterms:W3CDTF">2015-04-14T15:21:28Z</dcterms:created>
  <dcterms:modified xsi:type="dcterms:W3CDTF">2018-10-08T11:50:58Z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