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8" r:id="rId1"/>
    <p:sldMasterId id="2147483710" r:id="rId2"/>
  </p:sldMasterIdLst>
  <p:notesMasterIdLst>
    <p:notesMasterId r:id="rId27"/>
  </p:notesMasterIdLst>
  <p:sldIdLst>
    <p:sldId id="277" r:id="rId3"/>
    <p:sldId id="400" r:id="rId4"/>
    <p:sldId id="402" r:id="rId5"/>
    <p:sldId id="404" r:id="rId6"/>
    <p:sldId id="401" r:id="rId7"/>
    <p:sldId id="403" r:id="rId8"/>
    <p:sldId id="405" r:id="rId9"/>
    <p:sldId id="406" r:id="rId10"/>
    <p:sldId id="407" r:id="rId11"/>
    <p:sldId id="408" r:id="rId12"/>
    <p:sldId id="409" r:id="rId13"/>
    <p:sldId id="410" r:id="rId14"/>
    <p:sldId id="411" r:id="rId15"/>
    <p:sldId id="412" r:id="rId16"/>
    <p:sldId id="413" r:id="rId17"/>
    <p:sldId id="414" r:id="rId18"/>
    <p:sldId id="390" r:id="rId19"/>
    <p:sldId id="389" r:id="rId20"/>
    <p:sldId id="391" r:id="rId21"/>
    <p:sldId id="392" r:id="rId22"/>
    <p:sldId id="397" r:id="rId23"/>
    <p:sldId id="386" r:id="rId24"/>
    <p:sldId id="387" r:id="rId25"/>
    <p:sldId id="388" r:id="rId2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639" autoAdjust="0"/>
  </p:normalViewPr>
  <p:slideViewPr>
    <p:cSldViewPr>
      <p:cViewPr varScale="1">
        <p:scale>
          <a:sx n="46" d="100"/>
          <a:sy n="46" d="100"/>
        </p:scale>
        <p:origin x="1144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422B10-FE80-4935-B9C9-55F2DE02CE53}" type="datetimeFigureOut">
              <a:rPr lang="en-US" smtClean="0"/>
              <a:t>3/11/2022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974C31-EB4A-4B21-8134-CB5741A1DC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14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>
            <a:extLst>
              <a:ext uri="{FF2B5EF4-FFF2-40B4-BE49-F238E27FC236}">
                <a16:creationId xmlns:a16="http://schemas.microsoft.com/office/drawing/2014/main" id="{04BDF126-B377-46BB-877D-473CD53F8E2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9875" name="Notes Placeholder 2">
            <a:extLst>
              <a:ext uri="{FF2B5EF4-FFF2-40B4-BE49-F238E27FC236}">
                <a16:creationId xmlns:a16="http://schemas.microsoft.com/office/drawing/2014/main" id="{7386C569-9288-450C-9BB8-4330C3A369D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79876" name="Slide Number Placeholder 3">
            <a:extLst>
              <a:ext uri="{FF2B5EF4-FFF2-40B4-BE49-F238E27FC236}">
                <a16:creationId xmlns:a16="http://schemas.microsoft.com/office/drawing/2014/main" id="{EEFB797E-552B-4F7B-BEF4-999BC397F3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041047C-2313-4C18-8766-28130E5D0D19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17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>
            <a:extLst>
              <a:ext uri="{FF2B5EF4-FFF2-40B4-BE49-F238E27FC236}">
                <a16:creationId xmlns:a16="http://schemas.microsoft.com/office/drawing/2014/main" id="{E29AA459-7052-4F71-8274-869FD70E1EE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3" name="Notes Placeholder 2">
            <a:extLst>
              <a:ext uri="{FF2B5EF4-FFF2-40B4-BE49-F238E27FC236}">
                <a16:creationId xmlns:a16="http://schemas.microsoft.com/office/drawing/2014/main" id="{9FB84075-88C9-4DD3-95A1-C709B2E526A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81924" name="Slide Number Placeholder 3">
            <a:extLst>
              <a:ext uri="{FF2B5EF4-FFF2-40B4-BE49-F238E27FC236}">
                <a16:creationId xmlns:a16="http://schemas.microsoft.com/office/drawing/2014/main" id="{32981B6A-7650-45C6-9022-40C8E5779B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215CE90-C237-4247-9FE3-B6CBAD9B87D1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18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>
            <a:extLst>
              <a:ext uri="{FF2B5EF4-FFF2-40B4-BE49-F238E27FC236}">
                <a16:creationId xmlns:a16="http://schemas.microsoft.com/office/drawing/2014/main" id="{A93F86BD-3CB6-4653-9508-89888266FA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3971" name="Notes Placeholder 2">
            <a:extLst>
              <a:ext uri="{FF2B5EF4-FFF2-40B4-BE49-F238E27FC236}">
                <a16:creationId xmlns:a16="http://schemas.microsoft.com/office/drawing/2014/main" id="{FCACFA80-B06C-4676-A644-CAB423D4FDD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83972" name="Slide Number Placeholder 3">
            <a:extLst>
              <a:ext uri="{FF2B5EF4-FFF2-40B4-BE49-F238E27FC236}">
                <a16:creationId xmlns:a16="http://schemas.microsoft.com/office/drawing/2014/main" id="{AA2EA574-3C25-4149-B088-BF5DA97055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276E258-ED18-46C6-8A0D-F9D19929A680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19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>
            <a:extLst>
              <a:ext uri="{FF2B5EF4-FFF2-40B4-BE49-F238E27FC236}">
                <a16:creationId xmlns:a16="http://schemas.microsoft.com/office/drawing/2014/main" id="{06530AA2-B79D-4B8A-BB68-2DB4284B81D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6019" name="Notes Placeholder 2">
            <a:extLst>
              <a:ext uri="{FF2B5EF4-FFF2-40B4-BE49-F238E27FC236}">
                <a16:creationId xmlns:a16="http://schemas.microsoft.com/office/drawing/2014/main" id="{A6FCE1B9-25A5-4658-A8C7-91B11CF64F5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86020" name="Slide Number Placeholder 3">
            <a:extLst>
              <a:ext uri="{FF2B5EF4-FFF2-40B4-BE49-F238E27FC236}">
                <a16:creationId xmlns:a16="http://schemas.microsoft.com/office/drawing/2014/main" id="{455125A2-79D1-4883-8518-FAD321CC55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647FFA9-ED4C-437B-AD37-9E8C552E09C1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20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>
            <a:extLst>
              <a:ext uri="{FF2B5EF4-FFF2-40B4-BE49-F238E27FC236}">
                <a16:creationId xmlns:a16="http://schemas.microsoft.com/office/drawing/2014/main" id="{90A960AC-E1C2-4F6B-91E2-FD831CFDD71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8067" name="Notes Placeholder 2">
            <a:extLst>
              <a:ext uri="{FF2B5EF4-FFF2-40B4-BE49-F238E27FC236}">
                <a16:creationId xmlns:a16="http://schemas.microsoft.com/office/drawing/2014/main" id="{EBAC5574-1D9B-4FE5-A6DF-509BDAB0C6A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88068" name="Slide Number Placeholder 3">
            <a:extLst>
              <a:ext uri="{FF2B5EF4-FFF2-40B4-BE49-F238E27FC236}">
                <a16:creationId xmlns:a16="http://schemas.microsoft.com/office/drawing/2014/main" id="{DD394EAB-3FEA-4B84-8960-0F2EFABAED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BC612E9-9865-4FBA-871E-2552F76E8D13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21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Slide Image Placeholder 1">
            <a:extLst>
              <a:ext uri="{FF2B5EF4-FFF2-40B4-BE49-F238E27FC236}">
                <a16:creationId xmlns:a16="http://schemas.microsoft.com/office/drawing/2014/main" id="{B859237E-97DE-4C0F-A0DA-0F76A1FEE7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Notes Placeholder 2">
            <a:extLst>
              <a:ext uri="{FF2B5EF4-FFF2-40B4-BE49-F238E27FC236}">
                <a16:creationId xmlns:a16="http://schemas.microsoft.com/office/drawing/2014/main" id="{D609DDAE-94B2-487F-8DB4-CEFFCA8A0AB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73732" name="Slide Number Placeholder 3">
            <a:extLst>
              <a:ext uri="{FF2B5EF4-FFF2-40B4-BE49-F238E27FC236}">
                <a16:creationId xmlns:a16="http://schemas.microsoft.com/office/drawing/2014/main" id="{94628871-C03A-4F12-A2E7-B29C5C90A3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8093C32-3C4C-431E-BE85-3C301F45D070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22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Slide Image Placeholder 1">
            <a:extLst>
              <a:ext uri="{FF2B5EF4-FFF2-40B4-BE49-F238E27FC236}">
                <a16:creationId xmlns:a16="http://schemas.microsoft.com/office/drawing/2014/main" id="{1559D721-F0A7-435B-8738-0B62B73052D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5779" name="Notes Placeholder 2">
            <a:extLst>
              <a:ext uri="{FF2B5EF4-FFF2-40B4-BE49-F238E27FC236}">
                <a16:creationId xmlns:a16="http://schemas.microsoft.com/office/drawing/2014/main" id="{21066A6B-7C06-40B6-B204-AF30DEB0AEC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75780" name="Slide Number Placeholder 3">
            <a:extLst>
              <a:ext uri="{FF2B5EF4-FFF2-40B4-BE49-F238E27FC236}">
                <a16:creationId xmlns:a16="http://schemas.microsoft.com/office/drawing/2014/main" id="{895C73BD-5B43-43E0-9488-28CAC6BC3D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D85666B-41C0-44C2-86C2-F6C8176EB8BF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>
            <a:extLst>
              <a:ext uri="{FF2B5EF4-FFF2-40B4-BE49-F238E27FC236}">
                <a16:creationId xmlns:a16="http://schemas.microsoft.com/office/drawing/2014/main" id="{CE17BC63-2976-495C-8744-B412C5A6F11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7827" name="Notes Placeholder 2">
            <a:extLst>
              <a:ext uri="{FF2B5EF4-FFF2-40B4-BE49-F238E27FC236}">
                <a16:creationId xmlns:a16="http://schemas.microsoft.com/office/drawing/2014/main" id="{06041149-9A5D-4472-A21F-97408075619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77828" name="Slide Number Placeholder 3">
            <a:extLst>
              <a:ext uri="{FF2B5EF4-FFF2-40B4-BE49-F238E27FC236}">
                <a16:creationId xmlns:a16="http://schemas.microsoft.com/office/drawing/2014/main" id="{D002808F-CB9B-4A6B-8BCD-09A8610D65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DA4139C-22F0-4DBC-A9E7-6FDE0A21CEA1}" type="slidenum">
              <a:rPr lang="en-GB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24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779DAD-6504-45B1-9023-40DB5A8B10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1CCF93-718C-450D-A7AF-9DD9485689E6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0B3353-21E1-452C-979B-28BCD348C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394CF-8B91-42FF-A72F-4F3C89FC4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129572-CF0E-4B49-9D63-4863598E22E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0680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3C7AC-6F0F-491A-B691-0070098F55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45BB7-1995-4E8E-97E5-B07D43C1D151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885555-8A1B-4E97-81AB-729F8FC36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A69D5-278C-4AEA-BA9F-40D82D58A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D23C97-C966-44EF-A855-F3ED6E201A8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6380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2972D-E26A-47B8-9398-63F88790A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1F2F7-34CE-4A53-B704-3974F227BB4C}" type="datetime1">
              <a:rPr lang="en-GB" smtClean="0"/>
              <a:t>13/03/2022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2ADAB9D-EBAC-4E92-B0F6-8C89ECA7637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83A0E66-E864-40A0-88EE-314EE7DEDCE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5086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5DB839A-52A1-48FF-B07A-066FC244B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A0DED-DB1E-40BF-A2CA-96A020EEF0E6}" type="datetime1">
              <a:rPr lang="en-GB" smtClean="0"/>
              <a:t>13/03/2022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77E9C-A7DB-42BF-8746-7ED9327E2C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25C8A30-2176-4DBC-9BD6-35691EBA1AA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112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93F7261-265B-44BE-AB29-F19AF2C33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8A7A2-D00E-4474-B819-1DBFDCD07C6F}" type="datetime1">
              <a:rPr lang="en-GB" smtClean="0"/>
              <a:t>13/03/2022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0373DA2-B174-4234-81E1-4E359D6E6A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F79F868-97BE-45D9-98EB-DC0CEB631A7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7393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C9EF8E2-38A2-478F-B87E-0F627A602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56B1B-AB79-41C4-95BF-A722DF2A4BAA}" type="datetime1">
              <a:rPr lang="en-GB" smtClean="0"/>
              <a:t>13/03/2022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A153F69-FDD0-44F1-9CB6-85E4E2959E6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9CBD2FD-ED14-40F4-BBB6-E614B7ACD3D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9233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ED63338-31D9-42FF-8E0E-EBED342DC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09AC9-292B-4F19-A387-00F518B23F47}" type="datetime1">
              <a:rPr lang="en-GB" smtClean="0"/>
              <a:t>13/03/2022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D7916029-5D16-402F-BB76-6848256C02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6BAAA6E-BF5F-4498-9B35-4BE14F8678C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8557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35932B-D323-4601-8301-53469A45A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23CE8-27ED-4D4E-B73F-2FEB19CDE287}" type="datetime1">
              <a:rPr lang="en-GB" smtClean="0"/>
              <a:t>13/03/2022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8BD0E1-8686-42BB-93BF-098C078D1FA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2007AE5-048F-4CBF-8D5F-FAC4BFCD3C2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9528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BDC0DC4-7D53-4039-B467-6B19436E0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F270C-3216-4CF4-B8F9-5939A49296BD}" type="datetime1">
              <a:rPr lang="en-GB" smtClean="0"/>
              <a:t>13/03/2022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24E739-418A-4155-8B3F-4E5BDD23ADF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E8553A0-5718-41E6-870E-EBB2A8D1EC2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9158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FCCD9-4F31-498A-9D68-734CDC626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D905F-54D7-4C3A-959C-EBEC1E0DD438}" type="datetime1">
              <a:rPr lang="en-GB" smtClean="0"/>
              <a:t>13/03/2022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CB2878D-FE4B-4F9A-B477-DE603BE087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030E75-ADD5-4CB7-95B8-092635A147B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6385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3B597-C9FD-4539-9D4A-7DEA2F892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855DE2-31A9-4215-992D-E61E1698E7A0}" type="datetime1">
              <a:rPr lang="en-GB" smtClean="0"/>
              <a:t>13/03/2022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85811D6-1DF3-405A-B576-9163181B53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C01B60-3016-479C-8FBA-4B639BB8D9C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312243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099EA-7B64-4829-9F22-217E0C5874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9A59BA2-4C0C-40CA-B768-D3225811B2D9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330CF-42DB-43A5-9968-09265AACBA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4F59E0-16C5-4FF3-A0B5-EE6833386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B17F446-71EF-4973-95F3-5FF57730E6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7529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DF968-7B12-4B08-974F-23F74F020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5AEB7AF-3B3B-4373-8927-E08292EF7794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3D691-7503-4CF0-BBD5-4496348D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F1C698-F209-4849-A0FE-821814433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4CB764C-9053-482E-A6E6-63C2E3A679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3463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34E4A-E3A5-48B4-B660-D28CF512E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CA3D2F-CBA0-4105-BFFC-07AE9D5FD0AC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81A7F78-36C6-4CEF-871C-8BFC1BE778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A7063-81F6-4F9A-8E41-E851EFF9AE8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17429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558FAF0-1964-4BF1-8D4A-F064BEF26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DAE94-4DD4-410B-9065-ECBAD03595BE}" type="datetime1">
              <a:rPr lang="en-GB" smtClean="0"/>
              <a:t>13/03/2022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A00F17-54E3-4334-9B93-07AAC0386B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70D8B-8CCB-4F0C-8D15-0CA7BCBD8C3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02494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2CB4DE8-E8CA-4081-A462-47D59E486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BB46D-996E-4C80-8605-6A3DBE7DA8CC}" type="datetime1">
              <a:rPr lang="en-GB" smtClean="0"/>
              <a:t>13/03/2022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D39DF63-DC0D-4C10-BF66-3CAD0CEC25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2F57FE-3445-4D75-94B4-328CF112BEF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20820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28637BE-FBBF-49FB-95FE-4A72C46D8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C33DA-A467-4D8D-9D5F-542142FE9BF8}" type="datetime1">
              <a:rPr lang="en-GB" smtClean="0"/>
              <a:t>13/03/2022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D977FDE-21A4-47C6-8C50-013F50BB85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5F886-6266-4510-99D8-E0F66BA64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4187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9E20011-EB53-4B7E-B4A0-F21F43C14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07F39-6024-43B6-B5F6-F4177924FFF0}" type="datetime1">
              <a:rPr lang="en-GB" smtClean="0"/>
              <a:t>13/03/2022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FFA4343-BBF5-4577-8A79-2F4F00ECA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AFDBA-C2DA-4673-9AB0-111C090472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57844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2109E2C-19AF-4101-893B-137403D73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85A2B-E21A-41BB-B84D-514E0DDB3F05}" type="datetime1">
              <a:rPr lang="en-GB" smtClean="0"/>
              <a:t>13/03/2022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82233-E04C-4338-9C93-6FA4421663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8526D-9534-480E-805C-8FE6AE2F849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81764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6B3AA9E-1717-4B25-A77A-CD5D3D6C9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EB8CC-4868-4C01-B53E-327A73157C41}" type="datetime1">
              <a:rPr lang="en-GB" smtClean="0"/>
              <a:t>13/03/2022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8BEA64-4085-4AD0-8E83-AA95D0581A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63CCB-D7D1-411F-B72E-31743A221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1836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0D90D-6762-4222-9C16-7C5473E9E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E511F-DA7C-4BE7-BD72-9BF4BF6104B7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D102D1D-65B2-42BF-AC57-E5B3C2177C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00A84-DFDF-4630-9CED-91DA09E23D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85607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940EE1-B6A9-45C6-BB15-4BFDFEFC5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12561-A4C7-430D-A9C5-A5612598B948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9773B91-46BA-4A7C-9F0B-9024C9F0DDF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B1681-490B-4AE9-9ED0-7E3721177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1269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294E8AA6-E800-4068-89CE-B00B8EC85B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B701F5-1777-4E10-BF84-BEBB6D9FA72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F5699-86CD-4FFF-BB00-0243E91731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AC94DD7-DBEA-4E04-822A-C202F46CC80F}" type="datetime1">
              <a:rPr lang="en-GB" smtClean="0"/>
              <a:t>13/03/2022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950B0C-1A70-4C56-B3D6-722CB71506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8DB5A0AD-174B-4B7F-A438-818AA924F75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6657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59685DF-7663-4CDF-BA85-EC7DC0B8DA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C67863D-9AFA-4003-8171-2DD39811F3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936A0E-9289-46E2-93DE-A0CBD0CEF1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832CC7-5B14-434D-A7DC-397F81F62245}" type="datetime1">
              <a:rPr lang="en-GB" smtClean="0"/>
              <a:t>13/03/2022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157E1-A308-411F-8878-FD44D4908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FBFEE81-432B-4BAC-A2C3-460C4CCE0A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8508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etflix.com/title/8127242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Oxfk1fH_WWM?t=9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d.com/talks/derek_sivers_how_to_start_a_movement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DD9EC226-F52A-4B04-84D6-4683336A04B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4213" y="908050"/>
            <a:ext cx="7772400" cy="1020763"/>
          </a:xfrm>
        </p:spPr>
        <p:txBody>
          <a:bodyPr/>
          <a:lstStyle/>
          <a:p>
            <a:r>
              <a:rPr lang="en-GB" altLang="en-US" sz="2800">
                <a:solidFill>
                  <a:schemeClr val="accent2"/>
                </a:solidFill>
              </a:rPr>
              <a:t>Module Title:  Leadership and Management Theory and Practice</a:t>
            </a:r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A740CA17-7AAE-4F8A-974A-5E605A18BC8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571500" y="1928813"/>
            <a:ext cx="7786688" cy="4237037"/>
          </a:xfrm>
        </p:spPr>
        <p:txBody>
          <a:bodyPr/>
          <a:lstStyle/>
          <a:p>
            <a:endParaRPr lang="en-GB" altLang="en-US" dirty="0">
              <a:solidFill>
                <a:schemeClr val="accent2"/>
              </a:solidFill>
            </a:endParaRPr>
          </a:p>
          <a:p>
            <a:r>
              <a:rPr lang="en-GB" altLang="en-US" dirty="0">
                <a:solidFill>
                  <a:schemeClr val="accent2"/>
                </a:solidFill>
              </a:rPr>
              <a:t>Module Code: LCBB6003</a:t>
            </a:r>
          </a:p>
          <a:p>
            <a:r>
              <a:rPr lang="en-GB" altLang="en-US" dirty="0">
                <a:solidFill>
                  <a:schemeClr val="accent2"/>
                </a:solidFill>
              </a:rPr>
              <a:t>Week 8</a:t>
            </a:r>
          </a:p>
          <a:p>
            <a:endParaRPr lang="en-GB" altLang="en-US" sz="2800" b="1" dirty="0">
              <a:solidFill>
                <a:schemeClr val="accent2"/>
              </a:solidFill>
            </a:endParaRPr>
          </a:p>
          <a:p>
            <a:r>
              <a:rPr lang="en-GB" altLang="en-US" sz="2800" dirty="0">
                <a:solidFill>
                  <a:schemeClr val="accent2"/>
                </a:solidFill>
              </a:rPr>
              <a:t>Ethical Leadership</a:t>
            </a:r>
          </a:p>
          <a:p>
            <a:endParaRPr lang="en-GB" altLang="en-US" sz="48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EA4E2DA4-7F44-41F0-98CD-48CDCC0ED7D9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Session Objectives</a:t>
            </a:r>
            <a:endParaRPr lang="en-GB" altLang="en-US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17B70E9A-5BAB-4BFD-8B54-2A40335ECA16}"/>
              </a:ext>
            </a:extLst>
          </p:cNvPr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By the end of the session you should be able to:</a:t>
            </a:r>
          </a:p>
          <a:p>
            <a:pPr eaLnBrk="1" hangingPunct="1"/>
            <a:r>
              <a:rPr lang="en-US" altLang="en-US" dirty="0"/>
              <a:t>Explain the principles of ethical leadership  </a:t>
            </a:r>
            <a:r>
              <a:rPr lang="en-US" altLang="en-US" dirty="0" err="1"/>
              <a:t>behaviour</a:t>
            </a:r>
            <a:endParaRPr lang="en-US" altLang="en-US" dirty="0"/>
          </a:p>
          <a:p>
            <a:pPr eaLnBrk="1" hangingPunct="1"/>
            <a:r>
              <a:rPr lang="en-US" altLang="en-US" dirty="0"/>
              <a:t>Understand the challenges faced by leaders in a modern world.</a:t>
            </a:r>
          </a:p>
          <a:p>
            <a:pPr eaLnBrk="1" hangingPunct="1"/>
            <a:endParaRPr lang="en-US" altLang="en-US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6BC090-213C-4AB0-A2D7-225709587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703486-4C5D-4D19-8225-6CF476FC5671}" type="datetime1">
              <a:rPr lang="en-GB" smtClean="0"/>
              <a:t>13/03/2022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DDABE40-BE02-4531-8DF9-3F53FFA04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E793-B735-4199-88D6-803A8464A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A379E9-F6AF-4F5B-B412-5AEBE1F6E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i="1" dirty="0">
                <a:highlight>
                  <a:srgbClr val="FFFF00"/>
                </a:highlight>
              </a:rPr>
              <a:t>Ethical leadership</a:t>
            </a:r>
            <a:r>
              <a:rPr lang="en-US" altLang="en-US" sz="2800" i="1" dirty="0"/>
              <a:t> </a:t>
            </a:r>
            <a:r>
              <a:rPr lang="en-US" altLang="en-US" sz="2800" dirty="0"/>
              <a:t>is the influence of a moral person who moves others to do the right thing in the right way for the right reasons (</a:t>
            </a:r>
            <a:r>
              <a:rPr lang="en-US" altLang="en-US" sz="2800" dirty="0" err="1"/>
              <a:t>Ciulla</a:t>
            </a:r>
            <a:r>
              <a:rPr lang="en-US" altLang="en-US" sz="2800" dirty="0"/>
              <a:t>, 2003).</a:t>
            </a:r>
          </a:p>
          <a:p>
            <a:r>
              <a:rPr lang="en-US" sz="2800" dirty="0"/>
              <a:t>Business Ethics is “the study of how personal moral norms apply to the activities  and goals ….. It is not a separate moral standard  but a study of how the business context poses its own unique problems ….”(Nash, 1994)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3089D1-A003-4BEB-899A-9A19A2DCC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7CAEBCA-6C0B-46CE-AE22-7CC9F6098DAD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9B0E1-5201-4C53-BAE7-526F53536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6147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A74C5-AEB8-4531-A65A-BB6ADAC28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should leaders act ethically?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098B3-7610-428F-9948-0DAF3E81A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“Good ethics is like a good insurance policy. It may not get us anything but it sure  can </a:t>
            </a:r>
            <a:r>
              <a:rPr lang="en-US" sz="4000" dirty="0"/>
              <a:t>prevent</a:t>
            </a:r>
            <a:r>
              <a:rPr lang="en-US" dirty="0"/>
              <a:t> us from losing a lot”</a:t>
            </a:r>
          </a:p>
          <a:p>
            <a:pPr marL="0" indent="0">
              <a:buNone/>
            </a:pPr>
            <a:r>
              <a:rPr lang="en-US" dirty="0"/>
              <a:t>(Collins, 1990)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E9C55-643A-458F-9CE9-A9664F60A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BD1810-469C-4CBD-8EDF-0539A6CB1353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80BF7C-DC98-4818-9E45-3579BA91D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0919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330E9-229C-4FF5-BDB4-E24F50CB8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Considerations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A6003-CEEC-4E33-9A25-CC52F299A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3200" dirty="0"/>
              <a:t>Leadership has a moral dimension because leaders influence the lives of others.</a:t>
            </a:r>
          </a:p>
          <a:p>
            <a:r>
              <a:rPr lang="en-US" altLang="en-US" sz="3200" dirty="0"/>
              <a:t>There is an obligation to work for the common good.</a:t>
            </a:r>
          </a:p>
          <a:p>
            <a:r>
              <a:rPr lang="en-US" altLang="en-US" sz="3200" dirty="0"/>
              <a:t>Despite this there have been a number of leadership scandals in the business and the public sectors.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256479-41BF-45D1-897A-E902729CC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AD20BE6-42CA-40EB-879F-0453F8703A4C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C15810-4997-44E3-91B5-622F0BE8A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9350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62099-6259-42E5-A9C1-DFE31ACD9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Profit over people?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834D5-2565-47BF-BBAA-D39D314B5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recent example:</a:t>
            </a:r>
          </a:p>
          <a:p>
            <a:r>
              <a:rPr lang="en-US" dirty="0"/>
              <a:t>Downfall: The case against Boeing </a:t>
            </a:r>
            <a:r>
              <a:rPr lang="en-US" dirty="0">
                <a:hlinkClick r:id="rId2"/>
              </a:rPr>
              <a:t>https://www.netflix.com/title/81272421</a:t>
            </a:r>
            <a:endParaRPr lang="en-US" dirty="0"/>
          </a:p>
          <a:p>
            <a:endParaRPr lang="en-US" dirty="0"/>
          </a:p>
          <a:p>
            <a:r>
              <a:rPr lang="en-US" dirty="0"/>
              <a:t>Question:</a:t>
            </a:r>
          </a:p>
          <a:p>
            <a:r>
              <a:rPr lang="en-US" dirty="0"/>
              <a:t>Give some more examples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235F08-3BB5-4A25-89D8-E91B44E72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D8F48F-7DAE-400F-AEF1-EFE5A6435346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0F1FD1-58DD-470C-9DDE-01AC931AE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7698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D7FD2-5DCF-429D-BB5F-E433747D9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Ethics in Practice</a:t>
            </a:r>
            <a:br>
              <a:rPr lang="en-US" dirty="0"/>
            </a:br>
            <a:endParaRPr lang="en-GB" dirty="0"/>
          </a:p>
        </p:txBody>
      </p:sp>
      <p:pic>
        <p:nvPicPr>
          <p:cNvPr id="4" name="Content Placeholder 3" descr="The diagram visualizes the factors related to ethical leadership.&#10;&#10;The diagram contains a central circle, labeled Ethical Leadership, surrounded by a ring of 6 further circles. The outer circles are each connected to the central circle by arrows pointing to the central circle. The 6 outer circles are labeled, clockwise, as follows:&#10;&#10;1. The character of the leader.&#10;2. The actions of the leader.&#10;3. The goals of the leader.&#10;4. The honesty of the leader.&#10;5. The power of the leader.&#10;6. The values of the leader.&#10;" title="Figure 12.1 Factors Related to Ethical Leadership">
            <a:extLst>
              <a:ext uri="{FF2B5EF4-FFF2-40B4-BE49-F238E27FC236}">
                <a16:creationId xmlns:a16="http://schemas.microsoft.com/office/drawing/2014/main" id="{5AFD7DC9-4922-4C61-8F73-A4C3719A66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87" t="7862" r="1087" b="1229"/>
          <a:stretch/>
        </p:blipFill>
        <p:spPr>
          <a:xfrm>
            <a:off x="914401" y="1143000"/>
            <a:ext cx="6119568" cy="4373563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94FB23-3D85-40A7-9313-50C2B211B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82E729-883B-48B3-BE37-00E6AD1CCA43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893175-40ED-4681-A409-C1F4D3818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731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F3F6E-56F7-4D55-9636-2F0E7FA82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Leadership Characteristics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C4F3E-2B54-4DDF-B505-F62AB0537E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trustworthiness </a:t>
            </a:r>
          </a:p>
          <a:p>
            <a:r>
              <a:rPr lang="en-US" dirty="0"/>
              <a:t>respect </a:t>
            </a:r>
          </a:p>
          <a:p>
            <a:r>
              <a:rPr lang="en-US" dirty="0"/>
              <a:t>responsibility </a:t>
            </a:r>
          </a:p>
          <a:p>
            <a:r>
              <a:rPr lang="en-US" dirty="0"/>
              <a:t>fairness</a:t>
            </a:r>
          </a:p>
          <a:p>
            <a:r>
              <a:rPr lang="en-US" dirty="0"/>
              <a:t>caring</a:t>
            </a:r>
          </a:p>
          <a:p>
            <a:r>
              <a:rPr lang="en-US" dirty="0"/>
              <a:t>citizenship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C0B05E-63C5-40C5-8D0F-7F5A4E630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36636E-CE29-453F-8BA7-646A5E227895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DAFB37-3DFF-401B-B5CD-9E8CBFADF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0664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5C9EB-F201-4F6D-B431-A50EE83DA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Leadership Characteristics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4EBBD31-64DA-4E4B-BD9F-5E8D8A641C1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17638"/>
            <a:ext cx="8229600" cy="3840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71713E-7288-4928-B36E-5AD879051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CCC6D7-E2C7-439D-9EF2-CF29FCE7E435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C3766E-4089-491C-BA25-4E20DA750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5301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5131C-D4E5-497F-859B-F094929E7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Leadership Characteristics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8F6CDFC7-43AB-4849-93ED-3938BC9D9716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00200"/>
            <a:ext cx="8229600" cy="340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91020F-BD74-487D-A311-3EE34377D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B315164-6DF4-4562-BDF4-88BC621ED741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2EC4CE-D0E9-4878-A9DD-52BF9F167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2490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FA1FB-579C-40BE-A574-D07AD22C6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Leadership Characteristics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3DC0FD6-7498-43E3-9868-D94E4659B229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17638"/>
            <a:ext cx="8229600" cy="384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B5C3EE-6AE6-4989-851B-28C0934F0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CB6890-27E0-4B48-8F91-D5634F9D413E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652255-2C2C-431B-9125-504E6A3F9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79724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956DA-D31B-444B-A516-216C311B8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Actions of a Leader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EF577-9B7E-41AF-A552-D2B7A29AD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Ways to accomplish goals ethically.</a:t>
            </a:r>
          </a:p>
          <a:p>
            <a:r>
              <a:rPr lang="en-US" dirty="0"/>
              <a:t>Principles guiding actions of leaders:</a:t>
            </a:r>
          </a:p>
          <a:p>
            <a:pPr lvl="1"/>
            <a:r>
              <a:rPr lang="en-US" dirty="0"/>
              <a:t>Showing respect.</a:t>
            </a:r>
          </a:p>
          <a:p>
            <a:pPr lvl="1"/>
            <a:r>
              <a:rPr lang="en-US" dirty="0"/>
              <a:t>Serving others.</a:t>
            </a:r>
          </a:p>
          <a:p>
            <a:pPr lvl="1"/>
            <a:r>
              <a:rPr lang="en-US" dirty="0"/>
              <a:t>Showing justice.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CABD96-A413-49C1-9611-0AC015F09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31F76D-A839-4974-8B01-66501A88666B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0013D2-E2EF-4712-99B8-711DCEA4F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193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EF441-0EEB-4D4A-9F91-A8D90B94E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Goals of a Leader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D3D15-E8AF-4B8B-B5B8-1936B363CD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/>
              <a:t>Using goals to influence others.</a:t>
            </a:r>
          </a:p>
          <a:p>
            <a:r>
              <a:rPr lang="en-US" sz="3600" dirty="0"/>
              <a:t>Identifying and pursuing worthy goals.</a:t>
            </a:r>
          </a:p>
          <a:p>
            <a:r>
              <a:rPr lang="en-US" sz="3600" dirty="0"/>
              <a:t>Establish goals agreeable to all.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642E3A-728E-4581-8066-F7A489BEA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4D983B-0D26-4D2C-9E67-07718E892F7B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AEA936-03FB-40F2-A3CD-A388C7380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4606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C0898-E3CB-4F91-9EDF-7FD00A35E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Honesty of the Leader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565F6-884C-4D0A-802E-309BA53055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Synonymous with being ethical.</a:t>
            </a:r>
          </a:p>
          <a:p>
            <a:r>
              <a:rPr lang="en-US" dirty="0"/>
              <a:t>Dishonesty creates distrust.</a:t>
            </a:r>
          </a:p>
          <a:p>
            <a:pPr lvl="1"/>
            <a:r>
              <a:rPr lang="en-US" dirty="0"/>
              <a:t>Negative effect on interpersonal relationships.</a:t>
            </a:r>
          </a:p>
          <a:p>
            <a:r>
              <a:rPr lang="en-US" dirty="0"/>
              <a:t>Challenge of being truthful in appropriate ways.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2102FB-D854-4D41-8399-074515AFD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A83665-8422-4C28-8E1C-062E2426DA8E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D561AB-1ACF-4813-9CDE-DC4401F81E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8828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F1F59-6007-4A53-9F67-84B7E32FD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Power of the Leader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BDE36-1AFF-4DE1-97AC-A885F727C3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Capacity to influence or affect others.</a:t>
            </a:r>
          </a:p>
          <a:p>
            <a:r>
              <a:rPr lang="en-US" dirty="0"/>
              <a:t>Power: Used positively and negatively.</a:t>
            </a:r>
          </a:p>
          <a:p>
            <a:r>
              <a:rPr lang="en-US" dirty="0"/>
              <a:t>Fair and caring in leadership.</a:t>
            </a:r>
          </a:p>
          <a:p>
            <a:r>
              <a:rPr lang="en-US" dirty="0"/>
              <a:t>Be constantly vigilant and aware.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12E64E-D13F-424B-864C-31DDDA433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4B6D76-4230-4505-BFB4-785016280934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C152DC-8419-490F-95E2-41FF227DE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84245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C6F35-8707-4BEA-A20C-B9B926465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Culture and Leadership Ethics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F8087-0E21-492D-AE27-8F85E4622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/>
              <a:t>Globalization makes it more likely that people will work with others from different cultures.</a:t>
            </a:r>
          </a:p>
          <a:p>
            <a:r>
              <a:rPr lang="en-US" altLang="en-US" sz="2800" dirty="0"/>
              <a:t>Cultures differ in their rules of conduct and ethical views.</a:t>
            </a:r>
          </a:p>
          <a:p>
            <a:r>
              <a:rPr lang="en-US" sz="2800" dirty="0"/>
              <a:t>L</a:t>
            </a:r>
            <a:r>
              <a:rPr lang="en-US" sz="28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eadership behaviors that one culture deems ethical may not be viewed the same way by another culture.</a:t>
            </a:r>
          </a:p>
          <a:p>
            <a:endParaRPr lang="en-US" altLang="en-US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E06F0-73D2-43FA-9528-D4BCDD51E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8AC6DF-2BB8-4240-BB33-5D140173E8E3}" type="datetime1">
              <a:rPr lang="en-GB" smtClean="0"/>
              <a:t>13/03/2022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281F20-DFC4-4943-A646-9B2C5EBD4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23C97-C966-44EF-A855-F3ED6E201A8B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9295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>
            <a:extLst>
              <a:ext uri="{FF2B5EF4-FFF2-40B4-BE49-F238E27FC236}">
                <a16:creationId xmlns:a16="http://schemas.microsoft.com/office/drawing/2014/main" id="{6DA6579D-B3F0-4BA5-98F1-33B43E917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Distributive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C9ED1-46D5-4062-9608-5EA623D1C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	Sustained competitive advantage is based on human capital and collective intelligence.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	Distribution of leadership requires a dramatic change in thinking and attitudes, both for leaders and followers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	Leadership must involve:-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Taking risks-  giving away power and learning to trust followers /employees,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Developing new skills and a new perspective of their role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Over-riding personal self-interest.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Followers must deal with the challenge of taking responsibility, which some may like but others may fear.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b="1" dirty="0"/>
              <a:t>	</a:t>
            </a:r>
            <a:r>
              <a:rPr lang="en-GB" b="1" dirty="0" err="1"/>
              <a:t>Heifitz</a:t>
            </a:r>
            <a:r>
              <a:rPr lang="en-GB" b="1" dirty="0"/>
              <a:t> and Laurie</a:t>
            </a:r>
            <a:r>
              <a:rPr lang="en-GB" dirty="0"/>
              <a:t> (1997) 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49ACD7-66E2-4B51-86AC-8C717BA03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39D49E-D9A6-4225-95E3-BFDFAED0E478}" type="datetime1">
              <a:rPr lang="en-GB" smtClean="0"/>
              <a:t>13/03/2022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F88D4B-D094-4721-9DD5-51DD70EE3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714F6EC2-474E-4443-B6BA-B1E9D5A1C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Distributive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E59D9-F138-4D18-BC28-AE5E203869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3800" dirty="0"/>
              <a:t>The challenge:-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3800" dirty="0"/>
              <a:t>Can one leader at the top cope with the demands of the business context?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3800" dirty="0"/>
              <a:t>Is transformational / major changes in order to solve a one-off challenge still appropriate?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3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/>
              <a:t> </a:t>
            </a:r>
            <a:r>
              <a:rPr lang="en-GB" sz="3400" dirty="0"/>
              <a:t>Organisations now face a constant stream of adaptive challenges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3400" dirty="0"/>
              <a:t>Leadership is required of many in the organisation (at all levels), not just the person at the top.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3400" dirty="0"/>
              <a:t>Followers / employees </a:t>
            </a:r>
            <a:r>
              <a:rPr lang="en-GB" dirty="0"/>
              <a:t>should be allowed to identify and solve problems themselves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Learning to take responsibility often associated with leadership.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The role of the leader is to develop  leadership self-confidence in the followers.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EE7ACE-5FF1-4E03-BDA9-3F8315D79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B0D76-40B9-43CB-B21E-97405B901FB9}" type="datetime1">
              <a:rPr lang="en-GB" smtClean="0"/>
              <a:t>13/03/2022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CE2829-E645-4AEE-B98F-20D6003FA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707EF11A-8DD3-49BE-B458-7241CC29F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Authentic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6B897-9577-4F29-8709-06CD5B07F3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>
                <a:hlinkClick r:id="rId3"/>
              </a:rPr>
              <a:t>Authentic Leaders </a:t>
            </a:r>
            <a:r>
              <a:rPr lang="en-GB" sz="2400" dirty="0"/>
              <a:t>exhibit genuine leadership</a:t>
            </a:r>
          </a:p>
          <a:p>
            <a:pPr eaLnBrk="1" hangingPunct="1">
              <a:defRPr/>
            </a:pPr>
            <a:r>
              <a:rPr lang="en-GB" sz="2400" dirty="0"/>
              <a:t>Authentic Leaders lead from conviction</a:t>
            </a:r>
          </a:p>
          <a:p>
            <a:pPr eaLnBrk="1" hangingPunct="1">
              <a:defRPr/>
            </a:pPr>
            <a:r>
              <a:rPr lang="en-GB" sz="2400" dirty="0"/>
              <a:t>Authentic Leaders are original, not copies</a:t>
            </a:r>
          </a:p>
          <a:p>
            <a:pPr eaLnBrk="1" hangingPunct="1">
              <a:defRPr/>
            </a:pPr>
            <a:r>
              <a:rPr lang="en-GB" sz="2400" dirty="0"/>
              <a:t>Authentic Leaders base action on their values</a:t>
            </a:r>
          </a:p>
          <a:p>
            <a:pPr algn="r" eaLnBrk="1" hangingPunct="1">
              <a:buFont typeface="Arial" charset="0"/>
              <a:buNone/>
              <a:defRPr/>
            </a:pPr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Shamir &amp; </a:t>
            </a:r>
            <a:r>
              <a:rPr lang="en-GB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Eilam</a:t>
            </a:r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(2005)</a:t>
            </a:r>
          </a:p>
          <a:p>
            <a:pPr eaLnBrk="1" hangingPunct="1">
              <a:defRPr/>
            </a:pPr>
            <a:r>
              <a:rPr lang="en-GB" sz="2400" dirty="0"/>
              <a:t>Authentic Leadership develops over a lifetime</a:t>
            </a:r>
          </a:p>
          <a:p>
            <a:pPr eaLnBrk="1" hangingPunct="1">
              <a:defRPr/>
            </a:pPr>
            <a:r>
              <a:rPr lang="en-GB" sz="2400" dirty="0"/>
              <a:t>Authentic Leadership springs from major life events</a:t>
            </a:r>
          </a:p>
          <a:p>
            <a:pPr algn="r" eaLnBrk="1" hangingPunct="1">
              <a:buFont typeface="Arial" charset="0"/>
              <a:buNone/>
              <a:defRPr/>
            </a:pPr>
            <a:r>
              <a:rPr lang="en-GB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Walumbwa</a:t>
            </a:r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(2008)</a:t>
            </a:r>
          </a:p>
          <a:p>
            <a:pPr eaLnBrk="1" hangingPunct="1">
              <a:defRPr/>
            </a:pPr>
            <a:r>
              <a:rPr lang="en-GB" sz="2400" dirty="0"/>
              <a:t>Authentic Leaders are affirmed by their followers ‘buy in’</a:t>
            </a:r>
          </a:p>
          <a:p>
            <a:pPr algn="r" eaLnBrk="1" hangingPunct="1">
              <a:buFont typeface="Arial" charset="0"/>
              <a:buNone/>
              <a:defRPr/>
            </a:pPr>
            <a:r>
              <a:rPr lang="en-GB" sz="2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Eagly</a:t>
            </a:r>
            <a:r>
              <a:rPr lang="en-GB" sz="2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(2005)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6BDD93-B3C2-4C24-BE5A-69DEFF413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23877-C3DC-417A-B501-5C8390BA82D6}" type="datetime1">
              <a:rPr lang="en-GB" smtClean="0"/>
              <a:t>13/03/2022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DBA50E-92C6-4DBD-B000-CAC651EDB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AA9B7EC5-3BD3-4637-8399-FEC594F7A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Authentic Leadership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26712-56D7-47EB-B006-B655FB007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sz="2800" dirty="0"/>
              <a:t>Understand your purpose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sz="2800" dirty="0"/>
              <a:t>Have strong values about the right thing to do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sz="2800" dirty="0"/>
              <a:t>Establish trusting relationships with others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sz="2800" dirty="0"/>
              <a:t>Have self-discipline and act on your values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sz="2800" dirty="0"/>
              <a:t>Be passionate about your mission</a:t>
            </a:r>
          </a:p>
          <a:p>
            <a:pPr marL="514350" indent="-514350" algn="r" eaLnBrk="1" hangingPunct="1">
              <a:buFont typeface="Arial" charset="0"/>
              <a:buNone/>
              <a:defRPr/>
            </a:pPr>
            <a:r>
              <a:rPr lang="en-GB" sz="28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George </a:t>
            </a:r>
            <a:r>
              <a:rPr lang="en-GB" sz="2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(2003)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BF2F80-9A9A-414A-AB0F-9F3551963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316DB-C424-4AC3-BB5D-38E5B661C0BB}" type="datetime1">
              <a:rPr lang="en-GB" smtClean="0"/>
              <a:t>13/03/2022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65A368-EF27-4F0C-A360-D22EBEDCD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57878-9937-4C49-B99F-00C2B0940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br>
              <a:rPr lang="en-GB" sz="3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Leadership</a:t>
            </a:r>
          </a:p>
        </p:txBody>
      </p:sp>
      <p:sp>
        <p:nvSpPr>
          <p:cNvPr id="87043" name="Content Placeholder 2">
            <a:extLst>
              <a:ext uri="{FF2B5EF4-FFF2-40B4-BE49-F238E27FC236}">
                <a16:creationId xmlns:a16="http://schemas.microsoft.com/office/drawing/2014/main" id="{C0829D31-7587-4DFE-8835-B81DF7807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dirty="0"/>
              <a:t>Distributive Leadership</a:t>
            </a:r>
          </a:p>
          <a:p>
            <a:pPr lvl="1"/>
            <a:r>
              <a:rPr lang="en-GB" altLang="en-US" dirty="0"/>
              <a:t>Knowledge and expertise in every team</a:t>
            </a:r>
          </a:p>
          <a:p>
            <a:pPr lvl="1"/>
            <a:r>
              <a:rPr lang="en-GB" altLang="en-US" dirty="0"/>
              <a:t>Need for leadership to spread throughout org</a:t>
            </a:r>
          </a:p>
          <a:p>
            <a:pPr lvl="1"/>
            <a:r>
              <a:rPr lang="en-GB" altLang="en-US" dirty="0"/>
              <a:t>Requires adaptation by leaders to give responsibility away and employees to accept it!</a:t>
            </a:r>
          </a:p>
          <a:p>
            <a:r>
              <a:rPr lang="en-GB" altLang="en-US" dirty="0"/>
              <a:t>Authentic Leadership</a:t>
            </a:r>
          </a:p>
          <a:p>
            <a:pPr lvl="1"/>
            <a:r>
              <a:rPr lang="en-GB" altLang="en-US" dirty="0"/>
              <a:t>Based on Self-Awareness &amp; Values</a:t>
            </a:r>
          </a:p>
          <a:p>
            <a:pPr lvl="1"/>
            <a:r>
              <a:rPr lang="en-GB" altLang="en-US" dirty="0"/>
              <a:t>Builds trust via openness and honesty</a:t>
            </a:r>
          </a:p>
          <a:p>
            <a:pPr lvl="1"/>
            <a:endParaRPr lang="en-GB" altLang="en-US" dirty="0"/>
          </a:p>
          <a:p>
            <a:pPr lvl="1" algn="r">
              <a:buFont typeface="Wingdings" panose="05000000000000000000" pitchFamily="2" charset="2"/>
              <a:buNone/>
            </a:pPr>
            <a:r>
              <a:rPr lang="en-GB" altLang="en-US" sz="2000" dirty="0">
                <a:hlinkClick r:id="rId3"/>
              </a:rPr>
              <a:t>followers</a:t>
            </a:r>
            <a:endParaRPr lang="en-GB" altLang="en-US" sz="2000" dirty="0"/>
          </a:p>
          <a:p>
            <a:pPr lvl="1"/>
            <a:endParaRPr lang="en-GB" altLang="en-US" dirty="0"/>
          </a:p>
          <a:p>
            <a:endParaRPr lang="en-GB" alt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791437-2510-4E4A-808F-121451C45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E419F-5965-4720-9BE5-E2A9490DE962}" type="datetime1">
              <a:rPr lang="en-GB" smtClean="0"/>
              <a:t>13/03/2022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7BACFD-D609-4AC5-9EFD-56EC9B387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E610C-BD25-47AB-95AF-FBFA3A8B2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algn="ctr" eaLnBrk="1" hangingPunct="1">
              <a:defRPr/>
            </a:pPr>
            <a:r>
              <a:rPr lang="en-GB" sz="4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Leadership Today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C1453DC9-08E9-4523-A095-150B6C2B2B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182880" tIns="91440">
            <a:normAutofit fontScale="92500"/>
          </a:bodyPr>
          <a:lstStyle/>
          <a:p>
            <a:pPr indent="11113" eaLnBrk="1" hangingPunct="1">
              <a:buFont typeface="Wingdings" pitchFamily="2" charset="2"/>
              <a:buNone/>
              <a:defRPr/>
            </a:pPr>
            <a:r>
              <a:rPr lang="en-GB" dirty="0"/>
              <a:t>“Leadership in the new millennium has comprehensively come of age. Where once leaders were aloof decision-makers, today they are dedicated collaborators, whose role is to give power to their team rather than wield power to their own ends.”</a:t>
            </a:r>
          </a:p>
          <a:p>
            <a:pPr algn="r" eaLnBrk="1" hangingPunct="1">
              <a:buFont typeface="Wingdings" pitchFamily="2" charset="2"/>
              <a:buNone/>
              <a:defRPr/>
            </a:pPr>
            <a:r>
              <a:rPr lang="en-GB" sz="2400" i="1" dirty="0"/>
              <a:t>Leaders on Leadership – an intimate view at the top of Europe plc Development Dimensions International Jan 2006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342EC4-4D03-4BEB-8753-14E6BC892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A7F4E-15AF-467A-813F-5BFC4CE15DA1}" type="datetime1">
              <a:rPr lang="en-GB" smtClean="0"/>
              <a:t>13/03/2022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62C163-3B64-4E3B-951D-516C13EB3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387D4-1A65-4433-AC70-B037D8629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algn="ctr" eaLnBrk="1" hangingPunct="1">
              <a:defRPr/>
            </a:pPr>
            <a:r>
              <a:rPr lang="en-GB" sz="4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Leadership Today</a:t>
            </a:r>
          </a:p>
        </p:txBody>
      </p:sp>
      <p:sp>
        <p:nvSpPr>
          <p:cNvPr id="74755" name="Content Placeholder 2">
            <a:extLst>
              <a:ext uri="{FF2B5EF4-FFF2-40B4-BE49-F238E27FC236}">
                <a16:creationId xmlns:a16="http://schemas.microsoft.com/office/drawing/2014/main" id="{AE4971C2-00A4-49DF-B3F4-4E9C998D21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182880" tIns="91440">
            <a:normAutofit lnSpcReduction="10000"/>
          </a:bodyPr>
          <a:lstStyle/>
          <a:p>
            <a:pPr eaLnBrk="1" hangingPunct="1"/>
            <a:r>
              <a:rPr lang="en-GB" altLang="en-US"/>
              <a:t>“Their central role is to build their team and act as a catalyst for talent throughout the organisation… Successful corporate leadership requires intellect and business acumen, but also humility, self-awareness and generosity”</a:t>
            </a:r>
            <a:r>
              <a:rPr lang="en-GB" altLang="en-US" i="1"/>
              <a:t> </a:t>
            </a:r>
          </a:p>
          <a:p>
            <a:pPr algn="r"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en-US" sz="2400" i="1"/>
              <a:t>Leaders on Leadership – an intimate view at the top of Europe plc Development Dimensions International Jan 2006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F8806B-8C1A-4125-B7E1-08604EE89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621333-24C5-446E-9FEB-FAEB0DEEFF9D}" type="datetime1">
              <a:rPr lang="en-GB" smtClean="0"/>
              <a:t>13/03/2022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BBAD86-48B1-4E86-8963-28A8BC23C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EF3D0-DB51-417D-B809-69CEE0663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algn="ctr" eaLnBrk="1" hangingPunct="1">
              <a:defRPr/>
            </a:pPr>
            <a:r>
              <a:rPr lang="en-GB" sz="44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Leadership Today - conclusions</a:t>
            </a:r>
          </a:p>
        </p:txBody>
      </p:sp>
      <p:sp>
        <p:nvSpPr>
          <p:cNvPr id="76803" name="Content Placeholder 2">
            <a:extLst>
              <a:ext uri="{FF2B5EF4-FFF2-40B4-BE49-F238E27FC236}">
                <a16:creationId xmlns:a16="http://schemas.microsoft.com/office/drawing/2014/main" id="{22E0A139-6FB4-4805-8968-244271756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182880" tIns="91440"/>
          <a:lstStyle/>
          <a:p>
            <a:pPr eaLnBrk="1" hangingPunct="1"/>
            <a:r>
              <a:rPr lang="en-GB" altLang="en-US"/>
              <a:t>Key focuses?</a:t>
            </a:r>
          </a:p>
          <a:p>
            <a:pPr eaLnBrk="1" hangingPunct="1"/>
            <a:endParaRPr lang="en-GB" altLang="en-US"/>
          </a:p>
          <a:p>
            <a:pPr lvl="1" eaLnBrk="1" hangingPunct="1">
              <a:buFont typeface="Wingdings" panose="05000000000000000000" pitchFamily="2" charset="2"/>
              <a:buChar char="v"/>
            </a:pPr>
            <a:r>
              <a:rPr lang="en-GB" altLang="en-US"/>
              <a:t>Captain and coach</a:t>
            </a:r>
          </a:p>
          <a:p>
            <a:pPr lvl="1" eaLnBrk="1" hangingPunct="1">
              <a:buFont typeface="Wingdings" panose="05000000000000000000" pitchFamily="2" charset="2"/>
              <a:buChar char="v"/>
            </a:pPr>
            <a:r>
              <a:rPr lang="en-GB" altLang="en-US"/>
              <a:t>Leader and manager</a:t>
            </a:r>
          </a:p>
          <a:p>
            <a:pPr lvl="1" eaLnBrk="1" hangingPunct="1">
              <a:buFont typeface="Wingdings" panose="05000000000000000000" pitchFamily="2" charset="2"/>
              <a:buChar char="v"/>
            </a:pPr>
            <a:r>
              <a:rPr lang="en-GB" altLang="en-US"/>
              <a:t>Empowering followers</a:t>
            </a:r>
          </a:p>
          <a:p>
            <a:pPr lvl="1" eaLnBrk="1" hangingPunct="1">
              <a:buFont typeface="Wingdings" panose="05000000000000000000" pitchFamily="2" charset="2"/>
              <a:buChar char="v"/>
            </a:pPr>
            <a:r>
              <a:rPr lang="en-GB" altLang="en-US"/>
              <a:t>Managing transformation</a:t>
            </a:r>
          </a:p>
          <a:p>
            <a:pPr lvl="1" eaLnBrk="1" hangingPunct="1">
              <a:buFont typeface="Wingdings" panose="05000000000000000000" pitchFamily="2" charset="2"/>
              <a:buChar char="v"/>
            </a:pPr>
            <a:r>
              <a:rPr lang="en-GB" altLang="en-US"/>
              <a:t>Working with ambiguity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60D463-6A6A-4D0F-8DDD-7556D9F12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22076-EC5A-450C-9EA4-92E18DA2DCE8}" type="datetime1">
              <a:rPr lang="en-GB" smtClean="0"/>
              <a:t>13/03/2022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A54AAB-CF70-4F90-8F41-B66D4D2F6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13247</TotalTime>
  <Words>939</Words>
  <Application>Microsoft Office PowerPoint</Application>
  <PresentationFormat>On-screen Show (4:3)</PresentationFormat>
  <Paragraphs>180</Paragraphs>
  <Slides>24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Myriad Pro</vt:lpstr>
      <vt:lpstr>Wingdings</vt:lpstr>
      <vt:lpstr>1_20140311PresentationUWTSDTemplate</vt:lpstr>
      <vt:lpstr>2_20140311PresentationUWTSDTemplate</vt:lpstr>
      <vt:lpstr>Module Title:  Leadership and Management Theory and Practice</vt:lpstr>
      <vt:lpstr>Session Objectives</vt:lpstr>
      <vt:lpstr>Definitions</vt:lpstr>
      <vt:lpstr>Why should leaders act ethically?</vt:lpstr>
      <vt:lpstr>Considerations</vt:lpstr>
      <vt:lpstr>Profit over people?</vt:lpstr>
      <vt:lpstr>Ethics in Practice </vt:lpstr>
      <vt:lpstr>Leadership Characteristics</vt:lpstr>
      <vt:lpstr>Leadership Characteristics</vt:lpstr>
      <vt:lpstr>Leadership Characteristics</vt:lpstr>
      <vt:lpstr>Leadership Characteristics</vt:lpstr>
      <vt:lpstr>Actions of a Leader</vt:lpstr>
      <vt:lpstr>Goals of a Leader</vt:lpstr>
      <vt:lpstr>Honesty of the Leader </vt:lpstr>
      <vt:lpstr>Power of the Leader</vt:lpstr>
      <vt:lpstr>Culture and Leadership Ethics</vt:lpstr>
      <vt:lpstr>Distributive leadership</vt:lpstr>
      <vt:lpstr>Distributive leadership</vt:lpstr>
      <vt:lpstr>Authentic Leadership</vt:lpstr>
      <vt:lpstr>Authentic Leadership Approach</vt:lpstr>
      <vt:lpstr> New Leadership</vt:lpstr>
      <vt:lpstr>Leadership Today</vt:lpstr>
      <vt:lpstr>Leadership Today</vt:lpstr>
      <vt:lpstr>Leadership Today - 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Ancheta, Katie</dc:creator>
  <cp:lastModifiedBy>Mary March</cp:lastModifiedBy>
  <cp:revision>67</cp:revision>
  <dcterms:created xsi:type="dcterms:W3CDTF">2006-08-16T00:00:00Z</dcterms:created>
  <dcterms:modified xsi:type="dcterms:W3CDTF">2022-03-16T10:27:16Z</dcterms:modified>
</cp:coreProperties>
</file>