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493" r:id="rId2"/>
    <p:sldId id="278" r:id="rId3"/>
    <p:sldId id="543" r:id="rId4"/>
    <p:sldId id="544" r:id="rId5"/>
    <p:sldId id="560" r:id="rId6"/>
    <p:sldId id="561" r:id="rId7"/>
    <p:sldId id="545" r:id="rId8"/>
    <p:sldId id="562" r:id="rId9"/>
    <p:sldId id="563" r:id="rId10"/>
    <p:sldId id="546" r:id="rId11"/>
    <p:sldId id="549" r:id="rId12"/>
    <p:sldId id="547" r:id="rId13"/>
    <p:sldId id="567" r:id="rId14"/>
    <p:sldId id="548" r:id="rId15"/>
    <p:sldId id="550" r:id="rId16"/>
    <p:sldId id="551" r:id="rId17"/>
    <p:sldId id="552" r:id="rId18"/>
    <p:sldId id="564" r:id="rId19"/>
    <p:sldId id="553" r:id="rId20"/>
    <p:sldId id="565" r:id="rId21"/>
    <p:sldId id="566" r:id="rId22"/>
    <p:sldId id="554" r:id="rId23"/>
    <p:sldId id="555" r:id="rId24"/>
    <p:sldId id="556" r:id="rId25"/>
    <p:sldId id="557" r:id="rId26"/>
    <p:sldId id="559" r:id="rId27"/>
    <p:sldId id="341" r:id="rId28"/>
    <p:sldId id="512" r:id="rId2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346EB9-F85D-4EEA-A085-47192D24FAD6}" v="4" dt="2026-10-01T08:10:29.4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39" autoAdjust="0"/>
    <p:restoredTop sz="91422" autoAdjust="0"/>
  </p:normalViewPr>
  <p:slideViewPr>
    <p:cSldViewPr>
      <p:cViewPr>
        <p:scale>
          <a:sx n="71" d="100"/>
          <a:sy n="71" d="100"/>
        </p:scale>
        <p:origin x="283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k Yeboah" userId="2341f12c-eda5-4eb4-b1f2-88e9af048fa2" providerId="ADAL" clId="{6A846274-3C84-4E9E-AA59-0553223114FB}"/>
    <pc:docChg chg="addSld modSld">
      <pc:chgData name="Patrick Yeboah" userId="2341f12c-eda5-4eb4-b1f2-88e9af048fa2" providerId="ADAL" clId="{6A846274-3C84-4E9E-AA59-0553223114FB}" dt="2026-10-01T08:11:52.497" v="59" actId="2711"/>
      <pc:docMkLst>
        <pc:docMk/>
      </pc:docMkLst>
      <pc:sldChg chg="modSp mod">
        <pc:chgData name="Patrick Yeboah" userId="2341f12c-eda5-4eb4-b1f2-88e9af048fa2" providerId="ADAL" clId="{6A846274-3C84-4E9E-AA59-0553223114FB}" dt="2026-09-30T15:11:43.055" v="2" actId="13926"/>
        <pc:sldMkLst>
          <pc:docMk/>
          <pc:sldMk cId="4177261277" sldId="549"/>
        </pc:sldMkLst>
        <pc:spChg chg="mod">
          <ac:chgData name="Patrick Yeboah" userId="2341f12c-eda5-4eb4-b1f2-88e9af048fa2" providerId="ADAL" clId="{6A846274-3C84-4E9E-AA59-0553223114FB}" dt="2026-09-30T15:11:43.055" v="2" actId="13926"/>
          <ac:spMkLst>
            <pc:docMk/>
            <pc:sldMk cId="4177261277" sldId="549"/>
            <ac:spMk id="4" creationId="{E478AD8E-BFE4-AC42-9DAF-7A93CA4B8EC4}"/>
          </ac:spMkLst>
        </pc:spChg>
      </pc:sldChg>
      <pc:sldChg chg="modSp new mod">
        <pc:chgData name="Patrick Yeboah" userId="2341f12c-eda5-4eb4-b1f2-88e9af048fa2" providerId="ADAL" clId="{6A846274-3C84-4E9E-AA59-0553223114FB}" dt="2026-10-01T08:11:52.497" v="59" actId="2711"/>
        <pc:sldMkLst>
          <pc:docMk/>
          <pc:sldMk cId="2430632017" sldId="567"/>
        </pc:sldMkLst>
        <pc:spChg chg="mod">
          <ac:chgData name="Patrick Yeboah" userId="2341f12c-eda5-4eb4-b1f2-88e9af048fa2" providerId="ADAL" clId="{6A846274-3C84-4E9E-AA59-0553223114FB}" dt="2026-10-01T08:11:52.497" v="59" actId="2711"/>
          <ac:spMkLst>
            <pc:docMk/>
            <pc:sldMk cId="2430632017" sldId="567"/>
            <ac:spMk id="3" creationId="{61A10615-94E3-2744-807E-B69A76ED09D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4396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940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127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165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348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486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388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646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4708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6310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081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0147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583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659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8173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5601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7537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421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1632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6362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6882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7395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915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30/09/2026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dvnVw80I_8&amp;t=28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077072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4: </a:t>
            </a:r>
            <a:r>
              <a:rPr lang="en-GB" altLang="en-US" sz="2400" b="1"/>
              <a:t>Session 2: </a:t>
            </a:r>
            <a:br>
              <a:rPr lang="en-GB" altLang="en-US" sz="2400" b="1" dirty="0"/>
            </a:br>
            <a:r>
              <a:rPr lang="en-GB" altLang="en-US" sz="2400" b="1" dirty="0"/>
              <a:t>Data Mining Techniques: </a:t>
            </a:r>
            <a:r>
              <a:rPr lang="en-GB" altLang="en-US" sz="2200" b="1" dirty="0"/>
              <a:t>Decision Trees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30/09/2026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719832" y="909935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Definition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Important terms of decision trees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Applications of decision trees in data mining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Advantages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Disadvantages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Algorithm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Structure of a decision tree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Types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827584" y="1196752"/>
            <a:ext cx="756084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a simple way to guide one’s (decision maker) path to a decision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is a data mining technique, which builds a model for classification of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models are built in the form of the tree structure and hence belong to the supervised form of learning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(other than classification models) are used for building regression models for predicting class labels or values aiding the decision-making process </a:t>
            </a:r>
          </a:p>
          <a:p>
            <a:pPr algn="just"/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0106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827584" y="1196752"/>
            <a:ext cx="756084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hierarchically branched structures that help one come to a decision based on asking certain questions in a particular sequence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one of the most widely used techniques for classification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is a plan/structure that includes a root node, branches, and leaf nodes. Each internal node denotes a test on an attribute, each branch denotes the outcome of a test, and each leaf node holds a class label. The topmost node in the tree is the root node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52908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  <a:br>
              <a:rPr lang="en-US" sz="3200" b="1" dirty="0"/>
            </a:br>
            <a:r>
              <a:rPr lang="en-US" sz="3200" dirty="0">
                <a:latin typeface="+mn-lt"/>
                <a:hlinkClick r:id="rId3"/>
              </a:rPr>
              <a:t>https://www.youtube.com/watch?v=ydvnVw80I_8&amp;t=28s</a:t>
            </a:r>
            <a:r>
              <a:rPr lang="en-US" sz="3200" dirty="0">
                <a:latin typeface="+mn-lt"/>
              </a:rPr>
              <a:t> </a:t>
            </a:r>
            <a:br>
              <a:rPr lang="en-US" sz="3200" dirty="0">
                <a:latin typeface="+mn-lt"/>
              </a:rPr>
            </a:b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251520" y="1196752"/>
            <a:ext cx="489654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data set has five attributes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There is a special attribute: the attribute class is the class label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attributes, temp and humidity are numerical attributes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Other attributes are categorical, that is, they cannot be ordered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Based on the training data set, we want to find a set of rules to know what values of outlook, temp, humidity and wind, determine whether or not to pay golf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AC47B0-8B18-C769-207F-35D05C9093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112" y="1617934"/>
            <a:ext cx="3312368" cy="389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935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Trees –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251520" y="1196752"/>
            <a:ext cx="489654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We have five leaf nodes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In a decision tree, each leaf node represents a rule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We have the following rules corresponding to the tree given in figure: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1: </a:t>
            </a:r>
            <a:r>
              <a:rPr lang="en-US" dirty="0">
                <a:latin typeface="+mn-lt"/>
              </a:rPr>
              <a:t>if it is sunny and the humidity is not above 75%, then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2: </a:t>
            </a:r>
            <a:r>
              <a:rPr lang="en-US" dirty="0">
                <a:latin typeface="+mn-lt"/>
              </a:rPr>
              <a:t>if it is sunny and the humidity is above 75%, then do not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3: </a:t>
            </a:r>
            <a:r>
              <a:rPr lang="en-US" dirty="0">
                <a:latin typeface="+mn-lt"/>
              </a:rPr>
              <a:t>if it is overcast, then play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4: </a:t>
            </a:r>
            <a:r>
              <a:rPr lang="en-US" dirty="0">
                <a:latin typeface="+mn-lt"/>
              </a:rPr>
              <a:t>if it is rainy and not windy, then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5: </a:t>
            </a:r>
            <a:r>
              <a:rPr lang="en-US" dirty="0">
                <a:latin typeface="+mn-lt"/>
              </a:rPr>
              <a:t>if it is rainy and windy, then do not play </a:t>
            </a:r>
            <a:endParaRPr lang="en-US" b="1" dirty="0"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65F8C1-EE4E-2110-6D4C-45B1A29B28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3745" y="1196752"/>
            <a:ext cx="3682752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853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Construct a Decision Tree?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B4A90A-7FA2-D64E-B5DF-46426CAD27EE}"/>
              </a:ext>
            </a:extLst>
          </p:cNvPr>
          <p:cNvSpPr txBox="1"/>
          <p:nvPr/>
        </p:nvSpPr>
        <p:spPr>
          <a:xfrm>
            <a:off x="755576" y="3995951"/>
            <a:ext cx="8147248" cy="1631216"/>
          </a:xfrm>
          <a:prstGeom prst="rect">
            <a:avLst/>
          </a:prstGeom>
          <a:noFill/>
          <a:ln>
            <a:solidFill>
              <a:schemeClr val="tx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 class label attribute, </a:t>
            </a:r>
            <a:r>
              <a:rPr lang="en-US" sz="2000" b="1" dirty="0" err="1">
                <a:latin typeface="+mn-lt"/>
              </a:rPr>
              <a:t>buys_computer</a:t>
            </a:r>
            <a:r>
              <a:rPr lang="en-US" sz="2000" b="1" dirty="0">
                <a:latin typeface="+mn-lt"/>
              </a:rPr>
              <a:t>, </a:t>
            </a:r>
            <a:r>
              <a:rPr lang="en-US" sz="2000" dirty="0">
                <a:latin typeface="+mn-lt"/>
              </a:rPr>
              <a:t>has two distinct values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Thus there are two distinct classes (m = 2)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Class C1 corresponds to </a:t>
            </a:r>
            <a:r>
              <a:rPr lang="en-US" sz="2000" b="1" dirty="0">
                <a:latin typeface="+mn-lt"/>
              </a:rPr>
              <a:t>Yes </a:t>
            </a:r>
            <a:r>
              <a:rPr lang="en-US" sz="2000" dirty="0">
                <a:latin typeface="+mn-lt"/>
              </a:rPr>
              <a:t>and class C2 corresponds to </a:t>
            </a:r>
            <a:r>
              <a:rPr lang="en-US" sz="2000" b="1" dirty="0">
                <a:latin typeface="+mn-lt"/>
              </a:rPr>
              <a:t>No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There are 9 samples of class </a:t>
            </a:r>
            <a:r>
              <a:rPr lang="en-US" sz="2000" b="1" dirty="0">
                <a:latin typeface="+mn-lt"/>
              </a:rPr>
              <a:t>Yes </a:t>
            </a:r>
            <a:r>
              <a:rPr lang="en-US" sz="2000" dirty="0">
                <a:latin typeface="+mn-lt"/>
              </a:rPr>
              <a:t>and 5 samples of class </a:t>
            </a:r>
            <a:r>
              <a:rPr lang="en-US" sz="2000" b="1" dirty="0">
                <a:latin typeface="+mn-lt"/>
              </a:rPr>
              <a:t>No</a:t>
            </a:r>
            <a:endParaRPr lang="en-US" sz="2000" dirty="0">
              <a:latin typeface="+mn-lt"/>
            </a:endParaRPr>
          </a:p>
          <a:p>
            <a:pPr algn="ctr"/>
            <a:r>
              <a:rPr lang="en-US" sz="2000" b="1" dirty="0">
                <a:solidFill>
                  <a:srgbClr val="FF0000"/>
                </a:solidFill>
                <a:latin typeface="+mn-lt"/>
              </a:rPr>
              <a:t>Based on the data set above, now construct a Decision Tree.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FC9FFA-4B3A-A2E2-1CC6-BCD3621BCD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1230833"/>
            <a:ext cx="756084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563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- Answer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4CC49-537A-33DF-4A6F-5C27D5299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196752"/>
            <a:ext cx="3689598" cy="39604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6198FA-AD06-98B3-9A59-D1E316A87A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2" y="1504193"/>
            <a:ext cx="4579960" cy="372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341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– Answer (Rules)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4CC49-537A-33DF-4A6F-5C27D5299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196752"/>
            <a:ext cx="3185542" cy="39604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4DE524-AC81-9AB2-4776-561DB7A49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191" y="1412776"/>
            <a:ext cx="566737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780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Key Terms of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Here are some of the important terms of a decision tree in data mining: </a:t>
            </a:r>
          </a:p>
          <a:p>
            <a:pPr algn="just"/>
            <a:endParaRPr lang="en-US" sz="2200" dirty="0">
              <a:latin typeface="+mn-lt"/>
            </a:endParaRP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Root node: </a:t>
            </a:r>
            <a:r>
              <a:rPr lang="en-US" sz="2200" dirty="0">
                <a:latin typeface="+mn-lt"/>
              </a:rPr>
              <a:t>This is the first/topmost node where the splitting takes place.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Leaf node: </a:t>
            </a:r>
            <a:r>
              <a:rPr lang="en-US" sz="2200" dirty="0">
                <a:latin typeface="+mn-lt"/>
              </a:rPr>
              <a:t>This is the second node after which there no more branching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Branch: </a:t>
            </a:r>
            <a:r>
              <a:rPr lang="en-US" sz="2200" dirty="0">
                <a:latin typeface="+mn-lt"/>
              </a:rPr>
              <a:t>Subsection of a tree containing information about the aftermath of split at the decision node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Pruning: </a:t>
            </a:r>
            <a:r>
              <a:rPr lang="en-US" sz="2200" dirty="0">
                <a:latin typeface="+mn-lt"/>
              </a:rPr>
              <a:t>When removing a decision nodes sub-nodes to cater to an outlier or noisy data is called pruning. It is also thought to be the opposite of splitting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74174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Key Terms of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755576" y="1556792"/>
            <a:ext cx="796722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Decision node: </a:t>
            </a:r>
            <a:r>
              <a:rPr lang="en-US" sz="2200" dirty="0">
                <a:latin typeface="+mn-lt"/>
              </a:rPr>
              <a:t>represents a decision and is normally displayed with a </a:t>
            </a:r>
            <a:r>
              <a:rPr lang="en-US" sz="2200" dirty="0">
                <a:highlight>
                  <a:srgbClr val="FFFF00"/>
                </a:highlight>
                <a:latin typeface="+mn-lt"/>
              </a:rPr>
              <a:t>square/</a:t>
            </a:r>
            <a:r>
              <a:rPr lang="en-US" sz="2200" b="1" dirty="0">
                <a:latin typeface="+mn-lt"/>
              </a:rPr>
              <a:t>Decision node </a:t>
            </a:r>
            <a:r>
              <a:rPr lang="en-US" sz="2200" dirty="0">
                <a:latin typeface="+mn-lt"/>
              </a:rPr>
              <a:t>is formed after splitting data from a previous node is known as a decision node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Chance node: </a:t>
            </a:r>
            <a:r>
              <a:rPr lang="en-US" sz="2200" dirty="0">
                <a:latin typeface="+mn-lt"/>
              </a:rPr>
              <a:t>represents chance or confusion and is normally displayed with a </a:t>
            </a:r>
            <a:r>
              <a:rPr lang="en-US" sz="2200" dirty="0">
                <a:highlight>
                  <a:srgbClr val="FFFF00"/>
                </a:highlight>
                <a:latin typeface="+mn-lt"/>
              </a:rPr>
              <a:t>circle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End node: </a:t>
            </a:r>
            <a:r>
              <a:rPr lang="en-US" sz="2200" dirty="0">
                <a:latin typeface="+mn-lt"/>
              </a:rPr>
              <a:t>represents a result and is normally displayed with a </a:t>
            </a:r>
            <a:r>
              <a:rPr lang="en-US" sz="2200" dirty="0">
                <a:highlight>
                  <a:srgbClr val="FFFF00"/>
                </a:highlight>
                <a:latin typeface="+mn-lt"/>
              </a:rPr>
              <a:t>triangle </a:t>
            </a:r>
            <a:endParaRPr lang="en-US" sz="2200" b="1" dirty="0">
              <a:highlight>
                <a:srgbClr val="FFFF00"/>
              </a:highligh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7261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>
                <a:solidFill>
                  <a:srgbClr val="FF0000"/>
                </a:solidFill>
              </a:rPr>
              <a:t>Class Activity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Identify </a:t>
            </a:r>
            <a:r>
              <a:rPr lang="en-US" sz="2200" b="1" dirty="0">
                <a:latin typeface="+mn-lt"/>
              </a:rPr>
              <a:t>root node, leaf node, decision node, branch and pruning</a:t>
            </a:r>
            <a:r>
              <a:rPr lang="en-US" sz="2200" dirty="0">
                <a:latin typeface="+mn-lt"/>
              </a:rPr>
              <a:t> from the figure below:</a:t>
            </a:r>
          </a:p>
          <a:p>
            <a:pPr algn="just"/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F3A83D-2A88-A74A-B4F1-FDD7D036B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1844824"/>
            <a:ext cx="7162800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569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A10615-94E3-2744-807E-B69A76ED09D2}"/>
              </a:ext>
            </a:extLst>
          </p:cNvPr>
          <p:cNvSpPr txBox="1"/>
          <p:nvPr/>
        </p:nvSpPr>
        <p:spPr>
          <a:xfrm>
            <a:off x="179512" y="188640"/>
            <a:ext cx="8712968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Arial" panose="020B0604020202020204" pitchFamily="34" charset="0"/>
            </a:endParaRPr>
          </a:p>
          <a:p>
            <a:pPr algn="ctr" fontAlgn="t"/>
            <a:r>
              <a:rPr lang="en-GB" b="1" dirty="0"/>
              <a:t>Solution </a:t>
            </a:r>
          </a:p>
          <a:p>
            <a:pPr fontAlgn="t"/>
            <a:r>
              <a:rPr lang="en-GB" dirty="0">
                <a:latin typeface="+mj-lt"/>
              </a:rPr>
              <a:t>Root Node: Outlook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i="0" dirty="0">
                <a:effectLst/>
                <a:latin typeface="+mj-lt"/>
              </a:rPr>
              <a:t>Decision Nodes: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i="0" dirty="0">
                <a:effectLst/>
                <a:latin typeface="+mj-lt"/>
              </a:rPr>
              <a:t>Outlook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i="0" dirty="0">
                <a:effectLst/>
                <a:latin typeface="+mj-lt"/>
              </a:rPr>
              <a:t>Humidity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i="0" dirty="0">
                <a:effectLst/>
                <a:latin typeface="+mj-lt"/>
              </a:rPr>
              <a:t>Wind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>
                <a:latin typeface="+mj-lt"/>
              </a:rPr>
              <a:t>Leaf Nodes: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Yes (under Overcast)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No (Sunny Humidity High)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Yes (Sunny Humidity Normal)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No (Rain Wind Strong)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Yes (Rain Wind Weak)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>
                <a:latin typeface="+mj-lt"/>
              </a:rPr>
              <a:t>Branches in the tree: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Outlook Sunny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Outlook Overcast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Outlook Rain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Humidity High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Humidity  Normal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Wind  Strong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Wind  Weak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632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Applications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Decision tree has a flowchart kind of architecture in-built with the type of algorithm. It essentially has an “if X then Y else Z” pattern while the split is done. </a:t>
            </a:r>
          </a:p>
          <a:p>
            <a:pPr algn="just"/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This algorithm can be widely used in the field where the objective function is related to its analysis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When there are numerous courses of action available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Outlier analysis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Understanding the significant set of features for the entire dataset and “mine” the few features from a list of thousand of features in big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Selecting the best flight to travel to a destination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Decision-making process based on different circumstantial situations </a:t>
            </a:r>
          </a:p>
        </p:txBody>
      </p:sp>
    </p:spTree>
    <p:extLst>
      <p:ext uri="{BB962C8B-B14F-4D97-AF65-F5344CB8AC3E}">
        <p14:creationId xmlns:p14="http://schemas.microsoft.com/office/powerpoint/2010/main" val="32592743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Advantages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In comparison to other procedures, decision trees need not as much energy for information training during pre-processing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does not involve </a:t>
            </a:r>
            <a:r>
              <a:rPr lang="en-US" sz="2200" dirty="0" err="1">
                <a:latin typeface="+mn-lt"/>
              </a:rPr>
              <a:t>stabilisation</a:t>
            </a:r>
            <a:r>
              <a:rPr lang="en-US" sz="2200" dirty="0">
                <a:latin typeface="+mn-lt"/>
              </a:rPr>
              <a:t> of information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does not need scaling of information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Omitted values in the information also do not disturb the procedures of constructing a decision tree to any substantial degree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model is identical instinctive and stress-free to describe to practical squads as well as investors </a:t>
            </a:r>
          </a:p>
        </p:txBody>
      </p:sp>
    </p:spTree>
    <p:extLst>
      <p:ext uri="{BB962C8B-B14F-4D97-AF65-F5344CB8AC3E}">
        <p14:creationId xmlns:p14="http://schemas.microsoft.com/office/powerpoint/2010/main" val="1961972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Disadvantages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minor variation in the information can cause a huge variation in the configuration of the decision tree triggering unpredictability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For a decision tree, occasionally calculation can go far extra multifaceted in comparison to other procedures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repeatedly takes greater time to train the model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preparation is comparatively lavish as the difficulty and period have taken are extra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decision tree procedure is insufficient for relating deteriorating and forecasting uninterrupted values </a:t>
            </a:r>
          </a:p>
        </p:txBody>
      </p:sp>
    </p:spTree>
    <p:extLst>
      <p:ext uri="{BB962C8B-B14F-4D97-AF65-F5344CB8AC3E}">
        <p14:creationId xmlns:p14="http://schemas.microsoft.com/office/powerpoint/2010/main" val="28941028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3AD2EF-9A7B-AD4D-A5B9-495B41414945}"/>
              </a:ext>
            </a:extLst>
          </p:cNvPr>
          <p:cNvSpPr txBox="1"/>
          <p:nvPr/>
        </p:nvSpPr>
        <p:spPr>
          <a:xfrm>
            <a:off x="624390" y="980728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Create a root node and assign all of the training data to it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Select the best splitting attribute according to certain criteria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Add a branch to the root node for each value of the split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Split the data into mutually exclusive subjects along the lines of the specific split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Repeat steps 2 and 3 for each and every leaf node until the stopping criteria is reached </a:t>
            </a:r>
          </a:p>
        </p:txBody>
      </p:sp>
    </p:spTree>
    <p:extLst>
      <p:ext uri="{BB962C8B-B14F-4D97-AF65-F5344CB8AC3E}">
        <p14:creationId xmlns:p14="http://schemas.microsoft.com/office/powerpoint/2010/main" val="41379330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Symbols - Alternative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0E2BAC-ED87-17AB-A6BF-114ED6DCB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908720"/>
            <a:ext cx="8399275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1760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AC6061-C37A-0B34-E32D-6090006A9E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87" y="1052736"/>
            <a:ext cx="8312385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0981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7733EC-71C1-A8CC-1186-B339BD4D2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966738"/>
            <a:ext cx="8255260" cy="469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3361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AD0BED-A118-24C2-725B-43B3DE33B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7" y="966738"/>
            <a:ext cx="8229600" cy="462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831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980728"/>
            <a:ext cx="79672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lead to the development of models for classification and regression (will be discussed in the later week) based on a tree-like structure.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result of a decision tree is a tree with decision nodes and leaf nodes.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Two types of decision trees are: </a:t>
            </a:r>
          </a:p>
          <a:p>
            <a:pPr algn="just"/>
            <a:r>
              <a:rPr lang="en-US" sz="2200" dirty="0">
                <a:latin typeface="+mn-lt"/>
              </a:rPr>
              <a:t>	- Classification </a:t>
            </a:r>
          </a:p>
          <a:p>
            <a:pPr algn="just"/>
            <a:r>
              <a:rPr lang="en-US" sz="2200" dirty="0">
                <a:latin typeface="+mn-lt"/>
              </a:rPr>
              <a:t>	- Regression </a:t>
            </a:r>
          </a:p>
        </p:txBody>
      </p:sp>
    </p:spTree>
    <p:extLst>
      <p:ext uri="{BB962C8B-B14F-4D97-AF65-F5344CB8AC3E}">
        <p14:creationId xmlns:p14="http://schemas.microsoft.com/office/powerpoint/2010/main" val="35395358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340768"/>
            <a:ext cx="796722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Classification model: </a:t>
            </a:r>
            <a:r>
              <a:rPr lang="en-US" sz="2200" dirty="0">
                <a:latin typeface="+mn-lt"/>
              </a:rPr>
              <a:t>The classification included the building up of models describing important class labels. They are applied in the areas of machine learning and pattern recognition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Two step process of a classification model includes: </a:t>
            </a:r>
          </a:p>
          <a:p>
            <a:pPr algn="just"/>
            <a:endParaRPr lang="en-US" sz="2200" dirty="0">
              <a:latin typeface="+mn-lt"/>
            </a:endParaRPr>
          </a:p>
          <a:p>
            <a:pPr algn="just"/>
            <a:r>
              <a:rPr lang="en-US" sz="2200" dirty="0">
                <a:latin typeface="+mn-lt"/>
              </a:rPr>
              <a:t>	</a:t>
            </a:r>
            <a:r>
              <a:rPr lang="en-US" sz="2100" dirty="0">
                <a:latin typeface="+mn-lt"/>
              </a:rPr>
              <a:t>- </a:t>
            </a:r>
            <a:r>
              <a:rPr lang="en-US" sz="2100" b="1" dirty="0">
                <a:latin typeface="+mn-lt"/>
              </a:rPr>
              <a:t>Learning: </a:t>
            </a:r>
            <a:r>
              <a:rPr lang="en-US" sz="2100" dirty="0">
                <a:latin typeface="+mn-lt"/>
              </a:rPr>
              <a:t>A classification model based on the training is built </a:t>
            </a:r>
          </a:p>
          <a:p>
            <a:pPr algn="just"/>
            <a:endParaRPr lang="en-US" sz="2200" b="1" dirty="0">
              <a:latin typeface="+mn-lt"/>
            </a:endParaRPr>
          </a:p>
          <a:p>
            <a:pPr algn="just"/>
            <a:r>
              <a:rPr lang="en-US" sz="2200" b="1" dirty="0">
                <a:latin typeface="+mn-lt"/>
              </a:rPr>
              <a:t>	- Classification: </a:t>
            </a:r>
            <a:r>
              <a:rPr lang="en-US" sz="2200" dirty="0">
                <a:latin typeface="+mn-lt"/>
              </a:rPr>
              <a:t>Model accuracy is checked and then used 	for classification of the new data. Class labels are in the form 	of discrete values like “yes”, or “no”, etc. </a:t>
            </a:r>
          </a:p>
        </p:txBody>
      </p:sp>
    </p:spTree>
    <p:extLst>
      <p:ext uri="{BB962C8B-B14F-4D97-AF65-F5344CB8AC3E}">
        <p14:creationId xmlns:p14="http://schemas.microsoft.com/office/powerpoint/2010/main" val="22952728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2699792" y="837872"/>
            <a:ext cx="41764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b="1" dirty="0">
                <a:latin typeface="+mn-lt"/>
              </a:rPr>
              <a:t>Example of classification model:</a:t>
            </a:r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DC8F48-0C49-984E-901B-D282FD8B6A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600" y="1520207"/>
            <a:ext cx="7670800" cy="381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5980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124744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Regression model:</a:t>
            </a: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Regression models are used for the regression analysis of data, i.e. the prediction of numerical attributes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These are also called continuous values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Instead of predicting the class labels, the regression model predicts the continuous values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There are many algorithms, which can be used in building regression models – ID3, C4.5, CART, CHAID, MARS, Greedy Recursive Binary Splitting etc.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CCFFB1-1344-9648-9E31-5D68A3D52BD0}"/>
              </a:ext>
            </a:extLst>
          </p:cNvPr>
          <p:cNvSpPr txBox="1"/>
          <p:nvPr/>
        </p:nvSpPr>
        <p:spPr>
          <a:xfrm>
            <a:off x="1979712" y="5279728"/>
            <a:ext cx="5184576" cy="381520"/>
          </a:xfrm>
          <a:prstGeom prst="rect">
            <a:avLst/>
          </a:prstGeom>
          <a:noFill/>
          <a:ln>
            <a:solidFill>
              <a:schemeClr val="tx1">
                <a:alpha val="98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Regression will be discussed in the next session</a:t>
            </a:r>
          </a:p>
        </p:txBody>
      </p:sp>
    </p:spTree>
    <p:extLst>
      <p:ext uri="{BB962C8B-B14F-4D97-AF65-F5344CB8AC3E}">
        <p14:creationId xmlns:p14="http://schemas.microsoft.com/office/powerpoint/2010/main" val="1794654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Example of an Unpruned and a Pruned Tree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124744"/>
            <a:ext cx="394761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In order to construct the decision tree, there are certain steps decision makers need to follow: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Determining the root node of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Splitting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Determining the next nodes of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58E8A8-A92A-E64A-9A43-ADBAE51D6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196752"/>
            <a:ext cx="4150804" cy="411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9917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30/09/2026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Ltd. </a:t>
            </a:r>
          </a:p>
        </p:txBody>
      </p:sp>
    </p:spTree>
    <p:extLst>
      <p:ext uri="{BB962C8B-B14F-4D97-AF65-F5344CB8AC3E}">
        <p14:creationId xmlns:p14="http://schemas.microsoft.com/office/powerpoint/2010/main" val="39826638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30/09/2026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1388978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1554</Words>
  <Application>Microsoft Office PowerPoint</Application>
  <PresentationFormat>On-screen Show (4:3)</PresentationFormat>
  <Paragraphs>207</Paragraphs>
  <Slides>28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Myriad Pro</vt:lpstr>
      <vt:lpstr>Arial</vt:lpstr>
      <vt:lpstr>Segoe UI</vt:lpstr>
      <vt:lpstr>Verdana</vt:lpstr>
      <vt:lpstr>20140311PresentationUWTSDTemplate</vt:lpstr>
      <vt:lpstr>Week 4: Session 2:  Data Mining Techniques: Decision Trees</vt:lpstr>
      <vt:lpstr>Lesson Aims</vt:lpstr>
      <vt:lpstr>What is Decision Trees?</vt:lpstr>
      <vt:lpstr>What is Decision Trees?</vt:lpstr>
      <vt:lpstr>What is Decision Trees? https://www.youtube.com/watch?v=ydvnVw80I_8&amp;t=28s  </vt:lpstr>
      <vt:lpstr>Decision Trees – Example</vt:lpstr>
      <vt:lpstr>Construct a Decision Tree?</vt:lpstr>
      <vt:lpstr>Decision Tree - Answer</vt:lpstr>
      <vt:lpstr>Decision Tree – Answer (Rules)</vt:lpstr>
      <vt:lpstr>Key Terms of Decision Trees?</vt:lpstr>
      <vt:lpstr>Key Terms of Decision Trees?</vt:lpstr>
      <vt:lpstr>Class Activity</vt:lpstr>
      <vt:lpstr>PowerPoint Presentation</vt:lpstr>
      <vt:lpstr>Applications of Decision Trees</vt:lpstr>
      <vt:lpstr>Advantages of Decision Trees</vt:lpstr>
      <vt:lpstr>Disadvantages of Decision Trees</vt:lpstr>
      <vt:lpstr>Algorithm of Decision Trees</vt:lpstr>
      <vt:lpstr>Decision Tree Symbols - Alternative</vt:lpstr>
      <vt:lpstr>Algorithm of Decision Trees - Alternative</vt:lpstr>
      <vt:lpstr>Algorithm of Decision Trees - Alternative</vt:lpstr>
      <vt:lpstr>Algorithm of Decision Trees - Alternative</vt:lpstr>
      <vt:lpstr>Types of Decision Trees?</vt:lpstr>
      <vt:lpstr>Types of Decision Trees?</vt:lpstr>
      <vt:lpstr>Types of Decision Trees?</vt:lpstr>
      <vt:lpstr>Types of Decision Trees?</vt:lpstr>
      <vt:lpstr>Example of an Unpruned and a Pruned Tree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Patrick Yeboah</cp:lastModifiedBy>
  <cp:revision>132</cp:revision>
  <dcterms:created xsi:type="dcterms:W3CDTF">2020-06-23T16:08:04Z</dcterms:created>
  <dcterms:modified xsi:type="dcterms:W3CDTF">2026-10-01T08:11:57Z</dcterms:modified>
</cp:coreProperties>
</file>