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846D17-476B-AF4C-A97F-64A113C3A95E}" v="163" dt="2022-12-09T14:08:28.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55"/>
    <p:restoredTop sz="94694"/>
  </p:normalViewPr>
  <p:slideViewPr>
    <p:cSldViewPr snapToGrid="0">
      <p:cViewPr varScale="1">
        <p:scale>
          <a:sx n="121" d="100"/>
          <a:sy n="121" d="100"/>
        </p:scale>
        <p:origin x="111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12/8/22</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1507646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45779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9153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316862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0287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28851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91096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75367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565640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1340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12/8/22</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303271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12/8/22</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032916220"/>
      </p:ext>
    </p:extLst>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1"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ibrary.daytonastate.edu/reliable/CRAAP" TargetMode="External"/><Relationship Id="rId2" Type="http://schemas.openxmlformats.org/officeDocument/2006/relationships/hyperlink" Target="https://www.radicalcandor.com/radical-candor-not-brutal-honesty/" TargetMode="External"/><Relationship Id="rId1" Type="http://schemas.openxmlformats.org/officeDocument/2006/relationships/slideLayout" Target="../slideLayouts/slideLayout2.xml"/><Relationship Id="rId5" Type="http://schemas.openxmlformats.org/officeDocument/2006/relationships/hyperlink" Target="https://moodle.uwtsd.ac.uk/course/view.php?id=8631" TargetMode="External"/><Relationship Id="rId4" Type="http://schemas.openxmlformats.org/officeDocument/2006/relationships/hyperlink" Target="https://skillshub.northampton.ac.uk/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8A001-2049-C2C5-DBC7-6F27CB39793E}"/>
              </a:ext>
            </a:extLst>
          </p:cNvPr>
          <p:cNvSpPr>
            <a:spLocks noGrp="1"/>
          </p:cNvSpPr>
          <p:nvPr>
            <p:ph type="ctrTitle"/>
          </p:nvPr>
        </p:nvSpPr>
        <p:spPr>
          <a:xfrm>
            <a:off x="158832" y="816753"/>
            <a:ext cx="7898525" cy="2855956"/>
          </a:xfrm>
        </p:spPr>
        <p:txBody>
          <a:bodyPr>
            <a:normAutofit fontScale="90000"/>
          </a:bodyPr>
          <a:lstStyle/>
          <a:p>
            <a:pPr algn="l"/>
            <a:r>
              <a:rPr lang="en-US" sz="8000" dirty="0"/>
              <a:t>Assessment 1</a:t>
            </a:r>
            <a:br>
              <a:rPr lang="en-US" sz="8000" dirty="0"/>
            </a:br>
            <a:r>
              <a:rPr lang="en-US" sz="8000" dirty="0"/>
              <a:t>tourism and events</a:t>
            </a:r>
          </a:p>
        </p:txBody>
      </p:sp>
      <p:sp>
        <p:nvSpPr>
          <p:cNvPr id="3" name="Subtitle 2">
            <a:extLst>
              <a:ext uri="{FF2B5EF4-FFF2-40B4-BE49-F238E27FC236}">
                <a16:creationId xmlns:a16="http://schemas.microsoft.com/office/drawing/2014/main" id="{FA4894F4-60EA-FBE7-2EF5-BB239E6472C0}"/>
              </a:ext>
            </a:extLst>
          </p:cNvPr>
          <p:cNvSpPr>
            <a:spLocks noGrp="1"/>
          </p:cNvSpPr>
          <p:nvPr>
            <p:ph type="subTitle" idx="1"/>
          </p:nvPr>
        </p:nvSpPr>
        <p:spPr>
          <a:xfrm>
            <a:off x="762000" y="4200525"/>
            <a:ext cx="6029324" cy="1595437"/>
          </a:xfrm>
        </p:spPr>
        <p:txBody>
          <a:bodyPr>
            <a:normAutofit/>
          </a:bodyPr>
          <a:lstStyle/>
          <a:p>
            <a:pPr algn="l"/>
            <a:r>
              <a:rPr lang="en-US" dirty="0"/>
              <a:t>09.12.22</a:t>
            </a:r>
          </a:p>
          <a:p>
            <a:pPr algn="l"/>
            <a:r>
              <a:rPr lang="en-US" dirty="0"/>
              <a:t>JAKE PEARSON</a:t>
            </a:r>
          </a:p>
        </p:txBody>
      </p:sp>
      <p:pic>
        <p:nvPicPr>
          <p:cNvPr id="4" name="Picture 3" descr="A blue abstract watercolor pattern on a white background">
            <a:extLst>
              <a:ext uri="{FF2B5EF4-FFF2-40B4-BE49-F238E27FC236}">
                <a16:creationId xmlns:a16="http://schemas.microsoft.com/office/drawing/2014/main" id="{1DBAE2A3-9240-F9F9-AEC5-5E59F951C4B8}"/>
              </a:ext>
            </a:extLst>
          </p:cNvPr>
          <p:cNvPicPr>
            <a:picLocks noChangeAspect="1"/>
          </p:cNvPicPr>
          <p:nvPr/>
        </p:nvPicPr>
        <p:blipFill rotWithShape="1">
          <a:blip r:embed="rId2"/>
          <a:srcRect l="24269" r="31503" b="-2"/>
          <a:stretch/>
        </p:blipFill>
        <p:spPr>
          <a:xfrm>
            <a:off x="7648048" y="-1"/>
            <a:ext cx="454395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grpSp>
        <p:nvGrpSpPr>
          <p:cNvPr id="11" name="Group 10">
            <a:extLst>
              <a:ext uri="{FF2B5EF4-FFF2-40B4-BE49-F238E27FC236}">
                <a16:creationId xmlns:a16="http://schemas.microsoft.com/office/drawing/2014/main" id="{564DEED3-BC52-4F15-8426-D33275CB0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12" name="Freeform: Shape 11">
              <a:extLst>
                <a:ext uri="{FF2B5EF4-FFF2-40B4-BE49-F238E27FC236}">
                  <a16:creationId xmlns:a16="http://schemas.microsoft.com/office/drawing/2014/main" id="{937D94AD-9CD7-4F7F-B13A-399B37840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DF6D3FDC-6FDD-4615-B246-1FC651E95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2150337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FCEEC-838D-F264-EBFB-816267597E8D}"/>
              </a:ext>
            </a:extLst>
          </p:cNvPr>
          <p:cNvSpPr>
            <a:spLocks noGrp="1"/>
          </p:cNvSpPr>
          <p:nvPr>
            <p:ph type="title"/>
          </p:nvPr>
        </p:nvSpPr>
        <p:spPr>
          <a:xfrm>
            <a:off x="0" y="81148"/>
            <a:ext cx="9144000" cy="1263649"/>
          </a:xfrm>
        </p:spPr>
        <p:txBody>
          <a:bodyPr/>
          <a:lstStyle/>
          <a:p>
            <a:r>
              <a:rPr lang="en-US" u="sng" dirty="0"/>
              <a:t>Evaluation of module</a:t>
            </a:r>
          </a:p>
        </p:txBody>
      </p:sp>
      <p:sp>
        <p:nvSpPr>
          <p:cNvPr id="4" name="TextBox 3">
            <a:extLst>
              <a:ext uri="{FF2B5EF4-FFF2-40B4-BE49-F238E27FC236}">
                <a16:creationId xmlns:a16="http://schemas.microsoft.com/office/drawing/2014/main" id="{2778CE63-0880-2C73-E93A-F9C7CA76C1D4}"/>
              </a:ext>
            </a:extLst>
          </p:cNvPr>
          <p:cNvSpPr txBox="1"/>
          <p:nvPr/>
        </p:nvSpPr>
        <p:spPr>
          <a:xfrm>
            <a:off x="94592" y="920182"/>
            <a:ext cx="9921766" cy="1200329"/>
          </a:xfrm>
          <a:prstGeom prst="rect">
            <a:avLst/>
          </a:prstGeom>
          <a:noFill/>
        </p:spPr>
        <p:txBody>
          <a:bodyPr wrap="square" rtlCol="0">
            <a:spAutoFit/>
          </a:bodyPr>
          <a:lstStyle/>
          <a:p>
            <a:r>
              <a:rPr lang="en-US" sz="1200" b="1" dirty="0"/>
              <a:t>The purpose of this module is to develop the necessary skills required to thrive in a university environment and beyond. This module uses five key unit categories of learning starting with preparing for higher education in which it covers the most affective methods of study from environment to equipment and dives into areas such as planning giving clear examples of how time management is vital in the undertaking of university life. Unit zero also takes a brief overview of essential applications including Microsoft word, PowerPoint and more showing the locations detailed user guides are provided. Along with essential skills and time management unit zero also gives an in-depth overview on the importance of examining a brief for complete understanding whilst also covering the fundamentals importance of authenticity within my work and the importance of no plagiarism.</a:t>
            </a:r>
          </a:p>
        </p:txBody>
      </p:sp>
      <p:pic>
        <p:nvPicPr>
          <p:cNvPr id="6" name="Picture 5" descr="Graphical user interface, application, Teams&#10;&#10;Description automatically generated">
            <a:extLst>
              <a:ext uri="{FF2B5EF4-FFF2-40B4-BE49-F238E27FC236}">
                <a16:creationId xmlns:a16="http://schemas.microsoft.com/office/drawing/2014/main" id="{71AB7CF4-F1E4-A4CE-DDB1-134AC4E1A089}"/>
              </a:ext>
            </a:extLst>
          </p:cNvPr>
          <p:cNvPicPr>
            <a:picLocks noChangeAspect="1"/>
          </p:cNvPicPr>
          <p:nvPr/>
        </p:nvPicPr>
        <p:blipFill>
          <a:blip r:embed="rId2"/>
          <a:stretch>
            <a:fillRect/>
          </a:stretch>
        </p:blipFill>
        <p:spPr>
          <a:xfrm>
            <a:off x="9900744" y="712972"/>
            <a:ext cx="1457065" cy="2729505"/>
          </a:xfrm>
          <a:prstGeom prst="rect">
            <a:avLst/>
          </a:prstGeom>
        </p:spPr>
      </p:pic>
      <p:sp>
        <p:nvSpPr>
          <p:cNvPr id="7" name="TextBox 6">
            <a:extLst>
              <a:ext uri="{FF2B5EF4-FFF2-40B4-BE49-F238E27FC236}">
                <a16:creationId xmlns:a16="http://schemas.microsoft.com/office/drawing/2014/main" id="{7BEB896F-BAF7-8F86-2C16-1E6A36F1E807}"/>
              </a:ext>
            </a:extLst>
          </p:cNvPr>
          <p:cNvSpPr txBox="1"/>
          <p:nvPr/>
        </p:nvSpPr>
        <p:spPr>
          <a:xfrm>
            <a:off x="10157031" y="3442477"/>
            <a:ext cx="944489" cy="246221"/>
          </a:xfrm>
          <a:prstGeom prst="rect">
            <a:avLst/>
          </a:prstGeom>
          <a:noFill/>
        </p:spPr>
        <p:txBody>
          <a:bodyPr wrap="none" rtlCol="0">
            <a:spAutoFit/>
          </a:bodyPr>
          <a:lstStyle/>
          <a:p>
            <a:r>
              <a:rPr lang="en-US" sz="1000" dirty="0"/>
              <a:t>Moodle (2022)</a:t>
            </a:r>
          </a:p>
        </p:txBody>
      </p:sp>
      <p:sp>
        <p:nvSpPr>
          <p:cNvPr id="9" name="TextBox 8">
            <a:extLst>
              <a:ext uri="{FF2B5EF4-FFF2-40B4-BE49-F238E27FC236}">
                <a16:creationId xmlns:a16="http://schemas.microsoft.com/office/drawing/2014/main" id="{5BF6093A-7244-6A48-7072-0A2B74B21D3E}"/>
              </a:ext>
            </a:extLst>
          </p:cNvPr>
          <p:cNvSpPr txBox="1"/>
          <p:nvPr/>
        </p:nvSpPr>
        <p:spPr>
          <a:xfrm>
            <a:off x="3184634" y="2253322"/>
            <a:ext cx="6516414" cy="2492990"/>
          </a:xfrm>
          <a:prstGeom prst="rect">
            <a:avLst/>
          </a:prstGeom>
          <a:noFill/>
        </p:spPr>
        <p:txBody>
          <a:bodyPr wrap="square">
            <a:spAutoFit/>
          </a:bodyPr>
          <a:lstStyle/>
          <a:p>
            <a:r>
              <a:rPr lang="en-GB" sz="1200" b="1" dirty="0">
                <a:effectLst/>
                <a:ea typeface="Calibri" panose="020F0502020204030204" pitchFamily="34" charset="0"/>
                <a:cs typeface="Times New Roman" panose="02020603050405020304" pitchFamily="18" charset="0"/>
              </a:rPr>
              <a:t>Units one furthers my knowledge into vital skills and assists required at UWTSD, including research, elevation and critical writings which are all key skills that I felt I had lost after taken two years out of university. Unit one was extremely beneficial for me personally as it reinforced a lot of methods and ideologies that I had forgotten during my gap in education. </a:t>
            </a:r>
          </a:p>
          <a:p>
            <a:r>
              <a:rPr lang="en-GB" sz="1200" b="1" dirty="0">
                <a:effectLst/>
                <a:ea typeface="Calibri" panose="020F0502020204030204" pitchFamily="34" charset="0"/>
                <a:cs typeface="Times New Roman" panose="02020603050405020304" pitchFamily="18" charset="0"/>
              </a:rPr>
              <a:t>After focussing on the more fundamental sides of learning unit two and three give wider perspectives on the variety of university projects and focuses on teamwork and virtual collaboration. Unit two gives a deeper understanding on the identity of a team looking the hierarchy of placement whilst also teaching me about the importance of values and beliefs in any team and how it can positively and negatively affect performance. . One of the most prominent things to me to take from unit two was the highlighting of communication being key in a team environment and the use of Radical condor to asses peoples strengths within a group.</a:t>
            </a:r>
          </a:p>
          <a:p>
            <a:endParaRPr lang="en-GB" sz="1200" b="1" dirty="0">
              <a:effectLst/>
              <a:ea typeface="Calibri" panose="020F0502020204030204" pitchFamily="34" charset="0"/>
              <a:cs typeface="Times New Roman" panose="02020603050405020304" pitchFamily="18" charset="0"/>
            </a:endParaRPr>
          </a:p>
          <a:p>
            <a:r>
              <a:rPr lang="en-GB" sz="1200" b="1" dirty="0">
                <a:effectLst/>
                <a:ea typeface="Calibri" panose="020F0502020204030204" pitchFamily="34" charset="0"/>
                <a:cs typeface="Times New Roman" panose="02020603050405020304" pitchFamily="18" charset="0"/>
              </a:rPr>
              <a:t> </a:t>
            </a:r>
          </a:p>
        </p:txBody>
      </p:sp>
      <p:pic>
        <p:nvPicPr>
          <p:cNvPr id="10" name="Picture 9">
            <a:extLst>
              <a:ext uri="{FF2B5EF4-FFF2-40B4-BE49-F238E27FC236}">
                <a16:creationId xmlns:a16="http://schemas.microsoft.com/office/drawing/2014/main" id="{D18D623E-8BE2-1292-BF6C-3AE013F7AA03}"/>
              </a:ext>
            </a:extLst>
          </p:cNvPr>
          <p:cNvPicPr>
            <a:picLocks noChangeAspect="1"/>
          </p:cNvPicPr>
          <p:nvPr/>
        </p:nvPicPr>
        <p:blipFill>
          <a:blip r:embed="rId3"/>
          <a:stretch>
            <a:fillRect/>
          </a:stretch>
        </p:blipFill>
        <p:spPr>
          <a:xfrm>
            <a:off x="236675" y="2284678"/>
            <a:ext cx="2947959" cy="1658227"/>
          </a:xfrm>
          <a:prstGeom prst="rect">
            <a:avLst/>
          </a:prstGeom>
        </p:spPr>
      </p:pic>
      <p:sp>
        <p:nvSpPr>
          <p:cNvPr id="11" name="TextBox 10">
            <a:extLst>
              <a:ext uri="{FF2B5EF4-FFF2-40B4-BE49-F238E27FC236}">
                <a16:creationId xmlns:a16="http://schemas.microsoft.com/office/drawing/2014/main" id="{5149E85D-561B-D703-8E2A-F7E21D053C30}"/>
              </a:ext>
            </a:extLst>
          </p:cNvPr>
          <p:cNvSpPr txBox="1"/>
          <p:nvPr/>
        </p:nvSpPr>
        <p:spPr>
          <a:xfrm>
            <a:off x="1187668" y="4022669"/>
            <a:ext cx="763351" cy="246221"/>
          </a:xfrm>
          <a:prstGeom prst="rect">
            <a:avLst/>
          </a:prstGeom>
          <a:noFill/>
        </p:spPr>
        <p:txBody>
          <a:bodyPr wrap="none" rtlCol="0">
            <a:spAutoFit/>
          </a:bodyPr>
          <a:lstStyle/>
          <a:p>
            <a:r>
              <a:rPr lang="en-US" sz="1000" b="1" dirty="0"/>
              <a:t>UON(2022)</a:t>
            </a:r>
          </a:p>
        </p:txBody>
      </p:sp>
      <p:sp>
        <p:nvSpPr>
          <p:cNvPr id="13" name="TextBox 12">
            <a:extLst>
              <a:ext uri="{FF2B5EF4-FFF2-40B4-BE49-F238E27FC236}">
                <a16:creationId xmlns:a16="http://schemas.microsoft.com/office/drawing/2014/main" id="{A30EAEBF-D72F-C7FD-8EAC-653F1A218453}"/>
              </a:ext>
            </a:extLst>
          </p:cNvPr>
          <p:cNvSpPr txBox="1"/>
          <p:nvPr/>
        </p:nvSpPr>
        <p:spPr>
          <a:xfrm>
            <a:off x="493986" y="4597223"/>
            <a:ext cx="11204028" cy="1923604"/>
          </a:xfrm>
          <a:prstGeom prst="rect">
            <a:avLst/>
          </a:prstGeom>
          <a:noFill/>
        </p:spPr>
        <p:txBody>
          <a:bodyPr wrap="square">
            <a:spAutoFit/>
          </a:bodyPr>
          <a:lstStyle/>
          <a:p>
            <a:r>
              <a:rPr lang="en-GB" sz="1200" b="1" dirty="0">
                <a:effectLst/>
                <a:latin typeface="Calibri" panose="020F0502020204030204" pitchFamily="34" charset="0"/>
                <a:ea typeface="Calibri" panose="020F0502020204030204" pitchFamily="34" charset="0"/>
                <a:cs typeface="Times New Roman" panose="02020603050405020304" pitchFamily="18" charset="0"/>
              </a:rPr>
              <a:t>The fourth unit directly tackles the individual stages in both a virtual team and physical one. Looking at Lencioni’s dysfunctions and SWOT analysis. The virtual collaboration unit overviews how a team goes through a period of unrest and unproductivity until it has worked its way through the group and both a hierarchy and balanced has been settled, to create positive virtual team dynamics. When creating a team evaluation of members is extremely important and an established leader must be set, but to have a high preforming team self-criticism is key and vital for progress. </a:t>
            </a:r>
          </a:p>
          <a:p>
            <a:r>
              <a:rPr lang="en-GB" sz="1200" b="1" dirty="0">
                <a:effectLst/>
                <a:ea typeface="Calibri" panose="020F0502020204030204" pitchFamily="34" charset="0"/>
                <a:cs typeface="Times New Roman" panose="02020603050405020304" pitchFamily="18" charset="0"/>
              </a:rPr>
              <a:t>The final unit taught me about health habits and how important resilience is to success threw out life and how to reflect on past experiences and learn and evolve, as seen in Gibb’s reflection cycle. Whilst looking at the subject of reflection I gained more understanding and even branched out towards the reflexivity side and gain a new understanding on self-evaluation. In conclusion I feel this module has both advanced my current technological skill set but also taught me a large range of new skills and ability’s than I plan to utilise to the best of my ability in the future.</a:t>
            </a:r>
          </a:p>
          <a:p>
            <a:endParaRPr lang="en-GB" sz="1200" b="1" dirty="0">
              <a:effectLst/>
              <a:ea typeface="Calibri" panose="020F0502020204030204" pitchFamily="34" charset="0"/>
              <a:cs typeface="Times New Roman" panose="02020603050405020304" pitchFamily="18" charset="0"/>
            </a:endParaRPr>
          </a:p>
          <a:p>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3115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94A887A0-3D63-D5AA-1E9A-AC24B8AF4946}"/>
              </a:ext>
            </a:extLst>
          </p:cNvPr>
          <p:cNvSpPr/>
          <p:nvPr/>
        </p:nvSpPr>
        <p:spPr>
          <a:xfrm>
            <a:off x="7496826" y="1565085"/>
            <a:ext cx="1603098" cy="25666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E8333CE-4523-7D15-BCA2-0A1A33D8F666}"/>
              </a:ext>
            </a:extLst>
          </p:cNvPr>
          <p:cNvSpPr/>
          <p:nvPr/>
        </p:nvSpPr>
        <p:spPr>
          <a:xfrm>
            <a:off x="5666302" y="4593571"/>
            <a:ext cx="1650599" cy="25666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0B6B2A9-74A3-675C-5831-E94FD5F0D2F6}"/>
              </a:ext>
            </a:extLst>
          </p:cNvPr>
          <p:cNvSpPr/>
          <p:nvPr/>
        </p:nvSpPr>
        <p:spPr>
          <a:xfrm>
            <a:off x="1638794" y="4485521"/>
            <a:ext cx="1538155" cy="25666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BBACE38-91CA-158C-B6BB-765D59BEFFEC}"/>
              </a:ext>
            </a:extLst>
          </p:cNvPr>
          <p:cNvSpPr/>
          <p:nvPr/>
        </p:nvSpPr>
        <p:spPr>
          <a:xfrm>
            <a:off x="1335974" y="1873971"/>
            <a:ext cx="1791690" cy="25666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9E06F5A4-3973-A0EB-28AB-96C4888D4572}"/>
              </a:ext>
            </a:extLst>
          </p:cNvPr>
          <p:cNvSpPr/>
          <p:nvPr/>
        </p:nvSpPr>
        <p:spPr>
          <a:xfrm>
            <a:off x="4167249" y="2561710"/>
            <a:ext cx="2887683" cy="1100447"/>
          </a:xfrm>
          <a:prstGeom prst="ellipse">
            <a:avLst/>
          </a:prstGeom>
          <a:solidFill>
            <a:schemeClr val="tx1"/>
          </a:solidFill>
        </p:spPr>
        <p:style>
          <a:lnRef idx="1">
            <a:schemeClr val="dk1"/>
          </a:lnRef>
          <a:fillRef idx="3">
            <a:schemeClr val="dk1"/>
          </a:fillRef>
          <a:effectRef idx="2">
            <a:schemeClr val="dk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0186A941-4146-3F4D-928E-BF07FE12C85A}"/>
              </a:ext>
            </a:extLst>
          </p:cNvPr>
          <p:cNvSpPr/>
          <p:nvPr/>
        </p:nvSpPr>
        <p:spPr>
          <a:xfrm>
            <a:off x="4203865" y="2604264"/>
            <a:ext cx="2814452" cy="1015340"/>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36A2530-FD19-7B0C-68B9-1A894B3EC2CF}"/>
              </a:ext>
            </a:extLst>
          </p:cNvPr>
          <p:cNvSpPr txBox="1"/>
          <p:nvPr/>
        </p:nvSpPr>
        <p:spPr>
          <a:xfrm>
            <a:off x="4334493" y="2927268"/>
            <a:ext cx="2683824" cy="369332"/>
          </a:xfrm>
          <a:prstGeom prst="rect">
            <a:avLst/>
          </a:prstGeom>
          <a:noFill/>
        </p:spPr>
        <p:txBody>
          <a:bodyPr wrap="square" rtlCol="0">
            <a:spAutoFit/>
          </a:bodyPr>
          <a:lstStyle/>
          <a:p>
            <a:r>
              <a:rPr lang="en-US" b="1" u="sng" dirty="0"/>
              <a:t>Learning in the digital Era </a:t>
            </a:r>
          </a:p>
        </p:txBody>
      </p:sp>
      <p:cxnSp>
        <p:nvCxnSpPr>
          <p:cNvPr id="8" name="Straight Arrow Connector 7">
            <a:extLst>
              <a:ext uri="{FF2B5EF4-FFF2-40B4-BE49-F238E27FC236}">
                <a16:creationId xmlns:a16="http://schemas.microsoft.com/office/drawing/2014/main" id="{2706BDF6-3406-5BE0-2AC1-FCD390C11306}"/>
              </a:ext>
            </a:extLst>
          </p:cNvPr>
          <p:cNvCxnSpPr/>
          <p:nvPr/>
        </p:nvCxnSpPr>
        <p:spPr>
          <a:xfrm flipV="1">
            <a:off x="6116983" y="1850621"/>
            <a:ext cx="1330037" cy="75408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81D8631F-42B7-03FB-C4EF-1739A4129FC0}"/>
              </a:ext>
            </a:extLst>
          </p:cNvPr>
          <p:cNvCxnSpPr>
            <a:cxnSpLocks/>
          </p:cNvCxnSpPr>
          <p:nvPr/>
        </p:nvCxnSpPr>
        <p:spPr>
          <a:xfrm flipH="1" flipV="1">
            <a:off x="3193473" y="2043937"/>
            <a:ext cx="1141020" cy="84929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0" name="Straight Arrow Connector 9">
            <a:extLst>
              <a:ext uri="{FF2B5EF4-FFF2-40B4-BE49-F238E27FC236}">
                <a16:creationId xmlns:a16="http://schemas.microsoft.com/office/drawing/2014/main" id="{AFE439FE-00B5-C1B6-322B-D0A2B52C32CC}"/>
              </a:ext>
            </a:extLst>
          </p:cNvPr>
          <p:cNvCxnSpPr>
            <a:cxnSpLocks/>
          </p:cNvCxnSpPr>
          <p:nvPr/>
        </p:nvCxnSpPr>
        <p:spPr>
          <a:xfrm>
            <a:off x="5650478" y="3629654"/>
            <a:ext cx="480764" cy="96582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1" name="Straight Arrow Connector 10">
            <a:extLst>
              <a:ext uri="{FF2B5EF4-FFF2-40B4-BE49-F238E27FC236}">
                <a16:creationId xmlns:a16="http://schemas.microsoft.com/office/drawing/2014/main" id="{80056599-BB2E-17A4-09EE-6FC775937F26}"/>
              </a:ext>
            </a:extLst>
          </p:cNvPr>
          <p:cNvCxnSpPr>
            <a:cxnSpLocks/>
          </p:cNvCxnSpPr>
          <p:nvPr/>
        </p:nvCxnSpPr>
        <p:spPr>
          <a:xfrm flipH="1">
            <a:off x="3271652" y="3387437"/>
            <a:ext cx="1157844" cy="1076489"/>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15" name="TextBox 14">
            <a:extLst>
              <a:ext uri="{FF2B5EF4-FFF2-40B4-BE49-F238E27FC236}">
                <a16:creationId xmlns:a16="http://schemas.microsoft.com/office/drawing/2014/main" id="{0BC5F511-1209-8FD5-5107-3F81A8B3E467}"/>
              </a:ext>
            </a:extLst>
          </p:cNvPr>
          <p:cNvSpPr txBox="1"/>
          <p:nvPr/>
        </p:nvSpPr>
        <p:spPr>
          <a:xfrm>
            <a:off x="1286688" y="1871496"/>
            <a:ext cx="1890261" cy="261610"/>
          </a:xfrm>
          <a:prstGeom prst="rect">
            <a:avLst/>
          </a:prstGeom>
          <a:noFill/>
        </p:spPr>
        <p:txBody>
          <a:bodyPr wrap="none" rtlCol="0">
            <a:spAutoFit/>
          </a:bodyPr>
          <a:lstStyle/>
          <a:p>
            <a:r>
              <a:rPr lang="en-US" sz="1050" b="1" dirty="0"/>
              <a:t>Preparing for higher education</a:t>
            </a:r>
          </a:p>
        </p:txBody>
      </p:sp>
      <p:sp>
        <p:nvSpPr>
          <p:cNvPr id="17" name="TextBox 16">
            <a:extLst>
              <a:ext uri="{FF2B5EF4-FFF2-40B4-BE49-F238E27FC236}">
                <a16:creationId xmlns:a16="http://schemas.microsoft.com/office/drawing/2014/main" id="{4DD79376-6D17-E1AD-F912-0315A663DAAE}"/>
              </a:ext>
            </a:extLst>
          </p:cNvPr>
          <p:cNvSpPr txBox="1"/>
          <p:nvPr/>
        </p:nvSpPr>
        <p:spPr>
          <a:xfrm>
            <a:off x="1571076" y="4485521"/>
            <a:ext cx="1670650" cy="253916"/>
          </a:xfrm>
          <a:prstGeom prst="rect">
            <a:avLst/>
          </a:prstGeom>
          <a:noFill/>
        </p:spPr>
        <p:txBody>
          <a:bodyPr wrap="none" rtlCol="0">
            <a:spAutoFit/>
          </a:bodyPr>
          <a:lstStyle/>
          <a:p>
            <a:r>
              <a:rPr lang="en-US" sz="1050" b="1" dirty="0"/>
              <a:t>Becoming a digital learner </a:t>
            </a:r>
          </a:p>
        </p:txBody>
      </p:sp>
      <p:sp>
        <p:nvSpPr>
          <p:cNvPr id="18" name="TextBox 17">
            <a:extLst>
              <a:ext uri="{FF2B5EF4-FFF2-40B4-BE49-F238E27FC236}">
                <a16:creationId xmlns:a16="http://schemas.microsoft.com/office/drawing/2014/main" id="{AB1369E8-9F64-5898-727A-82F4B5C63782}"/>
              </a:ext>
            </a:extLst>
          </p:cNvPr>
          <p:cNvSpPr txBox="1"/>
          <p:nvPr/>
        </p:nvSpPr>
        <p:spPr>
          <a:xfrm>
            <a:off x="7531979" y="1570895"/>
            <a:ext cx="1532792" cy="261610"/>
          </a:xfrm>
          <a:prstGeom prst="rect">
            <a:avLst/>
          </a:prstGeom>
          <a:noFill/>
        </p:spPr>
        <p:txBody>
          <a:bodyPr wrap="none" rtlCol="0">
            <a:spAutoFit/>
          </a:bodyPr>
          <a:lstStyle/>
          <a:p>
            <a:r>
              <a:rPr lang="en-US" sz="1050" b="1" dirty="0"/>
              <a:t>Becoming a team player</a:t>
            </a:r>
          </a:p>
        </p:txBody>
      </p:sp>
      <p:sp>
        <p:nvSpPr>
          <p:cNvPr id="19" name="TextBox 18">
            <a:extLst>
              <a:ext uri="{FF2B5EF4-FFF2-40B4-BE49-F238E27FC236}">
                <a16:creationId xmlns:a16="http://schemas.microsoft.com/office/drawing/2014/main" id="{313ED3DD-FE51-6F51-2977-B0242593F396}"/>
              </a:ext>
            </a:extLst>
          </p:cNvPr>
          <p:cNvSpPr txBox="1"/>
          <p:nvPr/>
        </p:nvSpPr>
        <p:spPr>
          <a:xfrm>
            <a:off x="5650478" y="4597265"/>
            <a:ext cx="1971304" cy="261610"/>
          </a:xfrm>
          <a:prstGeom prst="rect">
            <a:avLst/>
          </a:prstGeom>
          <a:noFill/>
        </p:spPr>
        <p:txBody>
          <a:bodyPr wrap="square" rtlCol="0">
            <a:spAutoFit/>
          </a:bodyPr>
          <a:lstStyle/>
          <a:p>
            <a:r>
              <a:rPr lang="en-US" sz="1050" b="1" dirty="0"/>
              <a:t>Becoming a lifelong learner</a:t>
            </a:r>
          </a:p>
        </p:txBody>
      </p:sp>
      <p:cxnSp>
        <p:nvCxnSpPr>
          <p:cNvPr id="28" name="Straight Arrow Connector 27">
            <a:extLst>
              <a:ext uri="{FF2B5EF4-FFF2-40B4-BE49-F238E27FC236}">
                <a16:creationId xmlns:a16="http://schemas.microsoft.com/office/drawing/2014/main" id="{6ED1D949-F877-A9A7-5CEA-EA0EB1955B67}"/>
              </a:ext>
            </a:extLst>
          </p:cNvPr>
          <p:cNvCxnSpPr>
            <a:cxnSpLocks/>
          </p:cNvCxnSpPr>
          <p:nvPr/>
        </p:nvCxnSpPr>
        <p:spPr>
          <a:xfrm flipV="1">
            <a:off x="2778780" y="854935"/>
            <a:ext cx="422811" cy="1011612"/>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29" name="Straight Arrow Connector 28">
            <a:extLst>
              <a:ext uri="{FF2B5EF4-FFF2-40B4-BE49-F238E27FC236}">
                <a16:creationId xmlns:a16="http://schemas.microsoft.com/office/drawing/2014/main" id="{962E8584-3E8D-F670-D122-1506E9918AB4}"/>
              </a:ext>
            </a:extLst>
          </p:cNvPr>
          <p:cNvCxnSpPr>
            <a:cxnSpLocks/>
          </p:cNvCxnSpPr>
          <p:nvPr/>
        </p:nvCxnSpPr>
        <p:spPr>
          <a:xfrm flipH="1">
            <a:off x="1482436" y="2152227"/>
            <a:ext cx="554182" cy="417172"/>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30" name="Straight Arrow Connector 29">
            <a:extLst>
              <a:ext uri="{FF2B5EF4-FFF2-40B4-BE49-F238E27FC236}">
                <a16:creationId xmlns:a16="http://schemas.microsoft.com/office/drawing/2014/main" id="{2F18CC06-9949-0556-1144-F3043A97E8DF}"/>
              </a:ext>
            </a:extLst>
          </p:cNvPr>
          <p:cNvCxnSpPr>
            <a:cxnSpLocks/>
          </p:cNvCxnSpPr>
          <p:nvPr/>
        </p:nvCxnSpPr>
        <p:spPr>
          <a:xfrm flipH="1" flipV="1">
            <a:off x="1181595" y="1039091"/>
            <a:ext cx="601683" cy="82993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31" name="Straight Arrow Connector 30">
            <a:extLst>
              <a:ext uri="{FF2B5EF4-FFF2-40B4-BE49-F238E27FC236}">
                <a16:creationId xmlns:a16="http://schemas.microsoft.com/office/drawing/2014/main" id="{FD08D96E-E1C0-4365-A881-391C9BB0B1E6}"/>
              </a:ext>
            </a:extLst>
          </p:cNvPr>
          <p:cNvCxnSpPr>
            <a:cxnSpLocks/>
          </p:cNvCxnSpPr>
          <p:nvPr/>
        </p:nvCxnSpPr>
        <p:spPr>
          <a:xfrm flipV="1">
            <a:off x="3127664" y="1821746"/>
            <a:ext cx="791193" cy="144649"/>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39" name="Rectangle 38">
            <a:extLst>
              <a:ext uri="{FF2B5EF4-FFF2-40B4-BE49-F238E27FC236}">
                <a16:creationId xmlns:a16="http://schemas.microsoft.com/office/drawing/2014/main" id="{520F7A67-9B71-F292-1255-2FBBD0BEB6CF}"/>
              </a:ext>
            </a:extLst>
          </p:cNvPr>
          <p:cNvSpPr/>
          <p:nvPr/>
        </p:nvSpPr>
        <p:spPr>
          <a:xfrm>
            <a:off x="567000" y="776888"/>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How to study effectively </a:t>
            </a:r>
          </a:p>
        </p:txBody>
      </p:sp>
      <p:sp>
        <p:nvSpPr>
          <p:cNvPr id="40" name="Rectangle 39">
            <a:extLst>
              <a:ext uri="{FF2B5EF4-FFF2-40B4-BE49-F238E27FC236}">
                <a16:creationId xmlns:a16="http://schemas.microsoft.com/office/drawing/2014/main" id="{9A12F2B7-D295-9AA7-76AF-56AC0C71FC44}"/>
              </a:ext>
            </a:extLst>
          </p:cNvPr>
          <p:cNvSpPr/>
          <p:nvPr/>
        </p:nvSpPr>
        <p:spPr>
          <a:xfrm>
            <a:off x="2931180" y="752104"/>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Essential digital skills </a:t>
            </a:r>
          </a:p>
        </p:txBody>
      </p:sp>
      <p:sp>
        <p:nvSpPr>
          <p:cNvPr id="41" name="Rectangle 40">
            <a:extLst>
              <a:ext uri="{FF2B5EF4-FFF2-40B4-BE49-F238E27FC236}">
                <a16:creationId xmlns:a16="http://schemas.microsoft.com/office/drawing/2014/main" id="{AB3A9320-2BEE-03D3-9C44-29F0FF2CE857}"/>
              </a:ext>
            </a:extLst>
          </p:cNvPr>
          <p:cNvSpPr/>
          <p:nvPr/>
        </p:nvSpPr>
        <p:spPr>
          <a:xfrm>
            <a:off x="1070988" y="2561735"/>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Understanding assignments</a:t>
            </a:r>
          </a:p>
        </p:txBody>
      </p:sp>
      <p:sp>
        <p:nvSpPr>
          <p:cNvPr id="42" name="Rectangle 41">
            <a:extLst>
              <a:ext uri="{FF2B5EF4-FFF2-40B4-BE49-F238E27FC236}">
                <a16:creationId xmlns:a16="http://schemas.microsoft.com/office/drawing/2014/main" id="{13EA546C-E0A6-2D15-B543-0CF3217C78CC}"/>
              </a:ext>
            </a:extLst>
          </p:cNvPr>
          <p:cNvSpPr/>
          <p:nvPr/>
        </p:nvSpPr>
        <p:spPr>
          <a:xfrm>
            <a:off x="3936153" y="1669083"/>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Producing authentic work</a:t>
            </a:r>
          </a:p>
        </p:txBody>
      </p:sp>
      <p:sp>
        <p:nvSpPr>
          <p:cNvPr id="43" name="TextBox 42">
            <a:extLst>
              <a:ext uri="{FF2B5EF4-FFF2-40B4-BE49-F238E27FC236}">
                <a16:creationId xmlns:a16="http://schemas.microsoft.com/office/drawing/2014/main" id="{A2B6AAE0-9CA7-407E-BEB9-3944B2CC9951}"/>
              </a:ext>
            </a:extLst>
          </p:cNvPr>
          <p:cNvSpPr txBox="1"/>
          <p:nvPr/>
        </p:nvSpPr>
        <p:spPr>
          <a:xfrm>
            <a:off x="1222664" y="137796"/>
            <a:ext cx="1408210" cy="400110"/>
          </a:xfrm>
          <a:prstGeom prst="rect">
            <a:avLst/>
          </a:prstGeom>
          <a:noFill/>
        </p:spPr>
        <p:txBody>
          <a:bodyPr wrap="square" rtlCol="0">
            <a:spAutoFit/>
          </a:bodyPr>
          <a:lstStyle/>
          <a:p>
            <a:pPr algn="ctr"/>
            <a:r>
              <a:rPr lang="en-US" sz="1000" b="1" dirty="0"/>
              <a:t>Eisenhower's principles</a:t>
            </a:r>
          </a:p>
        </p:txBody>
      </p:sp>
      <p:cxnSp>
        <p:nvCxnSpPr>
          <p:cNvPr id="44" name="Straight Arrow Connector 43">
            <a:extLst>
              <a:ext uri="{FF2B5EF4-FFF2-40B4-BE49-F238E27FC236}">
                <a16:creationId xmlns:a16="http://schemas.microsoft.com/office/drawing/2014/main" id="{EA3C14E9-2D90-A54D-513E-F50261581308}"/>
              </a:ext>
            </a:extLst>
          </p:cNvPr>
          <p:cNvCxnSpPr>
            <a:cxnSpLocks/>
          </p:cNvCxnSpPr>
          <p:nvPr/>
        </p:nvCxnSpPr>
        <p:spPr>
          <a:xfrm flipV="1">
            <a:off x="1112793" y="475013"/>
            <a:ext cx="458283" cy="301875"/>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46" name="Straight Arrow Connector 45">
            <a:extLst>
              <a:ext uri="{FF2B5EF4-FFF2-40B4-BE49-F238E27FC236}">
                <a16:creationId xmlns:a16="http://schemas.microsoft.com/office/drawing/2014/main" id="{AAAB8672-9D0D-4657-FF10-5100494E2278}"/>
              </a:ext>
            </a:extLst>
          </p:cNvPr>
          <p:cNvCxnSpPr>
            <a:cxnSpLocks/>
          </p:cNvCxnSpPr>
          <p:nvPr/>
        </p:nvCxnSpPr>
        <p:spPr>
          <a:xfrm flipH="1">
            <a:off x="573785" y="1044562"/>
            <a:ext cx="220118" cy="453078"/>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48" name="TextBox 47">
            <a:extLst>
              <a:ext uri="{FF2B5EF4-FFF2-40B4-BE49-F238E27FC236}">
                <a16:creationId xmlns:a16="http://schemas.microsoft.com/office/drawing/2014/main" id="{BAE5A621-CC79-1ECC-C80D-15E1FDDF21C4}"/>
              </a:ext>
            </a:extLst>
          </p:cNvPr>
          <p:cNvSpPr txBox="1"/>
          <p:nvPr/>
        </p:nvSpPr>
        <p:spPr>
          <a:xfrm>
            <a:off x="152437" y="1474120"/>
            <a:ext cx="1159292" cy="246221"/>
          </a:xfrm>
          <a:prstGeom prst="rect">
            <a:avLst/>
          </a:prstGeom>
          <a:noFill/>
        </p:spPr>
        <p:txBody>
          <a:bodyPr wrap="none" rtlCol="0">
            <a:spAutoFit/>
          </a:bodyPr>
          <a:lstStyle/>
          <a:p>
            <a:r>
              <a:rPr lang="en-US" sz="1000" b="1" dirty="0"/>
              <a:t>Time Management</a:t>
            </a:r>
          </a:p>
        </p:txBody>
      </p:sp>
      <p:cxnSp>
        <p:nvCxnSpPr>
          <p:cNvPr id="49" name="Straight Arrow Connector 48">
            <a:extLst>
              <a:ext uri="{FF2B5EF4-FFF2-40B4-BE49-F238E27FC236}">
                <a16:creationId xmlns:a16="http://schemas.microsoft.com/office/drawing/2014/main" id="{742C260C-D60C-E896-62C9-E1FE4CA7A38A}"/>
              </a:ext>
            </a:extLst>
          </p:cNvPr>
          <p:cNvCxnSpPr>
            <a:cxnSpLocks/>
          </p:cNvCxnSpPr>
          <p:nvPr/>
        </p:nvCxnSpPr>
        <p:spPr>
          <a:xfrm flipV="1">
            <a:off x="4002974" y="623045"/>
            <a:ext cx="628121" cy="202202"/>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50" name="Straight Arrow Connector 49">
            <a:extLst>
              <a:ext uri="{FF2B5EF4-FFF2-40B4-BE49-F238E27FC236}">
                <a16:creationId xmlns:a16="http://schemas.microsoft.com/office/drawing/2014/main" id="{967921EC-95CC-8999-5BF9-E551C56BCB79}"/>
              </a:ext>
            </a:extLst>
          </p:cNvPr>
          <p:cNvCxnSpPr>
            <a:cxnSpLocks/>
          </p:cNvCxnSpPr>
          <p:nvPr/>
        </p:nvCxnSpPr>
        <p:spPr>
          <a:xfrm flipH="1">
            <a:off x="2493818" y="904503"/>
            <a:ext cx="437362" cy="292459"/>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54" name="TextBox 53">
            <a:extLst>
              <a:ext uri="{FF2B5EF4-FFF2-40B4-BE49-F238E27FC236}">
                <a16:creationId xmlns:a16="http://schemas.microsoft.com/office/drawing/2014/main" id="{29422C28-7C5A-5956-6E91-381357623F64}"/>
              </a:ext>
            </a:extLst>
          </p:cNvPr>
          <p:cNvSpPr txBox="1"/>
          <p:nvPr/>
        </p:nvSpPr>
        <p:spPr>
          <a:xfrm>
            <a:off x="4586373" y="271249"/>
            <a:ext cx="843148" cy="553998"/>
          </a:xfrm>
          <a:prstGeom prst="rect">
            <a:avLst/>
          </a:prstGeom>
          <a:noFill/>
        </p:spPr>
        <p:txBody>
          <a:bodyPr wrap="square" rtlCol="0">
            <a:spAutoFit/>
          </a:bodyPr>
          <a:lstStyle/>
          <a:p>
            <a:pPr algn="ctr"/>
            <a:r>
              <a:rPr lang="en-US" sz="1000" b="1" dirty="0"/>
              <a:t>Microsoft word and PowerPoint</a:t>
            </a:r>
          </a:p>
        </p:txBody>
      </p:sp>
      <p:sp>
        <p:nvSpPr>
          <p:cNvPr id="55" name="TextBox 54">
            <a:extLst>
              <a:ext uri="{FF2B5EF4-FFF2-40B4-BE49-F238E27FC236}">
                <a16:creationId xmlns:a16="http://schemas.microsoft.com/office/drawing/2014/main" id="{BBA8E5ED-770A-DE6B-DE70-887853BAE16F}"/>
              </a:ext>
            </a:extLst>
          </p:cNvPr>
          <p:cNvSpPr txBox="1"/>
          <p:nvPr/>
        </p:nvSpPr>
        <p:spPr>
          <a:xfrm>
            <a:off x="1698177" y="1203152"/>
            <a:ext cx="1165704" cy="246221"/>
          </a:xfrm>
          <a:prstGeom prst="rect">
            <a:avLst/>
          </a:prstGeom>
          <a:noFill/>
        </p:spPr>
        <p:txBody>
          <a:bodyPr wrap="none" rtlCol="0">
            <a:spAutoFit/>
          </a:bodyPr>
          <a:lstStyle/>
          <a:p>
            <a:r>
              <a:rPr lang="en-US" sz="1000" b="1" dirty="0"/>
              <a:t>Moodle dashboard</a:t>
            </a:r>
          </a:p>
        </p:txBody>
      </p:sp>
      <p:cxnSp>
        <p:nvCxnSpPr>
          <p:cNvPr id="56" name="Straight Arrow Connector 55">
            <a:extLst>
              <a:ext uri="{FF2B5EF4-FFF2-40B4-BE49-F238E27FC236}">
                <a16:creationId xmlns:a16="http://schemas.microsoft.com/office/drawing/2014/main" id="{C77B1CFC-FCEE-00E5-8908-2121CEF27FD3}"/>
              </a:ext>
            </a:extLst>
          </p:cNvPr>
          <p:cNvCxnSpPr>
            <a:cxnSpLocks/>
          </p:cNvCxnSpPr>
          <p:nvPr/>
        </p:nvCxnSpPr>
        <p:spPr>
          <a:xfrm>
            <a:off x="4030452" y="1925141"/>
            <a:ext cx="273594" cy="290878"/>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57" name="Straight Arrow Connector 56">
            <a:extLst>
              <a:ext uri="{FF2B5EF4-FFF2-40B4-BE49-F238E27FC236}">
                <a16:creationId xmlns:a16="http://schemas.microsoft.com/office/drawing/2014/main" id="{8E82C68A-2D8A-6FFC-AA48-C519B8A7D89F}"/>
              </a:ext>
            </a:extLst>
          </p:cNvPr>
          <p:cNvCxnSpPr>
            <a:cxnSpLocks/>
          </p:cNvCxnSpPr>
          <p:nvPr/>
        </p:nvCxnSpPr>
        <p:spPr>
          <a:xfrm flipV="1">
            <a:off x="4212787" y="1358176"/>
            <a:ext cx="489149" cy="29881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60" name="TextBox 59">
            <a:extLst>
              <a:ext uri="{FF2B5EF4-FFF2-40B4-BE49-F238E27FC236}">
                <a16:creationId xmlns:a16="http://schemas.microsoft.com/office/drawing/2014/main" id="{6CCFD3B0-AD32-0F1A-9F54-976E57277F7C}"/>
              </a:ext>
            </a:extLst>
          </p:cNvPr>
          <p:cNvSpPr txBox="1"/>
          <p:nvPr/>
        </p:nvSpPr>
        <p:spPr>
          <a:xfrm>
            <a:off x="4621717" y="1100669"/>
            <a:ext cx="1298753" cy="246221"/>
          </a:xfrm>
          <a:prstGeom prst="rect">
            <a:avLst/>
          </a:prstGeom>
          <a:noFill/>
        </p:spPr>
        <p:txBody>
          <a:bodyPr wrap="none" rtlCol="0">
            <a:spAutoFit/>
          </a:bodyPr>
          <a:lstStyle/>
          <a:p>
            <a:r>
              <a:rPr lang="en-US" sz="1000" b="1" dirty="0"/>
              <a:t>Harvard Referencing </a:t>
            </a:r>
          </a:p>
        </p:txBody>
      </p:sp>
      <p:sp>
        <p:nvSpPr>
          <p:cNvPr id="62" name="TextBox 61">
            <a:extLst>
              <a:ext uri="{FF2B5EF4-FFF2-40B4-BE49-F238E27FC236}">
                <a16:creationId xmlns:a16="http://schemas.microsoft.com/office/drawing/2014/main" id="{9E524F7C-5360-0C15-078E-FA39D6F415A9}"/>
              </a:ext>
            </a:extLst>
          </p:cNvPr>
          <p:cNvSpPr txBox="1"/>
          <p:nvPr/>
        </p:nvSpPr>
        <p:spPr>
          <a:xfrm>
            <a:off x="4144075" y="2151781"/>
            <a:ext cx="655949" cy="246221"/>
          </a:xfrm>
          <a:prstGeom prst="rect">
            <a:avLst/>
          </a:prstGeom>
          <a:noFill/>
        </p:spPr>
        <p:txBody>
          <a:bodyPr wrap="none" rtlCol="0">
            <a:spAutoFit/>
          </a:bodyPr>
          <a:lstStyle/>
          <a:p>
            <a:r>
              <a:rPr lang="en-US" sz="1000" b="1" dirty="0"/>
              <a:t>Turn it in</a:t>
            </a:r>
          </a:p>
        </p:txBody>
      </p:sp>
      <p:cxnSp>
        <p:nvCxnSpPr>
          <p:cNvPr id="63" name="Straight Arrow Connector 62">
            <a:extLst>
              <a:ext uri="{FF2B5EF4-FFF2-40B4-BE49-F238E27FC236}">
                <a16:creationId xmlns:a16="http://schemas.microsoft.com/office/drawing/2014/main" id="{CF8F0F72-295B-49B9-8B40-F9EE7A06D1E6}"/>
              </a:ext>
            </a:extLst>
          </p:cNvPr>
          <p:cNvCxnSpPr>
            <a:cxnSpLocks/>
            <a:stCxn id="41" idx="3"/>
          </p:cNvCxnSpPr>
          <p:nvPr/>
        </p:nvCxnSpPr>
        <p:spPr>
          <a:xfrm flipV="1">
            <a:off x="2142782" y="2689350"/>
            <a:ext cx="484322" cy="1"/>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64" name="Straight Arrow Connector 63">
            <a:extLst>
              <a:ext uri="{FF2B5EF4-FFF2-40B4-BE49-F238E27FC236}">
                <a16:creationId xmlns:a16="http://schemas.microsoft.com/office/drawing/2014/main" id="{BDEC7097-7700-38BD-3A16-82DE59E6A2E4}"/>
              </a:ext>
            </a:extLst>
          </p:cNvPr>
          <p:cNvCxnSpPr>
            <a:cxnSpLocks/>
          </p:cNvCxnSpPr>
          <p:nvPr/>
        </p:nvCxnSpPr>
        <p:spPr>
          <a:xfrm flipH="1">
            <a:off x="793903" y="2835782"/>
            <a:ext cx="318890" cy="400244"/>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68" name="TextBox 67">
            <a:extLst>
              <a:ext uri="{FF2B5EF4-FFF2-40B4-BE49-F238E27FC236}">
                <a16:creationId xmlns:a16="http://schemas.microsoft.com/office/drawing/2014/main" id="{CC8E2285-E57F-BEAA-7EF7-42B1AB5B62AB}"/>
              </a:ext>
            </a:extLst>
          </p:cNvPr>
          <p:cNvSpPr txBox="1"/>
          <p:nvPr/>
        </p:nvSpPr>
        <p:spPr>
          <a:xfrm>
            <a:off x="2562314" y="2570662"/>
            <a:ext cx="1106393" cy="246221"/>
          </a:xfrm>
          <a:prstGeom prst="rect">
            <a:avLst/>
          </a:prstGeom>
          <a:noFill/>
        </p:spPr>
        <p:txBody>
          <a:bodyPr wrap="none" rtlCol="0">
            <a:spAutoFit/>
          </a:bodyPr>
          <a:lstStyle/>
          <a:p>
            <a:r>
              <a:rPr lang="en-US" sz="1000" b="1" dirty="0"/>
              <a:t>Brief examination</a:t>
            </a:r>
          </a:p>
        </p:txBody>
      </p:sp>
      <p:sp>
        <p:nvSpPr>
          <p:cNvPr id="69" name="TextBox 68">
            <a:extLst>
              <a:ext uri="{FF2B5EF4-FFF2-40B4-BE49-F238E27FC236}">
                <a16:creationId xmlns:a16="http://schemas.microsoft.com/office/drawing/2014/main" id="{CC13C8A5-365B-CA53-8283-8B5EE78603F1}"/>
              </a:ext>
            </a:extLst>
          </p:cNvPr>
          <p:cNvSpPr txBox="1"/>
          <p:nvPr/>
        </p:nvSpPr>
        <p:spPr>
          <a:xfrm>
            <a:off x="391113" y="3257621"/>
            <a:ext cx="1330814" cy="246221"/>
          </a:xfrm>
          <a:prstGeom prst="rect">
            <a:avLst/>
          </a:prstGeom>
          <a:noFill/>
        </p:spPr>
        <p:txBody>
          <a:bodyPr wrap="none" rtlCol="0">
            <a:spAutoFit/>
          </a:bodyPr>
          <a:lstStyle/>
          <a:p>
            <a:r>
              <a:rPr lang="en-US" sz="1000" b="1" dirty="0"/>
              <a:t>1</a:t>
            </a:r>
            <a:r>
              <a:rPr lang="en-US" sz="1000" b="1" baseline="30000" dirty="0"/>
              <a:t>st</a:t>
            </a:r>
            <a:r>
              <a:rPr lang="en-US" sz="1000" b="1" dirty="0"/>
              <a:t>, 2</a:t>
            </a:r>
            <a:r>
              <a:rPr lang="en-US" sz="1000" b="1" baseline="30000" dirty="0"/>
              <a:t>nd</a:t>
            </a:r>
            <a:r>
              <a:rPr lang="en-US" sz="1000" b="1" dirty="0"/>
              <a:t> and 3</a:t>
            </a:r>
            <a:r>
              <a:rPr lang="en-US" sz="1000" b="1" baseline="30000" dirty="0"/>
              <a:t>rd</a:t>
            </a:r>
            <a:r>
              <a:rPr lang="en-US" sz="1000" b="1" dirty="0"/>
              <a:t> person</a:t>
            </a:r>
          </a:p>
        </p:txBody>
      </p:sp>
      <p:sp>
        <p:nvSpPr>
          <p:cNvPr id="70" name="Rectangle 69">
            <a:extLst>
              <a:ext uri="{FF2B5EF4-FFF2-40B4-BE49-F238E27FC236}">
                <a16:creationId xmlns:a16="http://schemas.microsoft.com/office/drawing/2014/main" id="{76E3BEEC-7E91-D912-593B-72FDE65AACDD}"/>
              </a:ext>
            </a:extLst>
          </p:cNvPr>
          <p:cNvSpPr/>
          <p:nvPr/>
        </p:nvSpPr>
        <p:spPr>
          <a:xfrm>
            <a:off x="544096" y="5472992"/>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000" dirty="0">
                <a:effectLst/>
                <a:ea typeface="Calibri" panose="020F0502020204030204" pitchFamily="34" charset="0"/>
                <a:cs typeface="Times New Roman" panose="02020603050405020304" pitchFamily="18" charset="0"/>
              </a:rPr>
              <a:t>thinking and writing accuracy </a:t>
            </a:r>
            <a:endParaRPr lang="en-US" sz="400" dirty="0"/>
          </a:p>
        </p:txBody>
      </p:sp>
      <p:sp>
        <p:nvSpPr>
          <p:cNvPr id="71" name="Rectangle 70">
            <a:extLst>
              <a:ext uri="{FF2B5EF4-FFF2-40B4-BE49-F238E27FC236}">
                <a16:creationId xmlns:a16="http://schemas.microsoft.com/office/drawing/2014/main" id="{1276415A-7EE7-FE5B-88D9-0DF8CBDE67AC}"/>
              </a:ext>
            </a:extLst>
          </p:cNvPr>
          <p:cNvSpPr/>
          <p:nvPr/>
        </p:nvSpPr>
        <p:spPr>
          <a:xfrm>
            <a:off x="520623" y="3925681"/>
            <a:ext cx="117755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000" dirty="0">
                <a:effectLst/>
                <a:ea typeface="Calibri" panose="020F0502020204030204" pitchFamily="34" charset="0"/>
                <a:cs typeface="Times New Roman" panose="02020603050405020304" pitchFamily="18" charset="0"/>
              </a:rPr>
              <a:t>finding and using information </a:t>
            </a:r>
            <a:endParaRPr lang="en-US" sz="400" dirty="0"/>
          </a:p>
        </p:txBody>
      </p:sp>
      <p:sp>
        <p:nvSpPr>
          <p:cNvPr id="72" name="Rectangle 71">
            <a:extLst>
              <a:ext uri="{FF2B5EF4-FFF2-40B4-BE49-F238E27FC236}">
                <a16:creationId xmlns:a16="http://schemas.microsoft.com/office/drawing/2014/main" id="{705DEE19-F33E-6270-13EF-C88049EC3767}"/>
              </a:ext>
            </a:extLst>
          </p:cNvPr>
          <p:cNvSpPr/>
          <p:nvPr/>
        </p:nvSpPr>
        <p:spPr>
          <a:xfrm>
            <a:off x="3559301" y="5188917"/>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Technology for assessment </a:t>
            </a:r>
          </a:p>
        </p:txBody>
      </p:sp>
      <p:cxnSp>
        <p:nvCxnSpPr>
          <p:cNvPr id="73" name="Straight Arrow Connector 72">
            <a:extLst>
              <a:ext uri="{FF2B5EF4-FFF2-40B4-BE49-F238E27FC236}">
                <a16:creationId xmlns:a16="http://schemas.microsoft.com/office/drawing/2014/main" id="{78CA8B94-E8FE-B7BA-C6AA-BD91D3E22133}"/>
              </a:ext>
            </a:extLst>
          </p:cNvPr>
          <p:cNvCxnSpPr>
            <a:cxnSpLocks/>
          </p:cNvCxnSpPr>
          <p:nvPr/>
        </p:nvCxnSpPr>
        <p:spPr>
          <a:xfrm flipH="1" flipV="1">
            <a:off x="1728855" y="4108301"/>
            <a:ext cx="565603" cy="372271"/>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74" name="Straight Arrow Connector 73">
            <a:extLst>
              <a:ext uri="{FF2B5EF4-FFF2-40B4-BE49-F238E27FC236}">
                <a16:creationId xmlns:a16="http://schemas.microsoft.com/office/drawing/2014/main" id="{4FAF102B-DA11-BAC6-21EE-CFE2C0A7CD31}"/>
              </a:ext>
            </a:extLst>
          </p:cNvPr>
          <p:cNvCxnSpPr>
            <a:cxnSpLocks/>
          </p:cNvCxnSpPr>
          <p:nvPr/>
        </p:nvCxnSpPr>
        <p:spPr>
          <a:xfrm>
            <a:off x="2818536" y="4763777"/>
            <a:ext cx="716825" cy="533269"/>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75" name="Straight Arrow Connector 74">
            <a:extLst>
              <a:ext uri="{FF2B5EF4-FFF2-40B4-BE49-F238E27FC236}">
                <a16:creationId xmlns:a16="http://schemas.microsoft.com/office/drawing/2014/main" id="{3092E9C5-7EB4-7E03-2E09-9C0ECB8BD8BC}"/>
              </a:ext>
            </a:extLst>
          </p:cNvPr>
          <p:cNvCxnSpPr>
            <a:cxnSpLocks/>
          </p:cNvCxnSpPr>
          <p:nvPr/>
        </p:nvCxnSpPr>
        <p:spPr>
          <a:xfrm flipH="1">
            <a:off x="1638794" y="4763777"/>
            <a:ext cx="465542" cy="70004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78" name="Straight Arrow Connector 77">
            <a:extLst>
              <a:ext uri="{FF2B5EF4-FFF2-40B4-BE49-F238E27FC236}">
                <a16:creationId xmlns:a16="http://schemas.microsoft.com/office/drawing/2014/main" id="{B7448FB0-26AF-1E9B-F21F-5BB1BEC45913}"/>
              </a:ext>
            </a:extLst>
          </p:cNvPr>
          <p:cNvCxnSpPr>
            <a:cxnSpLocks/>
          </p:cNvCxnSpPr>
          <p:nvPr/>
        </p:nvCxnSpPr>
        <p:spPr>
          <a:xfrm>
            <a:off x="1054363" y="4182853"/>
            <a:ext cx="127232" cy="44177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80" name="Straight Arrow Connector 79">
            <a:extLst>
              <a:ext uri="{FF2B5EF4-FFF2-40B4-BE49-F238E27FC236}">
                <a16:creationId xmlns:a16="http://schemas.microsoft.com/office/drawing/2014/main" id="{9476953A-EF9F-C447-4F3E-2A8A1DBC24D8}"/>
              </a:ext>
            </a:extLst>
          </p:cNvPr>
          <p:cNvCxnSpPr>
            <a:cxnSpLocks/>
          </p:cNvCxnSpPr>
          <p:nvPr/>
        </p:nvCxnSpPr>
        <p:spPr>
          <a:xfrm>
            <a:off x="1222664" y="5750075"/>
            <a:ext cx="46430" cy="481221"/>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81" name="Straight Arrow Connector 80">
            <a:extLst>
              <a:ext uri="{FF2B5EF4-FFF2-40B4-BE49-F238E27FC236}">
                <a16:creationId xmlns:a16="http://schemas.microsoft.com/office/drawing/2014/main" id="{2B420D3A-A113-31C7-299C-B1CC8D79506D}"/>
              </a:ext>
            </a:extLst>
          </p:cNvPr>
          <p:cNvCxnSpPr>
            <a:cxnSpLocks/>
          </p:cNvCxnSpPr>
          <p:nvPr/>
        </p:nvCxnSpPr>
        <p:spPr>
          <a:xfrm flipV="1">
            <a:off x="1638794" y="5600607"/>
            <a:ext cx="519925" cy="54241"/>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82" name="Straight Arrow Connector 81">
            <a:extLst>
              <a:ext uri="{FF2B5EF4-FFF2-40B4-BE49-F238E27FC236}">
                <a16:creationId xmlns:a16="http://schemas.microsoft.com/office/drawing/2014/main" id="{7A721D48-84D0-2937-6781-790C925D0651}"/>
              </a:ext>
            </a:extLst>
          </p:cNvPr>
          <p:cNvCxnSpPr>
            <a:cxnSpLocks/>
          </p:cNvCxnSpPr>
          <p:nvPr/>
        </p:nvCxnSpPr>
        <p:spPr>
          <a:xfrm flipH="1">
            <a:off x="4002974" y="5465761"/>
            <a:ext cx="237004" cy="524925"/>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83" name="Straight Arrow Connector 82">
            <a:extLst>
              <a:ext uri="{FF2B5EF4-FFF2-40B4-BE49-F238E27FC236}">
                <a16:creationId xmlns:a16="http://schemas.microsoft.com/office/drawing/2014/main" id="{F681DBAA-0B5C-CE2E-B487-BCDABE39E187}"/>
              </a:ext>
            </a:extLst>
          </p:cNvPr>
          <p:cNvCxnSpPr>
            <a:cxnSpLocks/>
          </p:cNvCxnSpPr>
          <p:nvPr/>
        </p:nvCxnSpPr>
        <p:spPr>
          <a:xfrm flipV="1">
            <a:off x="4593689" y="4516497"/>
            <a:ext cx="420388" cy="67242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90" name="Straight Arrow Connector 89">
            <a:extLst>
              <a:ext uri="{FF2B5EF4-FFF2-40B4-BE49-F238E27FC236}">
                <a16:creationId xmlns:a16="http://schemas.microsoft.com/office/drawing/2014/main" id="{9F6C484D-8CBA-C50E-89B4-F1C37BEC410C}"/>
              </a:ext>
            </a:extLst>
          </p:cNvPr>
          <p:cNvCxnSpPr>
            <a:cxnSpLocks/>
          </p:cNvCxnSpPr>
          <p:nvPr/>
        </p:nvCxnSpPr>
        <p:spPr>
          <a:xfrm flipV="1">
            <a:off x="1702069" y="3554236"/>
            <a:ext cx="402267" cy="38857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92" name="TextBox 91">
            <a:extLst>
              <a:ext uri="{FF2B5EF4-FFF2-40B4-BE49-F238E27FC236}">
                <a16:creationId xmlns:a16="http://schemas.microsoft.com/office/drawing/2014/main" id="{EC623A6D-0AEF-4982-869A-5017F05E1AE2}"/>
              </a:ext>
            </a:extLst>
          </p:cNvPr>
          <p:cNvSpPr txBox="1"/>
          <p:nvPr/>
        </p:nvSpPr>
        <p:spPr>
          <a:xfrm>
            <a:off x="1804728" y="3316133"/>
            <a:ext cx="542136" cy="246221"/>
          </a:xfrm>
          <a:prstGeom prst="rect">
            <a:avLst/>
          </a:prstGeom>
          <a:noFill/>
        </p:spPr>
        <p:txBody>
          <a:bodyPr wrap="none" rtlCol="0">
            <a:spAutoFit/>
          </a:bodyPr>
          <a:lstStyle/>
          <a:p>
            <a:r>
              <a:rPr lang="en-US" sz="1000" b="1" dirty="0"/>
              <a:t>CRAAP</a:t>
            </a:r>
          </a:p>
        </p:txBody>
      </p:sp>
      <p:sp>
        <p:nvSpPr>
          <p:cNvPr id="93" name="TextBox 92">
            <a:extLst>
              <a:ext uri="{FF2B5EF4-FFF2-40B4-BE49-F238E27FC236}">
                <a16:creationId xmlns:a16="http://schemas.microsoft.com/office/drawing/2014/main" id="{B54C5DCB-006F-FE1E-8C23-539815C2F592}"/>
              </a:ext>
            </a:extLst>
          </p:cNvPr>
          <p:cNvSpPr txBox="1"/>
          <p:nvPr/>
        </p:nvSpPr>
        <p:spPr>
          <a:xfrm>
            <a:off x="590673" y="4595477"/>
            <a:ext cx="1003801" cy="261610"/>
          </a:xfrm>
          <a:prstGeom prst="rect">
            <a:avLst/>
          </a:prstGeom>
          <a:noFill/>
        </p:spPr>
        <p:txBody>
          <a:bodyPr wrap="none" rtlCol="0">
            <a:spAutoFit/>
          </a:bodyPr>
          <a:lstStyle/>
          <a:p>
            <a:r>
              <a:rPr lang="en-US" sz="1050" b="1" dirty="0"/>
              <a:t>UWTSD library</a:t>
            </a:r>
          </a:p>
        </p:txBody>
      </p:sp>
      <p:sp>
        <p:nvSpPr>
          <p:cNvPr id="96" name="TextBox 95">
            <a:extLst>
              <a:ext uri="{FF2B5EF4-FFF2-40B4-BE49-F238E27FC236}">
                <a16:creationId xmlns:a16="http://schemas.microsoft.com/office/drawing/2014/main" id="{5BECB8B8-7477-75CE-E44C-8AF1332121FD}"/>
              </a:ext>
            </a:extLst>
          </p:cNvPr>
          <p:cNvSpPr txBox="1"/>
          <p:nvPr/>
        </p:nvSpPr>
        <p:spPr>
          <a:xfrm>
            <a:off x="1054363" y="6189681"/>
            <a:ext cx="1021433" cy="246221"/>
          </a:xfrm>
          <a:prstGeom prst="rect">
            <a:avLst/>
          </a:prstGeom>
          <a:noFill/>
        </p:spPr>
        <p:txBody>
          <a:bodyPr wrap="none" rtlCol="0">
            <a:spAutoFit/>
          </a:bodyPr>
          <a:lstStyle/>
          <a:p>
            <a:r>
              <a:rPr lang="en-US" sz="1000" b="1" dirty="0"/>
              <a:t>Cite Them Right</a:t>
            </a:r>
          </a:p>
        </p:txBody>
      </p:sp>
      <p:sp>
        <p:nvSpPr>
          <p:cNvPr id="97" name="TextBox 96">
            <a:extLst>
              <a:ext uri="{FF2B5EF4-FFF2-40B4-BE49-F238E27FC236}">
                <a16:creationId xmlns:a16="http://schemas.microsoft.com/office/drawing/2014/main" id="{3A0FA782-890C-9CC3-CE0F-9474BE726DBE}"/>
              </a:ext>
            </a:extLst>
          </p:cNvPr>
          <p:cNvSpPr txBox="1"/>
          <p:nvPr/>
        </p:nvSpPr>
        <p:spPr>
          <a:xfrm>
            <a:off x="2104336" y="5444148"/>
            <a:ext cx="1133644" cy="246221"/>
          </a:xfrm>
          <a:prstGeom prst="rect">
            <a:avLst/>
          </a:prstGeom>
          <a:noFill/>
        </p:spPr>
        <p:txBody>
          <a:bodyPr wrap="none" rtlCol="0">
            <a:spAutoFit/>
          </a:bodyPr>
          <a:lstStyle/>
          <a:p>
            <a:r>
              <a:rPr lang="en-US" sz="1000" b="1" dirty="0"/>
              <a:t>Misconduct policy</a:t>
            </a:r>
          </a:p>
        </p:txBody>
      </p:sp>
      <p:sp>
        <p:nvSpPr>
          <p:cNvPr id="98" name="TextBox 97">
            <a:extLst>
              <a:ext uri="{FF2B5EF4-FFF2-40B4-BE49-F238E27FC236}">
                <a16:creationId xmlns:a16="http://schemas.microsoft.com/office/drawing/2014/main" id="{A4B865E8-253E-485E-C454-1AB9B8A45311}"/>
              </a:ext>
            </a:extLst>
          </p:cNvPr>
          <p:cNvSpPr txBox="1"/>
          <p:nvPr/>
        </p:nvSpPr>
        <p:spPr>
          <a:xfrm>
            <a:off x="4621717" y="4277329"/>
            <a:ext cx="1096775" cy="246221"/>
          </a:xfrm>
          <a:prstGeom prst="rect">
            <a:avLst/>
          </a:prstGeom>
          <a:noFill/>
        </p:spPr>
        <p:txBody>
          <a:bodyPr wrap="none" rtlCol="0">
            <a:spAutoFit/>
          </a:bodyPr>
          <a:lstStyle/>
          <a:p>
            <a:r>
              <a:rPr lang="en-US" sz="1000" b="1" dirty="0"/>
              <a:t>Virtual classroom</a:t>
            </a:r>
          </a:p>
        </p:txBody>
      </p:sp>
      <p:sp>
        <p:nvSpPr>
          <p:cNvPr id="100" name="TextBox 99">
            <a:extLst>
              <a:ext uri="{FF2B5EF4-FFF2-40B4-BE49-F238E27FC236}">
                <a16:creationId xmlns:a16="http://schemas.microsoft.com/office/drawing/2014/main" id="{97623CCC-A4DA-0553-B4AA-5445704E8F4A}"/>
              </a:ext>
            </a:extLst>
          </p:cNvPr>
          <p:cNvSpPr txBox="1"/>
          <p:nvPr/>
        </p:nvSpPr>
        <p:spPr>
          <a:xfrm>
            <a:off x="3645540" y="5953526"/>
            <a:ext cx="1653017" cy="246221"/>
          </a:xfrm>
          <a:prstGeom prst="rect">
            <a:avLst/>
          </a:prstGeom>
          <a:noFill/>
        </p:spPr>
        <p:txBody>
          <a:bodyPr wrap="none" rtlCol="0">
            <a:spAutoFit/>
          </a:bodyPr>
          <a:lstStyle/>
          <a:p>
            <a:r>
              <a:rPr lang="en-US" sz="1000" b="1" dirty="0"/>
              <a:t>Microsoft teams and stream</a:t>
            </a:r>
          </a:p>
        </p:txBody>
      </p:sp>
      <p:cxnSp>
        <p:nvCxnSpPr>
          <p:cNvPr id="102" name="Straight Arrow Connector 101">
            <a:extLst>
              <a:ext uri="{FF2B5EF4-FFF2-40B4-BE49-F238E27FC236}">
                <a16:creationId xmlns:a16="http://schemas.microsoft.com/office/drawing/2014/main" id="{3F97F7D6-4977-A450-5512-8A10F51347C4}"/>
              </a:ext>
            </a:extLst>
          </p:cNvPr>
          <p:cNvCxnSpPr>
            <a:cxnSpLocks/>
          </p:cNvCxnSpPr>
          <p:nvPr/>
        </p:nvCxnSpPr>
        <p:spPr>
          <a:xfrm>
            <a:off x="7018317" y="3081061"/>
            <a:ext cx="2244436" cy="215539"/>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104" name="Rectangle 103">
            <a:extLst>
              <a:ext uri="{FF2B5EF4-FFF2-40B4-BE49-F238E27FC236}">
                <a16:creationId xmlns:a16="http://schemas.microsoft.com/office/drawing/2014/main" id="{8ED11DB4-99B1-5088-8A58-D0BB54D2BE37}"/>
              </a:ext>
            </a:extLst>
          </p:cNvPr>
          <p:cNvSpPr/>
          <p:nvPr/>
        </p:nvSpPr>
        <p:spPr>
          <a:xfrm>
            <a:off x="9360648" y="3166913"/>
            <a:ext cx="1297151" cy="25666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05" name="TextBox 104">
            <a:extLst>
              <a:ext uri="{FF2B5EF4-FFF2-40B4-BE49-F238E27FC236}">
                <a16:creationId xmlns:a16="http://schemas.microsoft.com/office/drawing/2014/main" id="{79FC24B4-14E8-BAEA-EB69-78BAB290D379}"/>
              </a:ext>
            </a:extLst>
          </p:cNvPr>
          <p:cNvSpPr txBox="1"/>
          <p:nvPr/>
        </p:nvSpPr>
        <p:spPr>
          <a:xfrm>
            <a:off x="9360650" y="3180511"/>
            <a:ext cx="1297150" cy="253916"/>
          </a:xfrm>
          <a:prstGeom prst="rect">
            <a:avLst/>
          </a:prstGeom>
          <a:noFill/>
        </p:spPr>
        <p:txBody>
          <a:bodyPr wrap="none" rtlCol="0">
            <a:spAutoFit/>
          </a:bodyPr>
          <a:lstStyle/>
          <a:p>
            <a:r>
              <a:rPr lang="en-US" sz="1050" b="1" dirty="0"/>
              <a:t>Virtual collaboration</a:t>
            </a:r>
          </a:p>
        </p:txBody>
      </p:sp>
      <p:sp>
        <p:nvSpPr>
          <p:cNvPr id="107" name="Rectangle 106">
            <a:extLst>
              <a:ext uri="{FF2B5EF4-FFF2-40B4-BE49-F238E27FC236}">
                <a16:creationId xmlns:a16="http://schemas.microsoft.com/office/drawing/2014/main" id="{2A8A4C1B-D870-A25B-B79B-779A13E872B5}"/>
              </a:ext>
            </a:extLst>
          </p:cNvPr>
          <p:cNvSpPr/>
          <p:nvPr/>
        </p:nvSpPr>
        <p:spPr>
          <a:xfrm>
            <a:off x="7952024" y="5217761"/>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Bouncing forward</a:t>
            </a:r>
          </a:p>
        </p:txBody>
      </p:sp>
      <p:sp>
        <p:nvSpPr>
          <p:cNvPr id="108" name="Rectangle 107">
            <a:extLst>
              <a:ext uri="{FF2B5EF4-FFF2-40B4-BE49-F238E27FC236}">
                <a16:creationId xmlns:a16="http://schemas.microsoft.com/office/drawing/2014/main" id="{F77F9D19-CD91-782D-AEFE-A274400B682D}"/>
              </a:ext>
            </a:extLst>
          </p:cNvPr>
          <p:cNvSpPr/>
          <p:nvPr/>
        </p:nvSpPr>
        <p:spPr>
          <a:xfrm>
            <a:off x="5793842" y="5527232"/>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Learning to learn</a:t>
            </a:r>
          </a:p>
        </p:txBody>
      </p:sp>
      <p:sp>
        <p:nvSpPr>
          <p:cNvPr id="109" name="Rectangle 108">
            <a:extLst>
              <a:ext uri="{FF2B5EF4-FFF2-40B4-BE49-F238E27FC236}">
                <a16:creationId xmlns:a16="http://schemas.microsoft.com/office/drawing/2014/main" id="{2E26E5C1-7B4C-4BCD-8F5F-305CFA06A135}"/>
              </a:ext>
            </a:extLst>
          </p:cNvPr>
          <p:cNvSpPr/>
          <p:nvPr/>
        </p:nvSpPr>
        <p:spPr>
          <a:xfrm>
            <a:off x="6375226" y="3961711"/>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Unpacking experiences</a:t>
            </a:r>
          </a:p>
        </p:txBody>
      </p:sp>
      <p:cxnSp>
        <p:nvCxnSpPr>
          <p:cNvPr id="110" name="Straight Arrow Connector 109">
            <a:extLst>
              <a:ext uri="{FF2B5EF4-FFF2-40B4-BE49-F238E27FC236}">
                <a16:creationId xmlns:a16="http://schemas.microsoft.com/office/drawing/2014/main" id="{89641350-7CEE-4D6C-504B-4EAC81B3FCF1}"/>
              </a:ext>
            </a:extLst>
          </p:cNvPr>
          <p:cNvCxnSpPr>
            <a:cxnSpLocks/>
          </p:cNvCxnSpPr>
          <p:nvPr/>
        </p:nvCxnSpPr>
        <p:spPr>
          <a:xfrm flipH="1">
            <a:off x="6496779" y="4857087"/>
            <a:ext cx="237004" cy="524925"/>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11" name="Straight Arrow Connector 110">
            <a:extLst>
              <a:ext uri="{FF2B5EF4-FFF2-40B4-BE49-F238E27FC236}">
                <a16:creationId xmlns:a16="http://schemas.microsoft.com/office/drawing/2014/main" id="{9C47A45E-4A59-C16B-FB1F-A215140F0461}"/>
              </a:ext>
            </a:extLst>
          </p:cNvPr>
          <p:cNvCxnSpPr>
            <a:cxnSpLocks/>
          </p:cNvCxnSpPr>
          <p:nvPr/>
        </p:nvCxnSpPr>
        <p:spPr>
          <a:xfrm flipV="1">
            <a:off x="7035680" y="4277329"/>
            <a:ext cx="62803" cy="320735"/>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12" name="Straight Arrow Connector 111">
            <a:extLst>
              <a:ext uri="{FF2B5EF4-FFF2-40B4-BE49-F238E27FC236}">
                <a16:creationId xmlns:a16="http://schemas.microsoft.com/office/drawing/2014/main" id="{C8D373A2-3883-0017-BAA6-B1536DE064FA}"/>
              </a:ext>
            </a:extLst>
          </p:cNvPr>
          <p:cNvCxnSpPr>
            <a:cxnSpLocks/>
          </p:cNvCxnSpPr>
          <p:nvPr/>
        </p:nvCxnSpPr>
        <p:spPr>
          <a:xfrm>
            <a:off x="7296869" y="4849338"/>
            <a:ext cx="594284" cy="37752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16" name="Straight Arrow Connector 115">
            <a:extLst>
              <a:ext uri="{FF2B5EF4-FFF2-40B4-BE49-F238E27FC236}">
                <a16:creationId xmlns:a16="http://schemas.microsoft.com/office/drawing/2014/main" id="{E9D10717-AB97-BDDF-49A4-F6A5147D8985}"/>
              </a:ext>
            </a:extLst>
          </p:cNvPr>
          <p:cNvCxnSpPr>
            <a:cxnSpLocks/>
          </p:cNvCxnSpPr>
          <p:nvPr/>
        </p:nvCxnSpPr>
        <p:spPr>
          <a:xfrm flipV="1">
            <a:off x="7116559" y="3572698"/>
            <a:ext cx="180310" cy="38901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17" name="Straight Arrow Connector 116">
            <a:extLst>
              <a:ext uri="{FF2B5EF4-FFF2-40B4-BE49-F238E27FC236}">
                <a16:creationId xmlns:a16="http://schemas.microsoft.com/office/drawing/2014/main" id="{F818FD98-505E-7AC1-4A9B-E1474EEC3185}"/>
              </a:ext>
            </a:extLst>
          </p:cNvPr>
          <p:cNvCxnSpPr>
            <a:cxnSpLocks/>
          </p:cNvCxnSpPr>
          <p:nvPr/>
        </p:nvCxnSpPr>
        <p:spPr>
          <a:xfrm>
            <a:off x="7316901" y="4225585"/>
            <a:ext cx="453877" cy="45599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18" name="Straight Arrow Connector 117">
            <a:extLst>
              <a:ext uri="{FF2B5EF4-FFF2-40B4-BE49-F238E27FC236}">
                <a16:creationId xmlns:a16="http://schemas.microsoft.com/office/drawing/2014/main" id="{5904AB3E-4176-CC4F-0272-030C84B36D09}"/>
              </a:ext>
            </a:extLst>
          </p:cNvPr>
          <p:cNvCxnSpPr>
            <a:cxnSpLocks/>
          </p:cNvCxnSpPr>
          <p:nvPr/>
        </p:nvCxnSpPr>
        <p:spPr>
          <a:xfrm>
            <a:off x="9023818" y="5382441"/>
            <a:ext cx="740208" cy="289582"/>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19" name="Straight Arrow Connector 118">
            <a:extLst>
              <a:ext uri="{FF2B5EF4-FFF2-40B4-BE49-F238E27FC236}">
                <a16:creationId xmlns:a16="http://schemas.microsoft.com/office/drawing/2014/main" id="{3BC49323-1AA6-3F50-E007-5DA90A5C704E}"/>
              </a:ext>
            </a:extLst>
          </p:cNvPr>
          <p:cNvCxnSpPr>
            <a:cxnSpLocks/>
          </p:cNvCxnSpPr>
          <p:nvPr/>
        </p:nvCxnSpPr>
        <p:spPr>
          <a:xfrm flipH="1">
            <a:off x="8030096" y="5487612"/>
            <a:ext cx="237004" cy="524925"/>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20" name="Straight Arrow Connector 119">
            <a:extLst>
              <a:ext uri="{FF2B5EF4-FFF2-40B4-BE49-F238E27FC236}">
                <a16:creationId xmlns:a16="http://schemas.microsoft.com/office/drawing/2014/main" id="{CEAC1833-D37E-B07B-0085-8B20CCC20C52}"/>
              </a:ext>
            </a:extLst>
          </p:cNvPr>
          <p:cNvCxnSpPr>
            <a:cxnSpLocks/>
          </p:cNvCxnSpPr>
          <p:nvPr/>
        </p:nvCxnSpPr>
        <p:spPr>
          <a:xfrm>
            <a:off x="6822941" y="5786246"/>
            <a:ext cx="138529" cy="524924"/>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21" name="Straight Arrow Connector 120">
            <a:extLst>
              <a:ext uri="{FF2B5EF4-FFF2-40B4-BE49-F238E27FC236}">
                <a16:creationId xmlns:a16="http://schemas.microsoft.com/office/drawing/2014/main" id="{E93C07D9-923F-C650-61ED-5353C912662E}"/>
              </a:ext>
            </a:extLst>
          </p:cNvPr>
          <p:cNvCxnSpPr>
            <a:cxnSpLocks/>
          </p:cNvCxnSpPr>
          <p:nvPr/>
        </p:nvCxnSpPr>
        <p:spPr>
          <a:xfrm flipH="1">
            <a:off x="5621761" y="5786245"/>
            <a:ext cx="237004" cy="524925"/>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127" name="TextBox 126">
            <a:extLst>
              <a:ext uri="{FF2B5EF4-FFF2-40B4-BE49-F238E27FC236}">
                <a16:creationId xmlns:a16="http://schemas.microsoft.com/office/drawing/2014/main" id="{A83BE613-0E9A-8073-8CC3-D61753AB616A}"/>
              </a:ext>
            </a:extLst>
          </p:cNvPr>
          <p:cNvSpPr txBox="1"/>
          <p:nvPr/>
        </p:nvSpPr>
        <p:spPr>
          <a:xfrm>
            <a:off x="4922833" y="6300851"/>
            <a:ext cx="1507144" cy="246221"/>
          </a:xfrm>
          <a:prstGeom prst="rect">
            <a:avLst/>
          </a:prstGeom>
          <a:noFill/>
        </p:spPr>
        <p:txBody>
          <a:bodyPr wrap="none" rtlCol="0">
            <a:spAutoFit/>
          </a:bodyPr>
          <a:lstStyle/>
          <a:p>
            <a:r>
              <a:rPr lang="en-US" sz="1000" b="1" dirty="0"/>
              <a:t>Duhigg (2012) habits cue</a:t>
            </a:r>
          </a:p>
        </p:txBody>
      </p:sp>
      <p:sp>
        <p:nvSpPr>
          <p:cNvPr id="128" name="TextBox 127">
            <a:extLst>
              <a:ext uri="{FF2B5EF4-FFF2-40B4-BE49-F238E27FC236}">
                <a16:creationId xmlns:a16="http://schemas.microsoft.com/office/drawing/2014/main" id="{F29E222A-A469-F7B9-D7BE-5634A1AEFABB}"/>
              </a:ext>
            </a:extLst>
          </p:cNvPr>
          <p:cNvSpPr txBox="1"/>
          <p:nvPr/>
        </p:nvSpPr>
        <p:spPr>
          <a:xfrm>
            <a:off x="6668195" y="6272336"/>
            <a:ext cx="1186543" cy="246221"/>
          </a:xfrm>
          <a:prstGeom prst="rect">
            <a:avLst/>
          </a:prstGeom>
          <a:noFill/>
        </p:spPr>
        <p:txBody>
          <a:bodyPr wrap="none" rtlCol="0">
            <a:spAutoFit/>
          </a:bodyPr>
          <a:lstStyle/>
          <a:p>
            <a:r>
              <a:rPr lang="en-US" sz="1000" b="1" dirty="0"/>
              <a:t>Stress and anxiety </a:t>
            </a:r>
          </a:p>
        </p:txBody>
      </p:sp>
      <p:sp>
        <p:nvSpPr>
          <p:cNvPr id="129" name="TextBox 128">
            <a:extLst>
              <a:ext uri="{FF2B5EF4-FFF2-40B4-BE49-F238E27FC236}">
                <a16:creationId xmlns:a16="http://schemas.microsoft.com/office/drawing/2014/main" id="{E626F8E6-6583-AB52-4787-32400E307B39}"/>
              </a:ext>
            </a:extLst>
          </p:cNvPr>
          <p:cNvSpPr txBox="1"/>
          <p:nvPr/>
        </p:nvSpPr>
        <p:spPr>
          <a:xfrm>
            <a:off x="7770778" y="5891970"/>
            <a:ext cx="793807" cy="369332"/>
          </a:xfrm>
          <a:prstGeom prst="rect">
            <a:avLst/>
          </a:prstGeom>
          <a:noFill/>
        </p:spPr>
        <p:txBody>
          <a:bodyPr wrap="none" rtlCol="0">
            <a:spAutoFit/>
          </a:bodyPr>
          <a:lstStyle/>
          <a:p>
            <a:r>
              <a:rPr lang="en-US" sz="1000" b="1" dirty="0"/>
              <a:t>Resilience</a:t>
            </a:r>
            <a:r>
              <a:rPr lang="en-US" dirty="0"/>
              <a:t> </a:t>
            </a:r>
          </a:p>
        </p:txBody>
      </p:sp>
      <p:sp>
        <p:nvSpPr>
          <p:cNvPr id="130" name="TextBox 129">
            <a:extLst>
              <a:ext uri="{FF2B5EF4-FFF2-40B4-BE49-F238E27FC236}">
                <a16:creationId xmlns:a16="http://schemas.microsoft.com/office/drawing/2014/main" id="{0006638C-9E47-9205-21B7-8F948615B7FD}"/>
              </a:ext>
            </a:extLst>
          </p:cNvPr>
          <p:cNvSpPr txBox="1"/>
          <p:nvPr/>
        </p:nvSpPr>
        <p:spPr>
          <a:xfrm>
            <a:off x="9572138" y="5672023"/>
            <a:ext cx="1031051" cy="246221"/>
          </a:xfrm>
          <a:prstGeom prst="rect">
            <a:avLst/>
          </a:prstGeom>
          <a:noFill/>
        </p:spPr>
        <p:txBody>
          <a:bodyPr wrap="none" rtlCol="0">
            <a:spAutoFit/>
          </a:bodyPr>
          <a:lstStyle/>
          <a:p>
            <a:r>
              <a:rPr lang="en-US" sz="1000" b="1" dirty="0"/>
              <a:t>Healthy lifestyle</a:t>
            </a:r>
          </a:p>
        </p:txBody>
      </p:sp>
      <p:sp>
        <p:nvSpPr>
          <p:cNvPr id="131" name="TextBox 130">
            <a:extLst>
              <a:ext uri="{FF2B5EF4-FFF2-40B4-BE49-F238E27FC236}">
                <a16:creationId xmlns:a16="http://schemas.microsoft.com/office/drawing/2014/main" id="{14BB47C2-DDD4-E87B-5783-50FBB654B635}"/>
              </a:ext>
            </a:extLst>
          </p:cNvPr>
          <p:cNvSpPr txBox="1"/>
          <p:nvPr/>
        </p:nvSpPr>
        <p:spPr>
          <a:xfrm>
            <a:off x="7673768" y="4657771"/>
            <a:ext cx="1350050" cy="246221"/>
          </a:xfrm>
          <a:prstGeom prst="rect">
            <a:avLst/>
          </a:prstGeom>
          <a:noFill/>
        </p:spPr>
        <p:txBody>
          <a:bodyPr wrap="none" rtlCol="0">
            <a:spAutoFit/>
          </a:bodyPr>
          <a:lstStyle/>
          <a:p>
            <a:r>
              <a:rPr lang="en-US" sz="1000" b="1" dirty="0"/>
              <a:t>Gibb’s reflection cycle</a:t>
            </a:r>
          </a:p>
        </p:txBody>
      </p:sp>
      <p:sp>
        <p:nvSpPr>
          <p:cNvPr id="132" name="TextBox 131">
            <a:extLst>
              <a:ext uri="{FF2B5EF4-FFF2-40B4-BE49-F238E27FC236}">
                <a16:creationId xmlns:a16="http://schemas.microsoft.com/office/drawing/2014/main" id="{678886AD-E77B-1E8A-00CB-626C9D9FB300}"/>
              </a:ext>
            </a:extLst>
          </p:cNvPr>
          <p:cNvSpPr txBox="1"/>
          <p:nvPr/>
        </p:nvSpPr>
        <p:spPr>
          <a:xfrm>
            <a:off x="7121845" y="3336901"/>
            <a:ext cx="732893" cy="246221"/>
          </a:xfrm>
          <a:prstGeom prst="rect">
            <a:avLst/>
          </a:prstGeom>
          <a:noFill/>
        </p:spPr>
        <p:txBody>
          <a:bodyPr wrap="none" rtlCol="0">
            <a:spAutoFit/>
          </a:bodyPr>
          <a:lstStyle/>
          <a:p>
            <a:r>
              <a:rPr lang="en-US" sz="1000" b="1" dirty="0"/>
              <a:t>Reflexivity</a:t>
            </a:r>
          </a:p>
        </p:txBody>
      </p:sp>
      <p:sp>
        <p:nvSpPr>
          <p:cNvPr id="133" name="Rectangle 132">
            <a:extLst>
              <a:ext uri="{FF2B5EF4-FFF2-40B4-BE49-F238E27FC236}">
                <a16:creationId xmlns:a16="http://schemas.microsoft.com/office/drawing/2014/main" id="{968EF5C4-CDBA-9DAC-740B-5B0B0D55ECC5}"/>
              </a:ext>
            </a:extLst>
          </p:cNvPr>
          <p:cNvSpPr/>
          <p:nvPr/>
        </p:nvSpPr>
        <p:spPr>
          <a:xfrm>
            <a:off x="7692185" y="2481492"/>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Lights, camera, action </a:t>
            </a:r>
          </a:p>
        </p:txBody>
      </p:sp>
      <p:sp>
        <p:nvSpPr>
          <p:cNvPr id="134" name="Rectangle 133">
            <a:extLst>
              <a:ext uri="{FF2B5EF4-FFF2-40B4-BE49-F238E27FC236}">
                <a16:creationId xmlns:a16="http://schemas.microsoft.com/office/drawing/2014/main" id="{0DE6D2D7-FFAA-6517-C759-5FF040A1C702}"/>
              </a:ext>
            </a:extLst>
          </p:cNvPr>
          <p:cNvSpPr/>
          <p:nvPr/>
        </p:nvSpPr>
        <p:spPr>
          <a:xfrm>
            <a:off x="10637861" y="2502248"/>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The new norming</a:t>
            </a:r>
          </a:p>
        </p:txBody>
      </p:sp>
      <p:sp>
        <p:nvSpPr>
          <p:cNvPr id="135" name="Rectangle 134">
            <a:extLst>
              <a:ext uri="{FF2B5EF4-FFF2-40B4-BE49-F238E27FC236}">
                <a16:creationId xmlns:a16="http://schemas.microsoft.com/office/drawing/2014/main" id="{A8EC2A93-CD22-3E68-65AE-0ABE6C1FA2F2}"/>
              </a:ext>
            </a:extLst>
          </p:cNvPr>
          <p:cNvSpPr/>
          <p:nvPr/>
        </p:nvSpPr>
        <p:spPr>
          <a:xfrm>
            <a:off x="8140535" y="4241726"/>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Forming a Team</a:t>
            </a:r>
          </a:p>
        </p:txBody>
      </p:sp>
      <p:sp>
        <p:nvSpPr>
          <p:cNvPr id="136" name="Rectangle 135">
            <a:extLst>
              <a:ext uri="{FF2B5EF4-FFF2-40B4-BE49-F238E27FC236}">
                <a16:creationId xmlns:a16="http://schemas.microsoft.com/office/drawing/2014/main" id="{B09C6F2A-53B0-4170-0260-9BF1BCF2E716}"/>
              </a:ext>
            </a:extLst>
          </p:cNvPr>
          <p:cNvSpPr/>
          <p:nvPr/>
        </p:nvSpPr>
        <p:spPr>
          <a:xfrm>
            <a:off x="10911930" y="5208589"/>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Riding the storm</a:t>
            </a:r>
          </a:p>
        </p:txBody>
      </p:sp>
      <p:sp>
        <p:nvSpPr>
          <p:cNvPr id="137" name="Rectangle 136">
            <a:extLst>
              <a:ext uri="{FF2B5EF4-FFF2-40B4-BE49-F238E27FC236}">
                <a16:creationId xmlns:a16="http://schemas.microsoft.com/office/drawing/2014/main" id="{32C46068-AA6D-E1CE-32BF-0A6B79D06967}"/>
              </a:ext>
            </a:extLst>
          </p:cNvPr>
          <p:cNvSpPr/>
          <p:nvPr/>
        </p:nvSpPr>
        <p:spPr>
          <a:xfrm>
            <a:off x="9386319" y="684525"/>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Effective communication</a:t>
            </a:r>
          </a:p>
        </p:txBody>
      </p:sp>
      <p:sp>
        <p:nvSpPr>
          <p:cNvPr id="138" name="Rectangle 137">
            <a:extLst>
              <a:ext uri="{FF2B5EF4-FFF2-40B4-BE49-F238E27FC236}">
                <a16:creationId xmlns:a16="http://schemas.microsoft.com/office/drawing/2014/main" id="{CE4CFFC4-15CD-B6C8-99DF-D48C72588F1F}"/>
              </a:ext>
            </a:extLst>
          </p:cNvPr>
          <p:cNvSpPr/>
          <p:nvPr/>
        </p:nvSpPr>
        <p:spPr>
          <a:xfrm>
            <a:off x="6865636" y="488926"/>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Values and beliefs</a:t>
            </a:r>
          </a:p>
        </p:txBody>
      </p:sp>
      <p:sp>
        <p:nvSpPr>
          <p:cNvPr id="139" name="Rectangle 138">
            <a:extLst>
              <a:ext uri="{FF2B5EF4-FFF2-40B4-BE49-F238E27FC236}">
                <a16:creationId xmlns:a16="http://schemas.microsoft.com/office/drawing/2014/main" id="{4CC5DF8D-5120-D23C-77A4-80724458A385}"/>
              </a:ext>
            </a:extLst>
          </p:cNvPr>
          <p:cNvSpPr/>
          <p:nvPr/>
        </p:nvSpPr>
        <p:spPr>
          <a:xfrm>
            <a:off x="5665828" y="1604779"/>
            <a:ext cx="1071794" cy="25523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000" dirty="0"/>
              <a:t>Identity and sense of place </a:t>
            </a:r>
          </a:p>
        </p:txBody>
      </p:sp>
      <p:cxnSp>
        <p:nvCxnSpPr>
          <p:cNvPr id="140" name="Straight Arrow Connector 139">
            <a:extLst>
              <a:ext uri="{FF2B5EF4-FFF2-40B4-BE49-F238E27FC236}">
                <a16:creationId xmlns:a16="http://schemas.microsoft.com/office/drawing/2014/main" id="{AD2ABB7E-534D-B15E-8A9D-2B4160305660}"/>
              </a:ext>
            </a:extLst>
          </p:cNvPr>
          <p:cNvCxnSpPr>
            <a:cxnSpLocks/>
          </p:cNvCxnSpPr>
          <p:nvPr/>
        </p:nvCxnSpPr>
        <p:spPr>
          <a:xfrm flipH="1" flipV="1">
            <a:off x="8823366" y="2757479"/>
            <a:ext cx="571954" cy="405266"/>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41" name="Straight Arrow Connector 140">
            <a:extLst>
              <a:ext uri="{FF2B5EF4-FFF2-40B4-BE49-F238E27FC236}">
                <a16:creationId xmlns:a16="http://schemas.microsoft.com/office/drawing/2014/main" id="{C94ECB5F-37F9-502D-876B-7E965257ADA7}"/>
              </a:ext>
            </a:extLst>
          </p:cNvPr>
          <p:cNvCxnSpPr>
            <a:cxnSpLocks/>
          </p:cNvCxnSpPr>
          <p:nvPr/>
        </p:nvCxnSpPr>
        <p:spPr>
          <a:xfrm flipV="1">
            <a:off x="10603189" y="2827616"/>
            <a:ext cx="298041" cy="33721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42" name="Straight Arrow Connector 141">
            <a:extLst>
              <a:ext uri="{FF2B5EF4-FFF2-40B4-BE49-F238E27FC236}">
                <a16:creationId xmlns:a16="http://schemas.microsoft.com/office/drawing/2014/main" id="{8528A637-4B18-71F4-6745-2BF02F56C024}"/>
              </a:ext>
            </a:extLst>
          </p:cNvPr>
          <p:cNvCxnSpPr>
            <a:cxnSpLocks/>
          </p:cNvCxnSpPr>
          <p:nvPr/>
        </p:nvCxnSpPr>
        <p:spPr>
          <a:xfrm>
            <a:off x="10637861" y="3437153"/>
            <a:ext cx="465568" cy="1751764"/>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43" name="Straight Arrow Connector 142">
            <a:extLst>
              <a:ext uri="{FF2B5EF4-FFF2-40B4-BE49-F238E27FC236}">
                <a16:creationId xmlns:a16="http://schemas.microsoft.com/office/drawing/2014/main" id="{AA4645EC-525A-6452-1621-05EF10A5EAD4}"/>
              </a:ext>
            </a:extLst>
          </p:cNvPr>
          <p:cNvCxnSpPr>
            <a:cxnSpLocks/>
          </p:cNvCxnSpPr>
          <p:nvPr/>
        </p:nvCxnSpPr>
        <p:spPr>
          <a:xfrm flipH="1">
            <a:off x="9109343" y="3434427"/>
            <a:ext cx="559513" cy="807299"/>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48" name="Straight Arrow Connector 147">
            <a:extLst>
              <a:ext uri="{FF2B5EF4-FFF2-40B4-BE49-F238E27FC236}">
                <a16:creationId xmlns:a16="http://schemas.microsoft.com/office/drawing/2014/main" id="{F6C4FAB9-81BB-5AC7-2CC2-C80980FC8EA7}"/>
              </a:ext>
            </a:extLst>
          </p:cNvPr>
          <p:cNvCxnSpPr>
            <a:cxnSpLocks/>
            <a:endCxn id="139" idx="3"/>
          </p:cNvCxnSpPr>
          <p:nvPr/>
        </p:nvCxnSpPr>
        <p:spPr>
          <a:xfrm flipH="1">
            <a:off x="6737622" y="1678747"/>
            <a:ext cx="745188" cy="53648"/>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49" name="Straight Arrow Connector 148">
            <a:extLst>
              <a:ext uri="{FF2B5EF4-FFF2-40B4-BE49-F238E27FC236}">
                <a16:creationId xmlns:a16="http://schemas.microsoft.com/office/drawing/2014/main" id="{0F9B4B0B-F716-CDE3-6910-7AEEB1FC9B1A}"/>
              </a:ext>
            </a:extLst>
          </p:cNvPr>
          <p:cNvCxnSpPr>
            <a:cxnSpLocks/>
          </p:cNvCxnSpPr>
          <p:nvPr/>
        </p:nvCxnSpPr>
        <p:spPr>
          <a:xfrm flipH="1" flipV="1">
            <a:off x="7891153" y="776888"/>
            <a:ext cx="249382" cy="785942"/>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50" name="Straight Arrow Connector 149">
            <a:extLst>
              <a:ext uri="{FF2B5EF4-FFF2-40B4-BE49-F238E27FC236}">
                <a16:creationId xmlns:a16="http://schemas.microsoft.com/office/drawing/2014/main" id="{1D8EBD41-CA75-CFFF-534A-398A0B61547B}"/>
              </a:ext>
            </a:extLst>
          </p:cNvPr>
          <p:cNvCxnSpPr>
            <a:cxnSpLocks/>
          </p:cNvCxnSpPr>
          <p:nvPr/>
        </p:nvCxnSpPr>
        <p:spPr>
          <a:xfrm flipV="1">
            <a:off x="9060565" y="960115"/>
            <a:ext cx="439695" cy="601972"/>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154" name="TextBox 153">
            <a:extLst>
              <a:ext uri="{FF2B5EF4-FFF2-40B4-BE49-F238E27FC236}">
                <a16:creationId xmlns:a16="http://schemas.microsoft.com/office/drawing/2014/main" id="{4A3BC432-AEF7-D2B8-E2C5-4F9EC495BFF7}"/>
              </a:ext>
            </a:extLst>
          </p:cNvPr>
          <p:cNvSpPr txBox="1"/>
          <p:nvPr/>
        </p:nvSpPr>
        <p:spPr>
          <a:xfrm>
            <a:off x="7522284" y="3637174"/>
            <a:ext cx="1653017" cy="246221"/>
          </a:xfrm>
          <a:prstGeom prst="rect">
            <a:avLst/>
          </a:prstGeom>
          <a:noFill/>
        </p:spPr>
        <p:txBody>
          <a:bodyPr wrap="none" rtlCol="0">
            <a:spAutoFit/>
          </a:bodyPr>
          <a:lstStyle/>
          <a:p>
            <a:r>
              <a:rPr lang="en-US" sz="1000" b="1" dirty="0"/>
              <a:t>Tuckman and Jenson (1977)</a:t>
            </a:r>
          </a:p>
        </p:txBody>
      </p:sp>
      <p:cxnSp>
        <p:nvCxnSpPr>
          <p:cNvPr id="155" name="Straight Arrow Connector 154">
            <a:extLst>
              <a:ext uri="{FF2B5EF4-FFF2-40B4-BE49-F238E27FC236}">
                <a16:creationId xmlns:a16="http://schemas.microsoft.com/office/drawing/2014/main" id="{E0C8EBA4-3777-1EE3-75FF-50AE533E05EA}"/>
              </a:ext>
            </a:extLst>
          </p:cNvPr>
          <p:cNvCxnSpPr>
            <a:cxnSpLocks/>
            <a:endCxn id="154" idx="2"/>
          </p:cNvCxnSpPr>
          <p:nvPr/>
        </p:nvCxnSpPr>
        <p:spPr>
          <a:xfrm flipH="1" flipV="1">
            <a:off x="8348793" y="3883395"/>
            <a:ext cx="176840" cy="361755"/>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57" name="Straight Arrow Connector 156">
            <a:extLst>
              <a:ext uri="{FF2B5EF4-FFF2-40B4-BE49-F238E27FC236}">
                <a16:creationId xmlns:a16="http://schemas.microsoft.com/office/drawing/2014/main" id="{D67C2917-0AA2-AA2F-0109-5A26A9B5BE81}"/>
              </a:ext>
            </a:extLst>
          </p:cNvPr>
          <p:cNvCxnSpPr>
            <a:cxnSpLocks/>
          </p:cNvCxnSpPr>
          <p:nvPr/>
        </p:nvCxnSpPr>
        <p:spPr>
          <a:xfrm>
            <a:off x="9084197" y="4507541"/>
            <a:ext cx="309725" cy="396451"/>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59" name="Straight Arrow Connector 158">
            <a:extLst>
              <a:ext uri="{FF2B5EF4-FFF2-40B4-BE49-F238E27FC236}">
                <a16:creationId xmlns:a16="http://schemas.microsoft.com/office/drawing/2014/main" id="{39EA494F-2681-CEBC-CBA5-CA46D91DC191}"/>
              </a:ext>
            </a:extLst>
          </p:cNvPr>
          <p:cNvCxnSpPr>
            <a:cxnSpLocks/>
          </p:cNvCxnSpPr>
          <p:nvPr/>
        </p:nvCxnSpPr>
        <p:spPr>
          <a:xfrm flipH="1">
            <a:off x="11220328" y="5487612"/>
            <a:ext cx="271108" cy="702069"/>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60" name="Straight Arrow Connector 159">
            <a:extLst>
              <a:ext uri="{FF2B5EF4-FFF2-40B4-BE49-F238E27FC236}">
                <a16:creationId xmlns:a16="http://schemas.microsoft.com/office/drawing/2014/main" id="{ADD5D4BC-E236-A337-AE65-5453094B2BBC}"/>
              </a:ext>
            </a:extLst>
          </p:cNvPr>
          <p:cNvCxnSpPr>
            <a:cxnSpLocks/>
          </p:cNvCxnSpPr>
          <p:nvPr/>
        </p:nvCxnSpPr>
        <p:spPr>
          <a:xfrm flipH="1" flipV="1">
            <a:off x="10087663" y="4277329"/>
            <a:ext cx="818770" cy="928078"/>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163" name="TextBox 162">
            <a:extLst>
              <a:ext uri="{FF2B5EF4-FFF2-40B4-BE49-F238E27FC236}">
                <a16:creationId xmlns:a16="http://schemas.microsoft.com/office/drawing/2014/main" id="{5BC90F8E-DD4C-8A49-303C-0C5BC83A89A5}"/>
              </a:ext>
            </a:extLst>
          </p:cNvPr>
          <p:cNvSpPr txBox="1"/>
          <p:nvPr/>
        </p:nvSpPr>
        <p:spPr>
          <a:xfrm>
            <a:off x="8823366" y="4889999"/>
            <a:ext cx="1789272" cy="246221"/>
          </a:xfrm>
          <a:prstGeom prst="rect">
            <a:avLst/>
          </a:prstGeom>
          <a:noFill/>
        </p:spPr>
        <p:txBody>
          <a:bodyPr wrap="none" rtlCol="0">
            <a:spAutoFit/>
          </a:bodyPr>
          <a:lstStyle/>
          <a:p>
            <a:r>
              <a:rPr lang="en-US" sz="1000" b="1" dirty="0"/>
              <a:t>Positive virtual team dynamics</a:t>
            </a:r>
          </a:p>
        </p:txBody>
      </p:sp>
      <p:sp>
        <p:nvSpPr>
          <p:cNvPr id="164" name="TextBox 163">
            <a:extLst>
              <a:ext uri="{FF2B5EF4-FFF2-40B4-BE49-F238E27FC236}">
                <a16:creationId xmlns:a16="http://schemas.microsoft.com/office/drawing/2014/main" id="{B1401704-CDD5-0E4E-0343-00D52179C635}"/>
              </a:ext>
            </a:extLst>
          </p:cNvPr>
          <p:cNvSpPr txBox="1"/>
          <p:nvPr/>
        </p:nvSpPr>
        <p:spPr>
          <a:xfrm>
            <a:off x="10911930" y="6116185"/>
            <a:ext cx="646331" cy="369332"/>
          </a:xfrm>
          <a:prstGeom prst="rect">
            <a:avLst/>
          </a:prstGeom>
          <a:noFill/>
        </p:spPr>
        <p:txBody>
          <a:bodyPr wrap="none" rtlCol="0">
            <a:spAutoFit/>
          </a:bodyPr>
          <a:lstStyle/>
          <a:p>
            <a:r>
              <a:rPr lang="en-US" sz="1000" b="1" dirty="0"/>
              <a:t>Conflict</a:t>
            </a:r>
            <a:r>
              <a:rPr lang="en-US" dirty="0"/>
              <a:t> </a:t>
            </a:r>
          </a:p>
        </p:txBody>
      </p:sp>
      <p:sp>
        <p:nvSpPr>
          <p:cNvPr id="165" name="TextBox 164">
            <a:extLst>
              <a:ext uri="{FF2B5EF4-FFF2-40B4-BE49-F238E27FC236}">
                <a16:creationId xmlns:a16="http://schemas.microsoft.com/office/drawing/2014/main" id="{8FB02E87-7C7D-1D28-3F0B-DCE01F02326A}"/>
              </a:ext>
            </a:extLst>
          </p:cNvPr>
          <p:cNvSpPr txBox="1"/>
          <p:nvPr/>
        </p:nvSpPr>
        <p:spPr>
          <a:xfrm>
            <a:off x="9529343" y="4036244"/>
            <a:ext cx="971741" cy="246221"/>
          </a:xfrm>
          <a:prstGeom prst="rect">
            <a:avLst/>
          </a:prstGeom>
          <a:noFill/>
        </p:spPr>
        <p:txBody>
          <a:bodyPr wrap="none" rtlCol="0">
            <a:spAutoFit/>
          </a:bodyPr>
          <a:lstStyle/>
          <a:p>
            <a:r>
              <a:rPr lang="en-US" sz="1000" b="1" dirty="0"/>
              <a:t>SWOT Analysis</a:t>
            </a:r>
          </a:p>
        </p:txBody>
      </p:sp>
      <p:cxnSp>
        <p:nvCxnSpPr>
          <p:cNvPr id="166" name="Straight Arrow Connector 165">
            <a:extLst>
              <a:ext uri="{FF2B5EF4-FFF2-40B4-BE49-F238E27FC236}">
                <a16:creationId xmlns:a16="http://schemas.microsoft.com/office/drawing/2014/main" id="{AD82215A-DD8B-10D4-2C90-424220D88E84}"/>
              </a:ext>
            </a:extLst>
          </p:cNvPr>
          <p:cNvCxnSpPr>
            <a:cxnSpLocks/>
          </p:cNvCxnSpPr>
          <p:nvPr/>
        </p:nvCxnSpPr>
        <p:spPr>
          <a:xfrm flipH="1">
            <a:off x="10254343" y="2530332"/>
            <a:ext cx="373131" cy="251328"/>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67" name="Straight Arrow Connector 166">
            <a:extLst>
              <a:ext uri="{FF2B5EF4-FFF2-40B4-BE49-F238E27FC236}">
                <a16:creationId xmlns:a16="http://schemas.microsoft.com/office/drawing/2014/main" id="{CA3FBAA7-4EB5-5C78-2585-C455E0C01410}"/>
              </a:ext>
            </a:extLst>
          </p:cNvPr>
          <p:cNvCxnSpPr>
            <a:cxnSpLocks/>
          </p:cNvCxnSpPr>
          <p:nvPr/>
        </p:nvCxnSpPr>
        <p:spPr>
          <a:xfrm>
            <a:off x="11447827" y="2772870"/>
            <a:ext cx="43609" cy="607861"/>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170" name="TextBox 169">
            <a:extLst>
              <a:ext uri="{FF2B5EF4-FFF2-40B4-BE49-F238E27FC236}">
                <a16:creationId xmlns:a16="http://schemas.microsoft.com/office/drawing/2014/main" id="{9B0DD65F-F4FC-E5AC-604D-1212DF7CF97C}"/>
              </a:ext>
            </a:extLst>
          </p:cNvPr>
          <p:cNvSpPr txBox="1"/>
          <p:nvPr/>
        </p:nvSpPr>
        <p:spPr>
          <a:xfrm>
            <a:off x="10963559" y="3394952"/>
            <a:ext cx="968535" cy="246221"/>
          </a:xfrm>
          <a:prstGeom prst="rect">
            <a:avLst/>
          </a:prstGeom>
          <a:noFill/>
        </p:spPr>
        <p:txBody>
          <a:bodyPr wrap="none" rtlCol="0">
            <a:spAutoFit/>
          </a:bodyPr>
          <a:lstStyle/>
          <a:p>
            <a:r>
              <a:rPr lang="en-US" sz="1000" b="1" dirty="0"/>
              <a:t>Radical condor</a:t>
            </a:r>
          </a:p>
        </p:txBody>
      </p:sp>
      <p:sp>
        <p:nvSpPr>
          <p:cNvPr id="171" name="TextBox 170">
            <a:extLst>
              <a:ext uri="{FF2B5EF4-FFF2-40B4-BE49-F238E27FC236}">
                <a16:creationId xmlns:a16="http://schemas.microsoft.com/office/drawing/2014/main" id="{A25FF820-E3B8-31B8-EF4F-C2E86C56C556}"/>
              </a:ext>
            </a:extLst>
          </p:cNvPr>
          <p:cNvSpPr txBox="1"/>
          <p:nvPr/>
        </p:nvSpPr>
        <p:spPr>
          <a:xfrm>
            <a:off x="9074289" y="2725655"/>
            <a:ext cx="1560042" cy="246221"/>
          </a:xfrm>
          <a:prstGeom prst="rect">
            <a:avLst/>
          </a:prstGeom>
          <a:noFill/>
        </p:spPr>
        <p:txBody>
          <a:bodyPr wrap="none" rtlCol="0">
            <a:spAutoFit/>
          </a:bodyPr>
          <a:lstStyle/>
          <a:p>
            <a:r>
              <a:rPr lang="en-US" sz="1000" b="1" dirty="0"/>
              <a:t>Lencioni’s 5 Dysfunctions </a:t>
            </a:r>
          </a:p>
        </p:txBody>
      </p:sp>
      <p:cxnSp>
        <p:nvCxnSpPr>
          <p:cNvPr id="173" name="Straight Arrow Connector 172">
            <a:extLst>
              <a:ext uri="{FF2B5EF4-FFF2-40B4-BE49-F238E27FC236}">
                <a16:creationId xmlns:a16="http://schemas.microsoft.com/office/drawing/2014/main" id="{3EDF0BF9-A188-2F1C-0EE1-010B3B20CB8B}"/>
              </a:ext>
            </a:extLst>
          </p:cNvPr>
          <p:cNvCxnSpPr>
            <a:cxnSpLocks/>
          </p:cNvCxnSpPr>
          <p:nvPr/>
        </p:nvCxnSpPr>
        <p:spPr>
          <a:xfrm flipH="1" flipV="1">
            <a:off x="7731847" y="2184152"/>
            <a:ext cx="245782" cy="280057"/>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74" name="Straight Arrow Connector 173">
            <a:extLst>
              <a:ext uri="{FF2B5EF4-FFF2-40B4-BE49-F238E27FC236}">
                <a16:creationId xmlns:a16="http://schemas.microsoft.com/office/drawing/2014/main" id="{87F30356-ACAD-2993-B50A-69126FE8EEC0}"/>
              </a:ext>
            </a:extLst>
          </p:cNvPr>
          <p:cNvCxnSpPr>
            <a:cxnSpLocks/>
          </p:cNvCxnSpPr>
          <p:nvPr/>
        </p:nvCxnSpPr>
        <p:spPr>
          <a:xfrm flipV="1">
            <a:off x="8762500" y="2289976"/>
            <a:ext cx="572612" cy="333614"/>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177" name="TextBox 176">
            <a:extLst>
              <a:ext uri="{FF2B5EF4-FFF2-40B4-BE49-F238E27FC236}">
                <a16:creationId xmlns:a16="http://schemas.microsoft.com/office/drawing/2014/main" id="{367DCACC-DB9F-BE53-29BE-ED236462F39D}"/>
              </a:ext>
            </a:extLst>
          </p:cNvPr>
          <p:cNvSpPr txBox="1"/>
          <p:nvPr/>
        </p:nvSpPr>
        <p:spPr>
          <a:xfrm>
            <a:off x="9175301" y="2055038"/>
            <a:ext cx="899605" cy="246221"/>
          </a:xfrm>
          <a:prstGeom prst="rect">
            <a:avLst/>
          </a:prstGeom>
          <a:noFill/>
        </p:spPr>
        <p:txBody>
          <a:bodyPr wrap="none" rtlCol="0">
            <a:spAutoFit/>
          </a:bodyPr>
          <a:lstStyle/>
          <a:p>
            <a:r>
              <a:rPr lang="en-US" sz="1000" b="1" dirty="0"/>
              <a:t>Self criticism </a:t>
            </a:r>
          </a:p>
        </p:txBody>
      </p:sp>
      <p:sp>
        <p:nvSpPr>
          <p:cNvPr id="178" name="TextBox 177">
            <a:extLst>
              <a:ext uri="{FF2B5EF4-FFF2-40B4-BE49-F238E27FC236}">
                <a16:creationId xmlns:a16="http://schemas.microsoft.com/office/drawing/2014/main" id="{5F28CD11-5CAA-B7A9-8486-748520F8A03E}"/>
              </a:ext>
            </a:extLst>
          </p:cNvPr>
          <p:cNvSpPr txBox="1"/>
          <p:nvPr/>
        </p:nvSpPr>
        <p:spPr>
          <a:xfrm>
            <a:off x="7522284" y="1952524"/>
            <a:ext cx="854721" cy="246221"/>
          </a:xfrm>
          <a:prstGeom prst="rect">
            <a:avLst/>
          </a:prstGeom>
          <a:noFill/>
        </p:spPr>
        <p:txBody>
          <a:bodyPr wrap="none" rtlCol="0">
            <a:spAutoFit/>
          </a:bodyPr>
          <a:lstStyle/>
          <a:p>
            <a:r>
              <a:rPr lang="en-US" sz="1000" b="1" dirty="0"/>
              <a:t>Performance</a:t>
            </a:r>
          </a:p>
        </p:txBody>
      </p:sp>
      <p:cxnSp>
        <p:nvCxnSpPr>
          <p:cNvPr id="179" name="Straight Arrow Connector 178">
            <a:extLst>
              <a:ext uri="{FF2B5EF4-FFF2-40B4-BE49-F238E27FC236}">
                <a16:creationId xmlns:a16="http://schemas.microsoft.com/office/drawing/2014/main" id="{50A3A95D-FB70-85AF-D7A4-7D52AF0CAC08}"/>
              </a:ext>
            </a:extLst>
          </p:cNvPr>
          <p:cNvCxnSpPr>
            <a:cxnSpLocks/>
          </p:cNvCxnSpPr>
          <p:nvPr/>
        </p:nvCxnSpPr>
        <p:spPr>
          <a:xfrm flipV="1">
            <a:off x="10458113" y="418490"/>
            <a:ext cx="572612" cy="333614"/>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80" name="Straight Arrow Connector 179">
            <a:extLst>
              <a:ext uri="{FF2B5EF4-FFF2-40B4-BE49-F238E27FC236}">
                <a16:creationId xmlns:a16="http://schemas.microsoft.com/office/drawing/2014/main" id="{4FF991D4-B7E4-D531-0A52-BA6A30F5C62A}"/>
              </a:ext>
            </a:extLst>
          </p:cNvPr>
          <p:cNvCxnSpPr>
            <a:cxnSpLocks/>
          </p:cNvCxnSpPr>
          <p:nvPr/>
        </p:nvCxnSpPr>
        <p:spPr>
          <a:xfrm>
            <a:off x="10173432" y="960115"/>
            <a:ext cx="0" cy="718632"/>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82" name="Straight Arrow Connector 181">
            <a:extLst>
              <a:ext uri="{FF2B5EF4-FFF2-40B4-BE49-F238E27FC236}">
                <a16:creationId xmlns:a16="http://schemas.microsoft.com/office/drawing/2014/main" id="{7BD4CCEF-F010-2421-6B6D-EB58EFFBE735}"/>
              </a:ext>
            </a:extLst>
          </p:cNvPr>
          <p:cNvCxnSpPr>
            <a:cxnSpLocks/>
          </p:cNvCxnSpPr>
          <p:nvPr/>
        </p:nvCxnSpPr>
        <p:spPr>
          <a:xfrm flipV="1">
            <a:off x="7941776" y="456195"/>
            <a:ext cx="407016" cy="152387"/>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84" name="Straight Arrow Connector 183">
            <a:extLst>
              <a:ext uri="{FF2B5EF4-FFF2-40B4-BE49-F238E27FC236}">
                <a16:creationId xmlns:a16="http://schemas.microsoft.com/office/drawing/2014/main" id="{1EA24690-282E-3C22-663D-138303AD9288}"/>
              </a:ext>
            </a:extLst>
          </p:cNvPr>
          <p:cNvCxnSpPr>
            <a:cxnSpLocks/>
          </p:cNvCxnSpPr>
          <p:nvPr/>
        </p:nvCxnSpPr>
        <p:spPr>
          <a:xfrm flipH="1" flipV="1">
            <a:off x="6258296" y="370700"/>
            <a:ext cx="598748" cy="275564"/>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86" name="Straight Arrow Connector 185">
            <a:extLst>
              <a:ext uri="{FF2B5EF4-FFF2-40B4-BE49-F238E27FC236}">
                <a16:creationId xmlns:a16="http://schemas.microsoft.com/office/drawing/2014/main" id="{9723746A-CCED-D54D-2336-B35CBC1138A8}"/>
              </a:ext>
            </a:extLst>
          </p:cNvPr>
          <p:cNvCxnSpPr>
            <a:cxnSpLocks/>
          </p:cNvCxnSpPr>
          <p:nvPr/>
        </p:nvCxnSpPr>
        <p:spPr>
          <a:xfrm flipV="1">
            <a:off x="6136153" y="1272071"/>
            <a:ext cx="572612" cy="333614"/>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87" name="Straight Arrow Connector 186">
            <a:extLst>
              <a:ext uri="{FF2B5EF4-FFF2-40B4-BE49-F238E27FC236}">
                <a16:creationId xmlns:a16="http://schemas.microsoft.com/office/drawing/2014/main" id="{A20CAFB6-FA6D-81A6-770F-DB648139D144}"/>
              </a:ext>
            </a:extLst>
          </p:cNvPr>
          <p:cNvCxnSpPr>
            <a:cxnSpLocks/>
          </p:cNvCxnSpPr>
          <p:nvPr/>
        </p:nvCxnSpPr>
        <p:spPr>
          <a:xfrm flipH="1">
            <a:off x="5513261" y="1866547"/>
            <a:ext cx="336586" cy="271053"/>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pic>
        <p:nvPicPr>
          <p:cNvPr id="1026" name="Picture 2" descr="CRAAP Test - Finding Reliable Information - DSC Library at Daytona State  College">
            <a:extLst>
              <a:ext uri="{FF2B5EF4-FFF2-40B4-BE49-F238E27FC236}">
                <a16:creationId xmlns:a16="http://schemas.microsoft.com/office/drawing/2014/main" id="{DA149226-4EF9-DBBA-02E3-FBBEEFA84D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5599" y="2984651"/>
            <a:ext cx="999803" cy="137333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rutal Honesty And Radical Candor: 6 Ways You're Getting Radical Candor  Wrong And 5 Ways To Get It Right | Radical Candor">
            <a:extLst>
              <a:ext uri="{FF2B5EF4-FFF2-40B4-BE49-F238E27FC236}">
                <a16:creationId xmlns:a16="http://schemas.microsoft.com/office/drawing/2014/main" id="{064FD490-46DB-E9F5-45A2-81ECF31CF1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65341" y="3696437"/>
            <a:ext cx="948825" cy="867314"/>
          </a:xfrm>
          <a:prstGeom prst="rect">
            <a:avLst/>
          </a:prstGeom>
          <a:noFill/>
          <a:extLst>
            <a:ext uri="{909E8E84-426E-40DD-AFC4-6F175D3DCCD1}">
              <a14:hiddenFill xmlns:a14="http://schemas.microsoft.com/office/drawing/2010/main">
                <a:solidFill>
                  <a:srgbClr val="FFFFFF"/>
                </a:solidFill>
              </a14:hiddenFill>
            </a:ext>
          </a:extLst>
        </p:spPr>
      </p:pic>
      <p:sp>
        <p:nvSpPr>
          <p:cNvPr id="1025" name="TextBox 1024">
            <a:extLst>
              <a:ext uri="{FF2B5EF4-FFF2-40B4-BE49-F238E27FC236}">
                <a16:creationId xmlns:a16="http://schemas.microsoft.com/office/drawing/2014/main" id="{54A17869-7428-A036-7CF0-60EA15AEECEE}"/>
              </a:ext>
            </a:extLst>
          </p:cNvPr>
          <p:cNvSpPr txBox="1"/>
          <p:nvPr/>
        </p:nvSpPr>
        <p:spPr>
          <a:xfrm>
            <a:off x="6062371" y="1010059"/>
            <a:ext cx="1606530" cy="246221"/>
          </a:xfrm>
          <a:prstGeom prst="rect">
            <a:avLst/>
          </a:prstGeom>
          <a:noFill/>
        </p:spPr>
        <p:txBody>
          <a:bodyPr wrap="none" rtlCol="0">
            <a:spAutoFit/>
          </a:bodyPr>
          <a:lstStyle/>
          <a:p>
            <a:r>
              <a:rPr lang="en-US" sz="1000" b="1" dirty="0"/>
              <a:t>Physical and metaphysical </a:t>
            </a:r>
          </a:p>
        </p:txBody>
      </p:sp>
      <p:sp>
        <p:nvSpPr>
          <p:cNvPr id="1027" name="TextBox 1026">
            <a:extLst>
              <a:ext uri="{FF2B5EF4-FFF2-40B4-BE49-F238E27FC236}">
                <a16:creationId xmlns:a16="http://schemas.microsoft.com/office/drawing/2014/main" id="{3156831B-F7F8-3F07-E438-0B54362925C4}"/>
              </a:ext>
            </a:extLst>
          </p:cNvPr>
          <p:cNvSpPr txBox="1"/>
          <p:nvPr/>
        </p:nvSpPr>
        <p:spPr>
          <a:xfrm>
            <a:off x="5011387" y="2107870"/>
            <a:ext cx="1023037" cy="246221"/>
          </a:xfrm>
          <a:prstGeom prst="rect">
            <a:avLst/>
          </a:prstGeom>
          <a:noFill/>
        </p:spPr>
        <p:txBody>
          <a:bodyPr wrap="none" rtlCol="0">
            <a:spAutoFit/>
          </a:bodyPr>
          <a:lstStyle/>
          <a:p>
            <a:r>
              <a:rPr lang="en-US" sz="1000" b="1" dirty="0"/>
              <a:t>Dunbar’s theory</a:t>
            </a:r>
          </a:p>
        </p:txBody>
      </p:sp>
      <p:sp>
        <p:nvSpPr>
          <p:cNvPr id="1029" name="TextBox 1028">
            <a:extLst>
              <a:ext uri="{FF2B5EF4-FFF2-40B4-BE49-F238E27FC236}">
                <a16:creationId xmlns:a16="http://schemas.microsoft.com/office/drawing/2014/main" id="{73F91C38-85A2-DA0D-AF49-13C2860B4D45}"/>
              </a:ext>
            </a:extLst>
          </p:cNvPr>
          <p:cNvSpPr txBox="1"/>
          <p:nvPr/>
        </p:nvSpPr>
        <p:spPr>
          <a:xfrm>
            <a:off x="5837791" y="148666"/>
            <a:ext cx="1027845" cy="246221"/>
          </a:xfrm>
          <a:prstGeom prst="rect">
            <a:avLst/>
          </a:prstGeom>
          <a:noFill/>
        </p:spPr>
        <p:txBody>
          <a:bodyPr wrap="none" rtlCol="0">
            <a:spAutoFit/>
          </a:bodyPr>
          <a:lstStyle/>
          <a:p>
            <a:r>
              <a:rPr lang="en-US" sz="1000" b="1" dirty="0"/>
              <a:t>Moral dilemmas</a:t>
            </a:r>
          </a:p>
        </p:txBody>
      </p:sp>
      <p:sp>
        <p:nvSpPr>
          <p:cNvPr id="1031" name="TextBox 1030">
            <a:extLst>
              <a:ext uri="{FF2B5EF4-FFF2-40B4-BE49-F238E27FC236}">
                <a16:creationId xmlns:a16="http://schemas.microsoft.com/office/drawing/2014/main" id="{FC857115-8F13-13BD-90A2-74FDA9C32D07}"/>
              </a:ext>
            </a:extLst>
          </p:cNvPr>
          <p:cNvSpPr txBox="1"/>
          <p:nvPr/>
        </p:nvSpPr>
        <p:spPr>
          <a:xfrm>
            <a:off x="8280432" y="259401"/>
            <a:ext cx="638316" cy="246221"/>
          </a:xfrm>
          <a:prstGeom prst="rect">
            <a:avLst/>
          </a:prstGeom>
          <a:noFill/>
        </p:spPr>
        <p:txBody>
          <a:bodyPr wrap="none" rtlCol="0">
            <a:spAutoFit/>
          </a:bodyPr>
          <a:lstStyle/>
          <a:p>
            <a:r>
              <a:rPr lang="en-US" sz="1000" b="1" dirty="0"/>
              <a:t>5 pillars </a:t>
            </a:r>
          </a:p>
        </p:txBody>
      </p:sp>
      <p:sp>
        <p:nvSpPr>
          <p:cNvPr id="1032" name="TextBox 1031">
            <a:extLst>
              <a:ext uri="{FF2B5EF4-FFF2-40B4-BE49-F238E27FC236}">
                <a16:creationId xmlns:a16="http://schemas.microsoft.com/office/drawing/2014/main" id="{EB0954FC-9656-8647-EE6A-8117E5B421E2}"/>
              </a:ext>
            </a:extLst>
          </p:cNvPr>
          <p:cNvSpPr txBox="1"/>
          <p:nvPr/>
        </p:nvSpPr>
        <p:spPr>
          <a:xfrm>
            <a:off x="9968924" y="1679258"/>
            <a:ext cx="1330814" cy="246221"/>
          </a:xfrm>
          <a:prstGeom prst="rect">
            <a:avLst/>
          </a:prstGeom>
          <a:noFill/>
        </p:spPr>
        <p:txBody>
          <a:bodyPr wrap="none" rtlCol="0">
            <a:spAutoFit/>
          </a:bodyPr>
          <a:lstStyle/>
          <a:p>
            <a:r>
              <a:rPr lang="en-US" sz="1000" b="1" dirty="0"/>
              <a:t>7% words themselves</a:t>
            </a:r>
          </a:p>
        </p:txBody>
      </p:sp>
      <p:sp>
        <p:nvSpPr>
          <p:cNvPr id="1033" name="TextBox 1032">
            <a:extLst>
              <a:ext uri="{FF2B5EF4-FFF2-40B4-BE49-F238E27FC236}">
                <a16:creationId xmlns:a16="http://schemas.microsoft.com/office/drawing/2014/main" id="{2D15D9A3-C316-5554-38DC-ED5DB3002363}"/>
              </a:ext>
            </a:extLst>
          </p:cNvPr>
          <p:cNvSpPr txBox="1"/>
          <p:nvPr/>
        </p:nvSpPr>
        <p:spPr>
          <a:xfrm>
            <a:off x="10914421" y="236999"/>
            <a:ext cx="1250663" cy="246221"/>
          </a:xfrm>
          <a:prstGeom prst="rect">
            <a:avLst/>
          </a:prstGeom>
          <a:noFill/>
        </p:spPr>
        <p:txBody>
          <a:bodyPr wrap="none" rtlCol="0">
            <a:spAutoFit/>
          </a:bodyPr>
          <a:lstStyle/>
          <a:p>
            <a:r>
              <a:rPr lang="en-US" sz="1000" b="1" dirty="0"/>
              <a:t>55% body language </a:t>
            </a:r>
          </a:p>
        </p:txBody>
      </p:sp>
      <p:sp>
        <p:nvSpPr>
          <p:cNvPr id="1036" name="TextBox 1035">
            <a:extLst>
              <a:ext uri="{FF2B5EF4-FFF2-40B4-BE49-F238E27FC236}">
                <a16:creationId xmlns:a16="http://schemas.microsoft.com/office/drawing/2014/main" id="{31396DFC-B587-D8B1-46C4-54334137CB37}"/>
              </a:ext>
            </a:extLst>
          </p:cNvPr>
          <p:cNvSpPr txBox="1"/>
          <p:nvPr/>
        </p:nvSpPr>
        <p:spPr>
          <a:xfrm>
            <a:off x="11268349" y="4516497"/>
            <a:ext cx="787395" cy="253916"/>
          </a:xfrm>
          <a:prstGeom prst="rect">
            <a:avLst/>
          </a:prstGeom>
          <a:noFill/>
        </p:spPr>
        <p:txBody>
          <a:bodyPr wrap="none" rtlCol="0">
            <a:spAutoFit/>
          </a:bodyPr>
          <a:lstStyle/>
          <a:p>
            <a:r>
              <a:rPr lang="en-US" sz="1050" b="1" dirty="0"/>
              <a:t>Kim (2020)</a:t>
            </a:r>
          </a:p>
        </p:txBody>
      </p:sp>
      <p:sp>
        <p:nvSpPr>
          <p:cNvPr id="1037" name="TextBox 1036">
            <a:extLst>
              <a:ext uri="{FF2B5EF4-FFF2-40B4-BE49-F238E27FC236}">
                <a16:creationId xmlns:a16="http://schemas.microsoft.com/office/drawing/2014/main" id="{88969FC9-B45D-D8BA-65A5-14D33F1D0068}"/>
              </a:ext>
            </a:extLst>
          </p:cNvPr>
          <p:cNvSpPr txBox="1"/>
          <p:nvPr/>
        </p:nvSpPr>
        <p:spPr>
          <a:xfrm>
            <a:off x="2862522" y="2814329"/>
            <a:ext cx="779381" cy="246221"/>
          </a:xfrm>
          <a:prstGeom prst="rect">
            <a:avLst/>
          </a:prstGeom>
          <a:noFill/>
        </p:spPr>
        <p:txBody>
          <a:bodyPr wrap="none" rtlCol="0">
            <a:spAutoFit/>
          </a:bodyPr>
          <a:lstStyle/>
          <a:p>
            <a:r>
              <a:rPr lang="en-US" sz="1000" b="1" dirty="0"/>
              <a:t>DSC (2022)</a:t>
            </a:r>
          </a:p>
        </p:txBody>
      </p:sp>
    </p:spTree>
    <p:extLst>
      <p:ext uri="{BB962C8B-B14F-4D97-AF65-F5344CB8AC3E}">
        <p14:creationId xmlns:p14="http://schemas.microsoft.com/office/powerpoint/2010/main" val="1204822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CE4EB-A130-0D84-705D-6A921C0AE261}"/>
              </a:ext>
            </a:extLst>
          </p:cNvPr>
          <p:cNvSpPr>
            <a:spLocks noGrp="1"/>
          </p:cNvSpPr>
          <p:nvPr>
            <p:ph type="title"/>
          </p:nvPr>
        </p:nvSpPr>
        <p:spPr/>
        <p:txBody>
          <a:bodyPr/>
          <a:lstStyle/>
          <a:p>
            <a:endParaRPr lang="en-US"/>
          </a:p>
        </p:txBody>
      </p:sp>
      <p:pic>
        <p:nvPicPr>
          <p:cNvPr id="9" name="Content Placeholder 8" descr="Text, application&#10;&#10;Description automatically generated">
            <a:extLst>
              <a:ext uri="{FF2B5EF4-FFF2-40B4-BE49-F238E27FC236}">
                <a16:creationId xmlns:a16="http://schemas.microsoft.com/office/drawing/2014/main" id="{8BC90036-7DBB-D336-082A-C71D6F13EB63}"/>
              </a:ext>
            </a:extLst>
          </p:cNvPr>
          <p:cNvPicPr>
            <a:picLocks noGrp="1" noChangeAspect="1"/>
          </p:cNvPicPr>
          <p:nvPr>
            <p:ph idx="1"/>
          </p:nvPr>
        </p:nvPicPr>
        <p:blipFill>
          <a:blip r:embed="rId2"/>
          <a:stretch>
            <a:fillRect/>
          </a:stretch>
        </p:blipFill>
        <p:spPr>
          <a:xfrm>
            <a:off x="0" y="726988"/>
            <a:ext cx="12187514" cy="5179541"/>
          </a:xfrm>
        </p:spPr>
      </p:pic>
    </p:spTree>
    <p:extLst>
      <p:ext uri="{BB962C8B-B14F-4D97-AF65-F5344CB8AC3E}">
        <p14:creationId xmlns:p14="http://schemas.microsoft.com/office/powerpoint/2010/main" val="1917444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253A8-F91A-78A5-1C1B-CB0F4B33729E}"/>
              </a:ext>
            </a:extLst>
          </p:cNvPr>
          <p:cNvSpPr>
            <a:spLocks noGrp="1"/>
          </p:cNvSpPr>
          <p:nvPr>
            <p:ph type="title"/>
          </p:nvPr>
        </p:nvSpPr>
        <p:spPr/>
        <p:txBody>
          <a:bodyPr/>
          <a:lstStyle/>
          <a:p>
            <a:endParaRPr lang="en-US"/>
          </a:p>
        </p:txBody>
      </p:sp>
      <p:pic>
        <p:nvPicPr>
          <p:cNvPr id="9" name="Content Placeholder 8" descr="Text, letter&#10;&#10;Description automatically generated">
            <a:extLst>
              <a:ext uri="{FF2B5EF4-FFF2-40B4-BE49-F238E27FC236}">
                <a16:creationId xmlns:a16="http://schemas.microsoft.com/office/drawing/2014/main" id="{7040F634-5AE6-4E62-F565-01FF151156FE}"/>
              </a:ext>
            </a:extLst>
          </p:cNvPr>
          <p:cNvPicPr>
            <a:picLocks noGrp="1" noChangeAspect="1"/>
          </p:cNvPicPr>
          <p:nvPr>
            <p:ph idx="1"/>
          </p:nvPr>
        </p:nvPicPr>
        <p:blipFill>
          <a:blip r:embed="rId2"/>
          <a:stretch>
            <a:fillRect/>
          </a:stretch>
        </p:blipFill>
        <p:spPr>
          <a:xfrm>
            <a:off x="0" y="1031310"/>
            <a:ext cx="12173223" cy="4498932"/>
          </a:xfrm>
        </p:spPr>
      </p:pic>
    </p:spTree>
    <p:extLst>
      <p:ext uri="{BB962C8B-B14F-4D97-AF65-F5344CB8AC3E}">
        <p14:creationId xmlns:p14="http://schemas.microsoft.com/office/powerpoint/2010/main" val="2859520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DF0AD-ECE1-42F1-C27B-466B9331BC21}"/>
              </a:ext>
            </a:extLst>
          </p:cNvPr>
          <p:cNvSpPr>
            <a:spLocks noGrp="1"/>
          </p:cNvSpPr>
          <p:nvPr>
            <p:ph type="title"/>
          </p:nvPr>
        </p:nvSpPr>
        <p:spPr/>
        <p:txBody>
          <a:bodyPr/>
          <a:lstStyle/>
          <a:p>
            <a:endParaRPr lang="en-US"/>
          </a:p>
        </p:txBody>
      </p:sp>
      <p:pic>
        <p:nvPicPr>
          <p:cNvPr id="5" name="Content Placeholder 4" descr="Text, application, letter&#10;&#10;Description automatically generated">
            <a:extLst>
              <a:ext uri="{FF2B5EF4-FFF2-40B4-BE49-F238E27FC236}">
                <a16:creationId xmlns:a16="http://schemas.microsoft.com/office/drawing/2014/main" id="{595F7AAB-3DFC-E863-1F63-ECC902543429}"/>
              </a:ext>
            </a:extLst>
          </p:cNvPr>
          <p:cNvPicPr>
            <a:picLocks noGrp="1" noChangeAspect="1"/>
          </p:cNvPicPr>
          <p:nvPr>
            <p:ph idx="1"/>
          </p:nvPr>
        </p:nvPicPr>
        <p:blipFill>
          <a:blip r:embed="rId2"/>
          <a:stretch>
            <a:fillRect/>
          </a:stretch>
        </p:blipFill>
        <p:spPr>
          <a:xfrm>
            <a:off x="8296" y="914180"/>
            <a:ext cx="12183704" cy="4419820"/>
          </a:xfrm>
        </p:spPr>
      </p:pic>
    </p:spTree>
    <p:extLst>
      <p:ext uri="{BB962C8B-B14F-4D97-AF65-F5344CB8AC3E}">
        <p14:creationId xmlns:p14="http://schemas.microsoft.com/office/powerpoint/2010/main" val="723102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9C0E2-23D0-DC9C-BC09-C1A23F955F34}"/>
              </a:ext>
            </a:extLst>
          </p:cNvPr>
          <p:cNvSpPr>
            <a:spLocks noGrp="1"/>
          </p:cNvSpPr>
          <p:nvPr>
            <p:ph type="title"/>
          </p:nvPr>
        </p:nvSpPr>
        <p:spPr/>
        <p:txBody>
          <a:bodyPr/>
          <a:lstStyle/>
          <a:p>
            <a:endParaRPr lang="en-US"/>
          </a:p>
        </p:txBody>
      </p:sp>
      <p:pic>
        <p:nvPicPr>
          <p:cNvPr id="5" name="Content Placeholder 4" descr="Text, application&#10;&#10;Description automatically generated">
            <a:extLst>
              <a:ext uri="{FF2B5EF4-FFF2-40B4-BE49-F238E27FC236}">
                <a16:creationId xmlns:a16="http://schemas.microsoft.com/office/drawing/2014/main" id="{7E5A86A5-9B15-BBCC-B217-F18F73B560B9}"/>
              </a:ext>
            </a:extLst>
          </p:cNvPr>
          <p:cNvPicPr>
            <a:picLocks noGrp="1" noChangeAspect="1"/>
          </p:cNvPicPr>
          <p:nvPr>
            <p:ph idx="1"/>
          </p:nvPr>
        </p:nvPicPr>
        <p:blipFill>
          <a:blip r:embed="rId2"/>
          <a:stretch>
            <a:fillRect/>
          </a:stretch>
        </p:blipFill>
        <p:spPr>
          <a:xfrm>
            <a:off x="0" y="286986"/>
            <a:ext cx="12197454" cy="5929745"/>
          </a:xfrm>
        </p:spPr>
      </p:pic>
    </p:spTree>
    <p:extLst>
      <p:ext uri="{BB962C8B-B14F-4D97-AF65-F5344CB8AC3E}">
        <p14:creationId xmlns:p14="http://schemas.microsoft.com/office/powerpoint/2010/main" val="3906690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application, letter&#10;&#10;Description automatically generated">
            <a:extLst>
              <a:ext uri="{FF2B5EF4-FFF2-40B4-BE49-F238E27FC236}">
                <a16:creationId xmlns:a16="http://schemas.microsoft.com/office/drawing/2014/main" id="{2141257E-9D2D-561D-CEB8-D7B93A0F5911}"/>
              </a:ext>
            </a:extLst>
          </p:cNvPr>
          <p:cNvPicPr>
            <a:picLocks noChangeAspect="1"/>
          </p:cNvPicPr>
          <p:nvPr/>
        </p:nvPicPr>
        <p:blipFill>
          <a:blip r:embed="rId2"/>
          <a:stretch>
            <a:fillRect/>
          </a:stretch>
        </p:blipFill>
        <p:spPr>
          <a:xfrm>
            <a:off x="-10108" y="1278378"/>
            <a:ext cx="12202108" cy="4301243"/>
          </a:xfrm>
          <a:prstGeom prst="rect">
            <a:avLst/>
          </a:prstGeom>
        </p:spPr>
      </p:pic>
    </p:spTree>
    <p:extLst>
      <p:ext uri="{BB962C8B-B14F-4D97-AF65-F5344CB8AC3E}">
        <p14:creationId xmlns:p14="http://schemas.microsoft.com/office/powerpoint/2010/main" val="2526670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6412-3328-5053-37FC-C98D68D7D441}"/>
              </a:ext>
            </a:extLst>
          </p:cNvPr>
          <p:cNvSpPr>
            <a:spLocks noGrp="1"/>
          </p:cNvSpPr>
          <p:nvPr>
            <p:ph type="title"/>
          </p:nvPr>
        </p:nvSpPr>
        <p:spPr>
          <a:xfrm>
            <a:off x="227610" y="419595"/>
            <a:ext cx="9144000" cy="1263649"/>
          </a:xfrm>
        </p:spPr>
        <p:txBody>
          <a:bodyPr/>
          <a:lstStyle/>
          <a:p>
            <a:r>
              <a:rPr lang="en-US" dirty="0"/>
              <a:t>Harvard references for images</a:t>
            </a:r>
          </a:p>
        </p:txBody>
      </p:sp>
      <p:sp>
        <p:nvSpPr>
          <p:cNvPr id="3" name="Content Placeholder 2">
            <a:extLst>
              <a:ext uri="{FF2B5EF4-FFF2-40B4-BE49-F238E27FC236}">
                <a16:creationId xmlns:a16="http://schemas.microsoft.com/office/drawing/2014/main" id="{C9DF3037-0A2E-D3D7-DF28-B25F19B21A17}"/>
              </a:ext>
            </a:extLst>
          </p:cNvPr>
          <p:cNvSpPr>
            <a:spLocks noGrp="1"/>
          </p:cNvSpPr>
          <p:nvPr>
            <p:ph idx="1"/>
          </p:nvPr>
        </p:nvSpPr>
        <p:spPr>
          <a:xfrm>
            <a:off x="227610" y="1427017"/>
            <a:ext cx="10668000" cy="4721535"/>
          </a:xfrm>
        </p:spPr>
        <p:txBody>
          <a:bodyPr>
            <a:normAutofit/>
          </a:bodyPr>
          <a:lstStyle/>
          <a:p>
            <a:pPr marL="0" indent="0">
              <a:buNone/>
            </a:pPr>
            <a:r>
              <a:rPr lang="en-US" b="1" u="sng" dirty="0" err="1"/>
              <a:t>Mindmap</a:t>
            </a:r>
            <a:endParaRPr lang="en-US" sz="1100" b="1" u="sng" dirty="0"/>
          </a:p>
          <a:p>
            <a:pPr marL="0" indent="0">
              <a:buNone/>
            </a:pPr>
            <a:r>
              <a:rPr lang="en-GB" sz="1100" b="1" i="0" u="none" strike="noStrike" dirty="0">
                <a:effectLst/>
              </a:rPr>
              <a:t>Kim ,S.(2020) Available at: </a:t>
            </a:r>
            <a:r>
              <a:rPr lang="en-GB" sz="1100" b="1" i="0" u="none" strike="noStrike" dirty="0">
                <a:effectLst/>
                <a:hlinkClick r:id="rId2"/>
              </a:rPr>
              <a:t>https://www.radicalcandor.com/radical-candor-not-brutal-honesty/</a:t>
            </a:r>
            <a:r>
              <a:rPr lang="en-GB" sz="1100" b="1" i="0" u="none" strike="noStrike" dirty="0">
                <a:effectLst/>
              </a:rPr>
              <a:t> (Accessed:</a:t>
            </a:r>
            <a:r>
              <a:rPr lang="en-US" sz="1100" b="1" i="0" strike="noStrike" dirty="0">
                <a:effectLst/>
              </a:rPr>
              <a:t> 08/12/22)</a:t>
            </a:r>
          </a:p>
          <a:p>
            <a:pPr marL="0" indent="0">
              <a:buNone/>
            </a:pPr>
            <a:r>
              <a:rPr lang="en-US" sz="1100" b="1" u="none" dirty="0"/>
              <a:t>DSC Info Guides.(2022) Available at: </a:t>
            </a:r>
            <a:r>
              <a:rPr lang="en-US" sz="1100" b="1" u="none" dirty="0">
                <a:hlinkClick r:id="rId3"/>
              </a:rPr>
              <a:t>https://library.daytonastate.edu/reliable/CRAAP</a:t>
            </a:r>
            <a:r>
              <a:rPr lang="en-US" sz="1100" b="1" u="none" dirty="0"/>
              <a:t> (Accessed: 08/12/22)</a:t>
            </a:r>
          </a:p>
          <a:p>
            <a:pPr marL="0" indent="0">
              <a:buNone/>
            </a:pPr>
            <a:endParaRPr lang="en-US" sz="1100" b="1" i="0" strike="noStrike" dirty="0">
              <a:effectLst/>
            </a:endParaRPr>
          </a:p>
          <a:p>
            <a:pPr marL="0" indent="0">
              <a:buNone/>
            </a:pPr>
            <a:endParaRPr lang="en-US" sz="1100" b="1" u="none" dirty="0"/>
          </a:p>
          <a:p>
            <a:pPr marL="0" indent="0">
              <a:buNone/>
            </a:pPr>
            <a:endParaRPr lang="en-US" sz="1100" b="1" i="0" strike="noStrike" dirty="0">
              <a:effectLst/>
            </a:endParaRPr>
          </a:p>
          <a:p>
            <a:pPr marL="0" indent="0">
              <a:buNone/>
            </a:pPr>
            <a:endParaRPr lang="en-US" sz="1100" b="1" u="none" dirty="0"/>
          </a:p>
          <a:p>
            <a:pPr marL="0" indent="0">
              <a:buNone/>
            </a:pPr>
            <a:r>
              <a:rPr lang="en-US" b="1" i="0" u="sng" strike="noStrike" dirty="0">
                <a:effectLst/>
              </a:rPr>
              <a:t>Evaluation</a:t>
            </a:r>
          </a:p>
          <a:p>
            <a:pPr marL="0" indent="0">
              <a:buNone/>
            </a:pPr>
            <a:r>
              <a:rPr lang="en-US" sz="1200" b="1" dirty="0"/>
              <a:t>UON(2022) Available at: </a:t>
            </a:r>
            <a:r>
              <a:rPr lang="en-US" sz="1200" b="1" u="sng" dirty="0">
                <a:hlinkClick r:id="rId4"/>
              </a:rPr>
              <a:t>https://skillshub.northampton.ac.uk/critical-thinking/</a:t>
            </a:r>
            <a:r>
              <a:rPr lang="en-US" sz="1200" b="1" u="sng" dirty="0"/>
              <a:t> (Accessed: 08/12/22)</a:t>
            </a:r>
          </a:p>
          <a:p>
            <a:pPr marL="0" indent="0">
              <a:buNone/>
            </a:pPr>
            <a:r>
              <a:rPr lang="en-US" sz="1200" b="1" dirty="0"/>
              <a:t>Moodle.(2022) Available at: </a:t>
            </a:r>
            <a:r>
              <a:rPr lang="en-US" sz="1200" b="1" dirty="0">
                <a:hlinkClick r:id="rId5"/>
              </a:rPr>
              <a:t>https://moodle.uwtsd.ac.uk/course/view.php?id=8631</a:t>
            </a:r>
            <a:r>
              <a:rPr lang="en-US" sz="1200" b="1" dirty="0"/>
              <a:t> (Accessed:08/12/22)</a:t>
            </a:r>
            <a:endParaRPr lang="en-US" b="1" i="0" strike="noStrike" dirty="0">
              <a:effectLst/>
            </a:endParaRPr>
          </a:p>
          <a:p>
            <a:pPr marL="0" indent="0">
              <a:buNone/>
            </a:pPr>
            <a:endParaRPr lang="en-US" b="1" u="sng" dirty="0"/>
          </a:p>
          <a:p>
            <a:pPr marL="0" indent="0">
              <a:buNone/>
            </a:pPr>
            <a:endParaRPr lang="en-GB" b="1" i="0" u="sng" strike="noStrike" dirty="0">
              <a:effectLst/>
            </a:endParaRPr>
          </a:p>
        </p:txBody>
      </p:sp>
    </p:spTree>
    <p:extLst>
      <p:ext uri="{BB962C8B-B14F-4D97-AF65-F5344CB8AC3E}">
        <p14:creationId xmlns:p14="http://schemas.microsoft.com/office/powerpoint/2010/main" val="3119239288"/>
      </p:ext>
    </p:extLst>
  </p:cSld>
  <p:clrMapOvr>
    <a:masterClrMapping/>
  </p:clrMapOvr>
</p:sld>
</file>

<file path=ppt/theme/theme1.xml><?xml version="1.0" encoding="utf-8"?>
<a:theme xmlns:a="http://schemas.openxmlformats.org/drawingml/2006/main" name="Torn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otalTime>1685</TotalTime>
  <Words>830</Words>
  <Application>Microsoft Macintosh PowerPoint</Application>
  <PresentationFormat>Widescreen</PresentationFormat>
  <Paragraphs>83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Nova Cond</vt:lpstr>
      <vt:lpstr>Calibri</vt:lpstr>
      <vt:lpstr>Impact</vt:lpstr>
      <vt:lpstr>TornVTI</vt:lpstr>
      <vt:lpstr>Assessment 1 tourism and events</vt:lpstr>
      <vt:lpstr>Evaluation of module</vt:lpstr>
      <vt:lpstr>PowerPoint Presentation</vt:lpstr>
      <vt:lpstr>PowerPoint Presentation</vt:lpstr>
      <vt:lpstr>PowerPoint Presentation</vt:lpstr>
      <vt:lpstr>PowerPoint Presentation</vt:lpstr>
      <vt:lpstr>PowerPoint Presentation</vt:lpstr>
      <vt:lpstr>PowerPoint Presentation</vt:lpstr>
      <vt:lpstr>Harvard references for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Jake Pearson (2209723)</dc:creator>
  <cp:lastModifiedBy>Jake Pearson (2209723)</cp:lastModifiedBy>
  <cp:revision>2</cp:revision>
  <dcterms:created xsi:type="dcterms:W3CDTF">2022-12-07T12:00:43Z</dcterms:created>
  <dcterms:modified xsi:type="dcterms:W3CDTF">2022-12-09T14:45:48Z</dcterms:modified>
</cp:coreProperties>
</file>