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819803E-2B13-4CCF-9516-949F433C9C34}" v="758" dt="2021-06-04T13:41:28.90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7" Type="http://schemas.microsoft.com/office/2015/10/relationships/revisionInfo" Target="revisionInfo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04/06/2021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04/06/2021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04/06/2021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04/06/2021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04/06/2021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04/06/2021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04/06/2021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04/06/2021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04/06/2021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04/06/2021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04/06/2021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04/06/2021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38199" y="46675"/>
            <a:ext cx="10515599" cy="486990"/>
          </a:xfrm>
        </p:spPr>
        <p:txBody>
          <a:bodyPr>
            <a:normAutofit/>
          </a:bodyPr>
          <a:lstStyle/>
          <a:p>
            <a:pPr algn="l"/>
            <a:r>
              <a:rPr lang="en-GB" sz="2400" dirty="0">
                <a:latin typeface="Arial Black"/>
                <a:cs typeface="Calibri Light"/>
              </a:rPr>
              <a:t>               Knowledge Management System at Amazon</a:t>
            </a:r>
            <a:endParaRPr lang="en-GB" sz="2000" dirty="0">
              <a:latin typeface="Calibri Light" panose="020F0302020204030204"/>
              <a:cs typeface="Calibri Light" panose="020F0302020204030204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08803" y="573727"/>
            <a:ext cx="10515599" cy="406247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/>
            <a:r>
              <a:rPr lang="en-GB" sz="2000" dirty="0">
                <a:latin typeface="Arial Black"/>
                <a:cs typeface="Calibri"/>
              </a:rPr>
              <a:t>                                              Knowledge storage</a:t>
            </a:r>
            <a:endParaRPr lang="en-GB" sz="2000" dirty="0">
              <a:latin typeface="Arial Black"/>
            </a:endParaRPr>
          </a:p>
        </p:txBody>
      </p:sp>
      <p:pic>
        <p:nvPicPr>
          <p:cNvPr id="5" name="Picture 5" descr="Map&#10;&#10;Description automatically generated">
            <a:extLst>
              <a:ext uri="{FF2B5EF4-FFF2-40B4-BE49-F238E27FC236}">
                <a16:creationId xmlns:a16="http://schemas.microsoft.com/office/drawing/2014/main" id="{7C574BCF-5C04-4AF3-890A-F4C5157EDEE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48229" y="914895"/>
            <a:ext cx="12202193" cy="7172442"/>
          </a:xfrm>
          <a:prstGeom prst="rect">
            <a:avLst/>
          </a:prstGeom>
        </p:spPr>
      </p:pic>
      <p:sp>
        <p:nvSpPr>
          <p:cNvPr id="64" name="Arrow: Chevron 63">
            <a:extLst>
              <a:ext uri="{FF2B5EF4-FFF2-40B4-BE49-F238E27FC236}">
                <a16:creationId xmlns:a16="http://schemas.microsoft.com/office/drawing/2014/main" id="{408EA82B-E2E5-41D5-B019-22D3F65B17E7}"/>
              </a:ext>
            </a:extLst>
          </p:cNvPr>
          <p:cNvSpPr/>
          <p:nvPr/>
        </p:nvSpPr>
        <p:spPr>
          <a:xfrm>
            <a:off x="88363" y="296835"/>
            <a:ext cx="488830" cy="488830"/>
          </a:xfrm>
          <a:prstGeom prst="chevr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65" name="Arrow: Chevron 64">
            <a:extLst>
              <a:ext uri="{FF2B5EF4-FFF2-40B4-BE49-F238E27FC236}">
                <a16:creationId xmlns:a16="http://schemas.microsoft.com/office/drawing/2014/main" id="{DE9F669C-B5F1-416B-AFD0-3CECDB054FC3}"/>
              </a:ext>
            </a:extLst>
          </p:cNvPr>
          <p:cNvSpPr/>
          <p:nvPr/>
        </p:nvSpPr>
        <p:spPr>
          <a:xfrm>
            <a:off x="705691" y="295936"/>
            <a:ext cx="488830" cy="488830"/>
          </a:xfrm>
          <a:prstGeom prst="chevr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66" name="Arrow: Chevron 65">
            <a:extLst>
              <a:ext uri="{FF2B5EF4-FFF2-40B4-BE49-F238E27FC236}">
                <a16:creationId xmlns:a16="http://schemas.microsoft.com/office/drawing/2014/main" id="{D7A4F18D-7EE0-4CC2-9F35-C1EDF70264BC}"/>
              </a:ext>
            </a:extLst>
          </p:cNvPr>
          <p:cNvSpPr/>
          <p:nvPr/>
        </p:nvSpPr>
        <p:spPr>
          <a:xfrm>
            <a:off x="1323019" y="295038"/>
            <a:ext cx="488830" cy="488830"/>
          </a:xfrm>
          <a:prstGeom prst="chevr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67" name="Arrow: Chevron 66">
            <a:extLst>
              <a:ext uri="{FF2B5EF4-FFF2-40B4-BE49-F238E27FC236}">
                <a16:creationId xmlns:a16="http://schemas.microsoft.com/office/drawing/2014/main" id="{CB1744A1-60B8-46ED-9446-19ED5DC87DC3}"/>
              </a:ext>
            </a:extLst>
          </p:cNvPr>
          <p:cNvSpPr/>
          <p:nvPr/>
        </p:nvSpPr>
        <p:spPr>
          <a:xfrm rot="10800000">
            <a:off x="10322347" y="294140"/>
            <a:ext cx="488830" cy="488830"/>
          </a:xfrm>
          <a:prstGeom prst="chevr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68" name="Arrow: Chevron 67">
            <a:extLst>
              <a:ext uri="{FF2B5EF4-FFF2-40B4-BE49-F238E27FC236}">
                <a16:creationId xmlns:a16="http://schemas.microsoft.com/office/drawing/2014/main" id="{5F372D07-4A15-4DED-8458-3B555E3C691B}"/>
              </a:ext>
            </a:extLst>
          </p:cNvPr>
          <p:cNvSpPr/>
          <p:nvPr/>
        </p:nvSpPr>
        <p:spPr>
          <a:xfrm rot="10800000">
            <a:off x="10939675" y="293241"/>
            <a:ext cx="488830" cy="488830"/>
          </a:xfrm>
          <a:prstGeom prst="chevr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69" name="Arrow: Chevron 68">
            <a:extLst>
              <a:ext uri="{FF2B5EF4-FFF2-40B4-BE49-F238E27FC236}">
                <a16:creationId xmlns:a16="http://schemas.microsoft.com/office/drawing/2014/main" id="{5A191CCE-3E0A-4859-BDD7-CF40F24B4667}"/>
              </a:ext>
            </a:extLst>
          </p:cNvPr>
          <p:cNvSpPr/>
          <p:nvPr/>
        </p:nvSpPr>
        <p:spPr>
          <a:xfrm rot="10800000">
            <a:off x="11557002" y="292342"/>
            <a:ext cx="488830" cy="488830"/>
          </a:xfrm>
          <a:prstGeom prst="chevr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70" name="TextBox 69">
            <a:extLst>
              <a:ext uri="{FF2B5EF4-FFF2-40B4-BE49-F238E27FC236}">
                <a16:creationId xmlns:a16="http://schemas.microsoft.com/office/drawing/2014/main" id="{47AF7095-3D03-48C5-8927-1D81D30E480D}"/>
              </a:ext>
            </a:extLst>
          </p:cNvPr>
          <p:cNvSpPr txBox="1"/>
          <p:nvPr/>
        </p:nvSpPr>
        <p:spPr>
          <a:xfrm>
            <a:off x="3236" y="1024026"/>
            <a:ext cx="4669764" cy="5847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600" b="1" dirty="0">
                <a:latin typeface="Arial Black"/>
              </a:rPr>
              <a:t>knowledge</a:t>
            </a:r>
            <a:r>
              <a:rPr lang="en-GB" sz="1600" b="1" dirty="0">
                <a:latin typeface="Arial Black"/>
                <a:ea typeface="+mn-lt"/>
                <a:cs typeface="+mn-lt"/>
              </a:rPr>
              <a:t> and information being created, shared, used, and managed.</a:t>
            </a:r>
            <a:endParaRPr lang="en-GB" sz="1600" b="1" dirty="0">
              <a:latin typeface="Arial Black"/>
              <a:cs typeface="Calibri"/>
            </a:endParaRPr>
          </a:p>
        </p:txBody>
      </p:sp>
      <p:sp>
        <p:nvSpPr>
          <p:cNvPr id="71" name="TextBox 70">
            <a:extLst>
              <a:ext uri="{FF2B5EF4-FFF2-40B4-BE49-F238E27FC236}">
                <a16:creationId xmlns:a16="http://schemas.microsoft.com/office/drawing/2014/main" id="{79FD9D36-171E-44FB-A9E5-33825B87B183}"/>
              </a:ext>
            </a:extLst>
          </p:cNvPr>
          <p:cNvSpPr txBox="1"/>
          <p:nvPr/>
        </p:nvSpPr>
        <p:spPr>
          <a:xfrm>
            <a:off x="4430564" y="1181281"/>
            <a:ext cx="3706483" cy="5847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600" dirty="0">
                <a:latin typeface="Arial Black"/>
              </a:rPr>
              <a:t>share</a:t>
            </a:r>
            <a:r>
              <a:rPr lang="en-GB" sz="1600" dirty="0">
                <a:latin typeface="Arial Black"/>
                <a:ea typeface="+mn-lt"/>
                <a:cs typeface="+mn-lt"/>
              </a:rPr>
              <a:t> viewpoints, ideas, experience, and information.</a:t>
            </a:r>
            <a:endParaRPr lang="en-GB" sz="1600" dirty="0">
              <a:latin typeface="Arial Black"/>
            </a:endParaRPr>
          </a:p>
        </p:txBody>
      </p:sp>
      <p:sp>
        <p:nvSpPr>
          <p:cNvPr id="72" name="TextBox 71">
            <a:extLst>
              <a:ext uri="{FF2B5EF4-FFF2-40B4-BE49-F238E27FC236}">
                <a16:creationId xmlns:a16="http://schemas.microsoft.com/office/drawing/2014/main" id="{985E2A8D-93D3-49DB-847E-51488C6B8DD9}"/>
              </a:ext>
            </a:extLst>
          </p:cNvPr>
          <p:cNvSpPr txBox="1"/>
          <p:nvPr/>
        </p:nvSpPr>
        <p:spPr>
          <a:xfrm>
            <a:off x="619664" y="1769854"/>
            <a:ext cx="4180933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600" dirty="0">
                <a:latin typeface="Arial Black"/>
                <a:ea typeface="+mn-lt"/>
                <a:cs typeface="+mn-lt"/>
              </a:rPr>
              <a:t>all knowledge and information on a single platform and at least 454,400 servers.</a:t>
            </a:r>
            <a:endParaRPr lang="en-US" sz="1600" dirty="0">
              <a:latin typeface="Arial Black"/>
            </a:endParaRPr>
          </a:p>
        </p:txBody>
      </p:sp>
      <p:sp>
        <p:nvSpPr>
          <p:cNvPr id="73" name="TextBox 72">
            <a:extLst>
              <a:ext uri="{FF2B5EF4-FFF2-40B4-BE49-F238E27FC236}">
                <a16:creationId xmlns:a16="http://schemas.microsoft.com/office/drawing/2014/main" id="{8AA94B73-D76F-4E37-8DA5-F112870B5607}"/>
              </a:ext>
            </a:extLst>
          </p:cNvPr>
          <p:cNvSpPr txBox="1"/>
          <p:nvPr/>
        </p:nvSpPr>
        <p:spPr>
          <a:xfrm>
            <a:off x="7620539" y="978200"/>
            <a:ext cx="4712898" cy="5847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600" dirty="0">
                <a:latin typeface="Arial Black"/>
                <a:ea typeface="+mn-lt"/>
                <a:cs typeface="+mn-lt"/>
              </a:rPr>
              <a:t>increased the trust of their customers by using their own platform .</a:t>
            </a:r>
            <a:endParaRPr lang="en-US" dirty="0">
              <a:latin typeface="Arial Black"/>
            </a:endParaRPr>
          </a:p>
        </p:txBody>
      </p:sp>
      <p:sp>
        <p:nvSpPr>
          <p:cNvPr id="74" name="TextBox 73">
            <a:extLst>
              <a:ext uri="{FF2B5EF4-FFF2-40B4-BE49-F238E27FC236}">
                <a16:creationId xmlns:a16="http://schemas.microsoft.com/office/drawing/2014/main" id="{1115E083-7063-4248-BC4D-E6643B586E36}"/>
              </a:ext>
            </a:extLst>
          </p:cNvPr>
          <p:cNvSpPr txBox="1"/>
          <p:nvPr/>
        </p:nvSpPr>
        <p:spPr>
          <a:xfrm>
            <a:off x="6153150" y="4629150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 dirty="0">
              <a:cs typeface="Calibri"/>
            </a:endParaRPr>
          </a:p>
        </p:txBody>
      </p:sp>
      <p:sp>
        <p:nvSpPr>
          <p:cNvPr id="75" name="TextBox 74">
            <a:extLst>
              <a:ext uri="{FF2B5EF4-FFF2-40B4-BE49-F238E27FC236}">
                <a16:creationId xmlns:a16="http://schemas.microsoft.com/office/drawing/2014/main" id="{C6D160F5-82D5-44C4-901C-E6FF0B1154B2}"/>
              </a:ext>
            </a:extLst>
          </p:cNvPr>
          <p:cNvSpPr txBox="1"/>
          <p:nvPr/>
        </p:nvSpPr>
        <p:spPr>
          <a:xfrm>
            <a:off x="7446214" y="1767157"/>
            <a:ext cx="4885426" cy="5847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600" dirty="0">
                <a:latin typeface="Arial Black"/>
                <a:ea typeface="+mn-lt"/>
                <a:cs typeface="+mn-lt"/>
              </a:rPr>
              <a:t>Moving database to AWS from Oracle - save a considerable amount of money.</a:t>
            </a:r>
            <a:endParaRPr lang="en-US" sz="1600" dirty="0">
              <a:latin typeface="Arial Black"/>
            </a:endParaRPr>
          </a:p>
        </p:txBody>
      </p:sp>
      <p:sp>
        <p:nvSpPr>
          <p:cNvPr id="76" name="TextBox 75">
            <a:extLst>
              <a:ext uri="{FF2B5EF4-FFF2-40B4-BE49-F238E27FC236}">
                <a16:creationId xmlns:a16="http://schemas.microsoft.com/office/drawing/2014/main" id="{5913F835-01D3-4F60-AB01-08609C657C4E}"/>
              </a:ext>
            </a:extLst>
          </p:cNvPr>
          <p:cNvSpPr txBox="1"/>
          <p:nvPr/>
        </p:nvSpPr>
        <p:spPr>
          <a:xfrm>
            <a:off x="4742371" y="3678446"/>
            <a:ext cx="2829465" cy="1477328"/>
          </a:xfrm>
          <a:prstGeom prst="rect">
            <a:avLst/>
          </a:prstGeom>
          <a:solidFill>
            <a:srgbClr val="00B050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latin typeface="Arial Black"/>
                <a:cs typeface="Calibri"/>
              </a:rPr>
              <a:t>38 Locations of data centres in United States/7 in Europe and many more around the globe</a:t>
            </a:r>
          </a:p>
        </p:txBody>
      </p:sp>
      <p:sp>
        <p:nvSpPr>
          <p:cNvPr id="77" name="Arrow: Right 76">
            <a:extLst>
              <a:ext uri="{FF2B5EF4-FFF2-40B4-BE49-F238E27FC236}">
                <a16:creationId xmlns:a16="http://schemas.microsoft.com/office/drawing/2014/main" id="{EFC2A06B-04CD-48A4-8915-2B4899FC2651}"/>
              </a:ext>
            </a:extLst>
          </p:cNvPr>
          <p:cNvSpPr/>
          <p:nvPr/>
        </p:nvSpPr>
        <p:spPr>
          <a:xfrm>
            <a:off x="7694208" y="4167040"/>
            <a:ext cx="675736" cy="373812"/>
          </a:xfrm>
          <a:prstGeom prst="rightArrow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8" name="Arrow: Left 77">
            <a:extLst>
              <a:ext uri="{FF2B5EF4-FFF2-40B4-BE49-F238E27FC236}">
                <a16:creationId xmlns:a16="http://schemas.microsoft.com/office/drawing/2014/main" id="{D8EF96D0-CC7D-4292-BF61-275A8434FBCE}"/>
              </a:ext>
            </a:extLst>
          </p:cNvPr>
          <p:cNvSpPr/>
          <p:nvPr/>
        </p:nvSpPr>
        <p:spPr>
          <a:xfrm>
            <a:off x="3983950" y="4166142"/>
            <a:ext cx="589472" cy="373812"/>
          </a:xfrm>
          <a:prstGeom prst="leftArrow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9" name="Arrow: Up 78">
            <a:extLst>
              <a:ext uri="{FF2B5EF4-FFF2-40B4-BE49-F238E27FC236}">
                <a16:creationId xmlns:a16="http://schemas.microsoft.com/office/drawing/2014/main" id="{4B58E8CE-DCD6-4973-9FA2-4A0FD734CB89}"/>
              </a:ext>
            </a:extLst>
          </p:cNvPr>
          <p:cNvSpPr/>
          <p:nvPr/>
        </p:nvSpPr>
        <p:spPr>
          <a:xfrm>
            <a:off x="5840205" y="2897561"/>
            <a:ext cx="402566" cy="661359"/>
          </a:xfrm>
          <a:prstGeom prst="upArrow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0" name="Arrow: Down 79">
            <a:extLst>
              <a:ext uri="{FF2B5EF4-FFF2-40B4-BE49-F238E27FC236}">
                <a16:creationId xmlns:a16="http://schemas.microsoft.com/office/drawing/2014/main" id="{8F6F5AE4-CA23-488A-A636-40BB5FD26606}"/>
              </a:ext>
            </a:extLst>
          </p:cNvPr>
          <p:cNvSpPr/>
          <p:nvPr/>
        </p:nvSpPr>
        <p:spPr>
          <a:xfrm>
            <a:off x="5882438" y="5254551"/>
            <a:ext cx="402566" cy="675736"/>
          </a:xfrm>
          <a:prstGeom prst="downArrow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1" name="TextBox 80">
            <a:extLst>
              <a:ext uri="{FF2B5EF4-FFF2-40B4-BE49-F238E27FC236}">
                <a16:creationId xmlns:a16="http://schemas.microsoft.com/office/drawing/2014/main" id="{B03BD5E0-0D51-4FBF-9864-32AC509B435A}"/>
              </a:ext>
            </a:extLst>
          </p:cNvPr>
          <p:cNvSpPr txBox="1"/>
          <p:nvPr/>
        </p:nvSpPr>
        <p:spPr>
          <a:xfrm>
            <a:off x="5183578" y="6621313"/>
            <a:ext cx="3016369" cy="46997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 dirty="0">
              <a:cs typeface="Calibri"/>
            </a:endParaRPr>
          </a:p>
        </p:txBody>
      </p:sp>
      <p:sp>
        <p:nvSpPr>
          <p:cNvPr id="82" name="TextBox 81">
            <a:extLst>
              <a:ext uri="{FF2B5EF4-FFF2-40B4-BE49-F238E27FC236}">
                <a16:creationId xmlns:a16="http://schemas.microsoft.com/office/drawing/2014/main" id="{8D7F44A9-A3F1-45AA-9F4E-2043FCF84312}"/>
              </a:ext>
            </a:extLst>
          </p:cNvPr>
          <p:cNvSpPr txBox="1"/>
          <p:nvPr/>
        </p:nvSpPr>
        <p:spPr>
          <a:xfrm>
            <a:off x="524414" y="3529281"/>
            <a:ext cx="2743200" cy="480131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600" b="1" dirty="0">
                <a:latin typeface="Arial Black"/>
                <a:ea typeface="+mn-lt"/>
                <a:cs typeface="+mn-lt"/>
              </a:rPr>
              <a:t>AWS </a:t>
            </a:r>
          </a:p>
          <a:p>
            <a:r>
              <a:rPr lang="en-GB" b="1" dirty="0">
                <a:ea typeface="+mn-lt"/>
                <a:cs typeface="+mn-lt"/>
              </a:rPr>
              <a:t>Advantages:</a:t>
            </a:r>
          </a:p>
          <a:p>
            <a:pPr marL="285750" indent="-285750">
              <a:buFont typeface="Symbol"/>
              <a:buChar char="•"/>
            </a:pPr>
            <a:r>
              <a:rPr lang="en-GB" b="1" dirty="0">
                <a:ea typeface="+mn-lt"/>
                <a:cs typeface="+mn-lt"/>
              </a:rPr>
              <a:t>AWS Provides Flexibility and Cost-Effectiveness.</a:t>
            </a:r>
          </a:p>
          <a:p>
            <a:pPr marL="285750" indent="-285750">
              <a:buFont typeface="Symbol"/>
              <a:buChar char="•"/>
            </a:pPr>
            <a:r>
              <a:rPr lang="en-GB" b="1" dirty="0">
                <a:ea typeface="+mn-lt"/>
                <a:cs typeface="+mn-lt"/>
              </a:rPr>
              <a:t>Encryption and Security.</a:t>
            </a:r>
          </a:p>
          <a:p>
            <a:pPr marL="285750" indent="-285750">
              <a:buFont typeface="Symbol"/>
              <a:buChar char="•"/>
            </a:pPr>
            <a:r>
              <a:rPr lang="en-GB" b="1" dirty="0">
                <a:ea typeface="+mn-lt"/>
                <a:cs typeface="+mn-lt"/>
              </a:rPr>
              <a:t>A Wide Range of Tools.</a:t>
            </a:r>
          </a:p>
          <a:p>
            <a:pPr marL="285750" indent="-285750">
              <a:buFont typeface="Symbol"/>
              <a:buChar char="•"/>
            </a:pPr>
            <a:r>
              <a:rPr lang="en-GB" b="1" dirty="0">
                <a:ea typeface="+mn-lt"/>
                <a:cs typeface="+mn-lt"/>
              </a:rPr>
              <a:t>Managed IT Services Offered.</a:t>
            </a:r>
          </a:p>
          <a:p>
            <a:r>
              <a:rPr lang="en-GB" b="1" dirty="0">
                <a:ea typeface="+mn-lt"/>
                <a:cs typeface="+mn-lt"/>
              </a:rPr>
              <a:t>Disadvantages:</a:t>
            </a:r>
          </a:p>
          <a:p>
            <a:pPr marL="285750" indent="-285750">
              <a:buFont typeface="Symbol"/>
              <a:buChar char="•"/>
            </a:pPr>
            <a:r>
              <a:rPr lang="en-GB" b="1" dirty="0">
                <a:ea typeface="+mn-lt"/>
                <a:cs typeface="+mn-lt"/>
              </a:rPr>
              <a:t>Limits on AWS services.</a:t>
            </a:r>
          </a:p>
          <a:p>
            <a:pPr marL="285750" indent="-285750">
              <a:buFont typeface="Symbol"/>
              <a:buChar char="•"/>
            </a:pPr>
            <a:r>
              <a:rPr lang="en-GB" b="1" dirty="0">
                <a:ea typeface="+mn-lt"/>
                <a:cs typeface="+mn-lt"/>
              </a:rPr>
              <a:t>Fee for technical help.</a:t>
            </a:r>
          </a:p>
          <a:p>
            <a:pPr marL="285750" indent="-285750">
              <a:buFont typeface="Symbol"/>
              <a:buChar char="•"/>
            </a:pPr>
            <a:r>
              <a:rPr lang="en-GB" b="1" dirty="0">
                <a:ea typeface="+mn-lt"/>
                <a:cs typeface="+mn-lt"/>
              </a:rPr>
              <a:t>Your team's lack of necessary knowledge.</a:t>
            </a:r>
          </a:p>
          <a:p>
            <a:pPr marL="285750" indent="-285750">
              <a:buFont typeface="Symbol"/>
              <a:buChar char="•"/>
            </a:pPr>
            <a:r>
              <a:rPr lang="en-GB" b="1" dirty="0">
                <a:ea typeface="+mn-lt"/>
                <a:cs typeface="+mn-lt"/>
              </a:rPr>
              <a:t>Issues with Cloud Computing in general.</a:t>
            </a:r>
          </a:p>
          <a:p>
            <a:pPr algn="l"/>
            <a:endParaRPr lang="en-GB" dirty="0">
              <a:cs typeface="Calibri"/>
            </a:endParaRPr>
          </a:p>
        </p:txBody>
      </p:sp>
      <p:sp>
        <p:nvSpPr>
          <p:cNvPr id="83" name="TextBox 82">
            <a:extLst>
              <a:ext uri="{FF2B5EF4-FFF2-40B4-BE49-F238E27FC236}">
                <a16:creationId xmlns:a16="http://schemas.microsoft.com/office/drawing/2014/main" id="{D6D6ABDE-7633-4BAA-8462-8643AEB02DA4}"/>
              </a:ext>
            </a:extLst>
          </p:cNvPr>
          <p:cNvSpPr txBox="1"/>
          <p:nvPr/>
        </p:nvSpPr>
        <p:spPr>
          <a:xfrm>
            <a:off x="8732988" y="3427743"/>
            <a:ext cx="3174520" cy="480131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600" b="1" dirty="0">
                <a:latin typeface="Arial Black"/>
                <a:ea typeface="+mn-lt"/>
                <a:cs typeface="+mn-lt"/>
              </a:rPr>
              <a:t>GCP</a:t>
            </a:r>
          </a:p>
          <a:p>
            <a:r>
              <a:rPr lang="en-GB" b="1" dirty="0">
                <a:ea typeface="+mn-lt"/>
                <a:cs typeface="+mn-lt"/>
              </a:rPr>
              <a:t>Advantages:</a:t>
            </a:r>
          </a:p>
          <a:p>
            <a:pPr marL="285750" indent="-285750">
              <a:buFont typeface="Symbol"/>
              <a:buChar char="•"/>
            </a:pPr>
            <a:r>
              <a:rPr lang="en-GB" b="1" dirty="0">
                <a:ea typeface="+mn-lt"/>
                <a:cs typeface="+mn-lt"/>
              </a:rPr>
              <a:t>Pricing that is better than the competition.</a:t>
            </a:r>
          </a:p>
          <a:p>
            <a:pPr marL="285750" indent="-285750">
              <a:buFont typeface="Symbol"/>
              <a:buChar char="•"/>
            </a:pPr>
            <a:r>
              <a:rPr lang="en-GB" b="1" dirty="0">
                <a:ea typeface="+mn-lt"/>
                <a:cs typeface="+mn-lt"/>
              </a:rPr>
              <a:t>Virtual Machine Migration in Real Time.</a:t>
            </a:r>
          </a:p>
          <a:p>
            <a:pPr marL="285750" indent="-285750">
              <a:buFont typeface="Symbol"/>
              <a:buChar char="•"/>
            </a:pPr>
            <a:r>
              <a:rPr lang="en-GB" b="1" dirty="0">
                <a:ea typeface="+mn-lt"/>
                <a:cs typeface="+mn-lt"/>
              </a:rPr>
              <a:t>Backups that are redundant.</a:t>
            </a:r>
          </a:p>
          <a:p>
            <a:pPr marL="285750" indent="-285750">
              <a:buFont typeface="Symbol"/>
              <a:buChar char="•"/>
            </a:pPr>
            <a:r>
              <a:rPr lang="en-GB" b="1" dirty="0">
                <a:ea typeface="+mn-lt"/>
                <a:cs typeface="+mn-lt"/>
              </a:rPr>
              <a:t>Global Private Fiber Network</a:t>
            </a:r>
          </a:p>
          <a:p>
            <a:r>
              <a:rPr lang="en-GB" b="1" dirty="0">
                <a:ea typeface="+mn-lt"/>
                <a:cs typeface="+mn-lt"/>
              </a:rPr>
              <a:t>Disadvantages:</a:t>
            </a:r>
          </a:p>
          <a:p>
            <a:pPr marL="285750" indent="-285750">
              <a:buFont typeface="Symbol"/>
              <a:buChar char="•"/>
            </a:pPr>
            <a:r>
              <a:rPr lang="en-GB" b="1" dirty="0">
                <a:ea typeface="+mn-lt"/>
                <a:cs typeface="+mn-lt"/>
              </a:rPr>
              <a:t>Small parts, difficult to get started.</a:t>
            </a:r>
          </a:p>
          <a:p>
            <a:pPr marL="285750" indent="-285750">
              <a:buFont typeface="Symbol"/>
              <a:buChar char="•"/>
            </a:pPr>
            <a:r>
              <a:rPr lang="en-GB" b="1" dirty="0">
                <a:ea typeface="+mn-lt"/>
                <a:cs typeface="+mn-lt"/>
              </a:rPr>
              <a:t>Everything costs money once you leave the Free Tier.</a:t>
            </a:r>
          </a:p>
          <a:p>
            <a:pPr marL="285750" indent="-285750">
              <a:buFont typeface="Symbol"/>
              <a:buChar char="•"/>
            </a:pPr>
            <a:r>
              <a:rPr lang="en-GB" b="1" dirty="0">
                <a:ea typeface="+mn-lt"/>
                <a:cs typeface="+mn-lt"/>
              </a:rPr>
              <a:t>When compared to AWS, it is lacking in functionalities.</a:t>
            </a:r>
          </a:p>
          <a:p>
            <a:pPr algn="l"/>
            <a:endParaRPr lang="en-GB" b="1" dirty="0">
              <a:cs typeface="Calibri"/>
            </a:endParaRPr>
          </a:p>
        </p:txBody>
      </p:sp>
      <p:sp>
        <p:nvSpPr>
          <p:cNvPr id="84" name="TextBox 83">
            <a:extLst>
              <a:ext uri="{FF2B5EF4-FFF2-40B4-BE49-F238E27FC236}">
                <a16:creationId xmlns:a16="http://schemas.microsoft.com/office/drawing/2014/main" id="{6E13ADAF-D152-43C1-9586-59E73808872B}"/>
              </a:ext>
            </a:extLst>
          </p:cNvPr>
          <p:cNvSpPr txBox="1"/>
          <p:nvPr/>
        </p:nvSpPr>
        <p:spPr>
          <a:xfrm>
            <a:off x="4131334" y="6331070"/>
            <a:ext cx="4339085" cy="61555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600" dirty="0">
                <a:latin typeface="Arial Black"/>
                <a:ea typeface="+mn-lt"/>
                <a:cs typeface="+mn-lt"/>
              </a:rPr>
              <a:t>Top 2 Competitors for AWS platform </a:t>
            </a:r>
          </a:p>
          <a:p>
            <a:endParaRPr lang="en-GB" dirty="0">
              <a:ea typeface="+mn-lt"/>
              <a:cs typeface="+mn-lt"/>
            </a:endParaRPr>
          </a:p>
        </p:txBody>
      </p:sp>
      <p:pic>
        <p:nvPicPr>
          <p:cNvPr id="85" name="Picture 85" descr="Logo, company name&#10;&#10;Description automatically generated">
            <a:extLst>
              <a:ext uri="{FF2B5EF4-FFF2-40B4-BE49-F238E27FC236}">
                <a16:creationId xmlns:a16="http://schemas.microsoft.com/office/drawing/2014/main" id="{D8D2930C-74B1-48CA-8513-A56B1313C85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2287" y="6783776"/>
            <a:ext cx="2585050" cy="1197995"/>
          </a:xfrm>
          <a:prstGeom prst="rect">
            <a:avLst/>
          </a:prstGeom>
        </p:spPr>
      </p:pic>
      <p:pic>
        <p:nvPicPr>
          <p:cNvPr id="86" name="Picture 86" descr="Logo&#10;&#10;Description automatically generated">
            <a:extLst>
              <a:ext uri="{FF2B5EF4-FFF2-40B4-BE49-F238E27FC236}">
                <a16:creationId xmlns:a16="http://schemas.microsoft.com/office/drawing/2014/main" id="{83A98DA4-20AB-4BC5-A50B-52958C62AFF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32740" y="6768766"/>
            <a:ext cx="2714446" cy="12423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2" baseType="lpstr">
      <vt:lpstr>office theme</vt:lpstr>
      <vt:lpstr>               Knowledge Management System at Amazon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245</cp:revision>
  <dcterms:created xsi:type="dcterms:W3CDTF">2021-06-04T12:37:07Z</dcterms:created>
  <dcterms:modified xsi:type="dcterms:W3CDTF">2021-06-04T13:43:02Z</dcterms:modified>
</cp:coreProperties>
</file>