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6" r:id="rId1"/>
  </p:sldMasterIdLst>
  <p:sldIdLst>
    <p:sldId id="256" r:id="rId2"/>
    <p:sldId id="268" r:id="rId3"/>
    <p:sldId id="257" r:id="rId4"/>
    <p:sldId id="258" r:id="rId5"/>
    <p:sldId id="259" r:id="rId6"/>
    <p:sldId id="260" r:id="rId7"/>
    <p:sldId id="263" r:id="rId8"/>
    <p:sldId id="262"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719" autoAdjust="0"/>
    <p:restoredTop sz="94660"/>
  </p:normalViewPr>
  <p:slideViewPr>
    <p:cSldViewPr snapToGrid="0">
      <p:cViewPr varScale="1">
        <p:scale>
          <a:sx n="59" d="100"/>
          <a:sy n="59" d="100"/>
        </p:scale>
        <p:origin x="89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226E8B86-699D-45E8-87F9-D9C88F4203BB}"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ABE073-6BD9-4C60-BA61-4C5C6D6D67A1}" type="slidenum">
              <a:rPr lang="en-GB" smtClean="0"/>
              <a:t>‹#›</a:t>
            </a:fld>
            <a:endParaRPr lang="en-GB"/>
          </a:p>
        </p:txBody>
      </p:sp>
    </p:spTree>
    <p:extLst>
      <p:ext uri="{BB962C8B-B14F-4D97-AF65-F5344CB8AC3E}">
        <p14:creationId xmlns:p14="http://schemas.microsoft.com/office/powerpoint/2010/main" val="37250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26E8B86-699D-45E8-87F9-D9C88F4203BB}"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ABE073-6BD9-4C60-BA61-4C5C6D6D67A1}" type="slidenum">
              <a:rPr lang="en-GB" smtClean="0"/>
              <a:t>‹#›</a:t>
            </a:fld>
            <a:endParaRPr lang="en-GB"/>
          </a:p>
        </p:txBody>
      </p:sp>
    </p:spTree>
    <p:extLst>
      <p:ext uri="{BB962C8B-B14F-4D97-AF65-F5344CB8AC3E}">
        <p14:creationId xmlns:p14="http://schemas.microsoft.com/office/powerpoint/2010/main" val="20159259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26E8B86-699D-45E8-87F9-D9C88F4203BB}"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ABE073-6BD9-4C60-BA61-4C5C6D6D67A1}" type="slidenum">
              <a:rPr lang="en-GB" smtClean="0"/>
              <a:t>‹#›</a:t>
            </a:fld>
            <a:endParaRPr lang="en-GB"/>
          </a:p>
        </p:txBody>
      </p:sp>
    </p:spTree>
    <p:extLst>
      <p:ext uri="{BB962C8B-B14F-4D97-AF65-F5344CB8AC3E}">
        <p14:creationId xmlns:p14="http://schemas.microsoft.com/office/powerpoint/2010/main" val="24168444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26E8B86-699D-45E8-87F9-D9C88F4203BB}"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ABE073-6BD9-4C60-BA61-4C5C6D6D67A1}" type="slidenum">
              <a:rPr lang="en-GB" smtClean="0"/>
              <a:t>‹#›</a:t>
            </a:fld>
            <a:endParaRPr lang="en-GB"/>
          </a:p>
        </p:txBody>
      </p:sp>
    </p:spTree>
    <p:extLst>
      <p:ext uri="{BB962C8B-B14F-4D97-AF65-F5344CB8AC3E}">
        <p14:creationId xmlns:p14="http://schemas.microsoft.com/office/powerpoint/2010/main" val="14402924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26E8B86-699D-45E8-87F9-D9C88F4203BB}" type="datetimeFigureOut">
              <a:rPr lang="en-GB" smtClean="0"/>
              <a:t>12/07/2026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2ABE073-6BD9-4C60-BA61-4C5C6D6D67A1}" type="slidenum">
              <a:rPr lang="en-GB" smtClean="0"/>
              <a:t>‹#›</a:t>
            </a:fld>
            <a:endParaRPr lang="en-GB"/>
          </a:p>
        </p:txBody>
      </p:sp>
    </p:spTree>
    <p:extLst>
      <p:ext uri="{BB962C8B-B14F-4D97-AF65-F5344CB8AC3E}">
        <p14:creationId xmlns:p14="http://schemas.microsoft.com/office/powerpoint/2010/main" val="15640912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26E8B86-699D-45E8-87F9-D9C88F4203BB}" type="datetimeFigureOut">
              <a:rPr lang="en-GB" smtClean="0"/>
              <a:t>12/07/2026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2ABE073-6BD9-4C60-BA61-4C5C6D6D67A1}" type="slidenum">
              <a:rPr lang="en-GB" smtClean="0"/>
              <a:t>‹#›</a:t>
            </a:fld>
            <a:endParaRPr lang="en-GB"/>
          </a:p>
        </p:txBody>
      </p:sp>
    </p:spTree>
    <p:extLst>
      <p:ext uri="{BB962C8B-B14F-4D97-AF65-F5344CB8AC3E}">
        <p14:creationId xmlns:p14="http://schemas.microsoft.com/office/powerpoint/2010/main" val="2723759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6E8B86-699D-45E8-87F9-D9C88F4203BB}" type="datetimeFigureOut">
              <a:rPr lang="en-GB" smtClean="0"/>
              <a:t>12/07/2026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2ABE073-6BD9-4C60-BA61-4C5C6D6D67A1}" type="slidenum">
              <a:rPr lang="en-GB" smtClean="0"/>
              <a:t>‹#›</a:t>
            </a:fld>
            <a:endParaRPr lang="en-GB"/>
          </a:p>
        </p:txBody>
      </p:sp>
    </p:spTree>
    <p:extLst>
      <p:ext uri="{BB962C8B-B14F-4D97-AF65-F5344CB8AC3E}">
        <p14:creationId xmlns:p14="http://schemas.microsoft.com/office/powerpoint/2010/main" val="42431096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26E8B86-699D-45E8-87F9-D9C88F4203BB}"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ABE073-6BD9-4C60-BA61-4C5C6D6D67A1}" type="slidenum">
              <a:rPr lang="en-GB" smtClean="0"/>
              <a:t>‹#›</a:t>
            </a:fld>
            <a:endParaRPr lang="en-GB"/>
          </a:p>
        </p:txBody>
      </p:sp>
    </p:spTree>
    <p:extLst>
      <p:ext uri="{BB962C8B-B14F-4D97-AF65-F5344CB8AC3E}">
        <p14:creationId xmlns:p14="http://schemas.microsoft.com/office/powerpoint/2010/main" val="1783738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ABE073-6BD9-4C60-BA61-4C5C6D6D67A1}" type="slidenum">
              <a:rPr lang="en-GB" smtClean="0"/>
              <a:t>‹#›</a:t>
            </a:fld>
            <a:endParaRPr lang="en-GB"/>
          </a:p>
        </p:txBody>
      </p:sp>
      <p:sp>
        <p:nvSpPr>
          <p:cNvPr id="5" name="Date Placeholder 4"/>
          <p:cNvSpPr>
            <a:spLocks noGrp="1"/>
          </p:cNvSpPr>
          <p:nvPr>
            <p:ph type="dt" sz="half" idx="10"/>
          </p:nvPr>
        </p:nvSpPr>
        <p:spPr/>
        <p:txBody>
          <a:bodyPr/>
          <a:lstStyle/>
          <a:p>
            <a:fld id="{226E8B86-699D-45E8-87F9-D9C88F4203BB}" type="datetimeFigureOut">
              <a:rPr lang="en-GB" smtClean="0"/>
              <a:t>12/07/2026</a:t>
            </a:fld>
            <a:endParaRPr lang="en-GB"/>
          </a:p>
        </p:txBody>
      </p:sp>
    </p:spTree>
    <p:extLst>
      <p:ext uri="{BB962C8B-B14F-4D97-AF65-F5344CB8AC3E}">
        <p14:creationId xmlns:p14="http://schemas.microsoft.com/office/powerpoint/2010/main" val="21569610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26E8B86-699D-45E8-87F9-D9C88F4203BB}"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ABE073-6BD9-4C60-BA61-4C5C6D6D67A1}" type="slidenum">
              <a:rPr lang="en-GB" smtClean="0"/>
              <a:t>‹#›</a:t>
            </a:fld>
            <a:endParaRPr lang="en-GB"/>
          </a:p>
        </p:txBody>
      </p:sp>
    </p:spTree>
    <p:extLst>
      <p:ext uri="{BB962C8B-B14F-4D97-AF65-F5344CB8AC3E}">
        <p14:creationId xmlns:p14="http://schemas.microsoft.com/office/powerpoint/2010/main" val="21424829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26E8B86-699D-45E8-87F9-D9C88F4203BB}"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ABE073-6BD9-4C60-BA61-4C5C6D6D67A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2302285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26E8B86-699D-45E8-87F9-D9C88F4203BB}"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ABE073-6BD9-4C60-BA61-4C5C6D6D67A1}" type="slidenum">
              <a:rPr lang="en-GB" smtClean="0"/>
              <a:t>‹#›</a:t>
            </a:fld>
            <a:endParaRPr lang="en-GB"/>
          </a:p>
        </p:txBody>
      </p:sp>
    </p:spTree>
    <p:extLst>
      <p:ext uri="{BB962C8B-B14F-4D97-AF65-F5344CB8AC3E}">
        <p14:creationId xmlns:p14="http://schemas.microsoft.com/office/powerpoint/2010/main" val="23421925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26E8B86-699D-45E8-87F9-D9C88F4203BB}"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ABE073-6BD9-4C60-BA61-4C5C6D6D67A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584825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26E8B86-699D-45E8-87F9-D9C88F4203BB}"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ABE073-6BD9-4C60-BA61-4C5C6D6D67A1}" type="slidenum">
              <a:rPr lang="en-GB" smtClean="0"/>
              <a:t>‹#›</a:t>
            </a:fld>
            <a:endParaRPr lang="en-GB"/>
          </a:p>
        </p:txBody>
      </p:sp>
    </p:spTree>
    <p:extLst>
      <p:ext uri="{BB962C8B-B14F-4D97-AF65-F5344CB8AC3E}">
        <p14:creationId xmlns:p14="http://schemas.microsoft.com/office/powerpoint/2010/main" val="32470028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26E8B86-699D-45E8-87F9-D9C88F4203BB}"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ABE073-6BD9-4C60-BA61-4C5C6D6D67A1}" type="slidenum">
              <a:rPr lang="en-GB" smtClean="0"/>
              <a:t>‹#›</a:t>
            </a:fld>
            <a:endParaRPr lang="en-GB"/>
          </a:p>
        </p:txBody>
      </p:sp>
    </p:spTree>
    <p:extLst>
      <p:ext uri="{BB962C8B-B14F-4D97-AF65-F5344CB8AC3E}">
        <p14:creationId xmlns:p14="http://schemas.microsoft.com/office/powerpoint/2010/main" val="260435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26E8B86-699D-45E8-87F9-D9C88F4203BB}"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ABE073-6BD9-4C60-BA61-4C5C6D6D67A1}" type="slidenum">
              <a:rPr lang="en-GB" smtClean="0"/>
              <a:t>‹#›</a:t>
            </a:fld>
            <a:endParaRPr lang="en-GB"/>
          </a:p>
        </p:txBody>
      </p:sp>
    </p:spTree>
    <p:extLst>
      <p:ext uri="{BB962C8B-B14F-4D97-AF65-F5344CB8AC3E}">
        <p14:creationId xmlns:p14="http://schemas.microsoft.com/office/powerpoint/2010/main" val="41840132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26E8B86-699D-45E8-87F9-D9C88F4203BB}" type="datetimeFigureOut">
              <a:rPr lang="en-GB" smtClean="0"/>
              <a:t>12/07/2026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2ABE073-6BD9-4C60-BA61-4C5C6D6D67A1}" type="slidenum">
              <a:rPr lang="en-GB" smtClean="0"/>
              <a:t>‹#›</a:t>
            </a:fld>
            <a:endParaRPr lang="en-GB"/>
          </a:p>
        </p:txBody>
      </p:sp>
    </p:spTree>
    <p:extLst>
      <p:ext uri="{BB962C8B-B14F-4D97-AF65-F5344CB8AC3E}">
        <p14:creationId xmlns:p14="http://schemas.microsoft.com/office/powerpoint/2010/main" val="910553704"/>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 id="2147483718" r:id="rId12"/>
    <p:sldLayoutId id="2147483719" r:id="rId13"/>
    <p:sldLayoutId id="2147483720" r:id="rId14"/>
    <p:sldLayoutId id="2147483721" r:id="rId15"/>
    <p:sldLayoutId id="214748372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A04C9-4868-0BB3-68F6-DA232B3ED1F3}"/>
              </a:ext>
            </a:extLst>
          </p:cNvPr>
          <p:cNvSpPr>
            <a:spLocks noGrp="1"/>
          </p:cNvSpPr>
          <p:nvPr>
            <p:ph type="ctrTitle"/>
          </p:nvPr>
        </p:nvSpPr>
        <p:spPr>
          <a:xfrm>
            <a:off x="1507067" y="63966"/>
            <a:ext cx="7766936" cy="1646302"/>
          </a:xfrm>
        </p:spPr>
        <p:txBody>
          <a:bodyPr/>
          <a:lstStyle/>
          <a:p>
            <a:endParaRPr lang="en-GB" dirty="0"/>
          </a:p>
        </p:txBody>
      </p:sp>
      <p:sp>
        <p:nvSpPr>
          <p:cNvPr id="3" name="Subtitle 2">
            <a:extLst>
              <a:ext uri="{FF2B5EF4-FFF2-40B4-BE49-F238E27FC236}">
                <a16:creationId xmlns:a16="http://schemas.microsoft.com/office/drawing/2014/main" id="{DA8F53D0-69E6-BB51-8B60-8FA3B21871BF}"/>
              </a:ext>
            </a:extLst>
          </p:cNvPr>
          <p:cNvSpPr>
            <a:spLocks noGrp="1"/>
          </p:cNvSpPr>
          <p:nvPr>
            <p:ph type="subTitle" idx="1"/>
          </p:nvPr>
        </p:nvSpPr>
        <p:spPr>
          <a:xfrm>
            <a:off x="1507067" y="2830287"/>
            <a:ext cx="7766936" cy="3320142"/>
          </a:xfrm>
        </p:spPr>
        <p:txBody>
          <a:bodyPr>
            <a:normAutofit/>
          </a:bodyPr>
          <a:lstStyle/>
          <a:p>
            <a:pPr algn="l"/>
            <a:r>
              <a:rPr lang="en-GB" altLang="en-US" sz="2400" u="sng" dirty="0"/>
              <a:t>Module Number</a:t>
            </a:r>
            <a:r>
              <a:rPr lang="en-GB" altLang="en-US" sz="2400" dirty="0"/>
              <a:t>: </a:t>
            </a:r>
            <a:r>
              <a:rPr lang="en-GB" sz="2400" b="1" dirty="0"/>
              <a:t>LCHS4010 </a:t>
            </a:r>
            <a:endParaRPr lang="en-GB" altLang="en-US" sz="2400" b="1" i="1" dirty="0"/>
          </a:p>
          <a:p>
            <a:pPr algn="l"/>
            <a:r>
              <a:rPr lang="en-GB" altLang="en-US" sz="2400" u="sng" dirty="0"/>
              <a:t>Assignment No</a:t>
            </a:r>
            <a:r>
              <a:rPr lang="en-GB" altLang="en-US" sz="2400" b="1" i="1" dirty="0"/>
              <a:t>:     ASSIGNMENT 1</a:t>
            </a:r>
          </a:p>
          <a:p>
            <a:pPr algn="l"/>
            <a:r>
              <a:rPr lang="en-GB" altLang="en-US" sz="2400" u="sng" dirty="0"/>
              <a:t>Student Name</a:t>
            </a:r>
            <a:r>
              <a:rPr lang="en-GB" altLang="en-US" sz="2400" b="1" i="1" dirty="0"/>
              <a:t>: Atinicia Pereira da Costa</a:t>
            </a:r>
          </a:p>
          <a:p>
            <a:pPr algn="l"/>
            <a:r>
              <a:rPr lang="en-GB" altLang="en-US" sz="2400" u="sng" dirty="0"/>
              <a:t>Student ID: 2514003</a:t>
            </a:r>
            <a:endParaRPr lang="en-GB" altLang="en-US" sz="2400" b="1" i="1" dirty="0"/>
          </a:p>
          <a:p>
            <a:pPr algn="l"/>
            <a:r>
              <a:rPr lang="en-GB" altLang="en-US" sz="2400" u="sng" dirty="0"/>
              <a:t>Lecturer’s Name</a:t>
            </a:r>
            <a:r>
              <a:rPr lang="en-GB" altLang="en-US" sz="2400" b="1" i="1" dirty="0"/>
              <a:t>:  Christiana Melam</a:t>
            </a:r>
          </a:p>
          <a:p>
            <a:pPr algn="l"/>
            <a:endParaRPr lang="en-GB" dirty="0"/>
          </a:p>
        </p:txBody>
      </p:sp>
    </p:spTree>
    <p:extLst>
      <p:ext uri="{BB962C8B-B14F-4D97-AF65-F5344CB8AC3E}">
        <p14:creationId xmlns:p14="http://schemas.microsoft.com/office/powerpoint/2010/main" val="1480394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B7DB4-0649-05C4-C5F4-97FCF69ADD04}"/>
              </a:ext>
            </a:extLst>
          </p:cNvPr>
          <p:cNvSpPr>
            <a:spLocks noGrp="1"/>
          </p:cNvSpPr>
          <p:nvPr>
            <p:ph type="title"/>
          </p:nvPr>
        </p:nvSpPr>
        <p:spPr/>
        <p:txBody>
          <a:bodyPr/>
          <a:lstStyle/>
          <a:p>
            <a:r>
              <a:rPr lang="en-GB" dirty="0"/>
              <a:t>Table to Contents</a:t>
            </a:r>
          </a:p>
        </p:txBody>
      </p:sp>
      <p:sp>
        <p:nvSpPr>
          <p:cNvPr id="3" name="Content Placeholder 2">
            <a:extLst>
              <a:ext uri="{FF2B5EF4-FFF2-40B4-BE49-F238E27FC236}">
                <a16:creationId xmlns:a16="http://schemas.microsoft.com/office/drawing/2014/main" id="{1E8D69BE-EEFC-43FD-328B-90249EA2C5CF}"/>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10658385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CBC69-2468-BC6A-D49D-BC035B355E32}"/>
              </a:ext>
            </a:extLst>
          </p:cNvPr>
          <p:cNvSpPr>
            <a:spLocks noGrp="1"/>
          </p:cNvSpPr>
          <p:nvPr>
            <p:ph type="title"/>
          </p:nvPr>
        </p:nvSpPr>
        <p:spPr/>
        <p:txBody>
          <a:bodyPr/>
          <a:lstStyle/>
          <a:p>
            <a:pPr algn="ctr"/>
            <a:r>
              <a:rPr lang="en-GB" dirty="0"/>
              <a:t>Introduction</a:t>
            </a:r>
          </a:p>
        </p:txBody>
      </p:sp>
      <p:sp>
        <p:nvSpPr>
          <p:cNvPr id="3" name="Content Placeholder 2">
            <a:extLst>
              <a:ext uri="{FF2B5EF4-FFF2-40B4-BE49-F238E27FC236}">
                <a16:creationId xmlns:a16="http://schemas.microsoft.com/office/drawing/2014/main" id="{4B87FECF-0745-E032-6D20-67AD2928976A}"/>
              </a:ext>
            </a:extLst>
          </p:cNvPr>
          <p:cNvSpPr>
            <a:spLocks noGrp="1"/>
          </p:cNvSpPr>
          <p:nvPr>
            <p:ph idx="1"/>
          </p:nvPr>
        </p:nvSpPr>
        <p:spPr>
          <a:xfrm>
            <a:off x="568477" y="1627189"/>
            <a:ext cx="8596668" cy="3880773"/>
          </a:xfrm>
        </p:spPr>
        <p:txBody>
          <a:bodyPr>
            <a:normAutofit fontScale="25000" lnSpcReduction="20000"/>
          </a:bodyPr>
          <a:lstStyle/>
          <a:p>
            <a:pPr marL="0" indent="0">
              <a:buNone/>
            </a:pPr>
            <a:endParaRPr lang="en-GB" b="1" dirty="0"/>
          </a:p>
          <a:p>
            <a:pPr>
              <a:lnSpc>
                <a:spcPct val="160000"/>
              </a:lnSpc>
            </a:pPr>
            <a:r>
              <a:rPr lang="en-GB" sz="6400" b="1" dirty="0"/>
              <a:t>This presentation examines the case of Isaac, a four-year-old boy attending a Children's Centre in London. Isaac presents with emotional, social and language development difficulties, including separation anxiety, delayed speech, and withdrawal from group activities.</a:t>
            </a:r>
          </a:p>
          <a:p>
            <a:pPr>
              <a:lnSpc>
                <a:spcPct val="160000"/>
              </a:lnSpc>
            </a:pPr>
            <a:r>
              <a:rPr lang="en-GB" sz="6400" b="1" dirty="0"/>
              <a:t>The presentation applies Bowlby's Attachment Theory to analyse how Isaac's early experiences may have influenced his development. It also considers the impact of nature and nurture, before proposing evidence-based interventions that can support his emotional wellbeing and development within an early years setting.</a:t>
            </a:r>
          </a:p>
          <a:p>
            <a:pPr>
              <a:lnSpc>
                <a:spcPct val="160000"/>
              </a:lnSpc>
            </a:pPr>
            <a:endParaRPr lang="en-GB" sz="6400" b="1" dirty="0"/>
          </a:p>
          <a:p>
            <a:pPr>
              <a:lnSpc>
                <a:spcPct val="160000"/>
              </a:lnSpc>
            </a:pPr>
            <a:r>
              <a:rPr lang="en-GB" sz="6400" b="1" dirty="0"/>
              <a:t>(Bowlby, 1969)</a:t>
            </a:r>
          </a:p>
          <a:p>
            <a:endParaRPr lang="en-GB" dirty="0"/>
          </a:p>
        </p:txBody>
      </p:sp>
    </p:spTree>
    <p:extLst>
      <p:ext uri="{BB962C8B-B14F-4D97-AF65-F5344CB8AC3E}">
        <p14:creationId xmlns:p14="http://schemas.microsoft.com/office/powerpoint/2010/main" val="20567321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4E657-BDB5-FA8F-D014-07CBDD058AFB}"/>
              </a:ext>
            </a:extLst>
          </p:cNvPr>
          <p:cNvSpPr>
            <a:spLocks noGrp="1"/>
          </p:cNvSpPr>
          <p:nvPr>
            <p:ph type="title"/>
          </p:nvPr>
        </p:nvSpPr>
        <p:spPr>
          <a:xfrm>
            <a:off x="677334" y="609600"/>
            <a:ext cx="8596668" cy="1320800"/>
          </a:xfrm>
        </p:spPr>
        <p:txBody>
          <a:bodyPr anchor="t">
            <a:normAutofit/>
          </a:bodyPr>
          <a:lstStyle/>
          <a:p>
            <a:r>
              <a:rPr lang="en-GB" b="1" dirty="0"/>
              <a:t>Bowlby's Attachment Theory</a:t>
            </a:r>
            <a:br>
              <a:rPr lang="en-GB" b="1" dirty="0"/>
            </a:br>
            <a:endParaRPr lang="en-GB" dirty="0"/>
          </a:p>
        </p:txBody>
      </p:sp>
      <p:sp>
        <p:nvSpPr>
          <p:cNvPr id="3" name="Content Placeholder 2">
            <a:extLst>
              <a:ext uri="{FF2B5EF4-FFF2-40B4-BE49-F238E27FC236}">
                <a16:creationId xmlns:a16="http://schemas.microsoft.com/office/drawing/2014/main" id="{2F7E1BCA-B7C0-7B3D-CF3B-F40200AA6656}"/>
              </a:ext>
            </a:extLst>
          </p:cNvPr>
          <p:cNvSpPr>
            <a:spLocks noGrp="1"/>
          </p:cNvSpPr>
          <p:nvPr>
            <p:ph idx="1"/>
          </p:nvPr>
        </p:nvSpPr>
        <p:spPr>
          <a:xfrm>
            <a:off x="677334" y="2160590"/>
            <a:ext cx="5220430" cy="3701270"/>
          </a:xfrm>
        </p:spPr>
        <p:txBody>
          <a:bodyPr>
            <a:normAutofit/>
          </a:bodyPr>
          <a:lstStyle/>
          <a:p>
            <a:pPr>
              <a:lnSpc>
                <a:spcPct val="90000"/>
              </a:lnSpc>
            </a:pPr>
            <a:r>
              <a:rPr lang="en-GB" sz="1400" b="1">
                <a:latin typeface="Arial" panose="020B0604020202020204" pitchFamily="34" charset="0"/>
                <a:cs typeface="Arial" panose="020B0604020202020204" pitchFamily="34" charset="0"/>
              </a:rPr>
              <a:t>Key concepts</a:t>
            </a:r>
          </a:p>
          <a:p>
            <a:pPr>
              <a:lnSpc>
                <a:spcPct val="90000"/>
              </a:lnSpc>
            </a:pPr>
            <a:r>
              <a:rPr lang="en-GB" sz="1400" b="1">
                <a:latin typeface="Arial" panose="020B0604020202020204" pitchFamily="34" charset="0"/>
                <a:cs typeface="Arial" panose="020B0604020202020204" pitchFamily="34" charset="0"/>
              </a:rPr>
              <a:t>• Attachment is the emotional bond between a child and their primary caregiver.</a:t>
            </a:r>
          </a:p>
          <a:p>
            <a:pPr>
              <a:lnSpc>
                <a:spcPct val="90000"/>
              </a:lnSpc>
            </a:pPr>
            <a:r>
              <a:rPr lang="en-GB" sz="1400" b="1">
                <a:latin typeface="Arial" panose="020B0604020202020204" pitchFamily="34" charset="0"/>
                <a:cs typeface="Arial" panose="020B0604020202020204" pitchFamily="34" charset="0"/>
              </a:rPr>
              <a:t>• Secure attachment promotes confidence and healthy emotional development.</a:t>
            </a:r>
          </a:p>
          <a:p>
            <a:pPr>
              <a:lnSpc>
                <a:spcPct val="90000"/>
              </a:lnSpc>
            </a:pPr>
            <a:r>
              <a:rPr lang="en-GB" sz="1400" b="1">
                <a:latin typeface="Arial" panose="020B0604020202020204" pitchFamily="34" charset="0"/>
                <a:cs typeface="Arial" panose="020B0604020202020204" pitchFamily="34" charset="0"/>
              </a:rPr>
              <a:t>• Insecure attachment may lead to anxiety, behavioural difficulties and poor emotional regulation.</a:t>
            </a:r>
          </a:p>
          <a:p>
            <a:pPr>
              <a:lnSpc>
                <a:spcPct val="90000"/>
              </a:lnSpc>
            </a:pPr>
            <a:r>
              <a:rPr lang="en-GB" sz="1400" b="1">
                <a:latin typeface="Arial" panose="020B0604020202020204" pitchFamily="34" charset="0"/>
                <a:cs typeface="Arial" panose="020B0604020202020204" pitchFamily="34" charset="0"/>
              </a:rPr>
              <a:t>• Children develop an Internal Working Model based on early relationships.</a:t>
            </a:r>
          </a:p>
          <a:p>
            <a:pPr>
              <a:lnSpc>
                <a:spcPct val="90000"/>
              </a:lnSpc>
            </a:pPr>
            <a:r>
              <a:rPr lang="en-GB" sz="1400" b="1">
                <a:latin typeface="Arial" panose="020B0604020202020204" pitchFamily="34" charset="0"/>
                <a:cs typeface="Arial" panose="020B0604020202020204" pitchFamily="34" charset="0"/>
              </a:rPr>
              <a:t>• Bowlby believed there is a sensitive period during the first two to three years of life when secure attachment is particularly important.</a:t>
            </a:r>
          </a:p>
          <a:p>
            <a:pPr>
              <a:lnSpc>
                <a:spcPct val="90000"/>
              </a:lnSpc>
            </a:pPr>
            <a:endParaRPr lang="en-GB" sz="1400" b="1">
              <a:latin typeface="Arial" panose="020B0604020202020204" pitchFamily="34" charset="0"/>
              <a:cs typeface="Arial" panose="020B0604020202020204" pitchFamily="34" charset="0"/>
            </a:endParaRPr>
          </a:p>
          <a:p>
            <a:pPr>
              <a:lnSpc>
                <a:spcPct val="90000"/>
              </a:lnSpc>
            </a:pPr>
            <a:r>
              <a:rPr lang="en-GB" sz="1400"/>
              <a:t>(Bowlby, 1969)</a:t>
            </a:r>
          </a:p>
          <a:p>
            <a:pPr>
              <a:lnSpc>
                <a:spcPct val="90000"/>
              </a:lnSpc>
            </a:pPr>
            <a:endParaRPr lang="en-GB" sz="1400"/>
          </a:p>
        </p:txBody>
      </p:sp>
      <p:pic>
        <p:nvPicPr>
          <p:cNvPr id="5" name="Picture 4">
            <a:extLst>
              <a:ext uri="{FF2B5EF4-FFF2-40B4-BE49-F238E27FC236}">
                <a16:creationId xmlns:a16="http://schemas.microsoft.com/office/drawing/2014/main" id="{3D28E699-C69C-F47A-C61B-1C7C455FD59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87417" y="2159000"/>
            <a:ext cx="3145536" cy="2951964"/>
          </a:xfrm>
          <a:prstGeom prst="rect">
            <a:avLst/>
          </a:prstGeom>
        </p:spPr>
      </p:pic>
    </p:spTree>
    <p:extLst>
      <p:ext uri="{BB962C8B-B14F-4D97-AF65-F5344CB8AC3E}">
        <p14:creationId xmlns:p14="http://schemas.microsoft.com/office/powerpoint/2010/main" val="27866739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43856-E46C-4368-15F7-AD6766505AA6}"/>
              </a:ext>
            </a:extLst>
          </p:cNvPr>
          <p:cNvSpPr>
            <a:spLocks noGrp="1"/>
          </p:cNvSpPr>
          <p:nvPr>
            <p:ph type="title"/>
          </p:nvPr>
        </p:nvSpPr>
        <p:spPr>
          <a:xfrm>
            <a:off x="677334" y="609600"/>
            <a:ext cx="8596668" cy="457200"/>
          </a:xfrm>
        </p:spPr>
        <p:txBody>
          <a:bodyPr>
            <a:normAutofit fontScale="90000"/>
          </a:bodyPr>
          <a:lstStyle/>
          <a:p>
            <a:pPr algn="ctr"/>
            <a:r>
              <a:rPr lang="en-GB" b="1" dirty="0"/>
              <a:t>       Why this theory is appropriate?</a:t>
            </a:r>
          </a:p>
        </p:txBody>
      </p:sp>
      <p:sp>
        <p:nvSpPr>
          <p:cNvPr id="3" name="Content Placeholder 2">
            <a:extLst>
              <a:ext uri="{FF2B5EF4-FFF2-40B4-BE49-F238E27FC236}">
                <a16:creationId xmlns:a16="http://schemas.microsoft.com/office/drawing/2014/main" id="{B9A413B6-1436-02E3-82BA-EFC5CFF6BE45}"/>
              </a:ext>
            </a:extLst>
          </p:cNvPr>
          <p:cNvSpPr>
            <a:spLocks noGrp="1"/>
          </p:cNvSpPr>
          <p:nvPr>
            <p:ph idx="1"/>
          </p:nvPr>
        </p:nvSpPr>
        <p:spPr>
          <a:xfrm>
            <a:off x="677334" y="1197429"/>
            <a:ext cx="8596668" cy="4843933"/>
          </a:xfrm>
        </p:spPr>
        <p:txBody>
          <a:bodyPr>
            <a:normAutofit/>
          </a:bodyPr>
          <a:lstStyle/>
          <a:p>
            <a:pPr marL="0" indent="0">
              <a:buNone/>
            </a:pPr>
            <a:endParaRPr lang="en-GB" b="1" dirty="0"/>
          </a:p>
          <a:p>
            <a:pPr>
              <a:buFont typeface="Wingdings" panose="05000000000000000000" pitchFamily="2" charset="2"/>
              <a:buChar char="q"/>
            </a:pPr>
            <a:r>
              <a:rPr lang="en-GB" sz="1400" b="1" dirty="0">
                <a:latin typeface="Arial" panose="020B0604020202020204" pitchFamily="34" charset="0"/>
                <a:cs typeface="Arial" panose="020B0604020202020204" pitchFamily="34" charset="0"/>
              </a:rPr>
              <a:t>Isaac demonstrates several behaviours associated with attachment difficulties:</a:t>
            </a:r>
          </a:p>
          <a:p>
            <a:pPr>
              <a:buFont typeface="Wingdings" panose="05000000000000000000" pitchFamily="2" charset="2"/>
              <a:buChar char="q"/>
            </a:pPr>
            <a:r>
              <a:rPr lang="en-GB" sz="1400" b="1" dirty="0">
                <a:latin typeface="Arial" panose="020B0604020202020204" pitchFamily="34" charset="0"/>
                <a:cs typeface="Arial" panose="020B0604020202020204" pitchFamily="34" charset="0"/>
              </a:rPr>
              <a:t> Distress when separated from his mother</a:t>
            </a:r>
          </a:p>
          <a:p>
            <a:pPr>
              <a:buFont typeface="Wingdings" panose="05000000000000000000" pitchFamily="2" charset="2"/>
              <a:buChar char="q"/>
            </a:pPr>
            <a:r>
              <a:rPr lang="en-GB" sz="1400" b="1" dirty="0">
                <a:latin typeface="Arial" panose="020B0604020202020204" pitchFamily="34" charset="0"/>
                <a:cs typeface="Arial" panose="020B0604020202020204" pitchFamily="34" charset="0"/>
              </a:rPr>
              <a:t> Withdrawn during free play</a:t>
            </a:r>
          </a:p>
          <a:p>
            <a:pPr>
              <a:buFont typeface="Wingdings" panose="05000000000000000000" pitchFamily="2" charset="2"/>
              <a:buChar char="q"/>
            </a:pPr>
            <a:r>
              <a:rPr lang="en-GB" sz="1400" b="1" dirty="0">
                <a:latin typeface="Arial" panose="020B0604020202020204" pitchFamily="34" charset="0"/>
                <a:cs typeface="Arial" panose="020B0604020202020204" pitchFamily="34" charset="0"/>
              </a:rPr>
              <a:t>Difficulty interacting with peers</a:t>
            </a:r>
          </a:p>
          <a:p>
            <a:pPr>
              <a:buFont typeface="Wingdings" panose="05000000000000000000" pitchFamily="2" charset="2"/>
              <a:buChar char="q"/>
            </a:pPr>
            <a:r>
              <a:rPr lang="en-GB" sz="1400" b="1" dirty="0">
                <a:latin typeface="Arial" panose="020B0604020202020204" pitchFamily="34" charset="0"/>
                <a:cs typeface="Arial" panose="020B0604020202020204" pitchFamily="34" charset="0"/>
              </a:rPr>
              <a:t> Delayed language development</a:t>
            </a:r>
          </a:p>
          <a:p>
            <a:pPr>
              <a:buFont typeface="Wingdings" panose="05000000000000000000" pitchFamily="2" charset="2"/>
              <a:buChar char="q"/>
            </a:pPr>
            <a:r>
              <a:rPr lang="en-GB" sz="1400" b="1" dirty="0">
                <a:latin typeface="Arial" panose="020B0604020202020204" pitchFamily="34" charset="0"/>
                <a:cs typeface="Arial" panose="020B0604020202020204" pitchFamily="34" charset="0"/>
              </a:rPr>
              <a:t>Limited independence</a:t>
            </a:r>
          </a:p>
          <a:p>
            <a:pPr marL="0" indent="0">
              <a:buNone/>
            </a:pPr>
            <a:endParaRPr lang="en-GB" sz="1400" b="1"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1600" b="1" dirty="0">
                <a:latin typeface="Arial" panose="020B0604020202020204" pitchFamily="34" charset="0"/>
                <a:cs typeface="Arial" panose="020B0604020202020204" pitchFamily="34" charset="0"/>
              </a:rPr>
              <a:t>His mother's post-natal depression may have reduced her emotional availability, while disrupted childcare arrangements may have affected the consistency of caregiving. According to Bowlby, these experiences may contribute to insecure attachment and influence later emotional and social development.</a:t>
            </a:r>
          </a:p>
          <a:p>
            <a:endParaRPr lang="en-GB" dirty="0"/>
          </a:p>
          <a:p>
            <a:r>
              <a:rPr lang="en-GB" dirty="0"/>
              <a:t>(Bowlby, 1969; Ainsworth et al., 1978)</a:t>
            </a:r>
          </a:p>
          <a:p>
            <a:endParaRPr lang="en-GB" dirty="0"/>
          </a:p>
        </p:txBody>
      </p:sp>
    </p:spTree>
    <p:extLst>
      <p:ext uri="{BB962C8B-B14F-4D97-AF65-F5344CB8AC3E}">
        <p14:creationId xmlns:p14="http://schemas.microsoft.com/office/powerpoint/2010/main" val="12521713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A950CD-C770-78B5-6AF9-7A483EF93412}"/>
              </a:ext>
            </a:extLst>
          </p:cNvPr>
          <p:cNvSpPr>
            <a:spLocks noGrp="1"/>
          </p:cNvSpPr>
          <p:nvPr>
            <p:ph type="title"/>
          </p:nvPr>
        </p:nvSpPr>
        <p:spPr>
          <a:xfrm>
            <a:off x="1043950" y="1179151"/>
            <a:ext cx="3300646" cy="4463889"/>
          </a:xfrm>
        </p:spPr>
        <p:txBody>
          <a:bodyPr anchor="ctr">
            <a:normAutofit/>
          </a:bodyPr>
          <a:lstStyle/>
          <a:p>
            <a:r>
              <a:rPr lang="en-GB" b="1" dirty="0"/>
              <a:t>Applying Bowlby's Theory</a:t>
            </a:r>
            <a:br>
              <a:rPr lang="en-GB" b="1" dirty="0"/>
            </a:br>
            <a:endParaRPr lang="en-GB" dirty="0"/>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E481EA0-8BE9-2360-A54B-A2E84F7E680E}"/>
              </a:ext>
            </a:extLst>
          </p:cNvPr>
          <p:cNvSpPr>
            <a:spLocks noGrp="1"/>
          </p:cNvSpPr>
          <p:nvPr>
            <p:ph idx="1"/>
          </p:nvPr>
        </p:nvSpPr>
        <p:spPr>
          <a:xfrm>
            <a:off x="4978918" y="1109145"/>
            <a:ext cx="6341016" cy="4603900"/>
          </a:xfrm>
        </p:spPr>
        <p:txBody>
          <a:bodyPr anchor="ctr">
            <a:normAutofit/>
          </a:bodyPr>
          <a:lstStyle/>
          <a:p>
            <a:pPr marL="0" indent="0">
              <a:lnSpc>
                <a:spcPct val="90000"/>
              </a:lnSpc>
              <a:buNone/>
            </a:pPr>
            <a:endParaRPr lang="en-GB" sz="1700" b="1"/>
          </a:p>
          <a:p>
            <a:pPr>
              <a:lnSpc>
                <a:spcPct val="90000"/>
              </a:lnSpc>
            </a:pPr>
            <a:r>
              <a:rPr lang="en-GB" sz="1700"/>
              <a:t>Isaac's early experiences suggest that his attachment relationship may have been affected by several environmental challenges.</a:t>
            </a:r>
          </a:p>
          <a:p>
            <a:pPr>
              <a:lnSpc>
                <a:spcPct val="90000"/>
              </a:lnSpc>
            </a:pPr>
            <a:r>
              <a:rPr lang="en-GB" sz="1700"/>
              <a:t>His mother's post-natal depression may have limited sensitive and responsive caregiving during infancy. In addition, frequent changes in childcare and relocation to London may have disrupted his sense of security.</a:t>
            </a:r>
          </a:p>
          <a:p>
            <a:pPr>
              <a:lnSpc>
                <a:spcPct val="90000"/>
              </a:lnSpc>
            </a:pPr>
            <a:r>
              <a:rPr lang="en-GB" sz="1700"/>
              <a:t>As a result, Isaac demonstrates behaviours consistent with insecure attachment, including separation anxiety, emotional dependence, reduced confidence, difficulty engaging with peers and delayed language development.</a:t>
            </a:r>
          </a:p>
          <a:p>
            <a:pPr>
              <a:lnSpc>
                <a:spcPct val="90000"/>
              </a:lnSpc>
            </a:pPr>
            <a:r>
              <a:rPr lang="en-GB" sz="1700"/>
              <a:t>These experiences may influence his emotional regulation, learning and future relationships.</a:t>
            </a:r>
          </a:p>
          <a:p>
            <a:pPr>
              <a:lnSpc>
                <a:spcPct val="90000"/>
              </a:lnSpc>
            </a:pPr>
            <a:endParaRPr lang="en-GB" sz="1700"/>
          </a:p>
          <a:p>
            <a:pPr>
              <a:lnSpc>
                <a:spcPct val="90000"/>
              </a:lnSpc>
            </a:pPr>
            <a:r>
              <a:rPr lang="en-GB" sz="1700"/>
              <a:t>(Bowlby, 1969)</a:t>
            </a:r>
          </a:p>
          <a:p>
            <a:pPr>
              <a:lnSpc>
                <a:spcPct val="90000"/>
              </a:lnSpc>
            </a:pPr>
            <a:endParaRPr lang="en-GB" sz="1700"/>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990110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29BFF-9619-4899-E3E0-257E29BACBC9}"/>
              </a:ext>
            </a:extLst>
          </p:cNvPr>
          <p:cNvSpPr>
            <a:spLocks noGrp="1"/>
          </p:cNvSpPr>
          <p:nvPr>
            <p:ph type="title"/>
          </p:nvPr>
        </p:nvSpPr>
        <p:spPr/>
        <p:txBody>
          <a:bodyPr/>
          <a:lstStyle/>
          <a:p>
            <a:endParaRPr lang="en-GB" dirty="0"/>
          </a:p>
        </p:txBody>
      </p:sp>
      <p:sp>
        <p:nvSpPr>
          <p:cNvPr id="3" name="Text Placeholder 2">
            <a:extLst>
              <a:ext uri="{FF2B5EF4-FFF2-40B4-BE49-F238E27FC236}">
                <a16:creationId xmlns:a16="http://schemas.microsoft.com/office/drawing/2014/main" id="{24CB5DFB-06AC-AC41-6E02-4E8100CADE62}"/>
              </a:ext>
            </a:extLst>
          </p:cNvPr>
          <p:cNvSpPr>
            <a:spLocks noGrp="1"/>
          </p:cNvSpPr>
          <p:nvPr>
            <p:ph type="body" idx="1"/>
          </p:nvPr>
        </p:nvSpPr>
        <p:spPr/>
        <p:txBody>
          <a:bodyPr/>
          <a:lstStyle/>
          <a:p>
            <a:pPr algn="ctr"/>
            <a:r>
              <a:rPr lang="en-GB" dirty="0">
                <a:solidFill>
                  <a:schemeClr val="accent1"/>
                </a:solidFill>
              </a:rPr>
              <a:t>Nature</a:t>
            </a:r>
          </a:p>
        </p:txBody>
      </p:sp>
      <p:sp>
        <p:nvSpPr>
          <p:cNvPr id="4" name="Content Placeholder 3">
            <a:extLst>
              <a:ext uri="{FF2B5EF4-FFF2-40B4-BE49-F238E27FC236}">
                <a16:creationId xmlns:a16="http://schemas.microsoft.com/office/drawing/2014/main" id="{65BE53F9-B7F1-D193-B4BC-57D545A0F663}"/>
              </a:ext>
            </a:extLst>
          </p:cNvPr>
          <p:cNvSpPr>
            <a:spLocks noGrp="1"/>
          </p:cNvSpPr>
          <p:nvPr>
            <p:ph sz="half" idx="2"/>
          </p:nvPr>
        </p:nvSpPr>
        <p:spPr/>
        <p:txBody>
          <a:bodyPr/>
          <a:lstStyle/>
          <a:p>
            <a:pPr>
              <a:buFont typeface="Wingdings" panose="05000000000000000000" pitchFamily="2" charset="2"/>
              <a:buChar char="q"/>
            </a:pPr>
            <a:r>
              <a:rPr lang="en-GB" b="1" dirty="0">
                <a:latin typeface="Arial" panose="020B0604020202020204" pitchFamily="34" charset="0"/>
                <a:cs typeface="Arial" panose="020B0604020202020204" pitchFamily="34" charset="0"/>
              </a:rPr>
              <a:t>Temperament</a:t>
            </a:r>
          </a:p>
          <a:p>
            <a:pPr>
              <a:buFont typeface="Wingdings" panose="05000000000000000000" pitchFamily="2" charset="2"/>
              <a:buChar char="q"/>
            </a:pPr>
            <a:r>
              <a:rPr lang="en-GB" b="1" dirty="0">
                <a:latin typeface="Arial" panose="020B0604020202020204" pitchFamily="34" charset="0"/>
                <a:cs typeface="Arial" panose="020B0604020202020204" pitchFamily="34" charset="0"/>
              </a:rPr>
              <a:t> Brain development</a:t>
            </a:r>
          </a:p>
          <a:p>
            <a:pPr>
              <a:buFont typeface="Wingdings" panose="05000000000000000000" pitchFamily="2" charset="2"/>
              <a:buChar char="q"/>
            </a:pPr>
            <a:r>
              <a:rPr lang="en-GB" b="1" dirty="0">
                <a:latin typeface="Arial" panose="020B0604020202020204" pitchFamily="34" charset="0"/>
                <a:cs typeface="Arial" panose="020B0604020202020204" pitchFamily="34" charset="0"/>
              </a:rPr>
              <a:t> Genetic predisposition</a:t>
            </a:r>
            <a:endParaRPr lang="en-GB" dirty="0"/>
          </a:p>
        </p:txBody>
      </p:sp>
      <p:sp>
        <p:nvSpPr>
          <p:cNvPr id="5" name="Text Placeholder 4">
            <a:extLst>
              <a:ext uri="{FF2B5EF4-FFF2-40B4-BE49-F238E27FC236}">
                <a16:creationId xmlns:a16="http://schemas.microsoft.com/office/drawing/2014/main" id="{2345E452-65AD-C836-53DD-F30C82C6222D}"/>
              </a:ext>
            </a:extLst>
          </p:cNvPr>
          <p:cNvSpPr>
            <a:spLocks noGrp="1"/>
          </p:cNvSpPr>
          <p:nvPr>
            <p:ph type="body" sz="quarter" idx="3"/>
          </p:nvPr>
        </p:nvSpPr>
        <p:spPr/>
        <p:txBody>
          <a:bodyPr/>
          <a:lstStyle/>
          <a:p>
            <a:pPr algn="ctr"/>
            <a:r>
              <a:rPr lang="en-GB" b="1" dirty="0">
                <a:solidFill>
                  <a:schemeClr val="accent1"/>
                </a:solidFill>
              </a:rPr>
              <a:t>Nurture</a:t>
            </a:r>
          </a:p>
        </p:txBody>
      </p:sp>
      <p:sp>
        <p:nvSpPr>
          <p:cNvPr id="6" name="Content Placeholder 5">
            <a:extLst>
              <a:ext uri="{FF2B5EF4-FFF2-40B4-BE49-F238E27FC236}">
                <a16:creationId xmlns:a16="http://schemas.microsoft.com/office/drawing/2014/main" id="{1AA5757B-4EEE-0694-9830-E30359D04202}"/>
              </a:ext>
            </a:extLst>
          </p:cNvPr>
          <p:cNvSpPr>
            <a:spLocks noGrp="1"/>
          </p:cNvSpPr>
          <p:nvPr>
            <p:ph sz="quarter" idx="4"/>
          </p:nvPr>
        </p:nvSpPr>
        <p:spPr/>
        <p:txBody>
          <a:bodyPr/>
          <a:lstStyle/>
          <a:p>
            <a:pPr>
              <a:buFont typeface="Wingdings" panose="05000000000000000000" pitchFamily="2" charset="2"/>
              <a:buChar char="q"/>
            </a:pPr>
            <a:r>
              <a:rPr lang="en-GB" b="1" dirty="0">
                <a:latin typeface="Arial" panose="020B0604020202020204" pitchFamily="34" charset="0"/>
                <a:cs typeface="Arial" panose="020B0604020202020204" pitchFamily="34" charset="0"/>
              </a:rPr>
              <a:t> Mother's mental health</a:t>
            </a:r>
          </a:p>
          <a:p>
            <a:pPr>
              <a:buFont typeface="Wingdings" panose="05000000000000000000" pitchFamily="2" charset="2"/>
              <a:buChar char="q"/>
            </a:pPr>
            <a:r>
              <a:rPr lang="en-GB" b="1" dirty="0">
                <a:latin typeface="Arial" panose="020B0604020202020204" pitchFamily="34" charset="0"/>
                <a:cs typeface="Arial" panose="020B0604020202020204" pitchFamily="34" charset="0"/>
              </a:rPr>
              <a:t> Inconsistent childcare</a:t>
            </a:r>
          </a:p>
          <a:p>
            <a:pPr>
              <a:buFont typeface="Wingdings" panose="05000000000000000000" pitchFamily="2" charset="2"/>
              <a:buChar char="q"/>
            </a:pPr>
            <a:r>
              <a:rPr lang="en-GB" b="1" dirty="0">
                <a:latin typeface="Arial" panose="020B0604020202020204" pitchFamily="34" charset="0"/>
                <a:cs typeface="Arial" panose="020B0604020202020204" pitchFamily="34" charset="0"/>
              </a:rPr>
              <a:t>Limited social interaction</a:t>
            </a:r>
          </a:p>
          <a:p>
            <a:pPr>
              <a:buFont typeface="Wingdings" panose="05000000000000000000" pitchFamily="2" charset="2"/>
              <a:buChar char="q"/>
            </a:pPr>
            <a:r>
              <a:rPr lang="en-GB" b="1" dirty="0">
                <a:latin typeface="Arial" panose="020B0604020202020204" pitchFamily="34" charset="0"/>
                <a:cs typeface="Arial" panose="020B0604020202020204" pitchFamily="34" charset="0"/>
              </a:rPr>
              <a:t>Family relocation</a:t>
            </a:r>
          </a:p>
          <a:p>
            <a:pPr>
              <a:buFont typeface="Wingdings" panose="05000000000000000000" pitchFamily="2" charset="2"/>
              <a:buChar char="q"/>
            </a:pPr>
            <a:r>
              <a:rPr lang="en-GB" b="1" dirty="0">
                <a:latin typeface="Arial" panose="020B0604020202020204" pitchFamily="34" charset="0"/>
                <a:cs typeface="Arial" panose="020B0604020202020204" pitchFamily="34" charset="0"/>
              </a:rPr>
              <a:t>Parenting experiences</a:t>
            </a:r>
          </a:p>
          <a:p>
            <a:endParaRPr lang="en-GB" dirty="0"/>
          </a:p>
        </p:txBody>
      </p:sp>
    </p:spTree>
    <p:extLst>
      <p:ext uri="{BB962C8B-B14F-4D97-AF65-F5344CB8AC3E}">
        <p14:creationId xmlns:p14="http://schemas.microsoft.com/office/powerpoint/2010/main" val="42315435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1C293-BA50-5320-7F40-07FFFC142859}"/>
              </a:ext>
            </a:extLst>
          </p:cNvPr>
          <p:cNvSpPr>
            <a:spLocks noGrp="1"/>
          </p:cNvSpPr>
          <p:nvPr>
            <p:ph type="title"/>
          </p:nvPr>
        </p:nvSpPr>
        <p:spPr/>
        <p:txBody>
          <a:bodyPr/>
          <a:lstStyle/>
          <a:p>
            <a:pPr algn="ctr"/>
            <a:r>
              <a:rPr lang="en-GB" dirty="0"/>
              <a:t>Support Plan Strategies</a:t>
            </a:r>
          </a:p>
        </p:txBody>
      </p:sp>
      <p:sp>
        <p:nvSpPr>
          <p:cNvPr id="3" name="Content Placeholder 2">
            <a:extLst>
              <a:ext uri="{FF2B5EF4-FFF2-40B4-BE49-F238E27FC236}">
                <a16:creationId xmlns:a16="http://schemas.microsoft.com/office/drawing/2014/main" id="{44B50858-F521-199C-86E9-000CCA6FAF7F}"/>
              </a:ext>
            </a:extLst>
          </p:cNvPr>
          <p:cNvSpPr>
            <a:spLocks noGrp="1"/>
          </p:cNvSpPr>
          <p:nvPr>
            <p:ph idx="1"/>
          </p:nvPr>
        </p:nvSpPr>
        <p:spPr>
          <a:xfrm>
            <a:off x="677334" y="1567543"/>
            <a:ext cx="8596668" cy="5290457"/>
          </a:xfrm>
        </p:spPr>
        <p:txBody>
          <a:bodyPr>
            <a:normAutofit fontScale="32500" lnSpcReduction="20000"/>
          </a:bodyPr>
          <a:lstStyle/>
          <a:p>
            <a:pPr marL="0" indent="0">
              <a:buNone/>
            </a:pPr>
            <a:endParaRPr lang="en-GB" b="1" dirty="0"/>
          </a:p>
          <a:p>
            <a:pPr marL="0" indent="0" algn="ctr">
              <a:buNone/>
            </a:pPr>
            <a:r>
              <a:rPr lang="en-GB" b="1" dirty="0"/>
              <a:t>                     </a:t>
            </a:r>
            <a:endParaRPr lang="en-GB" sz="2300" b="1" dirty="0"/>
          </a:p>
          <a:p>
            <a:pPr>
              <a:lnSpc>
                <a:spcPct val="170000"/>
              </a:lnSpc>
              <a:buFont typeface="Wingdings" panose="05000000000000000000" pitchFamily="2" charset="2"/>
              <a:buChar char="q"/>
            </a:pPr>
            <a:r>
              <a:rPr lang="en-GB" sz="4300" b="1" dirty="0">
                <a:latin typeface="Arial" panose="020B0604020202020204" pitchFamily="34" charset="0"/>
                <a:cs typeface="Arial" panose="020B0604020202020204" pitchFamily="34" charset="0"/>
              </a:rPr>
              <a:t>Allocate one consistent Key Worker.</a:t>
            </a:r>
          </a:p>
          <a:p>
            <a:pPr>
              <a:lnSpc>
                <a:spcPct val="170000"/>
              </a:lnSpc>
              <a:buFont typeface="Wingdings" panose="05000000000000000000" pitchFamily="2" charset="2"/>
              <a:buChar char="q"/>
            </a:pPr>
            <a:r>
              <a:rPr lang="en-GB" sz="4300" b="1" dirty="0">
                <a:latin typeface="Arial" panose="020B0604020202020204" pitchFamily="34" charset="0"/>
                <a:cs typeface="Arial" panose="020B0604020202020204" pitchFamily="34" charset="0"/>
              </a:rPr>
              <a:t> Build a secure and trusting relationship.</a:t>
            </a:r>
          </a:p>
          <a:p>
            <a:pPr>
              <a:lnSpc>
                <a:spcPct val="170000"/>
              </a:lnSpc>
              <a:buFont typeface="Wingdings" panose="05000000000000000000" pitchFamily="2" charset="2"/>
              <a:buChar char="q"/>
            </a:pPr>
            <a:r>
              <a:rPr lang="en-GB" sz="4300" b="1" dirty="0">
                <a:latin typeface="Arial" panose="020B0604020202020204" pitchFamily="34" charset="0"/>
                <a:cs typeface="Arial" panose="020B0604020202020204" pitchFamily="34" charset="0"/>
              </a:rPr>
              <a:t> Introduce structured daily routines.</a:t>
            </a:r>
          </a:p>
          <a:p>
            <a:pPr>
              <a:lnSpc>
                <a:spcPct val="170000"/>
              </a:lnSpc>
              <a:buFont typeface="Wingdings" panose="05000000000000000000" pitchFamily="2" charset="2"/>
              <a:buChar char="q"/>
            </a:pPr>
            <a:r>
              <a:rPr lang="en-GB" sz="4300" b="1" dirty="0">
                <a:latin typeface="Arial" panose="020B0604020202020204" pitchFamily="34" charset="0"/>
                <a:cs typeface="Arial" panose="020B0604020202020204" pitchFamily="34" charset="0"/>
              </a:rPr>
              <a:t>Use attachment-based play.</a:t>
            </a:r>
          </a:p>
          <a:p>
            <a:pPr>
              <a:lnSpc>
                <a:spcPct val="170000"/>
              </a:lnSpc>
              <a:buFont typeface="Wingdings" panose="05000000000000000000" pitchFamily="2" charset="2"/>
              <a:buChar char="q"/>
            </a:pPr>
            <a:r>
              <a:rPr lang="en-GB" sz="4300" b="1" dirty="0">
                <a:latin typeface="Arial" panose="020B0604020202020204" pitchFamily="34" charset="0"/>
                <a:cs typeface="Arial" panose="020B0604020202020204" pitchFamily="34" charset="0"/>
              </a:rPr>
              <a:t>Create a language-rich environment through storytelling and conversation.</a:t>
            </a:r>
          </a:p>
          <a:p>
            <a:pPr>
              <a:lnSpc>
                <a:spcPct val="170000"/>
              </a:lnSpc>
              <a:buFont typeface="Wingdings" panose="05000000000000000000" pitchFamily="2" charset="2"/>
              <a:buChar char="q"/>
            </a:pPr>
            <a:r>
              <a:rPr lang="en-GB" sz="4300" b="1" dirty="0">
                <a:latin typeface="Arial" panose="020B0604020202020204" pitchFamily="34" charset="0"/>
                <a:cs typeface="Arial" panose="020B0604020202020204" pitchFamily="34" charset="0"/>
              </a:rPr>
              <a:t>Encourage small-group play activities.</a:t>
            </a:r>
          </a:p>
          <a:p>
            <a:pPr>
              <a:lnSpc>
                <a:spcPct val="170000"/>
              </a:lnSpc>
              <a:buFont typeface="Wingdings" panose="05000000000000000000" pitchFamily="2" charset="2"/>
              <a:buChar char="q"/>
            </a:pPr>
            <a:r>
              <a:rPr lang="en-GB" sz="4300" b="1" dirty="0">
                <a:latin typeface="Arial" panose="020B0604020202020204" pitchFamily="34" charset="0"/>
                <a:cs typeface="Arial" panose="020B0604020202020204" pitchFamily="34" charset="0"/>
              </a:rPr>
              <a:t>Support emotional regulation using feelings cards and calming techniques.</a:t>
            </a:r>
          </a:p>
          <a:p>
            <a:pPr>
              <a:lnSpc>
                <a:spcPct val="170000"/>
              </a:lnSpc>
              <a:buFont typeface="Wingdings" panose="05000000000000000000" pitchFamily="2" charset="2"/>
              <a:buChar char="q"/>
            </a:pPr>
            <a:r>
              <a:rPr lang="en-GB" sz="4300" b="1" dirty="0">
                <a:latin typeface="Arial" panose="020B0604020202020204" pitchFamily="34" charset="0"/>
                <a:cs typeface="Arial" panose="020B0604020202020204" pitchFamily="34" charset="0"/>
              </a:rPr>
              <a:t>Provide parenting support for Isaac's mother.</a:t>
            </a:r>
          </a:p>
          <a:p>
            <a:pPr>
              <a:lnSpc>
                <a:spcPct val="170000"/>
              </a:lnSpc>
              <a:buFont typeface="Wingdings" panose="05000000000000000000" pitchFamily="2" charset="2"/>
              <a:buChar char="q"/>
            </a:pPr>
            <a:r>
              <a:rPr lang="en-GB" sz="4300" b="1" dirty="0">
                <a:latin typeface="Arial" panose="020B0604020202020204" pitchFamily="34" charset="0"/>
                <a:cs typeface="Arial" panose="020B0604020202020204" pitchFamily="34" charset="0"/>
              </a:rPr>
              <a:t>Refer to Speech and Language Therapy if required.</a:t>
            </a:r>
          </a:p>
          <a:p>
            <a:pPr>
              <a:lnSpc>
                <a:spcPct val="170000"/>
              </a:lnSpc>
              <a:buFont typeface="Wingdings" panose="05000000000000000000" pitchFamily="2" charset="2"/>
              <a:buChar char="q"/>
            </a:pPr>
            <a:endParaRPr lang="en-GB" sz="4300" b="1" dirty="0">
              <a:latin typeface="Arial" panose="020B0604020202020204" pitchFamily="34" charset="0"/>
              <a:cs typeface="Arial" panose="020B0604020202020204" pitchFamily="34" charset="0"/>
            </a:endParaRPr>
          </a:p>
          <a:p>
            <a:pPr marL="0" indent="0">
              <a:lnSpc>
                <a:spcPct val="170000"/>
              </a:lnSpc>
              <a:buNone/>
            </a:pPr>
            <a:r>
              <a:rPr lang="en-GB" sz="3700" b="1" dirty="0"/>
              <a:t>(Department for Education, 2024)</a:t>
            </a:r>
          </a:p>
          <a:p>
            <a:endParaRPr lang="en-GB" dirty="0"/>
          </a:p>
        </p:txBody>
      </p:sp>
    </p:spTree>
    <p:extLst>
      <p:ext uri="{BB962C8B-B14F-4D97-AF65-F5344CB8AC3E}">
        <p14:creationId xmlns:p14="http://schemas.microsoft.com/office/powerpoint/2010/main" val="6310293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2C625-3BA1-8015-6CD7-BCF20CE2368A}"/>
              </a:ext>
            </a:extLst>
          </p:cNvPr>
          <p:cNvSpPr>
            <a:spLocks noGrp="1"/>
          </p:cNvSpPr>
          <p:nvPr>
            <p:ph type="title"/>
          </p:nvPr>
        </p:nvSpPr>
        <p:spPr/>
        <p:txBody>
          <a:bodyPr/>
          <a:lstStyle/>
          <a:p>
            <a:pPr algn="ctr"/>
            <a:r>
              <a:rPr lang="en-GB" b="1" dirty="0"/>
              <a:t>Multi-agency Support</a:t>
            </a:r>
            <a:br>
              <a:rPr lang="en-GB" b="1" dirty="0"/>
            </a:br>
            <a:endParaRPr lang="en-GB" dirty="0"/>
          </a:p>
        </p:txBody>
      </p:sp>
      <p:sp>
        <p:nvSpPr>
          <p:cNvPr id="3" name="Content Placeholder 2">
            <a:extLst>
              <a:ext uri="{FF2B5EF4-FFF2-40B4-BE49-F238E27FC236}">
                <a16:creationId xmlns:a16="http://schemas.microsoft.com/office/drawing/2014/main" id="{3A98DD9D-B86F-169D-2B27-A9691ACCF408}"/>
              </a:ext>
            </a:extLst>
          </p:cNvPr>
          <p:cNvSpPr>
            <a:spLocks noGrp="1"/>
          </p:cNvSpPr>
          <p:nvPr>
            <p:ph idx="1"/>
          </p:nvPr>
        </p:nvSpPr>
        <p:spPr/>
        <p:txBody>
          <a:bodyPr>
            <a:normAutofit fontScale="92500" lnSpcReduction="20000"/>
          </a:bodyPr>
          <a:lstStyle/>
          <a:p>
            <a:pPr>
              <a:buFont typeface="Wingdings" panose="05000000000000000000" pitchFamily="2" charset="2"/>
              <a:buChar char="q"/>
            </a:pPr>
            <a:r>
              <a:rPr lang="en-GB" b="1" dirty="0">
                <a:latin typeface="Arial" panose="020B0604020202020204" pitchFamily="34" charset="0"/>
                <a:cs typeface="Arial" panose="020B0604020202020204" pitchFamily="34" charset="0"/>
              </a:rPr>
              <a:t>Professionals involved may include:</a:t>
            </a:r>
          </a:p>
          <a:p>
            <a:pPr>
              <a:buFont typeface="Wingdings" panose="05000000000000000000" pitchFamily="2" charset="2"/>
              <a:buChar char="q"/>
            </a:pPr>
            <a:r>
              <a:rPr lang="en-GB" b="1" dirty="0">
                <a:latin typeface="Arial" panose="020B0604020202020204" pitchFamily="34" charset="0"/>
                <a:cs typeface="Arial" panose="020B0604020202020204" pitchFamily="34" charset="0"/>
              </a:rPr>
              <a:t> Early Years Practitioner</a:t>
            </a:r>
          </a:p>
          <a:p>
            <a:pPr>
              <a:buFont typeface="Wingdings" panose="05000000000000000000" pitchFamily="2" charset="2"/>
              <a:buChar char="q"/>
            </a:pPr>
            <a:r>
              <a:rPr lang="en-GB" b="1" dirty="0">
                <a:latin typeface="Arial" panose="020B0604020202020204" pitchFamily="34" charset="0"/>
                <a:cs typeface="Arial" panose="020B0604020202020204" pitchFamily="34" charset="0"/>
              </a:rPr>
              <a:t>Speech and Language Therapist</a:t>
            </a:r>
          </a:p>
          <a:p>
            <a:pPr>
              <a:buFont typeface="Wingdings" panose="05000000000000000000" pitchFamily="2" charset="2"/>
              <a:buChar char="q"/>
            </a:pPr>
            <a:r>
              <a:rPr lang="en-GB" b="1" dirty="0">
                <a:latin typeface="Arial" panose="020B0604020202020204" pitchFamily="34" charset="0"/>
                <a:cs typeface="Arial" panose="020B0604020202020204" pitchFamily="34" charset="0"/>
              </a:rPr>
              <a:t> Health Visitor</a:t>
            </a:r>
          </a:p>
          <a:p>
            <a:pPr>
              <a:buFont typeface="Wingdings" panose="05000000000000000000" pitchFamily="2" charset="2"/>
              <a:buChar char="q"/>
            </a:pPr>
            <a:r>
              <a:rPr lang="en-GB" b="1" dirty="0">
                <a:latin typeface="Arial" panose="020B0604020202020204" pitchFamily="34" charset="0"/>
                <a:cs typeface="Arial" panose="020B0604020202020204" pitchFamily="34" charset="0"/>
              </a:rPr>
              <a:t>GP</a:t>
            </a:r>
          </a:p>
          <a:p>
            <a:pPr>
              <a:buFont typeface="Wingdings" panose="05000000000000000000" pitchFamily="2" charset="2"/>
              <a:buChar char="q"/>
            </a:pPr>
            <a:r>
              <a:rPr lang="en-GB" b="1" dirty="0">
                <a:latin typeface="Arial" panose="020B0604020202020204" pitchFamily="34" charset="0"/>
                <a:cs typeface="Arial" panose="020B0604020202020204" pitchFamily="34" charset="0"/>
              </a:rPr>
              <a:t> Family Support Worker</a:t>
            </a:r>
          </a:p>
          <a:p>
            <a:pPr>
              <a:buFont typeface="Wingdings" panose="05000000000000000000" pitchFamily="2" charset="2"/>
              <a:buChar char="q"/>
            </a:pPr>
            <a:r>
              <a:rPr lang="en-GB" b="1" dirty="0">
                <a:latin typeface="Arial" panose="020B0604020202020204" pitchFamily="34" charset="0"/>
                <a:cs typeface="Arial" panose="020B0604020202020204" pitchFamily="34" charset="0"/>
              </a:rPr>
              <a:t> Educational Psychologist</a:t>
            </a:r>
          </a:p>
          <a:p>
            <a:pPr marL="0" indent="0">
              <a:buNone/>
            </a:pPr>
            <a:endParaRPr lang="en-GB" dirty="0"/>
          </a:p>
          <a:p>
            <a:r>
              <a:rPr lang="en-GB" b="1" dirty="0">
                <a:latin typeface="Arial" panose="020B0604020202020204" pitchFamily="34" charset="0"/>
                <a:cs typeface="Arial" panose="020B0604020202020204" pitchFamily="34" charset="0"/>
              </a:rPr>
              <a:t>Working collaboratively allows professionals to share information, monitor progress and provide holistic support for both Isaac and his mother.</a:t>
            </a:r>
          </a:p>
          <a:p>
            <a:pPr marL="0" indent="0">
              <a:buNone/>
            </a:pPr>
            <a:endParaRPr lang="en-GB" b="1" dirty="0">
              <a:latin typeface="Arial" panose="020B0604020202020204" pitchFamily="34" charset="0"/>
              <a:cs typeface="Arial" panose="020B0604020202020204" pitchFamily="34" charset="0"/>
            </a:endParaRPr>
          </a:p>
          <a:p>
            <a:pPr marL="0" indent="0">
              <a:buNone/>
            </a:pPr>
            <a:r>
              <a:rPr lang="en-GB" dirty="0"/>
              <a:t>(DfE, 2024)</a:t>
            </a:r>
          </a:p>
          <a:p>
            <a:endParaRPr lang="en-GB" dirty="0"/>
          </a:p>
        </p:txBody>
      </p:sp>
    </p:spTree>
    <p:extLst>
      <p:ext uri="{BB962C8B-B14F-4D97-AF65-F5344CB8AC3E}">
        <p14:creationId xmlns:p14="http://schemas.microsoft.com/office/powerpoint/2010/main" val="14255560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46A74-B3EF-CE6F-401A-E50460803E35}"/>
              </a:ext>
            </a:extLst>
          </p:cNvPr>
          <p:cNvSpPr>
            <a:spLocks noGrp="1"/>
          </p:cNvSpPr>
          <p:nvPr>
            <p:ph type="title"/>
          </p:nvPr>
        </p:nvSpPr>
        <p:spPr/>
        <p:txBody>
          <a:bodyPr/>
          <a:lstStyle/>
          <a:p>
            <a:pPr algn="ctr"/>
            <a:r>
              <a:rPr lang="en-GB" dirty="0"/>
              <a:t>Critical Evaluation</a:t>
            </a:r>
          </a:p>
        </p:txBody>
      </p:sp>
      <p:sp>
        <p:nvSpPr>
          <p:cNvPr id="3" name="Text Placeholder 2">
            <a:extLst>
              <a:ext uri="{FF2B5EF4-FFF2-40B4-BE49-F238E27FC236}">
                <a16:creationId xmlns:a16="http://schemas.microsoft.com/office/drawing/2014/main" id="{1F1E319D-AC43-055F-77F5-FDDBDB156CD8}"/>
              </a:ext>
            </a:extLst>
          </p:cNvPr>
          <p:cNvSpPr>
            <a:spLocks noGrp="1"/>
          </p:cNvSpPr>
          <p:nvPr>
            <p:ph type="body" idx="1"/>
          </p:nvPr>
        </p:nvSpPr>
        <p:spPr/>
        <p:txBody>
          <a:bodyPr/>
          <a:lstStyle/>
          <a:p>
            <a:pPr algn="ctr"/>
            <a:r>
              <a:rPr lang="en-GB" dirty="0"/>
              <a:t>Strengths</a:t>
            </a:r>
          </a:p>
        </p:txBody>
      </p:sp>
      <p:sp>
        <p:nvSpPr>
          <p:cNvPr id="4" name="Content Placeholder 3">
            <a:extLst>
              <a:ext uri="{FF2B5EF4-FFF2-40B4-BE49-F238E27FC236}">
                <a16:creationId xmlns:a16="http://schemas.microsoft.com/office/drawing/2014/main" id="{6144D575-6E00-1F40-55B9-DCC7A2093E26}"/>
              </a:ext>
            </a:extLst>
          </p:cNvPr>
          <p:cNvSpPr>
            <a:spLocks noGrp="1"/>
          </p:cNvSpPr>
          <p:nvPr>
            <p:ph sz="half" idx="2"/>
          </p:nvPr>
        </p:nvSpPr>
        <p:spPr/>
        <p:txBody>
          <a:bodyPr>
            <a:normAutofit fontScale="85000" lnSpcReduction="10000"/>
          </a:bodyPr>
          <a:lstStyle/>
          <a:p>
            <a:pPr marL="0" indent="0">
              <a:buNone/>
            </a:pPr>
            <a:endParaRPr lang="en-GB" b="1" dirty="0"/>
          </a:p>
          <a:p>
            <a:pPr>
              <a:lnSpc>
                <a:spcPct val="160000"/>
              </a:lnSpc>
              <a:buFont typeface="Wingdings" panose="05000000000000000000" pitchFamily="2" charset="2"/>
              <a:buChar char="q"/>
            </a:pPr>
            <a:r>
              <a:rPr lang="en-GB" dirty="0"/>
              <a:t>✔ Strong evidence supporting attachment and child development.</a:t>
            </a:r>
          </a:p>
          <a:p>
            <a:pPr>
              <a:lnSpc>
                <a:spcPct val="160000"/>
              </a:lnSpc>
              <a:buFont typeface="Wingdings" panose="05000000000000000000" pitchFamily="2" charset="2"/>
              <a:buChar char="q"/>
            </a:pPr>
            <a:r>
              <a:rPr lang="en-GB" dirty="0"/>
              <a:t>✔ Widely used in Early Years practice.</a:t>
            </a:r>
          </a:p>
          <a:p>
            <a:pPr>
              <a:lnSpc>
                <a:spcPct val="160000"/>
              </a:lnSpc>
              <a:buFont typeface="Wingdings" panose="05000000000000000000" pitchFamily="2" charset="2"/>
              <a:buChar char="q"/>
            </a:pPr>
            <a:r>
              <a:rPr lang="en-GB" dirty="0"/>
              <a:t>✔ Helps practitioners understand children's emotional needs.</a:t>
            </a:r>
          </a:p>
          <a:p>
            <a:pPr>
              <a:lnSpc>
                <a:spcPct val="160000"/>
              </a:lnSpc>
              <a:buFont typeface="Wingdings" panose="05000000000000000000" pitchFamily="2" charset="2"/>
              <a:buChar char="q"/>
            </a:pPr>
            <a:r>
              <a:rPr lang="en-GB" dirty="0"/>
              <a:t>✔ Supports person-centred interventions.</a:t>
            </a:r>
          </a:p>
          <a:p>
            <a:endParaRPr lang="en-GB" dirty="0"/>
          </a:p>
        </p:txBody>
      </p:sp>
      <p:sp>
        <p:nvSpPr>
          <p:cNvPr id="5" name="Text Placeholder 4">
            <a:extLst>
              <a:ext uri="{FF2B5EF4-FFF2-40B4-BE49-F238E27FC236}">
                <a16:creationId xmlns:a16="http://schemas.microsoft.com/office/drawing/2014/main" id="{1BFE0391-A4E1-1FA2-96A7-C884AD00E379}"/>
              </a:ext>
            </a:extLst>
          </p:cNvPr>
          <p:cNvSpPr>
            <a:spLocks noGrp="1"/>
          </p:cNvSpPr>
          <p:nvPr>
            <p:ph type="body" sz="quarter" idx="3"/>
          </p:nvPr>
        </p:nvSpPr>
        <p:spPr/>
        <p:txBody>
          <a:bodyPr/>
          <a:lstStyle/>
          <a:p>
            <a:pPr algn="ctr"/>
            <a:r>
              <a:rPr lang="en-GB" dirty="0"/>
              <a:t>Limitations </a:t>
            </a:r>
          </a:p>
        </p:txBody>
      </p:sp>
      <p:sp>
        <p:nvSpPr>
          <p:cNvPr id="6" name="Content Placeholder 5">
            <a:extLst>
              <a:ext uri="{FF2B5EF4-FFF2-40B4-BE49-F238E27FC236}">
                <a16:creationId xmlns:a16="http://schemas.microsoft.com/office/drawing/2014/main" id="{DCEBB8BE-6577-1E75-D304-1D29A704575E}"/>
              </a:ext>
            </a:extLst>
          </p:cNvPr>
          <p:cNvSpPr>
            <a:spLocks noGrp="1"/>
          </p:cNvSpPr>
          <p:nvPr>
            <p:ph sz="quarter" idx="4"/>
          </p:nvPr>
        </p:nvSpPr>
        <p:spPr/>
        <p:txBody>
          <a:bodyPr>
            <a:normAutofit fontScale="85000" lnSpcReduction="10000"/>
          </a:bodyPr>
          <a:lstStyle/>
          <a:p>
            <a:pPr marL="0" indent="0">
              <a:buNone/>
            </a:pPr>
            <a:endParaRPr lang="en-GB" b="1" dirty="0"/>
          </a:p>
          <a:p>
            <a:pPr>
              <a:lnSpc>
                <a:spcPct val="160000"/>
              </a:lnSpc>
              <a:buFont typeface="Wingdings" panose="05000000000000000000" pitchFamily="2" charset="2"/>
              <a:buChar char="q"/>
            </a:pPr>
            <a:r>
              <a:rPr lang="en-GB" dirty="0"/>
              <a:t>✘ Focuses mainly on the mother-child relationship.</a:t>
            </a:r>
          </a:p>
          <a:p>
            <a:pPr>
              <a:lnSpc>
                <a:spcPct val="160000"/>
              </a:lnSpc>
              <a:buFont typeface="Wingdings" panose="05000000000000000000" pitchFamily="2" charset="2"/>
              <a:buChar char="q"/>
            </a:pPr>
            <a:r>
              <a:rPr lang="en-GB" dirty="0"/>
              <a:t>✘ Less consideration of cultural diversity.</a:t>
            </a:r>
          </a:p>
          <a:p>
            <a:pPr>
              <a:lnSpc>
                <a:spcPct val="160000"/>
              </a:lnSpc>
              <a:buFont typeface="Wingdings" panose="05000000000000000000" pitchFamily="2" charset="2"/>
              <a:buChar char="q"/>
            </a:pPr>
            <a:r>
              <a:rPr lang="en-GB" dirty="0"/>
              <a:t>✘ Underestimates children's resilience.</a:t>
            </a:r>
          </a:p>
          <a:p>
            <a:pPr>
              <a:lnSpc>
                <a:spcPct val="160000"/>
              </a:lnSpc>
              <a:buFont typeface="Wingdings" panose="05000000000000000000" pitchFamily="2" charset="2"/>
              <a:buChar char="q"/>
            </a:pPr>
            <a:r>
              <a:rPr lang="en-GB" dirty="0"/>
              <a:t>✘ Modern childcare differs from when Bowlby developed the theory.</a:t>
            </a:r>
          </a:p>
          <a:p>
            <a:pPr marL="0" indent="0">
              <a:buNone/>
            </a:pPr>
            <a:endParaRPr lang="en-GB" dirty="0"/>
          </a:p>
          <a:p>
            <a:endParaRPr lang="en-GB" dirty="0"/>
          </a:p>
        </p:txBody>
      </p:sp>
      <p:graphicFrame>
        <p:nvGraphicFramePr>
          <p:cNvPr id="7" name="Table 6">
            <a:extLst>
              <a:ext uri="{FF2B5EF4-FFF2-40B4-BE49-F238E27FC236}">
                <a16:creationId xmlns:a16="http://schemas.microsoft.com/office/drawing/2014/main" id="{699CFC17-F81A-BD9B-12C5-95D7BFEE91FD}"/>
              </a:ext>
            </a:extLst>
          </p:cNvPr>
          <p:cNvGraphicFramePr>
            <a:graphicFrameLocks noGrp="1"/>
          </p:cNvGraphicFramePr>
          <p:nvPr>
            <p:extLst>
              <p:ext uri="{D42A27DB-BD31-4B8C-83A1-F6EECF244321}">
                <p14:modId xmlns:p14="http://schemas.microsoft.com/office/powerpoint/2010/main" val="1595633252"/>
              </p:ext>
            </p:extLst>
          </p:nvPr>
        </p:nvGraphicFramePr>
        <p:xfrm>
          <a:off x="1814286" y="6325809"/>
          <a:ext cx="8128000" cy="370840"/>
        </p:xfrm>
        <a:graphic>
          <a:graphicData uri="http://schemas.openxmlformats.org/drawingml/2006/table">
            <a:tbl>
              <a:tblPr firstRow="1" bandRow="1">
                <a:tableStyleId>{2D5ABB26-0587-4C30-8999-92F81FD0307C}</a:tableStyleId>
              </a:tblPr>
              <a:tblGrid>
                <a:gridCol w="8128000">
                  <a:extLst>
                    <a:ext uri="{9D8B030D-6E8A-4147-A177-3AD203B41FA5}">
                      <a16:colId xmlns:a16="http://schemas.microsoft.com/office/drawing/2014/main" val="1711529881"/>
                    </a:ext>
                  </a:extLst>
                </a:gridCol>
              </a:tblGrid>
              <a:tr h="370840">
                <a:tc>
                  <a:txBody>
                    <a:bodyPr/>
                    <a:lstStyle/>
                    <a:p>
                      <a:pPr algn="l"/>
                      <a:r>
                        <a:rPr lang="en-GB" dirty="0"/>
                        <a:t>(Berk. 2022)</a:t>
                      </a:r>
                    </a:p>
                  </a:txBody>
                  <a:tcPr/>
                </a:tc>
                <a:extLst>
                  <a:ext uri="{0D108BD9-81ED-4DB2-BD59-A6C34878D82A}">
                    <a16:rowId xmlns:a16="http://schemas.microsoft.com/office/drawing/2014/main" val="2536991220"/>
                  </a:ext>
                </a:extLst>
              </a:tr>
            </a:tbl>
          </a:graphicData>
        </a:graphic>
      </p:graphicFrame>
    </p:spTree>
    <p:extLst>
      <p:ext uri="{BB962C8B-B14F-4D97-AF65-F5344CB8AC3E}">
        <p14:creationId xmlns:p14="http://schemas.microsoft.com/office/powerpoint/2010/main" val="37122055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82B8E-AF13-28D8-D114-3010D9080BDB}"/>
              </a:ext>
            </a:extLst>
          </p:cNvPr>
          <p:cNvSpPr>
            <a:spLocks noGrp="1"/>
          </p:cNvSpPr>
          <p:nvPr>
            <p:ph type="title"/>
          </p:nvPr>
        </p:nvSpPr>
        <p:spPr/>
        <p:txBody>
          <a:bodyPr/>
          <a:lstStyle/>
          <a:p>
            <a:pPr algn="ctr"/>
            <a:r>
              <a:rPr lang="en-GB" dirty="0"/>
              <a:t>Conclusion</a:t>
            </a:r>
          </a:p>
        </p:txBody>
      </p:sp>
      <p:sp>
        <p:nvSpPr>
          <p:cNvPr id="3" name="Content Placeholder 2">
            <a:extLst>
              <a:ext uri="{FF2B5EF4-FFF2-40B4-BE49-F238E27FC236}">
                <a16:creationId xmlns:a16="http://schemas.microsoft.com/office/drawing/2014/main" id="{7EADF187-7B4A-2C5B-A636-D974F6A055AD}"/>
              </a:ext>
            </a:extLst>
          </p:cNvPr>
          <p:cNvSpPr>
            <a:spLocks noGrp="1"/>
          </p:cNvSpPr>
          <p:nvPr>
            <p:ph idx="1"/>
          </p:nvPr>
        </p:nvSpPr>
        <p:spPr/>
        <p:txBody>
          <a:bodyPr/>
          <a:lstStyle/>
          <a:p>
            <a:pPr marL="0" indent="0">
              <a:buNone/>
            </a:pPr>
            <a:endParaRPr lang="en-GB" b="1" dirty="0"/>
          </a:p>
          <a:p>
            <a:pPr>
              <a:lnSpc>
                <a:spcPct val="150000"/>
              </a:lnSpc>
              <a:buFont typeface="Wingdings" panose="05000000000000000000" pitchFamily="2" charset="2"/>
              <a:buChar char="q"/>
            </a:pPr>
            <a:r>
              <a:rPr lang="en-GB" dirty="0"/>
              <a:t>Bowlby's Attachment Theory provides a valuable framework for understanding Isaac's emotional and social development. Although biological factors may contribute to his behaviour, environmental influences such as maternal mental health and disrupted childcare appear to have played a significant role. Early intervention, attachment-based practice and effective multi-agency collaboration can help Isaac develop secure relationships, improve emotional regulation and achieve positive developmental outcomes.</a:t>
            </a:r>
          </a:p>
          <a:p>
            <a:endParaRPr lang="en-GB" dirty="0"/>
          </a:p>
        </p:txBody>
      </p:sp>
    </p:spTree>
    <p:extLst>
      <p:ext uri="{BB962C8B-B14F-4D97-AF65-F5344CB8AC3E}">
        <p14:creationId xmlns:p14="http://schemas.microsoft.com/office/powerpoint/2010/main" val="29931105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D3D5A-C65F-ED13-24DF-5BCA54D1B9C7}"/>
              </a:ext>
            </a:extLst>
          </p:cNvPr>
          <p:cNvSpPr>
            <a:spLocks noGrp="1"/>
          </p:cNvSpPr>
          <p:nvPr>
            <p:ph type="title"/>
          </p:nvPr>
        </p:nvSpPr>
        <p:spPr>
          <a:xfrm>
            <a:off x="2157791" y="-97971"/>
            <a:ext cx="8596668" cy="1320800"/>
          </a:xfrm>
        </p:spPr>
        <p:txBody>
          <a:bodyPr/>
          <a:lstStyle/>
          <a:p>
            <a:pPr algn="ctr"/>
            <a:r>
              <a:rPr lang="en-GB" dirty="0"/>
              <a:t>References list</a:t>
            </a:r>
          </a:p>
        </p:txBody>
      </p:sp>
      <p:sp>
        <p:nvSpPr>
          <p:cNvPr id="3" name="Content Placeholder 2">
            <a:extLst>
              <a:ext uri="{FF2B5EF4-FFF2-40B4-BE49-F238E27FC236}">
                <a16:creationId xmlns:a16="http://schemas.microsoft.com/office/drawing/2014/main" id="{E17C7CB2-0DAC-C290-9E02-85AE3E05AED5}"/>
              </a:ext>
            </a:extLst>
          </p:cNvPr>
          <p:cNvSpPr>
            <a:spLocks noGrp="1"/>
          </p:cNvSpPr>
          <p:nvPr>
            <p:ph idx="1"/>
          </p:nvPr>
        </p:nvSpPr>
        <p:spPr>
          <a:xfrm>
            <a:off x="644677" y="816429"/>
            <a:ext cx="8596668" cy="4842723"/>
          </a:xfrm>
        </p:spPr>
        <p:txBody>
          <a:bodyPr>
            <a:normAutofit fontScale="25000" lnSpcReduction="20000"/>
          </a:bodyPr>
          <a:lstStyle/>
          <a:p>
            <a:pPr>
              <a:lnSpc>
                <a:spcPct val="170000"/>
              </a:lnSpc>
              <a:buFont typeface="+mj-lt"/>
              <a:buAutoNum type="arabicPeriod"/>
            </a:pPr>
            <a:r>
              <a:rPr lang="en-GB" sz="4400" b="1" dirty="0">
                <a:latin typeface="Arial" panose="020B0604020202020204" pitchFamily="34" charset="0"/>
                <a:cs typeface="Arial" panose="020B0604020202020204" pitchFamily="34" charset="0"/>
              </a:rPr>
              <a:t>Ainsworth, M.D.S., </a:t>
            </a:r>
            <a:r>
              <a:rPr lang="en-GB" sz="4400" b="1" dirty="0" err="1">
                <a:latin typeface="Arial" panose="020B0604020202020204" pitchFamily="34" charset="0"/>
                <a:cs typeface="Arial" panose="020B0604020202020204" pitchFamily="34" charset="0"/>
              </a:rPr>
              <a:t>Blehar</a:t>
            </a:r>
            <a:r>
              <a:rPr lang="en-GB" sz="4400" b="1" dirty="0">
                <a:latin typeface="Arial" panose="020B0604020202020204" pitchFamily="34" charset="0"/>
                <a:cs typeface="Arial" panose="020B0604020202020204" pitchFamily="34" charset="0"/>
              </a:rPr>
              <a:t>, M.C., Waters, E. and Wall, S. (1978) Patterns of Attachment: A Psychological Study of the Strange Situation. Hillsdale, NJ: Lawrence Erlbaum Associates.</a:t>
            </a:r>
          </a:p>
          <a:p>
            <a:pPr>
              <a:lnSpc>
                <a:spcPct val="170000"/>
              </a:lnSpc>
              <a:buFont typeface="+mj-lt"/>
              <a:buAutoNum type="arabicPeriod"/>
            </a:pPr>
            <a:r>
              <a:rPr lang="en-GB" sz="4400" b="1" dirty="0">
                <a:latin typeface="Arial" panose="020B0604020202020204" pitchFamily="34" charset="0"/>
                <a:cs typeface="Arial" panose="020B0604020202020204" pitchFamily="34" charset="0"/>
              </a:rPr>
              <a:t> Berk, L.E. (2022) Development Through the Lifespan. 8th </a:t>
            </a:r>
            <a:r>
              <a:rPr lang="en-GB" sz="4400" b="1" dirty="0" err="1">
                <a:latin typeface="Arial" panose="020B0604020202020204" pitchFamily="34" charset="0"/>
                <a:cs typeface="Arial" panose="020B0604020202020204" pitchFamily="34" charset="0"/>
              </a:rPr>
              <a:t>edn</a:t>
            </a:r>
            <a:r>
              <a:rPr lang="en-GB" sz="4400" b="1" dirty="0">
                <a:latin typeface="Arial" panose="020B0604020202020204" pitchFamily="34" charset="0"/>
                <a:cs typeface="Arial" panose="020B0604020202020204" pitchFamily="34" charset="0"/>
              </a:rPr>
              <a:t>. Harlow: Pearson.</a:t>
            </a:r>
          </a:p>
          <a:p>
            <a:pPr>
              <a:lnSpc>
                <a:spcPct val="170000"/>
              </a:lnSpc>
              <a:buFont typeface="+mj-lt"/>
              <a:buAutoNum type="arabicPeriod"/>
            </a:pPr>
            <a:r>
              <a:rPr lang="en-GB" sz="4400" b="1" dirty="0">
                <a:latin typeface="Arial" panose="020B0604020202020204" pitchFamily="34" charset="0"/>
                <a:cs typeface="Arial" panose="020B0604020202020204" pitchFamily="34" charset="0"/>
              </a:rPr>
              <a:t>Bowlby, J. (1969) Attachment and Loss. Volume I: Attachment. London: Penguin.</a:t>
            </a:r>
          </a:p>
          <a:p>
            <a:pPr>
              <a:lnSpc>
                <a:spcPct val="170000"/>
              </a:lnSpc>
              <a:buFont typeface="+mj-lt"/>
              <a:buAutoNum type="arabicPeriod"/>
            </a:pPr>
            <a:r>
              <a:rPr lang="en-GB" sz="4400" b="1" dirty="0">
                <a:latin typeface="Arial" panose="020B0604020202020204" pitchFamily="34" charset="0"/>
                <a:cs typeface="Arial" panose="020B0604020202020204" pitchFamily="34" charset="0"/>
              </a:rPr>
              <a:t> Bowlby, J. (1988) A Secure Base: Parent–Child Attachment and Healthy Human Development. London: Routledge.</a:t>
            </a:r>
          </a:p>
          <a:p>
            <a:pPr>
              <a:lnSpc>
                <a:spcPct val="170000"/>
              </a:lnSpc>
              <a:buFont typeface="+mj-lt"/>
              <a:buAutoNum type="arabicPeriod"/>
            </a:pPr>
            <a:r>
              <a:rPr lang="en-GB" sz="4400" b="1" dirty="0">
                <a:latin typeface="Arial" panose="020B0604020202020204" pitchFamily="34" charset="0"/>
                <a:cs typeface="Arial" panose="020B0604020202020204" pitchFamily="34" charset="0"/>
              </a:rPr>
              <a:t>Bee, H. and Boyd, D. (2020) The Developing Child. 14th </a:t>
            </a:r>
            <a:r>
              <a:rPr lang="en-GB" sz="4400" b="1" dirty="0" err="1">
                <a:latin typeface="Arial" panose="020B0604020202020204" pitchFamily="34" charset="0"/>
                <a:cs typeface="Arial" panose="020B0604020202020204" pitchFamily="34" charset="0"/>
              </a:rPr>
              <a:t>edn</a:t>
            </a:r>
            <a:r>
              <a:rPr lang="en-GB" sz="4400" b="1" dirty="0">
                <a:latin typeface="Arial" panose="020B0604020202020204" pitchFamily="34" charset="0"/>
                <a:cs typeface="Arial" panose="020B0604020202020204" pitchFamily="34" charset="0"/>
              </a:rPr>
              <a:t>. Harlow: Pearson. Bronfenbrenner, U. (1979) The Ecology of Human Development. Cambridge, MA: Harvard University Press.</a:t>
            </a:r>
          </a:p>
          <a:p>
            <a:pPr>
              <a:lnSpc>
                <a:spcPct val="170000"/>
              </a:lnSpc>
              <a:buFont typeface="+mj-lt"/>
              <a:buAutoNum type="arabicPeriod"/>
            </a:pPr>
            <a:r>
              <a:rPr lang="en-GB" sz="4400" b="1" dirty="0">
                <a:latin typeface="Arial" panose="020B0604020202020204" pitchFamily="34" charset="0"/>
                <a:cs typeface="Arial" panose="020B0604020202020204" pitchFamily="34" charset="0"/>
              </a:rPr>
              <a:t>Department for Education (2024) Statutory Framework for the Early Years Foundation Stage. London: DfE.</a:t>
            </a:r>
          </a:p>
          <a:p>
            <a:pPr>
              <a:lnSpc>
                <a:spcPct val="170000"/>
              </a:lnSpc>
              <a:buFont typeface="+mj-lt"/>
              <a:buAutoNum type="arabicPeriod"/>
            </a:pPr>
            <a:r>
              <a:rPr lang="en-GB" sz="4400" b="1" dirty="0">
                <a:latin typeface="Arial" panose="020B0604020202020204" pitchFamily="34" charset="0"/>
                <a:cs typeface="Arial" panose="020B0604020202020204" pitchFamily="34" charset="0"/>
              </a:rPr>
              <a:t> National Institute for Health and Care Excellence (NICE) (2023) Children's Attachment: Attachment in Children and Young People. London: NICE.</a:t>
            </a:r>
          </a:p>
          <a:p>
            <a:pPr>
              <a:lnSpc>
                <a:spcPct val="170000"/>
              </a:lnSpc>
              <a:buFont typeface="+mj-lt"/>
              <a:buAutoNum type="arabicPeriod"/>
            </a:pPr>
            <a:r>
              <a:rPr lang="en-GB" sz="4400" b="1" dirty="0">
                <a:latin typeface="Arial" panose="020B0604020202020204" pitchFamily="34" charset="0"/>
                <a:cs typeface="Arial" panose="020B0604020202020204" pitchFamily="34" charset="0"/>
              </a:rPr>
              <a:t>NHS England (2023) Supporting the Mental Health of Children and Young People. London: NHS England. Perry, B.D. and Szalavitz, M. (2017) The Boy Who Was Raised as a Dog. 3rd </a:t>
            </a:r>
            <a:r>
              <a:rPr lang="en-GB" sz="4400" b="1" dirty="0" err="1">
                <a:latin typeface="Arial" panose="020B0604020202020204" pitchFamily="34" charset="0"/>
                <a:cs typeface="Arial" panose="020B0604020202020204" pitchFamily="34" charset="0"/>
              </a:rPr>
              <a:t>edn</a:t>
            </a:r>
            <a:r>
              <a:rPr lang="en-GB" sz="4400" b="1" dirty="0">
                <a:latin typeface="Arial" panose="020B0604020202020204" pitchFamily="34" charset="0"/>
                <a:cs typeface="Arial" panose="020B0604020202020204" pitchFamily="34" charset="0"/>
              </a:rPr>
              <a:t>. New York: Basic Books.</a:t>
            </a:r>
          </a:p>
          <a:p>
            <a:pPr>
              <a:lnSpc>
                <a:spcPct val="170000"/>
              </a:lnSpc>
              <a:buFont typeface="+mj-lt"/>
              <a:buAutoNum type="arabicPeriod"/>
            </a:pPr>
            <a:r>
              <a:rPr lang="en-GB" sz="4400" b="1" dirty="0">
                <a:latin typeface="Arial" panose="020B0604020202020204" pitchFamily="34" charset="0"/>
                <a:cs typeface="Arial" panose="020B0604020202020204" pitchFamily="34" charset="0"/>
              </a:rPr>
              <a:t>Piaget, J. (1952) The Origins of Intelligence in Children. New York: International Universities Press.</a:t>
            </a:r>
          </a:p>
          <a:p>
            <a:pPr>
              <a:lnSpc>
                <a:spcPct val="170000"/>
              </a:lnSpc>
              <a:buFont typeface="+mj-lt"/>
              <a:buAutoNum type="arabicPeriod"/>
            </a:pPr>
            <a:r>
              <a:rPr lang="en-GB" sz="4400" b="1" dirty="0">
                <a:latin typeface="Arial" panose="020B0604020202020204" pitchFamily="34" charset="0"/>
                <a:cs typeface="Arial" panose="020B0604020202020204" pitchFamily="34" charset="0"/>
              </a:rPr>
              <a:t> Vygotsky, L.S. (1978) Mind in Society: The Development of Higher Psychological Processes. Cambridge, MA: Harvard University Press.</a:t>
            </a:r>
          </a:p>
          <a:p>
            <a:pPr>
              <a:lnSpc>
                <a:spcPct val="170000"/>
              </a:lnSpc>
              <a:buFont typeface="+mj-lt"/>
              <a:buAutoNum type="arabicPeriod"/>
            </a:pPr>
            <a:r>
              <a:rPr lang="en-GB" sz="4400" b="1" dirty="0">
                <a:latin typeface="Arial" panose="020B0604020202020204" pitchFamily="34" charset="0"/>
                <a:cs typeface="Arial" panose="020B0604020202020204" pitchFamily="34" charset="0"/>
              </a:rPr>
              <a:t>Erikson, E.H. (1963) Childhood and Society. 2nd </a:t>
            </a:r>
            <a:r>
              <a:rPr lang="en-GB" sz="4400" b="1" dirty="0" err="1">
                <a:latin typeface="Arial" panose="020B0604020202020204" pitchFamily="34" charset="0"/>
                <a:cs typeface="Arial" panose="020B0604020202020204" pitchFamily="34" charset="0"/>
              </a:rPr>
              <a:t>edn</a:t>
            </a:r>
            <a:r>
              <a:rPr lang="en-GB" sz="4400" b="1" dirty="0">
                <a:latin typeface="Arial" panose="020B0604020202020204" pitchFamily="34" charset="0"/>
                <a:cs typeface="Arial" panose="020B0604020202020204" pitchFamily="34" charset="0"/>
              </a:rPr>
              <a:t>. New York: W.W. Norton.</a:t>
            </a:r>
          </a:p>
          <a:p>
            <a:pPr>
              <a:lnSpc>
                <a:spcPct val="170000"/>
              </a:lnSpc>
              <a:buFont typeface="+mj-lt"/>
              <a:buAutoNum type="arabicPeriod"/>
            </a:pPr>
            <a:r>
              <a:rPr lang="en-GB" sz="4400" b="1" dirty="0">
                <a:latin typeface="Arial" panose="020B0604020202020204" pitchFamily="34" charset="0"/>
                <a:cs typeface="Arial" panose="020B0604020202020204" pitchFamily="34" charset="0"/>
              </a:rPr>
              <a:t> Bandura, A. (1977) Social Learning Theory. Englewood Cliffs, NJ: Prentice Hall.</a:t>
            </a:r>
          </a:p>
          <a:p>
            <a:pPr>
              <a:buFont typeface="Wingdings" panose="05000000000000000000" pitchFamily="2" charset="2"/>
              <a:buChar char="q"/>
            </a:pPr>
            <a:endParaRPr lang="en-GB" b="1" dirty="0"/>
          </a:p>
        </p:txBody>
      </p:sp>
    </p:spTree>
    <p:extLst>
      <p:ext uri="{BB962C8B-B14F-4D97-AF65-F5344CB8AC3E}">
        <p14:creationId xmlns:p14="http://schemas.microsoft.com/office/powerpoint/2010/main" val="119244320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1235</TotalTime>
  <Words>1044</Words>
  <Application>Microsoft Office PowerPoint</Application>
  <PresentationFormat>Widescreen</PresentationFormat>
  <Paragraphs>107</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Trebuchet MS</vt:lpstr>
      <vt:lpstr>Wingdings</vt:lpstr>
      <vt:lpstr>Wingdings 3</vt:lpstr>
      <vt:lpstr>Facet</vt:lpstr>
      <vt:lpstr>PowerPoint Presentation</vt:lpstr>
      <vt:lpstr>Table to Contents</vt:lpstr>
      <vt:lpstr>Introduction</vt:lpstr>
      <vt:lpstr>Bowlby's Attachment Theory </vt:lpstr>
      <vt:lpstr>       Why this theory is appropriate?</vt:lpstr>
      <vt:lpstr>Applying Bowlby's Theory </vt:lpstr>
      <vt:lpstr>PowerPoint Presentation</vt:lpstr>
      <vt:lpstr>Support Plan Strategies</vt:lpstr>
      <vt:lpstr>Multi-agency Support </vt:lpstr>
      <vt:lpstr>Critical Evaluation</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Atinicia Pereira Da Costa (2514003)</dc:creator>
  <cp:lastModifiedBy>Atinicia Pereira Da Costa (2514003)</cp:lastModifiedBy>
  <cp:revision>2</cp:revision>
  <dcterms:created xsi:type="dcterms:W3CDTF">2026-07-11T05:52:44Z</dcterms:created>
  <dcterms:modified xsi:type="dcterms:W3CDTF">2026-07-12T10:24:25Z</dcterms:modified>
</cp:coreProperties>
</file>