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96" r:id="rId4"/>
    <p:sldId id="258" r:id="rId5"/>
    <p:sldId id="257" r:id="rId6"/>
    <p:sldId id="260" r:id="rId7"/>
    <p:sldId id="261" r:id="rId8"/>
    <p:sldId id="262" r:id="rId9"/>
    <p:sldId id="263" r:id="rId10"/>
    <p:sldId id="264" r:id="rId11"/>
    <p:sldId id="265" r:id="rId12"/>
    <p:sldId id="266" r:id="rId13"/>
    <p:sldId id="267" r:id="rId14"/>
    <p:sldId id="268" r:id="rId15"/>
    <p:sldId id="294" r:id="rId16"/>
    <p:sldId id="293" r:id="rId17"/>
    <p:sldId id="295" r:id="rId18"/>
    <p:sldId id="290" r:id="rId19"/>
    <p:sldId id="271" r:id="rId20"/>
    <p:sldId id="272" r:id="rId21"/>
    <p:sldId id="273" r:id="rId22"/>
    <p:sldId id="274" r:id="rId23"/>
    <p:sldId id="291" r:id="rId24"/>
    <p:sldId id="275" r:id="rId25"/>
    <p:sldId id="276" r:id="rId26"/>
    <p:sldId id="280" r:id="rId27"/>
    <p:sldId id="279" r:id="rId28"/>
    <p:sldId id="278" r:id="rId29"/>
    <p:sldId id="281" r:id="rId30"/>
    <p:sldId id="292" r:id="rId31"/>
    <p:sldId id="289" r:id="rId32"/>
    <p:sldId id="270" r:id="rId33"/>
    <p:sldId id="282" r:id="rId34"/>
    <p:sldId id="284" r:id="rId35"/>
    <p:sldId id="285" r:id="rId36"/>
    <p:sldId id="286" r:id="rId37"/>
    <p:sldId id="287" r:id="rId38"/>
    <p:sldId id="288" r:id="rId39"/>
    <p:sldId id="28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3" d="100"/>
          <a:sy n="113" d="100"/>
        </p:scale>
        <p:origin x="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2/5/24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2/5/24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2/5/24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2/5/24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2/5/24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2/5/24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2/5/24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2/5/24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S1lcFvJ90w" TargetMode="External"/><Relationship Id="rId2" Type="http://schemas.openxmlformats.org/officeDocument/2006/relationships/hyperlink" Target="https://www.youtube.com/watch?v=lXelXIlPIkg"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youtube.com%2Fwatch%3Fv%3Dsmstl2s0O2I&amp;data=05%7C01%7CA.Connaughton%40uwtsd.ac.uk%7Ca97f652cdcef4a2d684808dad3050621%7C4e0f11f9046e45059cb8db2152311e21%7C0%7C0%7C638054316104740972%7CUnknown%7CTWFpbGZsb3d8eyJWIjoiMC4wLjAwMDAiLCJQIjoiV2luMzIiLCJBTiI6Ik1haWwiLCJXVCI6Mn0%3D%7C3000%7C%7C%7C&amp;sdata=3362bq2HyksXYfNImrfWGjybCZZuvPzCC%2FMEK7X0Jaw%3D&amp;reserved=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outdoors’ – Exercise and physical activity.</a:t>
            </a:r>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353794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a:p>
        </p:txBody>
      </p:sp>
      <p:sp>
        <p:nvSpPr>
          <p:cNvPr id="43010" name="Content Placeholder 2"/>
          <p:cNvSpPr>
            <a:spLocks noGrp="1"/>
          </p:cNvSpPr>
          <p:nvPr>
            <p:ph idx="1"/>
          </p:nvPr>
        </p:nvSpPr>
        <p:spPr/>
        <p:txBody>
          <a:bodyPr/>
          <a:lstStyle/>
          <a:p>
            <a:r>
              <a:rPr lang="en-US" altLang="en-US" b="1"/>
              <a:t>Does Participating in Physical Activity in Outdoor Natural Environments Have a Greater Effect on Physical and Mental Wellbeing than Physical Activity Indoors?</a:t>
            </a:r>
          </a:p>
          <a:p>
            <a:endParaRPr lang="en-US" altLang="en-US" b="1"/>
          </a:p>
          <a:p>
            <a:r>
              <a:rPr lang="en-US" altLang="en-US" b="1"/>
              <a:t>Opinions??? </a:t>
            </a:r>
            <a:endParaRPr lang="en-US" altLang="en-US"/>
          </a:p>
        </p:txBody>
      </p:sp>
    </p:spTree>
    <p:extLst>
      <p:ext uri="{BB962C8B-B14F-4D97-AF65-F5344CB8AC3E}">
        <p14:creationId xmlns:p14="http://schemas.microsoft.com/office/powerpoint/2010/main" val="2828946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376" y="764373"/>
            <a:ext cx="8610600" cy="1293028"/>
          </a:xfrm>
        </p:spPr>
        <p:txBody>
          <a:bodyPr/>
          <a:lstStyle/>
          <a:p>
            <a:r>
              <a:rPr lang="en-GB" dirty="0"/>
              <a:t>Mood state Measures from last year…</a:t>
            </a:r>
          </a:p>
        </p:txBody>
      </p:sp>
      <p:sp>
        <p:nvSpPr>
          <p:cNvPr id="3" name="Content Placeholder 2"/>
          <p:cNvSpPr>
            <a:spLocks noGrp="1"/>
          </p:cNvSpPr>
          <p:nvPr>
            <p:ph idx="1"/>
          </p:nvPr>
        </p:nvSpPr>
        <p:spPr/>
        <p:txBody>
          <a:bodyPr>
            <a:normAutofit/>
          </a:bodyPr>
          <a:lstStyle/>
          <a:p>
            <a:r>
              <a:rPr lang="en-GB" dirty="0"/>
              <a:t>Before and after exercise – measures     BRUMS / PANAS  -  EFI now added on Moodle</a:t>
            </a:r>
          </a:p>
          <a:p>
            <a:endParaRPr lang="en-GB" dirty="0"/>
          </a:p>
          <a:p>
            <a:r>
              <a:rPr lang="en-GB" dirty="0"/>
              <a:t>Critique of measures:</a:t>
            </a:r>
          </a:p>
          <a:p>
            <a:endParaRPr lang="en-GB" dirty="0"/>
          </a:p>
          <a:p>
            <a:r>
              <a:rPr lang="en-GB" dirty="0"/>
              <a:t>What measures are available?</a:t>
            </a:r>
          </a:p>
          <a:p>
            <a:r>
              <a:rPr lang="en-GB" dirty="0"/>
              <a:t>General / exercise specific?</a:t>
            </a:r>
          </a:p>
          <a:p>
            <a:r>
              <a:rPr lang="en-GB" dirty="0"/>
              <a:t>What do they specifically measure?</a:t>
            </a:r>
          </a:p>
          <a:p>
            <a:r>
              <a:rPr lang="en-GB" dirty="0"/>
              <a:t>Comparing findings using different measures…</a:t>
            </a:r>
          </a:p>
        </p:txBody>
      </p:sp>
    </p:spTree>
    <p:extLst>
      <p:ext uri="{BB962C8B-B14F-4D97-AF65-F5344CB8AC3E}">
        <p14:creationId xmlns:p14="http://schemas.microsoft.com/office/powerpoint/2010/main" val="175820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tLang="en-US"/>
              <a:t>Outdoor Specific Research…</a:t>
            </a:r>
          </a:p>
        </p:txBody>
      </p:sp>
      <p:sp>
        <p:nvSpPr>
          <p:cNvPr id="41986" name="Content Placeholder 2"/>
          <p:cNvSpPr>
            <a:spLocks noGrp="1"/>
          </p:cNvSpPr>
          <p:nvPr>
            <p:ph idx="1"/>
          </p:nvPr>
        </p:nvSpPr>
        <p:spPr/>
        <p:txBody>
          <a:bodyPr/>
          <a:lstStyle/>
          <a:p>
            <a:r>
              <a:rPr lang="en-US" altLang="en-US" dirty="0"/>
              <a:t>Is it just the activity? OR is it the environment as well?</a:t>
            </a:r>
          </a:p>
          <a:p>
            <a:pPr marL="0" indent="0">
              <a:buNone/>
            </a:pPr>
            <a:endParaRPr lang="en-US" altLang="en-US" dirty="0"/>
          </a:p>
          <a:p>
            <a:r>
              <a:rPr lang="en-US" altLang="en-US" dirty="0"/>
              <a:t>Other components? Challenge…Fear…Anxiety…Social Interaction.</a:t>
            </a:r>
          </a:p>
          <a:p>
            <a:endParaRPr lang="en-US" altLang="en-US" dirty="0"/>
          </a:p>
          <a:p>
            <a:r>
              <a:rPr lang="en-US" altLang="en-US" dirty="0"/>
              <a:t>Climbing transcript from before Christmas - motivation…</a:t>
            </a:r>
          </a:p>
        </p:txBody>
      </p:sp>
    </p:spTree>
    <p:extLst>
      <p:ext uri="{BB962C8B-B14F-4D97-AF65-F5344CB8AC3E}">
        <p14:creationId xmlns:p14="http://schemas.microsoft.com/office/powerpoint/2010/main" val="8388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ormAutofit fontScale="90000"/>
          </a:bodyPr>
          <a:lstStyle/>
          <a:p>
            <a:r>
              <a:rPr lang="en-GB" altLang="en-US" dirty="0"/>
              <a:t>Task: For your chosen outdoor activity, identify the following:</a:t>
            </a:r>
            <a:endParaRPr lang="en-US" altLang="en-US" dirty="0"/>
          </a:p>
        </p:txBody>
      </p:sp>
      <p:sp>
        <p:nvSpPr>
          <p:cNvPr id="40962" name="Content Placeholder 2"/>
          <p:cNvSpPr>
            <a:spLocks noGrp="1"/>
          </p:cNvSpPr>
          <p:nvPr>
            <p:ph idx="1"/>
          </p:nvPr>
        </p:nvSpPr>
        <p:spPr/>
        <p:txBody>
          <a:bodyPr/>
          <a:lstStyle/>
          <a:p>
            <a:r>
              <a:rPr lang="en-GB" altLang="en-US" dirty="0"/>
              <a:t>Activity ____________</a:t>
            </a:r>
          </a:p>
          <a:p>
            <a:r>
              <a:rPr lang="en-GB" altLang="en-US" dirty="0"/>
              <a:t>What are the physical requirements of the activity? </a:t>
            </a:r>
          </a:p>
          <a:p>
            <a:r>
              <a:rPr lang="en-GB" altLang="en-US" dirty="0"/>
              <a:t>(e.g. intermittent swimming for 30 minutes, walking, hard climbing for 20 minutes, rest periods, cycling at steady state – coastal path?)…</a:t>
            </a:r>
          </a:p>
          <a:p>
            <a:endParaRPr lang="en-GB" altLang="en-US" dirty="0"/>
          </a:p>
          <a:p>
            <a:r>
              <a:rPr lang="en-GB" altLang="en-US" dirty="0"/>
              <a:t>Aerobic components / Anaerobic components.</a:t>
            </a:r>
          </a:p>
          <a:p>
            <a:endParaRPr lang="en-US" altLang="en-US" dirty="0"/>
          </a:p>
        </p:txBody>
      </p:sp>
    </p:spTree>
    <p:extLst>
      <p:ext uri="{BB962C8B-B14F-4D97-AF65-F5344CB8AC3E}">
        <p14:creationId xmlns:p14="http://schemas.microsoft.com/office/powerpoint/2010/main" val="395694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2286000" y="1341438"/>
            <a:ext cx="7924800" cy="563562"/>
          </a:xfrm>
        </p:spPr>
        <p:txBody>
          <a:bodyPr>
            <a:normAutofit fontScale="90000"/>
          </a:bodyPr>
          <a:lstStyle/>
          <a:p>
            <a:r>
              <a:rPr lang="en-US" altLang="en-US" dirty="0"/>
              <a:t>Research findings…Systematic review to June 2010.</a:t>
            </a:r>
            <a:br>
              <a:rPr lang="en-US" altLang="en-US" dirty="0"/>
            </a:br>
            <a:r>
              <a:rPr lang="en-US" altLang="en-US" dirty="0"/>
              <a:t> </a:t>
            </a:r>
          </a:p>
        </p:txBody>
      </p:sp>
      <p:sp>
        <p:nvSpPr>
          <p:cNvPr id="44034" name="Content Placeholder 2"/>
          <p:cNvSpPr>
            <a:spLocks noGrp="1"/>
          </p:cNvSpPr>
          <p:nvPr>
            <p:ph idx="1"/>
          </p:nvPr>
        </p:nvSpPr>
        <p:spPr/>
        <p:txBody>
          <a:bodyPr/>
          <a:lstStyle/>
          <a:p>
            <a:r>
              <a:rPr lang="en-US" altLang="en-US" dirty="0"/>
              <a:t>The objective of the research:  Compare effects of participation in physical activity in natural environments compared with physical activity indoors. </a:t>
            </a:r>
          </a:p>
          <a:p>
            <a:endParaRPr lang="en-US" altLang="en-US" dirty="0"/>
          </a:p>
          <a:p>
            <a:r>
              <a:rPr lang="en-US" altLang="en-US" dirty="0"/>
              <a:t>Examined - mental and physical wellbeing, health related quality of life and long-term adherence to physical activity.</a:t>
            </a:r>
          </a:p>
          <a:p>
            <a:endParaRPr lang="en-US" altLang="en-US" dirty="0"/>
          </a:p>
        </p:txBody>
      </p:sp>
    </p:spTree>
    <p:extLst>
      <p:ext uri="{BB962C8B-B14F-4D97-AF65-F5344CB8AC3E}">
        <p14:creationId xmlns:p14="http://schemas.microsoft.com/office/powerpoint/2010/main" val="1041643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Content Placeholder 2"/>
          <p:cNvSpPr>
            <a:spLocks noGrp="1"/>
          </p:cNvSpPr>
          <p:nvPr>
            <p:ph idx="4294967295"/>
          </p:nvPr>
        </p:nvSpPr>
        <p:spPr>
          <a:xfrm>
            <a:off x="1093305" y="1544845"/>
            <a:ext cx="10131288" cy="4889500"/>
          </a:xfrm>
        </p:spPr>
        <p:txBody>
          <a:bodyPr/>
          <a:lstStyle/>
          <a:p>
            <a:r>
              <a:rPr lang="en-US" altLang="en-US" sz="2000" dirty="0"/>
              <a:t>Controlled trials (randomized and nonrandomized) were included. </a:t>
            </a:r>
          </a:p>
          <a:p>
            <a:endParaRPr lang="en-US" altLang="en-US" sz="2000" dirty="0"/>
          </a:p>
          <a:p>
            <a:r>
              <a:rPr lang="en-US" altLang="en-US" sz="2000" dirty="0"/>
              <a:t>Eligible trials had to compare the effects of outdoor exercise initiatives with those conducted indoors and report on at least one physical or mental wellbeing outcome in adults or children. </a:t>
            </a:r>
          </a:p>
          <a:p>
            <a:r>
              <a:rPr lang="en-US" altLang="en-US" sz="2000" dirty="0"/>
              <a:t>Eleven trials (833 adults) were included. </a:t>
            </a:r>
          </a:p>
          <a:p>
            <a:r>
              <a:rPr lang="en-US" altLang="en-US" sz="2000" dirty="0"/>
              <a:t>Most participants (6 trials; 523 adults) were young students. </a:t>
            </a:r>
          </a:p>
          <a:p>
            <a:r>
              <a:rPr lang="en-US" altLang="en-US" sz="2000" dirty="0"/>
              <a:t>All interventions consisted of a single episode of walking or running indoors with the same activity at a similar level conducted outdoors on a separate occasion. </a:t>
            </a:r>
          </a:p>
          <a:p>
            <a:r>
              <a:rPr lang="en-US" altLang="en-US" sz="2000" dirty="0"/>
              <a:t>Most trials (</a:t>
            </a:r>
            <a:r>
              <a:rPr lang="en-US" altLang="en-US" sz="2000" i="1" dirty="0"/>
              <a:t>n</a:t>
            </a:r>
            <a:r>
              <a:rPr lang="en-US" altLang="en-US" sz="2000" dirty="0"/>
              <a:t> = 9) showed some improvement in mental wellbeing on one or other of the outcome measures. </a:t>
            </a:r>
          </a:p>
          <a:p>
            <a:endParaRPr lang="en-US" altLang="en-US" dirty="0"/>
          </a:p>
        </p:txBody>
      </p:sp>
    </p:spTree>
    <p:extLst>
      <p:ext uri="{BB962C8B-B14F-4D97-AF65-F5344CB8AC3E}">
        <p14:creationId xmlns:p14="http://schemas.microsoft.com/office/powerpoint/2010/main" val="204888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a:p>
        </p:txBody>
      </p:sp>
      <p:sp>
        <p:nvSpPr>
          <p:cNvPr id="3" name="Content Placeholder 2"/>
          <p:cNvSpPr>
            <a:spLocks noGrp="1"/>
          </p:cNvSpPr>
          <p:nvPr>
            <p:ph idx="1"/>
          </p:nvPr>
        </p:nvSpPr>
        <p:spPr>
          <a:xfrm>
            <a:off x="974034" y="931586"/>
            <a:ext cx="10654747" cy="5681662"/>
          </a:xfrm>
        </p:spPr>
        <p:txBody>
          <a:bodyPr>
            <a:normAutofit/>
          </a:bodyPr>
          <a:lstStyle/>
          <a:p>
            <a:endParaRPr lang="en-US" altLang="en-US" sz="2400" dirty="0"/>
          </a:p>
          <a:p>
            <a:r>
              <a:rPr lang="en-US" altLang="en-US" sz="2400" dirty="0"/>
              <a:t>Compared with exercising indoors, exercising in natural environments was associated with:</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sz="2400" dirty="0"/>
          </a:p>
          <a:p>
            <a:r>
              <a:rPr lang="en-US" altLang="en-US" sz="2400" dirty="0"/>
              <a:t>Greater feelings of revitalization and positive engagement, </a:t>
            </a:r>
          </a:p>
          <a:p>
            <a:r>
              <a:rPr lang="en-US" altLang="en-US" sz="2400" dirty="0"/>
              <a:t>decreases in tension, confusion, anger, and depression, and increased energy. </a:t>
            </a:r>
          </a:p>
          <a:p>
            <a:r>
              <a:rPr lang="en-US" altLang="en-US" sz="2400" dirty="0"/>
              <a:t>Feelings of calmness may be increased following outdoor exercise. </a:t>
            </a:r>
          </a:p>
          <a:p>
            <a:r>
              <a:rPr lang="en-US" altLang="en-US" sz="2400" dirty="0"/>
              <a:t>Participants reported </a:t>
            </a:r>
            <a:r>
              <a:rPr lang="en-US" altLang="en-US" sz="2400" dirty="0">
                <a:solidFill>
                  <a:srgbClr val="FFFF00"/>
                </a:solidFill>
              </a:rPr>
              <a:t>greater enjoyment and satisfaction with outdoor activity </a:t>
            </a:r>
            <a:r>
              <a:rPr lang="en-US" altLang="en-US" sz="2400" dirty="0"/>
              <a:t>and declared a greater intent to repeat the activity at a later date. </a:t>
            </a:r>
          </a:p>
          <a:p>
            <a:r>
              <a:rPr lang="en-US" altLang="en-US" dirty="0"/>
              <a:t>Importance of this…</a:t>
            </a:r>
          </a:p>
        </p:txBody>
      </p:sp>
    </p:spTree>
    <p:extLst>
      <p:ext uri="{BB962C8B-B14F-4D97-AF65-F5344CB8AC3E}">
        <p14:creationId xmlns:p14="http://schemas.microsoft.com/office/powerpoint/2010/main" val="3264023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756453" y="-43666"/>
            <a:ext cx="8610600" cy="1293028"/>
          </a:xfrm>
        </p:spPr>
        <p:txBody>
          <a:bodyPr/>
          <a:lstStyle/>
          <a:p>
            <a:endParaRPr lang="en-US" altLang="en-US"/>
          </a:p>
        </p:txBody>
      </p:sp>
      <p:sp>
        <p:nvSpPr>
          <p:cNvPr id="3" name="Content Placeholder 2"/>
          <p:cNvSpPr>
            <a:spLocks noGrp="1"/>
          </p:cNvSpPr>
          <p:nvPr>
            <p:ph idx="1"/>
          </p:nvPr>
        </p:nvSpPr>
        <p:spPr>
          <a:xfrm>
            <a:off x="447261" y="1249362"/>
            <a:ext cx="11208025" cy="5608638"/>
          </a:xfrm>
        </p:spPr>
        <p:txBody>
          <a:bodyPr>
            <a:normAutofit/>
          </a:bodyPr>
          <a:lstStyle/>
          <a:p>
            <a:r>
              <a:rPr lang="en-US" altLang="en-US" sz="2400" dirty="0"/>
              <a:t>None of the identified studies measured the effects of physical activity on physical wellbeing or the effect of natural environments on exercise adherence.</a:t>
            </a:r>
          </a:p>
          <a:p>
            <a:pPr>
              <a:buFont typeface="Wingdings" panose="05000000000000000000" pitchFamily="2" charset="2"/>
              <a:buNone/>
            </a:pPr>
            <a:r>
              <a:rPr lang="en-US" altLang="en-US" sz="2400" dirty="0"/>
              <a:t> </a:t>
            </a:r>
          </a:p>
          <a:p>
            <a:r>
              <a:rPr lang="en-US" altLang="en-US" sz="2400" dirty="0"/>
              <a:t>Added beneficial effects to be gained from performing physical activity outdoors in natural environments…Why? More research needed.</a:t>
            </a:r>
          </a:p>
          <a:p>
            <a:r>
              <a:rPr lang="en-US" altLang="en-US" sz="2400" dirty="0"/>
              <a:t>Self-reported mental wellbeing immediately following exercise in nature better than the same exercise indoors. </a:t>
            </a:r>
          </a:p>
          <a:p>
            <a:r>
              <a:rPr lang="en-US" altLang="en-US" sz="2400" dirty="0"/>
              <a:t>Poor methodological quality of the available evidence / Different measures used.</a:t>
            </a:r>
          </a:p>
          <a:p>
            <a:r>
              <a:rPr lang="en-US" altLang="en-US" sz="2400" dirty="0"/>
              <a:t>Large, well designed, longer term trials needed.</a:t>
            </a:r>
          </a:p>
          <a:p>
            <a:r>
              <a:rPr lang="en-US" altLang="en-US" dirty="0"/>
              <a:t>What is </a:t>
            </a:r>
            <a:r>
              <a:rPr lang="en-US" altLang="en-US" dirty="0" err="1"/>
              <a:t>is</a:t>
            </a:r>
            <a:r>
              <a:rPr lang="en-US" altLang="en-US" dirty="0"/>
              <a:t> about the environment that leads to these additional benefits?</a:t>
            </a:r>
          </a:p>
        </p:txBody>
      </p:sp>
    </p:spTree>
    <p:extLst>
      <p:ext uri="{BB962C8B-B14F-4D97-AF65-F5344CB8AC3E}">
        <p14:creationId xmlns:p14="http://schemas.microsoft.com/office/powerpoint/2010/main" val="53672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954157" y="1142060"/>
            <a:ext cx="10552043" cy="1293028"/>
          </a:xfrm>
        </p:spPr>
        <p:txBody>
          <a:bodyPr>
            <a:normAutofit fontScale="90000"/>
          </a:bodyPr>
          <a:lstStyle/>
          <a:p>
            <a:r>
              <a:rPr lang="en-GB" altLang="en-US" sz="2400" dirty="0"/>
              <a:t>How individuals with self-reported anxiety and depression experienced a combination of individual counselling with an adventurous outdoor experience. </a:t>
            </a:r>
            <a:br>
              <a:rPr lang="en-US" altLang="en-US" sz="2400" dirty="0"/>
            </a:br>
            <a:r>
              <a:rPr lang="en-US" altLang="en-US" sz="2400" dirty="0"/>
              <a:t>(</a:t>
            </a:r>
            <a:r>
              <a:rPr lang="en-US" altLang="en-US" sz="2400" dirty="0" err="1"/>
              <a:t>Kyriakopoulos</a:t>
            </a:r>
            <a:r>
              <a:rPr lang="en-US" altLang="en-US" sz="2400" dirty="0"/>
              <a:t>, </a:t>
            </a:r>
            <a:r>
              <a:rPr lang="en-GB" altLang="en-US" sz="2400" dirty="0"/>
              <a:t>2011)</a:t>
            </a:r>
            <a:endParaRPr lang="en-US" altLang="en-US" sz="2400" dirty="0"/>
          </a:p>
        </p:txBody>
      </p:sp>
      <p:sp>
        <p:nvSpPr>
          <p:cNvPr id="48130" name="Content Placeholder 2"/>
          <p:cNvSpPr>
            <a:spLocks noGrp="1"/>
          </p:cNvSpPr>
          <p:nvPr>
            <p:ph idx="1"/>
          </p:nvPr>
        </p:nvSpPr>
        <p:spPr>
          <a:xfrm>
            <a:off x="685800" y="3049326"/>
            <a:ext cx="10820400" cy="4024125"/>
          </a:xfrm>
        </p:spPr>
        <p:txBody>
          <a:bodyPr/>
          <a:lstStyle/>
          <a:p>
            <a:r>
              <a:rPr lang="en-US" altLang="en-US" sz="2400" dirty="0"/>
              <a:t>Adventure therapy - short-term experiential psychotherapeutic approach that </a:t>
            </a:r>
            <a:r>
              <a:rPr lang="en-US" altLang="en-US" sz="2400" dirty="0" err="1"/>
              <a:t>utilises</a:t>
            </a:r>
            <a:r>
              <a:rPr lang="en-US" altLang="en-US" sz="2400" dirty="0"/>
              <a:t> adventurous activities and being in natural environments in order to facilitate therapeutic change in clients. </a:t>
            </a:r>
          </a:p>
          <a:p>
            <a:r>
              <a:rPr lang="en-US" altLang="en-US" sz="2400" dirty="0"/>
              <a:t>Students with self-reported anxiety and depression experienced intervention combining individual therapy with an adventurous outdoor experience. </a:t>
            </a:r>
          </a:p>
          <a:p>
            <a:r>
              <a:rPr lang="en-US" altLang="en-US" sz="2400" dirty="0"/>
              <a:t>10-15 counselling sessions prior to the AT</a:t>
            </a:r>
          </a:p>
        </p:txBody>
      </p:sp>
    </p:spTree>
    <p:extLst>
      <p:ext uri="{BB962C8B-B14F-4D97-AF65-F5344CB8AC3E}">
        <p14:creationId xmlns:p14="http://schemas.microsoft.com/office/powerpoint/2010/main" val="1385361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a:xfrm>
            <a:off x="-3220279" y="-209663"/>
            <a:ext cx="10512287" cy="1640897"/>
          </a:xfrm>
        </p:spPr>
        <p:txBody>
          <a:bodyPr>
            <a:normAutofit/>
          </a:bodyPr>
          <a:lstStyle/>
          <a:p>
            <a:br>
              <a:rPr lang="en-GB" altLang="en-US" sz="1800" dirty="0"/>
            </a:br>
            <a:br>
              <a:rPr lang="en-GB" altLang="en-US" sz="1800" dirty="0"/>
            </a:br>
            <a:r>
              <a:rPr lang="en-US" altLang="en-US" dirty="0"/>
              <a:t>Findings…</a:t>
            </a:r>
          </a:p>
        </p:txBody>
      </p:sp>
      <p:sp>
        <p:nvSpPr>
          <p:cNvPr id="49154" name="Content Placeholder 2"/>
          <p:cNvSpPr>
            <a:spLocks noGrp="1"/>
          </p:cNvSpPr>
          <p:nvPr>
            <p:ph idx="1"/>
          </p:nvPr>
        </p:nvSpPr>
        <p:spPr>
          <a:xfrm>
            <a:off x="685800" y="1431235"/>
            <a:ext cx="10820400" cy="4899992"/>
          </a:xfrm>
        </p:spPr>
        <p:txBody>
          <a:bodyPr>
            <a:normAutofit/>
          </a:bodyPr>
          <a:lstStyle/>
          <a:p>
            <a:r>
              <a:rPr lang="en-GB" altLang="en-US" sz="2400" dirty="0"/>
              <a:t>Support ideas that positive changes in self-concept and sense of wellbeing can be brought about by participating in adventurous outdoor experiences (e.g. </a:t>
            </a:r>
            <a:r>
              <a:rPr lang="en-GB" altLang="en-US" sz="2400" dirty="0" err="1"/>
              <a:t>Brendtro</a:t>
            </a:r>
            <a:r>
              <a:rPr lang="en-GB" altLang="en-US" sz="2400" dirty="0"/>
              <a:t> &amp; </a:t>
            </a:r>
            <a:r>
              <a:rPr lang="en-GB" altLang="en-US" sz="2400" dirty="0" err="1"/>
              <a:t>Strother</a:t>
            </a:r>
            <a:r>
              <a:rPr lang="en-GB" altLang="en-US" sz="2400" dirty="0"/>
              <a:t>, 2007; Gillen &amp; </a:t>
            </a:r>
            <a:r>
              <a:rPr lang="en-GB" altLang="en-US" sz="2400" dirty="0" err="1"/>
              <a:t>Balkin</a:t>
            </a:r>
            <a:r>
              <a:rPr lang="en-GB" altLang="en-US" sz="2400" dirty="0"/>
              <a:t>, 2006; Pryor, Carpenter, &amp; Townsend, 2005). </a:t>
            </a:r>
          </a:p>
          <a:p>
            <a:endParaRPr lang="en-GB" altLang="en-US" sz="2400" dirty="0"/>
          </a:p>
          <a:p>
            <a:r>
              <a:rPr lang="en-GB" altLang="en-US" sz="2400" dirty="0"/>
              <a:t>The clients’ positive self-perceptions, which were initially developed during the individual therapy sessions, were reinforced through the outdoor experience.  </a:t>
            </a:r>
          </a:p>
          <a:p>
            <a:endParaRPr lang="en-GB" altLang="en-US" sz="2400" dirty="0"/>
          </a:p>
          <a:p>
            <a:r>
              <a:rPr lang="en-GB" altLang="en-US" sz="2400" dirty="0"/>
              <a:t>Supporting Richards and Peel (2005)  </a:t>
            </a:r>
          </a:p>
          <a:p>
            <a:endParaRPr lang="en-US" altLang="en-US" sz="2400" dirty="0"/>
          </a:p>
        </p:txBody>
      </p:sp>
    </p:spTree>
    <p:extLst>
      <p:ext uri="{BB962C8B-B14F-4D97-AF65-F5344CB8AC3E}">
        <p14:creationId xmlns:p14="http://schemas.microsoft.com/office/powerpoint/2010/main" val="2811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a:p>
        </p:txBody>
      </p:sp>
      <p:sp>
        <p:nvSpPr>
          <p:cNvPr id="50178" name="Content Placeholder 2"/>
          <p:cNvSpPr>
            <a:spLocks noGrp="1"/>
          </p:cNvSpPr>
          <p:nvPr>
            <p:ph idx="1"/>
          </p:nvPr>
        </p:nvSpPr>
        <p:spPr>
          <a:xfrm>
            <a:off x="685800" y="2194560"/>
            <a:ext cx="10820400" cy="4663440"/>
          </a:xfrm>
        </p:spPr>
        <p:txBody>
          <a:bodyPr/>
          <a:lstStyle/>
          <a:p>
            <a:r>
              <a:rPr lang="en-US" altLang="en-US" sz="2400" dirty="0"/>
              <a:t>F</a:t>
            </a:r>
            <a:r>
              <a:rPr lang="en-GB" altLang="en-US" sz="2400" dirty="0" err="1"/>
              <a:t>indings</a:t>
            </a:r>
            <a:r>
              <a:rPr lang="en-GB" altLang="en-US" sz="2400" dirty="0"/>
              <a:t> highlight that being in a natural environment associated with a sense of escape from the stresses, characterising modern urban environments (e.g. buildings, uncomfortable noises). </a:t>
            </a:r>
          </a:p>
          <a:p>
            <a:pPr marL="0" indent="0">
              <a:buNone/>
            </a:pPr>
            <a:endParaRPr lang="en-GB" altLang="en-US" sz="2400" dirty="0"/>
          </a:p>
          <a:p>
            <a:r>
              <a:rPr lang="en-GB" altLang="en-US" sz="2400" dirty="0"/>
              <a:t>According to Gilbert, </a:t>
            </a:r>
            <a:r>
              <a:rPr lang="en-GB" altLang="en-US" sz="2400" dirty="0" err="1"/>
              <a:t>Gilsdorf</a:t>
            </a:r>
            <a:r>
              <a:rPr lang="en-GB" altLang="en-US" sz="2400" dirty="0"/>
              <a:t>, and Ringer (2004) </a:t>
            </a:r>
            <a:r>
              <a:rPr lang="en-US" altLang="en-US" sz="2400" dirty="0"/>
              <a:t>–</a:t>
            </a:r>
            <a:r>
              <a:rPr lang="en-GB" altLang="en-US" sz="2400" dirty="0"/>
              <a:t> under-taking an activity based in a natural environment, being in a group, and the inherent sense of adventure, provided a ‘rich source of healing potential which in a number of ways goes beyond what therapy has to offer in a more conventional setting’ (p. 31). </a:t>
            </a:r>
          </a:p>
          <a:p>
            <a:endParaRPr lang="en-US" altLang="en-US" dirty="0"/>
          </a:p>
        </p:txBody>
      </p:sp>
    </p:spTree>
    <p:extLst>
      <p:ext uri="{BB962C8B-B14F-4D97-AF65-F5344CB8AC3E}">
        <p14:creationId xmlns:p14="http://schemas.microsoft.com/office/powerpoint/2010/main" val="2578044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1063488" y="1291147"/>
            <a:ext cx="10532165" cy="1293028"/>
          </a:xfrm>
        </p:spPr>
        <p:txBody>
          <a:bodyPr>
            <a:normAutofit fontScale="90000"/>
          </a:bodyPr>
          <a:lstStyle/>
          <a:p>
            <a:r>
              <a:rPr lang="en-GB" altLang="en-US" dirty="0"/>
              <a:t>The meaning of adventurous activities for ‘women in the outdoors’ (</a:t>
            </a:r>
            <a:r>
              <a:rPr lang="en-GB" altLang="en-US" dirty="0" err="1"/>
              <a:t>Bonniface</a:t>
            </a:r>
            <a:r>
              <a:rPr lang="en-GB" altLang="en-US" dirty="0"/>
              <a:t>, 2007)</a:t>
            </a:r>
            <a:endParaRPr lang="en-US" altLang="en-US" dirty="0"/>
          </a:p>
        </p:txBody>
      </p:sp>
      <p:sp>
        <p:nvSpPr>
          <p:cNvPr id="3" name="Content Placeholder 2"/>
          <p:cNvSpPr>
            <a:spLocks noGrp="1"/>
          </p:cNvSpPr>
          <p:nvPr>
            <p:ph idx="1"/>
          </p:nvPr>
        </p:nvSpPr>
        <p:spPr>
          <a:xfrm>
            <a:off x="685800" y="3059265"/>
            <a:ext cx="10820400" cy="4024125"/>
          </a:xfrm>
        </p:spPr>
        <p:txBody>
          <a:bodyPr/>
          <a:lstStyle/>
          <a:p>
            <a:pPr>
              <a:buFont typeface="Wingdings" charset="0"/>
              <a:buChar char="l"/>
              <a:defRPr/>
            </a:pPr>
            <a:r>
              <a:rPr lang="en-GB" i="1" dirty="0">
                <a:ea typeface="ＭＳ Ｐゴシック" charset="0"/>
              </a:rPr>
              <a:t>Non-participants find it difficult to understand what motivates people to seek out situations in which there is an element of danger and risk. </a:t>
            </a:r>
          </a:p>
          <a:p>
            <a:pPr>
              <a:buFont typeface="Wingdings" charset="0"/>
              <a:buChar char="l"/>
              <a:defRPr/>
            </a:pPr>
            <a:r>
              <a:rPr lang="en-GB" i="1" dirty="0">
                <a:ea typeface="ＭＳ Ｐゴシック" charset="0"/>
              </a:rPr>
              <a:t>Research examined the meanings of long-term participation in outdoor adventure for women working in education. </a:t>
            </a:r>
          </a:p>
          <a:p>
            <a:pPr marL="0" indent="0">
              <a:buNone/>
              <a:defRPr/>
            </a:pPr>
            <a:endParaRPr lang="en-GB" i="1" dirty="0">
              <a:ea typeface="ＭＳ Ｐゴシック" charset="0"/>
            </a:endParaRPr>
          </a:p>
          <a:p>
            <a:pPr marL="0" indent="0">
              <a:buNone/>
              <a:defRPr/>
            </a:pPr>
            <a:r>
              <a:rPr lang="en-GB" i="1" dirty="0">
                <a:ea typeface="ＭＳ Ｐゴシック" charset="0"/>
              </a:rPr>
              <a:t>Life story interviews - nature and impact of the women's adventure participation. </a:t>
            </a:r>
          </a:p>
          <a:p>
            <a:pPr>
              <a:buFont typeface="Wingdings" charset="0"/>
              <a:buChar char="l"/>
              <a:defRPr/>
            </a:pPr>
            <a:endParaRPr lang="en-US" dirty="0">
              <a:ea typeface="ＭＳ Ｐゴシック" charset="0"/>
            </a:endParaRPr>
          </a:p>
        </p:txBody>
      </p:sp>
    </p:spTree>
    <p:extLst>
      <p:ext uri="{BB962C8B-B14F-4D97-AF65-F5344CB8AC3E}">
        <p14:creationId xmlns:p14="http://schemas.microsoft.com/office/powerpoint/2010/main" val="1903600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1341783" y="764373"/>
            <a:ext cx="10164417" cy="1293028"/>
          </a:xfrm>
        </p:spPr>
        <p:txBody>
          <a:bodyPr/>
          <a:lstStyle/>
          <a:p>
            <a:r>
              <a:rPr lang="en-GB" altLang="en-US" sz="2000" i="1" dirty="0"/>
              <a:t>Key themes focused on the significance of adventurous activities, experiences of fear, and relationships in the outdoors. </a:t>
            </a:r>
            <a:endParaRPr lang="en-US" altLang="en-US" sz="2000" dirty="0"/>
          </a:p>
        </p:txBody>
      </p:sp>
      <p:sp>
        <p:nvSpPr>
          <p:cNvPr id="52226" name="Content Placeholder 2"/>
          <p:cNvSpPr>
            <a:spLocks noGrp="1"/>
          </p:cNvSpPr>
          <p:nvPr>
            <p:ph idx="1"/>
          </p:nvPr>
        </p:nvSpPr>
        <p:spPr>
          <a:xfrm>
            <a:off x="685800" y="2621942"/>
            <a:ext cx="10820400" cy="4024125"/>
          </a:xfrm>
        </p:spPr>
        <p:txBody>
          <a:bodyPr/>
          <a:lstStyle/>
          <a:p>
            <a:r>
              <a:rPr lang="en-GB" altLang="en-US" sz="2000" i="1" dirty="0"/>
              <a:t>The women in this research emphasised the benefits, values and importance of adventurous activities, and influence on their lives. </a:t>
            </a:r>
          </a:p>
          <a:p>
            <a:r>
              <a:rPr lang="en-GB" altLang="en-US" sz="2000" i="1" dirty="0"/>
              <a:t>Placed significance on time for themselves away from everyday life - associated with feelings of rejuvenation and calm. </a:t>
            </a:r>
          </a:p>
          <a:p>
            <a:r>
              <a:rPr lang="en-GB" altLang="en-US" sz="2000" i="1" dirty="0"/>
              <a:t>When describing their experiences in the outdoors the women reported unusually high levels of fear.</a:t>
            </a:r>
          </a:p>
          <a:p>
            <a:r>
              <a:rPr lang="en-GB" altLang="en-US" sz="2000" i="1" dirty="0"/>
              <a:t>Value placed on shared experiences which often overshadowed aspects such as physical challenge.</a:t>
            </a:r>
            <a:endParaRPr lang="en-GB" altLang="en-US" sz="2000" dirty="0"/>
          </a:p>
          <a:p>
            <a:endParaRPr lang="en-US" altLang="en-US" dirty="0"/>
          </a:p>
        </p:txBody>
      </p:sp>
    </p:spTree>
    <p:extLst>
      <p:ext uri="{BB962C8B-B14F-4D97-AF65-F5344CB8AC3E}">
        <p14:creationId xmlns:p14="http://schemas.microsoft.com/office/powerpoint/2010/main" val="55361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social prescribing</a:t>
            </a:r>
          </a:p>
        </p:txBody>
      </p:sp>
      <p:sp>
        <p:nvSpPr>
          <p:cNvPr id="3" name="Content Placeholder 2"/>
          <p:cNvSpPr>
            <a:spLocks noGrp="1"/>
          </p:cNvSpPr>
          <p:nvPr>
            <p:ph idx="1"/>
          </p:nvPr>
        </p:nvSpPr>
        <p:spPr/>
        <p:txBody>
          <a:bodyPr/>
          <a:lstStyle/>
          <a:p>
            <a:pPr fontAlgn="base"/>
            <a:r>
              <a:rPr lang="en-GB" dirty="0"/>
              <a:t>Social prescribing – sometimes referred to as community referral – is </a:t>
            </a:r>
            <a:r>
              <a:rPr lang="en-GB" b="1" dirty="0"/>
              <a:t>a means of enabling GPs , nurses and other health and care professionals to refer people to a range of local, non-clinical services</a:t>
            </a:r>
            <a:endParaRPr lang="en-GB" dirty="0"/>
          </a:p>
          <a:p>
            <a:pPr marL="0" indent="0" fontAlgn="base">
              <a:buNone/>
            </a:pPr>
            <a:endParaRPr lang="en-GB" dirty="0"/>
          </a:p>
          <a:p>
            <a:pPr fontAlgn="base"/>
            <a:r>
              <a:rPr lang="en-GB" dirty="0">
                <a:hlinkClick r:id="rId2" tooltip="Original URL: https://www.youtube.com/watch?v=lXelXIlPIkg. Click or tap if you trust this link."/>
              </a:rPr>
              <a:t>https://www.youtube.com/watch?v=lXelXIlPIkg</a:t>
            </a:r>
            <a:r>
              <a:rPr lang="en-GB" dirty="0"/>
              <a:t>  Open water swimming</a:t>
            </a:r>
          </a:p>
          <a:p>
            <a:pPr marL="0" indent="0" fontAlgn="base">
              <a:buNone/>
            </a:pPr>
            <a:endParaRPr lang="en-GB" dirty="0"/>
          </a:p>
          <a:p>
            <a:pPr fontAlgn="base"/>
            <a:r>
              <a:rPr lang="en-GB" dirty="0">
                <a:hlinkClick r:id="rId3" tooltip="Original URL: https://www.youtube.com/watch?v=3S1lcFvJ90w. Click or tap if you trust this link."/>
              </a:rPr>
              <a:t>https://www.youtube.com/watch?v=3S1lcFvJ90w</a:t>
            </a:r>
            <a:r>
              <a:rPr lang="en-GB" dirty="0"/>
              <a:t>   Conservation</a:t>
            </a:r>
          </a:p>
          <a:p>
            <a:pPr marL="0" indent="0" fontAlgn="base">
              <a:buNone/>
            </a:pPr>
            <a:br>
              <a:rPr lang="en-GB" dirty="0"/>
            </a:br>
            <a:endParaRPr lang="en-GB" dirty="0"/>
          </a:p>
          <a:p>
            <a:pPr fontAlgn="base"/>
            <a:r>
              <a:rPr lang="en-GB" dirty="0">
                <a:hlinkClick r:id="rId4" tooltip="Original URL: https://www.youtube.com/watch?v=smstl2s0O2I. Click or tap if you trust this link."/>
              </a:rPr>
              <a:t>https://www.youtube.com/watch?v=smstl2s0O2I</a:t>
            </a:r>
            <a:r>
              <a:rPr lang="en-GB" dirty="0"/>
              <a:t>   Nordic walking</a:t>
            </a:r>
          </a:p>
          <a:p>
            <a:endParaRPr lang="en-GB" dirty="0"/>
          </a:p>
        </p:txBody>
      </p:sp>
    </p:spTree>
    <p:extLst>
      <p:ext uri="{BB962C8B-B14F-4D97-AF65-F5344CB8AC3E}">
        <p14:creationId xmlns:p14="http://schemas.microsoft.com/office/powerpoint/2010/main" val="624364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E046-29F9-4B5A-2060-6406E0B03587}"/>
              </a:ext>
            </a:extLst>
          </p:cNvPr>
          <p:cNvSpPr>
            <a:spLocks noGrp="1"/>
          </p:cNvSpPr>
          <p:nvPr>
            <p:ph type="title"/>
          </p:nvPr>
        </p:nvSpPr>
        <p:spPr/>
        <p:txBody>
          <a:bodyPr/>
          <a:lstStyle/>
          <a:p>
            <a:r>
              <a:rPr lang="en-US" dirty="0"/>
              <a:t>Task for next week - presentations</a:t>
            </a:r>
          </a:p>
        </p:txBody>
      </p:sp>
      <p:sp>
        <p:nvSpPr>
          <p:cNvPr id="3" name="Content Placeholder 2">
            <a:extLst>
              <a:ext uri="{FF2B5EF4-FFF2-40B4-BE49-F238E27FC236}">
                <a16:creationId xmlns:a16="http://schemas.microsoft.com/office/drawing/2014/main" id="{96382A89-F0C2-9A4B-B949-635095C8EC3F}"/>
              </a:ext>
            </a:extLst>
          </p:cNvPr>
          <p:cNvSpPr>
            <a:spLocks noGrp="1"/>
          </p:cNvSpPr>
          <p:nvPr>
            <p:ph idx="1"/>
          </p:nvPr>
        </p:nvSpPr>
        <p:spPr/>
        <p:txBody>
          <a:bodyPr/>
          <a:lstStyle/>
          <a:p>
            <a:r>
              <a:rPr lang="en-US" dirty="0"/>
              <a:t>Groups </a:t>
            </a:r>
          </a:p>
          <a:p>
            <a:r>
              <a:rPr lang="en-US" dirty="0"/>
              <a:t>Activities</a:t>
            </a:r>
          </a:p>
          <a:p>
            <a:endParaRPr lang="en-US" dirty="0"/>
          </a:p>
        </p:txBody>
      </p:sp>
    </p:spTree>
    <p:extLst>
      <p:ext uri="{BB962C8B-B14F-4D97-AF65-F5344CB8AC3E}">
        <p14:creationId xmlns:p14="http://schemas.microsoft.com/office/powerpoint/2010/main" val="15040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a:t>
            </a:r>
          </a:p>
          <a:p>
            <a:pPr marL="457200" indent="-457200">
              <a:buFont typeface="+mj-lt"/>
              <a:buAutoNum type="arabicPeriod"/>
            </a:pPr>
            <a:r>
              <a:rPr lang="en-GB" dirty="0"/>
              <a:t>What does the article suggest the benefits of green exercise are? p.2</a:t>
            </a:r>
          </a:p>
          <a:p>
            <a:pPr marL="457200" indent="-457200">
              <a:buFont typeface="+mj-lt"/>
              <a:buAutoNum type="arabicPeriod"/>
            </a:pPr>
            <a:r>
              <a:rPr lang="en-GB" dirty="0"/>
              <a:t>What was the aim of the study? p.2</a:t>
            </a:r>
          </a:p>
          <a:p>
            <a:pPr marL="457200" indent="-457200">
              <a:buFont typeface="+mj-lt"/>
              <a:buAutoNum type="arabicPeriod"/>
            </a:pPr>
            <a:r>
              <a:rPr lang="en-GB" dirty="0"/>
              <a:t>How was the study set up? p.3</a:t>
            </a:r>
          </a:p>
          <a:p>
            <a:pPr marL="457200" indent="-457200">
              <a:buFont typeface="+mj-lt"/>
              <a:buAutoNum type="arabicPeriod"/>
            </a:pPr>
            <a:r>
              <a:rPr lang="en-GB" dirty="0"/>
              <a:t>What measures did they use? p.5</a:t>
            </a:r>
          </a:p>
          <a:p>
            <a:pPr marL="457200" indent="-457200">
              <a:buFont typeface="+mj-lt"/>
              <a:buAutoNum type="arabicPeriod"/>
            </a:pPr>
            <a:r>
              <a:rPr lang="en-GB" dirty="0"/>
              <a:t>What were the results? Figure p.4 and Table p.6?</a:t>
            </a:r>
          </a:p>
          <a:p>
            <a:pPr marL="457200" indent="-457200">
              <a:buFont typeface="+mj-lt"/>
              <a:buAutoNum type="arabicPeriod"/>
            </a:pPr>
            <a:r>
              <a:rPr lang="en-GB" dirty="0"/>
              <a:t>What were the main findings? Start of discussion p.6</a:t>
            </a:r>
          </a:p>
          <a:p>
            <a:pPr marL="457200" indent="-457200">
              <a:buFont typeface="+mj-lt"/>
              <a:buAutoNum type="arabicPeriod"/>
            </a:pPr>
            <a:r>
              <a:rPr lang="en-GB" dirty="0"/>
              <a:t>What are the future research suggestions? p.8</a:t>
            </a:r>
          </a:p>
          <a:p>
            <a:endParaRPr lang="en-GB" dirty="0"/>
          </a:p>
        </p:txBody>
      </p:sp>
    </p:spTree>
    <p:extLst>
      <p:ext uri="{BB962C8B-B14F-4D97-AF65-F5344CB8AC3E}">
        <p14:creationId xmlns:p14="http://schemas.microsoft.com/office/powerpoint/2010/main" val="3258449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0" indent="0">
              <a:buNone/>
            </a:pPr>
            <a:r>
              <a:rPr lang="en-GB" dirty="0"/>
              <a:t>Psychological stress – definitions and discussion</a:t>
            </a:r>
          </a:p>
          <a:p>
            <a:pPr marL="0" indent="0">
              <a:buNone/>
            </a:pPr>
            <a:r>
              <a:rPr lang="en-GB" dirty="0"/>
              <a:t>Mental health – scale of the problem and issues caused by this</a:t>
            </a:r>
          </a:p>
          <a:p>
            <a:pPr marL="0" indent="0">
              <a:buNone/>
            </a:pPr>
            <a:r>
              <a:rPr lang="en-GB" dirty="0"/>
              <a:t>Nature and green environments – links with physical and mental health</a:t>
            </a:r>
          </a:p>
          <a:p>
            <a:pPr marL="0" indent="0">
              <a:buNone/>
            </a:pPr>
            <a:r>
              <a:rPr lang="en-GB" dirty="0"/>
              <a:t>Connectedness with nature – humans – positive impact of natural environments</a:t>
            </a:r>
          </a:p>
          <a:p>
            <a:pPr marL="0" indent="0">
              <a:buNone/>
            </a:pPr>
            <a:r>
              <a:rPr lang="en-GB" dirty="0"/>
              <a:t>Direct contact with nature not necessarily needed for benefits – intro to virtual reality </a:t>
            </a:r>
          </a:p>
          <a:p>
            <a:pPr marL="0" indent="0">
              <a:buNone/>
            </a:pPr>
            <a:r>
              <a:rPr lang="en-GB" dirty="0"/>
              <a:t>Exercise in conjunction with nature – role of the senses – links to virtual reality research being lacking</a:t>
            </a:r>
          </a:p>
          <a:p>
            <a:pPr marL="0" indent="0">
              <a:buNone/>
            </a:pPr>
            <a:r>
              <a:rPr lang="en-GB" dirty="0"/>
              <a:t>Purpose of the study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89820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(introduction)? </a:t>
            </a:r>
          </a:p>
          <a:p>
            <a:r>
              <a:rPr lang="en-GB" dirty="0"/>
              <a:t>General to specific</a:t>
            </a:r>
          </a:p>
          <a:p>
            <a:r>
              <a:rPr lang="en-GB" dirty="0"/>
              <a:t>Rationale for the study of the topic – from the literature </a:t>
            </a:r>
          </a:p>
          <a:p>
            <a:r>
              <a:rPr lang="en-GB" dirty="0"/>
              <a:t>Highlights the importance of the study and areas where research  is lacking</a:t>
            </a:r>
          </a:p>
          <a:p>
            <a:r>
              <a:rPr lang="en-GB" dirty="0"/>
              <a:t>Sets the context</a:t>
            </a:r>
          </a:p>
          <a:p>
            <a:r>
              <a:rPr lang="en-GB" dirty="0"/>
              <a:t>Outlines the aims of the study</a:t>
            </a:r>
          </a:p>
          <a:p>
            <a:endParaRPr lang="en-GB" dirty="0"/>
          </a:p>
        </p:txBody>
      </p:sp>
    </p:spTree>
    <p:extLst>
      <p:ext uri="{BB962C8B-B14F-4D97-AF65-F5344CB8AC3E}">
        <p14:creationId xmlns:p14="http://schemas.microsoft.com/office/powerpoint/2010/main" val="2232301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3. What does the article suggest the benefits of green exercise are? p.2</a:t>
            </a:r>
          </a:p>
          <a:p>
            <a:r>
              <a:rPr lang="en-GB" dirty="0"/>
              <a:t>Exercise performed in conjunction with exposure to nature is known as green exercise (Pretty et al., 2005) and has been associated with a variety of psychological and physiological benefits (White et al., 2013; </a:t>
            </a:r>
            <a:r>
              <a:rPr lang="en-GB" dirty="0" err="1"/>
              <a:t>Weng</a:t>
            </a:r>
            <a:r>
              <a:rPr lang="en-GB" dirty="0"/>
              <a:t> and Chiang, 2014). </a:t>
            </a:r>
          </a:p>
          <a:p>
            <a:r>
              <a:rPr lang="en-GB" dirty="0"/>
              <a:t>Green exercise improves mood, attention and physiological markers such as </a:t>
            </a:r>
            <a:r>
              <a:rPr lang="en-GB" dirty="0">
                <a:solidFill>
                  <a:srgbClr val="FFFF00"/>
                </a:solidFill>
              </a:rPr>
              <a:t>heart rate, blood pressure and cortisol compared to exercise in built man-made environments </a:t>
            </a:r>
            <a:r>
              <a:rPr lang="en-GB" dirty="0"/>
              <a:t>(</a:t>
            </a:r>
            <a:r>
              <a:rPr lang="en-GB" dirty="0" err="1"/>
              <a:t>Focht</a:t>
            </a:r>
            <a:r>
              <a:rPr lang="en-GB" dirty="0"/>
              <a:t>, 2009; Li et al., 2011; Thompson Coon et al., 2011; Rogerson and Barton, 2015).</a:t>
            </a:r>
          </a:p>
          <a:p>
            <a:endParaRPr lang="en-GB" dirty="0"/>
          </a:p>
        </p:txBody>
      </p:sp>
    </p:spTree>
    <p:extLst>
      <p:ext uri="{BB962C8B-B14F-4D97-AF65-F5344CB8AC3E}">
        <p14:creationId xmlns:p14="http://schemas.microsoft.com/office/powerpoint/2010/main" val="3528334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4. What was the aim of the study? p.2</a:t>
            </a:r>
          </a:p>
          <a:p>
            <a:r>
              <a:rPr lang="en-GB" dirty="0"/>
              <a:t>The purpose of this exploratory study was to </a:t>
            </a:r>
            <a:r>
              <a:rPr lang="en-GB" dirty="0">
                <a:solidFill>
                  <a:srgbClr val="FFFF00"/>
                </a:solidFill>
              </a:rPr>
              <a:t>investigate the effects of simulated green exercise used as a recovery intervention following exposure to acute mental stress</a:t>
            </a:r>
            <a:r>
              <a:rPr lang="en-GB" dirty="0"/>
              <a:t> on immediate mood and stress levels and whether any recovery effects persisted following a further 10 min of rest. </a:t>
            </a:r>
          </a:p>
          <a:p>
            <a:r>
              <a:rPr lang="en-GB" dirty="0"/>
              <a:t>Additionally, to explore the influence of </a:t>
            </a:r>
            <a:r>
              <a:rPr lang="en-GB" dirty="0">
                <a:solidFill>
                  <a:srgbClr val="FFFF00"/>
                </a:solidFill>
              </a:rPr>
              <a:t>visual and auditory senses</a:t>
            </a:r>
            <a:r>
              <a:rPr lang="en-GB" dirty="0"/>
              <a:t>, these senses were manipulated to allow sight or sound to be the main contributing sense during the green exercise simulation.</a:t>
            </a:r>
          </a:p>
          <a:p>
            <a:endParaRPr lang="en-GB" dirty="0"/>
          </a:p>
        </p:txBody>
      </p:sp>
    </p:spTree>
    <p:extLst>
      <p:ext uri="{BB962C8B-B14F-4D97-AF65-F5344CB8AC3E}">
        <p14:creationId xmlns:p14="http://schemas.microsoft.com/office/powerpoint/2010/main" val="3172739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763633"/>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5. How was the study set up? p.3</a:t>
            </a:r>
          </a:p>
          <a:p>
            <a:r>
              <a:rPr lang="en-GB" dirty="0"/>
              <a:t>Fifty healthy participants were recruited for this study (Age 27.2  10.2 years)</a:t>
            </a:r>
          </a:p>
          <a:p>
            <a:r>
              <a:rPr lang="en-GB" dirty="0"/>
              <a:t>A between-subjects experimental design was used in which participants attended the laboratory on two occasions. </a:t>
            </a:r>
          </a:p>
          <a:p>
            <a:r>
              <a:rPr lang="en-GB" dirty="0"/>
              <a:t>The first visit was to establish participants estimated peak power output.</a:t>
            </a:r>
          </a:p>
          <a:p>
            <a:r>
              <a:rPr lang="en-GB" dirty="0"/>
              <a:t>On the second visit participants were randomly allocated to one of five stress recovery groups: (</a:t>
            </a:r>
            <a:r>
              <a:rPr lang="en-GB" dirty="0" err="1"/>
              <a:t>i</a:t>
            </a:r>
            <a:r>
              <a:rPr lang="en-GB" dirty="0"/>
              <a:t>) Rest, (ii) Cycling without nature simulation, (iii) Cycling with simulated nature sounds, (iv) Cycling with simulated nature video, or (v) Cycling with simulated nature sounds and video combined.</a:t>
            </a:r>
          </a:p>
          <a:p>
            <a:r>
              <a:rPr lang="en-GB" dirty="0"/>
              <a:t>Participants were not aware of their grouping prior to the recovery intervention. Further, the tester inducing the stress was not aware of the group the participant was in.</a:t>
            </a:r>
          </a:p>
        </p:txBody>
      </p:sp>
    </p:spTree>
    <p:extLst>
      <p:ext uri="{BB962C8B-B14F-4D97-AF65-F5344CB8AC3E}">
        <p14:creationId xmlns:p14="http://schemas.microsoft.com/office/powerpoint/2010/main" val="1662926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EDC4-86CD-A567-A4EC-7B615A0A27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2CA2CD-6C6B-AA3B-852D-D8D1D969A2CD}"/>
              </a:ext>
            </a:extLst>
          </p:cNvPr>
          <p:cNvSpPr>
            <a:spLocks noGrp="1"/>
          </p:cNvSpPr>
          <p:nvPr>
            <p:ph idx="1"/>
          </p:nvPr>
        </p:nvSpPr>
        <p:spPr/>
        <p:txBody>
          <a:bodyPr/>
          <a:lstStyle/>
          <a:p>
            <a:r>
              <a:rPr lang="en-GB" dirty="0"/>
              <a:t>During the second visit, participants carried out a stress induction task (maths (counting backwards in 13’s) and English tasks spelling long words backwards)) followed by 5 min of moderate intensity cycling under the simulated green exercise conditions associated with the condition they had been assigned to (above).</a:t>
            </a:r>
          </a:p>
          <a:p>
            <a:r>
              <a:rPr lang="en-GB" dirty="0"/>
              <a:t>Nature sounds and images were taken from a commercially available exercise DVD (Fitness Journeys – through the forest) and projected onto a large screen positioned approximately 150 cm in front of the participant.</a:t>
            </a:r>
          </a:p>
          <a:p>
            <a:endParaRPr lang="en-US" dirty="0"/>
          </a:p>
        </p:txBody>
      </p:sp>
    </p:spTree>
    <p:extLst>
      <p:ext uri="{BB962C8B-B14F-4D97-AF65-F5344CB8AC3E}">
        <p14:creationId xmlns:p14="http://schemas.microsoft.com/office/powerpoint/2010/main" val="2591905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6. What measures did they use? p.5</a:t>
            </a:r>
          </a:p>
          <a:p>
            <a:r>
              <a:rPr lang="en-GB" dirty="0"/>
              <a:t>A variety of dependent variables were recorded including mood, perceived stress, heart rate and blood pressure. </a:t>
            </a:r>
          </a:p>
          <a:p>
            <a:r>
              <a:rPr lang="en-GB" dirty="0"/>
              <a:t>All measurements were taken before and after the stress induction task. Mood (POMS) and perceived stress (PSS) were also taken immediately after the green exercise cycling task, and 10 min after resting recovery. </a:t>
            </a:r>
          </a:p>
          <a:p>
            <a:endParaRPr lang="en-GB" dirty="0"/>
          </a:p>
        </p:txBody>
      </p:sp>
    </p:spTree>
    <p:extLst>
      <p:ext uri="{BB962C8B-B14F-4D97-AF65-F5344CB8AC3E}">
        <p14:creationId xmlns:p14="http://schemas.microsoft.com/office/powerpoint/2010/main" val="1905316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9530"/>
            <a:ext cx="10820400" cy="4509155"/>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3222156" y="92098"/>
            <a:ext cx="8678201" cy="6624466"/>
          </a:xfrm>
          <a:prstGeom prst="rect">
            <a:avLst/>
          </a:prstGeom>
        </p:spPr>
      </p:pic>
      <p:sp>
        <p:nvSpPr>
          <p:cNvPr id="5" name="Title 4"/>
          <p:cNvSpPr>
            <a:spLocks noGrp="1"/>
          </p:cNvSpPr>
          <p:nvPr>
            <p:ph type="title"/>
          </p:nvPr>
        </p:nvSpPr>
        <p:spPr>
          <a:xfrm>
            <a:off x="0" y="1310381"/>
            <a:ext cx="2709211" cy="1293028"/>
          </a:xfrm>
        </p:spPr>
        <p:txBody>
          <a:bodyPr>
            <a:normAutofit fontScale="90000"/>
          </a:bodyPr>
          <a:lstStyle/>
          <a:p>
            <a:r>
              <a:rPr lang="en-GB" dirty="0"/>
              <a:t>7. What were the results? Figure p.4 and Table p.6?</a:t>
            </a:r>
            <a:br>
              <a:rPr lang="en-GB" dirty="0"/>
            </a:br>
            <a:endParaRPr lang="en-GB" dirty="0"/>
          </a:p>
        </p:txBody>
      </p:sp>
    </p:spTree>
    <p:extLst>
      <p:ext uri="{BB962C8B-B14F-4D97-AF65-F5344CB8AC3E}">
        <p14:creationId xmlns:p14="http://schemas.microsoft.com/office/powerpoint/2010/main" val="888251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3" y="267416"/>
            <a:ext cx="11104917" cy="903542"/>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039390"/>
            <a:ext cx="10820400" cy="5179295"/>
          </a:xfrm>
        </p:spPr>
        <p:txBody>
          <a:bodyPr>
            <a:normAutofit/>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7. What were the results? Figure p.4 and Table p.6?</a:t>
            </a:r>
          </a:p>
          <a:p>
            <a:endParaRPr lang="en-GB" dirty="0"/>
          </a:p>
        </p:txBody>
      </p:sp>
      <p:pic>
        <p:nvPicPr>
          <p:cNvPr id="4" name="Picture 3"/>
          <p:cNvPicPr>
            <a:picLocks noChangeAspect="1"/>
          </p:cNvPicPr>
          <p:nvPr/>
        </p:nvPicPr>
        <p:blipFill>
          <a:blip r:embed="rId2"/>
          <a:stretch>
            <a:fillRect/>
          </a:stretch>
        </p:blipFill>
        <p:spPr>
          <a:xfrm>
            <a:off x="1277241" y="2097761"/>
            <a:ext cx="9505950" cy="4438650"/>
          </a:xfrm>
          <a:prstGeom prst="rect">
            <a:avLst/>
          </a:prstGeom>
        </p:spPr>
      </p:pic>
    </p:spTree>
    <p:extLst>
      <p:ext uri="{BB962C8B-B14F-4D97-AF65-F5344CB8AC3E}">
        <p14:creationId xmlns:p14="http://schemas.microsoft.com/office/powerpoint/2010/main" val="3162930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5033348"/>
          </a:xfrm>
        </p:spPr>
        <p:txBody>
          <a:bodyPr>
            <a:normAutofit lnSpcReduction="1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8. What were the main findings? Start of discussion p.6</a:t>
            </a:r>
          </a:p>
          <a:p>
            <a:pPr marL="0" indent="0">
              <a:buNone/>
            </a:pPr>
            <a:r>
              <a:rPr lang="en-GB" dirty="0"/>
              <a:t>A key finding of this exploratory study is that all variations of simulated green exercise were more effective than both rest and indoor cycling at recovering from an episode of induced acute stress. </a:t>
            </a:r>
          </a:p>
          <a:p>
            <a:pPr marL="0" indent="0">
              <a:buNone/>
            </a:pPr>
            <a:r>
              <a:rPr lang="en-GB" dirty="0"/>
              <a:t>A further, important contribution this study makes, is to extend the understanding of the sensory basis of green exercise, a critical early step in trying to move toward more explanatory, mechanistic models. </a:t>
            </a:r>
          </a:p>
          <a:p>
            <a:pPr marL="0" indent="0">
              <a:buNone/>
            </a:pPr>
            <a:r>
              <a:rPr lang="en-GB" dirty="0"/>
              <a:t>Since the senses are first in the cognitive information processing cascade, an important finding of the present study is that green exercise simulations involving visual feedback during cycling appear to have the strongest impact on mood and perceived stress recovery.</a:t>
            </a:r>
          </a:p>
          <a:p>
            <a:pPr marL="0" indent="0">
              <a:buNone/>
            </a:pPr>
            <a:r>
              <a:rPr lang="en-GB" dirty="0"/>
              <a:t>It was also found that the positive states of recovery observed in all green exercise conditions, and to a lesser extent in the non-green exercise condition, were preserved during a subsequent 10 min rest period.</a:t>
            </a:r>
          </a:p>
          <a:p>
            <a:endParaRPr lang="en-GB" dirty="0"/>
          </a:p>
        </p:txBody>
      </p:sp>
    </p:spTree>
    <p:extLst>
      <p:ext uri="{BB962C8B-B14F-4D97-AF65-F5344CB8AC3E}">
        <p14:creationId xmlns:p14="http://schemas.microsoft.com/office/powerpoint/2010/main" val="1070926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881054"/>
          </a:xfrm>
        </p:spPr>
        <p:txBody>
          <a:bodyPr>
            <a:normAutofit fontScale="77500" lnSpcReduction="2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9. What are the future research suggestions? p.8</a:t>
            </a:r>
          </a:p>
          <a:p>
            <a:r>
              <a:rPr lang="en-GB" dirty="0"/>
              <a:t>The study suggest that the use of nature sounds and sights in conjunction with exercise may well promote the recovery of TMD and PSS after a stressor. </a:t>
            </a:r>
          </a:p>
          <a:p>
            <a:r>
              <a:rPr lang="en-GB" dirty="0"/>
              <a:t>This could aid in the development of cost-effective stress reducing strategies both in the workplace and personal life.</a:t>
            </a:r>
          </a:p>
          <a:p>
            <a:r>
              <a:rPr lang="en-GB" dirty="0"/>
              <a:t>It is important, however, to establish in future studies how long the effects may be sustained, what constitutes the best “stimulus” for stress recovery and who might benefit. </a:t>
            </a:r>
          </a:p>
          <a:p>
            <a:r>
              <a:rPr lang="en-GB" dirty="0"/>
              <a:t>Future study designs should also consider the level of connectedness to nature participants have prior to starting the study (Mayer and Frantz, 2004; </a:t>
            </a:r>
            <a:r>
              <a:rPr lang="en-GB" dirty="0" err="1"/>
              <a:t>Capaldi</a:t>
            </a:r>
            <a:r>
              <a:rPr lang="en-GB" dirty="0"/>
              <a:t> et al., 2014). </a:t>
            </a:r>
          </a:p>
          <a:p>
            <a:r>
              <a:rPr lang="en-GB" dirty="0"/>
              <a:t>This would further current understanding of how different individuals may benefit from green exercise participation. </a:t>
            </a:r>
          </a:p>
          <a:p>
            <a:r>
              <a:rPr lang="en-GB" dirty="0"/>
              <a:t>Certainly, future green exercise studies should include exploration of the use of virtual reality as it can offer more immersive experiences than currently achieved within current laboratory studies, but still allows control of confounding factors.</a:t>
            </a:r>
          </a:p>
          <a:p>
            <a:r>
              <a:rPr lang="en-GB" dirty="0"/>
              <a:t>Multi-sensory and non-sensory elements should be included where possible. Further, green exercise should be conducted in “real” natural spaces, with different duration and types of exposure, e.g., including level of engagement with nature, in a range of different cohorts. </a:t>
            </a:r>
          </a:p>
          <a:p>
            <a:r>
              <a:rPr lang="en-GB" dirty="0"/>
              <a:t>Outcome measures should be recorded for over 24 h</a:t>
            </a:r>
          </a:p>
          <a:p>
            <a:endParaRPr lang="en-GB" dirty="0"/>
          </a:p>
        </p:txBody>
      </p:sp>
    </p:spTree>
    <p:extLst>
      <p:ext uri="{BB962C8B-B14F-4D97-AF65-F5344CB8AC3E}">
        <p14:creationId xmlns:p14="http://schemas.microsoft.com/office/powerpoint/2010/main" val="33027089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659" y="0"/>
            <a:ext cx="8610600" cy="1293028"/>
          </a:xfrm>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a:xfrm>
            <a:off x="685800" y="1243322"/>
            <a:ext cx="10820400" cy="5394302"/>
          </a:xfrm>
        </p:spPr>
        <p:txBody>
          <a:bodyPr>
            <a:normAutofit fontScale="77500" lnSpcReduction="20000"/>
          </a:bodyPr>
          <a:lstStyle/>
          <a:p>
            <a:pPr marL="0" indent="0">
              <a:buNone/>
            </a:pPr>
            <a:r>
              <a:rPr lang="en-GB" sz="2000" b="1" dirty="0"/>
              <a:t>Choose one of the following articles…</a:t>
            </a:r>
          </a:p>
          <a:p>
            <a:pPr marL="0" indent="0">
              <a:buNone/>
            </a:pPr>
            <a:r>
              <a:rPr lang="en-GB" sz="2000" b="1" dirty="0"/>
              <a:t>Article 1. Nature-Based Interventions and Mind–Body Interventions: Saving Public Health Costs Whilst Increasing Life Satisfaction and Happiness (</a:t>
            </a:r>
            <a:r>
              <a:rPr lang="en-GB" b="1" dirty="0"/>
              <a:t>Pretty and Barton, 2020)</a:t>
            </a:r>
            <a:endParaRPr lang="en-GB" sz="2000" b="1" dirty="0"/>
          </a:p>
          <a:p>
            <a:pPr marL="0" indent="0">
              <a:buNone/>
            </a:pPr>
            <a:r>
              <a:rPr lang="en-GB" dirty="0"/>
              <a:t>A number of countries have begun to adopt prevention pays policies and practices to reduce pressure on health and social care systems. </a:t>
            </a:r>
          </a:p>
          <a:p>
            <a:pPr marL="0" indent="0">
              <a:buNone/>
            </a:pPr>
            <a:r>
              <a:rPr lang="en-GB" dirty="0"/>
              <a:t>Most affluent countries have seen substantial increases in the incidence and costs of non-communicable diseases. </a:t>
            </a:r>
          </a:p>
          <a:p>
            <a:pPr marL="0" indent="0">
              <a:buNone/>
            </a:pPr>
            <a:r>
              <a:rPr lang="en-GB" dirty="0"/>
              <a:t>The interest in social models for health has led to the growth in use of social prescribing and psychological therapies. At the same time, there has been growth in application of a variety of nature-based and mind–body interventions (NBIs and MBIs) aimed at improving health and longevity. </a:t>
            </a:r>
          </a:p>
          <a:p>
            <a:pPr marL="0" indent="0">
              <a:buNone/>
            </a:pPr>
            <a:r>
              <a:rPr lang="en-GB" dirty="0"/>
              <a:t>We assess four NBI/MBI programmes (woodland therapy, therapeutic horticulture, </a:t>
            </a:r>
            <a:r>
              <a:rPr lang="en-GB" dirty="0" err="1"/>
              <a:t>ecotherapy</a:t>
            </a:r>
            <a:r>
              <a:rPr lang="en-GB" dirty="0"/>
              <a:t>/green care, and tai chi) on life satisfaction/happiness and costs of use of public services. </a:t>
            </a:r>
          </a:p>
          <a:p>
            <a:pPr marL="0" indent="0">
              <a:buNone/>
            </a:pPr>
            <a:r>
              <a:rPr lang="en-GB" dirty="0"/>
              <a:t>These interventions produce rises in life satisfaction/happiness of 1.00 pts to 7.29 (</a:t>
            </a:r>
            <a:r>
              <a:rPr lang="en-GB" i="1" dirty="0"/>
              <a:t>n</a:t>
            </a:r>
            <a:r>
              <a:rPr lang="en-GB" dirty="0"/>
              <a:t> = 644; </a:t>
            </a:r>
            <a:r>
              <a:rPr lang="en-GB" i="1" dirty="0">
                <a:solidFill>
                  <a:srgbClr val="FFFF00"/>
                </a:solidFill>
              </a:rPr>
              <a:t>p</a:t>
            </a:r>
            <a:r>
              <a:rPr lang="en-GB" dirty="0">
                <a:solidFill>
                  <a:srgbClr val="FFFF00"/>
                </a:solidFill>
              </a:rPr>
              <a:t> &lt; 0.001</a:t>
            </a:r>
            <a:r>
              <a:rPr lang="en-GB" dirty="0"/>
              <a:t>) (for courses or participation &gt;50 h). </a:t>
            </a:r>
          </a:p>
          <a:p>
            <a:pPr marL="0" indent="0">
              <a:buNone/>
            </a:pPr>
            <a:r>
              <a:rPr lang="en-GB" dirty="0"/>
              <a:t>These increases are greater than many positive life events (e.g., marriage or a new child); few countries or cities see +1 </a:t>
            </a:r>
            <a:r>
              <a:rPr lang="en-GB" dirty="0" err="1"/>
              <a:t>pt</a:t>
            </a:r>
            <a:r>
              <a:rPr lang="en-GB" dirty="0"/>
              <a:t> increases over a decade. </a:t>
            </a:r>
          </a:p>
          <a:p>
            <a:pPr marL="0" indent="0">
              <a:buNone/>
            </a:pPr>
            <a:r>
              <a:rPr lang="en-GB" dirty="0"/>
              <a:t>The net present economic benefits per person from reduced public service use are £830–£31,520 (after 1 year) and £6450–£11,980 (after 10 years). We conclude that NBIs and MBIs can play a role in helping to reduce the costs on health systems, while increasing the well-being of participants.</a:t>
            </a:r>
            <a:endParaRPr lang="en-GB" sz="2000" b="1" dirty="0"/>
          </a:p>
        </p:txBody>
      </p:sp>
    </p:spTree>
    <p:extLst>
      <p:ext uri="{BB962C8B-B14F-4D97-AF65-F5344CB8AC3E}">
        <p14:creationId xmlns:p14="http://schemas.microsoft.com/office/powerpoint/2010/main" val="2963037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2CC8-7EC0-6475-E564-D4FA0667E17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14BAC5-E02C-8B8E-C771-93D9958EA4D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809395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24950" y="236824"/>
            <a:ext cx="10742556" cy="6157398"/>
          </a:xfrm>
          <a:prstGeom prst="rect">
            <a:avLst/>
          </a:prstGeom>
        </p:spPr>
      </p:pic>
    </p:spTree>
    <p:extLst>
      <p:ext uri="{BB962C8B-B14F-4D97-AF65-F5344CB8AC3E}">
        <p14:creationId xmlns:p14="http://schemas.microsoft.com/office/powerpoint/2010/main" val="2789981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p:txBody>
          <a:bodyPr>
            <a:normAutofit/>
          </a:bodyPr>
          <a:lstStyle/>
          <a:p>
            <a:pPr marL="0" indent="0">
              <a:buNone/>
            </a:pPr>
            <a:r>
              <a:rPr lang="en-GB" sz="2000" b="1" dirty="0"/>
              <a:t>Choose one of the following articles…</a:t>
            </a:r>
          </a:p>
          <a:p>
            <a:pPr marL="0" indent="0">
              <a:buNone/>
            </a:pPr>
            <a:r>
              <a:rPr lang="en-GB" b="1" dirty="0"/>
              <a:t>Article 2. Regular Doses of Nature: The Efficacy of Green Exercise Interventions for Mental Wellbeing (Rogerson et al., 2020)</a:t>
            </a:r>
            <a:endParaRPr lang="en-GB" sz="2000" b="1" dirty="0"/>
          </a:p>
          <a:p>
            <a:pPr marL="0" indent="0">
              <a:buNone/>
            </a:pPr>
            <a:r>
              <a:rPr lang="en-GB" dirty="0"/>
              <a:t>This study investigated the efficacy of medium-term Green Exercise (GE; being physically active within a natural environment) interventions for improving wellbeing, by pooling data collected at the start and end of participants’ engagement with a range of GE interventions. </a:t>
            </a:r>
          </a:p>
        </p:txBody>
      </p:sp>
    </p:spTree>
    <p:extLst>
      <p:ext uri="{BB962C8B-B14F-4D97-AF65-F5344CB8AC3E}">
        <p14:creationId xmlns:p14="http://schemas.microsoft.com/office/powerpoint/2010/main" val="17331701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584" y="764373"/>
            <a:ext cx="9611616" cy="1293028"/>
          </a:xfrm>
        </p:spPr>
        <p:txBody>
          <a:bodyPr>
            <a:normAutofit/>
          </a:bodyPr>
          <a:lstStyle/>
          <a:p>
            <a:r>
              <a:rPr lang="en-GB" dirty="0"/>
              <a:t>Project A (n = 13; 10 males, 3 females; aged 37.5 SD. 11.8 years) </a:t>
            </a:r>
          </a:p>
        </p:txBody>
      </p:sp>
      <p:sp>
        <p:nvSpPr>
          <p:cNvPr id="3" name="Content Placeholder 2"/>
          <p:cNvSpPr>
            <a:spLocks noGrp="1"/>
          </p:cNvSpPr>
          <p:nvPr>
            <p:ph idx="1"/>
          </p:nvPr>
        </p:nvSpPr>
        <p:spPr/>
        <p:txBody>
          <a:bodyPr/>
          <a:lstStyle/>
          <a:p>
            <a:r>
              <a:rPr lang="en-GB" dirty="0"/>
              <a:t>Comprised a variety of conservation, </a:t>
            </a:r>
            <a:r>
              <a:rPr lang="en-GB" dirty="0" err="1"/>
              <a:t>ecotherapy</a:t>
            </a:r>
            <a:r>
              <a:rPr lang="en-GB" dirty="0"/>
              <a:t>, and craft-focused interventions across the UK, that were attended by the general public and individuals with defined needs, such as learning disabilities, mental ill-health, recovery from hospital stays, low confidence, anxiety, psychiatric disorders, depression and risk behaviours. </a:t>
            </a:r>
          </a:p>
          <a:p>
            <a:r>
              <a:rPr lang="en-GB" dirty="0"/>
              <a:t>Project A ran between February 2016 and February 2017 and was 12 weeks in duration.</a:t>
            </a:r>
          </a:p>
        </p:txBody>
      </p:sp>
    </p:spTree>
    <p:extLst>
      <p:ext uri="{BB962C8B-B14F-4D97-AF65-F5344CB8AC3E}">
        <p14:creationId xmlns:p14="http://schemas.microsoft.com/office/powerpoint/2010/main" val="4369025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006" y="764373"/>
            <a:ext cx="9618194" cy="1293028"/>
          </a:xfrm>
        </p:spPr>
        <p:txBody>
          <a:bodyPr>
            <a:normAutofit/>
          </a:bodyPr>
          <a:lstStyle/>
          <a:p>
            <a:r>
              <a:rPr lang="en-GB" dirty="0"/>
              <a:t>Project B (n = 20; 7 males; 13 females; aged 39.9 SD. 7.9 years) </a:t>
            </a:r>
          </a:p>
        </p:txBody>
      </p:sp>
      <p:sp>
        <p:nvSpPr>
          <p:cNvPr id="3" name="Content Placeholder 2"/>
          <p:cNvSpPr>
            <a:spLocks noGrp="1"/>
          </p:cNvSpPr>
          <p:nvPr>
            <p:ph idx="1"/>
          </p:nvPr>
        </p:nvSpPr>
        <p:spPr/>
        <p:txBody>
          <a:bodyPr>
            <a:normAutofit/>
          </a:bodyPr>
          <a:lstStyle/>
          <a:p>
            <a:r>
              <a:rPr lang="en-GB" dirty="0"/>
              <a:t>Aimed to improve the physical and mental wellbeing of vulnerable adults through community gardening and food growing activities within a UK city. </a:t>
            </a:r>
          </a:p>
          <a:p>
            <a:r>
              <a:rPr lang="en-GB" dirty="0"/>
              <a:t>It comprised multiple interventions across the city that were attended by the general public and individuals with defined needs such as autism, learning disabilities, mental ill-health, physical ill-health or impairments, homelessness, alcohol or substance misuse. </a:t>
            </a:r>
          </a:p>
          <a:p>
            <a:r>
              <a:rPr lang="en-GB" dirty="0"/>
              <a:t>Project B ran between January 2015 and September 2017 and was 12 weeks in duration.</a:t>
            </a:r>
          </a:p>
        </p:txBody>
      </p:sp>
    </p:spTree>
    <p:extLst>
      <p:ext uri="{BB962C8B-B14F-4D97-AF65-F5344CB8AC3E}">
        <p14:creationId xmlns:p14="http://schemas.microsoft.com/office/powerpoint/2010/main" val="1694577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8820" y="764373"/>
            <a:ext cx="9927380" cy="1293028"/>
          </a:xfrm>
        </p:spPr>
        <p:txBody>
          <a:bodyPr>
            <a:normAutofit/>
          </a:bodyPr>
          <a:lstStyle/>
          <a:p>
            <a:r>
              <a:rPr lang="en-GB" dirty="0"/>
              <a:t>Project C (n = 7; 3 males; 4 females; aged 20.9 SD. 1.8 years) </a:t>
            </a:r>
          </a:p>
        </p:txBody>
      </p:sp>
      <p:sp>
        <p:nvSpPr>
          <p:cNvPr id="3" name="Content Placeholder 2"/>
          <p:cNvSpPr>
            <a:spLocks noGrp="1"/>
          </p:cNvSpPr>
          <p:nvPr>
            <p:ph idx="1"/>
          </p:nvPr>
        </p:nvSpPr>
        <p:spPr/>
        <p:txBody>
          <a:bodyPr>
            <a:normAutofit fontScale="92500" lnSpcReduction="10000"/>
          </a:bodyPr>
          <a:lstStyle/>
          <a:p>
            <a:r>
              <a:rPr lang="en-GB" dirty="0"/>
              <a:t>Was a wilderness therapy-based project that sought to engage and positively change the lives of young people who typically face multiple barriers to success. </a:t>
            </a:r>
          </a:p>
          <a:p>
            <a:r>
              <a:rPr lang="en-GB" dirty="0"/>
              <a:t>These barriers included low self-esteem and mental wellbeing, poverty, abusive or ineffective families, drug and alcohol abuse, school failure, and youth offending orders. </a:t>
            </a:r>
          </a:p>
          <a:p>
            <a:r>
              <a:rPr lang="en-GB" dirty="0"/>
              <a:t>Many participants had previously experienced significant social, psychological or physical trauma, and some entered the programme at a stage where they were self-harming. </a:t>
            </a:r>
          </a:p>
          <a:p>
            <a:r>
              <a:rPr lang="en-GB" dirty="0"/>
              <a:t>Project C focused particularly on participants’ self-esteem and self-worth, because of their strong influences upon many facets of their lives. </a:t>
            </a:r>
          </a:p>
          <a:p>
            <a:r>
              <a:rPr lang="en-GB" dirty="0"/>
              <a:t>The project blended wilderness therapy with other counselling techniques, </a:t>
            </a:r>
            <a:r>
              <a:rPr lang="en-GB" dirty="0" err="1"/>
              <a:t>centered</a:t>
            </a:r>
            <a:r>
              <a:rPr lang="en-GB" dirty="0"/>
              <a:t> around weekend and weeklong wilderness expeditions. </a:t>
            </a:r>
          </a:p>
          <a:p>
            <a:r>
              <a:rPr lang="en-GB" dirty="0"/>
              <a:t>Project C ran between April 2012 and December 2016 and was 26 weeks induration.</a:t>
            </a:r>
          </a:p>
        </p:txBody>
      </p:sp>
    </p:spTree>
    <p:extLst>
      <p:ext uri="{BB962C8B-B14F-4D97-AF65-F5344CB8AC3E}">
        <p14:creationId xmlns:p14="http://schemas.microsoft.com/office/powerpoint/2010/main" val="426585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370" y="764373"/>
            <a:ext cx="10216830" cy="1293028"/>
          </a:xfrm>
        </p:spPr>
        <p:txBody>
          <a:bodyPr>
            <a:normAutofit fontScale="90000"/>
          </a:bodyPr>
          <a:lstStyle/>
          <a:p>
            <a:r>
              <a:rPr lang="en-GB" dirty="0"/>
              <a:t>Project D (n = 12; 8 males; 3 females; 1 did not say; aged 38.5  SD.11.2 years) </a:t>
            </a:r>
          </a:p>
        </p:txBody>
      </p:sp>
      <p:sp>
        <p:nvSpPr>
          <p:cNvPr id="3" name="Content Placeholder 2"/>
          <p:cNvSpPr>
            <a:spLocks noGrp="1"/>
          </p:cNvSpPr>
          <p:nvPr>
            <p:ph idx="1"/>
          </p:nvPr>
        </p:nvSpPr>
        <p:spPr/>
        <p:txBody>
          <a:bodyPr>
            <a:normAutofit fontScale="85000" lnSpcReduction="20000"/>
          </a:bodyPr>
          <a:lstStyle/>
          <a:p>
            <a:r>
              <a:rPr lang="en-GB" dirty="0"/>
              <a:t>was community-based</a:t>
            </a:r>
          </a:p>
          <a:p>
            <a:r>
              <a:rPr lang="en-GB" dirty="0"/>
              <a:t>project for adults experiencing mental health difficulties that aimed to enable participants to increase</a:t>
            </a:r>
          </a:p>
          <a:p>
            <a:r>
              <a:rPr lang="en-GB" dirty="0"/>
              <a:t>their aspirations, personal responsibility and ability to undertake challenges in their lives. The project</a:t>
            </a:r>
          </a:p>
          <a:p>
            <a:r>
              <a:rPr lang="en-GB" dirty="0"/>
              <a:t>combined elements of wilderness therapy and walking programmes, in the form of weekly, facilitated</a:t>
            </a:r>
          </a:p>
          <a:p>
            <a:r>
              <a:rPr lang="en-GB" dirty="0"/>
              <a:t>walks whereby participants walked together in a group, exploring and learning about countryside and</a:t>
            </a:r>
          </a:p>
          <a:p>
            <a:r>
              <a:rPr lang="en-GB" dirty="0"/>
              <a:t>coastal environments and wildlife. Project D also incorporated opportunities to camp in scenic and</a:t>
            </a:r>
          </a:p>
          <a:p>
            <a:r>
              <a:rPr lang="en-GB" dirty="0"/>
              <a:t>remote natural environments around the UK. Project D ran between January and December 2010 and</a:t>
            </a:r>
          </a:p>
          <a:p>
            <a:r>
              <a:rPr lang="en-GB" dirty="0"/>
              <a:t>was 26 weeks induration.</a:t>
            </a:r>
          </a:p>
        </p:txBody>
      </p:sp>
    </p:spTree>
    <p:extLst>
      <p:ext uri="{BB962C8B-B14F-4D97-AF65-F5344CB8AC3E}">
        <p14:creationId xmlns:p14="http://schemas.microsoft.com/office/powerpoint/2010/main" val="42222625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449" y="764373"/>
            <a:ext cx="10545751" cy="1293028"/>
          </a:xfrm>
        </p:spPr>
        <p:txBody>
          <a:bodyPr>
            <a:normAutofit fontScale="90000"/>
          </a:bodyPr>
          <a:lstStyle/>
          <a:p>
            <a:r>
              <a:rPr lang="en-GB" dirty="0"/>
              <a:t>Project E (n = 208; 75 males; 118 females; 15 did not say; aged 44.6  16.0 years)</a:t>
            </a:r>
          </a:p>
        </p:txBody>
      </p:sp>
      <p:sp>
        <p:nvSpPr>
          <p:cNvPr id="3" name="Content Placeholder 2"/>
          <p:cNvSpPr>
            <a:spLocks noGrp="1"/>
          </p:cNvSpPr>
          <p:nvPr>
            <p:ph idx="1"/>
          </p:nvPr>
        </p:nvSpPr>
        <p:spPr/>
        <p:txBody>
          <a:bodyPr>
            <a:normAutofit/>
          </a:bodyPr>
          <a:lstStyle/>
          <a:p>
            <a:r>
              <a:rPr lang="en-GB" dirty="0"/>
              <a:t>Was a city-based community-wide project that comprised a variety of community activities such as community food growing, helping vulnerable groups to access nature, reducing the carbon footprint, tree planting, developing community and therapeutic gardens and helping the homeless. </a:t>
            </a:r>
          </a:p>
          <a:p>
            <a:r>
              <a:rPr lang="en-GB" dirty="0"/>
              <a:t>Its aims included supporting communities experiencing low wellbeing and PA levels and reducing inequalities in wellbeing across the city. </a:t>
            </a:r>
          </a:p>
          <a:p>
            <a:r>
              <a:rPr lang="en-GB" dirty="0"/>
              <a:t>Project E ran between January and November 2015 and was 26 weeks in duration.</a:t>
            </a:r>
          </a:p>
        </p:txBody>
      </p:sp>
    </p:spTree>
    <p:extLst>
      <p:ext uri="{BB962C8B-B14F-4D97-AF65-F5344CB8AC3E}">
        <p14:creationId xmlns:p14="http://schemas.microsoft.com/office/powerpoint/2010/main" val="393433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793" y="764373"/>
            <a:ext cx="10894407" cy="1293028"/>
          </a:xfrm>
        </p:spPr>
        <p:txBody>
          <a:bodyPr/>
          <a:lstStyle/>
          <a:p>
            <a:r>
              <a:rPr lang="en-GB" dirty="0"/>
              <a:t>Project F (n = 58; 22 males; 36 females; aged 45.0  SD.15.1 years) </a:t>
            </a:r>
          </a:p>
        </p:txBody>
      </p:sp>
      <p:sp>
        <p:nvSpPr>
          <p:cNvPr id="3" name="Content Placeholder 2"/>
          <p:cNvSpPr>
            <a:spLocks noGrp="1"/>
          </p:cNvSpPr>
          <p:nvPr>
            <p:ph idx="1"/>
          </p:nvPr>
        </p:nvSpPr>
        <p:spPr/>
        <p:txBody>
          <a:bodyPr>
            <a:normAutofit/>
          </a:bodyPr>
          <a:lstStyle/>
          <a:p>
            <a:r>
              <a:rPr lang="en-GB" dirty="0"/>
              <a:t>Comprised eight different health and wellbeing interventions across two cities and other locations in the southwest UK. </a:t>
            </a:r>
          </a:p>
          <a:p>
            <a:r>
              <a:rPr lang="en-GB" dirty="0"/>
              <a:t>Interventions were partnerships between health staff working in primary care, local organisations owning and/or managing natural assets, and practitioners; and involved groups of four to ten participants. </a:t>
            </a:r>
          </a:p>
          <a:p>
            <a:r>
              <a:rPr lang="en-GB" dirty="0"/>
              <a:t>Each weekly session included walking and conservation or tasks with silent or meditative elements, and were based in woodland areas, coastal zones, countryside dominated by agriculture and greenspace in and around urban settlements. </a:t>
            </a:r>
          </a:p>
          <a:p>
            <a:r>
              <a:rPr lang="en-GB" dirty="0"/>
              <a:t>Project E ran between March 2015 and October 2016 and was 12 weeks in duration.</a:t>
            </a:r>
          </a:p>
        </p:txBody>
      </p:sp>
    </p:spTree>
    <p:extLst>
      <p:ext uri="{BB962C8B-B14F-4D97-AF65-F5344CB8AC3E}">
        <p14:creationId xmlns:p14="http://schemas.microsoft.com/office/powerpoint/2010/main" val="3547159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247" y="119688"/>
            <a:ext cx="8610600" cy="1293028"/>
          </a:xfrm>
        </p:spPr>
        <p:txBody>
          <a:bodyPr/>
          <a:lstStyle/>
          <a:p>
            <a:r>
              <a:rPr lang="en-GB" dirty="0"/>
              <a:t>Findings…</a:t>
            </a:r>
          </a:p>
        </p:txBody>
      </p:sp>
      <p:sp>
        <p:nvSpPr>
          <p:cNvPr id="3" name="Content Placeholder 2"/>
          <p:cNvSpPr>
            <a:spLocks noGrp="1"/>
          </p:cNvSpPr>
          <p:nvPr>
            <p:ph idx="1"/>
          </p:nvPr>
        </p:nvSpPr>
        <p:spPr>
          <a:xfrm>
            <a:off x="685800" y="1664340"/>
            <a:ext cx="10820400" cy="4554345"/>
          </a:xfrm>
        </p:spPr>
        <p:txBody>
          <a:bodyPr>
            <a:normAutofit fontScale="92500" lnSpcReduction="10000"/>
          </a:bodyPr>
          <a:lstStyle/>
          <a:p>
            <a:pPr marL="0" indent="0">
              <a:buNone/>
            </a:pPr>
            <a:r>
              <a:rPr lang="en-GB" dirty="0"/>
              <a:t>Hypotheses were that (</a:t>
            </a:r>
            <a:r>
              <a:rPr lang="en-GB" dirty="0" err="1"/>
              <a:t>i</a:t>
            </a:r>
            <a:r>
              <a:rPr lang="en-GB" dirty="0"/>
              <a:t>) interventions would show good efficacy for improving wellbeing in the overall sample; (ii) compared to participants reporting ‘average to high’ wellbeing at the start of their project, participants with ‘low’ starting wellbeing would report greater improvements post-intervention; and (iii) improvements would significantly differ between age groups. </a:t>
            </a:r>
          </a:p>
          <a:p>
            <a:pPr marL="0" indent="0">
              <a:buNone/>
            </a:pPr>
            <a:r>
              <a:rPr lang="en-GB" dirty="0"/>
              <a:t>The pooled dataset was categorized in line with UK norms (n = 318) and </a:t>
            </a:r>
            <a:r>
              <a:rPr lang="en-GB" dirty="0" err="1"/>
              <a:t>analyzed</a:t>
            </a:r>
            <a:r>
              <a:rPr lang="en-GB" dirty="0"/>
              <a:t> using a standardized meta-analysis approach. Effect size was large: g = 0.812 (95% CI [0.599, 1.025]), and differences in wellbeing changes associated with project duration, age or sex were not statistically significant. </a:t>
            </a:r>
          </a:p>
          <a:p>
            <a:pPr marL="0" indent="0">
              <a:buNone/>
            </a:pPr>
            <a:r>
              <a:rPr lang="en-GB" dirty="0"/>
              <a:t>Compared to those reporting ‘average-high’ starting wellbeing, participants reporting ‘low’ starting wellbeing exhibited greater improvements (</a:t>
            </a:r>
            <a:r>
              <a:rPr lang="en-GB" dirty="0" err="1"/>
              <a:t>BCa</a:t>
            </a:r>
            <a:r>
              <a:rPr lang="en-GB" dirty="0"/>
              <a:t> 95% CI -31.8, -26.5]), with 60.8% moving into the ‘average-high’ wellbeing category. </a:t>
            </a:r>
          </a:p>
          <a:p>
            <a:pPr marL="0" indent="0">
              <a:buNone/>
            </a:pPr>
            <a:r>
              <a:rPr lang="en-GB" dirty="0"/>
              <a:t>GE can play an important role in facilitating wellbeing and can provide alternative pathways for health and social care practice. Public health commissioners should consider integrating such interventions for patients experiencing low wellbeing or associated comorbidities.</a:t>
            </a:r>
            <a:endParaRPr lang="en-GB" sz="2000" dirty="0"/>
          </a:p>
          <a:p>
            <a:endParaRPr lang="en-GB" dirty="0"/>
          </a:p>
        </p:txBody>
      </p:sp>
    </p:spTree>
    <p:extLst>
      <p:ext uri="{BB962C8B-B14F-4D97-AF65-F5344CB8AC3E}">
        <p14:creationId xmlns:p14="http://schemas.microsoft.com/office/powerpoint/2010/main" val="344627680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2242</TotalTime>
  <Words>3689</Words>
  <Application>Microsoft Macintosh PowerPoint</Application>
  <PresentationFormat>Widescreen</PresentationFormat>
  <Paragraphs>222</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Century Gothic</vt:lpstr>
      <vt:lpstr>Wingdings</vt:lpstr>
      <vt:lpstr>Vapor Trail</vt:lpstr>
      <vt:lpstr>‘the outdoors’ – Exercise and physical activity.</vt:lpstr>
      <vt:lpstr>PowerPoint Presentation</vt:lpstr>
      <vt:lpstr>Mood state Measures from last year…</vt:lpstr>
      <vt:lpstr>Outdoor Specific Research…</vt:lpstr>
      <vt:lpstr>Task: For your chosen outdoor activity, identify the following:</vt:lpstr>
      <vt:lpstr>Research findings…Systematic review to June 2010.  </vt:lpstr>
      <vt:lpstr>PowerPoint Presentation</vt:lpstr>
      <vt:lpstr>PowerPoint Presentation</vt:lpstr>
      <vt:lpstr>PowerPoint Presentation</vt:lpstr>
      <vt:lpstr>How individuals with self-reported anxiety and depression experienced a combination of individual counselling with an adventurous outdoor experience.  (Kyriakopoulos, 2011)</vt:lpstr>
      <vt:lpstr>  Findings…</vt:lpstr>
      <vt:lpstr>PowerPoint Presentation</vt:lpstr>
      <vt:lpstr>The meaning of adventurous activities for ‘women in the outdoors’ (Bonniface, 2007)</vt:lpstr>
      <vt:lpstr>Key themes focused on the significance of adventurous activities, experiences of fear, and relationships in the outdoors. </vt:lpstr>
      <vt:lpstr>Green social prescribing</vt:lpstr>
      <vt:lpstr>Task for next week - presentations</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PowerPoint Presentation</vt:lpstr>
      <vt:lpstr>Task: Article - Simulated Green exercise</vt:lpstr>
      <vt:lpstr>7. What were the results? Figure p.4 and Table p.6? </vt:lpstr>
      <vt:lpstr>Task: Article - Simulated Green exercise</vt:lpstr>
      <vt:lpstr>Task: Article - Simulated Green exercise</vt:lpstr>
      <vt:lpstr>Task: Article - Simulated Green exercise</vt:lpstr>
      <vt:lpstr>Task: Interventions using nature – Links to cost savings for public health and mental wellbeing….</vt:lpstr>
      <vt:lpstr>PowerPoint Presentation</vt:lpstr>
      <vt:lpstr>PowerPoint Presentation</vt:lpstr>
      <vt:lpstr>Task: Interventions using nature – Links to cost savings for public health and mental wellbeing….</vt:lpstr>
      <vt:lpstr>Project A (n = 13; 10 males, 3 females; aged 37.5 SD. 11.8 years) </vt:lpstr>
      <vt:lpstr>Project B (n = 20; 7 males; 13 females; aged 39.9 SD. 7.9 years) </vt:lpstr>
      <vt:lpstr>Project C (n = 7; 3 males; 4 females; aged 20.9 SD. 1.8 years) </vt:lpstr>
      <vt:lpstr>Project D (n = 12; 8 males; 3 females; 1 did not say; aged 38.5  SD.11.2 years) </vt:lpstr>
      <vt:lpstr>Project E (n = 208; 75 males; 118 females; 15 did not say; aged 44.6  16.0 years)</vt:lpstr>
      <vt:lpstr>Project F (n = 58; 22 males; 36 females; aged 45.0  SD.15.1 years) </vt:lpstr>
      <vt:lpstr>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outdoors’ – Exercise and physical activity.</dc:title>
  <dc:creator>Administrator</dc:creator>
  <cp:lastModifiedBy>Alison Connaughton</cp:lastModifiedBy>
  <cp:revision>30</cp:revision>
  <dcterms:created xsi:type="dcterms:W3CDTF">2020-11-09T20:35:45Z</dcterms:created>
  <dcterms:modified xsi:type="dcterms:W3CDTF">2024-02-05T20:47:22Z</dcterms:modified>
</cp:coreProperties>
</file>