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1" d="100"/>
          <a:sy n="111" d="100"/>
        </p:scale>
        <p:origin x="5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1498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7B4411-362A-481E-8656-664C8E3A79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26" y="0"/>
            <a:ext cx="12200626" cy="687536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1C79C97-CF0F-E793-69EF-F39DE1E9B522}"/>
              </a:ext>
            </a:extLst>
          </p:cNvPr>
          <p:cNvSpPr txBox="1"/>
          <p:nvPr/>
        </p:nvSpPr>
        <p:spPr>
          <a:xfrm>
            <a:off x="5589852" y="2094270"/>
            <a:ext cx="58403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latin typeface="Aldhabi" panose="020F0502020204030204" pitchFamily="2" charset="-78"/>
                <a:cs typeface="Aldhabi" panose="020F0502020204030204" pitchFamily="2" charset="-78"/>
              </a:rPr>
              <a:t>UML Diagrams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7C51F3-CDE4-A05A-0F72-C065539C1AEE}"/>
              </a:ext>
            </a:extLst>
          </p:cNvPr>
          <p:cNvSpPr txBox="1"/>
          <p:nvPr/>
        </p:nvSpPr>
        <p:spPr>
          <a:xfrm>
            <a:off x="6228950" y="3835202"/>
            <a:ext cx="1894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Dr. Fahad Ahmed</a:t>
            </a:r>
          </a:p>
        </p:txBody>
      </p:sp>
    </p:spTree>
    <p:extLst>
      <p:ext uri="{BB962C8B-B14F-4D97-AF65-F5344CB8AC3E}">
        <p14:creationId xmlns:p14="http://schemas.microsoft.com/office/powerpoint/2010/main" val="769470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3F6B"/>
          </a:solidFill>
          <a:ln w="12700">
            <a:solidFill>
              <a:srgbClr val="173F6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256032"/>
            <a:ext cx="62179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F6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UML diagrams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20040" y="585216"/>
            <a:ext cx="6858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Corrected explanations and worked examples for Level 5 students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384048" y="1005840"/>
            <a:ext cx="3474720" cy="4297680"/>
          </a:xfrm>
          <a:prstGeom prst="roundRect">
            <a:avLst>
              <a:gd name="adj" fmla="val 2105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94360" y="1234440"/>
            <a:ext cx="21031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F6B"/>
                </a:solidFill>
              </a:rPr>
              <a:t>What you will learn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632748" y="1718382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73F6B"/>
                </a:solidFill>
              </a:rPr>
              <a:t>•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822960" y="1664726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</a:rPr>
              <a:t>What a Use-case diagram shows?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640080" y="2075688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73F6B"/>
                </a:solidFill>
              </a:rPr>
              <a:t>•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822960" y="2066544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</a:rPr>
              <a:t>How a Sequence diagram tracks messages over time?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40080" y="2551176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73F6B"/>
                </a:solidFill>
              </a:rPr>
              <a:t>•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822960" y="2542032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</a:rPr>
              <a:t>How an Activity diagram shows flow and decisions?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640080" y="3026664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73F6B"/>
                </a:solidFill>
              </a:rPr>
              <a:t>•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822960" y="3017520"/>
            <a:ext cx="2743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</a:rPr>
              <a:t>How a Class diagram shows structure and relationships?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40080" y="3502152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73F6B"/>
                </a:solidFill>
              </a:rPr>
              <a:t>•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822960" y="3493008"/>
            <a:ext cx="2920904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937"/>
                </a:solidFill>
              </a:rPr>
              <a:t>A worked library example for each diagram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6453504" y="953519"/>
            <a:ext cx="228600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</a:rPr>
              <a:t>Let’s see one example system :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6446520" y="1133856"/>
            <a:ext cx="38275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73F6B"/>
                </a:solidFill>
              </a:rPr>
              <a:t>Library management system</a:t>
            </a:r>
            <a:endParaRPr lang="en-US" sz="2000" dirty="0"/>
          </a:p>
        </p:txBody>
      </p:sp>
      <p:sp>
        <p:nvSpPr>
          <p:cNvPr id="20" name="Shape 18"/>
          <p:cNvSpPr/>
          <p:nvPr/>
        </p:nvSpPr>
        <p:spPr>
          <a:xfrm>
            <a:off x="6862811" y="2133600"/>
            <a:ext cx="1129819" cy="582168"/>
          </a:xfrm>
          <a:prstGeom prst="roundRect">
            <a:avLst>
              <a:gd name="adj" fmla="val 14286"/>
            </a:avLst>
          </a:prstGeom>
          <a:solidFill>
            <a:srgbClr val="DCEBFA"/>
          </a:solidFill>
          <a:ln w="12700">
            <a:solidFill>
              <a:srgbClr val="5B9BD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093584" y="2329555"/>
            <a:ext cx="685800" cy="137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73F6B"/>
                </a:solidFill>
              </a:rPr>
              <a:t>Member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7992629" y="2329554"/>
            <a:ext cx="410225" cy="22162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98A2B3"/>
                </a:solidFill>
              </a:rPr>
              <a:t>→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8321614" y="2133600"/>
            <a:ext cx="1129819" cy="582168"/>
          </a:xfrm>
          <a:prstGeom prst="roundRect">
            <a:avLst>
              <a:gd name="adj" fmla="val 14286"/>
            </a:avLst>
          </a:prstGeom>
          <a:solidFill>
            <a:srgbClr val="DCEED8"/>
          </a:solidFill>
          <a:ln w="12700">
            <a:solidFill>
              <a:srgbClr val="70AD4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555709" y="2339340"/>
            <a:ext cx="685800" cy="137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73F6B"/>
                </a:solidFill>
              </a:rPr>
              <a:t>Book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9534592" y="2351532"/>
            <a:ext cx="164592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98A2B3"/>
                </a:solidFill>
              </a:rPr>
              <a:t>→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9806218" y="2121408"/>
            <a:ext cx="1129819" cy="582168"/>
          </a:xfrm>
          <a:prstGeom prst="roundRect">
            <a:avLst>
              <a:gd name="adj" fmla="val 14286"/>
            </a:avLst>
          </a:prstGeom>
          <a:solidFill>
            <a:srgbClr val="FCE4D6"/>
          </a:solidFill>
          <a:ln w="12700">
            <a:solidFill>
              <a:srgbClr val="ED7D3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020287" y="2341988"/>
            <a:ext cx="685800" cy="137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73F6B"/>
                </a:solidFill>
              </a:rPr>
              <a:t>Loan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6446519" y="2743200"/>
            <a:ext cx="5469557" cy="161300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sz="1600" dirty="0">
                <a:solidFill>
                  <a:srgbClr val="1F2937"/>
                </a:solidFill>
              </a:rPr>
              <a:t>A member borrows a book, the system checks availability, and a loan record is created. We will model the same situation in four correct UML forms.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3F6B"/>
          </a:solidFill>
          <a:ln w="12700">
            <a:solidFill>
              <a:srgbClr val="173F6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256032"/>
            <a:ext cx="62179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F6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each UML diagram shows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20040" y="585216"/>
            <a:ext cx="6858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Each type answers a different question about a system.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1501878" y="1417320"/>
            <a:ext cx="1828800" cy="3291840"/>
          </a:xfrm>
          <a:prstGeom prst="roundRect">
            <a:avLst>
              <a:gd name="adj" fmla="val 4000"/>
            </a:avLst>
          </a:prstGeom>
          <a:solidFill>
            <a:srgbClr val="DCEBFA"/>
          </a:solidFill>
          <a:ln w="12700">
            <a:solidFill>
              <a:srgbClr val="5B9BD5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639038" y="1664208"/>
            <a:ext cx="1554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F6B"/>
                </a:solidFill>
              </a:rPr>
              <a:t>Use-case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666470" y="2176272"/>
            <a:ext cx="1499616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</a:rPr>
              <a:t>What the system does for users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1666470" y="3154680"/>
            <a:ext cx="1499616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3F4D5A"/>
                </a:solidFill>
              </a:rPr>
              <a:t>Best for identifying user goals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742158" y="1417320"/>
            <a:ext cx="1828800" cy="3291840"/>
          </a:xfrm>
          <a:prstGeom prst="roundRect">
            <a:avLst>
              <a:gd name="adj" fmla="val 4000"/>
            </a:avLst>
          </a:prstGeom>
          <a:solidFill>
            <a:srgbClr val="FAF2DA"/>
          </a:solidFill>
          <a:ln w="12700">
            <a:solidFill>
              <a:srgbClr val="D4A62A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3879318" y="1664208"/>
            <a:ext cx="1554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F6B"/>
                </a:solidFill>
              </a:rPr>
              <a:t>Sequence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3906750" y="2176272"/>
            <a:ext cx="1499616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</a:rPr>
              <a:t>The order of messages over time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3906750" y="3154680"/>
            <a:ext cx="1499616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3F4D5A"/>
                </a:solidFill>
              </a:rPr>
              <a:t>Best for showing interactions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5982438" y="1417320"/>
            <a:ext cx="1828800" cy="3291840"/>
          </a:xfrm>
          <a:prstGeom prst="roundRect">
            <a:avLst>
              <a:gd name="adj" fmla="val 4000"/>
            </a:avLst>
          </a:prstGeom>
          <a:solidFill>
            <a:srgbClr val="DCEED8"/>
          </a:solidFill>
          <a:ln w="12700">
            <a:solidFill>
              <a:srgbClr val="70AD47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119598" y="1664208"/>
            <a:ext cx="1554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F6B"/>
                </a:solidFill>
              </a:rPr>
              <a:t>Activity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147030" y="2176272"/>
            <a:ext cx="1499616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</a:rPr>
              <a:t>The flow of actions and decisions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6147030" y="3154680"/>
            <a:ext cx="1499616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3F4D5A"/>
                </a:solidFill>
              </a:rPr>
              <a:t>Best for mapping a process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8222718" y="1417320"/>
            <a:ext cx="1828800" cy="3291840"/>
          </a:xfrm>
          <a:prstGeom prst="roundRect">
            <a:avLst>
              <a:gd name="adj" fmla="val 4000"/>
            </a:avLst>
          </a:prstGeom>
          <a:solidFill>
            <a:srgbClr val="E8F4F4"/>
          </a:solidFill>
          <a:ln w="12700">
            <a:solidFill>
              <a:srgbClr val="7CA8A8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359878" y="1664208"/>
            <a:ext cx="1554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F6B"/>
                </a:solidFill>
              </a:rPr>
              <a:t>Class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8387310" y="2176272"/>
            <a:ext cx="1499616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</a:rPr>
              <a:t>The structure of classes and relationships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8387310" y="3154680"/>
            <a:ext cx="1499616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3F4D5A"/>
                </a:solidFill>
              </a:rPr>
              <a:t>Best for designing software structure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914400" y="5440680"/>
            <a:ext cx="10241280" cy="658368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1143000" y="5623560"/>
            <a:ext cx="97840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F6B"/>
                </a:solidFill>
              </a:rPr>
              <a:t>UML Diagrams are a widely used tool to design system/software solutions.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3F6B"/>
          </a:solidFill>
          <a:ln w="12700">
            <a:solidFill>
              <a:srgbClr val="173F6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256032"/>
            <a:ext cx="62179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F6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Use-case diagram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20040" y="585216"/>
            <a:ext cx="6858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Shows the system from the user’s point of view.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384048" y="1143000"/>
            <a:ext cx="288036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6D9DE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252728"/>
            <a:ext cx="255117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6B"/>
                </a:solidFill>
              </a:rPr>
              <a:t>Key ideas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48640" y="1527048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73F6B"/>
                </a:solidFill>
              </a:rPr>
              <a:t>•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85800" y="1517904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Actors are external users or other systems.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48640" y="1874520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73F6B"/>
                </a:solidFill>
              </a:rPr>
              <a:t>•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85800" y="1865376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Use cases are goals, such as “Borrow book”.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548640" y="2221992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73F6B"/>
                </a:solidFill>
              </a:rPr>
              <a:t>•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85800" y="2212848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Autofit/>
          </a:bodyPr>
          <a:lstStyle/>
          <a:p>
            <a:pPr marL="0" indent="0">
              <a:buNone/>
            </a:pPr>
            <a:r>
              <a:rPr lang="en-US" sz="900" dirty="0">
                <a:solidFill>
                  <a:srgbClr val="1F2937"/>
                </a:solidFill>
              </a:rPr>
              <a:t>The system boundary shows what is inside the software.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548640" y="2569464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73F6B"/>
                </a:solidFill>
              </a:rPr>
              <a:t>•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85800" y="2560320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Lines link actors to the use cases they take part in.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548640" y="3657600"/>
            <a:ext cx="18288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6B"/>
                </a:solidFill>
              </a:rPr>
              <a:t>Worked example</a:t>
            </a:r>
          </a:p>
        </p:txBody>
      </p:sp>
      <p:sp>
        <p:nvSpPr>
          <p:cNvPr id="17" name="Text 15"/>
          <p:cNvSpPr/>
          <p:nvPr/>
        </p:nvSpPr>
        <p:spPr>
          <a:xfrm>
            <a:off x="548640" y="3931920"/>
            <a:ext cx="24688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</a:rPr>
              <a:t>A Member can search for books, borrow a book and return a book using the library system.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3520440" y="914400"/>
            <a:ext cx="7315200" cy="4892040"/>
          </a:xfrm>
          <a:prstGeom prst="roundRect">
            <a:avLst>
              <a:gd name="adj" fmla="val 1495"/>
            </a:avLst>
          </a:prstGeom>
          <a:solidFill>
            <a:srgbClr val="FFFFFF"/>
          </a:solidFill>
          <a:ln w="12700">
            <a:solidFill>
              <a:srgbClr val="D6D9DE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9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94760" y="1143000"/>
            <a:ext cx="6720840" cy="3977640"/>
          </a:xfrm>
          <a:prstGeom prst="rect">
            <a:avLst/>
          </a:prstGeom>
        </p:spPr>
      </p:pic>
      <p:sp>
        <p:nvSpPr>
          <p:cNvPr id="20" name="Text 17"/>
          <p:cNvSpPr/>
          <p:nvPr/>
        </p:nvSpPr>
        <p:spPr>
          <a:xfrm>
            <a:off x="3794760" y="5166360"/>
            <a:ext cx="6583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280"/>
                </a:solidFill>
              </a:rPr>
              <a:t>How to explain it: the actor is outside the system boundary, while the use cases sit inside because they are services provided by the system.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3F6B"/>
          </a:solidFill>
          <a:ln w="12700">
            <a:solidFill>
              <a:srgbClr val="173F6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256032"/>
            <a:ext cx="62179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F6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Sequence diagram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20040" y="585216"/>
            <a:ext cx="6858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Shows messages in time order from top to bottom.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384048" y="1005839"/>
            <a:ext cx="2880360" cy="2160639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6D9DE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115568"/>
            <a:ext cx="255117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B45309"/>
                </a:solidFill>
              </a:rPr>
              <a:t>How to read it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48640" y="1389888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B45309"/>
                </a:solidFill>
              </a:rPr>
              <a:t>•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85800" y="1380744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Each object or actor has a lifeline.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48640" y="1737360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B45309"/>
                </a:solidFill>
              </a:rPr>
              <a:t>•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85800" y="1728216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Time moves downward.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548640" y="2084832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B45309"/>
                </a:solidFill>
              </a:rPr>
              <a:t>•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85800" y="2075688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Solid arrows show requests or calls.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548640" y="2432304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B45309"/>
                </a:solidFill>
              </a:rPr>
              <a:t>•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85800" y="2423160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Dashed arrows show returns or replies.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548640" y="2779776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B45309"/>
                </a:solidFill>
              </a:rPr>
              <a:t>•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85800" y="2770632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Activation bars show when an object is working.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548640" y="4297680"/>
            <a:ext cx="18288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6B"/>
                </a:solidFill>
              </a:rPr>
              <a:t>Worked example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548640" y="4553712"/>
            <a:ext cx="24688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</a:rPr>
              <a:t>A member borrows a book using the library system. The system checks the catalogue, creates a loan and returns a confirmation.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3520440" y="868680"/>
            <a:ext cx="7315200" cy="4983480"/>
          </a:xfrm>
          <a:prstGeom prst="roundRect">
            <a:avLst>
              <a:gd name="adj" fmla="val 1468"/>
            </a:avLst>
          </a:prstGeom>
          <a:solidFill>
            <a:srgbClr val="FFFFFF"/>
          </a:solidFill>
          <a:ln w="12700">
            <a:solidFill>
              <a:srgbClr val="D6D9DE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1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57600" y="1051560"/>
            <a:ext cx="6949440" cy="4343400"/>
          </a:xfrm>
          <a:prstGeom prst="rect">
            <a:avLst/>
          </a:prstGeom>
        </p:spPr>
      </p:pic>
      <p:sp>
        <p:nvSpPr>
          <p:cNvPr id="22" name="Text 19"/>
          <p:cNvSpPr/>
          <p:nvPr/>
        </p:nvSpPr>
        <p:spPr>
          <a:xfrm>
            <a:off x="3657600" y="5394960"/>
            <a:ext cx="69494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280"/>
                </a:solidFill>
              </a:rPr>
              <a:t>This helps students explain exactly who talks to whom and in what order.</a:t>
            </a:r>
            <a:endParaRPr lang="en-US" sz="1000" dirty="0"/>
          </a:p>
        </p:txBody>
      </p:sp>
      <p:sp>
        <p:nvSpPr>
          <p:cNvPr id="23" name="Rectangle 22"/>
          <p:cNvSpPr/>
          <p:nvPr/>
        </p:nvSpPr>
        <p:spPr>
          <a:xfrm>
            <a:off x="3703320" y="1078992"/>
            <a:ext cx="6812280" cy="4279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4" name="Picture 23" descr="seq_fix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320" y="1078992"/>
            <a:ext cx="6812280" cy="427939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3F6B"/>
          </a:solidFill>
          <a:ln w="12700">
            <a:solidFill>
              <a:srgbClr val="173F6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256032"/>
            <a:ext cx="62179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F6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Activity diagram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20040" y="585216"/>
            <a:ext cx="6858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Shows the flow of actions, decisions and outcomes in a process.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384048" y="1097280"/>
            <a:ext cx="288036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6D9DE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207008"/>
            <a:ext cx="255117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4D7C0F"/>
                </a:solidFill>
              </a:rPr>
              <a:t>Useful when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48640" y="1481328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D7C0F"/>
                </a:solidFill>
              </a:rPr>
              <a:t>•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85800" y="1437680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You need to model a workflow.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48640" y="1828800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D7C0F"/>
                </a:solidFill>
              </a:rPr>
              <a:t>•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85800" y="1785152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There are decisions such as yes or no.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548640" y="2176272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D7C0F"/>
                </a:solidFill>
              </a:rPr>
              <a:t>•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85800" y="2132624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You want to show start and end points.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548640" y="2523744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4D7C0F"/>
                </a:solidFill>
              </a:rPr>
              <a:t>•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85800" y="2514600"/>
            <a:ext cx="2423160" cy="256032"/>
          </a:xfrm>
          <a:prstGeom prst="rect">
            <a:avLst/>
          </a:prstGeom>
          <a:noFill/>
          <a:ln/>
        </p:spPr>
        <p:txBody>
          <a:bodyPr wrap="square" rtlCol="0" anchor="ctr">
            <a:no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You are explaining a process clearly step by step.</a:t>
            </a:r>
          </a:p>
        </p:txBody>
      </p:sp>
      <p:sp>
        <p:nvSpPr>
          <p:cNvPr id="16" name="Text 14"/>
          <p:cNvSpPr/>
          <p:nvPr/>
        </p:nvSpPr>
        <p:spPr>
          <a:xfrm>
            <a:off x="548640" y="3767328"/>
            <a:ext cx="18288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6B"/>
                </a:solidFill>
              </a:rPr>
              <a:t>Worked example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48640" y="4023360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</a:rPr>
              <a:t>The process starts when a member requests a book. The system checks availability, then either creates the loan or shows that the book is not available.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3520440" y="868680"/>
            <a:ext cx="7315200" cy="4983480"/>
          </a:xfrm>
          <a:prstGeom prst="roundRect">
            <a:avLst>
              <a:gd name="adj" fmla="val 1468"/>
            </a:avLst>
          </a:prstGeom>
          <a:solidFill>
            <a:srgbClr val="FFFFFF"/>
          </a:solidFill>
          <a:ln w="12700">
            <a:solidFill>
              <a:srgbClr val="D6D9DE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9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03320" y="1051560"/>
            <a:ext cx="6858000" cy="434340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3749039" y="1078992"/>
            <a:ext cx="6766560" cy="42793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1" name="Picture 20" descr="activity_fix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9039" y="1078992"/>
            <a:ext cx="6766560" cy="427939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3F6B"/>
          </a:solidFill>
          <a:ln w="12700">
            <a:solidFill>
              <a:srgbClr val="173F6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256032"/>
            <a:ext cx="62179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F6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Class diagram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20040" y="585216"/>
            <a:ext cx="6858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Shows classes, attributes, methods and relationships.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384048" y="1097280"/>
            <a:ext cx="274320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6D9DE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548640" y="1207008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766E"/>
                </a:solidFill>
              </a:rPr>
              <a:t>Remember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48640" y="1481328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766E"/>
                </a:solidFill>
              </a:rPr>
              <a:t>•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85800" y="1472184"/>
            <a:ext cx="228600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A class is a blueprint for objects.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48640" y="1828800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766E"/>
                </a:solidFill>
              </a:rPr>
              <a:t>•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685800" y="1819656"/>
            <a:ext cx="228600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Attributes store data.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548640" y="2176272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766E"/>
                </a:solidFill>
              </a:rPr>
              <a:t>•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685800" y="2167128"/>
            <a:ext cx="228600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Methods describe behaviour.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548640" y="2523744"/>
            <a:ext cx="1371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766E"/>
                </a:solidFill>
              </a:rPr>
              <a:t>•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85800" y="2514600"/>
            <a:ext cx="2286000" cy="256032"/>
          </a:xfrm>
          <a:prstGeom prst="rect">
            <a:avLst/>
          </a:prstGeom>
          <a:noFill/>
          <a:ln/>
        </p:spPr>
        <p:txBody>
          <a:bodyPr wrap="square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</a:rPr>
              <a:t>Relationships show how classes connect.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548640" y="3657600"/>
            <a:ext cx="18288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F6B"/>
                </a:solidFill>
              </a:rPr>
              <a:t>Worked example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48640" y="3913632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</a:rPr>
              <a:t>A Member can have many Loan records. Each Loan is for one Book. This diagram shows the static structure rather than the time order of actions.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3246120" y="914400"/>
            <a:ext cx="7635240" cy="4846320"/>
          </a:xfrm>
          <a:prstGeom prst="roundRect">
            <a:avLst>
              <a:gd name="adj" fmla="val 1509"/>
            </a:avLst>
          </a:prstGeom>
          <a:solidFill>
            <a:srgbClr val="FFFFFF"/>
          </a:solidFill>
          <a:ln w="12700">
            <a:solidFill>
              <a:srgbClr val="D6D9DE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9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29000" y="1115568"/>
            <a:ext cx="7269480" cy="4069080"/>
          </a:xfrm>
          <a:prstGeom prst="rect">
            <a:avLst/>
          </a:prstGeom>
        </p:spPr>
      </p:pic>
      <p:sp>
        <p:nvSpPr>
          <p:cNvPr id="20" name="Text 17"/>
          <p:cNvSpPr/>
          <p:nvPr/>
        </p:nvSpPr>
        <p:spPr>
          <a:xfrm>
            <a:off x="3493008" y="5212080"/>
            <a:ext cx="7132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7280"/>
                </a:solidFill>
              </a:rPr>
              <a:t>Reading tip: class name at the top, data in the middle, operations at the bottom. Multiplicity such as 1 or 0..* sits at the ends of relationships.</a:t>
            </a:r>
            <a:endParaRPr lang="en-US" sz="1000" dirty="0"/>
          </a:p>
        </p:txBody>
      </p:sp>
      <p:sp>
        <p:nvSpPr>
          <p:cNvPr id="21" name="Rectangle 20"/>
          <p:cNvSpPr/>
          <p:nvPr/>
        </p:nvSpPr>
        <p:spPr>
          <a:xfrm>
            <a:off x="3493008" y="1133856"/>
            <a:ext cx="7150608" cy="39867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2" name="Picture 21" descr="class_fix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3008" y="1133856"/>
            <a:ext cx="7150608" cy="398678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3F5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3F6B"/>
          </a:solidFill>
          <a:ln w="12700">
            <a:solidFill>
              <a:srgbClr val="173F6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256032"/>
            <a:ext cx="621792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F6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Quick comparison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20040" y="585216"/>
            <a:ext cx="685800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Choose the diagram that best matches the question.</a:t>
            </a:r>
            <a:endParaRPr lang="en-US" sz="950" dirty="0"/>
          </a:p>
        </p:txBody>
      </p:sp>
      <p:sp>
        <p:nvSpPr>
          <p:cNvPr id="6" name="Shape 4"/>
          <p:cNvSpPr/>
          <p:nvPr/>
        </p:nvSpPr>
        <p:spPr>
          <a:xfrm>
            <a:off x="2418838" y="1554480"/>
            <a:ext cx="1280160" cy="438912"/>
          </a:xfrm>
          <a:prstGeom prst="rect">
            <a:avLst/>
          </a:prstGeom>
          <a:solidFill>
            <a:srgbClr val="173F6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2455414" y="1682496"/>
            <a:ext cx="1207008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Diagram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3698998" y="1554480"/>
            <a:ext cx="1645920" cy="438912"/>
          </a:xfrm>
          <a:prstGeom prst="rect">
            <a:avLst/>
          </a:prstGeom>
          <a:solidFill>
            <a:srgbClr val="173F6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735574" y="1682496"/>
            <a:ext cx="1572768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Best for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5328206" y="1554480"/>
            <a:ext cx="1874520" cy="438912"/>
          </a:xfrm>
          <a:prstGeom prst="rect">
            <a:avLst/>
          </a:prstGeom>
          <a:solidFill>
            <a:srgbClr val="173F6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5364782" y="1682496"/>
            <a:ext cx="1801368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Key symbols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7202726" y="1554480"/>
            <a:ext cx="2423160" cy="438912"/>
          </a:xfrm>
          <a:prstGeom prst="rect">
            <a:avLst/>
          </a:prstGeom>
          <a:solidFill>
            <a:srgbClr val="173F6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239302" y="1682496"/>
            <a:ext cx="2350008" cy="1280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One exam phrase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2418838" y="1993392"/>
            <a:ext cx="128016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491990" y="2157984"/>
            <a:ext cx="113385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F2937"/>
                </a:solidFill>
              </a:rPr>
              <a:t>Use-case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3698998" y="1993392"/>
            <a:ext cx="16459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772150" y="2157984"/>
            <a:ext cx="149961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user goals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5328206" y="1993392"/>
            <a:ext cx="1874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401358" y="2157984"/>
            <a:ext cx="172821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actor, use case, system boundary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7202726" y="1993392"/>
            <a:ext cx="242316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275878" y="2157984"/>
            <a:ext cx="227685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Shows what the user wants the system to do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2418838" y="2706624"/>
            <a:ext cx="1280160" cy="713232"/>
          </a:xfrm>
          <a:prstGeom prst="rect">
            <a:avLst/>
          </a:prstGeom>
          <a:solidFill>
            <a:srgbClr val="F7F8FA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2491990" y="2871216"/>
            <a:ext cx="113385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F2937"/>
                </a:solidFill>
              </a:rPr>
              <a:t>Sequence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3698998" y="2706624"/>
            <a:ext cx="1645920" cy="713232"/>
          </a:xfrm>
          <a:prstGeom prst="rect">
            <a:avLst/>
          </a:prstGeom>
          <a:solidFill>
            <a:srgbClr val="F7F8FA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3772150" y="2871216"/>
            <a:ext cx="149961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order of interactions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5328206" y="2706624"/>
            <a:ext cx="1874520" cy="713232"/>
          </a:xfrm>
          <a:prstGeom prst="rect">
            <a:avLst/>
          </a:prstGeom>
          <a:solidFill>
            <a:srgbClr val="F7F8FA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401358" y="2871216"/>
            <a:ext cx="172821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lifeline, activation, message arrow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7202726" y="2706624"/>
            <a:ext cx="2423160" cy="713232"/>
          </a:xfrm>
          <a:prstGeom prst="rect">
            <a:avLst/>
          </a:prstGeom>
          <a:solidFill>
            <a:srgbClr val="F7F8FA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7275878" y="2871216"/>
            <a:ext cx="227685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Shows messages over time</a:t>
            </a:r>
            <a:endParaRPr lang="en-US" sz="950" dirty="0"/>
          </a:p>
        </p:txBody>
      </p:sp>
      <p:sp>
        <p:nvSpPr>
          <p:cNvPr id="30" name="Shape 28"/>
          <p:cNvSpPr/>
          <p:nvPr/>
        </p:nvSpPr>
        <p:spPr>
          <a:xfrm>
            <a:off x="2418838" y="3419856"/>
            <a:ext cx="128016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2491990" y="3584448"/>
            <a:ext cx="113385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F2937"/>
                </a:solidFill>
              </a:rPr>
              <a:t>Activity</a:t>
            </a:r>
            <a:endParaRPr lang="en-US" sz="950" dirty="0"/>
          </a:p>
        </p:txBody>
      </p:sp>
      <p:sp>
        <p:nvSpPr>
          <p:cNvPr id="32" name="Shape 30"/>
          <p:cNvSpPr/>
          <p:nvPr/>
        </p:nvSpPr>
        <p:spPr>
          <a:xfrm>
            <a:off x="3698998" y="3419856"/>
            <a:ext cx="16459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3772150" y="3584448"/>
            <a:ext cx="149961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workflow</a:t>
            </a:r>
            <a:endParaRPr lang="en-US" sz="950" dirty="0"/>
          </a:p>
        </p:txBody>
      </p:sp>
      <p:sp>
        <p:nvSpPr>
          <p:cNvPr id="34" name="Shape 32"/>
          <p:cNvSpPr/>
          <p:nvPr/>
        </p:nvSpPr>
        <p:spPr>
          <a:xfrm>
            <a:off x="5328206" y="3419856"/>
            <a:ext cx="187452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5401358" y="3584448"/>
            <a:ext cx="172821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start/end, action, decision, guard</a:t>
            </a:r>
            <a:endParaRPr lang="en-US" sz="950" dirty="0"/>
          </a:p>
        </p:txBody>
      </p:sp>
      <p:sp>
        <p:nvSpPr>
          <p:cNvPr id="36" name="Shape 34"/>
          <p:cNvSpPr/>
          <p:nvPr/>
        </p:nvSpPr>
        <p:spPr>
          <a:xfrm>
            <a:off x="7202726" y="3419856"/>
            <a:ext cx="2423160" cy="713232"/>
          </a:xfrm>
          <a:prstGeom prst="rect">
            <a:avLst/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35"/>
          <p:cNvSpPr/>
          <p:nvPr/>
        </p:nvSpPr>
        <p:spPr>
          <a:xfrm>
            <a:off x="7275878" y="3584448"/>
            <a:ext cx="227685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Shows the flow of actions and choices</a:t>
            </a:r>
            <a:endParaRPr lang="en-US" sz="950" dirty="0"/>
          </a:p>
        </p:txBody>
      </p:sp>
      <p:sp>
        <p:nvSpPr>
          <p:cNvPr id="38" name="Shape 36"/>
          <p:cNvSpPr/>
          <p:nvPr/>
        </p:nvSpPr>
        <p:spPr>
          <a:xfrm>
            <a:off x="2418838" y="4133088"/>
            <a:ext cx="1280160" cy="713232"/>
          </a:xfrm>
          <a:prstGeom prst="rect">
            <a:avLst/>
          </a:prstGeom>
          <a:solidFill>
            <a:srgbClr val="F7F8FA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37"/>
          <p:cNvSpPr/>
          <p:nvPr/>
        </p:nvSpPr>
        <p:spPr>
          <a:xfrm>
            <a:off x="2491990" y="4297680"/>
            <a:ext cx="113385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F2937"/>
                </a:solidFill>
              </a:rPr>
              <a:t>Class</a:t>
            </a:r>
            <a:endParaRPr lang="en-US" sz="950" dirty="0"/>
          </a:p>
        </p:txBody>
      </p:sp>
      <p:sp>
        <p:nvSpPr>
          <p:cNvPr id="40" name="Shape 38"/>
          <p:cNvSpPr/>
          <p:nvPr/>
        </p:nvSpPr>
        <p:spPr>
          <a:xfrm>
            <a:off x="3698998" y="4133088"/>
            <a:ext cx="1645920" cy="713232"/>
          </a:xfrm>
          <a:prstGeom prst="rect">
            <a:avLst/>
          </a:prstGeom>
          <a:solidFill>
            <a:srgbClr val="F7F8FA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9"/>
          <p:cNvSpPr/>
          <p:nvPr/>
        </p:nvSpPr>
        <p:spPr>
          <a:xfrm>
            <a:off x="3772150" y="4297680"/>
            <a:ext cx="149961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structure/design</a:t>
            </a:r>
            <a:endParaRPr lang="en-US" sz="950" dirty="0"/>
          </a:p>
        </p:txBody>
      </p:sp>
      <p:sp>
        <p:nvSpPr>
          <p:cNvPr id="42" name="Shape 40"/>
          <p:cNvSpPr/>
          <p:nvPr/>
        </p:nvSpPr>
        <p:spPr>
          <a:xfrm>
            <a:off x="5328206" y="4133088"/>
            <a:ext cx="1874520" cy="713232"/>
          </a:xfrm>
          <a:prstGeom prst="rect">
            <a:avLst/>
          </a:prstGeom>
          <a:solidFill>
            <a:srgbClr val="F7F8FA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5401358" y="4297680"/>
            <a:ext cx="172821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class box, attributes, methods, multiplicity</a:t>
            </a:r>
            <a:endParaRPr lang="en-US" sz="950" dirty="0"/>
          </a:p>
        </p:txBody>
      </p:sp>
      <p:sp>
        <p:nvSpPr>
          <p:cNvPr id="44" name="Shape 42"/>
          <p:cNvSpPr/>
          <p:nvPr/>
        </p:nvSpPr>
        <p:spPr>
          <a:xfrm>
            <a:off x="7202726" y="4133088"/>
            <a:ext cx="2423160" cy="713232"/>
          </a:xfrm>
          <a:prstGeom prst="rect">
            <a:avLst/>
          </a:prstGeom>
          <a:solidFill>
            <a:srgbClr val="F7F8FA"/>
          </a:solidFill>
          <a:ln w="12700">
            <a:solidFill>
              <a:srgbClr val="D0D5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Text 43"/>
          <p:cNvSpPr/>
          <p:nvPr/>
        </p:nvSpPr>
        <p:spPr>
          <a:xfrm>
            <a:off x="7275878" y="4297680"/>
            <a:ext cx="2276856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937"/>
                </a:solidFill>
              </a:rPr>
              <a:t>Shows the static structure of the system</a:t>
            </a:r>
            <a:endParaRPr lang="en-US" sz="950" dirty="0"/>
          </a:p>
        </p:txBody>
      </p:sp>
      <p:sp>
        <p:nvSpPr>
          <p:cNvPr id="46" name="Shape 44"/>
          <p:cNvSpPr/>
          <p:nvPr/>
        </p:nvSpPr>
        <p:spPr>
          <a:xfrm>
            <a:off x="914400" y="5257800"/>
            <a:ext cx="10241280" cy="73152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D0D5DD"/>
            </a:solidFill>
            <a:prstDash val="solid"/>
          </a:ln>
          <a:effectLst>
            <a:outerShdw blurRad="12700" dist="508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7" name="Text 45"/>
          <p:cNvSpPr/>
          <p:nvPr/>
        </p:nvSpPr>
        <p:spPr>
          <a:xfrm>
            <a:off x="1143000" y="5486400"/>
            <a:ext cx="97840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73F6B"/>
                </a:solidFill>
              </a:rPr>
              <a:t>Best of luck with your Assessment 2 !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683</Words>
  <Application>Microsoft Office PowerPoint</Application>
  <PresentationFormat>Widescreen</PresentationFormat>
  <Paragraphs>125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Aldhabi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UML Diagrams for Level 5 Students</dc:title>
  <dc:subject>Corrected UML diagrams for Level 5 students</dc:subject>
  <dc:creator>OpenAI</dc:creator>
  <cp:lastModifiedBy>Fahad Ahmed</cp:lastModifiedBy>
  <cp:revision>15</cp:revision>
  <dcterms:created xsi:type="dcterms:W3CDTF">2026-04-15T14:05:21Z</dcterms:created>
  <dcterms:modified xsi:type="dcterms:W3CDTF">2026-04-15T14:53:16Z</dcterms:modified>
</cp:coreProperties>
</file>