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08" r:id="rId1"/>
  </p:sldMasterIdLst>
  <p:sldIdLst>
    <p:sldId id="256" r:id="rId2"/>
    <p:sldId id="257" r:id="rId3"/>
    <p:sldId id="258" r:id="rId4"/>
    <p:sldId id="259" r:id="rId5"/>
    <p:sldId id="260" r:id="rId6"/>
    <p:sldId id="261" r:id="rId7"/>
    <p:sldId id="262" r:id="rId8"/>
    <p:sldId id="263" r:id="rId9"/>
    <p:sldId id="267" r:id="rId10"/>
    <p:sldId id="266" r:id="rId11"/>
    <p:sldId id="265"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1"/>
    <p:restoredTop sz="94637"/>
  </p:normalViewPr>
  <p:slideViewPr>
    <p:cSldViewPr snapToGrid="0" snapToObjects="1">
      <p:cViewPr varScale="1">
        <p:scale>
          <a:sx n="103" d="100"/>
          <a:sy n="103" d="100"/>
        </p:scale>
        <p:origin x="896"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hyperlink" Target="https://www.digitalcapability.jisc.ac.uk/what-is-digital-capability/" TargetMode="External"/><Relationship Id="rId2" Type="http://schemas.openxmlformats.org/officeDocument/2006/relationships/hyperlink" Target="https://www.capgemini.com/resource-file-access/resource/pdf/the_digital_talent_gap27-09_0.pdf" TargetMode="External"/><Relationship Id="rId1" Type="http://schemas.openxmlformats.org/officeDocument/2006/relationships/hyperlink" Target="http://www.wired.com/insights/2014/11/the-internet-of-things-bigger/" TargetMode="External"/></Relationships>
</file>

<file path=ppt/diagrams/_rels/drawing1.xml.rels><?xml version="1.0" encoding="UTF-8" standalone="yes"?>
<Relationships xmlns="http://schemas.openxmlformats.org/package/2006/relationships"><Relationship Id="rId3" Type="http://schemas.openxmlformats.org/officeDocument/2006/relationships/hyperlink" Target="https://www.digitalcapability.jisc.ac.uk/what-is-digital-capability/" TargetMode="External"/><Relationship Id="rId2" Type="http://schemas.openxmlformats.org/officeDocument/2006/relationships/hyperlink" Target="https://www.capgemini.com/resource-file-access/resource/pdf/the_digital_talent_gap27-09_0.pdf" TargetMode="External"/><Relationship Id="rId1" Type="http://schemas.openxmlformats.org/officeDocument/2006/relationships/hyperlink" Target="http://www.wired.com/insights/2014/11/the-internet-of-things-bigger/" TargetMode="External"/></Relationships>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66E9B9B-C8CB-4026-93F4-5AAB5B124A7C}" type="doc">
      <dgm:prSet loTypeId="urn:microsoft.com/office/officeart/2008/layout/LinedList" loCatId="list" qsTypeId="urn:microsoft.com/office/officeart/2005/8/quickstyle/simple1" qsCatId="simple" csTypeId="urn:microsoft.com/office/officeart/2005/8/colors/accent4_2" csCatId="accent4" phldr="1"/>
      <dgm:spPr/>
      <dgm:t>
        <a:bodyPr/>
        <a:lstStyle/>
        <a:p>
          <a:endParaRPr lang="en-US"/>
        </a:p>
      </dgm:t>
    </dgm:pt>
    <dgm:pt modelId="{95E6C9A1-6288-4E71-B3E2-20EB99C9B74D}">
      <dgm:prSet/>
      <dgm:spPr/>
      <dgm:t>
        <a:bodyPr/>
        <a:lstStyle/>
        <a:p>
          <a:r>
            <a:rPr lang="en-GB" b="0" i="0" dirty="0"/>
            <a:t>Burris D (2014) The internet of things is far bigger than anyone realizes. Wired, November 2014. Retrieved from: </a:t>
          </a:r>
          <a:r>
            <a:rPr lang="en-GB" b="0" i="0" dirty="0">
              <a:hlinkClick xmlns:r="http://schemas.openxmlformats.org/officeDocument/2006/relationships" r:id="rId1"/>
            </a:rPr>
            <a:t>http://www.wired.com/insights/2014/11/the-internet-of-things-bigger/</a:t>
          </a:r>
          <a:r>
            <a:rPr lang="en-GB" b="0" i="0" dirty="0"/>
            <a:t> </a:t>
          </a:r>
          <a:r>
            <a:rPr lang="en-GB" b="1" dirty="0"/>
            <a:t>(Accessed at 21 Jun 2022)</a:t>
          </a:r>
          <a:endParaRPr lang="en-US" dirty="0"/>
        </a:p>
      </dgm:t>
    </dgm:pt>
    <dgm:pt modelId="{89DB39D9-B2AA-460E-9DE8-EC52A1C3CDFE}" type="parTrans" cxnId="{990C8B84-4334-464C-B593-4BF2A246169E}">
      <dgm:prSet/>
      <dgm:spPr/>
      <dgm:t>
        <a:bodyPr/>
        <a:lstStyle/>
        <a:p>
          <a:endParaRPr lang="en-US"/>
        </a:p>
      </dgm:t>
    </dgm:pt>
    <dgm:pt modelId="{084B3096-770E-47C5-AAE2-6555FF998461}" type="sibTrans" cxnId="{990C8B84-4334-464C-B593-4BF2A246169E}">
      <dgm:prSet/>
      <dgm:spPr/>
      <dgm:t>
        <a:bodyPr/>
        <a:lstStyle/>
        <a:p>
          <a:endParaRPr lang="en-US"/>
        </a:p>
      </dgm:t>
    </dgm:pt>
    <dgm:pt modelId="{DECEF646-01F6-4616-8E95-756F2E324CA7}">
      <dgm:prSet/>
      <dgm:spPr/>
      <dgm:t>
        <a:bodyPr/>
        <a:lstStyle/>
        <a:p>
          <a:r>
            <a:rPr lang="en-GB" b="0" i="0" dirty="0"/>
            <a:t>Capgemini Consulting (2013) The digital talent gap developing skills for today’s digital organizations. Retrieved from: </a:t>
          </a:r>
          <a:r>
            <a:rPr lang="en-GB" b="0" i="0" dirty="0">
              <a:hlinkClick xmlns:r="http://schemas.openxmlformats.org/officeDocument/2006/relationships" r:id="rId2"/>
            </a:rPr>
            <a:t>https://www.capgemini.com/resource-file-access/resource/pdf/the_digital_talent_gap27-09_0.pdf</a:t>
          </a:r>
          <a:r>
            <a:rPr lang="en-GB" b="1" i="1" dirty="0"/>
            <a:t>(Accessed at 21 Jun 2022)</a:t>
          </a:r>
          <a:endParaRPr lang="en-US" dirty="0"/>
        </a:p>
      </dgm:t>
    </dgm:pt>
    <dgm:pt modelId="{8D2F02D3-3BCF-42BB-A660-12F5EF543187}" type="parTrans" cxnId="{E075AD12-561A-4ED5-9489-265A791D9850}">
      <dgm:prSet/>
      <dgm:spPr/>
      <dgm:t>
        <a:bodyPr/>
        <a:lstStyle/>
        <a:p>
          <a:endParaRPr lang="en-US"/>
        </a:p>
      </dgm:t>
    </dgm:pt>
    <dgm:pt modelId="{00255572-4722-4A29-A987-38D2D346B020}" type="sibTrans" cxnId="{E075AD12-561A-4ED5-9489-265A791D9850}">
      <dgm:prSet/>
      <dgm:spPr/>
      <dgm:t>
        <a:bodyPr/>
        <a:lstStyle/>
        <a:p>
          <a:endParaRPr lang="en-US"/>
        </a:p>
      </dgm:t>
    </dgm:pt>
    <dgm:pt modelId="{616DD425-4C2E-49CD-ADB8-CEE472B4BA59}">
      <dgm:prSet/>
      <dgm:spPr/>
      <dgm:t>
        <a:bodyPr/>
        <a:lstStyle/>
        <a:p>
          <a:r>
            <a:rPr lang="en-GB" b="1" dirty="0"/>
            <a:t>Digital Capability (2021)  </a:t>
          </a:r>
          <a:r>
            <a:rPr lang="en-GB" b="1" i="1" dirty="0"/>
            <a:t>What is digital capability? </a:t>
          </a:r>
          <a:r>
            <a:rPr lang="en-GB" b="1" dirty="0"/>
            <a:t>Available at: </a:t>
          </a:r>
          <a:r>
            <a:rPr lang="en-GB" b="1" dirty="0">
              <a:hlinkClick xmlns:r="http://schemas.openxmlformats.org/officeDocument/2006/relationships" r:id="rId3"/>
            </a:rPr>
            <a:t>https://www.digitalcapability.jisc.ac.uk/what-is-digital-capability/</a:t>
          </a:r>
          <a:r>
            <a:rPr lang="en-GB" b="1" dirty="0"/>
            <a:t> (Accessed at 20 Jun 2022)</a:t>
          </a:r>
          <a:endParaRPr lang="en-US" dirty="0"/>
        </a:p>
      </dgm:t>
    </dgm:pt>
    <dgm:pt modelId="{07475B17-BB58-4958-AC47-87EC022906E0}" type="parTrans" cxnId="{784A9296-C754-4115-A41D-60645301704E}">
      <dgm:prSet/>
      <dgm:spPr/>
      <dgm:t>
        <a:bodyPr/>
        <a:lstStyle/>
        <a:p>
          <a:endParaRPr lang="en-US"/>
        </a:p>
      </dgm:t>
    </dgm:pt>
    <dgm:pt modelId="{3B880741-83F3-41CD-8ED9-92920CE6F747}" type="sibTrans" cxnId="{784A9296-C754-4115-A41D-60645301704E}">
      <dgm:prSet/>
      <dgm:spPr/>
      <dgm:t>
        <a:bodyPr/>
        <a:lstStyle/>
        <a:p>
          <a:endParaRPr lang="en-US"/>
        </a:p>
      </dgm:t>
    </dgm:pt>
    <dgm:pt modelId="{27E28A19-69F7-3243-9964-B66DF900DB7E}" type="pres">
      <dgm:prSet presAssocID="{766E9B9B-C8CB-4026-93F4-5AAB5B124A7C}" presName="vert0" presStyleCnt="0">
        <dgm:presLayoutVars>
          <dgm:dir/>
          <dgm:animOne val="branch"/>
          <dgm:animLvl val="lvl"/>
        </dgm:presLayoutVars>
      </dgm:prSet>
      <dgm:spPr/>
    </dgm:pt>
    <dgm:pt modelId="{CC5D0EA0-E8C2-F845-B324-572A64CA2834}" type="pres">
      <dgm:prSet presAssocID="{95E6C9A1-6288-4E71-B3E2-20EB99C9B74D}" presName="thickLine" presStyleLbl="alignNode1" presStyleIdx="0" presStyleCnt="3"/>
      <dgm:spPr/>
    </dgm:pt>
    <dgm:pt modelId="{DB52B76E-FEF4-9C42-9687-6678DC314E4B}" type="pres">
      <dgm:prSet presAssocID="{95E6C9A1-6288-4E71-B3E2-20EB99C9B74D}" presName="horz1" presStyleCnt="0"/>
      <dgm:spPr/>
    </dgm:pt>
    <dgm:pt modelId="{C274EE1F-4AE2-9748-8846-FCB0789BA484}" type="pres">
      <dgm:prSet presAssocID="{95E6C9A1-6288-4E71-B3E2-20EB99C9B74D}" presName="tx1" presStyleLbl="revTx" presStyleIdx="0" presStyleCnt="3"/>
      <dgm:spPr/>
    </dgm:pt>
    <dgm:pt modelId="{D6CBC854-D7AD-4E49-979B-CFFBFEB4CCF3}" type="pres">
      <dgm:prSet presAssocID="{95E6C9A1-6288-4E71-B3E2-20EB99C9B74D}" presName="vert1" presStyleCnt="0"/>
      <dgm:spPr/>
    </dgm:pt>
    <dgm:pt modelId="{24AD13C2-7B75-0E46-B44F-4162C3181E2D}" type="pres">
      <dgm:prSet presAssocID="{DECEF646-01F6-4616-8E95-756F2E324CA7}" presName="thickLine" presStyleLbl="alignNode1" presStyleIdx="1" presStyleCnt="3"/>
      <dgm:spPr/>
    </dgm:pt>
    <dgm:pt modelId="{6EEF6694-A2D5-A043-9D03-058AE8BD90B0}" type="pres">
      <dgm:prSet presAssocID="{DECEF646-01F6-4616-8E95-756F2E324CA7}" presName="horz1" presStyleCnt="0"/>
      <dgm:spPr/>
    </dgm:pt>
    <dgm:pt modelId="{137429D2-D06B-914E-BE50-02E6280D6F94}" type="pres">
      <dgm:prSet presAssocID="{DECEF646-01F6-4616-8E95-756F2E324CA7}" presName="tx1" presStyleLbl="revTx" presStyleIdx="1" presStyleCnt="3"/>
      <dgm:spPr/>
    </dgm:pt>
    <dgm:pt modelId="{90471EE9-9D44-134C-809F-43F7B4C33194}" type="pres">
      <dgm:prSet presAssocID="{DECEF646-01F6-4616-8E95-756F2E324CA7}" presName="vert1" presStyleCnt="0"/>
      <dgm:spPr/>
    </dgm:pt>
    <dgm:pt modelId="{C64C0047-7312-8247-944C-330E38ACE51D}" type="pres">
      <dgm:prSet presAssocID="{616DD425-4C2E-49CD-ADB8-CEE472B4BA59}" presName="thickLine" presStyleLbl="alignNode1" presStyleIdx="2" presStyleCnt="3"/>
      <dgm:spPr/>
    </dgm:pt>
    <dgm:pt modelId="{50F88598-E775-384A-8654-E3B6E6B8F8B5}" type="pres">
      <dgm:prSet presAssocID="{616DD425-4C2E-49CD-ADB8-CEE472B4BA59}" presName="horz1" presStyleCnt="0"/>
      <dgm:spPr/>
    </dgm:pt>
    <dgm:pt modelId="{ED34BCCB-2732-EB4A-B08F-B16C335343E7}" type="pres">
      <dgm:prSet presAssocID="{616DD425-4C2E-49CD-ADB8-CEE472B4BA59}" presName="tx1" presStyleLbl="revTx" presStyleIdx="2" presStyleCnt="3"/>
      <dgm:spPr/>
    </dgm:pt>
    <dgm:pt modelId="{2D3B7097-31DF-894F-8391-15093FC309C9}" type="pres">
      <dgm:prSet presAssocID="{616DD425-4C2E-49CD-ADB8-CEE472B4BA59}" presName="vert1" presStyleCnt="0"/>
      <dgm:spPr/>
    </dgm:pt>
  </dgm:ptLst>
  <dgm:cxnLst>
    <dgm:cxn modelId="{E075AD12-561A-4ED5-9489-265A791D9850}" srcId="{766E9B9B-C8CB-4026-93F4-5AAB5B124A7C}" destId="{DECEF646-01F6-4616-8E95-756F2E324CA7}" srcOrd="1" destOrd="0" parTransId="{8D2F02D3-3BCF-42BB-A660-12F5EF543187}" sibTransId="{00255572-4722-4A29-A987-38D2D346B020}"/>
    <dgm:cxn modelId="{CAD23613-1B53-C549-BE57-D752DC684B37}" type="presOf" srcId="{95E6C9A1-6288-4E71-B3E2-20EB99C9B74D}" destId="{C274EE1F-4AE2-9748-8846-FCB0789BA484}" srcOrd="0" destOrd="0" presId="urn:microsoft.com/office/officeart/2008/layout/LinedList"/>
    <dgm:cxn modelId="{F781CD4B-27C5-A24D-875A-320FE2CFA61E}" type="presOf" srcId="{DECEF646-01F6-4616-8E95-756F2E324CA7}" destId="{137429D2-D06B-914E-BE50-02E6280D6F94}" srcOrd="0" destOrd="0" presId="urn:microsoft.com/office/officeart/2008/layout/LinedList"/>
    <dgm:cxn modelId="{407F9C7C-FE7A-CC42-B744-887FA5C8EC10}" type="presOf" srcId="{616DD425-4C2E-49CD-ADB8-CEE472B4BA59}" destId="{ED34BCCB-2732-EB4A-B08F-B16C335343E7}" srcOrd="0" destOrd="0" presId="urn:microsoft.com/office/officeart/2008/layout/LinedList"/>
    <dgm:cxn modelId="{98D54181-3221-6B46-8BF1-52378524FF20}" type="presOf" srcId="{766E9B9B-C8CB-4026-93F4-5AAB5B124A7C}" destId="{27E28A19-69F7-3243-9964-B66DF900DB7E}" srcOrd="0" destOrd="0" presId="urn:microsoft.com/office/officeart/2008/layout/LinedList"/>
    <dgm:cxn modelId="{990C8B84-4334-464C-B593-4BF2A246169E}" srcId="{766E9B9B-C8CB-4026-93F4-5AAB5B124A7C}" destId="{95E6C9A1-6288-4E71-B3E2-20EB99C9B74D}" srcOrd="0" destOrd="0" parTransId="{89DB39D9-B2AA-460E-9DE8-EC52A1C3CDFE}" sibTransId="{084B3096-770E-47C5-AAE2-6555FF998461}"/>
    <dgm:cxn modelId="{784A9296-C754-4115-A41D-60645301704E}" srcId="{766E9B9B-C8CB-4026-93F4-5AAB5B124A7C}" destId="{616DD425-4C2E-49CD-ADB8-CEE472B4BA59}" srcOrd="2" destOrd="0" parTransId="{07475B17-BB58-4958-AC47-87EC022906E0}" sibTransId="{3B880741-83F3-41CD-8ED9-92920CE6F747}"/>
    <dgm:cxn modelId="{2F694419-FA10-C849-8CD3-F19BF63ADCBB}" type="presParOf" srcId="{27E28A19-69F7-3243-9964-B66DF900DB7E}" destId="{CC5D0EA0-E8C2-F845-B324-572A64CA2834}" srcOrd="0" destOrd="0" presId="urn:microsoft.com/office/officeart/2008/layout/LinedList"/>
    <dgm:cxn modelId="{43171F40-10AE-D14C-A743-886B9AD0895E}" type="presParOf" srcId="{27E28A19-69F7-3243-9964-B66DF900DB7E}" destId="{DB52B76E-FEF4-9C42-9687-6678DC314E4B}" srcOrd="1" destOrd="0" presId="urn:microsoft.com/office/officeart/2008/layout/LinedList"/>
    <dgm:cxn modelId="{638D912C-62D4-5B45-95B3-9567A305498B}" type="presParOf" srcId="{DB52B76E-FEF4-9C42-9687-6678DC314E4B}" destId="{C274EE1F-4AE2-9748-8846-FCB0789BA484}" srcOrd="0" destOrd="0" presId="urn:microsoft.com/office/officeart/2008/layout/LinedList"/>
    <dgm:cxn modelId="{522F15D7-6052-E841-A316-0030C43B5932}" type="presParOf" srcId="{DB52B76E-FEF4-9C42-9687-6678DC314E4B}" destId="{D6CBC854-D7AD-4E49-979B-CFFBFEB4CCF3}" srcOrd="1" destOrd="0" presId="urn:microsoft.com/office/officeart/2008/layout/LinedList"/>
    <dgm:cxn modelId="{320130F8-1E2A-084E-8806-436CE4286332}" type="presParOf" srcId="{27E28A19-69F7-3243-9964-B66DF900DB7E}" destId="{24AD13C2-7B75-0E46-B44F-4162C3181E2D}" srcOrd="2" destOrd="0" presId="urn:microsoft.com/office/officeart/2008/layout/LinedList"/>
    <dgm:cxn modelId="{8EA76FD5-A02F-554E-B1F3-4D2679E91A2F}" type="presParOf" srcId="{27E28A19-69F7-3243-9964-B66DF900DB7E}" destId="{6EEF6694-A2D5-A043-9D03-058AE8BD90B0}" srcOrd="3" destOrd="0" presId="urn:microsoft.com/office/officeart/2008/layout/LinedList"/>
    <dgm:cxn modelId="{78046ACD-0A4B-FF49-87B9-5BC9BE42277C}" type="presParOf" srcId="{6EEF6694-A2D5-A043-9D03-058AE8BD90B0}" destId="{137429D2-D06B-914E-BE50-02E6280D6F94}" srcOrd="0" destOrd="0" presId="urn:microsoft.com/office/officeart/2008/layout/LinedList"/>
    <dgm:cxn modelId="{F6F7EC53-9A2E-9746-B5C5-78E93EE9DB70}" type="presParOf" srcId="{6EEF6694-A2D5-A043-9D03-058AE8BD90B0}" destId="{90471EE9-9D44-134C-809F-43F7B4C33194}" srcOrd="1" destOrd="0" presId="urn:microsoft.com/office/officeart/2008/layout/LinedList"/>
    <dgm:cxn modelId="{66DB2BBE-2B7B-524B-9CAC-658471DFBAEF}" type="presParOf" srcId="{27E28A19-69F7-3243-9964-B66DF900DB7E}" destId="{C64C0047-7312-8247-944C-330E38ACE51D}" srcOrd="4" destOrd="0" presId="urn:microsoft.com/office/officeart/2008/layout/LinedList"/>
    <dgm:cxn modelId="{92C894B2-FA5F-624F-AA04-13EE92A219A9}" type="presParOf" srcId="{27E28A19-69F7-3243-9964-B66DF900DB7E}" destId="{50F88598-E775-384A-8654-E3B6E6B8F8B5}" srcOrd="5" destOrd="0" presId="urn:microsoft.com/office/officeart/2008/layout/LinedList"/>
    <dgm:cxn modelId="{1AA35331-522D-CC47-9173-72607C14432A}" type="presParOf" srcId="{50F88598-E775-384A-8654-E3B6E6B8F8B5}" destId="{ED34BCCB-2732-EB4A-B08F-B16C335343E7}" srcOrd="0" destOrd="0" presId="urn:microsoft.com/office/officeart/2008/layout/LinedList"/>
    <dgm:cxn modelId="{ECDFD39B-78C3-2A4A-BB2C-8EB9280798F0}" type="presParOf" srcId="{50F88598-E775-384A-8654-E3B6E6B8F8B5}" destId="{2D3B7097-31DF-894F-8391-15093FC309C9}"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5D0EA0-E8C2-F845-B324-572A64CA2834}">
      <dsp:nvSpPr>
        <dsp:cNvPr id="0" name=""/>
        <dsp:cNvSpPr/>
      </dsp:nvSpPr>
      <dsp:spPr>
        <a:xfrm>
          <a:off x="0" y="2703"/>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274EE1F-4AE2-9748-8846-FCB0789BA484}">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Burris D (2014) The internet of things is far bigger than anyone realizes. Wired, November 2014. Retrieved from: </a:t>
          </a:r>
          <a:r>
            <a:rPr lang="en-GB" sz="2900" b="0" i="0" kern="1200" dirty="0">
              <a:hlinkClick xmlns:r="http://schemas.openxmlformats.org/officeDocument/2006/relationships" r:id="rId1"/>
            </a:rPr>
            <a:t>http://www.wired.com/insights/2014/11/the-internet-of-things-bigger/</a:t>
          </a:r>
          <a:r>
            <a:rPr lang="en-GB" sz="2900" b="0" i="0" kern="1200" dirty="0"/>
            <a:t> </a:t>
          </a:r>
          <a:r>
            <a:rPr lang="en-GB" sz="2900" b="1" kern="1200" dirty="0"/>
            <a:t>(Accessed at 21 Jun 2022)</a:t>
          </a:r>
          <a:endParaRPr lang="en-US" sz="2900" kern="1200" dirty="0"/>
        </a:p>
      </dsp:txBody>
      <dsp:txXfrm>
        <a:off x="0" y="2703"/>
        <a:ext cx="6900512" cy="1843578"/>
      </dsp:txXfrm>
    </dsp:sp>
    <dsp:sp modelId="{24AD13C2-7B75-0E46-B44F-4162C3181E2D}">
      <dsp:nvSpPr>
        <dsp:cNvPr id="0" name=""/>
        <dsp:cNvSpPr/>
      </dsp:nvSpPr>
      <dsp:spPr>
        <a:xfrm>
          <a:off x="0" y="1846281"/>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37429D2-D06B-914E-BE50-02E6280D6F94}">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0" i="0" kern="1200" dirty="0"/>
            <a:t>Capgemini Consulting (2013) The digital talent gap developing skills for today’s digital organizations. Retrieved from: </a:t>
          </a:r>
          <a:r>
            <a:rPr lang="en-GB" sz="2900" b="0" i="0" kern="1200" dirty="0">
              <a:hlinkClick xmlns:r="http://schemas.openxmlformats.org/officeDocument/2006/relationships" r:id="rId2"/>
            </a:rPr>
            <a:t>https://www.capgemini.com/resource-file-access/resource/pdf/the_digital_talent_gap27-09_0.pdf</a:t>
          </a:r>
          <a:r>
            <a:rPr lang="en-GB" sz="2900" b="1" i="1" kern="1200" dirty="0"/>
            <a:t>(Accessed at 21 Jun 2022)</a:t>
          </a:r>
          <a:endParaRPr lang="en-US" sz="2900" kern="1200" dirty="0"/>
        </a:p>
      </dsp:txBody>
      <dsp:txXfrm>
        <a:off x="0" y="1846281"/>
        <a:ext cx="6900512" cy="1843578"/>
      </dsp:txXfrm>
    </dsp:sp>
    <dsp:sp modelId="{C64C0047-7312-8247-944C-330E38ACE51D}">
      <dsp:nvSpPr>
        <dsp:cNvPr id="0" name=""/>
        <dsp:cNvSpPr/>
      </dsp:nvSpPr>
      <dsp:spPr>
        <a:xfrm>
          <a:off x="0" y="3689859"/>
          <a:ext cx="6900512" cy="0"/>
        </a:xfrm>
        <a:prstGeom prst="lin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D34BCCB-2732-EB4A-B08F-B16C335343E7}">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b="1" kern="1200" dirty="0"/>
            <a:t>Digital Capability (2021)  </a:t>
          </a:r>
          <a:r>
            <a:rPr lang="en-GB" sz="2900" b="1" i="1" kern="1200" dirty="0"/>
            <a:t>What is digital capability? </a:t>
          </a:r>
          <a:r>
            <a:rPr lang="en-GB" sz="2900" b="1" kern="1200" dirty="0"/>
            <a:t>Available at: </a:t>
          </a:r>
          <a:r>
            <a:rPr lang="en-GB" sz="2900" b="1" kern="1200" dirty="0">
              <a:hlinkClick xmlns:r="http://schemas.openxmlformats.org/officeDocument/2006/relationships" r:id="rId3"/>
            </a:rPr>
            <a:t>https://www.digitalcapability.jisc.ac.uk/what-is-digital-capability/</a:t>
          </a:r>
          <a:r>
            <a:rPr lang="en-GB" sz="2900" b="1" kern="1200" dirty="0"/>
            <a:t> (Accessed at 20 Jun 2022)</a:t>
          </a:r>
          <a:endParaRPr lang="en-US" sz="2900" kern="1200" dirty="0"/>
        </a:p>
      </dsp:txBody>
      <dsp:txXfrm>
        <a:off x="0" y="3689859"/>
        <a:ext cx="6900512" cy="1843578"/>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descr="Tag=AccentColor&#10;Flavor=Light&#10;Target=FillAndLine">
            <a:extLst>
              <a:ext uri="{FF2B5EF4-FFF2-40B4-BE49-F238E27FC236}">
                <a16:creationId xmlns:a16="http://schemas.microsoft.com/office/drawing/2014/main" id="{DA381740-063A-41A4-836D-85D14980EEF0}"/>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4EF9DF8-704A-44AE-8850-307DDACC9387}"/>
              </a:ext>
            </a:extLst>
          </p:cNvPr>
          <p:cNvSpPr>
            <a:spLocks noGrp="1"/>
          </p:cNvSpPr>
          <p:nvPr>
            <p:ph type="ctrTitle"/>
          </p:nvPr>
        </p:nvSpPr>
        <p:spPr>
          <a:xfrm>
            <a:off x="841248" y="448056"/>
            <a:ext cx="10515600" cy="4069080"/>
          </a:xfrm>
        </p:spPr>
        <p:txBody>
          <a:bodyPr anchor="b">
            <a:noAutofit/>
          </a:bodyPr>
          <a:lstStyle>
            <a:lvl1pPr algn="l">
              <a:defRPr sz="96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C72E09-06F3-48B9-9B95-DE15EC98017B}"/>
              </a:ext>
            </a:extLst>
          </p:cNvPr>
          <p:cNvSpPr>
            <a:spLocks noGrp="1"/>
          </p:cNvSpPr>
          <p:nvPr>
            <p:ph type="subTitle" idx="1"/>
          </p:nvPr>
        </p:nvSpPr>
        <p:spPr>
          <a:xfrm>
            <a:off x="841248" y="4983480"/>
            <a:ext cx="10515600" cy="1124712"/>
          </a:xfrm>
        </p:spPr>
        <p:txBody>
          <a:bodyPr>
            <a:normAutofit/>
          </a:bodyPr>
          <a:lstStyle>
            <a:lvl1pPr marL="0" indent="0" algn="l">
              <a:buNone/>
              <a:defRPr sz="2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E11CD474-E5E1-4D01-97F6-0C9FC09332C0}"/>
              </a:ext>
            </a:extLst>
          </p:cNvPr>
          <p:cNvSpPr>
            <a:spLocks noGrp="1"/>
          </p:cNvSpPr>
          <p:nvPr>
            <p:ph type="dt" sz="half" idx="10"/>
          </p:nvPr>
        </p:nvSpPr>
        <p:spPr/>
        <p:txBody>
          <a:bodyPr/>
          <a:lstStyle/>
          <a:p>
            <a:fld id="{72345051-2045-45DA-935E-2E3CA1A69ADC}" type="datetimeFigureOut">
              <a:rPr lang="en-US" smtClean="0"/>
              <a:t>6/25/22</a:t>
            </a:fld>
            <a:endParaRPr lang="en-US" dirty="0"/>
          </a:p>
        </p:txBody>
      </p:sp>
      <p:sp>
        <p:nvSpPr>
          <p:cNvPr id="5" name="Footer Placeholder 4">
            <a:extLst>
              <a:ext uri="{FF2B5EF4-FFF2-40B4-BE49-F238E27FC236}">
                <a16:creationId xmlns:a16="http://schemas.microsoft.com/office/drawing/2014/main" id="{C636BBC7-EB9B-4B36-88E9-DBF65D270E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8786C7-DD8D-492F-9A9A-A7B3EBE27FE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18739517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D02BC-5A24-47F7-A4DF-B93FBC0C51B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8E9219E-EE74-4093-94D6-F663E059C504}"/>
              </a:ext>
            </a:extLst>
          </p:cNvPr>
          <p:cNvSpPr>
            <a:spLocks noGrp="1"/>
          </p:cNvSpPr>
          <p:nvPr>
            <p:ph idx="1"/>
          </p:nvPr>
        </p:nvSpPr>
        <p:spPr>
          <a:xfrm>
            <a:off x="838200" y="1929384"/>
            <a:ext cx="10515600" cy="4251960"/>
          </a:xfrm>
        </p:spPr>
        <p:txBody>
          <a:bodyPr>
            <a:normAutofit/>
          </a:bodyPr>
          <a:lstStyle>
            <a:lvl1pPr>
              <a:defRPr sz="2800"/>
            </a:lvl1pPr>
            <a:lvl2pPr>
              <a:defRPr sz="2400"/>
            </a:lvl2pPr>
            <a:lvl3pPr>
              <a:defRPr sz="2000"/>
            </a:lvl3pPr>
            <a:lvl4pPr>
              <a:defRPr sz="1800"/>
            </a:lvl4pPr>
            <a:lvl5pPr>
              <a:defRPr sz="18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2A61642-BFBA-48AE-A29C-C2AA7386AE95}"/>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5" name="Footer Placeholder 4">
            <a:extLst>
              <a:ext uri="{FF2B5EF4-FFF2-40B4-BE49-F238E27FC236}">
                <a16:creationId xmlns:a16="http://schemas.microsoft.com/office/drawing/2014/main" id="{2AD2029B-6646-4DBF-A302-76A513FC64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6D4DFD-766F-4E45-A00C-2B5E8CE9A90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7" descr="Tag=AccentColor&#10;Flavor=Light&#10;Target=FillAndLine">
            <a:extLst>
              <a:ext uri="{FF2B5EF4-FFF2-40B4-BE49-F238E27FC236}">
                <a16:creationId xmlns:a16="http://schemas.microsoft.com/office/drawing/2014/main" id="{EBDD1931-9E86-4402-9A68-33A2D9EFB198}"/>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9394468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C218C0-6540-400C-BB51-353D5FD5CB00}"/>
              </a:ext>
            </a:extLst>
          </p:cNvPr>
          <p:cNvSpPr>
            <a:spLocks noGrp="1"/>
          </p:cNvSpPr>
          <p:nvPr>
            <p:ph type="title"/>
          </p:nvPr>
        </p:nvSpPr>
        <p:spPr>
          <a:xfrm>
            <a:off x="841248" y="448056"/>
            <a:ext cx="10515600" cy="4069080"/>
          </a:xfrm>
        </p:spPr>
        <p:txBody>
          <a:bodyPr anchor="b">
            <a:normAutofit/>
          </a:bodyPr>
          <a:lstStyle>
            <a:lvl1pPr>
              <a:defRPr sz="8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A81CD69-43B3-4FF7-AA41-30C36C957E65}"/>
              </a:ext>
            </a:extLst>
          </p:cNvPr>
          <p:cNvSpPr>
            <a:spLocks noGrp="1"/>
          </p:cNvSpPr>
          <p:nvPr>
            <p:ph type="body" idx="1"/>
          </p:nvPr>
        </p:nvSpPr>
        <p:spPr>
          <a:xfrm>
            <a:off x="841248" y="4983480"/>
            <a:ext cx="10515600" cy="1124712"/>
          </a:xfrm>
        </p:spPr>
        <p:txBody>
          <a:bodyPr>
            <a:normAutofit/>
          </a:bodyPr>
          <a:lstStyle>
            <a:lvl1pPr marL="0" indent="0">
              <a:buNone/>
              <a:defRPr sz="2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BF300D-5CBE-47E9-A193-E23C8314D0EA}"/>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5" name="Footer Placeholder 4">
            <a:extLst>
              <a:ext uri="{FF2B5EF4-FFF2-40B4-BE49-F238E27FC236}">
                <a16:creationId xmlns:a16="http://schemas.microsoft.com/office/drawing/2014/main" id="{56E7DF3F-C51A-4DB1-9FCE-E3E0D8E925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5269CF4-FAAB-44EF-A2A5-8352B4AA384F}"/>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7" name="Rectangle 6" descr="Tag=AccentColor&#10;Flavor=Light&#10;Target=FillAndLine">
            <a:extLst>
              <a:ext uri="{FF2B5EF4-FFF2-40B4-BE49-F238E27FC236}">
                <a16:creationId xmlns:a16="http://schemas.microsoft.com/office/drawing/2014/main" id="{417A8947-4521-4FE1-8E44-27363435CE1B}"/>
              </a:ext>
            </a:extLst>
          </p:cNvPr>
          <p:cNvSpPr/>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21791504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DE264-531D-49C1-A8AF-2B4C1D218FA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4B9A1B8-2F1B-46AA-858A-CFFF5AF7CEB0}"/>
              </a:ext>
            </a:extLst>
          </p:cNvPr>
          <p:cNvSpPr>
            <a:spLocks noGrp="1"/>
          </p:cNvSpPr>
          <p:nvPr>
            <p:ph sz="half" idx="1"/>
          </p:nvPr>
        </p:nvSpPr>
        <p:spPr>
          <a:xfrm>
            <a:off x="838200" y="1929384"/>
            <a:ext cx="5181600" cy="425196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6E6B9631-18C0-43BD-8AF3-9137D6D4C234}"/>
              </a:ext>
            </a:extLst>
          </p:cNvPr>
          <p:cNvSpPr>
            <a:spLocks noGrp="1"/>
          </p:cNvSpPr>
          <p:nvPr>
            <p:ph sz="half" idx="2"/>
          </p:nvPr>
        </p:nvSpPr>
        <p:spPr>
          <a:xfrm>
            <a:off x="6172200" y="1929384"/>
            <a:ext cx="5181600" cy="42519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E9032FCA-14C6-4497-9C27-3F58062442CE}"/>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6" name="Footer Placeholder 5">
            <a:extLst>
              <a:ext uri="{FF2B5EF4-FFF2-40B4-BE49-F238E27FC236}">
                <a16:creationId xmlns:a16="http://schemas.microsoft.com/office/drawing/2014/main" id="{961E5057-693B-4E10-958E-0ABE79FEC70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0CECB1-0A35-4C10-9D3D-FE4404283011}"/>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9" name="Rectangle 8" descr="Tag=AccentColor&#10;Flavor=Light&#10;Target=FillAndLine">
            <a:extLst>
              <a:ext uri="{FF2B5EF4-FFF2-40B4-BE49-F238E27FC236}">
                <a16:creationId xmlns:a16="http://schemas.microsoft.com/office/drawing/2014/main" id="{2FAAC677-2D37-4F63-9C4B-711A2988EE0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16809596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8AE282-8875-4F49-AB21-E1C2BCAEA1F6}"/>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712EA2-EF8C-4F18-BECF-AD121F72816A}"/>
              </a:ext>
            </a:extLst>
          </p:cNvPr>
          <p:cNvSpPr>
            <a:spLocks noGrp="1"/>
          </p:cNvSpPr>
          <p:nvPr>
            <p:ph type="body" idx="1"/>
          </p:nvPr>
        </p:nvSpPr>
        <p:spPr>
          <a:xfrm>
            <a:off x="839788" y="1938528"/>
            <a:ext cx="5157787"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D7B59D4-E93F-40C1-A1A2-F1867830C678}"/>
              </a:ext>
            </a:extLst>
          </p:cNvPr>
          <p:cNvSpPr>
            <a:spLocks noGrp="1"/>
          </p:cNvSpPr>
          <p:nvPr>
            <p:ph sz="half" idx="2"/>
          </p:nvPr>
        </p:nvSpPr>
        <p:spPr>
          <a:xfrm>
            <a:off x="839788" y="2926080"/>
            <a:ext cx="5157787" cy="326440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6E810616-1C77-42AE-8449-D0B64E2B8475}"/>
              </a:ext>
            </a:extLst>
          </p:cNvPr>
          <p:cNvSpPr>
            <a:spLocks noGrp="1"/>
          </p:cNvSpPr>
          <p:nvPr>
            <p:ph type="body" sz="quarter" idx="3"/>
          </p:nvPr>
        </p:nvSpPr>
        <p:spPr>
          <a:xfrm>
            <a:off x="6172200" y="1938528"/>
            <a:ext cx="5183188" cy="823912"/>
          </a:xfrm>
        </p:spPr>
        <p:txBody>
          <a:bodyPr anchor="b">
            <a:normAutofit/>
          </a:bodyPr>
          <a:lstStyle>
            <a:lvl1pPr marL="0" indent="0">
              <a:buNone/>
              <a:defRPr sz="36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74E172-AFE8-48E4-BBB0-CA6D4EC1127C}"/>
              </a:ext>
            </a:extLst>
          </p:cNvPr>
          <p:cNvSpPr>
            <a:spLocks noGrp="1"/>
          </p:cNvSpPr>
          <p:nvPr>
            <p:ph sz="quarter" idx="4"/>
          </p:nvPr>
        </p:nvSpPr>
        <p:spPr>
          <a:xfrm>
            <a:off x="6172200" y="2926080"/>
            <a:ext cx="5183188" cy="326440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4C9407CC-270D-4C98-B95C-7AE67D2E1913}"/>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8" name="Footer Placeholder 7">
            <a:extLst>
              <a:ext uri="{FF2B5EF4-FFF2-40B4-BE49-F238E27FC236}">
                <a16:creationId xmlns:a16="http://schemas.microsoft.com/office/drawing/2014/main" id="{454070D5-9B7B-47FC-9F75-F6AD960745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428EAC17-33BE-4265-8C06-644C2D34FD3C}"/>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11" name="Rectangle 10" descr="Tag=AccentColor&#10;Flavor=Light&#10;Target=FillAndLine">
            <a:extLst>
              <a:ext uri="{FF2B5EF4-FFF2-40B4-BE49-F238E27FC236}">
                <a16:creationId xmlns:a16="http://schemas.microsoft.com/office/drawing/2014/main" id="{F634C457-AEBF-47D7-9200-BAD05D138B12}"/>
              </a:ext>
            </a:extLst>
          </p:cNvPr>
          <p:cNvSpPr/>
          <p:nvPr/>
        </p:nvSpPr>
        <p:spPr>
          <a:xfrm>
            <a:off x="838199" y="1709928"/>
            <a:ext cx="10515600" cy="27432"/>
          </a:xfrm>
          <a:custGeom>
            <a:avLst/>
            <a:gdLst>
              <a:gd name="connsiteX0" fmla="*/ 0 w 10515600"/>
              <a:gd name="connsiteY0" fmla="*/ 0 h 27432"/>
              <a:gd name="connsiteX1" fmla="*/ 446913 w 10515600"/>
              <a:gd name="connsiteY1" fmla="*/ 0 h 27432"/>
              <a:gd name="connsiteX2" fmla="*/ 1104138 w 10515600"/>
              <a:gd name="connsiteY2" fmla="*/ 0 h 27432"/>
              <a:gd name="connsiteX3" fmla="*/ 1866519 w 10515600"/>
              <a:gd name="connsiteY3" fmla="*/ 0 h 27432"/>
              <a:gd name="connsiteX4" fmla="*/ 2208276 w 10515600"/>
              <a:gd name="connsiteY4" fmla="*/ 0 h 27432"/>
              <a:gd name="connsiteX5" fmla="*/ 2550033 w 10515600"/>
              <a:gd name="connsiteY5" fmla="*/ 0 h 27432"/>
              <a:gd name="connsiteX6" fmla="*/ 3417570 w 10515600"/>
              <a:gd name="connsiteY6" fmla="*/ 0 h 27432"/>
              <a:gd name="connsiteX7" fmla="*/ 4074795 w 10515600"/>
              <a:gd name="connsiteY7" fmla="*/ 0 h 27432"/>
              <a:gd name="connsiteX8" fmla="*/ 4416552 w 10515600"/>
              <a:gd name="connsiteY8" fmla="*/ 0 h 27432"/>
              <a:gd name="connsiteX9" fmla="*/ 5073777 w 10515600"/>
              <a:gd name="connsiteY9" fmla="*/ 0 h 27432"/>
              <a:gd name="connsiteX10" fmla="*/ 5941314 w 10515600"/>
              <a:gd name="connsiteY10" fmla="*/ 0 h 27432"/>
              <a:gd name="connsiteX11" fmla="*/ 6493383 w 10515600"/>
              <a:gd name="connsiteY11" fmla="*/ 0 h 27432"/>
              <a:gd name="connsiteX12" fmla="*/ 7045452 w 10515600"/>
              <a:gd name="connsiteY12" fmla="*/ 0 h 27432"/>
              <a:gd name="connsiteX13" fmla="*/ 7702677 w 10515600"/>
              <a:gd name="connsiteY13" fmla="*/ 0 h 27432"/>
              <a:gd name="connsiteX14" fmla="*/ 8465058 w 10515600"/>
              <a:gd name="connsiteY14" fmla="*/ 0 h 27432"/>
              <a:gd name="connsiteX15" fmla="*/ 9227439 w 10515600"/>
              <a:gd name="connsiteY15" fmla="*/ 0 h 27432"/>
              <a:gd name="connsiteX16" fmla="*/ 10515600 w 10515600"/>
              <a:gd name="connsiteY16" fmla="*/ 0 h 27432"/>
              <a:gd name="connsiteX17" fmla="*/ 10515600 w 10515600"/>
              <a:gd name="connsiteY17" fmla="*/ 27432 h 27432"/>
              <a:gd name="connsiteX18" fmla="*/ 10068687 w 10515600"/>
              <a:gd name="connsiteY18" fmla="*/ 27432 h 27432"/>
              <a:gd name="connsiteX19" fmla="*/ 9201150 w 10515600"/>
              <a:gd name="connsiteY19" fmla="*/ 27432 h 27432"/>
              <a:gd name="connsiteX20" fmla="*/ 8543925 w 10515600"/>
              <a:gd name="connsiteY20" fmla="*/ 27432 h 27432"/>
              <a:gd name="connsiteX21" fmla="*/ 8202168 w 10515600"/>
              <a:gd name="connsiteY21" fmla="*/ 27432 h 27432"/>
              <a:gd name="connsiteX22" fmla="*/ 7544943 w 10515600"/>
              <a:gd name="connsiteY22" fmla="*/ 27432 h 27432"/>
              <a:gd name="connsiteX23" fmla="*/ 6992874 w 10515600"/>
              <a:gd name="connsiteY23" fmla="*/ 27432 h 27432"/>
              <a:gd name="connsiteX24" fmla="*/ 6440805 w 10515600"/>
              <a:gd name="connsiteY24" fmla="*/ 27432 h 27432"/>
              <a:gd name="connsiteX25" fmla="*/ 5888736 w 10515600"/>
              <a:gd name="connsiteY25" fmla="*/ 27432 h 27432"/>
              <a:gd name="connsiteX26" fmla="*/ 5336667 w 10515600"/>
              <a:gd name="connsiteY26" fmla="*/ 27432 h 27432"/>
              <a:gd name="connsiteX27" fmla="*/ 4574286 w 10515600"/>
              <a:gd name="connsiteY27" fmla="*/ 27432 h 27432"/>
              <a:gd name="connsiteX28" fmla="*/ 3917061 w 10515600"/>
              <a:gd name="connsiteY28" fmla="*/ 27432 h 27432"/>
              <a:gd name="connsiteX29" fmla="*/ 3575304 w 10515600"/>
              <a:gd name="connsiteY29" fmla="*/ 27432 h 27432"/>
              <a:gd name="connsiteX30" fmla="*/ 3023235 w 10515600"/>
              <a:gd name="connsiteY30" fmla="*/ 27432 h 27432"/>
              <a:gd name="connsiteX31" fmla="*/ 2260854 w 10515600"/>
              <a:gd name="connsiteY31" fmla="*/ 27432 h 27432"/>
              <a:gd name="connsiteX32" fmla="*/ 1813941 w 10515600"/>
              <a:gd name="connsiteY32" fmla="*/ 27432 h 27432"/>
              <a:gd name="connsiteX33" fmla="*/ 946404 w 10515600"/>
              <a:gd name="connsiteY33" fmla="*/ 27432 h 27432"/>
              <a:gd name="connsiteX34" fmla="*/ 0 w 10515600"/>
              <a:gd name="connsiteY34" fmla="*/ 27432 h 27432"/>
              <a:gd name="connsiteX35" fmla="*/ 0 w 10515600"/>
              <a:gd name="connsiteY35"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515600" h="27432" fill="none" extrusionOk="0">
                <a:moveTo>
                  <a:pt x="0" y="0"/>
                </a:moveTo>
                <a:cubicBezTo>
                  <a:pt x="119693" y="-14343"/>
                  <a:pt x="253007" y="-7583"/>
                  <a:pt x="446913" y="0"/>
                </a:cubicBezTo>
                <a:cubicBezTo>
                  <a:pt x="640819" y="7583"/>
                  <a:pt x="841419" y="-7067"/>
                  <a:pt x="1104138" y="0"/>
                </a:cubicBezTo>
                <a:cubicBezTo>
                  <a:pt x="1366858" y="7067"/>
                  <a:pt x="1495525" y="1255"/>
                  <a:pt x="1866519" y="0"/>
                </a:cubicBezTo>
                <a:cubicBezTo>
                  <a:pt x="2237513" y="-1255"/>
                  <a:pt x="2043820" y="12003"/>
                  <a:pt x="2208276" y="0"/>
                </a:cubicBezTo>
                <a:cubicBezTo>
                  <a:pt x="2372732" y="-12003"/>
                  <a:pt x="2419452" y="9887"/>
                  <a:pt x="2550033" y="0"/>
                </a:cubicBezTo>
                <a:cubicBezTo>
                  <a:pt x="2680614" y="-9887"/>
                  <a:pt x="3098156" y="3827"/>
                  <a:pt x="3417570" y="0"/>
                </a:cubicBezTo>
                <a:cubicBezTo>
                  <a:pt x="3736984" y="-3827"/>
                  <a:pt x="3916040" y="-6233"/>
                  <a:pt x="4074795" y="0"/>
                </a:cubicBezTo>
                <a:cubicBezTo>
                  <a:pt x="4233551" y="6233"/>
                  <a:pt x="4279253" y="5661"/>
                  <a:pt x="4416552" y="0"/>
                </a:cubicBezTo>
                <a:cubicBezTo>
                  <a:pt x="4553851" y="-5661"/>
                  <a:pt x="4915758" y="26022"/>
                  <a:pt x="5073777" y="0"/>
                </a:cubicBezTo>
                <a:cubicBezTo>
                  <a:pt x="5231797" y="-26022"/>
                  <a:pt x="5612089" y="32230"/>
                  <a:pt x="5941314" y="0"/>
                </a:cubicBezTo>
                <a:cubicBezTo>
                  <a:pt x="6270539" y="-32230"/>
                  <a:pt x="6313600" y="3064"/>
                  <a:pt x="6493383" y="0"/>
                </a:cubicBezTo>
                <a:cubicBezTo>
                  <a:pt x="6673166" y="-3064"/>
                  <a:pt x="6902474" y="-21096"/>
                  <a:pt x="7045452" y="0"/>
                </a:cubicBezTo>
                <a:cubicBezTo>
                  <a:pt x="7188430" y="21096"/>
                  <a:pt x="7478162" y="17386"/>
                  <a:pt x="7702677" y="0"/>
                </a:cubicBezTo>
                <a:cubicBezTo>
                  <a:pt x="7927192" y="-17386"/>
                  <a:pt x="8295683" y="-35143"/>
                  <a:pt x="8465058" y="0"/>
                </a:cubicBezTo>
                <a:cubicBezTo>
                  <a:pt x="8634433" y="35143"/>
                  <a:pt x="8927835" y="4103"/>
                  <a:pt x="9227439" y="0"/>
                </a:cubicBezTo>
                <a:cubicBezTo>
                  <a:pt x="9527043" y="-4103"/>
                  <a:pt x="10105355" y="-17535"/>
                  <a:pt x="10515600" y="0"/>
                </a:cubicBezTo>
                <a:cubicBezTo>
                  <a:pt x="10515789" y="12323"/>
                  <a:pt x="10515633" y="14639"/>
                  <a:pt x="10515600" y="27432"/>
                </a:cubicBezTo>
                <a:cubicBezTo>
                  <a:pt x="10343646" y="15282"/>
                  <a:pt x="10223667" y="31057"/>
                  <a:pt x="10068687" y="27432"/>
                </a:cubicBezTo>
                <a:cubicBezTo>
                  <a:pt x="9913707" y="23807"/>
                  <a:pt x="9512455" y="4101"/>
                  <a:pt x="9201150" y="27432"/>
                </a:cubicBezTo>
                <a:cubicBezTo>
                  <a:pt x="8889845" y="50763"/>
                  <a:pt x="8866277" y="3158"/>
                  <a:pt x="8543925" y="27432"/>
                </a:cubicBezTo>
                <a:cubicBezTo>
                  <a:pt x="8221573" y="51706"/>
                  <a:pt x="8288348" y="37286"/>
                  <a:pt x="8202168" y="27432"/>
                </a:cubicBezTo>
                <a:cubicBezTo>
                  <a:pt x="8115988" y="17578"/>
                  <a:pt x="7797033" y="6631"/>
                  <a:pt x="7544943" y="27432"/>
                </a:cubicBezTo>
                <a:cubicBezTo>
                  <a:pt x="7292854" y="48233"/>
                  <a:pt x="7108060" y="41767"/>
                  <a:pt x="6992874" y="27432"/>
                </a:cubicBezTo>
                <a:cubicBezTo>
                  <a:pt x="6877688" y="13097"/>
                  <a:pt x="6668930" y="7947"/>
                  <a:pt x="6440805" y="27432"/>
                </a:cubicBezTo>
                <a:cubicBezTo>
                  <a:pt x="6212680" y="46917"/>
                  <a:pt x="6027476" y="35225"/>
                  <a:pt x="5888736" y="27432"/>
                </a:cubicBezTo>
                <a:cubicBezTo>
                  <a:pt x="5749996" y="19639"/>
                  <a:pt x="5574559" y="43627"/>
                  <a:pt x="5336667" y="27432"/>
                </a:cubicBezTo>
                <a:cubicBezTo>
                  <a:pt x="5098775" y="11237"/>
                  <a:pt x="4837534" y="41882"/>
                  <a:pt x="4574286" y="27432"/>
                </a:cubicBezTo>
                <a:cubicBezTo>
                  <a:pt x="4311038" y="12982"/>
                  <a:pt x="4126419" y="26678"/>
                  <a:pt x="3917061" y="27432"/>
                </a:cubicBezTo>
                <a:cubicBezTo>
                  <a:pt x="3707704" y="28186"/>
                  <a:pt x="3657291" y="40087"/>
                  <a:pt x="3575304" y="27432"/>
                </a:cubicBezTo>
                <a:cubicBezTo>
                  <a:pt x="3493317" y="14777"/>
                  <a:pt x="3185226" y="45867"/>
                  <a:pt x="3023235" y="27432"/>
                </a:cubicBezTo>
                <a:cubicBezTo>
                  <a:pt x="2861244" y="8997"/>
                  <a:pt x="2597085" y="35801"/>
                  <a:pt x="2260854" y="27432"/>
                </a:cubicBezTo>
                <a:cubicBezTo>
                  <a:pt x="1924623" y="19063"/>
                  <a:pt x="1996678" y="15705"/>
                  <a:pt x="1813941" y="27432"/>
                </a:cubicBezTo>
                <a:cubicBezTo>
                  <a:pt x="1631204" y="39159"/>
                  <a:pt x="1187542" y="49167"/>
                  <a:pt x="946404" y="27432"/>
                </a:cubicBezTo>
                <a:cubicBezTo>
                  <a:pt x="705266" y="5697"/>
                  <a:pt x="404743" y="28229"/>
                  <a:pt x="0" y="27432"/>
                </a:cubicBezTo>
                <a:cubicBezTo>
                  <a:pt x="244" y="15297"/>
                  <a:pt x="645" y="7129"/>
                  <a:pt x="0" y="0"/>
                </a:cubicBezTo>
                <a:close/>
              </a:path>
              <a:path w="10515600" h="27432" stroke="0"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15650" y="5798"/>
                  <a:pt x="10515903" y="19375"/>
                  <a:pt x="10515600" y="27432"/>
                </a:cubicBezTo>
                <a:cubicBezTo>
                  <a:pt x="10304538" y="42307"/>
                  <a:pt x="10069280" y="3335"/>
                  <a:pt x="9753219" y="27432"/>
                </a:cubicBezTo>
                <a:cubicBezTo>
                  <a:pt x="9437158" y="51529"/>
                  <a:pt x="9488415" y="23852"/>
                  <a:pt x="9411462" y="27432"/>
                </a:cubicBezTo>
                <a:cubicBezTo>
                  <a:pt x="9334509" y="31012"/>
                  <a:pt x="9183755" y="44107"/>
                  <a:pt x="8964549" y="27432"/>
                </a:cubicBezTo>
                <a:cubicBezTo>
                  <a:pt x="8745343" y="10757"/>
                  <a:pt x="8279150" y="61693"/>
                  <a:pt x="8097012" y="27432"/>
                </a:cubicBezTo>
                <a:cubicBezTo>
                  <a:pt x="7914874" y="-6829"/>
                  <a:pt x="7608717" y="59556"/>
                  <a:pt x="7439787" y="27432"/>
                </a:cubicBezTo>
                <a:cubicBezTo>
                  <a:pt x="7270858" y="-4692"/>
                  <a:pt x="7154492" y="27026"/>
                  <a:pt x="6992874" y="27432"/>
                </a:cubicBezTo>
                <a:cubicBezTo>
                  <a:pt x="6831256" y="27838"/>
                  <a:pt x="6536817" y="51174"/>
                  <a:pt x="6335649" y="27432"/>
                </a:cubicBezTo>
                <a:cubicBezTo>
                  <a:pt x="6134481" y="3690"/>
                  <a:pt x="6097824" y="11070"/>
                  <a:pt x="5993892" y="27432"/>
                </a:cubicBezTo>
                <a:cubicBezTo>
                  <a:pt x="5889960" y="43794"/>
                  <a:pt x="5793821" y="34098"/>
                  <a:pt x="5652135" y="27432"/>
                </a:cubicBezTo>
                <a:cubicBezTo>
                  <a:pt x="5510449" y="20766"/>
                  <a:pt x="5168382" y="-3650"/>
                  <a:pt x="4994910" y="27432"/>
                </a:cubicBezTo>
                <a:cubicBezTo>
                  <a:pt x="4821439" y="58514"/>
                  <a:pt x="4653937" y="21362"/>
                  <a:pt x="4547997" y="27432"/>
                </a:cubicBezTo>
                <a:cubicBezTo>
                  <a:pt x="4442057" y="33502"/>
                  <a:pt x="4153363" y="33024"/>
                  <a:pt x="3785616" y="27432"/>
                </a:cubicBezTo>
                <a:cubicBezTo>
                  <a:pt x="3417869" y="21840"/>
                  <a:pt x="3544908" y="29840"/>
                  <a:pt x="3338703" y="27432"/>
                </a:cubicBezTo>
                <a:cubicBezTo>
                  <a:pt x="3132498" y="25024"/>
                  <a:pt x="2782152" y="45947"/>
                  <a:pt x="2576322" y="27432"/>
                </a:cubicBezTo>
                <a:cubicBezTo>
                  <a:pt x="2370492" y="8917"/>
                  <a:pt x="2347214" y="14129"/>
                  <a:pt x="2234565" y="27432"/>
                </a:cubicBezTo>
                <a:cubicBezTo>
                  <a:pt x="2121916" y="40735"/>
                  <a:pt x="1785921" y="49081"/>
                  <a:pt x="1472184" y="27432"/>
                </a:cubicBezTo>
                <a:cubicBezTo>
                  <a:pt x="1158447" y="5783"/>
                  <a:pt x="1203910" y="37937"/>
                  <a:pt x="1025271" y="27432"/>
                </a:cubicBezTo>
                <a:cubicBezTo>
                  <a:pt x="846632" y="16927"/>
                  <a:pt x="846577" y="17996"/>
                  <a:pt x="683514" y="27432"/>
                </a:cubicBezTo>
                <a:cubicBezTo>
                  <a:pt x="520451" y="36868"/>
                  <a:pt x="320799" y="46677"/>
                  <a:pt x="0" y="27432"/>
                </a:cubicBezTo>
                <a:cubicBezTo>
                  <a:pt x="-510" y="19859"/>
                  <a:pt x="-1106" y="11474"/>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715407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EE9AC0-40CD-4451-BF00-5E2FC7B7451B}"/>
              </a:ext>
            </a:extLst>
          </p:cNvPr>
          <p:cNvSpPr>
            <a:spLocks noGrp="1"/>
          </p:cNvSpPr>
          <p:nvPr>
            <p:ph type="title"/>
          </p:nvPr>
        </p:nvSpPr>
        <p:spPr>
          <a:xfrm>
            <a:off x="2203704" y="1728216"/>
            <a:ext cx="7781544" cy="3392424"/>
          </a:xfrm>
        </p:spPr>
        <p:txBody>
          <a:bodyPr>
            <a:normAutofit/>
          </a:bodyPr>
          <a:lstStyle>
            <a:lvl1pPr algn="ctr">
              <a:defRPr sz="78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C6FD9A32-9C83-452B-BC69-CC6E95D3C93C}"/>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4" name="Footer Placeholder 3">
            <a:extLst>
              <a:ext uri="{FF2B5EF4-FFF2-40B4-BE49-F238E27FC236}">
                <a16:creationId xmlns:a16="http://schemas.microsoft.com/office/drawing/2014/main" id="{6B87B83E-E23E-42DE-876D-F55908A97DC6}"/>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61C03A8-D428-4010-B413-13B1E9922628}"/>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6" name="Rectangle 6" descr="Tag=AccentColor&#10;Flavor=Light&#10;Target=FillAndLine">
            <a:extLst>
              <a:ext uri="{FF2B5EF4-FFF2-40B4-BE49-F238E27FC236}">
                <a16:creationId xmlns:a16="http://schemas.microsoft.com/office/drawing/2014/main" id="{17F03060-85EC-4182-8C18-C6EE0D373E4B}"/>
              </a:ext>
            </a:extLst>
          </p:cNvPr>
          <p:cNvSpPr/>
          <p:nvPr/>
        </p:nvSpPr>
        <p:spPr>
          <a:xfrm>
            <a:off x="3974206" y="5126892"/>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Tree>
    <p:extLst>
      <p:ext uri="{BB962C8B-B14F-4D97-AF65-F5344CB8AC3E}">
        <p14:creationId xmlns:p14="http://schemas.microsoft.com/office/powerpoint/2010/main" val="5336186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2816A0-77C4-4A3F-87BD-A7321E3C84D2}"/>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3" name="Footer Placeholder 2">
            <a:extLst>
              <a:ext uri="{FF2B5EF4-FFF2-40B4-BE49-F238E27FC236}">
                <a16:creationId xmlns:a16="http://schemas.microsoft.com/office/drawing/2014/main" id="{A5FC3464-F026-4C77-9441-55ECA5054D5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87D9257-BADE-4D0B-AF0B-D09FE95FA078}"/>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2794812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A1C48E-F751-45A2-9010-208B81EDBE69}"/>
              </a:ext>
            </a:extLst>
          </p:cNvPr>
          <p:cNvSpPr>
            <a:spLocks noGrp="1"/>
          </p:cNvSpPr>
          <p:nvPr>
            <p:ph type="title"/>
          </p:nvPr>
        </p:nvSpPr>
        <p:spPr>
          <a:xfrm>
            <a:off x="839788" y="457200"/>
            <a:ext cx="3932237" cy="3429000"/>
          </a:xfrm>
        </p:spPr>
        <p:txBody>
          <a:bodyPr anchor="b">
            <a:normAutofit/>
          </a:bodyPr>
          <a:lstStyle>
            <a:lvl1pPr>
              <a:defRPr sz="6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9D501F6-8430-4758-8636-74D68E990EC3}"/>
              </a:ext>
            </a:extLst>
          </p:cNvPr>
          <p:cNvSpPr>
            <a:spLocks noGrp="1"/>
          </p:cNvSpPr>
          <p:nvPr>
            <p:ph idx="1"/>
          </p:nvPr>
        </p:nvSpPr>
        <p:spPr>
          <a:xfrm>
            <a:off x="5303520" y="548640"/>
            <a:ext cx="6053328" cy="5431536"/>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E79DC39-A29C-494C-98B6-999746C5F38A}"/>
              </a:ext>
            </a:extLst>
          </p:cNvPr>
          <p:cNvSpPr>
            <a:spLocks noGrp="1"/>
          </p:cNvSpPr>
          <p:nvPr>
            <p:ph type="body" sz="half" idx="2"/>
          </p:nvPr>
        </p:nvSpPr>
        <p:spPr>
          <a:xfrm>
            <a:off x="839788" y="3977640"/>
            <a:ext cx="3932237"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2584C988-A6DB-469A-B8AA-31866F36E83D}"/>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6" name="Footer Placeholder 5">
            <a:extLst>
              <a:ext uri="{FF2B5EF4-FFF2-40B4-BE49-F238E27FC236}">
                <a16:creationId xmlns:a16="http://schemas.microsoft.com/office/drawing/2014/main" id="{02BC39C3-81EB-4828-9AD3-2F1FAC521E6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059376C-9810-49A5-BC9A-4E6A02175273}"/>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B9F96F3A-E64D-4401-B02C-BCD5CAA97CFF}"/>
              </a:ext>
            </a:extLst>
          </p:cNvPr>
          <p:cNvSpPr/>
          <p:nvPr/>
        </p:nvSpPr>
        <p:spPr>
          <a:xfrm rot="5400000">
            <a:off x="2797492"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72050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37704-80BD-41B0-8395-41618EC3AFBC}"/>
              </a:ext>
            </a:extLst>
          </p:cNvPr>
          <p:cNvSpPr>
            <a:spLocks noGrp="1"/>
          </p:cNvSpPr>
          <p:nvPr>
            <p:ph type="title"/>
          </p:nvPr>
        </p:nvSpPr>
        <p:spPr>
          <a:xfrm>
            <a:off x="839788" y="457200"/>
            <a:ext cx="3931920" cy="3429000"/>
          </a:xfrm>
        </p:spPr>
        <p:txBody>
          <a:bodyPr anchor="b">
            <a:normAutofit/>
          </a:bodyPr>
          <a:lstStyle>
            <a:lvl1pPr>
              <a:defRPr sz="60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14DA4032-EC66-4974-BD30-898B60E4B562}"/>
              </a:ext>
            </a:extLst>
          </p:cNvPr>
          <p:cNvSpPr>
            <a:spLocks noGrp="1"/>
          </p:cNvSpPr>
          <p:nvPr>
            <p:ph type="pic" idx="1"/>
          </p:nvPr>
        </p:nvSpPr>
        <p:spPr>
          <a:xfrm>
            <a:off x="5303520" y="548640"/>
            <a:ext cx="6053328" cy="543153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921802D0-5574-4631-BA49-92362F8E40DC}"/>
              </a:ext>
            </a:extLst>
          </p:cNvPr>
          <p:cNvSpPr>
            <a:spLocks noGrp="1"/>
          </p:cNvSpPr>
          <p:nvPr>
            <p:ph type="body" sz="half" idx="2"/>
          </p:nvPr>
        </p:nvSpPr>
        <p:spPr>
          <a:xfrm>
            <a:off x="839788" y="3977640"/>
            <a:ext cx="3931920" cy="2002536"/>
          </a:xfrm>
        </p:spPr>
        <p:txBody>
          <a:bodyPr>
            <a:normAutofit/>
          </a:bodyPr>
          <a:lstStyle>
            <a:lvl1pPr marL="0" indent="0">
              <a:buNone/>
              <a:defRPr sz="32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F62C2F5B-DDDD-4E64-94A9-99E46F4B06A0}"/>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6" name="Footer Placeholder 5">
            <a:extLst>
              <a:ext uri="{FF2B5EF4-FFF2-40B4-BE49-F238E27FC236}">
                <a16:creationId xmlns:a16="http://schemas.microsoft.com/office/drawing/2014/main" id="{D4FA8D36-8865-48E7-8249-ED729A5F709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30F98C3-0B62-4361-8408-A01F70807CDB}"/>
              </a:ext>
            </a:extLst>
          </p:cNvPr>
          <p:cNvSpPr>
            <a:spLocks noGrp="1"/>
          </p:cNvSpPr>
          <p:nvPr>
            <p:ph type="sldNum" sz="quarter" idx="12"/>
          </p:nvPr>
        </p:nvSpPr>
        <p:spPr/>
        <p:txBody>
          <a:bodyPr/>
          <a:lstStyle/>
          <a:p>
            <a:fld id="{A7CD31F4-64FA-4BA0-9498-67783267A8C8}" type="slidenum">
              <a:rPr lang="en-US" smtClean="0"/>
              <a:t>‹#›</a:t>
            </a:fld>
            <a:endParaRPr lang="en-US"/>
          </a:p>
        </p:txBody>
      </p:sp>
      <p:sp>
        <p:nvSpPr>
          <p:cNvPr id="8" name="Rectangle 6" descr="Tag=AccentColor&#10;Flavor=Light&#10;Target=FillAndLine">
            <a:extLst>
              <a:ext uri="{FF2B5EF4-FFF2-40B4-BE49-F238E27FC236}">
                <a16:creationId xmlns:a16="http://schemas.microsoft.com/office/drawing/2014/main" id="{FE511AB6-FEAF-4549-BA88-0764BD10B63D}"/>
              </a:ext>
            </a:extLst>
          </p:cNvPr>
          <p:cNvSpPr/>
          <p:nvPr/>
        </p:nvSpPr>
        <p:spPr>
          <a:xfrm rot="5400000">
            <a:off x="2798064"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tx1"/>
          </a:solidFill>
          <a:ln w="444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21515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07CF8D-FF51-4FD8-B968-A2C85073478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661A953-02EA-491B-A215-AF8420D74D3A}"/>
              </a:ext>
            </a:extLst>
          </p:cNvPr>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4084D1E-BC98-44E4-8D2C-89CCDC293331}"/>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5" name="Footer Placeholder 4">
            <a:extLst>
              <a:ext uri="{FF2B5EF4-FFF2-40B4-BE49-F238E27FC236}">
                <a16:creationId xmlns:a16="http://schemas.microsoft.com/office/drawing/2014/main" id="{513019EB-9C2B-4833-B72A-1476941597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F6E764-5688-45F5-94ED-A7357D2F5689}"/>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23848191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20E3CB6-3025-40BF-A04B-A7B0CB4C01F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EDD5CB3-8B24-48C7-89D3-8DCAD36A453D}"/>
              </a:ext>
            </a:extLst>
          </p:cNvPr>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50BC931-E2BF-4C1D-91AA-89F82F8268B2}"/>
              </a:ext>
            </a:extLst>
          </p:cNvPr>
          <p:cNvSpPr>
            <a:spLocks noGrp="1"/>
          </p:cNvSpPr>
          <p:nvPr>
            <p:ph type="dt" sz="half" idx="10"/>
          </p:nvPr>
        </p:nvSpPr>
        <p:spPr/>
        <p:txBody>
          <a:bodyPr/>
          <a:lstStyle/>
          <a:p>
            <a:fld id="{72345051-2045-45DA-935E-2E3CA1A69ADC}" type="datetimeFigureOut">
              <a:rPr lang="en-US" smtClean="0"/>
              <a:t>6/25/22</a:t>
            </a:fld>
            <a:endParaRPr lang="en-US"/>
          </a:p>
        </p:txBody>
      </p:sp>
      <p:sp>
        <p:nvSpPr>
          <p:cNvPr id="5" name="Footer Placeholder 4">
            <a:extLst>
              <a:ext uri="{FF2B5EF4-FFF2-40B4-BE49-F238E27FC236}">
                <a16:creationId xmlns:a16="http://schemas.microsoft.com/office/drawing/2014/main" id="{7548A135-AEE9-4483-957E-3D143318DD0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8DEFD4-A052-46B3-B2AE-F3091D8A2F7B}"/>
              </a:ext>
            </a:extLst>
          </p:cNvPr>
          <p:cNvSpPr>
            <a:spLocks noGrp="1"/>
          </p:cNvSpPr>
          <p:nvPr>
            <p:ph type="sldNum" sz="quarter" idx="12"/>
          </p:nvPr>
        </p:nvSpPr>
        <p:spPr/>
        <p:txBody>
          <a:bodyPr/>
          <a:lstStyle/>
          <a:p>
            <a:fld id="{A7CD31F4-64FA-4BA0-9498-67783267A8C8}" type="slidenum">
              <a:rPr lang="en-US" smtClean="0"/>
              <a:t>‹#›</a:t>
            </a:fld>
            <a:endParaRPr lang="en-US"/>
          </a:p>
        </p:txBody>
      </p:sp>
    </p:spTree>
    <p:extLst>
      <p:ext uri="{BB962C8B-B14F-4D97-AF65-F5344CB8AC3E}">
        <p14:creationId xmlns:p14="http://schemas.microsoft.com/office/powerpoint/2010/main" val="3936028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F72D13B-FFCB-4650-AD3C-CB50373525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D0CA9470-DF15-46A1-BF0E-8A5367A4B0F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63047CB-E94D-482F-BACA-681E96C0EC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600">
                <a:solidFill>
                  <a:schemeClr val="tx1">
                    <a:tint val="75000"/>
                  </a:schemeClr>
                </a:solidFill>
              </a:defRPr>
            </a:lvl1pPr>
          </a:lstStyle>
          <a:p>
            <a:fld id="{72345051-2045-45DA-935E-2E3CA1A69ADC}" type="datetimeFigureOut">
              <a:rPr lang="en-US" smtClean="0"/>
              <a:t>6/25/22</a:t>
            </a:fld>
            <a:endParaRPr lang="en-US" dirty="0"/>
          </a:p>
        </p:txBody>
      </p:sp>
      <p:sp>
        <p:nvSpPr>
          <p:cNvPr id="5" name="Footer Placeholder 4">
            <a:extLst>
              <a:ext uri="{FF2B5EF4-FFF2-40B4-BE49-F238E27FC236}">
                <a16:creationId xmlns:a16="http://schemas.microsoft.com/office/drawing/2014/main" id="{2CFDA4B5-E797-42FC-8B7A-2294DF24A3D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6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678ED201-6D0E-422C-B4EC-566A3DC2980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600">
                <a:solidFill>
                  <a:schemeClr val="tx1">
                    <a:tint val="75000"/>
                  </a:schemeClr>
                </a:solidFill>
              </a:defRPr>
            </a:lvl1pPr>
          </a:lstStyle>
          <a:p>
            <a:fld id="{A7CD31F4-64FA-4BA0-9498-67783267A8C8}" type="slidenum">
              <a:rPr lang="en-US" smtClean="0"/>
              <a:t>‹#›</a:t>
            </a:fld>
            <a:endParaRPr lang="en-US" dirty="0"/>
          </a:p>
        </p:txBody>
      </p:sp>
    </p:spTree>
    <p:extLst>
      <p:ext uri="{BB962C8B-B14F-4D97-AF65-F5344CB8AC3E}">
        <p14:creationId xmlns:p14="http://schemas.microsoft.com/office/powerpoint/2010/main" val="1815683580"/>
      </p:ext>
    </p:extLst>
  </p:cSld>
  <p:clrMap bg1="lt1" tx1="dk1" bg2="lt2" tx2="dk2" accent1="accent1" accent2="accent2" accent3="accent3" accent4="accent4" accent5="accent5" accent6="accent6" hlink="hlink" folHlink="folHlink"/>
  <p:sldLayoutIdLst>
    <p:sldLayoutId id="2147483719" r:id="rId1"/>
    <p:sldLayoutId id="2147483718" r:id="rId2"/>
    <p:sldLayoutId id="2147483717" r:id="rId3"/>
    <p:sldLayoutId id="2147483716" r:id="rId4"/>
    <p:sldLayoutId id="2147483715" r:id="rId5"/>
    <p:sldLayoutId id="2147483714" r:id="rId6"/>
    <p:sldLayoutId id="2147483713" r:id="rId7"/>
    <p:sldLayoutId id="2147483712" r:id="rId8"/>
    <p:sldLayoutId id="2147483711" r:id="rId9"/>
    <p:sldLayoutId id="2147483710" r:id="rId10"/>
    <p:sldLayoutId id="2147483709" r:id="rId11"/>
  </p:sldLayoutIdLst>
  <p:txStyles>
    <p:titleStyle>
      <a:lvl1pPr algn="l" defTabSz="914400" rtl="0" eaLnBrk="1" latinLnBrk="0" hangingPunct="1">
        <a:lnSpc>
          <a:spcPct val="100000"/>
        </a:lnSpc>
        <a:spcBef>
          <a:spcPct val="0"/>
        </a:spcBef>
        <a:buNone/>
        <a:defRPr sz="5400" kern="120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32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s://moodle.uwtsd.ac.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uwtsd.ac.uk/hwb/"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8A95209C-5275-4E15-8EA7-7F42980ABF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CB38A15-310A-6851-05F6-AA8679EC3305}"/>
              </a:ext>
            </a:extLst>
          </p:cNvPr>
          <p:cNvPicPr>
            <a:picLocks noChangeAspect="1"/>
          </p:cNvPicPr>
          <p:nvPr/>
        </p:nvPicPr>
        <p:blipFill rotWithShape="1">
          <a:blip r:embed="rId2">
            <a:alphaModFix amt="50000"/>
          </a:blip>
          <a:srcRect r="913" b="-1"/>
          <a:stretch/>
        </p:blipFill>
        <p:spPr>
          <a:xfrm>
            <a:off x="21" y="333643"/>
            <a:ext cx="12188931" cy="6857990"/>
          </a:xfrm>
          <a:prstGeom prst="rect">
            <a:avLst/>
          </a:prstGeom>
        </p:spPr>
      </p:pic>
      <p:sp>
        <p:nvSpPr>
          <p:cNvPr id="2" name="Title 1">
            <a:extLst>
              <a:ext uri="{FF2B5EF4-FFF2-40B4-BE49-F238E27FC236}">
                <a16:creationId xmlns:a16="http://schemas.microsoft.com/office/drawing/2014/main" id="{83BCF6E8-A53F-5D55-CE73-31F15D9BE9C3}"/>
              </a:ext>
            </a:extLst>
          </p:cNvPr>
          <p:cNvSpPr>
            <a:spLocks noGrp="1"/>
          </p:cNvSpPr>
          <p:nvPr>
            <p:ph type="ctrTitle"/>
          </p:nvPr>
        </p:nvSpPr>
        <p:spPr>
          <a:xfrm>
            <a:off x="1522476" y="720953"/>
            <a:ext cx="9144000" cy="3063240"/>
          </a:xfrm>
        </p:spPr>
        <p:txBody>
          <a:bodyPr>
            <a:normAutofit/>
          </a:bodyPr>
          <a:lstStyle/>
          <a:p>
            <a:pPr algn="ctr"/>
            <a:r>
              <a:rPr lang="en-MD" dirty="0"/>
              <a:t>How students use technology at uwtsd?</a:t>
            </a:r>
          </a:p>
        </p:txBody>
      </p:sp>
      <p:sp>
        <p:nvSpPr>
          <p:cNvPr id="3" name="Subtitle 2">
            <a:extLst>
              <a:ext uri="{FF2B5EF4-FFF2-40B4-BE49-F238E27FC236}">
                <a16:creationId xmlns:a16="http://schemas.microsoft.com/office/drawing/2014/main" id="{247BBC79-2863-046F-3E9B-3C253CAA0439}"/>
              </a:ext>
            </a:extLst>
          </p:cNvPr>
          <p:cNvSpPr>
            <a:spLocks noGrp="1"/>
          </p:cNvSpPr>
          <p:nvPr>
            <p:ph type="subTitle" idx="1"/>
          </p:nvPr>
        </p:nvSpPr>
        <p:spPr>
          <a:xfrm>
            <a:off x="1522476" y="3762638"/>
            <a:ext cx="9144000" cy="2483156"/>
          </a:xfrm>
        </p:spPr>
        <p:txBody>
          <a:bodyPr>
            <a:normAutofit lnSpcReduction="10000"/>
          </a:bodyPr>
          <a:lstStyle/>
          <a:p>
            <a:pPr algn="ctr"/>
            <a:r>
              <a:rPr lang="en-MD" sz="3200" i="1" dirty="0"/>
              <a:t>ARE STUDENTS CONFIDENT IN USING TECHNOLOGY TO </a:t>
            </a:r>
            <a:r>
              <a:rPr lang="en-MD" sz="3200" i="1"/>
              <a:t>COLLABORATE?</a:t>
            </a:r>
            <a:endParaRPr lang="en-GB" sz="3200" i="1" dirty="0"/>
          </a:p>
          <a:p>
            <a:pPr algn="ctr"/>
            <a:r>
              <a:rPr lang="en-GB" sz="3200" i="1" dirty="0"/>
              <a:t>Student: Teodor Nuca 2129861</a:t>
            </a:r>
          </a:p>
          <a:p>
            <a:pPr algn="ctr"/>
            <a:r>
              <a:rPr lang="en-GB" sz="3200" i="1" dirty="0"/>
              <a:t>Student: </a:t>
            </a:r>
            <a:r>
              <a:rPr lang="en-GB" sz="3200" i="1" dirty="0" err="1"/>
              <a:t>Doina</a:t>
            </a:r>
            <a:r>
              <a:rPr lang="en-GB" sz="3200" i="1" dirty="0"/>
              <a:t> </a:t>
            </a:r>
            <a:r>
              <a:rPr lang="en-GB" sz="3200" i="1" dirty="0" err="1"/>
              <a:t>Istrati</a:t>
            </a:r>
            <a:r>
              <a:rPr lang="en-GB" sz="3200" i="1" dirty="0"/>
              <a:t> 2129862</a:t>
            </a:r>
          </a:p>
          <a:p>
            <a:pPr algn="ctr"/>
            <a:r>
              <a:rPr lang="en-GB" sz="3200" i="1" dirty="0"/>
              <a:t>Lector: </a:t>
            </a:r>
            <a:r>
              <a:rPr lang="en-GB" sz="3200" i="1" dirty="0" err="1"/>
              <a:t>Seyed</a:t>
            </a:r>
            <a:r>
              <a:rPr lang="en-GB" sz="3200" i="1" dirty="0"/>
              <a:t> </a:t>
            </a:r>
            <a:r>
              <a:rPr lang="en-GB" sz="3200" i="1" dirty="0" err="1"/>
              <a:t>Nasirpourosgoei</a:t>
            </a:r>
            <a:endParaRPr lang="en-GB" sz="3200" i="1" dirty="0"/>
          </a:p>
          <a:p>
            <a:pPr algn="ctr"/>
            <a:endParaRPr lang="en-GB" sz="3200" i="1" dirty="0"/>
          </a:p>
          <a:p>
            <a:pPr algn="ctr"/>
            <a:endParaRPr lang="en-MD" sz="3200" i="1" dirty="0"/>
          </a:p>
        </p:txBody>
      </p:sp>
      <p:sp>
        <p:nvSpPr>
          <p:cNvPr id="7" name="Rectangle 6">
            <a:extLst>
              <a:ext uri="{FF2B5EF4-FFF2-40B4-BE49-F238E27FC236}">
                <a16:creationId xmlns:a16="http://schemas.microsoft.com/office/drawing/2014/main" id="{4F2ED431-E304-4FF0-9F4E-032783C9D6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onnsiteX0" fmla="*/ 0 w 10515600"/>
              <a:gd name="connsiteY0" fmla="*/ 0 h 5416094"/>
              <a:gd name="connsiteX1" fmla="*/ 552069 w 10515600"/>
              <a:gd name="connsiteY1" fmla="*/ 0 h 5416094"/>
              <a:gd name="connsiteX2" fmla="*/ 893826 w 10515600"/>
              <a:gd name="connsiteY2" fmla="*/ 0 h 5416094"/>
              <a:gd name="connsiteX3" fmla="*/ 1761363 w 10515600"/>
              <a:gd name="connsiteY3" fmla="*/ 0 h 5416094"/>
              <a:gd name="connsiteX4" fmla="*/ 2313432 w 10515600"/>
              <a:gd name="connsiteY4" fmla="*/ 0 h 5416094"/>
              <a:gd name="connsiteX5" fmla="*/ 2865501 w 10515600"/>
              <a:gd name="connsiteY5" fmla="*/ 0 h 5416094"/>
              <a:gd name="connsiteX6" fmla="*/ 3733038 w 10515600"/>
              <a:gd name="connsiteY6" fmla="*/ 0 h 5416094"/>
              <a:gd name="connsiteX7" fmla="*/ 4179951 w 10515600"/>
              <a:gd name="connsiteY7" fmla="*/ 0 h 5416094"/>
              <a:gd name="connsiteX8" fmla="*/ 5047488 w 10515600"/>
              <a:gd name="connsiteY8" fmla="*/ 0 h 5416094"/>
              <a:gd name="connsiteX9" fmla="*/ 5915025 w 10515600"/>
              <a:gd name="connsiteY9" fmla="*/ 0 h 5416094"/>
              <a:gd name="connsiteX10" fmla="*/ 6572250 w 10515600"/>
              <a:gd name="connsiteY10" fmla="*/ 0 h 5416094"/>
              <a:gd name="connsiteX11" fmla="*/ 7439787 w 10515600"/>
              <a:gd name="connsiteY11" fmla="*/ 0 h 5416094"/>
              <a:gd name="connsiteX12" fmla="*/ 7991856 w 10515600"/>
              <a:gd name="connsiteY12" fmla="*/ 0 h 5416094"/>
              <a:gd name="connsiteX13" fmla="*/ 8543925 w 10515600"/>
              <a:gd name="connsiteY13" fmla="*/ 0 h 5416094"/>
              <a:gd name="connsiteX14" fmla="*/ 9306306 w 10515600"/>
              <a:gd name="connsiteY14" fmla="*/ 0 h 5416094"/>
              <a:gd name="connsiteX15" fmla="*/ 9858375 w 10515600"/>
              <a:gd name="connsiteY15" fmla="*/ 0 h 5416094"/>
              <a:gd name="connsiteX16" fmla="*/ 10515600 w 10515600"/>
              <a:gd name="connsiteY16" fmla="*/ 0 h 5416094"/>
              <a:gd name="connsiteX17" fmla="*/ 10515600 w 10515600"/>
              <a:gd name="connsiteY17" fmla="*/ 785334 h 5416094"/>
              <a:gd name="connsiteX18" fmla="*/ 10515600 w 10515600"/>
              <a:gd name="connsiteY18" fmla="*/ 1516506 h 5416094"/>
              <a:gd name="connsiteX19" fmla="*/ 10515600 w 10515600"/>
              <a:gd name="connsiteY19" fmla="*/ 2247679 h 5416094"/>
              <a:gd name="connsiteX20" fmla="*/ 10515600 w 10515600"/>
              <a:gd name="connsiteY20" fmla="*/ 2762208 h 5416094"/>
              <a:gd name="connsiteX21" fmla="*/ 10515600 w 10515600"/>
              <a:gd name="connsiteY21" fmla="*/ 3330898 h 5416094"/>
              <a:gd name="connsiteX22" fmla="*/ 10515600 w 10515600"/>
              <a:gd name="connsiteY22" fmla="*/ 4062071 h 5416094"/>
              <a:gd name="connsiteX23" fmla="*/ 10515600 w 10515600"/>
              <a:gd name="connsiteY23" fmla="*/ 4684921 h 5416094"/>
              <a:gd name="connsiteX24" fmla="*/ 10515600 w 10515600"/>
              <a:gd name="connsiteY24" fmla="*/ 5416094 h 5416094"/>
              <a:gd name="connsiteX25" fmla="*/ 9753219 w 10515600"/>
              <a:gd name="connsiteY25" fmla="*/ 5416094 h 5416094"/>
              <a:gd name="connsiteX26" fmla="*/ 9411462 w 10515600"/>
              <a:gd name="connsiteY26" fmla="*/ 5416094 h 5416094"/>
              <a:gd name="connsiteX27" fmla="*/ 8754237 w 10515600"/>
              <a:gd name="connsiteY27" fmla="*/ 5416094 h 5416094"/>
              <a:gd name="connsiteX28" fmla="*/ 8307324 w 10515600"/>
              <a:gd name="connsiteY28" fmla="*/ 5416094 h 5416094"/>
              <a:gd name="connsiteX29" fmla="*/ 7544943 w 10515600"/>
              <a:gd name="connsiteY29" fmla="*/ 5416094 h 5416094"/>
              <a:gd name="connsiteX30" fmla="*/ 7098030 w 10515600"/>
              <a:gd name="connsiteY30" fmla="*/ 5416094 h 5416094"/>
              <a:gd name="connsiteX31" fmla="*/ 6335649 w 10515600"/>
              <a:gd name="connsiteY31" fmla="*/ 5416094 h 5416094"/>
              <a:gd name="connsiteX32" fmla="*/ 5993892 w 10515600"/>
              <a:gd name="connsiteY32" fmla="*/ 5416094 h 5416094"/>
              <a:gd name="connsiteX33" fmla="*/ 5231511 w 10515600"/>
              <a:gd name="connsiteY33" fmla="*/ 5416094 h 5416094"/>
              <a:gd name="connsiteX34" fmla="*/ 4784598 w 10515600"/>
              <a:gd name="connsiteY34" fmla="*/ 5416094 h 5416094"/>
              <a:gd name="connsiteX35" fmla="*/ 4442841 w 10515600"/>
              <a:gd name="connsiteY35" fmla="*/ 5416094 h 5416094"/>
              <a:gd name="connsiteX36" fmla="*/ 3995928 w 10515600"/>
              <a:gd name="connsiteY36" fmla="*/ 5416094 h 5416094"/>
              <a:gd name="connsiteX37" fmla="*/ 3233547 w 10515600"/>
              <a:gd name="connsiteY37" fmla="*/ 5416094 h 5416094"/>
              <a:gd name="connsiteX38" fmla="*/ 2786634 w 10515600"/>
              <a:gd name="connsiteY38" fmla="*/ 5416094 h 5416094"/>
              <a:gd name="connsiteX39" fmla="*/ 2444877 w 10515600"/>
              <a:gd name="connsiteY39" fmla="*/ 5416094 h 5416094"/>
              <a:gd name="connsiteX40" fmla="*/ 1997964 w 10515600"/>
              <a:gd name="connsiteY40" fmla="*/ 5416094 h 5416094"/>
              <a:gd name="connsiteX41" fmla="*/ 1445895 w 10515600"/>
              <a:gd name="connsiteY41" fmla="*/ 5416094 h 5416094"/>
              <a:gd name="connsiteX42" fmla="*/ 788670 w 10515600"/>
              <a:gd name="connsiteY42" fmla="*/ 5416094 h 5416094"/>
              <a:gd name="connsiteX43" fmla="*/ 0 w 10515600"/>
              <a:gd name="connsiteY43" fmla="*/ 5416094 h 5416094"/>
              <a:gd name="connsiteX44" fmla="*/ 0 w 10515600"/>
              <a:gd name="connsiteY44" fmla="*/ 4630760 h 5416094"/>
              <a:gd name="connsiteX45" fmla="*/ 0 w 10515600"/>
              <a:gd name="connsiteY45" fmla="*/ 3953749 h 5416094"/>
              <a:gd name="connsiteX46" fmla="*/ 0 w 10515600"/>
              <a:gd name="connsiteY46" fmla="*/ 3276737 h 5416094"/>
              <a:gd name="connsiteX47" fmla="*/ 0 w 10515600"/>
              <a:gd name="connsiteY47" fmla="*/ 2599725 h 5416094"/>
              <a:gd name="connsiteX48" fmla="*/ 0 w 10515600"/>
              <a:gd name="connsiteY48" fmla="*/ 1922713 h 5416094"/>
              <a:gd name="connsiteX49" fmla="*/ 0 w 10515600"/>
              <a:gd name="connsiteY49" fmla="*/ 1299863 h 5416094"/>
              <a:gd name="connsiteX50" fmla="*/ 0 w 10515600"/>
              <a:gd name="connsiteY50" fmla="*/ 0 h 5416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5715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6">
            <a:extLst>
              <a:ext uri="{FF2B5EF4-FFF2-40B4-BE49-F238E27FC236}">
                <a16:creationId xmlns:a16="http://schemas.microsoft.com/office/drawing/2014/main" id="{4E87FCFB-2CCE-460D-B3DD-557C8BD1B9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067705093"/>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AADF5-B980-A3E4-E4DA-D5C8D3B244DE}"/>
              </a:ext>
            </a:extLst>
          </p:cNvPr>
          <p:cNvSpPr>
            <a:spLocks noGrp="1"/>
          </p:cNvSpPr>
          <p:nvPr>
            <p:ph type="title"/>
          </p:nvPr>
        </p:nvSpPr>
        <p:spPr/>
        <p:txBody>
          <a:bodyPr>
            <a:normAutofit fontScale="90000"/>
          </a:bodyPr>
          <a:lstStyle/>
          <a:p>
            <a:pPr algn="ctr"/>
            <a:r>
              <a:rPr lang="en-US" dirty="0"/>
              <a:t>W</a:t>
            </a:r>
            <a:r>
              <a:rPr lang="en-MD" dirty="0"/>
              <a:t>hy students use technology at </a:t>
            </a:r>
            <a:r>
              <a:rPr lang="en-MD"/>
              <a:t>university?</a:t>
            </a:r>
            <a:br>
              <a:rPr lang="en-GB" dirty="0"/>
            </a:br>
            <a:r>
              <a:rPr lang="en-GB" dirty="0"/>
              <a:t>Introduction</a:t>
            </a:r>
            <a:endParaRPr lang="en-MD" dirty="0"/>
          </a:p>
        </p:txBody>
      </p:sp>
      <p:sp>
        <p:nvSpPr>
          <p:cNvPr id="3" name="Content Placeholder 2">
            <a:extLst>
              <a:ext uri="{FF2B5EF4-FFF2-40B4-BE49-F238E27FC236}">
                <a16:creationId xmlns:a16="http://schemas.microsoft.com/office/drawing/2014/main" id="{1F490A4B-03CC-F220-64C5-E763EBCEC0E6}"/>
              </a:ext>
            </a:extLst>
          </p:cNvPr>
          <p:cNvSpPr>
            <a:spLocks noGrp="1"/>
          </p:cNvSpPr>
          <p:nvPr>
            <p:ph idx="1"/>
          </p:nvPr>
        </p:nvSpPr>
        <p:spPr>
          <a:xfrm>
            <a:off x="838200" y="1945259"/>
            <a:ext cx="3546771" cy="4769865"/>
          </a:xfrm>
        </p:spPr>
        <p:txBody>
          <a:bodyPr>
            <a:normAutofit/>
          </a:bodyPr>
          <a:lstStyle/>
          <a:p>
            <a:r>
              <a:rPr lang="en-US" b="1" dirty="0"/>
              <a:t>Helps connect students to the real world.       		</a:t>
            </a:r>
          </a:p>
          <a:p>
            <a:r>
              <a:rPr lang="en-US" b="1" dirty="0"/>
              <a:t>Prepares students for the workforce.                </a:t>
            </a:r>
          </a:p>
          <a:p>
            <a:r>
              <a:rPr lang="en-US" b="1" dirty="0"/>
              <a:t>Encourages collaboration.</a:t>
            </a:r>
          </a:p>
          <a:p>
            <a:r>
              <a:rPr lang="en-US" b="1" dirty="0"/>
              <a:t>Supports different types of learners.</a:t>
            </a:r>
          </a:p>
          <a:p>
            <a:r>
              <a:rPr lang="en-US" b="1" dirty="0"/>
              <a:t>Access information more easily.</a:t>
            </a:r>
          </a:p>
          <a:p>
            <a:r>
              <a:rPr lang="en-US" b="1" dirty="0"/>
              <a:t>Teaches students how to be responsible online.      </a:t>
            </a:r>
          </a:p>
          <a:p>
            <a:pPr marL="0" indent="0">
              <a:buNone/>
            </a:pPr>
            <a:endParaRPr lang="en-MD" dirty="0"/>
          </a:p>
        </p:txBody>
      </p:sp>
      <p:pic>
        <p:nvPicPr>
          <p:cNvPr id="2052" name="Picture 4" descr="4 Keys to Unlocking Digital Collaboration">
            <a:extLst>
              <a:ext uri="{FF2B5EF4-FFF2-40B4-BE49-F238E27FC236}">
                <a16:creationId xmlns:a16="http://schemas.microsoft.com/office/drawing/2014/main" id="{91918D1D-224E-F7EF-23A9-1D4BC3C9D49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33473" y="2088134"/>
            <a:ext cx="7431584" cy="41840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253592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 presetClass="entr" presetSubtype="1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checkerboard(across)">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checkerboard(across)">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5" presetClass="entr" presetSubtype="10"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checkerboard(across)">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5" presetClass="entr" presetSubtype="10" fill="hold" grpId="0"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checkerboard(across)">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5" presetClass="entr" presetSubtype="1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checkerboard(across)">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5" presetClass="entr" presetSubtype="10" fill="hold" grpId="0"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checkerboard(across)">
                                      <p:cBhvr>
                                        <p:cTn id="3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69AB52-93DE-006C-31CE-A9A7EAAB5B62}"/>
              </a:ext>
            </a:extLst>
          </p:cNvPr>
          <p:cNvSpPr>
            <a:spLocks noGrp="1"/>
          </p:cNvSpPr>
          <p:nvPr>
            <p:ph type="title"/>
          </p:nvPr>
        </p:nvSpPr>
        <p:spPr>
          <a:xfrm>
            <a:off x="5297762" y="329184"/>
            <a:ext cx="6251110" cy="2537584"/>
          </a:xfrm>
        </p:spPr>
        <p:txBody>
          <a:bodyPr anchor="b">
            <a:normAutofit fontScale="90000"/>
          </a:bodyPr>
          <a:lstStyle/>
          <a:p>
            <a:pPr algn="ctr">
              <a:lnSpc>
                <a:spcPct val="90000"/>
              </a:lnSpc>
            </a:pPr>
            <a:br>
              <a:rPr lang="en-US" sz="4000" b="1" dirty="0"/>
            </a:br>
            <a:br>
              <a:rPr lang="en-US" sz="4000" b="1" dirty="0"/>
            </a:br>
            <a:br>
              <a:rPr lang="en-US" sz="4000" b="1" dirty="0"/>
            </a:br>
            <a:br>
              <a:rPr lang="en-US" sz="4000" b="1" dirty="0"/>
            </a:br>
            <a:r>
              <a:rPr lang="en-US" sz="4000" b="1" dirty="0"/>
              <a:t>Rationale</a:t>
            </a:r>
            <a:br>
              <a:rPr lang="en-US" sz="4000" b="1" dirty="0"/>
            </a:br>
            <a:r>
              <a:rPr lang="en-US" sz="4000" b="1" dirty="0"/>
              <a:t>Helps connect students to the real world</a:t>
            </a:r>
            <a:br>
              <a:rPr lang="en-US" sz="4000" b="1" dirty="0"/>
            </a:br>
            <a:br>
              <a:rPr lang="en-US" sz="4000" b="1" dirty="0"/>
            </a:br>
            <a:endParaRPr lang="en-MD" sz="40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894A31"/>
          </a:solidFill>
          <a:ln w="38100" cap="rnd">
            <a:solidFill>
              <a:srgbClr val="894A3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8EAD09-7182-5995-31F3-C94159F0A83C}"/>
              </a:ext>
            </a:extLst>
          </p:cNvPr>
          <p:cNvSpPr>
            <a:spLocks noGrp="1"/>
          </p:cNvSpPr>
          <p:nvPr>
            <p:ph idx="1"/>
          </p:nvPr>
        </p:nvSpPr>
        <p:spPr>
          <a:xfrm>
            <a:off x="5297762" y="2706624"/>
            <a:ext cx="6251110" cy="3483864"/>
          </a:xfrm>
        </p:spPr>
        <p:txBody>
          <a:bodyPr>
            <a:normAutofit/>
          </a:bodyPr>
          <a:lstStyle/>
          <a:p>
            <a:pPr>
              <a:lnSpc>
                <a:spcPct val="100000"/>
              </a:lnSpc>
            </a:pPr>
            <a:r>
              <a:rPr lang="en-US" sz="2600" dirty="0"/>
              <a:t>A geology professor takes her students on a virtual tour of Stonehenge. A history teacher walks his students through the corridors and history of the Buckingham Palace. Technology allows educators to remove the physical barriers of the classroom, offering students a way to connect the curriculum with the real world and those areas of academic focus at can truly enrich the student experience.</a:t>
            </a:r>
          </a:p>
          <a:p>
            <a:pPr marL="0" indent="0">
              <a:lnSpc>
                <a:spcPct val="100000"/>
              </a:lnSpc>
              <a:buNone/>
            </a:pPr>
            <a:br>
              <a:rPr lang="en-US" sz="2600" dirty="0"/>
            </a:br>
            <a:endParaRPr lang="en-MD" sz="2600"/>
          </a:p>
        </p:txBody>
      </p:sp>
      <p:pic>
        <p:nvPicPr>
          <p:cNvPr id="5" name="Picture 4">
            <a:extLst>
              <a:ext uri="{FF2B5EF4-FFF2-40B4-BE49-F238E27FC236}">
                <a16:creationId xmlns:a16="http://schemas.microsoft.com/office/drawing/2014/main" id="{D18D5605-1C60-532A-AACA-7A90B3B69CDB}"/>
              </a:ext>
            </a:extLst>
          </p:cNvPr>
          <p:cNvPicPr>
            <a:picLocks noChangeAspect="1"/>
          </p:cNvPicPr>
          <p:nvPr/>
        </p:nvPicPr>
        <p:blipFill rotWithShape="1">
          <a:blip r:embed="rId2"/>
          <a:srcRect l="49325" r="12475"/>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1629536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F8690AC-6946-4248-8EE3-FE019F04C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D83CA-DEA7-8C18-301D-68E1B535FAE0}"/>
              </a:ext>
            </a:extLst>
          </p:cNvPr>
          <p:cNvSpPr>
            <a:spLocks noGrp="1"/>
          </p:cNvSpPr>
          <p:nvPr>
            <p:ph type="title"/>
          </p:nvPr>
        </p:nvSpPr>
        <p:spPr>
          <a:xfrm>
            <a:off x="841248" y="804543"/>
            <a:ext cx="4059647" cy="5146675"/>
          </a:xfrm>
        </p:spPr>
        <p:txBody>
          <a:bodyPr>
            <a:normAutofit/>
          </a:bodyPr>
          <a:lstStyle/>
          <a:p>
            <a:pPr algn="ctr"/>
            <a:r>
              <a:rPr lang="en-US" sz="6000" b="1" dirty="0">
                <a:solidFill>
                  <a:schemeClr val="accent1"/>
                </a:solidFill>
              </a:rPr>
              <a:t>Rationale</a:t>
            </a:r>
            <a:br>
              <a:rPr lang="en-US" sz="6000" b="1" dirty="0">
                <a:solidFill>
                  <a:schemeClr val="accent1"/>
                </a:solidFill>
              </a:rPr>
            </a:br>
            <a:r>
              <a:rPr lang="en-US" sz="6000" b="1" dirty="0">
                <a:solidFill>
                  <a:schemeClr val="accent1"/>
                </a:solidFill>
              </a:rPr>
              <a:t>Prepares students for the workforce</a:t>
            </a:r>
            <a:br>
              <a:rPr lang="en-US" sz="6000" b="1" dirty="0">
                <a:solidFill>
                  <a:schemeClr val="accent1"/>
                </a:solidFill>
              </a:rPr>
            </a:br>
            <a:endParaRPr lang="en-MD" sz="6000">
              <a:solidFill>
                <a:schemeClr val="accent1"/>
              </a:solidFill>
            </a:endParaRPr>
          </a:p>
        </p:txBody>
      </p:sp>
      <p:sp>
        <p:nvSpPr>
          <p:cNvPr id="10" name="sketchy content container">
            <a:extLst>
              <a:ext uri="{FF2B5EF4-FFF2-40B4-BE49-F238E27FC236}">
                <a16:creationId xmlns:a16="http://schemas.microsoft.com/office/drawing/2014/main" id="{54012837-9F12-440F-990A-71AA288BB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14340" y="493776"/>
            <a:ext cx="6101694" cy="5722227"/>
          </a:xfrm>
          <a:custGeom>
            <a:avLst/>
            <a:gdLst>
              <a:gd name="connsiteX0" fmla="*/ 0 w 6101694"/>
              <a:gd name="connsiteY0" fmla="*/ 0 h 5722227"/>
              <a:gd name="connsiteX1" fmla="*/ 800000 w 6101694"/>
              <a:gd name="connsiteY1" fmla="*/ 0 h 5722227"/>
              <a:gd name="connsiteX2" fmla="*/ 1355932 w 6101694"/>
              <a:gd name="connsiteY2" fmla="*/ 0 h 5722227"/>
              <a:gd name="connsiteX3" fmla="*/ 2033898 w 6101694"/>
              <a:gd name="connsiteY3" fmla="*/ 0 h 5722227"/>
              <a:gd name="connsiteX4" fmla="*/ 2772881 w 6101694"/>
              <a:gd name="connsiteY4" fmla="*/ 0 h 5722227"/>
              <a:gd name="connsiteX5" fmla="*/ 3267796 w 6101694"/>
              <a:gd name="connsiteY5" fmla="*/ 0 h 5722227"/>
              <a:gd name="connsiteX6" fmla="*/ 3762711 w 6101694"/>
              <a:gd name="connsiteY6" fmla="*/ 0 h 5722227"/>
              <a:gd name="connsiteX7" fmla="*/ 4562711 w 6101694"/>
              <a:gd name="connsiteY7" fmla="*/ 0 h 5722227"/>
              <a:gd name="connsiteX8" fmla="*/ 5240677 w 6101694"/>
              <a:gd name="connsiteY8" fmla="*/ 0 h 5722227"/>
              <a:gd name="connsiteX9" fmla="*/ 6101694 w 6101694"/>
              <a:gd name="connsiteY9" fmla="*/ 0 h 5722227"/>
              <a:gd name="connsiteX10" fmla="*/ 6101694 w 6101694"/>
              <a:gd name="connsiteY10" fmla="*/ 635803 h 5722227"/>
              <a:gd name="connsiteX11" fmla="*/ 6101694 w 6101694"/>
              <a:gd name="connsiteY11" fmla="*/ 1328828 h 5722227"/>
              <a:gd name="connsiteX12" fmla="*/ 6101694 w 6101694"/>
              <a:gd name="connsiteY12" fmla="*/ 1850187 h 5722227"/>
              <a:gd name="connsiteX13" fmla="*/ 6101694 w 6101694"/>
              <a:gd name="connsiteY13" fmla="*/ 2485990 h 5722227"/>
              <a:gd name="connsiteX14" fmla="*/ 6101694 w 6101694"/>
              <a:gd name="connsiteY14" fmla="*/ 2950126 h 5722227"/>
              <a:gd name="connsiteX15" fmla="*/ 6101694 w 6101694"/>
              <a:gd name="connsiteY15" fmla="*/ 3700373 h 5722227"/>
              <a:gd name="connsiteX16" fmla="*/ 6101694 w 6101694"/>
              <a:gd name="connsiteY16" fmla="*/ 4336176 h 5722227"/>
              <a:gd name="connsiteX17" fmla="*/ 6101694 w 6101694"/>
              <a:gd name="connsiteY17" fmla="*/ 5086424 h 5722227"/>
              <a:gd name="connsiteX18" fmla="*/ 6101694 w 6101694"/>
              <a:gd name="connsiteY18" fmla="*/ 5722227 h 5722227"/>
              <a:gd name="connsiteX19" fmla="*/ 5545762 w 6101694"/>
              <a:gd name="connsiteY19" fmla="*/ 5722227 h 5722227"/>
              <a:gd name="connsiteX20" fmla="*/ 4745762 w 6101694"/>
              <a:gd name="connsiteY20" fmla="*/ 5722227 h 5722227"/>
              <a:gd name="connsiteX21" fmla="*/ 4067796 w 6101694"/>
              <a:gd name="connsiteY21" fmla="*/ 5722227 h 5722227"/>
              <a:gd name="connsiteX22" fmla="*/ 3572881 w 6101694"/>
              <a:gd name="connsiteY22" fmla="*/ 5722227 h 5722227"/>
              <a:gd name="connsiteX23" fmla="*/ 2894915 w 6101694"/>
              <a:gd name="connsiteY23" fmla="*/ 5722227 h 5722227"/>
              <a:gd name="connsiteX24" fmla="*/ 2277966 w 6101694"/>
              <a:gd name="connsiteY24" fmla="*/ 5722227 h 5722227"/>
              <a:gd name="connsiteX25" fmla="*/ 1661017 w 6101694"/>
              <a:gd name="connsiteY25" fmla="*/ 5722227 h 5722227"/>
              <a:gd name="connsiteX26" fmla="*/ 1044068 w 6101694"/>
              <a:gd name="connsiteY26" fmla="*/ 5722227 h 5722227"/>
              <a:gd name="connsiteX27" fmla="*/ 0 w 6101694"/>
              <a:gd name="connsiteY27" fmla="*/ 5722227 h 5722227"/>
              <a:gd name="connsiteX28" fmla="*/ 0 w 6101694"/>
              <a:gd name="connsiteY28" fmla="*/ 5029202 h 5722227"/>
              <a:gd name="connsiteX29" fmla="*/ 0 w 6101694"/>
              <a:gd name="connsiteY29" fmla="*/ 4450621 h 5722227"/>
              <a:gd name="connsiteX30" fmla="*/ 0 w 6101694"/>
              <a:gd name="connsiteY30" fmla="*/ 3986485 h 5722227"/>
              <a:gd name="connsiteX31" fmla="*/ 0 w 6101694"/>
              <a:gd name="connsiteY31" fmla="*/ 3407904 h 5722227"/>
              <a:gd name="connsiteX32" fmla="*/ 0 w 6101694"/>
              <a:gd name="connsiteY32" fmla="*/ 2714879 h 5722227"/>
              <a:gd name="connsiteX33" fmla="*/ 0 w 6101694"/>
              <a:gd name="connsiteY33" fmla="*/ 1964631 h 5722227"/>
              <a:gd name="connsiteX34" fmla="*/ 0 w 6101694"/>
              <a:gd name="connsiteY34" fmla="*/ 1500495 h 5722227"/>
              <a:gd name="connsiteX35" fmla="*/ 0 w 6101694"/>
              <a:gd name="connsiteY35" fmla="*/ 1036359 h 5722227"/>
              <a:gd name="connsiteX36" fmla="*/ 0 w 6101694"/>
              <a:gd name="connsiteY36" fmla="*/ 0 h 5722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6101694" h="5722227" fill="none" extrusionOk="0">
                <a:moveTo>
                  <a:pt x="0" y="0"/>
                </a:moveTo>
                <a:cubicBezTo>
                  <a:pt x="264111" y="-34544"/>
                  <a:pt x="599981" y="-21810"/>
                  <a:pt x="800000" y="0"/>
                </a:cubicBezTo>
                <a:cubicBezTo>
                  <a:pt x="1000019" y="21810"/>
                  <a:pt x="1172170" y="-17208"/>
                  <a:pt x="1355932" y="0"/>
                </a:cubicBezTo>
                <a:cubicBezTo>
                  <a:pt x="1539694" y="17208"/>
                  <a:pt x="1711827" y="4491"/>
                  <a:pt x="2033898" y="0"/>
                </a:cubicBezTo>
                <a:cubicBezTo>
                  <a:pt x="2355969" y="-4491"/>
                  <a:pt x="2445821" y="-13174"/>
                  <a:pt x="2772881" y="0"/>
                </a:cubicBezTo>
                <a:cubicBezTo>
                  <a:pt x="3099941" y="13174"/>
                  <a:pt x="3023884" y="12786"/>
                  <a:pt x="3267796" y="0"/>
                </a:cubicBezTo>
                <a:cubicBezTo>
                  <a:pt x="3511709" y="-12786"/>
                  <a:pt x="3662887" y="-22845"/>
                  <a:pt x="3762711" y="0"/>
                </a:cubicBezTo>
                <a:cubicBezTo>
                  <a:pt x="3862535" y="22845"/>
                  <a:pt x="4224831" y="13579"/>
                  <a:pt x="4562711" y="0"/>
                </a:cubicBezTo>
                <a:cubicBezTo>
                  <a:pt x="4900591" y="-13579"/>
                  <a:pt x="4973014" y="1525"/>
                  <a:pt x="5240677" y="0"/>
                </a:cubicBezTo>
                <a:cubicBezTo>
                  <a:pt x="5508340" y="-1525"/>
                  <a:pt x="5866423" y="39443"/>
                  <a:pt x="6101694" y="0"/>
                </a:cubicBezTo>
                <a:cubicBezTo>
                  <a:pt x="6116066" y="203473"/>
                  <a:pt x="6082666" y="354587"/>
                  <a:pt x="6101694" y="635803"/>
                </a:cubicBezTo>
                <a:cubicBezTo>
                  <a:pt x="6120722" y="917019"/>
                  <a:pt x="6128465" y="1080490"/>
                  <a:pt x="6101694" y="1328828"/>
                </a:cubicBezTo>
                <a:cubicBezTo>
                  <a:pt x="6074923" y="1577167"/>
                  <a:pt x="6096140" y="1683839"/>
                  <a:pt x="6101694" y="1850187"/>
                </a:cubicBezTo>
                <a:cubicBezTo>
                  <a:pt x="6107248" y="2016535"/>
                  <a:pt x="6116565" y="2293482"/>
                  <a:pt x="6101694" y="2485990"/>
                </a:cubicBezTo>
                <a:cubicBezTo>
                  <a:pt x="6086823" y="2678498"/>
                  <a:pt x="6119719" y="2760200"/>
                  <a:pt x="6101694" y="2950126"/>
                </a:cubicBezTo>
                <a:cubicBezTo>
                  <a:pt x="6083669" y="3140052"/>
                  <a:pt x="6086742" y="3337929"/>
                  <a:pt x="6101694" y="3700373"/>
                </a:cubicBezTo>
                <a:cubicBezTo>
                  <a:pt x="6116646" y="4062817"/>
                  <a:pt x="6100526" y="4074588"/>
                  <a:pt x="6101694" y="4336176"/>
                </a:cubicBezTo>
                <a:cubicBezTo>
                  <a:pt x="6102862" y="4597764"/>
                  <a:pt x="6089487" y="4910678"/>
                  <a:pt x="6101694" y="5086424"/>
                </a:cubicBezTo>
                <a:cubicBezTo>
                  <a:pt x="6113901" y="5262170"/>
                  <a:pt x="6085924" y="5572099"/>
                  <a:pt x="6101694" y="5722227"/>
                </a:cubicBezTo>
                <a:cubicBezTo>
                  <a:pt x="5919744" y="5716778"/>
                  <a:pt x="5790906" y="5742305"/>
                  <a:pt x="5545762" y="5722227"/>
                </a:cubicBezTo>
                <a:cubicBezTo>
                  <a:pt x="5300618" y="5702149"/>
                  <a:pt x="5040097" y="5710674"/>
                  <a:pt x="4745762" y="5722227"/>
                </a:cubicBezTo>
                <a:cubicBezTo>
                  <a:pt x="4451427" y="5733780"/>
                  <a:pt x="4304452" y="5701165"/>
                  <a:pt x="4067796" y="5722227"/>
                </a:cubicBezTo>
                <a:cubicBezTo>
                  <a:pt x="3831140" y="5743289"/>
                  <a:pt x="3687500" y="5717858"/>
                  <a:pt x="3572881" y="5722227"/>
                </a:cubicBezTo>
                <a:cubicBezTo>
                  <a:pt x="3458263" y="5726596"/>
                  <a:pt x="3233099" y="5703665"/>
                  <a:pt x="2894915" y="5722227"/>
                </a:cubicBezTo>
                <a:cubicBezTo>
                  <a:pt x="2556731" y="5740789"/>
                  <a:pt x="2513553" y="5741605"/>
                  <a:pt x="2277966" y="5722227"/>
                </a:cubicBezTo>
                <a:cubicBezTo>
                  <a:pt x="2042379" y="5702849"/>
                  <a:pt x="1946932" y="5707233"/>
                  <a:pt x="1661017" y="5722227"/>
                </a:cubicBezTo>
                <a:cubicBezTo>
                  <a:pt x="1375102" y="5737221"/>
                  <a:pt x="1212345" y="5721134"/>
                  <a:pt x="1044068" y="5722227"/>
                </a:cubicBezTo>
                <a:cubicBezTo>
                  <a:pt x="875791" y="5723320"/>
                  <a:pt x="298249" y="5685035"/>
                  <a:pt x="0" y="5722227"/>
                </a:cubicBezTo>
                <a:cubicBezTo>
                  <a:pt x="-7210" y="5391018"/>
                  <a:pt x="-25179" y="5360677"/>
                  <a:pt x="0" y="5029202"/>
                </a:cubicBezTo>
                <a:cubicBezTo>
                  <a:pt x="25179" y="4697727"/>
                  <a:pt x="-20542" y="4653879"/>
                  <a:pt x="0" y="4450621"/>
                </a:cubicBezTo>
                <a:cubicBezTo>
                  <a:pt x="20542" y="4247363"/>
                  <a:pt x="-2859" y="4184961"/>
                  <a:pt x="0" y="3986485"/>
                </a:cubicBezTo>
                <a:cubicBezTo>
                  <a:pt x="2859" y="3788009"/>
                  <a:pt x="-1796" y="3641618"/>
                  <a:pt x="0" y="3407904"/>
                </a:cubicBezTo>
                <a:cubicBezTo>
                  <a:pt x="1796" y="3174190"/>
                  <a:pt x="24860" y="2909434"/>
                  <a:pt x="0" y="2714879"/>
                </a:cubicBezTo>
                <a:cubicBezTo>
                  <a:pt x="-24860" y="2520324"/>
                  <a:pt x="16000" y="2130810"/>
                  <a:pt x="0" y="1964631"/>
                </a:cubicBezTo>
                <a:cubicBezTo>
                  <a:pt x="-16000" y="1798452"/>
                  <a:pt x="7625" y="1600521"/>
                  <a:pt x="0" y="1500495"/>
                </a:cubicBezTo>
                <a:cubicBezTo>
                  <a:pt x="-7625" y="1400469"/>
                  <a:pt x="11054" y="1189580"/>
                  <a:pt x="0" y="1036359"/>
                </a:cubicBezTo>
                <a:cubicBezTo>
                  <a:pt x="-11054" y="883138"/>
                  <a:pt x="-253" y="300104"/>
                  <a:pt x="0" y="0"/>
                </a:cubicBezTo>
                <a:close/>
              </a:path>
              <a:path w="6101694" h="5722227" stroke="0" extrusionOk="0">
                <a:moveTo>
                  <a:pt x="0" y="0"/>
                </a:moveTo>
                <a:cubicBezTo>
                  <a:pt x="209331" y="11587"/>
                  <a:pt x="450211" y="18912"/>
                  <a:pt x="616949" y="0"/>
                </a:cubicBezTo>
                <a:cubicBezTo>
                  <a:pt x="783687" y="-18912"/>
                  <a:pt x="893121" y="-1594"/>
                  <a:pt x="1111864" y="0"/>
                </a:cubicBezTo>
                <a:cubicBezTo>
                  <a:pt x="1330608" y="1594"/>
                  <a:pt x="1740887" y="-39579"/>
                  <a:pt x="1911864" y="0"/>
                </a:cubicBezTo>
                <a:cubicBezTo>
                  <a:pt x="2082841" y="39579"/>
                  <a:pt x="2378650" y="-14252"/>
                  <a:pt x="2528813" y="0"/>
                </a:cubicBezTo>
                <a:cubicBezTo>
                  <a:pt x="2678976" y="14252"/>
                  <a:pt x="2911915" y="20021"/>
                  <a:pt x="3145762" y="0"/>
                </a:cubicBezTo>
                <a:cubicBezTo>
                  <a:pt x="3379609" y="-20021"/>
                  <a:pt x="3572055" y="-4809"/>
                  <a:pt x="3945762" y="0"/>
                </a:cubicBezTo>
                <a:cubicBezTo>
                  <a:pt x="4319469" y="4809"/>
                  <a:pt x="4380532" y="22923"/>
                  <a:pt x="4501694" y="0"/>
                </a:cubicBezTo>
                <a:cubicBezTo>
                  <a:pt x="4622856" y="-22923"/>
                  <a:pt x="5105454" y="38231"/>
                  <a:pt x="5301694" y="0"/>
                </a:cubicBezTo>
                <a:cubicBezTo>
                  <a:pt x="5497934" y="-38231"/>
                  <a:pt x="5801758" y="-1787"/>
                  <a:pt x="6101694" y="0"/>
                </a:cubicBezTo>
                <a:cubicBezTo>
                  <a:pt x="6080386" y="256153"/>
                  <a:pt x="6091900" y="335049"/>
                  <a:pt x="6101694" y="635803"/>
                </a:cubicBezTo>
                <a:cubicBezTo>
                  <a:pt x="6111488" y="936557"/>
                  <a:pt x="6102274" y="1092448"/>
                  <a:pt x="6101694" y="1271606"/>
                </a:cubicBezTo>
                <a:cubicBezTo>
                  <a:pt x="6101114" y="1450764"/>
                  <a:pt x="6089931" y="1797531"/>
                  <a:pt x="6101694" y="1964631"/>
                </a:cubicBezTo>
                <a:cubicBezTo>
                  <a:pt x="6113457" y="2131731"/>
                  <a:pt x="6092457" y="2235822"/>
                  <a:pt x="6101694" y="2428767"/>
                </a:cubicBezTo>
                <a:cubicBezTo>
                  <a:pt x="6110931" y="2621712"/>
                  <a:pt x="6093019" y="2925917"/>
                  <a:pt x="6101694" y="3064570"/>
                </a:cubicBezTo>
                <a:cubicBezTo>
                  <a:pt x="6110369" y="3203223"/>
                  <a:pt x="6128845" y="3501958"/>
                  <a:pt x="6101694" y="3700373"/>
                </a:cubicBezTo>
                <a:cubicBezTo>
                  <a:pt x="6074543" y="3898788"/>
                  <a:pt x="6073804" y="4046823"/>
                  <a:pt x="6101694" y="4336176"/>
                </a:cubicBezTo>
                <a:cubicBezTo>
                  <a:pt x="6129584" y="4625529"/>
                  <a:pt x="6130911" y="4774033"/>
                  <a:pt x="6101694" y="5029202"/>
                </a:cubicBezTo>
                <a:cubicBezTo>
                  <a:pt x="6072477" y="5284371"/>
                  <a:pt x="6105424" y="5383875"/>
                  <a:pt x="6101694" y="5722227"/>
                </a:cubicBezTo>
                <a:cubicBezTo>
                  <a:pt x="5868939" y="5758327"/>
                  <a:pt x="5599911" y="5706985"/>
                  <a:pt x="5362711" y="5722227"/>
                </a:cubicBezTo>
                <a:cubicBezTo>
                  <a:pt x="5125511" y="5737469"/>
                  <a:pt x="4979264" y="5718034"/>
                  <a:pt x="4806779" y="5722227"/>
                </a:cubicBezTo>
                <a:cubicBezTo>
                  <a:pt x="4634294" y="5726420"/>
                  <a:pt x="4390013" y="5742179"/>
                  <a:pt x="4006779" y="5722227"/>
                </a:cubicBezTo>
                <a:cubicBezTo>
                  <a:pt x="3623545" y="5702275"/>
                  <a:pt x="3615470" y="5754067"/>
                  <a:pt x="3328813" y="5722227"/>
                </a:cubicBezTo>
                <a:cubicBezTo>
                  <a:pt x="3042156" y="5690387"/>
                  <a:pt x="2924084" y="5695553"/>
                  <a:pt x="2772881" y="5722227"/>
                </a:cubicBezTo>
                <a:cubicBezTo>
                  <a:pt x="2621678" y="5748901"/>
                  <a:pt x="2380031" y="5698146"/>
                  <a:pt x="2094915" y="5722227"/>
                </a:cubicBezTo>
                <a:cubicBezTo>
                  <a:pt x="1809799" y="5746308"/>
                  <a:pt x="1743826" y="5719353"/>
                  <a:pt x="1600000" y="5722227"/>
                </a:cubicBezTo>
                <a:cubicBezTo>
                  <a:pt x="1456174" y="5725101"/>
                  <a:pt x="1293395" y="5743243"/>
                  <a:pt x="1105085" y="5722227"/>
                </a:cubicBezTo>
                <a:cubicBezTo>
                  <a:pt x="916775" y="5701211"/>
                  <a:pt x="536449" y="5753320"/>
                  <a:pt x="0" y="5722227"/>
                </a:cubicBezTo>
                <a:cubicBezTo>
                  <a:pt x="-8445" y="5596771"/>
                  <a:pt x="-11215" y="5344833"/>
                  <a:pt x="0" y="5200869"/>
                </a:cubicBezTo>
                <a:cubicBezTo>
                  <a:pt x="11215" y="5056905"/>
                  <a:pt x="20310" y="4693766"/>
                  <a:pt x="0" y="4450621"/>
                </a:cubicBezTo>
                <a:cubicBezTo>
                  <a:pt x="-20310" y="4207476"/>
                  <a:pt x="817" y="4075053"/>
                  <a:pt x="0" y="3872040"/>
                </a:cubicBezTo>
                <a:cubicBezTo>
                  <a:pt x="-817" y="3669027"/>
                  <a:pt x="-21729" y="3595882"/>
                  <a:pt x="0" y="3407904"/>
                </a:cubicBezTo>
                <a:cubicBezTo>
                  <a:pt x="21729" y="3219926"/>
                  <a:pt x="-30605" y="3052469"/>
                  <a:pt x="0" y="2714879"/>
                </a:cubicBezTo>
                <a:cubicBezTo>
                  <a:pt x="30605" y="2377289"/>
                  <a:pt x="-16081" y="2430808"/>
                  <a:pt x="0" y="2193520"/>
                </a:cubicBezTo>
                <a:cubicBezTo>
                  <a:pt x="16081" y="1956232"/>
                  <a:pt x="18120" y="1817979"/>
                  <a:pt x="0" y="1500495"/>
                </a:cubicBezTo>
                <a:cubicBezTo>
                  <a:pt x="-18120" y="1183011"/>
                  <a:pt x="23969" y="972269"/>
                  <a:pt x="0" y="750248"/>
                </a:cubicBezTo>
                <a:cubicBezTo>
                  <a:pt x="-23969" y="528227"/>
                  <a:pt x="-3769" y="358360"/>
                  <a:pt x="0" y="0"/>
                </a:cubicBezTo>
                <a:close/>
              </a:path>
            </a:pathLst>
          </a:custGeom>
          <a:solidFill>
            <a:schemeClr val="accent1"/>
          </a:solidFill>
          <a:ln w="25400">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1DC612F-EFF5-D3DF-3AC5-446105A48A2C}"/>
              </a:ext>
            </a:extLst>
          </p:cNvPr>
          <p:cNvSpPr>
            <a:spLocks noGrp="1"/>
          </p:cNvSpPr>
          <p:nvPr>
            <p:ph idx="1"/>
          </p:nvPr>
        </p:nvSpPr>
        <p:spPr>
          <a:xfrm>
            <a:off x="5806440" y="804544"/>
            <a:ext cx="5544312" cy="5146675"/>
          </a:xfrm>
        </p:spPr>
        <p:txBody>
          <a:bodyPr anchor="ctr">
            <a:normAutofit/>
          </a:bodyPr>
          <a:lstStyle/>
          <a:p>
            <a:r>
              <a:rPr lang="en-US" dirty="0">
                <a:solidFill>
                  <a:schemeClr val="bg1"/>
                </a:solidFill>
              </a:rPr>
              <a:t>To thrive in the 21st-century workplace, students need to have more than a working knowledge of certain technological tools, such as electronic calendars, interacting with web pages, teleconferencing, electronic whiteboards, etc.. By integrating these technologies into the regular curriculum and on-going activities, institutions are ensuring that their students are better prepared for the modern office.</a:t>
            </a:r>
            <a:endParaRPr lang="en-MD">
              <a:solidFill>
                <a:schemeClr val="bg1"/>
              </a:solidFill>
            </a:endParaRPr>
          </a:p>
        </p:txBody>
      </p:sp>
    </p:spTree>
    <p:extLst>
      <p:ext uri="{BB962C8B-B14F-4D97-AF65-F5344CB8AC3E}">
        <p14:creationId xmlns:p14="http://schemas.microsoft.com/office/powerpoint/2010/main" val="29754087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 presetClass="entr" presetSubtype="1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5"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heckerboard(across)">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616DA3-8589-0176-60E3-C71FD5F9EBFC}"/>
              </a:ext>
            </a:extLst>
          </p:cNvPr>
          <p:cNvSpPr>
            <a:spLocks noGrp="1"/>
          </p:cNvSpPr>
          <p:nvPr>
            <p:ph type="title"/>
          </p:nvPr>
        </p:nvSpPr>
        <p:spPr>
          <a:xfrm>
            <a:off x="5297762" y="329184"/>
            <a:ext cx="6251110" cy="1783080"/>
          </a:xfrm>
        </p:spPr>
        <p:txBody>
          <a:bodyPr anchor="b">
            <a:normAutofit fontScale="90000"/>
          </a:bodyPr>
          <a:lstStyle/>
          <a:p>
            <a:pPr algn="ctr"/>
            <a:r>
              <a:rPr lang="en-US" sz="6700" b="1" dirty="0"/>
              <a:t>Rationale</a:t>
            </a:r>
            <a:br>
              <a:rPr lang="en-US" sz="6700" b="1" dirty="0"/>
            </a:br>
            <a:r>
              <a:rPr lang="en-US" sz="6700" b="1" dirty="0"/>
              <a:t>Encourages collaboration</a:t>
            </a:r>
            <a:endParaRPr lang="en-MD" sz="6700"/>
          </a:p>
        </p:txBody>
      </p:sp>
      <p:sp>
        <p:nvSpPr>
          <p:cNvPr id="11"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2395728"/>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rgbClr val="F5FD06"/>
          </a:solidFill>
          <a:ln w="38100" cap="rnd">
            <a:solidFill>
              <a:srgbClr val="F5FD06"/>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5B22146-D6D0-BA0B-EB02-72DE0124D215}"/>
              </a:ext>
            </a:extLst>
          </p:cNvPr>
          <p:cNvSpPr>
            <a:spLocks noGrp="1"/>
          </p:cNvSpPr>
          <p:nvPr>
            <p:ph idx="1"/>
          </p:nvPr>
        </p:nvSpPr>
        <p:spPr>
          <a:xfrm>
            <a:off x="5297762" y="2706624"/>
            <a:ext cx="6251110" cy="3483864"/>
          </a:xfrm>
        </p:spPr>
        <p:txBody>
          <a:bodyPr>
            <a:normAutofit/>
          </a:bodyPr>
          <a:lstStyle/>
          <a:p>
            <a:r>
              <a:rPr lang="en-US" dirty="0"/>
              <a:t>Many educational tools offer a variety of functionalities that promote collaboration. For example, video conferencing tools such as Zoom and Teams provides an easy way for students to hold virtual meetings with classmates from anywhere in the world. With free online storage solutions like Google Drive, students can easily share and edit projects with each other, helping to foster better overall collaboration in both the academic sphere and the world of work. </a:t>
            </a:r>
            <a:endParaRPr lang="en-MD" dirty="0"/>
          </a:p>
        </p:txBody>
      </p:sp>
      <p:pic>
        <p:nvPicPr>
          <p:cNvPr id="5" name="Picture 4" descr="Top view of school supplies, headset, and iPad on a white surface">
            <a:extLst>
              <a:ext uri="{FF2B5EF4-FFF2-40B4-BE49-F238E27FC236}">
                <a16:creationId xmlns:a16="http://schemas.microsoft.com/office/drawing/2014/main" id="{AC98F0B8-2248-E2DD-4950-1F90D8D35BD5}"/>
              </a:ext>
            </a:extLst>
          </p:cNvPr>
          <p:cNvPicPr>
            <a:picLocks noChangeAspect="1"/>
          </p:cNvPicPr>
          <p:nvPr/>
        </p:nvPicPr>
        <p:blipFill rotWithShape="1">
          <a:blip r:embed="rId2"/>
          <a:srcRect r="54669"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658678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27FF362-FC97-4BF5-949B-D4ADFA26E4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8888549">
            <a:off x="-1059473" y="-1108988"/>
            <a:ext cx="7179830" cy="5226565"/>
          </a:xfrm>
          <a:custGeom>
            <a:avLst/>
            <a:gdLst>
              <a:gd name="connsiteX0" fmla="*/ 5217841 w 7179830"/>
              <a:gd name="connsiteY0" fmla="*/ 464824 h 5226565"/>
              <a:gd name="connsiteX1" fmla="*/ 5222490 w 7179830"/>
              <a:gd name="connsiteY1" fmla="*/ 464289 h 5226565"/>
              <a:gd name="connsiteX2" fmla="*/ 5216768 w 7179830"/>
              <a:gd name="connsiteY2" fmla="*/ 463394 h 5226565"/>
              <a:gd name="connsiteX3" fmla="*/ 5217841 w 7179830"/>
              <a:gd name="connsiteY3" fmla="*/ 464824 h 5226565"/>
              <a:gd name="connsiteX4" fmla="*/ 4945201 w 7179830"/>
              <a:gd name="connsiteY4" fmla="*/ 5226565 h 5226565"/>
              <a:gd name="connsiteX5" fmla="*/ 140449 w 7179830"/>
              <a:gd name="connsiteY5" fmla="*/ 2240811 h 5226565"/>
              <a:gd name="connsiteX6" fmla="*/ 232913 w 7179830"/>
              <a:gd name="connsiteY6" fmla="*/ 2052782 h 5226565"/>
              <a:gd name="connsiteX7" fmla="*/ 375714 w 7179830"/>
              <a:gd name="connsiteY7" fmla="*/ 1803205 h 5226565"/>
              <a:gd name="connsiteX8" fmla="*/ 1512756 w 7179830"/>
              <a:gd name="connsiteY8" fmla="*/ 638448 h 5226565"/>
              <a:gd name="connsiteX9" fmla="*/ 2902095 w 7179830"/>
              <a:gd name="connsiteY9" fmla="*/ 120440 h 5226565"/>
              <a:gd name="connsiteX10" fmla="*/ 2848453 w 7179830"/>
              <a:gd name="connsiteY10" fmla="*/ 125626 h 5226565"/>
              <a:gd name="connsiteX11" fmla="*/ 1837830 w 7179830"/>
              <a:gd name="connsiteY11" fmla="*/ 426203 h 5226565"/>
              <a:gd name="connsiteX12" fmla="*/ 214608 w 7179830"/>
              <a:gd name="connsiteY12" fmla="*/ 1882239 h 5226565"/>
              <a:gd name="connsiteX13" fmla="*/ 91317 w 7179830"/>
              <a:gd name="connsiteY13" fmla="*/ 2123701 h 5226565"/>
              <a:gd name="connsiteX14" fmla="*/ 64092 w 7179830"/>
              <a:gd name="connsiteY14" fmla="*/ 2193361 h 5226565"/>
              <a:gd name="connsiteX15" fmla="*/ 0 w 7179830"/>
              <a:gd name="connsiteY15" fmla="*/ 2153533 h 5226565"/>
              <a:gd name="connsiteX16" fmla="*/ 42834 w 7179830"/>
              <a:gd name="connsiteY16" fmla="*/ 2047277 h 5226565"/>
              <a:gd name="connsiteX17" fmla="*/ 923582 w 7179830"/>
              <a:gd name="connsiteY17" fmla="*/ 915600 h 5226565"/>
              <a:gd name="connsiteX18" fmla="*/ 2686989 w 7179830"/>
              <a:gd name="connsiteY18" fmla="*/ 73950 h 5226565"/>
              <a:gd name="connsiteX19" fmla="*/ 3059983 w 7179830"/>
              <a:gd name="connsiteY19" fmla="*/ 20308 h 5226565"/>
              <a:gd name="connsiteX20" fmla="*/ 3454435 w 7179830"/>
              <a:gd name="connsiteY20" fmla="*/ 1176 h 5226565"/>
              <a:gd name="connsiteX21" fmla="*/ 3923806 w 7179830"/>
              <a:gd name="connsiteY21" fmla="*/ 49990 h 5226565"/>
              <a:gd name="connsiteX22" fmla="*/ 5350874 w 7179830"/>
              <a:gd name="connsiteY22" fmla="*/ 426917 h 5226565"/>
              <a:gd name="connsiteX23" fmla="*/ 6607360 w 7179830"/>
              <a:gd name="connsiteY23" fmla="*/ 1075097 h 5226565"/>
              <a:gd name="connsiteX24" fmla="*/ 7110534 w 7179830"/>
              <a:gd name="connsiteY24" fmla="*/ 1541421 h 5226565"/>
              <a:gd name="connsiteX25" fmla="*/ 7179830 w 7179830"/>
              <a:gd name="connsiteY25" fmla="*/ 1630542 h 5226565"/>
              <a:gd name="connsiteX26" fmla="*/ 7136295 w 7179830"/>
              <a:gd name="connsiteY26" fmla="*/ 1700600 h 5226565"/>
              <a:gd name="connsiteX27" fmla="*/ 7131140 w 7179830"/>
              <a:gd name="connsiteY27" fmla="*/ 1693045 h 5226565"/>
              <a:gd name="connsiteX28" fmla="*/ 6577499 w 7179830"/>
              <a:gd name="connsiteY28" fmla="*/ 1148230 h 5226565"/>
              <a:gd name="connsiteX29" fmla="*/ 5494816 w 7179830"/>
              <a:gd name="connsiteY29" fmla="*/ 563527 h 5226565"/>
              <a:gd name="connsiteX30" fmla="*/ 5366967 w 7179830"/>
              <a:gd name="connsiteY30" fmla="*/ 514176 h 5226565"/>
              <a:gd name="connsiteX31" fmla="*/ 5244661 w 7179830"/>
              <a:gd name="connsiteY31" fmla="*/ 470725 h 5226565"/>
              <a:gd name="connsiteX32" fmla="*/ 5904822 w 7179830"/>
              <a:gd name="connsiteY32" fmla="*/ 815468 h 5226565"/>
              <a:gd name="connsiteX33" fmla="*/ 7015222 w 7179830"/>
              <a:gd name="connsiteY33" fmla="*/ 1815185 h 5226565"/>
              <a:gd name="connsiteX34" fmla="*/ 7040454 w 7179830"/>
              <a:gd name="connsiteY34" fmla="*/ 1854830 h 5226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7179830" h="5226565">
                <a:moveTo>
                  <a:pt x="5217841" y="464824"/>
                </a:moveTo>
                <a:lnTo>
                  <a:pt x="5222490" y="464289"/>
                </a:lnTo>
                <a:lnTo>
                  <a:pt x="5216768" y="463394"/>
                </a:lnTo>
                <a:cubicBezTo>
                  <a:pt x="5216768" y="463394"/>
                  <a:pt x="5216768" y="464646"/>
                  <a:pt x="5217841" y="464824"/>
                </a:cubicBezTo>
                <a:close/>
                <a:moveTo>
                  <a:pt x="4945201" y="5226565"/>
                </a:moveTo>
                <a:lnTo>
                  <a:pt x="140449" y="2240811"/>
                </a:lnTo>
                <a:lnTo>
                  <a:pt x="232913" y="2052782"/>
                </a:lnTo>
                <a:cubicBezTo>
                  <a:pt x="277693" y="1968290"/>
                  <a:pt x="325201" y="1885054"/>
                  <a:pt x="375714" y="1803205"/>
                </a:cubicBezTo>
                <a:cubicBezTo>
                  <a:pt x="667528" y="1329721"/>
                  <a:pt x="1039629" y="935091"/>
                  <a:pt x="1512756" y="638448"/>
                </a:cubicBezTo>
                <a:cubicBezTo>
                  <a:pt x="1939392" y="370950"/>
                  <a:pt x="2405724" y="210560"/>
                  <a:pt x="2902095" y="120440"/>
                </a:cubicBezTo>
                <a:cubicBezTo>
                  <a:pt x="2884054" y="118134"/>
                  <a:pt x="2865727" y="119904"/>
                  <a:pt x="2848453" y="125626"/>
                </a:cubicBezTo>
                <a:cubicBezTo>
                  <a:pt x="2498704" y="175943"/>
                  <a:pt x="2158217" y="277201"/>
                  <a:pt x="1837830" y="426203"/>
                </a:cubicBezTo>
                <a:cubicBezTo>
                  <a:pt x="1147094" y="744660"/>
                  <a:pt x="593502" y="1217071"/>
                  <a:pt x="214608" y="1882239"/>
                </a:cubicBezTo>
                <a:cubicBezTo>
                  <a:pt x="169441" y="1960776"/>
                  <a:pt x="128308" y="2041369"/>
                  <a:pt x="91317" y="2123701"/>
                </a:cubicBezTo>
                <a:lnTo>
                  <a:pt x="64092" y="2193361"/>
                </a:lnTo>
                <a:lnTo>
                  <a:pt x="0" y="2153533"/>
                </a:lnTo>
                <a:lnTo>
                  <a:pt x="42834" y="2047277"/>
                </a:lnTo>
                <a:cubicBezTo>
                  <a:pt x="241792" y="1615775"/>
                  <a:pt x="541268" y="1241591"/>
                  <a:pt x="923582" y="915600"/>
                </a:cubicBezTo>
                <a:cubicBezTo>
                  <a:pt x="1435331" y="478415"/>
                  <a:pt x="2028081" y="205375"/>
                  <a:pt x="2686989" y="73950"/>
                </a:cubicBezTo>
                <a:cubicBezTo>
                  <a:pt x="2810367" y="49274"/>
                  <a:pt x="2934818" y="32466"/>
                  <a:pt x="3059983" y="20308"/>
                </a:cubicBezTo>
                <a:cubicBezTo>
                  <a:pt x="3185149" y="8148"/>
                  <a:pt x="3308706" y="2963"/>
                  <a:pt x="3454435" y="1176"/>
                </a:cubicBezTo>
                <a:cubicBezTo>
                  <a:pt x="3599805" y="-5977"/>
                  <a:pt x="3761985" y="20665"/>
                  <a:pt x="3923806" y="49990"/>
                </a:cubicBezTo>
                <a:cubicBezTo>
                  <a:pt x="4409449" y="137964"/>
                  <a:pt x="4886867" y="257228"/>
                  <a:pt x="5350874" y="426917"/>
                </a:cubicBezTo>
                <a:cubicBezTo>
                  <a:pt x="5797001" y="589991"/>
                  <a:pt x="6223101" y="792223"/>
                  <a:pt x="6607360" y="1075097"/>
                </a:cubicBezTo>
                <a:cubicBezTo>
                  <a:pt x="6794438" y="1212779"/>
                  <a:pt x="6965102" y="1365689"/>
                  <a:pt x="7110534" y="1541421"/>
                </a:cubicBezTo>
                <a:lnTo>
                  <a:pt x="7179830" y="1630542"/>
                </a:lnTo>
                <a:lnTo>
                  <a:pt x="7136295" y="1700600"/>
                </a:lnTo>
                <a:lnTo>
                  <a:pt x="7131140" y="1693045"/>
                </a:lnTo>
                <a:cubicBezTo>
                  <a:pt x="6977874" y="1483026"/>
                  <a:pt x="6788448" y="1305671"/>
                  <a:pt x="6577499" y="1148230"/>
                </a:cubicBezTo>
                <a:cubicBezTo>
                  <a:pt x="6245452" y="900401"/>
                  <a:pt x="5878538" y="716408"/>
                  <a:pt x="5494816" y="563527"/>
                </a:cubicBezTo>
                <a:cubicBezTo>
                  <a:pt x="5452491" y="546487"/>
                  <a:pt x="5409881" y="530036"/>
                  <a:pt x="5366967" y="514176"/>
                </a:cubicBezTo>
                <a:cubicBezTo>
                  <a:pt x="5326377" y="499156"/>
                  <a:pt x="5285430" y="485210"/>
                  <a:pt x="5244661" y="470725"/>
                </a:cubicBezTo>
                <a:cubicBezTo>
                  <a:pt x="5471517" y="572127"/>
                  <a:pt x="5691970" y="687263"/>
                  <a:pt x="5904822" y="815468"/>
                </a:cubicBezTo>
                <a:cubicBezTo>
                  <a:pt x="6336645" y="1080104"/>
                  <a:pt x="6718758" y="1400351"/>
                  <a:pt x="7015222" y="1815185"/>
                </a:cubicBezTo>
                <a:lnTo>
                  <a:pt x="7040454" y="1854830"/>
                </a:lnTo>
                <a:close/>
              </a:path>
            </a:pathLst>
          </a:custGeom>
          <a:solidFill>
            <a:schemeClr val="accent1"/>
          </a:solidFill>
          <a:ln w="12700"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EE19C699-9BBD-5073-2C03-5F4C4CF5A397}"/>
              </a:ext>
            </a:extLst>
          </p:cNvPr>
          <p:cNvSpPr>
            <a:spLocks noGrp="1"/>
          </p:cNvSpPr>
          <p:nvPr>
            <p:ph type="title"/>
          </p:nvPr>
        </p:nvSpPr>
        <p:spPr>
          <a:xfrm>
            <a:off x="841246" y="673770"/>
            <a:ext cx="3644489" cy="2414488"/>
          </a:xfrm>
        </p:spPr>
        <p:txBody>
          <a:bodyPr anchor="t">
            <a:normAutofit/>
          </a:bodyPr>
          <a:lstStyle/>
          <a:p>
            <a:pPr>
              <a:lnSpc>
                <a:spcPct val="90000"/>
              </a:lnSpc>
            </a:pPr>
            <a:r>
              <a:rPr lang="en-US" sz="5600" b="1" dirty="0">
                <a:solidFill>
                  <a:schemeClr val="bg1"/>
                </a:solidFill>
              </a:rPr>
              <a:t>Supports different types of learners</a:t>
            </a:r>
            <a:endParaRPr lang="en-MD" sz="5600">
              <a:solidFill>
                <a:schemeClr val="bg1"/>
              </a:solidFill>
            </a:endParaRPr>
          </a:p>
        </p:txBody>
      </p:sp>
      <p:sp>
        <p:nvSpPr>
          <p:cNvPr id="3" name="Content Placeholder 2">
            <a:extLst>
              <a:ext uri="{FF2B5EF4-FFF2-40B4-BE49-F238E27FC236}">
                <a16:creationId xmlns:a16="http://schemas.microsoft.com/office/drawing/2014/main" id="{E4607E9A-483F-13A2-E763-3ECEDC97A925}"/>
              </a:ext>
            </a:extLst>
          </p:cNvPr>
          <p:cNvSpPr>
            <a:spLocks noGrp="1"/>
          </p:cNvSpPr>
          <p:nvPr>
            <p:ph idx="1"/>
          </p:nvPr>
        </p:nvSpPr>
        <p:spPr>
          <a:xfrm>
            <a:off x="6095999" y="882315"/>
            <a:ext cx="5254754" cy="5294647"/>
          </a:xfrm>
        </p:spPr>
        <p:txBody>
          <a:bodyPr>
            <a:normAutofit/>
          </a:bodyPr>
          <a:lstStyle/>
          <a:p>
            <a:pPr>
              <a:lnSpc>
                <a:spcPct val="100000"/>
              </a:lnSpc>
            </a:pPr>
            <a:r>
              <a:rPr lang="en-US" dirty="0"/>
              <a:t>No two students learn the same way, but with the right insight tools, educators can address diversity in learning styles and experiences. A Student Insight Solution platform like  </a:t>
            </a:r>
            <a:r>
              <a:rPr lang="en-GB" b="1" dirty="0">
                <a:hlinkClick r:id="rId2"/>
              </a:rPr>
              <a:t>Moodle</a:t>
            </a:r>
            <a:r>
              <a:rPr lang="en-GB" b="1" dirty="0"/>
              <a:t> </a:t>
            </a:r>
            <a:r>
              <a:rPr lang="en-US" dirty="0"/>
              <a:t>can provide a detailed overview that is essential in identifying student needs based on real-time feedback. Blue provides the centralized insight and increase in student engagement by allowing instructors to connect and engage with every single student, no matter where they are or what their challenges are. </a:t>
            </a:r>
          </a:p>
          <a:p>
            <a:pPr marL="0" indent="0">
              <a:lnSpc>
                <a:spcPct val="100000"/>
              </a:lnSpc>
              <a:buNone/>
            </a:pPr>
            <a:br>
              <a:rPr lang="en-US" dirty="0"/>
            </a:br>
            <a:endParaRPr lang="en-MD"/>
          </a:p>
        </p:txBody>
      </p:sp>
    </p:spTree>
    <p:extLst>
      <p:ext uri="{BB962C8B-B14F-4D97-AF65-F5344CB8AC3E}">
        <p14:creationId xmlns:p14="http://schemas.microsoft.com/office/powerpoint/2010/main" val="7826355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7">
            <a:extLst>
              <a:ext uri="{FF2B5EF4-FFF2-40B4-BE49-F238E27FC236}">
                <a16:creationId xmlns:a16="http://schemas.microsoft.com/office/drawing/2014/main" id="{745DEEED-BE3A-4307-800A-45F555B51C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9">
            <a:extLst>
              <a:ext uri="{FF2B5EF4-FFF2-40B4-BE49-F238E27FC236}">
                <a16:creationId xmlns:a16="http://schemas.microsoft.com/office/drawing/2014/main" id="{F5C73706-35AD-4797-B796-D806B8FE5A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5006297" cy="6858000"/>
          </a:xfrm>
          <a:custGeom>
            <a:avLst/>
            <a:gdLst>
              <a:gd name="connsiteX0" fmla="*/ 5006297 w 5006297"/>
              <a:gd name="connsiteY0" fmla="*/ 0 h 6858000"/>
              <a:gd name="connsiteX1" fmla="*/ 1229608 w 5006297"/>
              <a:gd name="connsiteY1" fmla="*/ 0 h 6858000"/>
              <a:gd name="connsiteX2" fmla="*/ 1128285 w 5006297"/>
              <a:gd name="connsiteY2" fmla="*/ 156518 h 6858000"/>
              <a:gd name="connsiteX3" fmla="*/ 768782 w 5006297"/>
              <a:gd name="connsiteY3" fmla="*/ 825746 h 6858000"/>
              <a:gd name="connsiteX4" fmla="*/ 743290 w 5006297"/>
              <a:gd name="connsiteY4" fmla="*/ 860183 h 6858000"/>
              <a:gd name="connsiteX5" fmla="*/ 787138 w 5006297"/>
              <a:gd name="connsiteY5" fmla="*/ 756243 h 6858000"/>
              <a:gd name="connsiteX6" fmla="*/ 980544 w 5006297"/>
              <a:gd name="connsiteY6" fmla="*/ 339016 h 6858000"/>
              <a:gd name="connsiteX7" fmla="*/ 1161966 w 5006297"/>
              <a:gd name="connsiteY7" fmla="*/ 0 h 6858000"/>
              <a:gd name="connsiteX8" fmla="*/ 1104491 w 5006297"/>
              <a:gd name="connsiteY8" fmla="*/ 0 h 6858000"/>
              <a:gd name="connsiteX9" fmla="*/ 993044 w 5006297"/>
              <a:gd name="connsiteY9" fmla="*/ 204247 h 6858000"/>
              <a:gd name="connsiteX10" fmla="*/ 494731 w 5006297"/>
              <a:gd name="connsiteY10" fmla="*/ 1375322 h 6858000"/>
              <a:gd name="connsiteX11" fmla="*/ 46559 w 5006297"/>
              <a:gd name="connsiteY11" fmla="*/ 3329787 h 6858000"/>
              <a:gd name="connsiteX12" fmla="*/ 12272 w 5006297"/>
              <a:gd name="connsiteY12" fmla="*/ 4352595 h 6858000"/>
              <a:gd name="connsiteX13" fmla="*/ 171094 w 5006297"/>
              <a:gd name="connsiteY13" fmla="*/ 5544543 h 6858000"/>
              <a:gd name="connsiteX14" fmla="*/ 538125 w 5006297"/>
              <a:gd name="connsiteY14" fmla="*/ 6816123 h 6858000"/>
              <a:gd name="connsiteX15" fmla="*/ 555724 w 5006297"/>
              <a:gd name="connsiteY15" fmla="*/ 6858000 h 6858000"/>
              <a:gd name="connsiteX16" fmla="*/ 608303 w 5006297"/>
              <a:gd name="connsiteY16" fmla="*/ 6858000 h 6858000"/>
              <a:gd name="connsiteX17" fmla="*/ 596366 w 5006297"/>
              <a:gd name="connsiteY17" fmla="*/ 6829337 h 6858000"/>
              <a:gd name="connsiteX18" fmla="*/ 364843 w 5006297"/>
              <a:gd name="connsiteY18" fmla="*/ 6132604 h 6858000"/>
              <a:gd name="connsiteX19" fmla="*/ 213412 w 5006297"/>
              <a:gd name="connsiteY19" fmla="*/ 5505676 h 6858000"/>
              <a:gd name="connsiteX20" fmla="*/ 211628 w 5006297"/>
              <a:gd name="connsiteY20" fmla="*/ 5472254 h 6858000"/>
              <a:gd name="connsiteX21" fmla="*/ 311945 w 5006297"/>
              <a:gd name="connsiteY21" fmla="*/ 5821167 h 6858000"/>
              <a:gd name="connsiteX22" fmla="*/ 623960 w 5006297"/>
              <a:gd name="connsiteY22" fmla="*/ 6658826 h 6858000"/>
              <a:gd name="connsiteX23" fmla="*/ 717350 w 5006297"/>
              <a:gd name="connsiteY23" fmla="*/ 6858000 h 6858000"/>
              <a:gd name="connsiteX24" fmla="*/ 5006297 w 5006297"/>
              <a:gd name="connsiteY2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006297" h="6858000">
                <a:moveTo>
                  <a:pt x="5006297" y="0"/>
                </a:moveTo>
                <a:lnTo>
                  <a:pt x="1229608" y="0"/>
                </a:lnTo>
                <a:lnTo>
                  <a:pt x="1128285" y="156518"/>
                </a:lnTo>
                <a:cubicBezTo>
                  <a:pt x="996915" y="372642"/>
                  <a:pt x="877575" y="596029"/>
                  <a:pt x="768782" y="825746"/>
                </a:cubicBezTo>
                <a:cubicBezTo>
                  <a:pt x="763429" y="839224"/>
                  <a:pt x="754646" y="851089"/>
                  <a:pt x="743290" y="860183"/>
                </a:cubicBezTo>
                <a:cubicBezTo>
                  <a:pt x="757948" y="825621"/>
                  <a:pt x="772224" y="790805"/>
                  <a:pt x="787138" y="756243"/>
                </a:cubicBezTo>
                <a:cubicBezTo>
                  <a:pt x="848067" y="615114"/>
                  <a:pt x="912406" y="475964"/>
                  <a:pt x="980544" y="339016"/>
                </a:cubicBezTo>
                <a:lnTo>
                  <a:pt x="1161966" y="0"/>
                </a:lnTo>
                <a:lnTo>
                  <a:pt x="1104491" y="0"/>
                </a:lnTo>
                <a:lnTo>
                  <a:pt x="993044" y="204247"/>
                </a:lnTo>
                <a:cubicBezTo>
                  <a:pt x="798291" y="579761"/>
                  <a:pt x="634561" y="971401"/>
                  <a:pt x="494731" y="1375322"/>
                </a:cubicBezTo>
                <a:cubicBezTo>
                  <a:pt x="277072" y="2009491"/>
                  <a:pt x="126862" y="2664550"/>
                  <a:pt x="46559" y="3329787"/>
                </a:cubicBezTo>
                <a:cubicBezTo>
                  <a:pt x="4496" y="3670216"/>
                  <a:pt x="-14242" y="4010141"/>
                  <a:pt x="12272" y="4352595"/>
                </a:cubicBezTo>
                <a:cubicBezTo>
                  <a:pt x="43627" y="4752907"/>
                  <a:pt x="90918" y="5150814"/>
                  <a:pt x="171094" y="5544543"/>
                </a:cubicBezTo>
                <a:cubicBezTo>
                  <a:pt x="259524" y="5979227"/>
                  <a:pt x="379573" y="6403657"/>
                  <a:pt x="538125" y="6816123"/>
                </a:cubicBezTo>
                <a:lnTo>
                  <a:pt x="555724" y="6858000"/>
                </a:lnTo>
                <a:lnTo>
                  <a:pt x="608303" y="6858000"/>
                </a:lnTo>
                <a:lnTo>
                  <a:pt x="596366" y="6829337"/>
                </a:lnTo>
                <a:cubicBezTo>
                  <a:pt x="508696" y="6602484"/>
                  <a:pt x="431985" y="6369981"/>
                  <a:pt x="364843" y="6132604"/>
                </a:cubicBezTo>
                <a:cubicBezTo>
                  <a:pt x="306463" y="5925865"/>
                  <a:pt x="263378" y="5714822"/>
                  <a:pt x="213412" y="5505676"/>
                </a:cubicBezTo>
                <a:cubicBezTo>
                  <a:pt x="212231" y="5494574"/>
                  <a:pt x="211637" y="5483421"/>
                  <a:pt x="211628" y="5472254"/>
                </a:cubicBezTo>
                <a:cubicBezTo>
                  <a:pt x="248210" y="5599108"/>
                  <a:pt x="277401" y="5710897"/>
                  <a:pt x="311945" y="5821167"/>
                </a:cubicBezTo>
                <a:cubicBezTo>
                  <a:pt x="401999" y="6108329"/>
                  <a:pt x="505868" y="6387643"/>
                  <a:pt x="623960" y="6658826"/>
                </a:cubicBezTo>
                <a:lnTo>
                  <a:pt x="717350" y="6858000"/>
                </a:lnTo>
                <a:lnTo>
                  <a:pt x="5006297" y="6858000"/>
                </a:lnTo>
                <a:close/>
              </a:path>
            </a:pathLst>
          </a:custGeom>
          <a:solidFill>
            <a:schemeClr val="accent1"/>
          </a:solidFill>
          <a:ln w="685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635A6169-3B55-CA41-5985-3FE27582C606}"/>
              </a:ext>
            </a:extLst>
          </p:cNvPr>
          <p:cNvSpPr>
            <a:spLocks noGrp="1"/>
          </p:cNvSpPr>
          <p:nvPr>
            <p:ph type="title"/>
          </p:nvPr>
        </p:nvSpPr>
        <p:spPr>
          <a:xfrm>
            <a:off x="841248" y="644652"/>
            <a:ext cx="3182112" cy="5568696"/>
          </a:xfrm>
        </p:spPr>
        <p:txBody>
          <a:bodyPr>
            <a:normAutofit/>
          </a:bodyPr>
          <a:lstStyle/>
          <a:p>
            <a:r>
              <a:rPr lang="en-US" sz="6600" b="1" dirty="0">
                <a:solidFill>
                  <a:srgbClr val="FFFFFF"/>
                </a:solidFill>
              </a:rPr>
              <a:t>Rationale</a:t>
            </a:r>
            <a:br>
              <a:rPr lang="en-US" sz="6600" b="1" dirty="0">
                <a:solidFill>
                  <a:srgbClr val="FFFFFF"/>
                </a:solidFill>
              </a:rPr>
            </a:br>
            <a:br>
              <a:rPr lang="en-US" sz="6600" b="1" dirty="0">
                <a:solidFill>
                  <a:srgbClr val="FFFFFF"/>
                </a:solidFill>
              </a:rPr>
            </a:br>
            <a:r>
              <a:rPr lang="en-US" sz="6600" b="1" dirty="0">
                <a:solidFill>
                  <a:srgbClr val="FFFFFF"/>
                </a:solidFill>
              </a:rPr>
              <a:t>Access information more easily</a:t>
            </a:r>
            <a:endParaRPr lang="en-MD" sz="6600">
              <a:solidFill>
                <a:srgbClr val="FFFFFF"/>
              </a:solidFill>
            </a:endParaRPr>
          </a:p>
        </p:txBody>
      </p:sp>
      <p:sp>
        <p:nvSpPr>
          <p:cNvPr id="3" name="Content Placeholder 2">
            <a:extLst>
              <a:ext uri="{FF2B5EF4-FFF2-40B4-BE49-F238E27FC236}">
                <a16:creationId xmlns:a16="http://schemas.microsoft.com/office/drawing/2014/main" id="{CA5BB47E-9C38-D616-6758-536F15FA3B61}"/>
              </a:ext>
            </a:extLst>
          </p:cNvPr>
          <p:cNvSpPr>
            <a:spLocks noGrp="1"/>
          </p:cNvSpPr>
          <p:nvPr>
            <p:ph idx="1"/>
          </p:nvPr>
        </p:nvSpPr>
        <p:spPr>
          <a:xfrm>
            <a:off x="5494350" y="644652"/>
            <a:ext cx="5856401" cy="5568696"/>
          </a:xfrm>
        </p:spPr>
        <p:txBody>
          <a:bodyPr anchor="ctr">
            <a:normAutofit/>
          </a:bodyPr>
          <a:lstStyle/>
          <a:p>
            <a:r>
              <a:rPr lang="en-US" dirty="0"/>
              <a:t>Technology makes it easier for students to find information quickly and accurately. Search engines and e-books are partially replacing traditional textbooks. Instead of personal tutors, students can get one-on-one help through educational videos – anytime and anywhere – and massive open online courses (</a:t>
            </a:r>
            <a:r>
              <a:rPr lang="en-US" dirty="0">
                <a:hlinkClick r:id="rId2"/>
              </a:rPr>
              <a:t>HWB</a:t>
            </a:r>
            <a:r>
              <a:rPr lang="en-US" dirty="0"/>
              <a:t>). Giving students a grounding in using these continuous learning tools enriches their future learning potential. </a:t>
            </a:r>
          </a:p>
          <a:p>
            <a:pPr marL="0" indent="0">
              <a:buNone/>
            </a:pPr>
            <a:br>
              <a:rPr lang="en-US" dirty="0"/>
            </a:br>
            <a:endParaRPr lang="en-MD" dirty="0"/>
          </a:p>
        </p:txBody>
      </p:sp>
    </p:spTree>
    <p:extLst>
      <p:ext uri="{BB962C8B-B14F-4D97-AF65-F5344CB8AC3E}">
        <p14:creationId xmlns:p14="http://schemas.microsoft.com/office/powerpoint/2010/main" val="2174373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edge">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8F2DA8C-CF8B-E3D8-DD1D-7F99A6FA7418}"/>
              </a:ext>
            </a:extLst>
          </p:cNvPr>
          <p:cNvSpPr>
            <a:spLocks noGrp="1"/>
          </p:cNvSpPr>
          <p:nvPr>
            <p:ph type="title"/>
          </p:nvPr>
        </p:nvSpPr>
        <p:spPr>
          <a:xfrm>
            <a:off x="841248" y="548640"/>
            <a:ext cx="3419540" cy="5431536"/>
          </a:xfrm>
        </p:spPr>
        <p:txBody>
          <a:bodyPr>
            <a:normAutofit fontScale="90000"/>
          </a:bodyPr>
          <a:lstStyle/>
          <a:p>
            <a:r>
              <a:rPr lang="en-US" sz="6000" b="1" dirty="0"/>
              <a:t>Rationale</a:t>
            </a:r>
            <a:br>
              <a:rPr lang="en-US" sz="6000" b="1" dirty="0"/>
            </a:br>
            <a:r>
              <a:rPr lang="en-US" sz="6000" b="1" dirty="0"/>
              <a:t>Teaches students how to be responsible online</a:t>
            </a:r>
            <a:endParaRPr lang="en-MD" sz="6000"/>
          </a:p>
        </p:txBody>
      </p:sp>
      <p:sp>
        <p:nvSpPr>
          <p:cNvPr id="10" name="Rectangle 6">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39411" y="3254143"/>
            <a:ext cx="4480560" cy="27432"/>
          </a:xfrm>
          <a:custGeom>
            <a:avLst/>
            <a:gdLst>
              <a:gd name="connsiteX0" fmla="*/ 0 w 4480560"/>
              <a:gd name="connsiteY0" fmla="*/ 0 h 27432"/>
              <a:gd name="connsiteX1" fmla="*/ 595274 w 4480560"/>
              <a:gd name="connsiteY1" fmla="*/ 0 h 27432"/>
              <a:gd name="connsiteX2" fmla="*/ 1100938 w 4480560"/>
              <a:gd name="connsiteY2" fmla="*/ 0 h 27432"/>
              <a:gd name="connsiteX3" fmla="*/ 1651406 w 4480560"/>
              <a:gd name="connsiteY3" fmla="*/ 0 h 27432"/>
              <a:gd name="connsiteX4" fmla="*/ 2336292 w 4480560"/>
              <a:gd name="connsiteY4" fmla="*/ 0 h 27432"/>
              <a:gd name="connsiteX5" fmla="*/ 2931566 w 4480560"/>
              <a:gd name="connsiteY5" fmla="*/ 0 h 27432"/>
              <a:gd name="connsiteX6" fmla="*/ 3482035 w 4480560"/>
              <a:gd name="connsiteY6" fmla="*/ 0 h 27432"/>
              <a:gd name="connsiteX7" fmla="*/ 4480560 w 4480560"/>
              <a:gd name="connsiteY7" fmla="*/ 0 h 27432"/>
              <a:gd name="connsiteX8" fmla="*/ 4480560 w 4480560"/>
              <a:gd name="connsiteY8" fmla="*/ 27432 h 27432"/>
              <a:gd name="connsiteX9" fmla="*/ 3840480 w 4480560"/>
              <a:gd name="connsiteY9" fmla="*/ 27432 h 27432"/>
              <a:gd name="connsiteX10" fmla="*/ 3290011 w 4480560"/>
              <a:gd name="connsiteY10" fmla="*/ 27432 h 27432"/>
              <a:gd name="connsiteX11" fmla="*/ 2560320 w 4480560"/>
              <a:gd name="connsiteY11" fmla="*/ 27432 h 27432"/>
              <a:gd name="connsiteX12" fmla="*/ 1965046 w 4480560"/>
              <a:gd name="connsiteY12" fmla="*/ 27432 h 27432"/>
              <a:gd name="connsiteX13" fmla="*/ 1459382 w 4480560"/>
              <a:gd name="connsiteY13" fmla="*/ 27432 h 27432"/>
              <a:gd name="connsiteX14" fmla="*/ 774497 w 4480560"/>
              <a:gd name="connsiteY14" fmla="*/ 27432 h 27432"/>
              <a:gd name="connsiteX15" fmla="*/ 0 w 4480560"/>
              <a:gd name="connsiteY15" fmla="*/ 27432 h 27432"/>
              <a:gd name="connsiteX16" fmla="*/ 0 w 4480560"/>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27432"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79587" y="8304"/>
                  <a:pt x="4480082" y="21512"/>
                  <a:pt x="4480560" y="27432"/>
                </a:cubicBezTo>
                <a:cubicBezTo>
                  <a:pt x="4314132" y="24068"/>
                  <a:pt x="4028383" y="45776"/>
                  <a:pt x="3840480" y="27432"/>
                </a:cubicBezTo>
                <a:cubicBezTo>
                  <a:pt x="3652577" y="9088"/>
                  <a:pt x="3547615" y="11992"/>
                  <a:pt x="3290011" y="27432"/>
                </a:cubicBezTo>
                <a:cubicBezTo>
                  <a:pt x="3032407" y="42872"/>
                  <a:pt x="2830268" y="17863"/>
                  <a:pt x="2560320" y="27432"/>
                </a:cubicBezTo>
                <a:cubicBezTo>
                  <a:pt x="2290372" y="37001"/>
                  <a:pt x="2147422" y="15872"/>
                  <a:pt x="1965046" y="27432"/>
                </a:cubicBezTo>
                <a:cubicBezTo>
                  <a:pt x="1782670" y="38992"/>
                  <a:pt x="1689791" y="49824"/>
                  <a:pt x="1459382" y="27432"/>
                </a:cubicBezTo>
                <a:cubicBezTo>
                  <a:pt x="1228973" y="5040"/>
                  <a:pt x="915486" y="45645"/>
                  <a:pt x="774497" y="27432"/>
                </a:cubicBezTo>
                <a:cubicBezTo>
                  <a:pt x="633508" y="9219"/>
                  <a:pt x="361442" y="-1963"/>
                  <a:pt x="0" y="27432"/>
                </a:cubicBezTo>
                <a:cubicBezTo>
                  <a:pt x="-1048" y="14992"/>
                  <a:pt x="-1120" y="7447"/>
                  <a:pt x="0" y="0"/>
                </a:cubicBezTo>
                <a:close/>
              </a:path>
              <a:path w="4480560" h="27432"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81045" y="9333"/>
                  <a:pt x="4481838" y="19699"/>
                  <a:pt x="4480560" y="27432"/>
                </a:cubicBezTo>
                <a:cubicBezTo>
                  <a:pt x="4279652" y="2294"/>
                  <a:pt x="4200762" y="50710"/>
                  <a:pt x="3930091" y="27432"/>
                </a:cubicBezTo>
                <a:cubicBezTo>
                  <a:pt x="3659420" y="4154"/>
                  <a:pt x="3456052" y="31438"/>
                  <a:pt x="3290011" y="27432"/>
                </a:cubicBezTo>
                <a:cubicBezTo>
                  <a:pt x="3123970" y="23426"/>
                  <a:pt x="2882392" y="41962"/>
                  <a:pt x="2649931" y="27432"/>
                </a:cubicBezTo>
                <a:cubicBezTo>
                  <a:pt x="2417470" y="12902"/>
                  <a:pt x="2238426" y="16481"/>
                  <a:pt x="2054657" y="27432"/>
                </a:cubicBezTo>
                <a:cubicBezTo>
                  <a:pt x="1870888" y="38383"/>
                  <a:pt x="1566368" y="54184"/>
                  <a:pt x="1324966" y="27432"/>
                </a:cubicBezTo>
                <a:cubicBezTo>
                  <a:pt x="1083564" y="680"/>
                  <a:pt x="787410" y="20090"/>
                  <a:pt x="595274" y="27432"/>
                </a:cubicBezTo>
                <a:cubicBezTo>
                  <a:pt x="403138" y="34774"/>
                  <a:pt x="169622" y="19643"/>
                  <a:pt x="0" y="27432"/>
                </a:cubicBezTo>
                <a:cubicBezTo>
                  <a:pt x="211" y="18145"/>
                  <a:pt x="120" y="6480"/>
                  <a:pt x="0" y="0"/>
                </a:cubicBezTo>
                <a:close/>
              </a:path>
            </a:pathLst>
          </a:custGeom>
          <a:solidFill>
            <a:schemeClr val="accent1"/>
          </a:solidFill>
          <a:ln w="41275" cap="rnd">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6070D83-1E7F-A050-9AF8-BC389E20A7E7}"/>
              </a:ext>
            </a:extLst>
          </p:cNvPr>
          <p:cNvSpPr>
            <a:spLocks noGrp="1"/>
          </p:cNvSpPr>
          <p:nvPr>
            <p:ph idx="1"/>
          </p:nvPr>
        </p:nvSpPr>
        <p:spPr>
          <a:xfrm>
            <a:off x="5298595" y="552091"/>
            <a:ext cx="6052158" cy="5431536"/>
          </a:xfrm>
        </p:spPr>
        <p:txBody>
          <a:bodyPr anchor="ctr">
            <a:normAutofit/>
          </a:bodyPr>
          <a:lstStyle/>
          <a:p>
            <a:r>
              <a:rPr lang="en-US" dirty="0"/>
              <a:t>With social media sites abundance , most students are already digital citizens. However, by incorporating technology into the classroom, students can begin to learn how to be responsible in the digital world and with their digital actions. The class becomes a microcosm of the broader digital landscape where students can practice how to communicate, search, and engage with other digital citizens.</a:t>
            </a:r>
          </a:p>
          <a:p>
            <a:pPr marL="0" indent="0">
              <a:buNone/>
            </a:pPr>
            <a:br>
              <a:rPr lang="en-US" dirty="0"/>
            </a:br>
            <a:endParaRPr lang="en-MD" dirty="0"/>
          </a:p>
        </p:txBody>
      </p:sp>
    </p:spTree>
    <p:extLst>
      <p:ext uri="{BB962C8B-B14F-4D97-AF65-F5344CB8AC3E}">
        <p14:creationId xmlns:p14="http://schemas.microsoft.com/office/powerpoint/2010/main" val="2842060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animEffect transition="in" filter="fade">
                                      <p:cBhvr>
                                        <p:cTn id="9" dur="500"/>
                                        <p:tgtEl>
                                          <p:spTgt spid="2"/>
                                        </p:tgtEl>
                                      </p:cBhvr>
                                    </p:animEffect>
                                  </p:childTnLst>
                                </p:cTn>
                              </p:par>
                            </p:childTnLst>
                          </p:cTn>
                        </p:par>
                      </p:childTnLst>
                    </p:cTn>
                  </p:par>
                  <p:par>
                    <p:cTn id="10" fill="hold">
                      <p:stCondLst>
                        <p:cond delay="indefinite"/>
                      </p:stCondLst>
                      <p:childTnLst>
                        <p:par>
                          <p:cTn id="11" fill="hold">
                            <p:stCondLst>
                              <p:cond delay="0"/>
                            </p:stCondLst>
                            <p:childTnLst>
                              <p:par>
                                <p:cTn id="12" presetID="17" presetClass="entr" presetSubtype="1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p:cTn id="14" dur="500" fill="hold"/>
                                        <p:tgtEl>
                                          <p:spTgt spid="3">
                                            <p:txEl>
                                              <p:pRg st="0" end="0"/>
                                            </p:txEl>
                                          </p:spTgt>
                                        </p:tgtEl>
                                        <p:attrNameLst>
                                          <p:attrName>ppt_w</p:attrName>
                                        </p:attrNameLst>
                                      </p:cBhvr>
                                      <p:tavLst>
                                        <p:tav tm="0">
                                          <p:val>
                                            <p:fltVal val="0"/>
                                          </p:val>
                                        </p:tav>
                                        <p:tav tm="100000">
                                          <p:val>
                                            <p:strVal val="#ppt_w"/>
                                          </p:val>
                                        </p:tav>
                                      </p:tavLst>
                                    </p:anim>
                                    <p:anim calcmode="lin" valueType="num">
                                      <p:cBhvr>
                                        <p:cTn id="15" dur="500" fill="hold"/>
                                        <p:tgtEl>
                                          <p:spTgt spid="3">
                                            <p:txEl>
                                              <p:pRg st="0" end="0"/>
                                            </p:txEl>
                                          </p:spTgt>
                                        </p:tgtEl>
                                        <p:attrNameLst>
                                          <p:attrName>ppt_h</p:attrName>
                                        </p:attrNameLst>
                                      </p:cBhvr>
                                      <p:tavLst>
                                        <p:tav tm="0">
                                          <p:val>
                                            <p:strVal val="#ppt_h"/>
                                          </p:val>
                                        </p:tav>
                                        <p:tav tm="100000">
                                          <p:val>
                                            <p:strVal val="#ppt_h"/>
                                          </p:val>
                                        </p:tav>
                                      </p:tavLst>
                                    </p:anim>
                                  </p:childTnLst>
                                </p:cTn>
                              </p:par>
                            </p:childTnLst>
                          </p:cTn>
                        </p:par>
                      </p:childTnLst>
                    </p:cTn>
                  </p:par>
                  <p:par>
                    <p:cTn id="16" fill="hold">
                      <p:stCondLst>
                        <p:cond delay="indefinite"/>
                      </p:stCondLst>
                      <p:childTnLst>
                        <p:par>
                          <p:cTn id="17" fill="hold">
                            <p:stCondLst>
                              <p:cond delay="0"/>
                            </p:stCondLst>
                            <p:childTnLst>
                              <p:par>
                                <p:cTn id="18" presetID="17" presetClass="entr" presetSubtype="1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p:cTn id="20" dur="500" fill="hold"/>
                                        <p:tgtEl>
                                          <p:spTgt spid="3">
                                            <p:txEl>
                                              <p:pRg st="1" end="1"/>
                                            </p:txEl>
                                          </p:spTgt>
                                        </p:tgtEl>
                                        <p:attrNameLst>
                                          <p:attrName>ppt_w</p:attrName>
                                        </p:attrNameLst>
                                      </p:cBhvr>
                                      <p:tavLst>
                                        <p:tav tm="0">
                                          <p:val>
                                            <p:fltVal val="0"/>
                                          </p:val>
                                        </p:tav>
                                        <p:tav tm="100000">
                                          <p:val>
                                            <p:strVal val="#ppt_w"/>
                                          </p:val>
                                        </p:tav>
                                      </p:tavLst>
                                    </p:anim>
                                    <p:anim calcmode="lin" valueType="num">
                                      <p:cBhvr>
                                        <p:cTn id="21" dur="500" fill="hold"/>
                                        <p:tgtEl>
                                          <p:spTgt spid="3">
                                            <p:txEl>
                                              <p:pRg st="1" end="1"/>
                                            </p:txEl>
                                          </p:spTgt>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Rectangle 6">
            <a:extLst>
              <a:ext uri="{FF2B5EF4-FFF2-40B4-BE49-F238E27FC236}">
                <a16:creationId xmlns:a16="http://schemas.microsoft.com/office/drawing/2014/main" id="{DA381740-063A-41A4-836D-85D14980EE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4736883"/>
            <a:ext cx="4243589" cy="27432"/>
          </a:xfrm>
          <a:custGeom>
            <a:avLst/>
            <a:gdLst>
              <a:gd name="connsiteX0" fmla="*/ 0 w 4243589"/>
              <a:gd name="connsiteY0" fmla="*/ 0 h 27432"/>
              <a:gd name="connsiteX1" fmla="*/ 563791 w 4243589"/>
              <a:gd name="connsiteY1" fmla="*/ 0 h 27432"/>
              <a:gd name="connsiteX2" fmla="*/ 1042710 w 4243589"/>
              <a:gd name="connsiteY2" fmla="*/ 0 h 27432"/>
              <a:gd name="connsiteX3" fmla="*/ 1564066 w 4243589"/>
              <a:gd name="connsiteY3" fmla="*/ 0 h 27432"/>
              <a:gd name="connsiteX4" fmla="*/ 2212729 w 4243589"/>
              <a:gd name="connsiteY4" fmla="*/ 0 h 27432"/>
              <a:gd name="connsiteX5" fmla="*/ 2776520 w 4243589"/>
              <a:gd name="connsiteY5" fmla="*/ 0 h 27432"/>
              <a:gd name="connsiteX6" fmla="*/ 3297875 w 4243589"/>
              <a:gd name="connsiteY6" fmla="*/ 0 h 27432"/>
              <a:gd name="connsiteX7" fmla="*/ 4243589 w 4243589"/>
              <a:gd name="connsiteY7" fmla="*/ 0 h 27432"/>
              <a:gd name="connsiteX8" fmla="*/ 4243589 w 4243589"/>
              <a:gd name="connsiteY8" fmla="*/ 27432 h 27432"/>
              <a:gd name="connsiteX9" fmla="*/ 3637362 w 4243589"/>
              <a:gd name="connsiteY9" fmla="*/ 27432 h 27432"/>
              <a:gd name="connsiteX10" fmla="*/ 3116007 w 4243589"/>
              <a:gd name="connsiteY10" fmla="*/ 27432 h 27432"/>
              <a:gd name="connsiteX11" fmla="*/ 2424908 w 4243589"/>
              <a:gd name="connsiteY11" fmla="*/ 27432 h 27432"/>
              <a:gd name="connsiteX12" fmla="*/ 1861117 w 4243589"/>
              <a:gd name="connsiteY12" fmla="*/ 27432 h 27432"/>
              <a:gd name="connsiteX13" fmla="*/ 1382198 w 4243589"/>
              <a:gd name="connsiteY13" fmla="*/ 27432 h 27432"/>
              <a:gd name="connsiteX14" fmla="*/ 733535 w 4243589"/>
              <a:gd name="connsiteY14" fmla="*/ 27432 h 27432"/>
              <a:gd name="connsiteX15" fmla="*/ 0 w 4243589"/>
              <a:gd name="connsiteY15" fmla="*/ 27432 h 27432"/>
              <a:gd name="connsiteX16" fmla="*/ 0 w 4243589"/>
              <a:gd name="connsiteY16"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27432"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2616" y="8304"/>
                  <a:pt x="4243111" y="21512"/>
                  <a:pt x="4243589" y="27432"/>
                </a:cubicBezTo>
                <a:cubicBezTo>
                  <a:pt x="4112949" y="6289"/>
                  <a:pt x="3928037" y="10975"/>
                  <a:pt x="3637362" y="27432"/>
                </a:cubicBezTo>
                <a:cubicBezTo>
                  <a:pt x="3346687" y="43889"/>
                  <a:pt x="3254446" y="35813"/>
                  <a:pt x="3116007" y="27432"/>
                </a:cubicBezTo>
                <a:cubicBezTo>
                  <a:pt x="2977569" y="19051"/>
                  <a:pt x="2620228" y="38017"/>
                  <a:pt x="2424908" y="27432"/>
                </a:cubicBezTo>
                <a:cubicBezTo>
                  <a:pt x="2229588" y="16847"/>
                  <a:pt x="2088287" y="5290"/>
                  <a:pt x="1861117" y="27432"/>
                </a:cubicBezTo>
                <a:cubicBezTo>
                  <a:pt x="1633947" y="49574"/>
                  <a:pt x="1502447" y="8273"/>
                  <a:pt x="1382198" y="27432"/>
                </a:cubicBezTo>
                <a:cubicBezTo>
                  <a:pt x="1261949" y="46591"/>
                  <a:pt x="1045440" y="37497"/>
                  <a:pt x="733535" y="27432"/>
                </a:cubicBezTo>
                <a:cubicBezTo>
                  <a:pt x="421630" y="17367"/>
                  <a:pt x="341257" y="-9215"/>
                  <a:pt x="0" y="27432"/>
                </a:cubicBezTo>
                <a:cubicBezTo>
                  <a:pt x="-1048" y="14992"/>
                  <a:pt x="-1120" y="7447"/>
                  <a:pt x="0" y="0"/>
                </a:cubicBezTo>
                <a:close/>
              </a:path>
              <a:path w="4243589" h="27432"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4074" y="9333"/>
                  <a:pt x="4244867" y="19699"/>
                  <a:pt x="4243589" y="27432"/>
                </a:cubicBezTo>
                <a:cubicBezTo>
                  <a:pt x="4130424" y="7904"/>
                  <a:pt x="3932803" y="51393"/>
                  <a:pt x="3722234" y="27432"/>
                </a:cubicBezTo>
                <a:cubicBezTo>
                  <a:pt x="3511665" y="3471"/>
                  <a:pt x="3269903" y="55138"/>
                  <a:pt x="3116007" y="27432"/>
                </a:cubicBezTo>
                <a:cubicBezTo>
                  <a:pt x="2962111" y="-274"/>
                  <a:pt x="2744280" y="32368"/>
                  <a:pt x="2509780" y="27432"/>
                </a:cubicBezTo>
                <a:cubicBezTo>
                  <a:pt x="2275280" y="22496"/>
                  <a:pt x="2066059" y="52808"/>
                  <a:pt x="1945989" y="27432"/>
                </a:cubicBezTo>
                <a:cubicBezTo>
                  <a:pt x="1825919" y="2056"/>
                  <a:pt x="1407329" y="21760"/>
                  <a:pt x="1254890" y="27432"/>
                </a:cubicBezTo>
                <a:cubicBezTo>
                  <a:pt x="1102451" y="33104"/>
                  <a:pt x="837950" y="40817"/>
                  <a:pt x="563791" y="27432"/>
                </a:cubicBezTo>
                <a:cubicBezTo>
                  <a:pt x="289632" y="14047"/>
                  <a:pt x="132768" y="16249"/>
                  <a:pt x="0" y="27432"/>
                </a:cubicBezTo>
                <a:cubicBezTo>
                  <a:pt x="211" y="18145"/>
                  <a:pt x="120" y="6480"/>
                  <a:pt x="0" y="0"/>
                </a:cubicBezTo>
                <a:close/>
              </a:path>
            </a:pathLst>
          </a:custGeom>
          <a:solidFill>
            <a:schemeClr val="tx1"/>
          </a:solidFill>
          <a:ln w="38100" cap="rnd">
            <a:solidFill>
              <a:schemeClr val="tx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useBgFill="1">
        <p:nvSpPr>
          <p:cNvPr id="3081" name="Rectangle 308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BFAD2A-B0A0-4568-10A0-975E6B1417D5}"/>
              </a:ext>
            </a:extLst>
          </p:cNvPr>
          <p:cNvSpPr>
            <a:spLocks noGrp="1"/>
          </p:cNvSpPr>
          <p:nvPr>
            <p:ph type="title"/>
          </p:nvPr>
        </p:nvSpPr>
        <p:spPr>
          <a:xfrm>
            <a:off x="638882" y="639193"/>
            <a:ext cx="3571810" cy="3573516"/>
          </a:xfrm>
        </p:spPr>
        <p:txBody>
          <a:bodyPr vert="horz" lIns="91440" tIns="45720" rIns="91440" bIns="45720" rtlCol="0" anchor="b">
            <a:normAutofit/>
          </a:bodyPr>
          <a:lstStyle/>
          <a:p>
            <a:r>
              <a:rPr lang="en-US" sz="5800" dirty="0"/>
              <a:t>What? Who? How?</a:t>
            </a:r>
          </a:p>
        </p:txBody>
      </p:sp>
      <p:sp>
        <p:nvSpPr>
          <p:cNvPr id="3083" name="Rectangle 6">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27432"/>
          </a:xfrm>
          <a:custGeom>
            <a:avLst/>
            <a:gdLst>
              <a:gd name="connsiteX0" fmla="*/ 0 w 3255095"/>
              <a:gd name="connsiteY0" fmla="*/ 0 h 27432"/>
              <a:gd name="connsiteX1" fmla="*/ 618468 w 3255095"/>
              <a:gd name="connsiteY1" fmla="*/ 0 h 27432"/>
              <a:gd name="connsiteX2" fmla="*/ 1269487 w 3255095"/>
              <a:gd name="connsiteY2" fmla="*/ 0 h 27432"/>
              <a:gd name="connsiteX3" fmla="*/ 1953057 w 3255095"/>
              <a:gd name="connsiteY3" fmla="*/ 0 h 27432"/>
              <a:gd name="connsiteX4" fmla="*/ 2636627 w 3255095"/>
              <a:gd name="connsiteY4" fmla="*/ 0 h 27432"/>
              <a:gd name="connsiteX5" fmla="*/ 3255095 w 3255095"/>
              <a:gd name="connsiteY5" fmla="*/ 0 h 27432"/>
              <a:gd name="connsiteX6" fmla="*/ 3255095 w 3255095"/>
              <a:gd name="connsiteY6" fmla="*/ 27432 h 27432"/>
              <a:gd name="connsiteX7" fmla="*/ 2538974 w 3255095"/>
              <a:gd name="connsiteY7" fmla="*/ 27432 h 27432"/>
              <a:gd name="connsiteX8" fmla="*/ 1822853 w 3255095"/>
              <a:gd name="connsiteY8" fmla="*/ 27432 h 27432"/>
              <a:gd name="connsiteX9" fmla="*/ 1171834 w 3255095"/>
              <a:gd name="connsiteY9" fmla="*/ 27432 h 27432"/>
              <a:gd name="connsiteX10" fmla="*/ 0 w 3255095"/>
              <a:gd name="connsiteY10" fmla="*/ 27432 h 27432"/>
              <a:gd name="connsiteX11" fmla="*/ 0 w 3255095"/>
              <a:gd name="connsiteY11" fmla="*/ 0 h 27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27432"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3929" y="7395"/>
                  <a:pt x="3255140" y="21864"/>
                  <a:pt x="3255095" y="27432"/>
                </a:cubicBezTo>
                <a:cubicBezTo>
                  <a:pt x="3088545" y="32347"/>
                  <a:pt x="2687475" y="16563"/>
                  <a:pt x="2538974" y="27432"/>
                </a:cubicBezTo>
                <a:cubicBezTo>
                  <a:pt x="2390473" y="38301"/>
                  <a:pt x="2137381" y="185"/>
                  <a:pt x="1822853" y="27432"/>
                </a:cubicBezTo>
                <a:cubicBezTo>
                  <a:pt x="1508325" y="54679"/>
                  <a:pt x="1466437" y="29529"/>
                  <a:pt x="1171834" y="27432"/>
                </a:cubicBezTo>
                <a:cubicBezTo>
                  <a:pt x="877231" y="25335"/>
                  <a:pt x="561097" y="46787"/>
                  <a:pt x="0" y="27432"/>
                </a:cubicBezTo>
                <a:cubicBezTo>
                  <a:pt x="-503" y="20663"/>
                  <a:pt x="1168" y="5855"/>
                  <a:pt x="0" y="0"/>
                </a:cubicBezTo>
                <a:close/>
              </a:path>
              <a:path w="3255095" h="27432"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5288" y="12649"/>
                  <a:pt x="3254107" y="17989"/>
                  <a:pt x="3255095" y="27432"/>
                </a:cubicBezTo>
                <a:cubicBezTo>
                  <a:pt x="3120743" y="25834"/>
                  <a:pt x="2759628" y="51606"/>
                  <a:pt x="2604076" y="27432"/>
                </a:cubicBezTo>
                <a:cubicBezTo>
                  <a:pt x="2448524" y="3258"/>
                  <a:pt x="2184336" y="28743"/>
                  <a:pt x="1887955" y="27432"/>
                </a:cubicBezTo>
                <a:cubicBezTo>
                  <a:pt x="1591574" y="26121"/>
                  <a:pt x="1548845" y="16014"/>
                  <a:pt x="1334589" y="27432"/>
                </a:cubicBezTo>
                <a:cubicBezTo>
                  <a:pt x="1120333" y="38850"/>
                  <a:pt x="996014" y="18806"/>
                  <a:pt x="683570" y="27432"/>
                </a:cubicBezTo>
                <a:cubicBezTo>
                  <a:pt x="371126" y="36058"/>
                  <a:pt x="198687" y="25311"/>
                  <a:pt x="0" y="27432"/>
                </a:cubicBezTo>
                <a:cubicBezTo>
                  <a:pt x="1300" y="19678"/>
                  <a:pt x="-86" y="12044"/>
                  <a:pt x="0" y="0"/>
                </a:cubicBezTo>
                <a:close/>
              </a:path>
            </a:pathLst>
          </a:custGeom>
          <a:solidFill>
            <a:srgbClr val="FF5B32"/>
          </a:solidFill>
          <a:ln w="38100" cap="rnd">
            <a:solidFill>
              <a:srgbClr val="FF5B3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074" name="Picture 2" descr="The 5 W's of English: Who, What, Where, When, Why – My Rosetta Stone">
            <a:extLst>
              <a:ext uri="{FF2B5EF4-FFF2-40B4-BE49-F238E27FC236}">
                <a16:creationId xmlns:a16="http://schemas.microsoft.com/office/drawing/2014/main" id="{1354B759-20AE-7E27-6E8A-01A3397674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709803"/>
            <a:ext cx="7214616" cy="541096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9BDDFCC0-601C-D9DB-8391-C9A3068D80A2}"/>
              </a:ext>
            </a:extLst>
          </p:cNvPr>
          <p:cNvSpPr txBox="1"/>
          <p:nvPr/>
        </p:nvSpPr>
        <p:spPr>
          <a:xfrm>
            <a:off x="946439" y="709803"/>
            <a:ext cx="1789272" cy="523220"/>
          </a:xfrm>
          <a:prstGeom prst="rect">
            <a:avLst/>
          </a:prstGeom>
          <a:noFill/>
        </p:spPr>
        <p:txBody>
          <a:bodyPr wrap="none" rtlCol="0">
            <a:spAutoFit/>
          </a:bodyPr>
          <a:lstStyle/>
          <a:p>
            <a:r>
              <a:rPr lang="en-US" sz="2800" dirty="0"/>
              <a:t>PROPOSED METHOD</a:t>
            </a:r>
          </a:p>
        </p:txBody>
      </p:sp>
    </p:spTree>
    <p:extLst>
      <p:ext uri="{BB962C8B-B14F-4D97-AF65-F5344CB8AC3E}">
        <p14:creationId xmlns:p14="http://schemas.microsoft.com/office/powerpoint/2010/main" val="1181230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900" decel="100000" fill="hold"/>
                                        <p:tgtEl>
                                          <p:spTgt spid="2"/>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2"/>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E0607E-2C97-38F1-5B59-EE521445D9F5}"/>
              </a:ext>
            </a:extLst>
          </p:cNvPr>
          <p:cNvSpPr>
            <a:spLocks noGrp="1"/>
          </p:cNvSpPr>
          <p:nvPr>
            <p:ph type="title"/>
          </p:nvPr>
        </p:nvSpPr>
        <p:spPr/>
        <p:txBody>
          <a:bodyPr/>
          <a:lstStyle/>
          <a:p>
            <a:endParaRPr lang="en-US" dirty="0"/>
          </a:p>
        </p:txBody>
      </p:sp>
      <p:pic>
        <p:nvPicPr>
          <p:cNvPr id="1026" name="Picture 2" descr="Ethical considerations. Source: Designed by Authors">
            <a:extLst>
              <a:ext uri="{FF2B5EF4-FFF2-40B4-BE49-F238E27FC236}">
                <a16:creationId xmlns:a16="http://schemas.microsoft.com/office/drawing/2014/main" id="{C99F20C8-35B0-4E75-7972-D519C0D9798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02375" cy="6858000"/>
          </a:xfrm>
          <a:prstGeom prst="rect">
            <a:avLst/>
          </a:prstGeom>
          <a:noFill/>
          <a:extLst>
            <a:ext uri="{909E8E84-426E-40DD-AFC4-6F175D3DCCD1}">
              <a14:hiddenFill xmlns:a14="http://schemas.microsoft.com/office/drawing/2010/main">
                <a:solidFill>
                  <a:srgbClr val="FFFFFF"/>
                </a:solidFill>
              </a14:hiddenFill>
            </a:ext>
          </a:extLst>
        </p:spPr>
      </p:pic>
      <p:sp>
        <p:nvSpPr>
          <p:cNvPr id="4" name="Up Arrow 3">
            <a:extLst>
              <a:ext uri="{FF2B5EF4-FFF2-40B4-BE49-F238E27FC236}">
                <a16:creationId xmlns:a16="http://schemas.microsoft.com/office/drawing/2014/main" id="{44FB4F7E-C2C4-8979-29E4-5DA0E6025DC0}"/>
              </a:ext>
            </a:extLst>
          </p:cNvPr>
          <p:cNvSpPr/>
          <p:nvPr/>
        </p:nvSpPr>
        <p:spPr>
          <a:xfrm>
            <a:off x="469557" y="365125"/>
            <a:ext cx="1025611" cy="1228897"/>
          </a:xfrm>
          <a:prstGeom prst="up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own Arrow 4">
            <a:extLst>
              <a:ext uri="{FF2B5EF4-FFF2-40B4-BE49-F238E27FC236}">
                <a16:creationId xmlns:a16="http://schemas.microsoft.com/office/drawing/2014/main" id="{4F9A857F-31AC-0547-8FFA-8F6E5E26C559}"/>
              </a:ext>
            </a:extLst>
          </p:cNvPr>
          <p:cNvSpPr/>
          <p:nvPr/>
        </p:nvSpPr>
        <p:spPr>
          <a:xfrm>
            <a:off x="10490886" y="5214551"/>
            <a:ext cx="1124465" cy="1278324"/>
          </a:xfrm>
          <a:prstGeom prst="down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Left Arrow 5">
            <a:extLst>
              <a:ext uri="{FF2B5EF4-FFF2-40B4-BE49-F238E27FC236}">
                <a16:creationId xmlns:a16="http://schemas.microsoft.com/office/drawing/2014/main" id="{8A6707E9-34EE-01E0-0F61-C32521C715AD}"/>
              </a:ext>
            </a:extLst>
          </p:cNvPr>
          <p:cNvSpPr/>
          <p:nvPr/>
        </p:nvSpPr>
        <p:spPr>
          <a:xfrm>
            <a:off x="9700054" y="365125"/>
            <a:ext cx="1544595" cy="784053"/>
          </a:xfrm>
          <a:prstGeom prst="lef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Arrow 6">
            <a:extLst>
              <a:ext uri="{FF2B5EF4-FFF2-40B4-BE49-F238E27FC236}">
                <a16:creationId xmlns:a16="http://schemas.microsoft.com/office/drawing/2014/main" id="{9132E0D9-E80E-8A02-0333-1A66BD296452}"/>
              </a:ext>
            </a:extLst>
          </p:cNvPr>
          <p:cNvSpPr/>
          <p:nvPr/>
        </p:nvSpPr>
        <p:spPr>
          <a:xfrm>
            <a:off x="729049" y="5597611"/>
            <a:ext cx="1569308" cy="803189"/>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40253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4A19DA-E23A-8859-46D1-D74423CFF049}"/>
              </a:ext>
            </a:extLst>
          </p:cNvPr>
          <p:cNvSpPr>
            <a:spLocks noGrp="1"/>
          </p:cNvSpPr>
          <p:nvPr>
            <p:ph type="title"/>
          </p:nvPr>
        </p:nvSpPr>
        <p:spPr>
          <a:xfrm>
            <a:off x="838200" y="365125"/>
            <a:ext cx="10515600" cy="979801"/>
          </a:xfrm>
        </p:spPr>
        <p:txBody>
          <a:bodyPr/>
          <a:lstStyle/>
          <a:p>
            <a:pPr algn="ctr"/>
            <a:r>
              <a:rPr lang="en-MD" dirty="0"/>
              <a:t>  RESEARCH TIMETABLE</a:t>
            </a:r>
          </a:p>
        </p:txBody>
      </p:sp>
      <p:graphicFrame>
        <p:nvGraphicFramePr>
          <p:cNvPr id="9" name="Table 9">
            <a:extLst>
              <a:ext uri="{FF2B5EF4-FFF2-40B4-BE49-F238E27FC236}">
                <a16:creationId xmlns:a16="http://schemas.microsoft.com/office/drawing/2014/main" id="{60480860-3256-21DB-5FB0-2FACEEB8F825}"/>
              </a:ext>
            </a:extLst>
          </p:cNvPr>
          <p:cNvGraphicFramePr>
            <a:graphicFrameLocks noGrp="1"/>
          </p:cNvGraphicFramePr>
          <p:nvPr>
            <p:ph idx="1"/>
            <p:extLst>
              <p:ext uri="{D42A27DB-BD31-4B8C-83A1-F6EECF244321}">
                <p14:modId xmlns:p14="http://schemas.microsoft.com/office/powerpoint/2010/main" val="1162257876"/>
              </p:ext>
            </p:extLst>
          </p:nvPr>
        </p:nvGraphicFramePr>
        <p:xfrm>
          <a:off x="1395412" y="1860638"/>
          <a:ext cx="9644743" cy="2860040"/>
        </p:xfrm>
        <a:graphic>
          <a:graphicData uri="http://schemas.openxmlformats.org/drawingml/2006/table">
            <a:tbl>
              <a:tblPr firstRow="1" bandRow="1">
                <a:tableStyleId>{5C22544A-7EE6-4342-B048-85BDC9FD1C3A}</a:tableStyleId>
              </a:tblPr>
              <a:tblGrid>
                <a:gridCol w="1478954">
                  <a:extLst>
                    <a:ext uri="{9D8B030D-6E8A-4147-A177-3AD203B41FA5}">
                      <a16:colId xmlns:a16="http://schemas.microsoft.com/office/drawing/2014/main" val="4045606752"/>
                    </a:ext>
                  </a:extLst>
                </a:gridCol>
                <a:gridCol w="760338">
                  <a:extLst>
                    <a:ext uri="{9D8B030D-6E8A-4147-A177-3AD203B41FA5}">
                      <a16:colId xmlns:a16="http://schemas.microsoft.com/office/drawing/2014/main" val="61430464"/>
                    </a:ext>
                  </a:extLst>
                </a:gridCol>
                <a:gridCol w="642118">
                  <a:extLst>
                    <a:ext uri="{9D8B030D-6E8A-4147-A177-3AD203B41FA5}">
                      <a16:colId xmlns:a16="http://schemas.microsoft.com/office/drawing/2014/main" val="2246272356"/>
                    </a:ext>
                  </a:extLst>
                </a:gridCol>
                <a:gridCol w="841504">
                  <a:extLst>
                    <a:ext uri="{9D8B030D-6E8A-4147-A177-3AD203B41FA5}">
                      <a16:colId xmlns:a16="http://schemas.microsoft.com/office/drawing/2014/main" val="3700054451"/>
                    </a:ext>
                  </a:extLst>
                </a:gridCol>
                <a:gridCol w="968829">
                  <a:extLst>
                    <a:ext uri="{9D8B030D-6E8A-4147-A177-3AD203B41FA5}">
                      <a16:colId xmlns:a16="http://schemas.microsoft.com/office/drawing/2014/main" val="4037486569"/>
                    </a:ext>
                  </a:extLst>
                </a:gridCol>
                <a:gridCol w="685800">
                  <a:extLst>
                    <a:ext uri="{9D8B030D-6E8A-4147-A177-3AD203B41FA5}">
                      <a16:colId xmlns:a16="http://schemas.microsoft.com/office/drawing/2014/main" val="1724254992"/>
                    </a:ext>
                  </a:extLst>
                </a:gridCol>
                <a:gridCol w="762000">
                  <a:extLst>
                    <a:ext uri="{9D8B030D-6E8A-4147-A177-3AD203B41FA5}">
                      <a16:colId xmlns:a16="http://schemas.microsoft.com/office/drawing/2014/main" val="3750990892"/>
                    </a:ext>
                  </a:extLst>
                </a:gridCol>
                <a:gridCol w="805543">
                  <a:extLst>
                    <a:ext uri="{9D8B030D-6E8A-4147-A177-3AD203B41FA5}">
                      <a16:colId xmlns:a16="http://schemas.microsoft.com/office/drawing/2014/main" val="3704173465"/>
                    </a:ext>
                  </a:extLst>
                </a:gridCol>
                <a:gridCol w="903514">
                  <a:extLst>
                    <a:ext uri="{9D8B030D-6E8A-4147-A177-3AD203B41FA5}">
                      <a16:colId xmlns:a16="http://schemas.microsoft.com/office/drawing/2014/main" val="360251162"/>
                    </a:ext>
                  </a:extLst>
                </a:gridCol>
                <a:gridCol w="838200">
                  <a:extLst>
                    <a:ext uri="{9D8B030D-6E8A-4147-A177-3AD203B41FA5}">
                      <a16:colId xmlns:a16="http://schemas.microsoft.com/office/drawing/2014/main" val="3340767363"/>
                    </a:ext>
                  </a:extLst>
                </a:gridCol>
                <a:gridCol w="957943">
                  <a:extLst>
                    <a:ext uri="{9D8B030D-6E8A-4147-A177-3AD203B41FA5}">
                      <a16:colId xmlns:a16="http://schemas.microsoft.com/office/drawing/2014/main" val="3876187114"/>
                    </a:ext>
                  </a:extLst>
                </a:gridCol>
              </a:tblGrid>
              <a:tr h="353925">
                <a:tc>
                  <a:txBody>
                    <a:bodyPr/>
                    <a:lstStyle/>
                    <a:p>
                      <a:pPr algn="ctr"/>
                      <a:r>
                        <a:rPr lang="en-MD" dirty="0"/>
                        <a:t>WEEK</a:t>
                      </a:r>
                    </a:p>
                  </a:txBody>
                  <a:tcPr/>
                </a:tc>
                <a:tc>
                  <a:txBody>
                    <a:bodyPr/>
                    <a:lstStyle/>
                    <a:p>
                      <a:pPr algn="ctr"/>
                      <a:r>
                        <a:rPr lang="en-MD" dirty="0"/>
                        <a:t>1</a:t>
                      </a:r>
                    </a:p>
                  </a:txBody>
                  <a:tcPr/>
                </a:tc>
                <a:tc>
                  <a:txBody>
                    <a:bodyPr/>
                    <a:lstStyle/>
                    <a:p>
                      <a:pPr algn="ctr"/>
                      <a:r>
                        <a:rPr lang="en-MD" dirty="0"/>
                        <a:t>2</a:t>
                      </a:r>
                    </a:p>
                  </a:txBody>
                  <a:tcPr/>
                </a:tc>
                <a:tc>
                  <a:txBody>
                    <a:bodyPr/>
                    <a:lstStyle/>
                    <a:p>
                      <a:pPr algn="ctr"/>
                      <a:r>
                        <a:rPr lang="en-MD" dirty="0"/>
                        <a:t>3</a:t>
                      </a:r>
                    </a:p>
                  </a:txBody>
                  <a:tcPr/>
                </a:tc>
                <a:tc>
                  <a:txBody>
                    <a:bodyPr/>
                    <a:lstStyle/>
                    <a:p>
                      <a:pPr algn="ctr"/>
                      <a:r>
                        <a:rPr lang="en-MD" dirty="0"/>
                        <a:t>4</a:t>
                      </a:r>
                    </a:p>
                  </a:txBody>
                  <a:tcPr/>
                </a:tc>
                <a:tc>
                  <a:txBody>
                    <a:bodyPr/>
                    <a:lstStyle/>
                    <a:p>
                      <a:pPr algn="ctr"/>
                      <a:r>
                        <a:rPr lang="en-MD" dirty="0"/>
                        <a:t>5</a:t>
                      </a:r>
                    </a:p>
                  </a:txBody>
                  <a:tcPr/>
                </a:tc>
                <a:tc>
                  <a:txBody>
                    <a:bodyPr/>
                    <a:lstStyle/>
                    <a:p>
                      <a:pPr algn="ctr"/>
                      <a:r>
                        <a:rPr lang="en-MD" dirty="0"/>
                        <a:t>6</a:t>
                      </a:r>
                    </a:p>
                  </a:txBody>
                  <a:tcPr/>
                </a:tc>
                <a:tc>
                  <a:txBody>
                    <a:bodyPr/>
                    <a:lstStyle/>
                    <a:p>
                      <a:pPr algn="ctr"/>
                      <a:r>
                        <a:rPr lang="en-MD" dirty="0"/>
                        <a:t>7</a:t>
                      </a:r>
                    </a:p>
                  </a:txBody>
                  <a:tcPr/>
                </a:tc>
                <a:tc>
                  <a:txBody>
                    <a:bodyPr/>
                    <a:lstStyle/>
                    <a:p>
                      <a:pPr algn="ctr"/>
                      <a:r>
                        <a:rPr lang="en-MD" dirty="0"/>
                        <a:t>8</a:t>
                      </a:r>
                    </a:p>
                  </a:txBody>
                  <a:tcPr/>
                </a:tc>
                <a:tc>
                  <a:txBody>
                    <a:bodyPr/>
                    <a:lstStyle/>
                    <a:p>
                      <a:pPr algn="ctr"/>
                      <a:r>
                        <a:rPr lang="en-MD" dirty="0"/>
                        <a:t>9</a:t>
                      </a:r>
                    </a:p>
                  </a:txBody>
                  <a:tcPr/>
                </a:tc>
                <a:tc>
                  <a:txBody>
                    <a:bodyPr/>
                    <a:lstStyle/>
                    <a:p>
                      <a:pPr algn="ctr"/>
                      <a:r>
                        <a:rPr lang="en-MD" dirty="0"/>
                        <a:t>10</a:t>
                      </a:r>
                    </a:p>
                  </a:txBody>
                  <a:tcPr/>
                </a:tc>
                <a:extLst>
                  <a:ext uri="{0D108BD9-81ED-4DB2-BD59-A6C34878D82A}">
                    <a16:rowId xmlns:a16="http://schemas.microsoft.com/office/drawing/2014/main" val="289598088"/>
                  </a:ext>
                </a:extLst>
              </a:tr>
              <a:tr h="370840">
                <a:tc>
                  <a:txBody>
                    <a:bodyPr/>
                    <a:lstStyle/>
                    <a:p>
                      <a:r>
                        <a:rPr lang="en-MD" dirty="0"/>
                        <a:t>CHOSING RESEARCH QUESTION</a:t>
                      </a:r>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extLst>
                  <a:ext uri="{0D108BD9-81ED-4DB2-BD59-A6C34878D82A}">
                    <a16:rowId xmlns:a16="http://schemas.microsoft.com/office/drawing/2014/main" val="2866833351"/>
                  </a:ext>
                </a:extLst>
              </a:tr>
              <a:tr h="370840">
                <a:tc>
                  <a:txBody>
                    <a:bodyPr/>
                    <a:lstStyle/>
                    <a:p>
                      <a:r>
                        <a:rPr lang="en-MD" dirty="0"/>
                        <a:t>RATIONALE</a:t>
                      </a:r>
                    </a:p>
                  </a:txBody>
                  <a:tcPr/>
                </a:tc>
                <a:tc>
                  <a:txBody>
                    <a:bodyPr/>
                    <a:lstStyle/>
                    <a:p>
                      <a:endParaRPr lang="en-MD"/>
                    </a:p>
                  </a:txBody>
                  <a:tcPr/>
                </a:tc>
                <a:tc>
                  <a:txBody>
                    <a:bodyPr/>
                    <a:lstStyle/>
                    <a:p>
                      <a:endParaRPr lang="en-MD" dirty="0"/>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dirty="0"/>
                    </a:p>
                  </a:txBody>
                  <a:tcPr/>
                </a:tc>
                <a:tc>
                  <a:txBody>
                    <a:bodyPr/>
                    <a:lstStyle/>
                    <a:p>
                      <a:endParaRPr lang="en-MD" dirty="0"/>
                    </a:p>
                  </a:txBody>
                  <a:tcPr/>
                </a:tc>
                <a:tc>
                  <a:txBody>
                    <a:bodyPr/>
                    <a:lstStyle/>
                    <a:p>
                      <a:endParaRPr lang="en-MD"/>
                    </a:p>
                  </a:txBody>
                  <a:tcPr/>
                </a:tc>
                <a:tc>
                  <a:txBody>
                    <a:bodyPr/>
                    <a:lstStyle/>
                    <a:p>
                      <a:endParaRPr lang="en-MD"/>
                    </a:p>
                  </a:txBody>
                  <a:tcPr/>
                </a:tc>
                <a:tc>
                  <a:txBody>
                    <a:bodyPr/>
                    <a:lstStyle/>
                    <a:p>
                      <a:endParaRPr lang="en-MD"/>
                    </a:p>
                  </a:txBody>
                  <a:tcPr/>
                </a:tc>
                <a:extLst>
                  <a:ext uri="{0D108BD9-81ED-4DB2-BD59-A6C34878D82A}">
                    <a16:rowId xmlns:a16="http://schemas.microsoft.com/office/drawing/2014/main" val="1869593809"/>
                  </a:ext>
                </a:extLst>
              </a:tr>
              <a:tr h="370840">
                <a:tc>
                  <a:txBody>
                    <a:bodyPr/>
                    <a:lstStyle/>
                    <a:p>
                      <a:r>
                        <a:rPr lang="en-MD" dirty="0"/>
                        <a:t>PROPOSED METHOD</a:t>
                      </a:r>
                    </a:p>
                  </a:txBody>
                  <a:tcPr/>
                </a:tc>
                <a:tc>
                  <a:txBody>
                    <a:bodyPr/>
                    <a:lstStyle/>
                    <a:p>
                      <a:endParaRPr lang="en-MD"/>
                    </a:p>
                  </a:txBody>
                  <a:tcPr/>
                </a:tc>
                <a:tc>
                  <a:txBody>
                    <a:bodyPr/>
                    <a:lstStyle/>
                    <a:p>
                      <a:endParaRPr lang="en-MD"/>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extLst>
                  <a:ext uri="{0D108BD9-81ED-4DB2-BD59-A6C34878D82A}">
                    <a16:rowId xmlns:a16="http://schemas.microsoft.com/office/drawing/2014/main" val="2775245851"/>
                  </a:ext>
                </a:extLst>
              </a:tr>
              <a:tr h="370840">
                <a:tc>
                  <a:txBody>
                    <a:bodyPr/>
                    <a:lstStyle/>
                    <a:p>
                      <a:r>
                        <a:rPr lang="en-MD" dirty="0"/>
                        <a:t>ETHICAL CONSIDARATION</a:t>
                      </a:r>
                    </a:p>
                  </a:txBody>
                  <a:tcPr/>
                </a:tc>
                <a:tc>
                  <a:txBody>
                    <a:bodyPr/>
                    <a:lstStyle/>
                    <a:p>
                      <a:endParaRPr lang="en-MD"/>
                    </a:p>
                  </a:txBody>
                  <a:tcPr/>
                </a:tc>
                <a:tc>
                  <a:txBody>
                    <a:bodyPr/>
                    <a:lstStyle/>
                    <a:p>
                      <a:endParaRPr lang="en-MD"/>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extLst>
                  <a:ext uri="{0D108BD9-81ED-4DB2-BD59-A6C34878D82A}">
                    <a16:rowId xmlns:a16="http://schemas.microsoft.com/office/drawing/2014/main" val="2521159652"/>
                  </a:ext>
                </a:extLst>
              </a:tr>
              <a:tr h="370840">
                <a:tc>
                  <a:txBody>
                    <a:bodyPr/>
                    <a:lstStyle/>
                    <a:p>
                      <a:r>
                        <a:rPr lang="en-MD" dirty="0"/>
                        <a:t>RESEARCH</a:t>
                      </a:r>
                    </a:p>
                  </a:txBody>
                  <a:tcPr/>
                </a:tc>
                <a:tc>
                  <a:txBody>
                    <a:bodyPr/>
                    <a:lstStyle/>
                    <a:p>
                      <a:endParaRPr lang="en-MD"/>
                    </a:p>
                  </a:txBody>
                  <a:tcPr/>
                </a:tc>
                <a:tc>
                  <a:txBody>
                    <a:bodyPr/>
                    <a:lstStyle/>
                    <a:p>
                      <a:endParaRPr lang="en-MD"/>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a:p>
                  </a:txBody>
                  <a:tcPr/>
                </a:tc>
                <a:tc>
                  <a:txBody>
                    <a:bodyPr/>
                    <a:lstStyle/>
                    <a:p>
                      <a:endParaRPr lang="en-MD"/>
                    </a:p>
                  </a:txBody>
                  <a:tcPr/>
                </a:tc>
                <a:extLst>
                  <a:ext uri="{0D108BD9-81ED-4DB2-BD59-A6C34878D82A}">
                    <a16:rowId xmlns:a16="http://schemas.microsoft.com/office/drawing/2014/main" val="1151624975"/>
                  </a:ext>
                </a:extLst>
              </a:tr>
              <a:tr h="370840">
                <a:tc>
                  <a:txBody>
                    <a:bodyPr/>
                    <a:lstStyle/>
                    <a:p>
                      <a:r>
                        <a:rPr lang="en-MD" dirty="0"/>
                        <a:t>HYPOTHESIS</a:t>
                      </a:r>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a:p>
                  </a:txBody>
                  <a:tcPr/>
                </a:tc>
                <a:tc>
                  <a:txBody>
                    <a:bodyPr/>
                    <a:lstStyle/>
                    <a:p>
                      <a:endParaRPr lang="en-MD" dirty="0"/>
                    </a:p>
                  </a:txBody>
                  <a:tcPr/>
                </a:tc>
                <a:tc>
                  <a:txBody>
                    <a:bodyPr/>
                    <a:lstStyle/>
                    <a:p>
                      <a:endParaRPr lang="en-MD" dirty="0"/>
                    </a:p>
                  </a:txBody>
                  <a:tcPr/>
                </a:tc>
                <a:tc>
                  <a:txBody>
                    <a:bodyPr/>
                    <a:lstStyle/>
                    <a:p>
                      <a:endParaRPr lang="en-MD"/>
                    </a:p>
                  </a:txBody>
                  <a:tcPr/>
                </a:tc>
                <a:tc>
                  <a:txBody>
                    <a:bodyPr/>
                    <a:lstStyle/>
                    <a:p>
                      <a:endParaRPr lang="en-MD" dirty="0"/>
                    </a:p>
                  </a:txBody>
                  <a:tcPr/>
                </a:tc>
                <a:extLst>
                  <a:ext uri="{0D108BD9-81ED-4DB2-BD59-A6C34878D82A}">
                    <a16:rowId xmlns:a16="http://schemas.microsoft.com/office/drawing/2014/main" val="2544099232"/>
                  </a:ext>
                </a:extLst>
              </a:tr>
            </a:tbl>
          </a:graphicData>
        </a:graphic>
      </p:graphicFrame>
      <p:pic>
        <p:nvPicPr>
          <p:cNvPr id="11" name="Graphic 10" descr="Checkmark with solid fill">
            <a:extLst>
              <a:ext uri="{FF2B5EF4-FFF2-40B4-BE49-F238E27FC236}">
                <a16:creationId xmlns:a16="http://schemas.microsoft.com/office/drawing/2014/main" id="{26703549-77B5-26B7-B0A8-A85DE7C1415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078954" y="2385330"/>
            <a:ext cx="414337" cy="414337"/>
          </a:xfrm>
          <a:prstGeom prst="rect">
            <a:avLst/>
          </a:prstGeom>
        </p:spPr>
      </p:pic>
      <p:pic>
        <p:nvPicPr>
          <p:cNvPr id="12" name="Graphic 11" descr="Checkmark with solid fill">
            <a:extLst>
              <a:ext uri="{FF2B5EF4-FFF2-40B4-BE49-F238E27FC236}">
                <a16:creationId xmlns:a16="http://schemas.microsoft.com/office/drawing/2014/main" id="{F44865CF-D6E4-7134-6D71-47E7918B99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09314" y="2397916"/>
            <a:ext cx="414337" cy="414337"/>
          </a:xfrm>
          <a:prstGeom prst="rect">
            <a:avLst/>
          </a:prstGeom>
        </p:spPr>
      </p:pic>
      <p:pic>
        <p:nvPicPr>
          <p:cNvPr id="13" name="Graphic 12" descr="Checkmark with solid fill">
            <a:extLst>
              <a:ext uri="{FF2B5EF4-FFF2-40B4-BE49-F238E27FC236}">
                <a16:creationId xmlns:a16="http://schemas.microsoft.com/office/drawing/2014/main" id="{1AA97C4A-93EA-8A69-BB74-518C3BF2EBE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105149" y="2857499"/>
            <a:ext cx="414337" cy="414337"/>
          </a:xfrm>
          <a:prstGeom prst="rect">
            <a:avLst/>
          </a:prstGeom>
        </p:spPr>
      </p:pic>
      <p:pic>
        <p:nvPicPr>
          <p:cNvPr id="14" name="Graphic 13" descr="Checkmark with solid fill">
            <a:extLst>
              <a:ext uri="{FF2B5EF4-FFF2-40B4-BE49-F238E27FC236}">
                <a16:creationId xmlns:a16="http://schemas.microsoft.com/office/drawing/2014/main" id="{F418A832-C821-D7B1-7DED-FB7E6CA0E62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2387" y="3221831"/>
            <a:ext cx="414337" cy="414337"/>
          </a:xfrm>
          <a:prstGeom prst="rect">
            <a:avLst/>
          </a:prstGeom>
        </p:spPr>
      </p:pic>
      <p:pic>
        <p:nvPicPr>
          <p:cNvPr id="15" name="Graphic 14" descr="Checkmark with solid fill">
            <a:extLst>
              <a:ext uri="{FF2B5EF4-FFF2-40B4-BE49-F238E27FC236}">
                <a16:creationId xmlns:a16="http://schemas.microsoft.com/office/drawing/2014/main" id="{555AA6CB-0408-81CD-044A-045AF0DBBF4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93811" y="3221831"/>
            <a:ext cx="414337" cy="414337"/>
          </a:xfrm>
          <a:prstGeom prst="rect">
            <a:avLst/>
          </a:prstGeom>
        </p:spPr>
      </p:pic>
      <p:pic>
        <p:nvPicPr>
          <p:cNvPr id="16" name="Graphic 15" descr="Checkmark with solid fill">
            <a:extLst>
              <a:ext uri="{FF2B5EF4-FFF2-40B4-BE49-F238E27FC236}">
                <a16:creationId xmlns:a16="http://schemas.microsoft.com/office/drawing/2014/main" id="{A09E5DC5-9374-A6C4-8982-C1CBF8CBDF0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62387" y="3667124"/>
            <a:ext cx="414337" cy="414337"/>
          </a:xfrm>
          <a:prstGeom prst="rect">
            <a:avLst/>
          </a:prstGeom>
        </p:spPr>
      </p:pic>
      <p:pic>
        <p:nvPicPr>
          <p:cNvPr id="17" name="Graphic 16" descr="Checkmark with solid fill">
            <a:extLst>
              <a:ext uri="{FF2B5EF4-FFF2-40B4-BE49-F238E27FC236}">
                <a16:creationId xmlns:a16="http://schemas.microsoft.com/office/drawing/2014/main" id="{ADD11D20-98C5-2CD7-9F7C-B86E496B0C8A}"/>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593810" y="3651067"/>
            <a:ext cx="414337" cy="414337"/>
          </a:xfrm>
          <a:prstGeom prst="rect">
            <a:avLst/>
          </a:prstGeom>
        </p:spPr>
      </p:pic>
      <p:pic>
        <p:nvPicPr>
          <p:cNvPr id="18" name="Graphic 17" descr="Checkmark with solid fill">
            <a:extLst>
              <a:ext uri="{FF2B5EF4-FFF2-40B4-BE49-F238E27FC236}">
                <a16:creationId xmlns:a16="http://schemas.microsoft.com/office/drawing/2014/main" id="{029BAB2F-BC01-E786-D50A-89F4BF7A1BD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46283" y="3271836"/>
            <a:ext cx="414337" cy="414337"/>
          </a:xfrm>
          <a:prstGeom prst="rect">
            <a:avLst/>
          </a:prstGeom>
        </p:spPr>
      </p:pic>
      <p:pic>
        <p:nvPicPr>
          <p:cNvPr id="19" name="Graphic 18" descr="Checkmark with solid fill">
            <a:extLst>
              <a:ext uri="{FF2B5EF4-FFF2-40B4-BE49-F238E27FC236}">
                <a16:creationId xmlns:a16="http://schemas.microsoft.com/office/drawing/2014/main" id="{B87998F1-04E0-6BC9-42AF-41B9DE882835}"/>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63378" y="3961683"/>
            <a:ext cx="414337" cy="414337"/>
          </a:xfrm>
          <a:prstGeom prst="rect">
            <a:avLst/>
          </a:prstGeom>
        </p:spPr>
      </p:pic>
      <p:pic>
        <p:nvPicPr>
          <p:cNvPr id="20" name="Graphic 19" descr="Checkmark with solid fill">
            <a:extLst>
              <a:ext uri="{FF2B5EF4-FFF2-40B4-BE49-F238E27FC236}">
                <a16:creationId xmlns:a16="http://schemas.microsoft.com/office/drawing/2014/main" id="{028272A0-F165-A3CA-F43A-E6811F1631A6}"/>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39154" y="3937978"/>
            <a:ext cx="414337" cy="414337"/>
          </a:xfrm>
          <a:prstGeom prst="rect">
            <a:avLst/>
          </a:prstGeom>
        </p:spPr>
      </p:pic>
      <p:pic>
        <p:nvPicPr>
          <p:cNvPr id="21" name="Graphic 20" descr="Checkmark with solid fill">
            <a:extLst>
              <a:ext uri="{FF2B5EF4-FFF2-40B4-BE49-F238E27FC236}">
                <a16:creationId xmlns:a16="http://schemas.microsoft.com/office/drawing/2014/main" id="{E87EF7F0-AE13-7767-C8A3-4BFEF2FBD6E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79396" y="2857499"/>
            <a:ext cx="414337" cy="414337"/>
          </a:xfrm>
          <a:prstGeom prst="rect">
            <a:avLst/>
          </a:prstGeom>
        </p:spPr>
      </p:pic>
      <p:pic>
        <p:nvPicPr>
          <p:cNvPr id="22" name="Graphic 21" descr="Checkmark with solid fill">
            <a:extLst>
              <a:ext uri="{FF2B5EF4-FFF2-40B4-BE49-F238E27FC236}">
                <a16:creationId xmlns:a16="http://schemas.microsoft.com/office/drawing/2014/main" id="{AEEEDF23-7152-F115-27C2-15160F18098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46283" y="2857499"/>
            <a:ext cx="414337" cy="414337"/>
          </a:xfrm>
          <a:prstGeom prst="rect">
            <a:avLst/>
          </a:prstGeom>
        </p:spPr>
      </p:pic>
      <p:pic>
        <p:nvPicPr>
          <p:cNvPr id="23" name="Graphic 22" descr="Checkmark with solid fill">
            <a:extLst>
              <a:ext uri="{FF2B5EF4-FFF2-40B4-BE49-F238E27FC236}">
                <a16:creationId xmlns:a16="http://schemas.microsoft.com/office/drawing/2014/main" id="{D97F310E-3D2B-69AB-9B2D-FAAFD26EF90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60698" y="3199872"/>
            <a:ext cx="414337" cy="414337"/>
          </a:xfrm>
          <a:prstGeom prst="rect">
            <a:avLst/>
          </a:prstGeom>
        </p:spPr>
      </p:pic>
      <p:graphicFrame>
        <p:nvGraphicFramePr>
          <p:cNvPr id="25" name="Table 25">
            <a:extLst>
              <a:ext uri="{FF2B5EF4-FFF2-40B4-BE49-F238E27FC236}">
                <a16:creationId xmlns:a16="http://schemas.microsoft.com/office/drawing/2014/main" id="{8A090185-CCAC-589F-8A61-D4A25D748FA2}"/>
              </a:ext>
            </a:extLst>
          </p:cNvPr>
          <p:cNvGraphicFramePr>
            <a:graphicFrameLocks noGrp="1"/>
          </p:cNvGraphicFramePr>
          <p:nvPr>
            <p:extLst>
              <p:ext uri="{D42A27DB-BD31-4B8C-83A1-F6EECF244321}">
                <p14:modId xmlns:p14="http://schemas.microsoft.com/office/powerpoint/2010/main" val="1417880690"/>
              </p:ext>
            </p:extLst>
          </p:nvPr>
        </p:nvGraphicFramePr>
        <p:xfrm>
          <a:off x="1395410" y="4744576"/>
          <a:ext cx="9644745" cy="370840"/>
        </p:xfrm>
        <a:graphic>
          <a:graphicData uri="http://schemas.openxmlformats.org/drawingml/2006/table">
            <a:tbl>
              <a:tblPr firstRow="1" bandRow="1">
                <a:tableStyleId>{5C22544A-7EE6-4342-B048-85BDC9FD1C3A}</a:tableStyleId>
              </a:tblPr>
              <a:tblGrid>
                <a:gridCol w="1490663">
                  <a:extLst>
                    <a:ext uri="{9D8B030D-6E8A-4147-A177-3AD203B41FA5}">
                      <a16:colId xmlns:a16="http://schemas.microsoft.com/office/drawing/2014/main" val="2914953317"/>
                    </a:ext>
                  </a:extLst>
                </a:gridCol>
                <a:gridCol w="742950">
                  <a:extLst>
                    <a:ext uri="{9D8B030D-6E8A-4147-A177-3AD203B41FA5}">
                      <a16:colId xmlns:a16="http://schemas.microsoft.com/office/drawing/2014/main" val="406768152"/>
                    </a:ext>
                  </a:extLst>
                </a:gridCol>
                <a:gridCol w="628650">
                  <a:extLst>
                    <a:ext uri="{9D8B030D-6E8A-4147-A177-3AD203B41FA5}">
                      <a16:colId xmlns:a16="http://schemas.microsoft.com/office/drawing/2014/main" val="2571235018"/>
                    </a:ext>
                  </a:extLst>
                </a:gridCol>
                <a:gridCol w="857250">
                  <a:extLst>
                    <a:ext uri="{9D8B030D-6E8A-4147-A177-3AD203B41FA5}">
                      <a16:colId xmlns:a16="http://schemas.microsoft.com/office/drawing/2014/main" val="822165000"/>
                    </a:ext>
                  </a:extLst>
                </a:gridCol>
                <a:gridCol w="957262">
                  <a:extLst>
                    <a:ext uri="{9D8B030D-6E8A-4147-A177-3AD203B41FA5}">
                      <a16:colId xmlns:a16="http://schemas.microsoft.com/office/drawing/2014/main" val="4252454538"/>
                    </a:ext>
                  </a:extLst>
                </a:gridCol>
                <a:gridCol w="700088">
                  <a:extLst>
                    <a:ext uri="{9D8B030D-6E8A-4147-A177-3AD203B41FA5}">
                      <a16:colId xmlns:a16="http://schemas.microsoft.com/office/drawing/2014/main" val="3571814845"/>
                    </a:ext>
                  </a:extLst>
                </a:gridCol>
                <a:gridCol w="760702">
                  <a:extLst>
                    <a:ext uri="{9D8B030D-6E8A-4147-A177-3AD203B41FA5}">
                      <a16:colId xmlns:a16="http://schemas.microsoft.com/office/drawing/2014/main" val="2207711746"/>
                    </a:ext>
                  </a:extLst>
                </a:gridCol>
                <a:gridCol w="796635">
                  <a:extLst>
                    <a:ext uri="{9D8B030D-6E8A-4147-A177-3AD203B41FA5}">
                      <a16:colId xmlns:a16="http://schemas.microsoft.com/office/drawing/2014/main" val="2003788654"/>
                    </a:ext>
                  </a:extLst>
                </a:gridCol>
                <a:gridCol w="956955">
                  <a:extLst>
                    <a:ext uri="{9D8B030D-6E8A-4147-A177-3AD203B41FA5}">
                      <a16:colId xmlns:a16="http://schemas.microsoft.com/office/drawing/2014/main" val="1080530272"/>
                    </a:ext>
                  </a:extLst>
                </a:gridCol>
                <a:gridCol w="800408">
                  <a:extLst>
                    <a:ext uri="{9D8B030D-6E8A-4147-A177-3AD203B41FA5}">
                      <a16:colId xmlns:a16="http://schemas.microsoft.com/office/drawing/2014/main" val="3583158276"/>
                    </a:ext>
                  </a:extLst>
                </a:gridCol>
                <a:gridCol w="953182">
                  <a:extLst>
                    <a:ext uri="{9D8B030D-6E8A-4147-A177-3AD203B41FA5}">
                      <a16:colId xmlns:a16="http://schemas.microsoft.com/office/drawing/2014/main" val="3706119379"/>
                    </a:ext>
                  </a:extLst>
                </a:gridCol>
              </a:tblGrid>
              <a:tr h="370840">
                <a:tc>
                  <a:txBody>
                    <a:bodyPr/>
                    <a:lstStyle/>
                    <a:p>
                      <a:r>
                        <a:rPr lang="en-MD" dirty="0"/>
                        <a:t>EDITING</a:t>
                      </a:r>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tc>
                  <a:txBody>
                    <a:bodyPr/>
                    <a:lstStyle/>
                    <a:p>
                      <a:endParaRPr lang="en-MD" dirty="0"/>
                    </a:p>
                  </a:txBody>
                  <a:tcPr/>
                </a:tc>
                <a:extLst>
                  <a:ext uri="{0D108BD9-81ED-4DB2-BD59-A6C34878D82A}">
                    <a16:rowId xmlns:a16="http://schemas.microsoft.com/office/drawing/2014/main" val="2270852456"/>
                  </a:ext>
                </a:extLst>
              </a:tr>
            </a:tbl>
          </a:graphicData>
        </a:graphic>
      </p:graphicFrame>
      <p:pic>
        <p:nvPicPr>
          <p:cNvPr id="27" name="Graphic 26" descr="Checkmark with solid fill">
            <a:extLst>
              <a:ext uri="{FF2B5EF4-FFF2-40B4-BE49-F238E27FC236}">
                <a16:creationId xmlns:a16="http://schemas.microsoft.com/office/drawing/2014/main" id="{BF596B0C-E878-AB82-92C1-38EA82AF3D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40273" y="4081459"/>
            <a:ext cx="414337" cy="414337"/>
          </a:xfrm>
          <a:prstGeom prst="rect">
            <a:avLst/>
          </a:prstGeom>
        </p:spPr>
      </p:pic>
      <p:pic>
        <p:nvPicPr>
          <p:cNvPr id="29" name="Graphic 28" descr="Checkmark with solid fill">
            <a:extLst>
              <a:ext uri="{FF2B5EF4-FFF2-40B4-BE49-F238E27FC236}">
                <a16:creationId xmlns:a16="http://schemas.microsoft.com/office/drawing/2014/main" id="{64D6D439-FE24-CD77-CCE5-80213B33D43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16049" y="3987881"/>
            <a:ext cx="414337" cy="414337"/>
          </a:xfrm>
          <a:prstGeom prst="rect">
            <a:avLst/>
          </a:prstGeom>
        </p:spPr>
      </p:pic>
      <p:pic>
        <p:nvPicPr>
          <p:cNvPr id="31" name="Graphic 30" descr="Checkmark with solid fill">
            <a:extLst>
              <a:ext uri="{FF2B5EF4-FFF2-40B4-BE49-F238E27FC236}">
                <a16:creationId xmlns:a16="http://schemas.microsoft.com/office/drawing/2014/main" id="{51E4F63E-0101-F214-578C-A814592D16E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81137" y="3989411"/>
            <a:ext cx="412807" cy="412807"/>
          </a:xfrm>
          <a:prstGeom prst="rect">
            <a:avLst/>
          </a:prstGeom>
        </p:spPr>
      </p:pic>
      <p:pic>
        <p:nvPicPr>
          <p:cNvPr id="33" name="Graphic 32" descr="Checkmark with solid fill">
            <a:extLst>
              <a:ext uri="{FF2B5EF4-FFF2-40B4-BE49-F238E27FC236}">
                <a16:creationId xmlns:a16="http://schemas.microsoft.com/office/drawing/2014/main" id="{FF51704B-D3A7-FE44-1816-570DF21D95B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20606" y="4342021"/>
            <a:ext cx="414337" cy="414337"/>
          </a:xfrm>
          <a:prstGeom prst="rect">
            <a:avLst/>
          </a:prstGeom>
        </p:spPr>
      </p:pic>
      <p:pic>
        <p:nvPicPr>
          <p:cNvPr id="35" name="Graphic 34" descr="Checkmark with solid fill">
            <a:extLst>
              <a:ext uri="{FF2B5EF4-FFF2-40B4-BE49-F238E27FC236}">
                <a16:creationId xmlns:a16="http://schemas.microsoft.com/office/drawing/2014/main" id="{19D06199-45B5-5C12-177F-536BA407216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96382" y="4329088"/>
            <a:ext cx="414337" cy="414337"/>
          </a:xfrm>
          <a:prstGeom prst="rect">
            <a:avLst/>
          </a:prstGeom>
        </p:spPr>
      </p:pic>
      <p:pic>
        <p:nvPicPr>
          <p:cNvPr id="37" name="Graphic 36" descr="Checkmark with solid fill">
            <a:extLst>
              <a:ext uri="{FF2B5EF4-FFF2-40B4-BE49-F238E27FC236}">
                <a16:creationId xmlns:a16="http://schemas.microsoft.com/office/drawing/2014/main" id="{B13F2914-BAB6-0A4C-7158-6E212836AB6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8785259" y="4686715"/>
            <a:ext cx="414337" cy="414337"/>
          </a:xfrm>
          <a:prstGeom prst="rect">
            <a:avLst/>
          </a:prstGeom>
        </p:spPr>
      </p:pic>
      <p:pic>
        <p:nvPicPr>
          <p:cNvPr id="39" name="Graphic 38" descr="Checkmark with solid fill">
            <a:extLst>
              <a:ext uri="{FF2B5EF4-FFF2-40B4-BE49-F238E27FC236}">
                <a16:creationId xmlns:a16="http://schemas.microsoft.com/office/drawing/2014/main" id="{E86A1D38-AC08-A158-5431-F20A8C673760}"/>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875964" y="4722827"/>
            <a:ext cx="414337" cy="414337"/>
          </a:xfrm>
          <a:prstGeom prst="rect">
            <a:avLst/>
          </a:prstGeom>
        </p:spPr>
      </p:pic>
      <p:pic>
        <p:nvPicPr>
          <p:cNvPr id="41" name="Graphic 40" descr="Checkmark with solid fill">
            <a:extLst>
              <a:ext uri="{FF2B5EF4-FFF2-40B4-BE49-F238E27FC236}">
                <a16:creationId xmlns:a16="http://schemas.microsoft.com/office/drawing/2014/main" id="{5A055E33-3DEF-6FDB-9B24-752AEA427F5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7120606" y="4686224"/>
            <a:ext cx="414337" cy="414337"/>
          </a:xfrm>
          <a:prstGeom prst="rect">
            <a:avLst/>
          </a:prstGeom>
        </p:spPr>
      </p:pic>
      <p:pic>
        <p:nvPicPr>
          <p:cNvPr id="43" name="Graphic 42" descr="Checkmark with solid fill">
            <a:extLst>
              <a:ext uri="{FF2B5EF4-FFF2-40B4-BE49-F238E27FC236}">
                <a16:creationId xmlns:a16="http://schemas.microsoft.com/office/drawing/2014/main" id="{9ED32804-F24E-65C9-6553-A3330091C9D7}"/>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6360698" y="4739615"/>
            <a:ext cx="414337" cy="414337"/>
          </a:xfrm>
          <a:prstGeom prst="rect">
            <a:avLst/>
          </a:prstGeom>
        </p:spPr>
      </p:pic>
      <p:pic>
        <p:nvPicPr>
          <p:cNvPr id="47" name="Graphic 46" descr="Checkmark with solid fill">
            <a:extLst>
              <a:ext uri="{FF2B5EF4-FFF2-40B4-BE49-F238E27FC236}">
                <a16:creationId xmlns:a16="http://schemas.microsoft.com/office/drawing/2014/main" id="{2E13C667-9035-1F4F-741A-45486134CAB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4627624" y="4734013"/>
            <a:ext cx="414337" cy="414337"/>
          </a:xfrm>
          <a:prstGeom prst="rect">
            <a:avLst/>
          </a:prstGeom>
        </p:spPr>
      </p:pic>
      <p:pic>
        <p:nvPicPr>
          <p:cNvPr id="49" name="Graphic 48" descr="Checkmark with solid fill">
            <a:extLst>
              <a:ext uri="{FF2B5EF4-FFF2-40B4-BE49-F238E27FC236}">
                <a16:creationId xmlns:a16="http://schemas.microsoft.com/office/drawing/2014/main" id="{606A5469-5F14-6A12-8407-85D23B6015A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3840272" y="4774209"/>
            <a:ext cx="414337" cy="414337"/>
          </a:xfrm>
          <a:prstGeom prst="rect">
            <a:avLst/>
          </a:prstGeom>
        </p:spPr>
      </p:pic>
      <p:pic>
        <p:nvPicPr>
          <p:cNvPr id="51" name="Graphic 50" descr="Checkmark with solid fill">
            <a:extLst>
              <a:ext uri="{FF2B5EF4-FFF2-40B4-BE49-F238E27FC236}">
                <a16:creationId xmlns:a16="http://schemas.microsoft.com/office/drawing/2014/main" id="{19201496-055D-292A-2C56-0A1EAAAD7E6D}"/>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613588" y="4701078"/>
            <a:ext cx="414338" cy="414338"/>
          </a:xfrm>
          <a:prstGeom prst="rect">
            <a:avLst/>
          </a:prstGeom>
        </p:spPr>
      </p:pic>
      <p:pic>
        <p:nvPicPr>
          <p:cNvPr id="53" name="Graphic 52" descr="Checkmark with solid fill">
            <a:extLst>
              <a:ext uri="{FF2B5EF4-FFF2-40B4-BE49-F238E27FC236}">
                <a16:creationId xmlns:a16="http://schemas.microsoft.com/office/drawing/2014/main" id="{12F07DFF-5B09-B831-2620-BC58F29213B1}"/>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566557" y="4734013"/>
            <a:ext cx="412807" cy="412807"/>
          </a:xfrm>
          <a:prstGeom prst="rect">
            <a:avLst/>
          </a:prstGeom>
        </p:spPr>
      </p:pic>
      <p:pic>
        <p:nvPicPr>
          <p:cNvPr id="55" name="Graphic 54" descr="Checkmark with solid fill">
            <a:extLst>
              <a:ext uri="{FF2B5EF4-FFF2-40B4-BE49-F238E27FC236}">
                <a16:creationId xmlns:a16="http://schemas.microsoft.com/office/drawing/2014/main" id="{ED75398B-CB11-3F4F-9E70-10198CFC7F88}"/>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0422869" y="4688407"/>
            <a:ext cx="414337" cy="414337"/>
          </a:xfrm>
          <a:prstGeom prst="rect">
            <a:avLst/>
          </a:prstGeom>
        </p:spPr>
      </p:pic>
    </p:spTree>
    <p:extLst>
      <p:ext uri="{BB962C8B-B14F-4D97-AF65-F5344CB8AC3E}">
        <p14:creationId xmlns:p14="http://schemas.microsoft.com/office/powerpoint/2010/main" val="774353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6D618-3C32-6A15-E81C-300F27276063}"/>
              </a:ext>
            </a:extLst>
          </p:cNvPr>
          <p:cNvSpPr>
            <a:spLocks noGrp="1"/>
          </p:cNvSpPr>
          <p:nvPr>
            <p:ph type="title"/>
          </p:nvPr>
        </p:nvSpPr>
        <p:spPr/>
        <p:txBody>
          <a:bodyPr/>
          <a:lstStyle/>
          <a:p>
            <a:endParaRPr lang="en-US"/>
          </a:p>
        </p:txBody>
      </p:sp>
      <p:pic>
        <p:nvPicPr>
          <p:cNvPr id="4098" name="Picture 2" descr="Hypothesis in Research: Definition, Types And Importance ! - Public Health  Notes">
            <a:extLst>
              <a:ext uri="{FF2B5EF4-FFF2-40B4-BE49-F238E27FC236}">
                <a16:creationId xmlns:a16="http://schemas.microsoft.com/office/drawing/2014/main" id="{F8996E9F-10CF-AC34-036C-231A99F3E4C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9184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5" presetClass="entr" presetSubtype="0" fill="hold" nodeType="clickEffect">
                                  <p:stCondLst>
                                    <p:cond delay="0"/>
                                  </p:stCondLst>
                                  <p:childTnLst>
                                    <p:set>
                                      <p:cBhvr>
                                        <p:cTn id="6" dur="1" fill="hold">
                                          <p:stCondLst>
                                            <p:cond delay="0"/>
                                          </p:stCondLst>
                                        </p:cTn>
                                        <p:tgtEl>
                                          <p:spTgt spid="4098"/>
                                        </p:tgtEl>
                                        <p:attrNameLst>
                                          <p:attrName>style.visibility</p:attrName>
                                        </p:attrNameLst>
                                      </p:cBhvr>
                                      <p:to>
                                        <p:strVal val="visible"/>
                                      </p:to>
                                    </p:set>
                                    <p:anim calcmode="lin" valueType="num">
                                      <p:cBhvr>
                                        <p:cTn id="7" dur="1000" fill="hold"/>
                                        <p:tgtEl>
                                          <p:spTgt spid="4098"/>
                                        </p:tgtEl>
                                        <p:attrNameLst>
                                          <p:attrName>ppt_w</p:attrName>
                                        </p:attrNameLst>
                                      </p:cBhvr>
                                      <p:tavLst>
                                        <p:tav tm="0">
                                          <p:val>
                                            <p:strVal val="#ppt_w*0.70"/>
                                          </p:val>
                                        </p:tav>
                                        <p:tav tm="100000">
                                          <p:val>
                                            <p:strVal val="#ppt_w"/>
                                          </p:val>
                                        </p:tav>
                                      </p:tavLst>
                                    </p:anim>
                                    <p:anim calcmode="lin" valueType="num">
                                      <p:cBhvr>
                                        <p:cTn id="8" dur="1000" fill="hold"/>
                                        <p:tgtEl>
                                          <p:spTgt spid="4098"/>
                                        </p:tgtEl>
                                        <p:attrNameLst>
                                          <p:attrName>ppt_h</p:attrName>
                                        </p:attrNameLst>
                                      </p:cBhvr>
                                      <p:tavLst>
                                        <p:tav tm="0">
                                          <p:val>
                                            <p:strVal val="#ppt_h"/>
                                          </p:val>
                                        </p:tav>
                                        <p:tav tm="100000">
                                          <p:val>
                                            <p:strVal val="#ppt_h"/>
                                          </p:val>
                                        </p:tav>
                                      </p:tavLst>
                                    </p:anim>
                                    <p:animEffect transition="in" filter="fade">
                                      <p:cBhvr>
                                        <p:cTn id="9" dur="1000"/>
                                        <p:tgtEl>
                                          <p:spTgt spid="409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53A5A6-7ED5-44F1-11BB-28D7AD9F6EEA}"/>
              </a:ext>
            </a:extLst>
          </p:cNvPr>
          <p:cNvSpPr>
            <a:spLocks noGrp="1"/>
          </p:cNvSpPr>
          <p:nvPr>
            <p:ph type="title"/>
          </p:nvPr>
        </p:nvSpPr>
        <p:spPr>
          <a:xfrm>
            <a:off x="635000" y="640823"/>
            <a:ext cx="3418659" cy="5583148"/>
          </a:xfrm>
        </p:spPr>
        <p:txBody>
          <a:bodyPr anchor="ctr">
            <a:normAutofit/>
          </a:bodyPr>
          <a:lstStyle/>
          <a:p>
            <a:r>
              <a:rPr lang="en-US" sz="6000"/>
              <a:t>References</a:t>
            </a:r>
          </a:p>
        </p:txBody>
      </p:sp>
      <p:sp>
        <p:nvSpPr>
          <p:cNvPr id="11" name="Rectangle 22">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314992" y="1557877"/>
            <a:ext cx="18288" cy="3749040"/>
          </a:xfrm>
          <a:custGeom>
            <a:avLst/>
            <a:gdLst>
              <a:gd name="connsiteX0" fmla="*/ 0 w 18288"/>
              <a:gd name="connsiteY0" fmla="*/ 0 h 3749040"/>
              <a:gd name="connsiteX1" fmla="*/ 18288 w 18288"/>
              <a:gd name="connsiteY1" fmla="*/ 0 h 3749040"/>
              <a:gd name="connsiteX2" fmla="*/ 18288 w 18288"/>
              <a:gd name="connsiteY2" fmla="*/ 662330 h 3749040"/>
              <a:gd name="connsiteX3" fmla="*/ 18288 w 18288"/>
              <a:gd name="connsiteY3" fmla="*/ 1174699 h 3749040"/>
              <a:gd name="connsiteX4" fmla="*/ 18288 w 18288"/>
              <a:gd name="connsiteY4" fmla="*/ 1724558 h 3749040"/>
              <a:gd name="connsiteX5" fmla="*/ 18288 w 18288"/>
              <a:gd name="connsiteY5" fmla="*/ 2424379 h 3749040"/>
              <a:gd name="connsiteX6" fmla="*/ 18288 w 18288"/>
              <a:gd name="connsiteY6" fmla="*/ 3049219 h 3749040"/>
              <a:gd name="connsiteX7" fmla="*/ 18288 w 18288"/>
              <a:gd name="connsiteY7" fmla="*/ 3749040 h 3749040"/>
              <a:gd name="connsiteX8" fmla="*/ 0 w 18288"/>
              <a:gd name="connsiteY8" fmla="*/ 3749040 h 3749040"/>
              <a:gd name="connsiteX9" fmla="*/ 0 w 18288"/>
              <a:gd name="connsiteY9" fmla="*/ 3236671 h 3749040"/>
              <a:gd name="connsiteX10" fmla="*/ 0 w 18288"/>
              <a:gd name="connsiteY10" fmla="*/ 2536850 h 3749040"/>
              <a:gd name="connsiteX11" fmla="*/ 0 w 18288"/>
              <a:gd name="connsiteY11" fmla="*/ 1874520 h 3749040"/>
              <a:gd name="connsiteX12" fmla="*/ 0 w 18288"/>
              <a:gd name="connsiteY12" fmla="*/ 1362151 h 3749040"/>
              <a:gd name="connsiteX13" fmla="*/ 0 w 18288"/>
              <a:gd name="connsiteY13" fmla="*/ 774802 h 3749040"/>
              <a:gd name="connsiteX14" fmla="*/ 0 w 18288"/>
              <a:gd name="connsiteY14" fmla="*/ 0 h 3749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88" h="3749040" fill="none" extrusionOk="0">
                <a:moveTo>
                  <a:pt x="0" y="0"/>
                </a:moveTo>
                <a:cubicBezTo>
                  <a:pt x="8690" y="407"/>
                  <a:pt x="14141" y="154"/>
                  <a:pt x="18288" y="0"/>
                </a:cubicBezTo>
                <a:cubicBezTo>
                  <a:pt x="34838" y="143586"/>
                  <a:pt x="-11860" y="333097"/>
                  <a:pt x="18288" y="662330"/>
                </a:cubicBezTo>
                <a:cubicBezTo>
                  <a:pt x="48436" y="991563"/>
                  <a:pt x="32813" y="1046681"/>
                  <a:pt x="18288" y="1174699"/>
                </a:cubicBezTo>
                <a:cubicBezTo>
                  <a:pt x="3763" y="1302717"/>
                  <a:pt x="40974" y="1467838"/>
                  <a:pt x="18288" y="1724558"/>
                </a:cubicBezTo>
                <a:cubicBezTo>
                  <a:pt x="-4398" y="1981278"/>
                  <a:pt x="36650" y="2215729"/>
                  <a:pt x="18288" y="2424379"/>
                </a:cubicBezTo>
                <a:cubicBezTo>
                  <a:pt x="-74" y="2633029"/>
                  <a:pt x="-9881" y="2874703"/>
                  <a:pt x="18288" y="3049219"/>
                </a:cubicBezTo>
                <a:cubicBezTo>
                  <a:pt x="46457" y="3223735"/>
                  <a:pt x="4078" y="3453850"/>
                  <a:pt x="18288" y="3749040"/>
                </a:cubicBezTo>
                <a:cubicBezTo>
                  <a:pt x="14465" y="3749751"/>
                  <a:pt x="7675" y="3748271"/>
                  <a:pt x="0" y="3749040"/>
                </a:cubicBezTo>
                <a:cubicBezTo>
                  <a:pt x="19669" y="3507959"/>
                  <a:pt x="-9883" y="3339386"/>
                  <a:pt x="0" y="3236671"/>
                </a:cubicBezTo>
                <a:cubicBezTo>
                  <a:pt x="9883" y="3133956"/>
                  <a:pt x="26871" y="2857214"/>
                  <a:pt x="0" y="2536850"/>
                </a:cubicBezTo>
                <a:cubicBezTo>
                  <a:pt x="-26871" y="2216486"/>
                  <a:pt x="4790" y="2156616"/>
                  <a:pt x="0" y="1874520"/>
                </a:cubicBezTo>
                <a:cubicBezTo>
                  <a:pt x="-4790" y="1592424"/>
                  <a:pt x="-3117" y="1558688"/>
                  <a:pt x="0" y="1362151"/>
                </a:cubicBezTo>
                <a:cubicBezTo>
                  <a:pt x="3117" y="1165614"/>
                  <a:pt x="16802" y="1045125"/>
                  <a:pt x="0" y="774802"/>
                </a:cubicBezTo>
                <a:cubicBezTo>
                  <a:pt x="-16802" y="504479"/>
                  <a:pt x="-29640" y="377701"/>
                  <a:pt x="0" y="0"/>
                </a:cubicBezTo>
                <a:close/>
              </a:path>
              <a:path w="18288" h="3749040" stroke="0" extrusionOk="0">
                <a:moveTo>
                  <a:pt x="0" y="0"/>
                </a:moveTo>
                <a:cubicBezTo>
                  <a:pt x="5341" y="9"/>
                  <a:pt x="11148" y="-611"/>
                  <a:pt x="18288" y="0"/>
                </a:cubicBezTo>
                <a:cubicBezTo>
                  <a:pt x="33352" y="227288"/>
                  <a:pt x="30894" y="278824"/>
                  <a:pt x="18288" y="512369"/>
                </a:cubicBezTo>
                <a:cubicBezTo>
                  <a:pt x="5682" y="745914"/>
                  <a:pt x="53060" y="998220"/>
                  <a:pt x="18288" y="1212190"/>
                </a:cubicBezTo>
                <a:cubicBezTo>
                  <a:pt x="-16484" y="1426160"/>
                  <a:pt x="35474" y="1585099"/>
                  <a:pt x="18288" y="1837030"/>
                </a:cubicBezTo>
                <a:cubicBezTo>
                  <a:pt x="1102" y="2088961"/>
                  <a:pt x="16704" y="2251948"/>
                  <a:pt x="18288" y="2386889"/>
                </a:cubicBezTo>
                <a:cubicBezTo>
                  <a:pt x="19872" y="2521830"/>
                  <a:pt x="5902" y="2679005"/>
                  <a:pt x="18288" y="2936748"/>
                </a:cubicBezTo>
                <a:cubicBezTo>
                  <a:pt x="30674" y="3194491"/>
                  <a:pt x="13809" y="3416052"/>
                  <a:pt x="18288" y="3749040"/>
                </a:cubicBezTo>
                <a:cubicBezTo>
                  <a:pt x="9729" y="3749861"/>
                  <a:pt x="3965" y="3749683"/>
                  <a:pt x="0" y="3749040"/>
                </a:cubicBezTo>
                <a:cubicBezTo>
                  <a:pt x="-10152" y="3632102"/>
                  <a:pt x="-5013" y="3340136"/>
                  <a:pt x="0" y="3236671"/>
                </a:cubicBezTo>
                <a:cubicBezTo>
                  <a:pt x="5013" y="3133206"/>
                  <a:pt x="-27249" y="2814766"/>
                  <a:pt x="0" y="2649322"/>
                </a:cubicBezTo>
                <a:cubicBezTo>
                  <a:pt x="27249" y="2483878"/>
                  <a:pt x="8506" y="2308131"/>
                  <a:pt x="0" y="2061972"/>
                </a:cubicBezTo>
                <a:cubicBezTo>
                  <a:pt x="-8506" y="1815813"/>
                  <a:pt x="-14267" y="1574470"/>
                  <a:pt x="0" y="1399642"/>
                </a:cubicBezTo>
                <a:cubicBezTo>
                  <a:pt x="14267" y="1224814"/>
                  <a:pt x="-24839" y="1011862"/>
                  <a:pt x="0" y="812292"/>
                </a:cubicBezTo>
                <a:cubicBezTo>
                  <a:pt x="24839" y="612722"/>
                  <a:pt x="20220" y="372179"/>
                  <a:pt x="0" y="0"/>
                </a:cubicBezTo>
                <a:close/>
              </a:path>
            </a:pathLst>
          </a:custGeom>
          <a:solidFill>
            <a:schemeClr val="accent1"/>
          </a:solidFill>
          <a:ln w="34925">
            <a:solidFill>
              <a:schemeClr val="accent1"/>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DAD075C-871F-538C-A6A5-AD0C03036020}"/>
              </a:ext>
            </a:extLst>
          </p:cNvPr>
          <p:cNvGraphicFramePr>
            <a:graphicFrameLocks noGrp="1"/>
          </p:cNvGraphicFramePr>
          <p:nvPr>
            <p:ph idx="1"/>
            <p:extLst>
              <p:ext uri="{D42A27DB-BD31-4B8C-83A1-F6EECF244321}">
                <p14:modId xmlns:p14="http://schemas.microsoft.com/office/powerpoint/2010/main" val="390029053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76606829"/>
      </p:ext>
    </p:extLst>
  </p:cSld>
  <p:clrMapOvr>
    <a:masterClrMapping/>
  </p:clrMapOvr>
</p:sld>
</file>

<file path=ppt/theme/theme1.xml><?xml version="1.0" encoding="utf-8"?>
<a:theme xmlns:a="http://schemas.openxmlformats.org/drawingml/2006/main" name="SketchyVTI">
  <a:themeElements>
    <a:clrScheme name="SketchyVTI">
      <a:dk1>
        <a:sysClr val="windowText" lastClr="000000"/>
      </a:dk1>
      <a:lt1>
        <a:sysClr val="window" lastClr="FFFFFF"/>
      </a:lt1>
      <a:dk2>
        <a:srgbClr val="39302A"/>
      </a:dk2>
      <a:lt2>
        <a:srgbClr val="E5DEDB"/>
      </a:lt2>
      <a:accent1>
        <a:srgbClr val="E4650E"/>
      </a:accent1>
      <a:accent2>
        <a:srgbClr val="00A5AB"/>
      </a:accent2>
      <a:accent3>
        <a:srgbClr val="09963B"/>
      </a:accent3>
      <a:accent4>
        <a:srgbClr val="E64823"/>
      </a:accent4>
      <a:accent5>
        <a:srgbClr val="9C6A6A"/>
      </a:accent5>
      <a:accent6>
        <a:srgbClr val="824F8C"/>
      </a:accent6>
      <a:hlink>
        <a:srgbClr val="2998E3"/>
      </a:hlink>
      <a:folHlink>
        <a:srgbClr val="7F723D"/>
      </a:folHlink>
    </a:clrScheme>
    <a:fontScheme name="Custom 2">
      <a:majorFont>
        <a:latin typeface="The Serif Hand Black"/>
        <a:ea typeface=""/>
        <a:cs typeface=""/>
      </a:majorFont>
      <a:minorFont>
        <a:latin typeface="The Hand Bold"/>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ketchyVTI" id="{A6D2C935-A6E4-4DD9-BCC5-5AE2504DB8EA}" vid="{F0754072-50B6-4C01-B911-67246C9F58D2}"/>
    </a:ext>
  </a:extLst>
</a:theme>
</file>

<file path=docProps/app.xml><?xml version="1.0" encoding="utf-8"?>
<Properties xmlns="http://schemas.openxmlformats.org/officeDocument/2006/extended-properties" xmlns:vt="http://schemas.openxmlformats.org/officeDocument/2006/docPropsVTypes">
  <Template>{404423AC-4273-0E40-B54C-4579529CFFE2}tf10001057</Template>
  <TotalTime>1570</TotalTime>
  <Words>716</Words>
  <Application>Microsoft Macintosh PowerPoint</Application>
  <PresentationFormat>Widescreen</PresentationFormat>
  <Paragraphs>53</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The Hand Bold</vt:lpstr>
      <vt:lpstr>The Serif Hand Black</vt:lpstr>
      <vt:lpstr>SketchyVTI</vt:lpstr>
      <vt:lpstr>How students use technology at uwtsd?</vt:lpstr>
      <vt:lpstr>Why students use technology at university? Introduction</vt:lpstr>
      <vt:lpstr>    Rationale Helps connect students to the real world  </vt:lpstr>
      <vt:lpstr>Rationale Prepares students for the workforce </vt:lpstr>
      <vt:lpstr>Rationale Encourages collaboration</vt:lpstr>
      <vt:lpstr>Supports different types of learners</vt:lpstr>
      <vt:lpstr>Rationale  Access information more easily</vt:lpstr>
      <vt:lpstr>Rationale Teaches students how to be responsible online</vt:lpstr>
      <vt:lpstr>What? Who? How?</vt:lpstr>
      <vt:lpstr>PowerPoint Presentation</vt:lpstr>
      <vt:lpstr>  RESEARCH TIMETABLE</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students use technology at uwtsd?</dc:title>
  <dc:creator>Doina Istrati (2129862)</dc:creator>
  <cp:lastModifiedBy>Teodor Nuca (2129861)</cp:lastModifiedBy>
  <cp:revision>6</cp:revision>
  <dcterms:created xsi:type="dcterms:W3CDTF">2022-06-11T09:02:01Z</dcterms:created>
  <dcterms:modified xsi:type="dcterms:W3CDTF">2022-06-26T08:21:12Z</dcterms:modified>
</cp:coreProperties>
</file>