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19"/>
  </p:notesMasterIdLst>
  <p:sldIdLst>
    <p:sldId id="404" r:id="rId4"/>
    <p:sldId id="405" r:id="rId5"/>
    <p:sldId id="256" r:id="rId6"/>
    <p:sldId id="406" r:id="rId7"/>
    <p:sldId id="407" r:id="rId8"/>
    <p:sldId id="276" r:id="rId9"/>
    <p:sldId id="275" r:id="rId10"/>
    <p:sldId id="408" r:id="rId11"/>
    <p:sldId id="409" r:id="rId12"/>
    <p:sldId id="410" r:id="rId13"/>
    <p:sldId id="411" r:id="rId14"/>
    <p:sldId id="412" r:id="rId15"/>
    <p:sldId id="274" r:id="rId16"/>
    <p:sldId id="271"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30" y="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A19E3-7558-4600-9A15-58041FA9465A}"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25BB-6A31-4845-B066-F2695DF44412}" type="slidenum">
              <a:rPr lang="en-GB" smtClean="0"/>
              <a:t>‹#›</a:t>
            </a:fld>
            <a:endParaRPr lang="en-GB"/>
          </a:p>
        </p:txBody>
      </p:sp>
    </p:spTree>
    <p:extLst>
      <p:ext uri="{BB962C8B-B14F-4D97-AF65-F5344CB8AC3E}">
        <p14:creationId xmlns:p14="http://schemas.microsoft.com/office/powerpoint/2010/main" val="1541628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i’ch</a:t>
            </a:r>
            <a:r>
              <a:rPr lang="en-US" dirty="0"/>
              <a:t> </a:t>
            </a:r>
            <a:r>
              <a:rPr lang="en-US" dirty="0" err="1"/>
              <a:t>cefnogi</a:t>
            </a:r>
            <a:r>
              <a:rPr lang="en-US" dirty="0"/>
              <a:t> </a:t>
            </a:r>
            <a:r>
              <a:rPr lang="en-US" dirty="0" err="1"/>
              <a:t>wrth</a:t>
            </a:r>
            <a:r>
              <a:rPr lang="en-US" dirty="0"/>
              <a:t> </a:t>
            </a:r>
            <a:r>
              <a:rPr lang="en-US" dirty="0" err="1"/>
              <a:t>ymchwilio</a:t>
            </a:r>
            <a:r>
              <a:rPr lang="en-US" dirty="0"/>
              <a:t>, </a:t>
            </a:r>
            <a:r>
              <a:rPr lang="en-US" dirty="0" err="1"/>
              <a:t>gan</a:t>
            </a:r>
            <a:r>
              <a:rPr lang="en-US" dirty="0"/>
              <a:t> </a:t>
            </a:r>
            <a:r>
              <a:rPr lang="en-US" dirty="0" err="1"/>
              <a:t>gynnwys</a:t>
            </a:r>
            <a:r>
              <a:rPr lang="en-US" dirty="0"/>
              <a:t> </a:t>
            </a:r>
            <a:r>
              <a:rPr lang="en-US" dirty="0" err="1"/>
              <a:t>chwilio</a:t>
            </a:r>
            <a:r>
              <a:rPr lang="en-US" dirty="0"/>
              <a:t> am </a:t>
            </a:r>
            <a:r>
              <a:rPr lang="en-US" dirty="0" err="1"/>
              <a:t>lyfryddiaeth</a:t>
            </a:r>
            <a:r>
              <a:rPr lang="en-US" dirty="0"/>
              <a:t>, </a:t>
            </a:r>
            <a:r>
              <a:rPr lang="en-US" dirty="0" err="1"/>
              <a:t>defnyddio</a:t>
            </a:r>
            <a:r>
              <a:rPr lang="en-US" dirty="0"/>
              <a:t> offer </a:t>
            </a:r>
            <a:r>
              <a:rPr lang="en-US" dirty="0" err="1"/>
              <a:t>i</a:t>
            </a:r>
            <a:r>
              <a:rPr lang="en-US" dirty="0"/>
              <a:t> </a:t>
            </a:r>
            <a:r>
              <a:rPr lang="en-US" dirty="0" err="1"/>
              <a:t>grynhoi</a:t>
            </a:r>
            <a:r>
              <a:rPr lang="en-US" dirty="0"/>
              <a:t>, </a:t>
            </a:r>
            <a:r>
              <a:rPr lang="en-US" dirty="0" err="1"/>
              <a:t>cymharu</a:t>
            </a:r>
            <a:r>
              <a:rPr lang="en-US" dirty="0"/>
              <a:t> a </a:t>
            </a:r>
            <a:r>
              <a:rPr lang="en-US" dirty="0" err="1"/>
              <a:t>chwestiynu</a:t>
            </a:r>
            <a:r>
              <a:rPr lang="en-US" dirty="0"/>
              <a:t> </a:t>
            </a:r>
            <a:r>
              <a:rPr lang="en-US" dirty="0" err="1"/>
              <a:t>deunyddiau</a:t>
            </a:r>
            <a:r>
              <a:rPr lang="en-US" dirty="0"/>
              <a:t>.</a:t>
            </a:r>
          </a:p>
          <a:p>
            <a:r>
              <a:rPr lang="en-US" dirty="0" err="1"/>
              <a:t>Cofiwch</a:t>
            </a:r>
            <a:r>
              <a:rPr lang="en-US" dirty="0"/>
              <a:t> bob </a:t>
            </a:r>
            <a:r>
              <a:rPr lang="en-US" dirty="0" err="1"/>
              <a:t>amser</a:t>
            </a:r>
            <a:r>
              <a:rPr lang="en-US" dirty="0"/>
              <a:t> </a:t>
            </a:r>
            <a:r>
              <a:rPr lang="en-US" dirty="0" err="1"/>
              <a:t>gadw</a:t>
            </a:r>
            <a:r>
              <a:rPr lang="en-US" dirty="0"/>
              <a:t> </a:t>
            </a:r>
            <a:r>
              <a:rPr lang="en-US" dirty="0" err="1"/>
              <a:t>copi</a:t>
            </a:r>
            <a:r>
              <a:rPr lang="en-US" dirty="0"/>
              <a:t> </a:t>
            </a:r>
            <a:r>
              <a:rPr lang="en-US" dirty="0" err="1"/>
              <a:t>o’ch</a:t>
            </a:r>
            <a:r>
              <a:rPr lang="en-US" dirty="0"/>
              <a:t> </a:t>
            </a:r>
            <a:r>
              <a:rPr lang="en-US" dirty="0" err="1"/>
              <a:t>drafftiau</a:t>
            </a:r>
            <a:r>
              <a:rPr lang="en-US" dirty="0"/>
              <a:t>, </a:t>
            </a:r>
            <a:r>
              <a:rPr lang="en-US" dirty="0" err="1"/>
              <a:t>eich</a:t>
            </a:r>
            <a:r>
              <a:rPr lang="en-US" dirty="0"/>
              <a:t> </a:t>
            </a:r>
            <a:r>
              <a:rPr lang="en-US" dirty="0" err="1"/>
              <a:t>nodiadau</a:t>
            </a:r>
            <a:r>
              <a:rPr lang="en-US" dirty="0"/>
              <a:t> ac </a:t>
            </a:r>
            <a:r>
              <a:rPr lang="en-US" dirty="0" err="1"/>
              <a:t>adnoddau</a:t>
            </a:r>
            <a:r>
              <a:rPr lang="en-US" dirty="0"/>
              <a:t> </a:t>
            </a:r>
            <a:r>
              <a:rPr lang="en-US" dirty="0" err="1"/>
              <a:t>eraill</a:t>
            </a:r>
            <a:r>
              <a:rPr lang="en-US" dirty="0"/>
              <a:t> a </a:t>
            </a:r>
            <a:r>
              <a:rPr lang="en-US" dirty="0" err="1"/>
              <a:t>ddefnyddiwyd</a:t>
            </a:r>
            <a:r>
              <a:rPr lang="en-US" dirty="0"/>
              <a:t> </a:t>
            </a:r>
            <a:r>
              <a:rPr lang="en-US" dirty="0" err="1"/>
              <a:t>gennych</a:t>
            </a:r>
            <a:r>
              <a:rPr lang="en-US" dirty="0"/>
              <a:t>, </a:t>
            </a:r>
            <a:r>
              <a:rPr lang="en-US" dirty="0" err="1"/>
              <a:t>cyn</a:t>
            </a:r>
            <a:r>
              <a:rPr lang="en-US" dirty="0"/>
              <a:t> ac </a:t>
            </a:r>
            <a:r>
              <a:rPr lang="en-US" dirty="0" err="1"/>
              <a:t>ar</a:t>
            </a:r>
            <a:r>
              <a:rPr lang="en-US" dirty="0"/>
              <a:t> </a:t>
            </a:r>
            <a:r>
              <a:rPr lang="en-US" dirty="0" err="1"/>
              <a:t>ôl</a:t>
            </a:r>
            <a:r>
              <a:rPr lang="en-US" dirty="0"/>
              <a:t> </a:t>
            </a:r>
            <a:r>
              <a:rPr lang="en-US" dirty="0" err="1"/>
              <a:t>defnyddio</a:t>
            </a:r>
            <a:r>
              <a:rPr lang="en-US" dirty="0"/>
              <a:t> offer AI. </a:t>
            </a:r>
            <a:r>
              <a:rPr lang="en-US" dirty="0" err="1"/>
              <a:t>Os</a:t>
            </a:r>
            <a:r>
              <a:rPr lang="en-US" dirty="0"/>
              <a:t> </a:t>
            </a:r>
            <a:r>
              <a:rPr lang="en-US" dirty="0" err="1"/>
              <a:t>oes</a:t>
            </a:r>
            <a:r>
              <a:rPr lang="en-US" dirty="0"/>
              <a:t> </a:t>
            </a:r>
            <a:r>
              <a:rPr lang="en-US" dirty="0" err="1"/>
              <a:t>amheuaeth</a:t>
            </a:r>
            <a:r>
              <a:rPr lang="en-US" dirty="0"/>
              <a:t> o </a:t>
            </a:r>
            <a:r>
              <a:rPr lang="en-US" dirty="0" err="1"/>
              <a:t>ddefnyddio</a:t>
            </a:r>
            <a:r>
              <a:rPr lang="en-US" dirty="0"/>
              <a:t> offer AI y </a:t>
            </a:r>
            <a:r>
              <a:rPr lang="en-US" dirty="0" err="1"/>
              <a:t>tu</a:t>
            </a:r>
            <a:r>
              <a:rPr lang="en-US" dirty="0"/>
              <a:t> </a:t>
            </a:r>
            <a:r>
              <a:rPr lang="en-US" dirty="0" err="1"/>
              <a:t>hwnt</a:t>
            </a:r>
            <a:r>
              <a:rPr lang="en-US" dirty="0"/>
              <a:t> </a:t>
            </a:r>
            <a:r>
              <a:rPr lang="en-US" dirty="0" err="1"/>
              <a:t>i’r</a:t>
            </a:r>
            <a:r>
              <a:rPr lang="en-US" dirty="0"/>
              <a:t> </a:t>
            </a:r>
            <a:r>
              <a:rPr lang="en-US" dirty="0" err="1"/>
              <a:t>hyn</a:t>
            </a:r>
            <a:r>
              <a:rPr lang="en-US" dirty="0"/>
              <a:t> a </a:t>
            </a:r>
            <a:r>
              <a:rPr lang="en-US" dirty="0" err="1"/>
              <a:t>bennwyd</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aseiniad</a:t>
            </a:r>
            <a:r>
              <a:rPr lang="en-US" dirty="0"/>
              <a:t> </a:t>
            </a:r>
            <a:r>
              <a:rPr lang="en-US" dirty="0" err="1"/>
              <a:t>penodol</a:t>
            </a:r>
            <a:r>
              <a:rPr lang="en-US" dirty="0"/>
              <a:t>, </a:t>
            </a:r>
            <a:r>
              <a:rPr lang="en-US" dirty="0" err="1"/>
              <a:t>gofynnir</a:t>
            </a:r>
            <a:r>
              <a:rPr lang="en-US" dirty="0"/>
              <a:t> </a:t>
            </a:r>
            <a:r>
              <a:rPr lang="en-US" dirty="0" err="1"/>
              <a:t>i</a:t>
            </a:r>
            <a:r>
              <a:rPr lang="en-US" dirty="0"/>
              <a:t> chi </a:t>
            </a:r>
            <a:r>
              <a:rPr lang="en-US" dirty="0" err="1"/>
              <a:t>ddarparu</a:t>
            </a:r>
            <a:r>
              <a:rPr lang="en-US" dirty="0"/>
              <a:t> </a:t>
            </a:r>
            <a:r>
              <a:rPr lang="en-US" dirty="0" err="1"/>
              <a:t>drafftiau</a:t>
            </a:r>
            <a:r>
              <a:rPr lang="en-US" dirty="0"/>
              <a:t> </a:t>
            </a:r>
            <a:r>
              <a:rPr lang="en-US" dirty="0" err="1"/>
              <a:t>blaenorol</a:t>
            </a:r>
            <a:r>
              <a:rPr lang="en-US" dirty="0"/>
              <a:t> a </a:t>
            </a:r>
            <a:r>
              <a:rPr lang="en-US" dirty="0" err="1"/>
              <a:t>nodiadau</a:t>
            </a:r>
            <a:r>
              <a:rPr lang="en-US" dirty="0"/>
              <a:t>.</a:t>
            </a: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err="1">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ag </a:t>
            </a:r>
            <a:r>
              <a:rPr lang="en-US" dirty="0" err="1"/>
              <a:t>annog</a:t>
            </a:r>
            <a:r>
              <a:rPr lang="en-US" dirty="0"/>
              <a:t> </a:t>
            </a:r>
            <a:r>
              <a:rPr lang="en-US" dirty="0" err="1"/>
              <a:t>offeryn</a:t>
            </a:r>
            <a:r>
              <a:rPr lang="en-US" dirty="0"/>
              <a:t> AI </a:t>
            </a:r>
            <a:r>
              <a:rPr lang="en-US" dirty="0" err="1"/>
              <a:t>i</a:t>
            </a:r>
            <a:r>
              <a:rPr lang="en-US" dirty="0"/>
              <a:t> </a:t>
            </a:r>
            <a:r>
              <a:rPr lang="en-US" dirty="0" err="1"/>
              <a:t>ysgrifennu</a:t>
            </a:r>
            <a:r>
              <a:rPr lang="en-US" dirty="0"/>
              <a:t> </a:t>
            </a:r>
            <a:r>
              <a:rPr lang="en-US" dirty="0" err="1"/>
              <a:t>ar</a:t>
            </a:r>
            <a:r>
              <a:rPr lang="en-US" dirty="0"/>
              <a:t> </a:t>
            </a:r>
            <a:r>
              <a:rPr lang="en-US" dirty="0" err="1"/>
              <a:t>bwnc</a:t>
            </a:r>
            <a:r>
              <a:rPr lang="en-US" dirty="0"/>
              <a:t> </a:t>
            </a:r>
            <a:r>
              <a:rPr lang="en-US" dirty="0" err="1"/>
              <a:t>eich</a:t>
            </a:r>
            <a:r>
              <a:rPr lang="en-US" dirty="0"/>
              <a:t> </a:t>
            </a:r>
            <a:r>
              <a:rPr lang="en-US" dirty="0" err="1"/>
              <a:t>aseiniad</a:t>
            </a:r>
            <a:r>
              <a:rPr lang="en-US" dirty="0"/>
              <a:t>.</a:t>
            </a:r>
            <a:endParaRPr lang="en-US" dirty="0">
              <a:cs typeface="Calibri"/>
            </a:endParaRPr>
          </a:p>
          <a:p>
            <a:r>
              <a:rPr lang="en-US" dirty="0" err="1"/>
              <a:t>Gadewch</a:t>
            </a:r>
            <a:r>
              <a:rPr lang="en-US" dirty="0"/>
              <a:t> </a:t>
            </a:r>
            <a:r>
              <a:rPr lang="en-US" dirty="0" err="1"/>
              <a:t>i</a:t>
            </a:r>
            <a:r>
              <a:rPr lang="en-US" dirty="0"/>
              <a:t> </a:t>
            </a:r>
            <a:r>
              <a:rPr lang="en-US" dirty="0" err="1"/>
              <a:t>ni</a:t>
            </a:r>
            <a:r>
              <a:rPr lang="en-US" dirty="0"/>
              <a:t> </a:t>
            </a:r>
            <a:r>
              <a:rPr lang="en-US" dirty="0" err="1"/>
              <a:t>dybio</a:t>
            </a:r>
            <a:r>
              <a:rPr lang="en-US" dirty="0"/>
              <a:t> </a:t>
            </a:r>
            <a:r>
              <a:rPr lang="en-US" dirty="0" err="1"/>
              <a:t>mai</a:t>
            </a:r>
            <a:r>
              <a:rPr lang="en-US" dirty="0"/>
              <a:t> </a:t>
            </a:r>
            <a:r>
              <a:rPr lang="en-US" dirty="0" err="1"/>
              <a:t>eich</a:t>
            </a:r>
            <a:r>
              <a:rPr lang="en-US" dirty="0"/>
              <a:t> </a:t>
            </a:r>
            <a:r>
              <a:rPr lang="en-US" dirty="0" err="1"/>
              <a:t>teitl</a:t>
            </a:r>
            <a:r>
              <a:rPr lang="en-US" dirty="0"/>
              <a:t> </a:t>
            </a:r>
            <a:r>
              <a:rPr lang="en-US" dirty="0" err="1"/>
              <a:t>yw</a:t>
            </a:r>
            <a:r>
              <a:rPr lang="en-US" dirty="0"/>
              <a:t>: “Yn </a:t>
            </a:r>
            <a:r>
              <a:rPr lang="en-US" dirty="0" err="1"/>
              <a:t>eich</a:t>
            </a:r>
            <a:r>
              <a:rPr lang="en-US" dirty="0"/>
              <a:t> barn </a:t>
            </a:r>
            <a:r>
              <a:rPr lang="en-US" dirty="0" err="1"/>
              <a:t>ystyriol</a:t>
            </a:r>
            <a:r>
              <a:rPr lang="en-US" dirty="0"/>
              <a:t>, pam </a:t>
            </a:r>
            <a:r>
              <a:rPr lang="en-US" dirty="0" err="1"/>
              <a:t>yr</a:t>
            </a:r>
            <a:r>
              <a:rPr lang="en-US" dirty="0"/>
              <a:t> </a:t>
            </a:r>
            <a:r>
              <a:rPr lang="en-US" dirty="0" err="1"/>
              <a:t>ystyrir</a:t>
            </a:r>
            <a:r>
              <a:rPr lang="en-US" dirty="0"/>
              <a:t> </a:t>
            </a:r>
            <a:r>
              <a:rPr lang="en-US" dirty="0" err="1"/>
              <a:t>mai</a:t>
            </a:r>
            <a:r>
              <a:rPr lang="en-US" dirty="0"/>
              <a:t> Athen </a:t>
            </a:r>
            <a:r>
              <a:rPr lang="en-US" dirty="0" err="1"/>
              <a:t>yw’r</a:t>
            </a:r>
            <a:r>
              <a:rPr lang="en-US" dirty="0"/>
              <a:t> </a:t>
            </a:r>
            <a:r>
              <a:rPr lang="en-US" dirty="0" err="1"/>
              <a:t>wladwriaeth</a:t>
            </a:r>
            <a:r>
              <a:rPr lang="en-US" dirty="0"/>
              <a:t> </a:t>
            </a:r>
            <a:r>
              <a:rPr lang="en-US" dirty="0" err="1"/>
              <a:t>fwyaf</a:t>
            </a:r>
            <a:r>
              <a:rPr lang="en-US" dirty="0"/>
              <a:t> </a:t>
            </a:r>
            <a:r>
              <a:rPr lang="en-US" dirty="0" err="1"/>
              <a:t>pwerus</a:t>
            </a:r>
            <a:r>
              <a:rPr lang="en-US" dirty="0"/>
              <a:t> </a:t>
            </a:r>
            <a:r>
              <a:rPr lang="en-US" dirty="0" err="1"/>
              <a:t>yn</a:t>
            </a:r>
            <a:r>
              <a:rPr lang="en-US" dirty="0"/>
              <a:t> y </a:t>
            </a:r>
            <a:r>
              <a:rPr lang="en-US" dirty="0" err="1"/>
              <a:t>cyfnod</a:t>
            </a:r>
            <a:r>
              <a:rPr lang="en-US" dirty="0"/>
              <a:t> </a:t>
            </a:r>
            <a:r>
              <a:rPr lang="en-US" dirty="0" err="1"/>
              <a:t>clasurol</a:t>
            </a:r>
            <a:r>
              <a:rPr lang="en-US" dirty="0"/>
              <a:t>?”.</a:t>
            </a:r>
            <a:endParaRPr lang="en-US" dirty="0">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â </a:t>
            </a:r>
            <a:r>
              <a:rPr lang="en-US" dirty="0" err="1"/>
              <a:t>mewnbynnu</a:t>
            </a:r>
            <a:r>
              <a:rPr lang="en-US" dirty="0"/>
              <a:t> </a:t>
            </a:r>
            <a:r>
              <a:rPr lang="en-US" dirty="0" err="1"/>
              <a:t>anogwr</a:t>
            </a:r>
            <a:r>
              <a:rPr lang="en-US" dirty="0"/>
              <a:t> </a:t>
            </a:r>
            <a:r>
              <a:rPr lang="en-US" dirty="0" err="1"/>
              <a:t>fel</a:t>
            </a:r>
            <a:r>
              <a:rPr lang="en-US" dirty="0"/>
              <a:t> </a:t>
            </a:r>
            <a:r>
              <a:rPr lang="en-US" dirty="0" err="1"/>
              <a:t>hyn</a:t>
            </a:r>
            <a:r>
              <a:rPr lang="en-US" dirty="0"/>
              <a:t> </a:t>
            </a:r>
            <a:r>
              <a:rPr lang="en-US" dirty="0" err="1"/>
              <a:t>i</a:t>
            </a:r>
            <a:r>
              <a:rPr lang="en-US" dirty="0"/>
              <a:t> </a:t>
            </a:r>
            <a:r>
              <a:rPr lang="en-US" dirty="0" err="1"/>
              <a:t>offeryn</a:t>
            </a:r>
            <a:r>
              <a:rPr lang="en-US" dirty="0"/>
              <a:t> AI:</a:t>
            </a:r>
            <a:endParaRPr lang="en-US" dirty="0">
              <a:cs typeface="Calibri"/>
            </a:endParaRPr>
          </a:p>
          <a:p>
            <a:r>
              <a:rPr lang="en-US" dirty="0"/>
              <a:t>Tell me why Athens was the most powerful polity in the classical period</a:t>
            </a:r>
            <a:endParaRPr lang="en-US" dirty="0">
              <a:cs typeface="Calibri"/>
            </a:endParaRPr>
          </a:p>
          <a:p>
            <a:r>
              <a:rPr lang="en-US" dirty="0"/>
              <a:t>Write a paragraph on why Athens was powerful</a:t>
            </a:r>
            <a:endParaRPr lang="en-US" dirty="0">
              <a:cs typeface="Calibri"/>
            </a:endParaRPr>
          </a:p>
          <a:p>
            <a:r>
              <a:rPr lang="en-US" dirty="0"/>
              <a:t>Pam </a:t>
            </a:r>
            <a:r>
              <a:rPr lang="en-US" dirty="0" err="1"/>
              <a:t>na</a:t>
            </a:r>
            <a:r>
              <a:rPr lang="en-US" dirty="0"/>
              <a:t> </a:t>
            </a:r>
            <a:r>
              <a:rPr lang="en-US" dirty="0" err="1"/>
              <a:t>ddylech</a:t>
            </a:r>
            <a:r>
              <a:rPr lang="en-US" dirty="0"/>
              <a:t> </a:t>
            </a:r>
            <a:r>
              <a:rPr lang="en-US" dirty="0" err="1"/>
              <a:t>wneud</a:t>
            </a:r>
            <a:r>
              <a:rPr lang="en-US" dirty="0"/>
              <a:t> </a:t>
            </a:r>
            <a:r>
              <a:rPr lang="en-US" dirty="0" err="1"/>
              <a:t>hyn</a:t>
            </a:r>
            <a:r>
              <a:rPr lang="en-US" dirty="0"/>
              <a:t>? </a:t>
            </a:r>
            <a:r>
              <a:rPr lang="en-US" dirty="0" err="1"/>
              <a:t>Os</a:t>
            </a:r>
            <a:r>
              <a:rPr lang="en-US" dirty="0"/>
              <a:t> </a:t>
            </a:r>
            <a:r>
              <a:rPr lang="en-US" dirty="0" err="1"/>
              <a:t>byddwch</a:t>
            </a:r>
            <a:r>
              <a:rPr lang="en-US" dirty="0"/>
              <a:t> </a:t>
            </a:r>
            <a:r>
              <a:rPr lang="en-US" dirty="0" err="1"/>
              <a:t>chi’n</a:t>
            </a:r>
            <a:r>
              <a:rPr lang="en-US" dirty="0"/>
              <a:t> </a:t>
            </a:r>
            <a:r>
              <a:rPr lang="en-US" dirty="0" err="1"/>
              <a:t>gwneud</a:t>
            </a:r>
            <a:r>
              <a:rPr lang="en-US" dirty="0"/>
              <a:t> </a:t>
            </a:r>
            <a:r>
              <a:rPr lang="en-US" dirty="0" err="1"/>
              <a:t>hyn</a:t>
            </a:r>
            <a:r>
              <a:rPr lang="en-US" dirty="0"/>
              <a:t>, </a:t>
            </a:r>
            <a:r>
              <a:rPr lang="en-US" dirty="0" err="1"/>
              <a:t>nid</a:t>
            </a:r>
            <a:r>
              <a:rPr lang="en-US" dirty="0"/>
              <a:t> </a:t>
            </a:r>
            <a:r>
              <a:rPr lang="en-US" dirty="0" err="1"/>
              <a:t>eich</a:t>
            </a:r>
            <a:r>
              <a:rPr lang="en-US" dirty="0"/>
              <a:t> </a:t>
            </a:r>
            <a:r>
              <a:rPr lang="en-US" dirty="0" err="1"/>
              <a:t>cynnyrch</a:t>
            </a:r>
            <a:r>
              <a:rPr lang="en-US" dirty="0"/>
              <a:t> chi </a:t>
            </a:r>
            <a:r>
              <a:rPr lang="en-US" dirty="0" err="1"/>
              <a:t>yw’r</a:t>
            </a:r>
            <a:r>
              <a:rPr lang="en-US" dirty="0"/>
              <a:t> </a:t>
            </a:r>
            <a:r>
              <a:rPr lang="en-US" dirty="0" err="1"/>
              <a:t>testun</a:t>
            </a:r>
            <a:r>
              <a:rPr lang="en-US" dirty="0"/>
              <a:t> </a:t>
            </a:r>
            <a:r>
              <a:rPr lang="en-US" dirty="0" err="1"/>
              <a:t>mwyach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gwaith</a:t>
            </a:r>
            <a:r>
              <a:rPr lang="en-US" dirty="0"/>
              <a:t> </a:t>
            </a:r>
            <a:r>
              <a:rPr lang="en-US" dirty="0" err="1"/>
              <a:t>nad</a:t>
            </a:r>
            <a:r>
              <a:rPr lang="en-US" dirty="0"/>
              <a:t> </a:t>
            </a:r>
            <a:r>
              <a:rPr lang="en-US" dirty="0" err="1"/>
              <a:t>yw’n</a:t>
            </a:r>
            <a:r>
              <a:rPr lang="en-US" dirty="0"/>
              <a:t> </a:t>
            </a:r>
            <a:r>
              <a:rPr lang="en-US" dirty="0" err="1"/>
              <a:t>eiddo</a:t>
            </a:r>
            <a:r>
              <a:rPr lang="en-US" dirty="0"/>
              <a:t> </a:t>
            </a:r>
            <a:r>
              <a:rPr lang="en-US" dirty="0" err="1"/>
              <a:t>i</a:t>
            </a:r>
            <a:r>
              <a:rPr lang="en-US" dirty="0"/>
              <a:t> chi, </a:t>
            </a:r>
            <a:r>
              <a:rPr lang="en-US" dirty="0" err="1"/>
              <a:t>byddwch</a:t>
            </a:r>
            <a:r>
              <a:rPr lang="en-US" dirty="0"/>
              <a:t> </a:t>
            </a:r>
            <a:r>
              <a:rPr lang="en-US" dirty="0" err="1"/>
              <a:t>yn</a:t>
            </a:r>
            <a:r>
              <a:rPr lang="en-US" dirty="0"/>
              <a:t> </a:t>
            </a:r>
            <a:r>
              <a:rPr lang="en-US" dirty="0" err="1"/>
              <a:t>cyflawni</a:t>
            </a:r>
            <a:r>
              <a:rPr lang="en-US" dirty="0"/>
              <a:t> </a:t>
            </a:r>
            <a:r>
              <a:rPr lang="en-US" dirty="0" err="1"/>
              <a:t>camymddwyn</a:t>
            </a:r>
            <a:r>
              <a:rPr lang="en-US" dirty="0"/>
              <a:t> </a:t>
            </a:r>
            <a:r>
              <a:rPr lang="en-US" dirty="0" err="1"/>
              <a:t>academaidd</a:t>
            </a:r>
            <a:r>
              <a:rPr lang="en-US" dirty="0"/>
              <a:t>, </a:t>
            </a:r>
            <a:r>
              <a:rPr lang="en-US" dirty="0" err="1"/>
              <a:t>sydd</a:t>
            </a:r>
            <a:r>
              <a:rPr lang="en-US" dirty="0"/>
              <a:t> â </a:t>
            </a:r>
            <a:r>
              <a:rPr lang="en-US" dirty="0" err="1"/>
              <a:t>chosbau</a:t>
            </a:r>
            <a:r>
              <a:rPr lang="en-US" dirty="0"/>
              <a:t> </a:t>
            </a:r>
            <a:r>
              <a:rPr lang="en-US" dirty="0" err="1"/>
              <a:t>difrifol</a:t>
            </a:r>
            <a:r>
              <a:rPr lang="en-US" dirty="0"/>
              <a:t>.</a:t>
            </a:r>
            <a:endParaRPr lang="en-US" dirty="0">
              <a:cs typeface="Calibri"/>
            </a:endParaRPr>
          </a:p>
          <a:p>
            <a:endParaRPr lang="en-US" dirty="0">
              <a:cs typeface="Calibri"/>
            </a:endParaRPr>
          </a:p>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a:t>
            </a:r>
            <a:r>
              <a:rPr lang="en-US" dirty="0"/>
              <a:t> </a:t>
            </a:r>
            <a:r>
              <a:rPr lang="en-US" dirty="0" err="1"/>
              <a:t>wirio</a:t>
            </a:r>
            <a:r>
              <a:rPr lang="en-US" dirty="0"/>
              <a:t> </a:t>
            </a:r>
            <a:r>
              <a:rPr lang="en-US" dirty="0" err="1"/>
              <a:t>eich</a:t>
            </a:r>
            <a:r>
              <a:rPr lang="en-US" dirty="0"/>
              <a:t> </a:t>
            </a:r>
            <a:r>
              <a:rPr lang="en-US" dirty="0" err="1"/>
              <a:t>testun</a:t>
            </a:r>
            <a:r>
              <a:rPr lang="en-US" dirty="0"/>
              <a:t>/</a:t>
            </a:r>
            <a:r>
              <a:rPr lang="en-US" dirty="0" err="1"/>
              <a:t>creadigaeth</a:t>
            </a:r>
            <a:r>
              <a:rPr lang="en-US" dirty="0"/>
              <a:t> </a:t>
            </a:r>
            <a:r>
              <a:rPr lang="en-US" dirty="0" err="1"/>
              <a:t>eich</a:t>
            </a:r>
            <a:r>
              <a:rPr lang="en-US" dirty="0"/>
              <a:t> </a:t>
            </a:r>
            <a:r>
              <a:rPr lang="en-US" dirty="0" err="1"/>
              <a:t>hun</a:t>
            </a:r>
            <a:r>
              <a:rPr lang="en-US" dirty="0"/>
              <a:t> am </a:t>
            </a:r>
            <a:r>
              <a:rPr lang="en-US" dirty="0" err="1"/>
              <a:t>gamgymeriadau</a:t>
            </a:r>
            <a:r>
              <a:rPr lang="en-US" dirty="0"/>
              <a:t> </a:t>
            </a:r>
            <a:r>
              <a:rPr lang="en-US" dirty="0" err="1"/>
              <a:t>gramadegol</a:t>
            </a:r>
            <a:r>
              <a:rPr lang="en-US" dirty="0"/>
              <a:t> a </a:t>
            </a:r>
            <a:r>
              <a:rPr lang="en-US" dirty="0" err="1"/>
              <a:t>chystrawennol</a:t>
            </a:r>
            <a:r>
              <a:rPr lang="en-US" dirty="0"/>
              <a:t>, </a:t>
            </a:r>
            <a:r>
              <a:rPr lang="en-US" dirty="0" err="1"/>
              <a:t>gan</a:t>
            </a:r>
            <a:r>
              <a:rPr lang="en-US" dirty="0"/>
              <a:t> </a:t>
            </a:r>
            <a:r>
              <a:rPr lang="en-US" dirty="0" err="1"/>
              <a:t>gynnwys</a:t>
            </a:r>
            <a:r>
              <a:rPr lang="en-US" dirty="0"/>
              <a:t> </a:t>
            </a:r>
            <a:r>
              <a:rPr lang="en-US" dirty="0" err="1"/>
              <a:t>aileirio</a:t>
            </a:r>
            <a:r>
              <a:rPr lang="en-US" dirty="0"/>
              <a:t> </a:t>
            </a:r>
            <a:r>
              <a:rPr lang="en-US" dirty="0" err="1"/>
              <a:t>eich</a:t>
            </a:r>
            <a:r>
              <a:rPr lang="en-US" dirty="0"/>
              <a:t> </a:t>
            </a:r>
            <a:r>
              <a:rPr lang="en-US" dirty="0" err="1"/>
              <a:t>gwaith</a:t>
            </a:r>
            <a:r>
              <a:rPr lang="en-US" dirty="0"/>
              <a:t> </a:t>
            </a:r>
            <a:r>
              <a:rPr lang="en-US" dirty="0" err="1"/>
              <a:t>eich</a:t>
            </a:r>
            <a:r>
              <a:rPr lang="en-US" dirty="0"/>
              <a:t> </a:t>
            </a:r>
            <a:r>
              <a:rPr lang="en-US" dirty="0" err="1"/>
              <a:t>hun</a:t>
            </a:r>
            <a:r>
              <a:rPr lang="en-US" dirty="0"/>
              <a:t> o </a:t>
            </a:r>
            <a:r>
              <a:rPr lang="en-US" dirty="0" err="1"/>
              <a:t>fewn</a:t>
            </a:r>
            <a:r>
              <a:rPr lang="en-US" dirty="0"/>
              <a:t> </a:t>
            </a:r>
            <a:r>
              <a:rPr lang="en-US" dirty="0" err="1"/>
              <a:t>safonau</a:t>
            </a:r>
            <a:r>
              <a:rPr lang="en-US" dirty="0"/>
              <a:t> </a:t>
            </a:r>
            <a:r>
              <a:rPr lang="en-US" dirty="0" err="1"/>
              <a:t>penodol</a:t>
            </a:r>
            <a:r>
              <a:rPr lang="en-US" dirty="0"/>
              <a:t>.</a:t>
            </a:r>
            <a:endParaRPr lang="en-US" dirty="0">
              <a:cs typeface="Calibri"/>
            </a:endParaRPr>
          </a:p>
          <a:p>
            <a:r>
              <a:rPr lang="en-US" err="1"/>
              <a:t>Cofiwch</a:t>
            </a:r>
            <a:r>
              <a:rPr lang="en-US" dirty="0"/>
              <a:t> bob </a:t>
            </a:r>
            <a:r>
              <a:rPr lang="en-US" err="1"/>
              <a:t>amser</a:t>
            </a:r>
            <a:r>
              <a:rPr lang="en-US" dirty="0"/>
              <a:t> </a:t>
            </a:r>
            <a:r>
              <a:rPr lang="en-US" err="1"/>
              <a:t>gadw</a:t>
            </a:r>
            <a:r>
              <a:rPr lang="en-US" dirty="0"/>
              <a:t> </a:t>
            </a:r>
            <a:r>
              <a:rPr lang="en-US" err="1"/>
              <a:t>copi</a:t>
            </a:r>
            <a:r>
              <a:rPr lang="en-US" dirty="0"/>
              <a:t> </a:t>
            </a:r>
            <a:r>
              <a:rPr lang="en-US" err="1"/>
              <a:t>o’ch</a:t>
            </a:r>
            <a:r>
              <a:rPr lang="en-US" dirty="0"/>
              <a:t> </a:t>
            </a:r>
            <a:r>
              <a:rPr lang="en-US" err="1"/>
              <a:t>drafftiau</a:t>
            </a:r>
            <a:r>
              <a:rPr lang="en-US" dirty="0"/>
              <a:t>, </a:t>
            </a:r>
            <a:r>
              <a:rPr lang="en-US" err="1"/>
              <a:t>eich</a:t>
            </a:r>
            <a:r>
              <a:rPr lang="en-US" dirty="0"/>
              <a:t> </a:t>
            </a:r>
            <a:r>
              <a:rPr lang="en-US" err="1"/>
              <a:t>nodiadau</a:t>
            </a:r>
            <a:r>
              <a:rPr lang="en-US" dirty="0"/>
              <a:t> ac </a:t>
            </a:r>
            <a:r>
              <a:rPr lang="en-US" err="1"/>
              <a:t>adnoddau</a:t>
            </a:r>
            <a:r>
              <a:rPr lang="en-US" dirty="0"/>
              <a:t> </a:t>
            </a:r>
            <a:r>
              <a:rPr lang="en-US" err="1"/>
              <a:t>eraill</a:t>
            </a:r>
            <a:r>
              <a:rPr lang="en-US" dirty="0"/>
              <a:t> a </a:t>
            </a:r>
            <a:r>
              <a:rPr lang="en-US" err="1"/>
              <a:t>ddefnyddiwyd</a:t>
            </a:r>
            <a:r>
              <a:rPr lang="en-US" dirty="0"/>
              <a:t> </a:t>
            </a:r>
            <a:r>
              <a:rPr lang="en-US" err="1"/>
              <a:t>gennych</a:t>
            </a:r>
            <a:r>
              <a:rPr lang="en-US" dirty="0"/>
              <a:t>, </a:t>
            </a:r>
            <a:r>
              <a:rPr lang="en-US" err="1"/>
              <a:t>cyn</a:t>
            </a:r>
            <a:r>
              <a:rPr lang="en-US" dirty="0"/>
              <a:t> ac </a:t>
            </a:r>
            <a:r>
              <a:rPr lang="en-US" err="1"/>
              <a:t>ar</a:t>
            </a:r>
            <a:r>
              <a:rPr lang="en-US" dirty="0"/>
              <a:t> </a:t>
            </a:r>
            <a:r>
              <a:rPr lang="en-US" err="1"/>
              <a:t>ôl</a:t>
            </a:r>
            <a:r>
              <a:rPr lang="en-US" dirty="0"/>
              <a:t> </a:t>
            </a:r>
            <a:r>
              <a:rPr lang="en-US" err="1"/>
              <a:t>defnyddio</a:t>
            </a:r>
            <a:r>
              <a:rPr lang="en-US" dirty="0"/>
              <a:t> offer AI. </a:t>
            </a:r>
            <a:r>
              <a:rPr lang="en-US" err="1"/>
              <a:t>Os</a:t>
            </a:r>
            <a:r>
              <a:rPr lang="en-US" dirty="0"/>
              <a:t> </a:t>
            </a:r>
            <a:r>
              <a:rPr lang="en-US" err="1"/>
              <a:t>oes</a:t>
            </a:r>
            <a:r>
              <a:rPr lang="en-US" dirty="0"/>
              <a:t> </a:t>
            </a:r>
            <a:r>
              <a:rPr lang="en-US" err="1"/>
              <a:t>amheuaeth</a:t>
            </a:r>
            <a:r>
              <a:rPr lang="en-US" dirty="0"/>
              <a:t> o </a:t>
            </a:r>
            <a:r>
              <a:rPr lang="en-US" err="1"/>
              <a:t>ddefnyddio</a:t>
            </a:r>
            <a:r>
              <a:rPr lang="en-US" dirty="0"/>
              <a:t> offer AI y </a:t>
            </a:r>
            <a:r>
              <a:rPr lang="en-US" err="1"/>
              <a:t>tu</a:t>
            </a:r>
            <a:r>
              <a:rPr lang="en-US" dirty="0"/>
              <a:t> </a:t>
            </a:r>
            <a:r>
              <a:rPr lang="en-US" err="1"/>
              <a:t>hwnt</a:t>
            </a:r>
            <a:r>
              <a:rPr lang="en-US" dirty="0"/>
              <a:t> </a:t>
            </a:r>
            <a:r>
              <a:rPr lang="en-US" err="1"/>
              <a:t>i’r</a:t>
            </a:r>
            <a:r>
              <a:rPr lang="en-US" dirty="0"/>
              <a:t> </a:t>
            </a:r>
            <a:r>
              <a:rPr lang="en-US" err="1"/>
              <a:t>hyn</a:t>
            </a:r>
            <a:r>
              <a:rPr lang="en-US" dirty="0"/>
              <a:t> a </a:t>
            </a:r>
            <a:r>
              <a:rPr lang="en-US" err="1"/>
              <a:t>bennwyd</a:t>
            </a:r>
            <a:r>
              <a:rPr lang="en-US" dirty="0"/>
              <a:t> </a:t>
            </a:r>
            <a:r>
              <a:rPr lang="en-US" err="1"/>
              <a:t>ar</a:t>
            </a:r>
            <a:r>
              <a:rPr lang="en-US" dirty="0"/>
              <a:t> </a:t>
            </a:r>
            <a:r>
              <a:rPr lang="en-US" err="1"/>
              <a:t>gyfer</a:t>
            </a:r>
            <a:r>
              <a:rPr lang="en-US" dirty="0"/>
              <a:t> </a:t>
            </a:r>
            <a:r>
              <a:rPr lang="en-US" err="1"/>
              <a:t>yr</a:t>
            </a:r>
            <a:r>
              <a:rPr lang="en-US" dirty="0"/>
              <a:t> </a:t>
            </a:r>
            <a:r>
              <a:rPr lang="en-US" err="1"/>
              <a:t>aseiniad</a:t>
            </a:r>
            <a:r>
              <a:rPr lang="en-US" dirty="0"/>
              <a:t> </a:t>
            </a:r>
            <a:r>
              <a:rPr lang="en-US" err="1"/>
              <a:t>penodol</a:t>
            </a:r>
            <a:r>
              <a:rPr lang="en-US" dirty="0"/>
              <a:t>, </a:t>
            </a:r>
            <a:r>
              <a:rPr lang="en-US" err="1"/>
              <a:t>gofynnir</a:t>
            </a:r>
            <a:r>
              <a:rPr lang="en-US" dirty="0"/>
              <a:t> </a:t>
            </a:r>
            <a:r>
              <a:rPr lang="en-US" err="1"/>
              <a:t>i</a:t>
            </a:r>
            <a:r>
              <a:rPr lang="en-US" dirty="0"/>
              <a:t> chi </a:t>
            </a:r>
            <a:r>
              <a:rPr lang="en-US" err="1"/>
              <a:t>ddarparu</a:t>
            </a:r>
            <a:r>
              <a:rPr lang="en-US" dirty="0"/>
              <a:t> </a:t>
            </a:r>
            <a:r>
              <a:rPr lang="en-US" err="1"/>
              <a:t>drafftiau</a:t>
            </a:r>
            <a:r>
              <a:rPr lang="en-US" dirty="0"/>
              <a:t> </a:t>
            </a:r>
            <a:r>
              <a:rPr lang="en-US" err="1"/>
              <a:t>blaenorol</a:t>
            </a:r>
            <a:r>
              <a:rPr lang="en-US" dirty="0"/>
              <a:t> a </a:t>
            </a:r>
            <a:r>
              <a:rPr lang="en-US" err="1"/>
              <a:t>nodiadau</a:t>
            </a:r>
            <a:r>
              <a:rPr lang="en-US" dirty="0"/>
              <a:t>.</a:t>
            </a:r>
            <a:endParaRPr lang="en-US" dirty="0">
              <a:cs typeface="Calibri"/>
            </a:endParaRP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a:p>
          <a:p>
            <a:r>
              <a:rPr lang="en-US" dirty="0"/>
              <a:t>Ni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greu</a:t>
            </a:r>
            <a:r>
              <a:rPr lang="en-US" dirty="0"/>
              <a:t> </a:t>
            </a:r>
            <a:r>
              <a:rPr lang="en-US" dirty="0" err="1"/>
              <a:t>testun</a:t>
            </a:r>
            <a:r>
              <a:rPr lang="en-US" dirty="0"/>
              <a:t> </a:t>
            </a:r>
            <a:r>
              <a:rPr lang="en-US" dirty="0" err="1"/>
              <a:t>ar</a:t>
            </a:r>
            <a:r>
              <a:rPr lang="en-US" dirty="0"/>
              <a:t> </a:t>
            </a:r>
            <a:r>
              <a:rPr lang="en-US" dirty="0" err="1"/>
              <a:t>eich</a:t>
            </a:r>
            <a:r>
              <a:rPr lang="en-US" dirty="0"/>
              <a:t> </a:t>
            </a:r>
            <a:r>
              <a:rPr lang="en-US" dirty="0" err="1"/>
              <a:t>cyfer</a:t>
            </a:r>
            <a:r>
              <a:rPr lang="en-US" dirty="0"/>
              <a:t> </a:t>
            </a:r>
            <a:r>
              <a:rPr lang="en-US" dirty="0" err="1"/>
              <a:t>na’i</a:t>
            </a:r>
            <a:r>
              <a:rPr lang="en-US" dirty="0"/>
              <a:t> </a:t>
            </a:r>
            <a:r>
              <a:rPr lang="en-US" dirty="0" err="1"/>
              <a:t>ganiatáu</a:t>
            </a:r>
            <a:r>
              <a:rPr lang="en-US" dirty="0"/>
              <a:t> </a:t>
            </a:r>
            <a:r>
              <a:rPr lang="en-US" dirty="0" err="1"/>
              <a:t>i</a:t>
            </a:r>
            <a:r>
              <a:rPr lang="en-US" dirty="0"/>
              <a:t> </a:t>
            </a:r>
            <a:r>
              <a:rPr lang="en-US" dirty="0" err="1"/>
              <a:t>ailysgrifennu’n</a:t>
            </a:r>
            <a:r>
              <a:rPr lang="en-US" dirty="0"/>
              <a:t> </a:t>
            </a:r>
            <a:r>
              <a:rPr lang="en-US" dirty="0" err="1"/>
              <a:t>llwyr</a:t>
            </a:r>
            <a:r>
              <a:rPr lang="en-US" dirty="0"/>
              <a:t>, </a:t>
            </a:r>
            <a:r>
              <a:rPr lang="en-US" dirty="0" err="1"/>
              <a:t>ymestyn</a:t>
            </a:r>
            <a:r>
              <a:rPr lang="en-US" dirty="0"/>
              <a:t> neu </a:t>
            </a:r>
            <a:r>
              <a:rPr lang="en-US" dirty="0" err="1"/>
              <a:t>newid</a:t>
            </a:r>
            <a:r>
              <a:rPr lang="en-US" dirty="0"/>
              <a:t> </a:t>
            </a:r>
            <a:r>
              <a:rPr lang="en-US" dirty="0" err="1"/>
              <a:t>eich</a:t>
            </a:r>
            <a:r>
              <a:rPr lang="en-US" dirty="0"/>
              <a:t> </a:t>
            </a:r>
            <a:r>
              <a:rPr lang="en-US" dirty="0" err="1"/>
              <a:t>testun</a:t>
            </a:r>
            <a:r>
              <a:rPr lang="en-US" dirty="0"/>
              <a:t> </a:t>
            </a:r>
            <a:r>
              <a:rPr lang="en-US" dirty="0" err="1"/>
              <a:t>eich</a:t>
            </a:r>
            <a:r>
              <a:rPr lang="en-US" dirty="0"/>
              <a:t> </a:t>
            </a:r>
            <a:r>
              <a:rPr lang="en-US" dirty="0" err="1"/>
              <a:t>hun</a:t>
            </a:r>
            <a:r>
              <a:rPr lang="en-US" dirty="0"/>
              <a:t> y </a:t>
            </a:r>
            <a:r>
              <a:rPr lang="en-US" dirty="0" err="1"/>
              <a:t>tu</a:t>
            </a:r>
            <a:r>
              <a:rPr lang="en-US" dirty="0"/>
              <a:t> </a:t>
            </a:r>
            <a:r>
              <a:rPr lang="en-US" dirty="0" err="1"/>
              <a:t>hwnt</a:t>
            </a:r>
            <a:r>
              <a:rPr lang="en-US" dirty="0"/>
              <a:t> </a:t>
            </a:r>
            <a:r>
              <a:rPr lang="en-US" dirty="0" err="1"/>
              <a:t>i</a:t>
            </a:r>
            <a:r>
              <a:rPr lang="en-US" dirty="0"/>
              <a:t> </a:t>
            </a:r>
            <a:r>
              <a:rPr lang="en-US" dirty="0" err="1"/>
              <a:t>adnabyddiaeth</a:t>
            </a:r>
            <a:r>
              <a:rPr lang="en-US" dirty="0"/>
              <a:t>.</a:t>
            </a:r>
          </a:p>
          <a:p>
            <a:r>
              <a:rPr lang="en-US" dirty="0"/>
              <a:t>Felly, </a:t>
            </a:r>
            <a:r>
              <a:rPr lang="en-US" dirty="0" err="1"/>
              <a:t>ni</a:t>
            </a:r>
            <a:r>
              <a:rPr lang="en-US" dirty="0"/>
              <a:t> </a:t>
            </a:r>
            <a:r>
              <a:rPr lang="en-US" dirty="0" err="1"/>
              <a:t>allwch</a:t>
            </a:r>
            <a:r>
              <a:rPr lang="en-US" dirty="0"/>
              <a:t> </a:t>
            </a:r>
            <a:r>
              <a:rPr lang="en-US" dirty="0" err="1"/>
              <a:t>ddefnyddio</a:t>
            </a:r>
            <a:r>
              <a:rPr lang="en-US" dirty="0"/>
              <a:t> </a:t>
            </a:r>
            <a:r>
              <a:rPr lang="en-US" dirty="0" err="1"/>
              <a:t>anogwyr</a:t>
            </a:r>
            <a:r>
              <a:rPr lang="en-US" dirty="0"/>
              <a:t> </a:t>
            </a:r>
            <a:r>
              <a:rPr lang="en-US" dirty="0" err="1"/>
              <a:t>fel</a:t>
            </a:r>
            <a:r>
              <a:rPr lang="en-US" dirty="0"/>
              <a:t>:</a:t>
            </a:r>
          </a:p>
          <a:p>
            <a:r>
              <a:rPr lang="en-US" dirty="0"/>
              <a:t>• Tell me why Athens was the most powerful polity in the classical period</a:t>
            </a:r>
          </a:p>
          <a:p>
            <a:r>
              <a:rPr lang="en-US" dirty="0"/>
              <a:t>• Write a paragraph on why Athens was powerful</a:t>
            </a:r>
          </a:p>
          <a:p>
            <a:r>
              <a:rPr lang="en-US" dirty="0"/>
              <a:t>• Continue this text.</a:t>
            </a:r>
          </a:p>
          <a:p>
            <a:r>
              <a:rPr lang="en-US" dirty="0" err="1"/>
              <a:t>Hefyd</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a:t>
            </a:r>
            <a:r>
              <a:rPr lang="en-US" dirty="0" err="1"/>
              <a:t>testun</a:t>
            </a:r>
            <a:r>
              <a:rPr lang="en-US" dirty="0"/>
              <a:t> </a:t>
            </a:r>
            <a:r>
              <a:rPr lang="en-US" dirty="0" err="1"/>
              <a:t>nad</a:t>
            </a:r>
            <a:r>
              <a:rPr lang="en-US" dirty="0"/>
              <a:t> </a:t>
            </a:r>
            <a:r>
              <a:rPr lang="en-US" dirty="0" err="1"/>
              <a:t>ysgrifennwyd</a:t>
            </a:r>
            <a:r>
              <a:rPr lang="en-US" dirty="0"/>
              <a:t> </a:t>
            </a:r>
            <a:r>
              <a:rPr lang="en-US" dirty="0" err="1"/>
              <a:t>gennych</a:t>
            </a:r>
            <a:r>
              <a:rPr lang="en-US" dirty="0"/>
              <a:t> chi </a:t>
            </a:r>
            <a:r>
              <a:rPr lang="en-US" dirty="0" err="1"/>
              <a:t>eich</a:t>
            </a:r>
            <a:r>
              <a:rPr lang="en-US" dirty="0"/>
              <a:t> </a:t>
            </a:r>
            <a:r>
              <a:rPr lang="en-US" dirty="0" err="1"/>
              <a:t>hun</a:t>
            </a:r>
            <a:r>
              <a:rPr lang="en-US" dirty="0"/>
              <a:t>, </a:t>
            </a:r>
            <a:r>
              <a:rPr lang="en-US" dirty="0" err="1"/>
              <a:t>fel</a:t>
            </a:r>
            <a:r>
              <a:rPr lang="en-US" dirty="0"/>
              <a:t> </a:t>
            </a:r>
            <a:r>
              <a:rPr lang="en-US" dirty="0" err="1"/>
              <a:t>testun</a:t>
            </a:r>
            <a:r>
              <a:rPr lang="en-US" dirty="0"/>
              <a:t> o </a:t>
            </a:r>
            <a:r>
              <a:rPr lang="en-US" dirty="0" err="1"/>
              <a:t>lyfr</a:t>
            </a:r>
            <a:r>
              <a:rPr lang="en-US" dirty="0"/>
              <a:t>, </a:t>
            </a:r>
            <a:r>
              <a:rPr lang="en-US" dirty="0" err="1"/>
              <a:t>erthygl</a:t>
            </a:r>
            <a:r>
              <a:rPr lang="en-US" dirty="0"/>
              <a:t>, </a:t>
            </a:r>
            <a:r>
              <a:rPr lang="en-US" dirty="0" err="1"/>
              <a:t>ffynhonnell</a:t>
            </a:r>
            <a:r>
              <a:rPr lang="en-US" dirty="0"/>
              <a:t> </a:t>
            </a:r>
            <a:r>
              <a:rPr lang="en-US" dirty="0" err="1"/>
              <a:t>ar</a:t>
            </a:r>
            <a:r>
              <a:rPr lang="en-US" dirty="0"/>
              <a:t> y we, neu </a:t>
            </a:r>
            <a:r>
              <a:rPr lang="en-US" dirty="0" err="1"/>
              <a:t>destun</a:t>
            </a:r>
            <a:r>
              <a:rPr lang="en-US" dirty="0"/>
              <a:t> a </a:t>
            </a:r>
            <a:r>
              <a:rPr lang="en-US" dirty="0" err="1"/>
              <a:t>gynhyrchwyd</a:t>
            </a:r>
            <a:r>
              <a:rPr lang="en-US" dirty="0"/>
              <a:t> </a:t>
            </a:r>
            <a:r>
              <a:rPr lang="en-US" dirty="0" err="1"/>
              <a:t>gan</a:t>
            </a:r>
            <a:r>
              <a:rPr lang="en-US" dirty="0"/>
              <a:t> AI.</a:t>
            </a:r>
          </a:p>
          <a:p>
            <a:r>
              <a:rPr lang="en-US" dirty="0" err="1"/>
              <a:t>Ar</a:t>
            </a:r>
            <a:r>
              <a:rPr lang="en-US" dirty="0"/>
              <a:t> ben </a:t>
            </a:r>
            <a:r>
              <a:rPr lang="en-US" dirty="0" err="1"/>
              <a:t>hynny</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neu </a:t>
            </a:r>
            <a:r>
              <a:rPr lang="en-US" dirty="0" err="1"/>
              <a:t>aralleirio</a:t>
            </a:r>
            <a:r>
              <a:rPr lang="en-US" dirty="0"/>
              <a:t> </a:t>
            </a:r>
            <a:r>
              <a:rPr lang="en-US" dirty="0" err="1"/>
              <a:t>testun</a:t>
            </a:r>
            <a:r>
              <a:rPr lang="en-US" dirty="0"/>
              <a:t> y </a:t>
            </a:r>
            <a:r>
              <a:rPr lang="en-US" dirty="0" err="1"/>
              <a:t>mae</a:t>
            </a:r>
            <a:r>
              <a:rPr lang="en-US" dirty="0"/>
              <a:t> person </a:t>
            </a:r>
            <a:r>
              <a:rPr lang="en-US" dirty="0" err="1"/>
              <a:t>arall</a:t>
            </a:r>
            <a:r>
              <a:rPr lang="en-US" dirty="0"/>
              <a:t> </a:t>
            </a:r>
            <a:r>
              <a:rPr lang="en-US" dirty="0" err="1"/>
              <a:t>wedi’i</a:t>
            </a:r>
            <a:r>
              <a:rPr lang="en-US" dirty="0"/>
              <a:t> </a:t>
            </a:r>
            <a:r>
              <a:rPr lang="en-US" dirty="0" err="1"/>
              <a:t>ysgrifennu</a:t>
            </a:r>
            <a:r>
              <a:rPr lang="en-US" dirty="0"/>
              <a: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F3450B-2F8B-4EB4-A6BB-F66CAF066D5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1522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assessment, you can use Generative AI to support you in research, including searching for bibliography, using tools to </a:t>
            </a:r>
            <a:r>
              <a:rPr lang="en-US" dirty="0" err="1"/>
              <a:t>summarise</a:t>
            </a:r>
            <a:r>
              <a:rPr lang="en-US" dirty="0"/>
              <a:t>, compare and interrogate materials.</a:t>
            </a: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p>
          <a:p>
            <a:r>
              <a:rPr lang="en-US" dirty="0"/>
              <a:t>What you cannot do</a:t>
            </a:r>
            <a:endParaRPr lang="en-US" dirty="0">
              <a:cs typeface="Calibri" panose="020F0502020204030204"/>
            </a:endParaRPr>
          </a:p>
          <a:p>
            <a:r>
              <a:rPr lang="en-US" dirty="0"/>
              <a:t>You cannot and must not simply prompt an AI tool to write on the topic of your assignment.</a:t>
            </a:r>
            <a:endParaRPr lang="en-US" dirty="0">
              <a:cs typeface="Calibri" panose="020F0502020204030204"/>
            </a:endParaRPr>
          </a:p>
          <a:p>
            <a:r>
              <a:rPr lang="en-US" dirty="0"/>
              <a:t>Let’s assume that your title is: “In your considered opinion, why is Athens considered to be the most powerful polity in the classical period”.</a:t>
            </a:r>
            <a:endParaRPr lang="en-US" dirty="0">
              <a:cs typeface="Calibri" panose="020F0502020204030204"/>
            </a:endParaRPr>
          </a:p>
          <a:p>
            <a:r>
              <a:rPr lang="en-US" dirty="0"/>
              <a:t>You cannot and must not input a prompt like this to an AI tool:</a:t>
            </a:r>
            <a:endParaRPr lang="en-US" dirty="0">
              <a:cs typeface="Calibri" panose="020F0502020204030204"/>
            </a:endParaRPr>
          </a:p>
          <a:p>
            <a:r>
              <a:rPr lang="en-US" dirty="0"/>
              <a:t>•</a:t>
            </a:r>
            <a:endParaRPr lang="en-US" dirty="0">
              <a:cs typeface="Calibri"/>
            </a:endParaRPr>
          </a:p>
          <a:p>
            <a:r>
              <a:rPr lang="en-US" dirty="0"/>
              <a:t>Tell me why Athens was the most powerful polity in the classical period</a:t>
            </a:r>
            <a:endParaRPr lang="en-US" dirty="0">
              <a:cs typeface="Calibri"/>
            </a:endParaRPr>
          </a:p>
          <a:p>
            <a:r>
              <a:rPr lang="en-US" dirty="0"/>
              <a:t>•</a:t>
            </a:r>
            <a:endParaRPr lang="en-US" dirty="0">
              <a:cs typeface="Calibri"/>
            </a:endParaRPr>
          </a:p>
          <a:p>
            <a:r>
              <a:rPr lang="en-US" dirty="0"/>
              <a:t>Write a paragraph on why Athens was powerful</a:t>
            </a:r>
            <a:endParaRPr lang="en-US" dirty="0">
              <a:cs typeface="Calibri"/>
            </a:endParaRPr>
          </a:p>
          <a:p>
            <a:r>
              <a:rPr lang="en-US" dirty="0"/>
              <a:t>Why not do this? If you do this, then the text is no longer your product. If you submit work that is not your own, then you will be committing academic misconduct, which carries severe penalties.</a:t>
            </a:r>
          </a:p>
          <a:p>
            <a:endParaRPr lang="en-US" dirty="0">
              <a:cs typeface="Calibri"/>
            </a:endParaRPr>
          </a:p>
          <a:p>
            <a:r>
              <a:rPr lang="en-US" dirty="0"/>
              <a:t>For this assessment, you can use Generative AI to check your own text/creation for grammatical and syntactical mistakes, including rephrasing of your own work within specific standards.</a:t>
            </a:r>
            <a:endParaRPr lang="en-US" dirty="0">
              <a:cs typeface="Calibri" panose="020F0502020204030204"/>
            </a:endParaRP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endParaRPr lang="en-US" dirty="0">
              <a:cs typeface="Calibri"/>
            </a:endParaRPr>
          </a:p>
          <a:p>
            <a:r>
              <a:rPr lang="en-US"/>
              <a:t>What you cannot do</a:t>
            </a:r>
          </a:p>
          <a:p>
            <a:r>
              <a:rPr lang="en-US"/>
              <a:t>You cannot ask a GAI tool to create text for you or allow it to completely rewrite, expand or change beyond recognition your own text.</a:t>
            </a:r>
          </a:p>
          <a:p>
            <a:r>
              <a:rPr lang="en-US"/>
              <a:t>So, you cannot use prompts like:</a:t>
            </a:r>
          </a:p>
          <a:p>
            <a:r>
              <a:rPr lang="en-US"/>
              <a:t>•</a:t>
            </a:r>
          </a:p>
          <a:p>
            <a:r>
              <a:rPr lang="en-US"/>
              <a:t>Tell me why Athens was the most powerful polity in the classical period</a:t>
            </a:r>
          </a:p>
          <a:p>
            <a:r>
              <a:rPr lang="en-US"/>
              <a:t>•</a:t>
            </a:r>
          </a:p>
          <a:p>
            <a:r>
              <a:rPr lang="en-US"/>
              <a:t>Write a paragraph on why Athens was powerful</a:t>
            </a:r>
          </a:p>
          <a:p>
            <a:r>
              <a:rPr lang="en-US"/>
              <a:t>•</a:t>
            </a:r>
          </a:p>
          <a:p>
            <a:r>
              <a:rPr lang="en-US"/>
              <a:t>Continue this text.</a:t>
            </a:r>
          </a:p>
          <a:p>
            <a:r>
              <a:rPr lang="en-US"/>
              <a:t>You also cannot ask a GAI tool to rephrase text that you did not write yourself, such as from a book, article, internet source, or indeed AI-generated text.</a:t>
            </a:r>
          </a:p>
          <a:p>
            <a:r>
              <a:rPr lang="en-US" dirty="0"/>
              <a:t>Further, you cannot ask a GAI tool to rephrase or paraphrase text that another person has written.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F3450B-2F8B-4EB4-A6BB-F66CAF066D5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8881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38659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1503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58000-6E08-E4D4-1FC1-BF5CAE2B08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3C2566-418A-4022-3DC0-0F6A567B18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B4D77B-2D61-3681-1887-6AEB6BC8A911}"/>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34BF0863-2F62-749E-BD38-EBD67769B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F3B407-C48A-55BA-6E3D-D0F68D75D48E}"/>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1668042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9C16-020A-0E81-E94A-A5B9B8DDB0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700109-6012-E08E-ACAA-1B7A03FE73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C489B2-A9DF-A2EF-D896-9084AB842277}"/>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DB961AD2-21B0-1DD0-36C2-965FF3E422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9CC43-55BD-A010-6AC8-C9B70BAA0090}"/>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3942669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3A4E6-735F-D1CB-9D92-03A28FA8FD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63FC13-A0BB-0134-4756-69E830900F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279EE6-E6F2-56CE-DB99-B3E44A676824}"/>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CA6C4FA3-884D-E5C6-BD75-CF3B9D0ED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9E8CC-2405-4E33-267B-875846C513EC}"/>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1685296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B0B1-3E9D-4FB7-DE41-2EB906C0BE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A06006-C1EE-D95F-6312-E07464D90D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633983-B180-80FA-0C74-84FA278A22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FDF03A-81A7-A431-D714-BC53931CB0CC}"/>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6" name="Footer Placeholder 5">
            <a:extLst>
              <a:ext uri="{FF2B5EF4-FFF2-40B4-BE49-F238E27FC236}">
                <a16:creationId xmlns:a16="http://schemas.microsoft.com/office/drawing/2014/main" id="{80F87364-34B0-B4AE-53C6-B790522F6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70A483-20B2-A0AD-84A6-5874A9406FA1}"/>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3407617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07804-7992-938B-44E6-AB2272372C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0B62DE-C5FE-5191-8E2A-11551561AE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B77448-B04F-1944-8091-651C0CDA1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5DF535-AF97-848B-AB0E-1FD6E4BECA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BCD7BC-E96F-212D-BB95-F257A66989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BCAEC0-4EF0-DE00-C1FA-46CCD214CDFE}"/>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8" name="Footer Placeholder 7">
            <a:extLst>
              <a:ext uri="{FF2B5EF4-FFF2-40B4-BE49-F238E27FC236}">
                <a16:creationId xmlns:a16="http://schemas.microsoft.com/office/drawing/2014/main" id="{B51DC68F-CDE0-89F2-2724-C0F7E93CF5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C12383-9EF0-DDC9-2047-EB167005BD08}"/>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2879221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239CB-84DD-75A4-7756-4FF755991D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817764-98CF-D34F-4F58-8E90022102B1}"/>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4" name="Footer Placeholder 3">
            <a:extLst>
              <a:ext uri="{FF2B5EF4-FFF2-40B4-BE49-F238E27FC236}">
                <a16:creationId xmlns:a16="http://schemas.microsoft.com/office/drawing/2014/main" id="{ACB70790-18C1-7C47-6118-3081E75CFA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9FC08C-F616-10FB-2299-CD686685293D}"/>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3678387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F5318-CCAE-225A-561C-FEBD68046A8B}"/>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3" name="Footer Placeholder 2">
            <a:extLst>
              <a:ext uri="{FF2B5EF4-FFF2-40B4-BE49-F238E27FC236}">
                <a16:creationId xmlns:a16="http://schemas.microsoft.com/office/drawing/2014/main" id="{EDD697C3-11CA-E01E-7B5A-A3DE4F97B7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719306-D7DC-13AB-7CFF-C25064D1B921}"/>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3068849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32852-8AA4-F1E1-52D6-ABBB86E9BE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6C3A6E-9B3B-711A-296A-A941ED0AE3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72B44A-CEA0-904B-FB8C-0B9F04CB64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C5D957-528C-1734-B4D7-A534BBCCFC0C}"/>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6" name="Footer Placeholder 5">
            <a:extLst>
              <a:ext uri="{FF2B5EF4-FFF2-40B4-BE49-F238E27FC236}">
                <a16:creationId xmlns:a16="http://schemas.microsoft.com/office/drawing/2014/main" id="{58496ECE-0FD4-E0D4-9190-26EA29AD7F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8278E5-7D49-3DF5-3666-051D716174D5}"/>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597907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CB531-A572-67B8-F6A9-CB6DA7FFC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BA5BF-E3D5-AFA3-6E09-0B9D10AF91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867128-848B-6887-6D17-16D024F5B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D03C7D-F7A4-CAA5-B971-AE2732D9A91E}"/>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6" name="Footer Placeholder 5">
            <a:extLst>
              <a:ext uri="{FF2B5EF4-FFF2-40B4-BE49-F238E27FC236}">
                <a16:creationId xmlns:a16="http://schemas.microsoft.com/office/drawing/2014/main" id="{DC6DCD7A-101E-1654-3BD5-474FCD5396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35175D-66EC-E313-66ED-7F897BCB5B76}"/>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2509965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F4F2-A3C6-585F-42A0-F08923AEEB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58E0DF-4DAA-E26C-AF2D-51C32E1F19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628572-0B3A-C667-75F8-CCFD6B9E2786}"/>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38EFE276-E0BB-9DCE-B90E-723435C8F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80F156-BD55-BDB8-C811-38EE5EC510E3}"/>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1818347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ADD1D0-B340-5C31-D6AB-6BE0DD0A18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21C110-6295-1214-8454-188198697A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7FD35-B3FA-59F8-F62D-F67030C7E133}"/>
              </a:ext>
            </a:extLst>
          </p:cNvPr>
          <p:cNvSpPr>
            <a:spLocks noGrp="1"/>
          </p:cNvSpPr>
          <p:nvPr>
            <p:ph type="dt" sz="half" idx="10"/>
          </p:nvPr>
        </p:nvSpPr>
        <p:spPr/>
        <p:txBody>
          <a:body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88132408-C36E-C985-C95C-147BC4CE6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0D95E-10F8-B52E-EB42-A2F5F84B598E}"/>
              </a:ext>
            </a:extLst>
          </p:cNvPr>
          <p:cNvSpPr>
            <a:spLocks noGrp="1"/>
          </p:cNvSpPr>
          <p:nvPr>
            <p:ph type="sldNum" sz="quarter" idx="12"/>
          </p:nvPr>
        </p:nvSpPr>
        <p:spPr/>
        <p:txBody>
          <a:bodyPr/>
          <a:lstStyle/>
          <a:p>
            <a:fld id="{7D3B4D6A-5744-44D3-BC65-C7DDD7DC148B}" type="slidenum">
              <a:rPr lang="en-GB" smtClean="0"/>
              <a:t>‹#›</a:t>
            </a:fld>
            <a:endParaRPr lang="en-GB"/>
          </a:p>
        </p:txBody>
      </p:sp>
    </p:spTree>
    <p:extLst>
      <p:ext uri="{BB962C8B-B14F-4D97-AF65-F5344CB8AC3E}">
        <p14:creationId xmlns:p14="http://schemas.microsoft.com/office/powerpoint/2010/main" val="33972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830277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4013751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252777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031228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009103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2929971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2146452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672300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442844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86077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3098388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801849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8150933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0380072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606262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34372333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6689270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408648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85550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6522770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458624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9254095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555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7087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E222D3-89F4-CAAE-8BDF-EABCAF1FBB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B9C2EB-DD77-1E3D-E8EA-9CB9E8C2DC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581EF2-40A9-471B-8013-6A1ED66190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8EB222-EE51-48B3-9793-568F49D7F903}" type="datetimeFigureOut">
              <a:rPr lang="en-GB" smtClean="0"/>
              <a:t>02/10/2024</a:t>
            </a:fld>
            <a:endParaRPr lang="en-GB"/>
          </a:p>
        </p:txBody>
      </p:sp>
      <p:sp>
        <p:nvSpPr>
          <p:cNvPr id="5" name="Footer Placeholder 4">
            <a:extLst>
              <a:ext uri="{FF2B5EF4-FFF2-40B4-BE49-F238E27FC236}">
                <a16:creationId xmlns:a16="http://schemas.microsoft.com/office/drawing/2014/main" id="{D972668A-23FE-ED06-9F86-CF4802B913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3C60C7-4D66-5836-60D5-A573732327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3B4D6A-5744-44D3-BC65-C7DDD7DC148B}" type="slidenum">
              <a:rPr lang="en-GB" smtClean="0"/>
              <a:t>‹#›</a:t>
            </a:fld>
            <a:endParaRPr lang="en-GB"/>
          </a:p>
        </p:txBody>
      </p:sp>
    </p:spTree>
    <p:extLst>
      <p:ext uri="{BB962C8B-B14F-4D97-AF65-F5344CB8AC3E}">
        <p14:creationId xmlns:p14="http://schemas.microsoft.com/office/powerpoint/2010/main" val="3618608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AA9173-99AA-4F96-BB28-5EF913F67958}" type="datetimeFigureOut">
              <a:rPr lang="en-GB" smtClean="0"/>
              <a:t>02/10/2024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1232A4-2DF8-409D-A257-7CC0A8A57AD6}"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55114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02/10/2024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406464759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3.xml"/><Relationship Id="rId1" Type="http://schemas.openxmlformats.org/officeDocument/2006/relationships/slideLayout" Target="../slideLayouts/slideLayout27.xml"/><Relationship Id="rId4" Type="http://schemas.openxmlformats.org/officeDocument/2006/relationships/hyperlink" Target="mailto:moodle@uwtsd.ac.uk"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hyperlink" Target="mailto:Paul.darby@uwtsd.ac.uk" TargetMode="External"/><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mc:AlternateContent xmlns:mc="http://schemas.openxmlformats.org/markup-compatibility/2006" xmlns:p14="http://schemas.microsoft.com/office/powerpoint/2010/main">
    <mc:Choice Requires="p14">
      <p:transition spd="slow" p14:dur="2000" advTm="11226"/>
    </mc:Choice>
    <mc:Fallback xmlns="">
      <p:transition spd="slow" advTm="1122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842D-923E-76F0-6E95-D9C063286180}"/>
              </a:ext>
            </a:extLst>
          </p:cNvPr>
          <p:cNvSpPr>
            <a:spLocks noGrp="1"/>
          </p:cNvSpPr>
          <p:nvPr>
            <p:ph type="ctrTitle"/>
          </p:nvPr>
        </p:nvSpPr>
        <p:spPr/>
        <p:txBody>
          <a:bodyPr>
            <a:normAutofit fontScale="90000"/>
          </a:bodyPr>
          <a:lstStyle/>
          <a:p>
            <a:r>
              <a:rPr lang="en-GB" dirty="0"/>
              <a:t>ECEY4001/C</a:t>
            </a:r>
            <a:br>
              <a:rPr lang="en-GB" dirty="0"/>
            </a:br>
            <a:r>
              <a:rPr lang="en-GB" dirty="0" err="1"/>
              <a:t>Datblygiad</a:t>
            </a:r>
            <a:r>
              <a:rPr lang="en-GB" dirty="0"/>
              <a:t> </a:t>
            </a:r>
            <a:r>
              <a:rPr lang="en-GB" dirty="0" err="1"/>
              <a:t>Dynol</a:t>
            </a:r>
            <a:br>
              <a:rPr lang="en-GB" dirty="0"/>
            </a:br>
            <a:r>
              <a:rPr lang="en-GB" dirty="0">
                <a:solidFill>
                  <a:schemeClr val="accent6">
                    <a:lumMod val="75000"/>
                  </a:schemeClr>
                </a:solidFill>
              </a:rPr>
              <a:t>Human Development</a:t>
            </a:r>
            <a:endParaRPr lang="en-GB" dirty="0"/>
          </a:p>
        </p:txBody>
      </p:sp>
      <p:sp>
        <p:nvSpPr>
          <p:cNvPr id="3" name="Subtitle 2">
            <a:extLst>
              <a:ext uri="{FF2B5EF4-FFF2-40B4-BE49-F238E27FC236}">
                <a16:creationId xmlns:a16="http://schemas.microsoft.com/office/drawing/2014/main" id="{3410CF8B-507C-08EE-3B34-0D35C9A03834}"/>
              </a:ext>
            </a:extLst>
          </p:cNvPr>
          <p:cNvSpPr>
            <a:spLocks noGrp="1"/>
          </p:cNvSpPr>
          <p:nvPr>
            <p:ph type="subTitle" idx="1"/>
          </p:nvPr>
        </p:nvSpPr>
        <p:spPr/>
        <p:txBody>
          <a:bodyPr/>
          <a:lstStyle/>
          <a:p>
            <a:r>
              <a:rPr lang="en-GB" dirty="0"/>
              <a:t>Panopto</a:t>
            </a:r>
          </a:p>
        </p:txBody>
      </p:sp>
    </p:spTree>
    <p:extLst>
      <p:ext uri="{BB962C8B-B14F-4D97-AF65-F5344CB8AC3E}">
        <p14:creationId xmlns:p14="http://schemas.microsoft.com/office/powerpoint/2010/main" val="2664919054"/>
      </p:ext>
    </p:extLst>
  </p:cSld>
  <p:clrMapOvr>
    <a:masterClrMapping/>
  </p:clrMapOvr>
  <mc:AlternateContent xmlns:mc="http://schemas.openxmlformats.org/markup-compatibility/2006" xmlns:p14="http://schemas.microsoft.com/office/powerpoint/2010/main">
    <mc:Choice Requires="p14">
      <p:transition spd="slow" p14:dur="2000" advTm="12922"/>
    </mc:Choice>
    <mc:Fallback xmlns="">
      <p:transition spd="slow" advTm="129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17B4-C1F5-39CB-35DE-0719E1DA501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7D84311-1932-AF49-564F-92A081ED5423}"/>
              </a:ext>
            </a:extLst>
          </p:cNvPr>
          <p:cNvSpPr>
            <a:spLocks noGrp="1"/>
          </p:cNvSpPr>
          <p:nvPr>
            <p:ph type="subTitle" idx="1"/>
          </p:nvPr>
        </p:nvSpPr>
        <p:spPr/>
        <p:txBody>
          <a:bodyPr/>
          <a:lstStyle/>
          <a:p>
            <a:endParaRPr lang="en-GB"/>
          </a:p>
        </p:txBody>
      </p:sp>
      <p:pic>
        <p:nvPicPr>
          <p:cNvPr id="4" name="Picture 2" descr="What is Maslow's Hierarchy of Needs: Know What You Really Want">
            <a:extLst>
              <a:ext uri="{FF2B5EF4-FFF2-40B4-BE49-F238E27FC236}">
                <a16:creationId xmlns:a16="http://schemas.microsoft.com/office/drawing/2014/main" id="{4D70501C-1F0C-7245-6926-E6CBB185D1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51" y="63260"/>
            <a:ext cx="11992897" cy="5818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710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7A2C-8A05-F90E-D8B0-1BD3A99EF767}"/>
              </a:ext>
            </a:extLst>
          </p:cNvPr>
          <p:cNvSpPr>
            <a:spLocks noGrp="1"/>
          </p:cNvSpPr>
          <p:nvPr>
            <p:ph type="title"/>
          </p:nvPr>
        </p:nvSpPr>
        <p:spPr/>
        <p:txBody>
          <a:bodyPr/>
          <a:lstStyle/>
          <a:p>
            <a:r>
              <a:rPr lang="en-GB" dirty="0"/>
              <a:t>  </a:t>
            </a:r>
            <a:r>
              <a:rPr lang="en-GB" dirty="0" err="1"/>
              <a:t>Canlyniadau</a:t>
            </a:r>
            <a:r>
              <a:rPr lang="en-GB" dirty="0"/>
              <a:t> </a:t>
            </a:r>
            <a:r>
              <a:rPr lang="en-GB" dirty="0" err="1"/>
              <a:t>Dysgu</a:t>
            </a:r>
            <a:r>
              <a:rPr lang="en-GB" dirty="0">
                <a:solidFill>
                  <a:srgbClr val="0070C0"/>
                </a:solidFill>
              </a:rPr>
              <a:t>/Learning Outcomes</a:t>
            </a:r>
          </a:p>
        </p:txBody>
      </p:sp>
      <p:sp>
        <p:nvSpPr>
          <p:cNvPr id="3" name="Content Placeholder 2">
            <a:extLst>
              <a:ext uri="{FF2B5EF4-FFF2-40B4-BE49-F238E27FC236}">
                <a16:creationId xmlns:a16="http://schemas.microsoft.com/office/drawing/2014/main" id="{4DDF5FFF-71BF-4973-A1D0-69D0B4341BA3}"/>
              </a:ext>
            </a:extLst>
          </p:cNvPr>
          <p:cNvSpPr>
            <a:spLocks noGrp="1"/>
          </p:cNvSpPr>
          <p:nvPr>
            <p:ph sz="half" idx="1"/>
          </p:nvPr>
        </p:nvSpPr>
        <p:spPr/>
        <p:txBody>
          <a:bodyPr>
            <a:normAutofit fontScale="92500" lnSpcReduction="20000"/>
          </a:bodyPr>
          <a:lstStyle/>
          <a:p>
            <a:pPr marL="0" indent="0">
              <a:buNone/>
            </a:pPr>
            <a:r>
              <a:rPr lang="en-GB" sz="2200" dirty="0"/>
              <a:t>• </a:t>
            </a:r>
            <a:r>
              <a:rPr lang="en-GB" sz="2200" dirty="0" err="1"/>
              <a:t>Deall</a:t>
            </a:r>
            <a:r>
              <a:rPr lang="en-GB" sz="2200" dirty="0"/>
              <a:t> </a:t>
            </a:r>
            <a:r>
              <a:rPr lang="en-GB" sz="2200" dirty="0" err="1"/>
              <a:t>rhai</a:t>
            </a:r>
            <a:r>
              <a:rPr lang="en-GB" sz="2200" dirty="0"/>
              <a:t> </a:t>
            </a:r>
            <a:r>
              <a:rPr lang="en-GB" sz="2200" dirty="0" err="1"/>
              <a:t>o'r</a:t>
            </a:r>
            <a:r>
              <a:rPr lang="en-GB" sz="2200" dirty="0"/>
              <a:t> </a:t>
            </a:r>
            <a:r>
              <a:rPr lang="en-GB" sz="2200" dirty="0" err="1"/>
              <a:t>damcaniaethau</a:t>
            </a:r>
            <a:r>
              <a:rPr lang="en-GB" sz="2200" dirty="0"/>
              <a:t> </a:t>
            </a:r>
            <a:r>
              <a:rPr lang="en-GB" sz="2200" dirty="0" err="1"/>
              <a:t>allweddol</a:t>
            </a:r>
            <a:r>
              <a:rPr lang="en-GB" sz="2200" dirty="0"/>
              <a:t> </a:t>
            </a:r>
            <a:r>
              <a:rPr lang="en-GB" sz="2200" dirty="0" err="1"/>
              <a:t>sydd</a:t>
            </a:r>
            <a:r>
              <a:rPr lang="en-GB" sz="2200" dirty="0"/>
              <a:t> </a:t>
            </a:r>
            <a:r>
              <a:rPr lang="en-GB" sz="2200" dirty="0" err="1"/>
              <a:t>wedi</a:t>
            </a:r>
            <a:r>
              <a:rPr lang="en-GB" sz="2200" dirty="0"/>
              <a:t> </a:t>
            </a:r>
            <a:r>
              <a:rPr lang="en-GB" sz="2200" dirty="0" err="1"/>
              <a:t>dylanwadu</a:t>
            </a:r>
            <a:r>
              <a:rPr lang="en-GB" sz="2200" dirty="0"/>
              <a:t> </a:t>
            </a:r>
            <a:r>
              <a:rPr lang="en-GB" sz="2200" dirty="0" err="1"/>
              <a:t>ar</a:t>
            </a:r>
            <a:r>
              <a:rPr lang="en-GB" sz="2200" dirty="0"/>
              <a:t> </a:t>
            </a:r>
            <a:r>
              <a:rPr lang="en-GB" sz="2200" dirty="0" err="1"/>
              <a:t>feddwl</a:t>
            </a:r>
            <a:r>
              <a:rPr lang="en-GB" sz="2200" dirty="0"/>
              <a:t> a </a:t>
            </a:r>
            <a:r>
              <a:rPr lang="en-GB" sz="2200" dirty="0" err="1"/>
              <a:t>dealltwriaeth</a:t>
            </a:r>
            <a:r>
              <a:rPr lang="en-GB" sz="2200" dirty="0"/>
              <a:t> </a:t>
            </a:r>
            <a:r>
              <a:rPr lang="en-GB" sz="2200" dirty="0" err="1"/>
              <a:t>gyfredol</a:t>
            </a:r>
            <a:r>
              <a:rPr lang="en-GB" sz="2200" dirty="0"/>
              <a:t> o </a:t>
            </a:r>
            <a:r>
              <a:rPr lang="en-GB" sz="2200" dirty="0" err="1"/>
              <a:t>ddatblygiad</a:t>
            </a:r>
            <a:r>
              <a:rPr lang="en-GB" sz="2200" dirty="0"/>
              <a:t> </a:t>
            </a:r>
            <a:r>
              <a:rPr lang="en-GB" sz="2200" dirty="0" err="1"/>
              <a:t>dynol</a:t>
            </a:r>
            <a:r>
              <a:rPr lang="en-GB" sz="2200" dirty="0"/>
              <a:t>. </a:t>
            </a:r>
          </a:p>
          <a:p>
            <a:pPr marL="0" indent="0">
              <a:buNone/>
            </a:pPr>
            <a:r>
              <a:rPr lang="en-GB" sz="2200" dirty="0"/>
              <a:t>• Nodi </a:t>
            </a:r>
            <a:r>
              <a:rPr lang="en-GB" sz="2200" dirty="0" err="1"/>
              <a:t>gwahanol</a:t>
            </a:r>
            <a:r>
              <a:rPr lang="en-GB" sz="2200" dirty="0"/>
              <a:t> </a:t>
            </a:r>
            <a:r>
              <a:rPr lang="en-GB" sz="2200" dirty="0" err="1"/>
              <a:t>feysydd</a:t>
            </a:r>
            <a:r>
              <a:rPr lang="en-GB" sz="2200" dirty="0"/>
              <a:t> </a:t>
            </a:r>
            <a:r>
              <a:rPr lang="en-GB" sz="2200" dirty="0" err="1"/>
              <a:t>datblygiad</a:t>
            </a:r>
            <a:r>
              <a:rPr lang="en-GB" sz="2200" dirty="0"/>
              <a:t> </a:t>
            </a:r>
            <a:r>
              <a:rPr lang="en-GB" sz="2200" dirty="0" err="1"/>
              <a:t>dynol</a:t>
            </a:r>
            <a:r>
              <a:rPr lang="en-GB" sz="2200" dirty="0"/>
              <a:t> (</a:t>
            </a:r>
            <a:r>
              <a:rPr lang="en-GB" sz="2200" dirty="0" err="1"/>
              <a:t>corfforol</a:t>
            </a:r>
            <a:r>
              <a:rPr lang="en-GB" sz="2200" dirty="0"/>
              <a:t>, </a:t>
            </a:r>
            <a:r>
              <a:rPr lang="en-GB" sz="2200" dirty="0" err="1"/>
              <a:t>gwybyddol</a:t>
            </a:r>
            <a:r>
              <a:rPr lang="en-GB" sz="2200" dirty="0"/>
              <a:t>, </a:t>
            </a:r>
            <a:r>
              <a:rPr lang="en-GB" sz="2200" dirty="0" err="1"/>
              <a:t>emosiynol</a:t>
            </a:r>
            <a:r>
              <a:rPr lang="en-GB" sz="2200" dirty="0"/>
              <a:t> a </a:t>
            </a:r>
            <a:r>
              <a:rPr lang="en-GB" sz="2200" dirty="0" err="1"/>
              <a:t>chymdeithasol</a:t>
            </a:r>
            <a:r>
              <a:rPr lang="en-GB" sz="2200" dirty="0"/>
              <a:t>) a </a:t>
            </a:r>
            <a:r>
              <a:rPr lang="en-GB" sz="2200" dirty="0" err="1"/>
              <a:t>deall</a:t>
            </a:r>
            <a:r>
              <a:rPr lang="en-GB" sz="2200" dirty="0"/>
              <a:t> </a:t>
            </a:r>
            <a:r>
              <a:rPr lang="en-GB" sz="2200" dirty="0" err="1"/>
              <a:t>rôl</a:t>
            </a:r>
            <a:r>
              <a:rPr lang="en-GB" sz="2200" dirty="0"/>
              <a:t> </a:t>
            </a:r>
            <a:r>
              <a:rPr lang="en-GB" sz="2200" dirty="0" err="1"/>
              <a:t>chwarae</a:t>
            </a:r>
            <a:r>
              <a:rPr lang="en-GB" sz="2200" dirty="0"/>
              <a:t> </a:t>
            </a:r>
            <a:r>
              <a:rPr lang="en-GB" sz="2200" dirty="0" err="1"/>
              <a:t>yn</a:t>
            </a:r>
            <a:r>
              <a:rPr lang="en-GB" sz="2200" dirty="0"/>
              <a:t> y </a:t>
            </a:r>
            <a:r>
              <a:rPr lang="en-GB" sz="2200" dirty="0" err="1"/>
              <a:t>ffordd</a:t>
            </a:r>
            <a:r>
              <a:rPr lang="en-GB" sz="2200" dirty="0"/>
              <a:t> y </a:t>
            </a:r>
            <a:r>
              <a:rPr lang="en-GB" sz="2200" dirty="0" err="1"/>
              <a:t>mae</a:t>
            </a:r>
            <a:r>
              <a:rPr lang="en-GB" sz="2200" dirty="0"/>
              <a:t> plant </a:t>
            </a:r>
            <a:r>
              <a:rPr lang="en-GB" sz="2200" dirty="0" err="1"/>
              <a:t>yn</a:t>
            </a:r>
            <a:r>
              <a:rPr lang="en-GB" sz="2200" dirty="0"/>
              <a:t> </a:t>
            </a:r>
            <a:r>
              <a:rPr lang="en-GB" sz="2200" dirty="0" err="1"/>
              <a:t>datblygu</a:t>
            </a:r>
            <a:r>
              <a:rPr lang="en-GB" sz="2200" dirty="0"/>
              <a:t> ac </a:t>
            </a:r>
            <a:r>
              <a:rPr lang="en-GB" sz="2200" dirty="0" err="1"/>
              <a:t>yn</a:t>
            </a:r>
            <a:r>
              <a:rPr lang="en-GB" sz="2200" dirty="0"/>
              <a:t> </a:t>
            </a:r>
            <a:r>
              <a:rPr lang="en-GB" sz="2200" dirty="0" err="1"/>
              <a:t>dysgu</a:t>
            </a:r>
            <a:r>
              <a:rPr lang="en-GB" sz="2200" dirty="0"/>
              <a:t>. </a:t>
            </a:r>
          </a:p>
          <a:p>
            <a:pPr marL="0" indent="0">
              <a:buNone/>
            </a:pPr>
            <a:r>
              <a:rPr lang="en-GB" sz="2200" dirty="0"/>
              <a:t>• </a:t>
            </a:r>
            <a:r>
              <a:rPr lang="en-GB" sz="2200" dirty="0" err="1"/>
              <a:t>Deall</a:t>
            </a:r>
            <a:r>
              <a:rPr lang="en-GB" sz="2200" dirty="0"/>
              <a:t> </a:t>
            </a:r>
            <a:r>
              <a:rPr lang="en-GB" sz="2200" dirty="0" err="1"/>
              <a:t>pwysigrwydd</a:t>
            </a:r>
            <a:r>
              <a:rPr lang="en-GB" sz="2200" dirty="0"/>
              <a:t> </a:t>
            </a:r>
            <a:r>
              <a:rPr lang="en-GB" sz="2200" dirty="0" err="1"/>
              <a:t>pontio</a:t>
            </a:r>
            <a:r>
              <a:rPr lang="en-GB" sz="2200" dirty="0"/>
              <a:t> </a:t>
            </a:r>
            <a:r>
              <a:rPr lang="en-GB" sz="2200" dirty="0" err="1"/>
              <a:t>wrth</a:t>
            </a:r>
            <a:r>
              <a:rPr lang="en-GB" sz="2200" dirty="0"/>
              <a:t> </a:t>
            </a:r>
            <a:r>
              <a:rPr lang="en-GB" sz="2200" dirty="0" err="1"/>
              <a:t>weithio</a:t>
            </a:r>
            <a:r>
              <a:rPr lang="en-GB" sz="2200" dirty="0"/>
              <a:t> </a:t>
            </a:r>
            <a:r>
              <a:rPr lang="en-GB" sz="2200" dirty="0" err="1"/>
              <a:t>gyda</a:t>
            </a:r>
            <a:r>
              <a:rPr lang="en-GB" sz="2200" dirty="0"/>
              <a:t> </a:t>
            </a:r>
            <a:r>
              <a:rPr lang="en-GB" sz="2200" dirty="0" err="1"/>
              <a:t>babanod</a:t>
            </a:r>
            <a:r>
              <a:rPr lang="en-GB" sz="2200" dirty="0"/>
              <a:t>, plant a </a:t>
            </a:r>
            <a:r>
              <a:rPr lang="en-GB" sz="2200" dirty="0" err="1"/>
              <a:t>phobl</a:t>
            </a:r>
            <a:r>
              <a:rPr lang="en-GB" sz="2200" dirty="0"/>
              <a:t> </a:t>
            </a:r>
            <a:r>
              <a:rPr lang="en-GB" sz="2200" dirty="0" err="1"/>
              <a:t>ifanc</a:t>
            </a:r>
            <a:r>
              <a:rPr lang="en-GB" sz="2200" dirty="0"/>
              <a:t>. </a:t>
            </a:r>
          </a:p>
          <a:p>
            <a:pPr marL="0" indent="0">
              <a:buNone/>
            </a:pPr>
            <a:r>
              <a:rPr lang="en-GB" sz="2200" dirty="0"/>
              <a:t>Trefnu </a:t>
            </a:r>
            <a:r>
              <a:rPr lang="en-GB" sz="2200" dirty="0" err="1"/>
              <a:t>eu</a:t>
            </a:r>
            <a:r>
              <a:rPr lang="en-GB" sz="2200" dirty="0"/>
              <a:t> </a:t>
            </a:r>
            <a:r>
              <a:rPr lang="en-GB" sz="2200" dirty="0" err="1"/>
              <a:t>gwybodaeth</a:t>
            </a:r>
            <a:r>
              <a:rPr lang="en-GB" sz="2200" dirty="0"/>
              <a:t> </a:t>
            </a:r>
            <a:r>
              <a:rPr lang="en-GB" sz="2200" dirty="0" err="1"/>
              <a:t>a'u</a:t>
            </a:r>
            <a:r>
              <a:rPr lang="en-GB" sz="2200" dirty="0"/>
              <a:t> </a:t>
            </a:r>
            <a:r>
              <a:rPr lang="en-GB" sz="2200" dirty="0" err="1"/>
              <a:t>dysgu</a:t>
            </a:r>
            <a:r>
              <a:rPr lang="en-GB" sz="2200" dirty="0"/>
              <a:t> </a:t>
            </a:r>
            <a:r>
              <a:rPr lang="en-GB" sz="2200" dirty="0" err="1"/>
              <a:t>drwy</a:t>
            </a:r>
            <a:r>
              <a:rPr lang="en-GB" sz="2200" dirty="0"/>
              <a:t> </a:t>
            </a:r>
            <a:r>
              <a:rPr lang="en-GB" sz="2200" dirty="0" err="1"/>
              <a:t>ddefnyddio</a:t>
            </a:r>
            <a:r>
              <a:rPr lang="en-GB" sz="2200" dirty="0"/>
              <a:t> </a:t>
            </a:r>
            <a:r>
              <a:rPr lang="en-GB" sz="2200" dirty="0" err="1"/>
              <a:t>ystod</a:t>
            </a:r>
            <a:r>
              <a:rPr lang="en-GB" sz="2200" dirty="0"/>
              <a:t> o </a:t>
            </a:r>
            <a:r>
              <a:rPr lang="en-GB" sz="2200" dirty="0" err="1"/>
              <a:t>adnoddau</a:t>
            </a:r>
            <a:r>
              <a:rPr lang="en-GB" sz="2200" dirty="0"/>
              <a:t> </a:t>
            </a:r>
            <a:r>
              <a:rPr lang="en-GB" sz="2200" dirty="0" err="1"/>
              <a:t>gwybodaeth</a:t>
            </a:r>
            <a:r>
              <a:rPr lang="en-GB" sz="2200" dirty="0"/>
              <a:t> a </a:t>
            </a:r>
            <a:r>
              <a:rPr lang="en-GB" sz="2200" dirty="0" err="1"/>
              <a:t>chyflwyno</a:t>
            </a:r>
            <a:r>
              <a:rPr lang="en-GB" sz="2200" dirty="0"/>
              <a:t> </a:t>
            </a:r>
            <a:r>
              <a:rPr lang="en-GB" sz="2200" dirty="0" err="1"/>
              <a:t>eu</a:t>
            </a:r>
            <a:r>
              <a:rPr lang="en-GB" sz="2200" dirty="0"/>
              <a:t> </a:t>
            </a:r>
            <a:r>
              <a:rPr lang="en-GB" sz="2200" dirty="0" err="1"/>
              <a:t>gwaith</a:t>
            </a:r>
            <a:r>
              <a:rPr lang="en-GB" sz="2200" dirty="0"/>
              <a:t> </a:t>
            </a:r>
            <a:r>
              <a:rPr lang="en-GB" sz="2200" dirty="0" err="1"/>
              <a:t>ar</a:t>
            </a:r>
            <a:r>
              <a:rPr lang="en-GB" sz="2200" dirty="0"/>
              <a:t> </a:t>
            </a:r>
            <a:r>
              <a:rPr lang="en-GB" sz="2200" dirty="0" err="1"/>
              <a:t>lefel</a:t>
            </a:r>
            <a:r>
              <a:rPr lang="en-GB" sz="2200" dirty="0"/>
              <a:t> </a:t>
            </a:r>
            <a:r>
              <a:rPr lang="en-GB" sz="2200" dirty="0" err="1"/>
              <a:t>briodol</a:t>
            </a:r>
            <a:r>
              <a:rPr lang="en-GB" sz="2200" dirty="0"/>
              <a:t>.</a:t>
            </a:r>
          </a:p>
        </p:txBody>
      </p:sp>
      <p:sp>
        <p:nvSpPr>
          <p:cNvPr id="4" name="Content Placeholder 3">
            <a:extLst>
              <a:ext uri="{FF2B5EF4-FFF2-40B4-BE49-F238E27FC236}">
                <a16:creationId xmlns:a16="http://schemas.microsoft.com/office/drawing/2014/main" id="{A8C706E2-B18A-5442-FCF8-F987D35394B9}"/>
              </a:ext>
            </a:extLst>
          </p:cNvPr>
          <p:cNvSpPr>
            <a:spLocks noGrp="1"/>
          </p:cNvSpPr>
          <p:nvPr>
            <p:ph sz="half" idx="2"/>
          </p:nvPr>
        </p:nvSpPr>
        <p:spPr>
          <a:xfrm>
            <a:off x="6172200" y="1825625"/>
            <a:ext cx="5181600" cy="3793047"/>
          </a:xfrm>
        </p:spPr>
        <p:txBody>
          <a:bodyPr>
            <a:normAutofit fontScale="92500" lnSpcReduction="20000"/>
          </a:bodyPr>
          <a:lstStyle/>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Understand some of the key theories that have influenced current thinking and understanding of human development.</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Identify different areas of human development (physical, cognitive, emotional and social) and understand the role of play in how children develop and learn.</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Understand the importance of transitions when working with babies, children and young people.</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Organise their knowledge and learning through the use of a range of information resources and present their work at an appropriate level.</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85207617"/>
      </p:ext>
    </p:extLst>
  </p:cSld>
  <p:clrMapOvr>
    <a:masterClrMapping/>
  </p:clrMapOvr>
  <mc:AlternateContent xmlns:mc="http://schemas.openxmlformats.org/markup-compatibility/2006" xmlns:p14="http://schemas.microsoft.com/office/powerpoint/2010/main">
    <mc:Choice Requires="p14">
      <p:transition spd="slow" p14:dur="2000" advTm="62034"/>
    </mc:Choice>
    <mc:Fallback xmlns="">
      <p:transition spd="slow" advTm="6203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8EEA-4D15-887E-7AB4-412C10549585}"/>
              </a:ext>
            </a:extLst>
          </p:cNvPr>
          <p:cNvSpPr>
            <a:spLocks noGrp="1"/>
          </p:cNvSpPr>
          <p:nvPr>
            <p:ph type="title"/>
          </p:nvPr>
        </p:nvSpPr>
        <p:spPr/>
        <p:txBody>
          <a:bodyPr/>
          <a:lstStyle/>
          <a:p>
            <a:r>
              <a:rPr lang="en-GB" altLang="en-US" sz="4400" dirty="0"/>
              <a:t>Teitl y </a:t>
            </a:r>
            <a:r>
              <a:rPr lang="en-GB" altLang="en-US" sz="4400" dirty="0" err="1"/>
              <a:t>cwestiwn</a:t>
            </a:r>
            <a:r>
              <a:rPr lang="en-GB" altLang="en-US" dirty="0">
                <a:solidFill>
                  <a:srgbClr val="0070C0"/>
                </a:solidFill>
              </a:rPr>
              <a:t>/</a:t>
            </a:r>
            <a:r>
              <a:rPr lang="en-GB" altLang="en-US" sz="4400" dirty="0">
                <a:solidFill>
                  <a:srgbClr val="0070C0"/>
                </a:solidFill>
              </a:rPr>
              <a:t>Title of the question</a:t>
            </a:r>
            <a:endParaRPr lang="en-GB" dirty="0"/>
          </a:p>
        </p:txBody>
      </p:sp>
      <p:sp>
        <p:nvSpPr>
          <p:cNvPr id="3" name="Content Placeholder 2">
            <a:extLst>
              <a:ext uri="{FF2B5EF4-FFF2-40B4-BE49-F238E27FC236}">
                <a16:creationId xmlns:a16="http://schemas.microsoft.com/office/drawing/2014/main" id="{D4A9AF00-B692-7F3B-3BAA-858C48A61840}"/>
              </a:ext>
            </a:extLst>
          </p:cNvPr>
          <p:cNvSpPr>
            <a:spLocks noGrp="1"/>
          </p:cNvSpPr>
          <p:nvPr>
            <p:ph sz="half" idx="1"/>
          </p:nvPr>
        </p:nvSpPr>
        <p:spPr/>
        <p:txBody>
          <a:bodyPr>
            <a:normAutofit/>
          </a:bodyPr>
          <a:lstStyle/>
          <a:p>
            <a:pPr marL="0" indent="0">
              <a:buNone/>
            </a:pPr>
            <a:r>
              <a:rPr lang="en-GB" sz="1900" b="1" dirty="0"/>
              <a:t>Creu </a:t>
            </a:r>
            <a:r>
              <a:rPr lang="en-GB" sz="1900" b="1" dirty="0" err="1"/>
              <a:t>Portffolio</a:t>
            </a:r>
            <a:r>
              <a:rPr lang="en-GB" sz="1900" b="1" dirty="0"/>
              <a:t> o </a:t>
            </a:r>
            <a:r>
              <a:rPr lang="en-GB" sz="1900" b="1" dirty="0" err="1"/>
              <a:t>dair</a:t>
            </a:r>
            <a:r>
              <a:rPr lang="en-GB" sz="1900" b="1" dirty="0"/>
              <a:t> </a:t>
            </a:r>
            <a:r>
              <a:rPr lang="en-GB" sz="1900" b="1" dirty="0" err="1"/>
              <a:t>adran</a:t>
            </a:r>
            <a:r>
              <a:rPr lang="en-GB" sz="1900" b="1" dirty="0"/>
              <a:t> </a:t>
            </a:r>
            <a:r>
              <a:rPr lang="en-GB" sz="1900" b="1" dirty="0" err="1"/>
              <a:t>i</a:t>
            </a:r>
            <a:r>
              <a:rPr lang="en-GB" sz="1900" b="1" dirty="0"/>
              <a:t> </a:t>
            </a:r>
            <a:r>
              <a:rPr lang="en-GB" sz="1900" b="1" dirty="0" err="1"/>
              <a:t>archwilio</a:t>
            </a:r>
            <a:r>
              <a:rPr lang="en-GB" sz="1900" b="1" dirty="0"/>
              <a:t> </a:t>
            </a:r>
            <a:r>
              <a:rPr lang="en-GB" sz="1900" b="1" dirty="0" err="1"/>
              <a:t>Hierarchaeth</a:t>
            </a:r>
            <a:r>
              <a:rPr lang="en-GB" sz="1900" b="1" dirty="0"/>
              <a:t> </a:t>
            </a:r>
            <a:r>
              <a:rPr lang="en-GB" sz="1900" b="1" dirty="0" err="1"/>
              <a:t>Angen</a:t>
            </a:r>
            <a:r>
              <a:rPr lang="en-GB" sz="1900" b="1" dirty="0"/>
              <a:t> Maslow.</a:t>
            </a:r>
          </a:p>
          <a:p>
            <a:pPr marL="457200" indent="-457200">
              <a:buAutoNum type="arabicPeriod"/>
            </a:pPr>
            <a:r>
              <a:rPr lang="en-GB" sz="1900" dirty="0" err="1"/>
              <a:t>Datblygu</a:t>
            </a:r>
            <a:r>
              <a:rPr lang="en-GB" sz="1900" dirty="0"/>
              <a:t> </a:t>
            </a:r>
            <a:r>
              <a:rPr lang="en-GB" sz="1900" dirty="0" err="1"/>
              <a:t>ffeithlun</a:t>
            </a:r>
            <a:r>
              <a:rPr lang="en-GB" sz="1900" dirty="0"/>
              <a:t> </a:t>
            </a:r>
            <a:r>
              <a:rPr lang="en-GB" sz="1900" dirty="0" err="1"/>
              <a:t>i</a:t>
            </a:r>
            <a:r>
              <a:rPr lang="en-GB" sz="1900" dirty="0"/>
              <a:t> </a:t>
            </a:r>
            <a:r>
              <a:rPr lang="en-GB" sz="1900" dirty="0" err="1"/>
              <a:t>archwilio</a:t>
            </a:r>
            <a:r>
              <a:rPr lang="en-GB" sz="1900" dirty="0"/>
              <a:t> model Maslow </a:t>
            </a:r>
            <a:r>
              <a:rPr lang="en-GB" sz="1900" dirty="0" err="1"/>
              <a:t>yn</a:t>
            </a:r>
            <a:r>
              <a:rPr lang="en-GB" sz="1900" dirty="0"/>
              <a:t> </a:t>
            </a:r>
            <a:r>
              <a:rPr lang="en-GB" sz="1900" dirty="0" err="1"/>
              <a:t>fanwl</a:t>
            </a:r>
            <a:r>
              <a:rPr lang="en-GB" sz="1900" dirty="0"/>
              <a:t> (1000 o </a:t>
            </a:r>
            <a:r>
              <a:rPr lang="en-GB" sz="1900" dirty="0" err="1"/>
              <a:t>eiriau</a:t>
            </a:r>
            <a:r>
              <a:rPr lang="en-GB" sz="1900" dirty="0"/>
              <a:t>).</a:t>
            </a:r>
          </a:p>
          <a:p>
            <a:pPr marL="457200" indent="-457200">
              <a:buAutoNum type="arabicPeriod"/>
            </a:pPr>
            <a:r>
              <a:rPr lang="en-GB" sz="1900" dirty="0" err="1"/>
              <a:t>Archwiliwch</a:t>
            </a:r>
            <a:r>
              <a:rPr lang="en-GB" sz="1900" dirty="0"/>
              <a:t> </a:t>
            </a:r>
            <a:r>
              <a:rPr lang="en-GB" sz="1900" dirty="0" err="1"/>
              <a:t>yn</a:t>
            </a:r>
            <a:r>
              <a:rPr lang="en-GB" sz="1900" dirty="0"/>
              <a:t> </a:t>
            </a:r>
            <a:r>
              <a:rPr lang="en-GB" sz="1900" dirty="0" err="1"/>
              <a:t>fanwl</a:t>
            </a:r>
            <a:r>
              <a:rPr lang="en-GB" sz="1900" dirty="0"/>
              <a:t> y </a:t>
            </a:r>
            <a:r>
              <a:rPr lang="en-GB" sz="1900" dirty="0" err="1"/>
              <a:t>cysyniad</a:t>
            </a:r>
            <a:r>
              <a:rPr lang="en-GB" sz="1900" dirty="0"/>
              <a:t> o </a:t>
            </a:r>
            <a:r>
              <a:rPr lang="en-GB" sz="1900" dirty="0" err="1"/>
              <a:t>ddatblygiad</a:t>
            </a:r>
            <a:r>
              <a:rPr lang="en-GB" sz="1900" dirty="0"/>
              <a:t> plant </a:t>
            </a:r>
            <a:r>
              <a:rPr lang="en-GB" sz="1900" dirty="0" err="1"/>
              <a:t>cyfannol</a:t>
            </a:r>
            <a:r>
              <a:rPr lang="en-GB" sz="1900" dirty="0"/>
              <a:t> </a:t>
            </a:r>
            <a:r>
              <a:rPr lang="en-GB" sz="1900" dirty="0" err="1"/>
              <a:t>gyda</a:t>
            </a:r>
            <a:r>
              <a:rPr lang="en-GB" sz="1900" dirty="0"/>
              <a:t> </a:t>
            </a:r>
            <a:r>
              <a:rPr lang="en-GB" sz="1900" dirty="0" err="1"/>
              <a:t>chysylltiadau</a:t>
            </a:r>
            <a:r>
              <a:rPr lang="en-GB" sz="1900" dirty="0"/>
              <a:t> â model Maslow (1000 o </a:t>
            </a:r>
            <a:r>
              <a:rPr lang="en-GB" sz="1900" dirty="0" err="1"/>
              <a:t>eiriau</a:t>
            </a:r>
            <a:r>
              <a:rPr lang="en-GB" sz="1900" dirty="0"/>
              <a:t>).</a:t>
            </a:r>
          </a:p>
          <a:p>
            <a:pPr marL="457200" indent="-457200">
              <a:buAutoNum type="arabicPeriod"/>
            </a:pPr>
            <a:r>
              <a:rPr lang="en-GB" sz="1900" dirty="0" err="1"/>
              <a:t>Cynnig</a:t>
            </a:r>
            <a:r>
              <a:rPr lang="en-GB" sz="1900" dirty="0"/>
              <a:t> </a:t>
            </a:r>
            <a:r>
              <a:rPr lang="en-GB" sz="1900" dirty="0" err="1"/>
              <a:t>tair</a:t>
            </a:r>
            <a:r>
              <a:rPr lang="en-GB" sz="1900" dirty="0"/>
              <a:t> </a:t>
            </a:r>
            <a:r>
              <a:rPr lang="en-GB" sz="1900" dirty="0" err="1"/>
              <a:t>enghraifft</a:t>
            </a:r>
            <a:r>
              <a:rPr lang="en-GB" sz="1900" dirty="0"/>
              <a:t> o </a:t>
            </a:r>
            <a:r>
              <a:rPr lang="en-GB" sz="1900" dirty="0" err="1"/>
              <a:t>ymarfer</a:t>
            </a:r>
            <a:r>
              <a:rPr lang="en-GB" sz="1900" dirty="0"/>
              <a:t> </a:t>
            </a:r>
            <a:r>
              <a:rPr lang="en-GB" sz="1900" dirty="0" err="1"/>
              <a:t>blynyddoedd</a:t>
            </a:r>
            <a:r>
              <a:rPr lang="en-GB" sz="1900" dirty="0"/>
              <a:t> </a:t>
            </a:r>
            <a:r>
              <a:rPr lang="en-GB" sz="1900" dirty="0" err="1"/>
              <a:t>cynnar</a:t>
            </a:r>
            <a:r>
              <a:rPr lang="en-GB" sz="1900" dirty="0"/>
              <a:t> </a:t>
            </a:r>
            <a:r>
              <a:rPr lang="en-GB" sz="1900" dirty="0" err="1"/>
              <a:t>i</a:t>
            </a:r>
            <a:r>
              <a:rPr lang="en-GB" sz="1900" dirty="0"/>
              <a:t> </a:t>
            </a:r>
            <a:r>
              <a:rPr lang="en-GB" sz="1900" dirty="0" err="1"/>
              <a:t>dynnu</a:t>
            </a:r>
            <a:r>
              <a:rPr lang="en-GB" sz="1900" dirty="0"/>
              <a:t> </a:t>
            </a:r>
            <a:r>
              <a:rPr lang="en-GB" sz="1900" dirty="0" err="1"/>
              <a:t>sylw</a:t>
            </a:r>
            <a:r>
              <a:rPr lang="en-GB" sz="1900" dirty="0"/>
              <a:t> at </a:t>
            </a:r>
            <a:r>
              <a:rPr lang="en-GB" sz="1900" dirty="0" err="1"/>
              <a:t>arwyddocâd</a:t>
            </a:r>
            <a:r>
              <a:rPr lang="en-GB" sz="1900" dirty="0"/>
              <a:t> Maslow </a:t>
            </a:r>
            <a:r>
              <a:rPr lang="en-GB" sz="1900" dirty="0" err="1"/>
              <a:t>wrth</a:t>
            </a:r>
            <a:r>
              <a:rPr lang="en-GB" sz="1900" dirty="0"/>
              <a:t> </a:t>
            </a:r>
            <a:r>
              <a:rPr lang="en-GB" sz="1900" dirty="0" err="1"/>
              <a:t>ddeall</a:t>
            </a:r>
            <a:r>
              <a:rPr lang="en-GB" sz="1900" dirty="0"/>
              <a:t> </a:t>
            </a:r>
            <a:r>
              <a:rPr lang="en-GB" sz="1900" dirty="0" err="1"/>
              <a:t>datblygiad</a:t>
            </a:r>
            <a:r>
              <a:rPr lang="en-GB" sz="1900" dirty="0"/>
              <a:t> plant. (1000 o </a:t>
            </a:r>
            <a:r>
              <a:rPr lang="en-GB" sz="1900" dirty="0" err="1"/>
              <a:t>eiriau</a:t>
            </a:r>
            <a:r>
              <a:rPr lang="en-GB" sz="1900" dirty="0"/>
              <a:t>)</a:t>
            </a:r>
          </a:p>
          <a:p>
            <a:endParaRPr lang="en-GB" dirty="0"/>
          </a:p>
        </p:txBody>
      </p:sp>
      <p:sp>
        <p:nvSpPr>
          <p:cNvPr id="4" name="Content Placeholder 3">
            <a:extLst>
              <a:ext uri="{FF2B5EF4-FFF2-40B4-BE49-F238E27FC236}">
                <a16:creationId xmlns:a16="http://schemas.microsoft.com/office/drawing/2014/main" id="{6B353754-2E1F-D0E1-FFC5-86B00C35B15B}"/>
              </a:ext>
            </a:extLst>
          </p:cNvPr>
          <p:cNvSpPr>
            <a:spLocks noGrp="1"/>
          </p:cNvSpPr>
          <p:nvPr>
            <p:ph sz="half" idx="2"/>
          </p:nvPr>
        </p:nvSpPr>
        <p:spPr/>
        <p:txBody>
          <a:bodyPr>
            <a:normAutofit/>
          </a:bodyPr>
          <a:lstStyle/>
          <a:p>
            <a:pPr indent="0" algn="just">
              <a:buNone/>
            </a:pPr>
            <a:r>
              <a:rPr lang="en-GB" sz="1800" b="1" dirty="0">
                <a:solidFill>
                  <a:srgbClr val="0070C0"/>
                </a:solidFill>
                <a:effectLst/>
              </a:rPr>
              <a:t>Create a Portfolio of three sections to explore Maslow’s Hierarchy of Need.</a:t>
            </a:r>
          </a:p>
          <a:p>
            <a:pPr marL="0" indent="0">
              <a:buNone/>
            </a:pPr>
            <a:r>
              <a:rPr lang="en-GB" sz="1800" dirty="0">
                <a:effectLst/>
                <a:ea typeface="Times New Roman" panose="02020603050405020304" pitchFamily="18" charset="0"/>
              </a:rPr>
              <a:t> </a:t>
            </a: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Develop an infographic to explore Maslow’s model in depth (1000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Explore in depth the concept of holistic child development with links to Maslow’s model (1000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Offer three examples from early years practice to highlight Maslow’s significance in understanding child development. (1000 words)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67818690"/>
      </p:ext>
    </p:extLst>
  </p:cSld>
  <p:clrMapOvr>
    <a:masterClrMapping/>
  </p:clrMapOvr>
  <mc:AlternateContent xmlns:mc="http://schemas.openxmlformats.org/markup-compatibility/2006" xmlns:p14="http://schemas.microsoft.com/office/powerpoint/2010/main">
    <mc:Choice Requires="p14">
      <p:transition spd="slow" p14:dur="2000" advTm="86340"/>
    </mc:Choice>
    <mc:Fallback xmlns="">
      <p:transition spd="slow" advTm="8634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2AD-8B8D-36E7-2A7A-25DF0A855D46}"/>
              </a:ext>
            </a:extLst>
          </p:cNvPr>
          <p:cNvSpPr>
            <a:spLocks noGrp="1"/>
          </p:cNvSpPr>
          <p:nvPr>
            <p:ph type="title"/>
          </p:nvPr>
        </p:nvSpPr>
        <p:spPr/>
        <p:txBody>
          <a:bodyPr>
            <a:normAutofit fontScale="90000"/>
          </a:bodyPr>
          <a:lstStyle/>
          <a:p>
            <a:r>
              <a:rPr lang="en-US" dirty="0" err="1">
                <a:cs typeface="Arial"/>
              </a:rPr>
              <a:t>Defnyddio</a:t>
            </a:r>
            <a:r>
              <a:rPr lang="en-US" dirty="0">
                <a:cs typeface="Arial"/>
              </a:rPr>
              <a:t> </a:t>
            </a:r>
            <a:r>
              <a:rPr lang="en-US" dirty="0" err="1">
                <a:cs typeface="Arial"/>
              </a:rPr>
              <a:t>Deallusrwydd</a:t>
            </a:r>
            <a:r>
              <a:rPr lang="en-US" dirty="0">
                <a:cs typeface="Arial"/>
              </a:rPr>
              <a:t> </a:t>
            </a:r>
            <a:r>
              <a:rPr lang="en-US" dirty="0" err="1">
                <a:cs typeface="Arial"/>
              </a:rPr>
              <a:t>Artiffisial</a:t>
            </a:r>
            <a:r>
              <a:rPr lang="en-US" dirty="0">
                <a:cs typeface="Arial"/>
              </a:rPr>
              <a:t> </a:t>
            </a:r>
            <a:r>
              <a:rPr lang="en-US" dirty="0" err="1">
                <a:cs typeface="Arial"/>
              </a:rPr>
              <a:t>Cynhyrchiol</a:t>
            </a:r>
            <a:r>
              <a:rPr lang="en-US" dirty="0">
                <a:cs typeface="Arial"/>
              </a:rPr>
              <a:t> </a:t>
            </a:r>
            <a:r>
              <a:rPr lang="en-US" dirty="0" err="1">
                <a:cs typeface="Arial"/>
              </a:rPr>
              <a:t>mewn</a:t>
            </a:r>
            <a:r>
              <a:rPr lang="en-US" dirty="0">
                <a:cs typeface="Arial"/>
              </a:rPr>
              <a:t> </a:t>
            </a:r>
            <a:r>
              <a:rPr lang="en-US" dirty="0" err="1">
                <a:cs typeface="Arial"/>
              </a:rPr>
              <a:t>Asesiadau</a:t>
            </a:r>
            <a:r>
              <a:rPr lang="en-US" dirty="0">
                <a:cs typeface="Arial"/>
              </a:rPr>
              <a:t> </a:t>
            </a:r>
            <a:r>
              <a:rPr lang="en-US" dirty="0">
                <a:solidFill>
                  <a:schemeClr val="accent6"/>
                </a:solidFill>
                <a:cs typeface="Arial"/>
              </a:rPr>
              <a:t>/ AI in Assessment</a:t>
            </a:r>
            <a:endParaRPr lang="en-US" dirty="0" err="1">
              <a:solidFill>
                <a:schemeClr val="accent6"/>
              </a:solidFill>
            </a:endParaRPr>
          </a:p>
        </p:txBody>
      </p:sp>
      <p:graphicFrame>
        <p:nvGraphicFramePr>
          <p:cNvPr id="6" name="Content Placeholder 5">
            <a:extLst>
              <a:ext uri="{FF2B5EF4-FFF2-40B4-BE49-F238E27FC236}">
                <a16:creationId xmlns:a16="http://schemas.microsoft.com/office/drawing/2014/main" id="{ABD2B753-9D1E-310E-C6F6-37419C3E1D23}"/>
              </a:ext>
            </a:extLst>
          </p:cNvPr>
          <p:cNvGraphicFramePr>
            <a:graphicFrameLocks noGrp="1"/>
          </p:cNvGraphicFramePr>
          <p:nvPr>
            <p:ph sz="half" idx="1"/>
            <p:extLst>
              <p:ext uri="{D42A27DB-BD31-4B8C-83A1-F6EECF244321}">
                <p14:modId xmlns:p14="http://schemas.microsoft.com/office/powerpoint/2010/main" val="3565973302"/>
              </p:ext>
            </p:extLst>
          </p:nvPr>
        </p:nvGraphicFramePr>
        <p:xfrm>
          <a:off x="790922" y="1825625"/>
          <a:ext cx="10622920" cy="1417907"/>
        </p:xfrm>
        <a:graphic>
          <a:graphicData uri="http://schemas.openxmlformats.org/drawingml/2006/table">
            <a:tbl>
              <a:tblPr firstRow="1" firstCol="1" bandRow="1">
                <a:tableStyleId>{5C22544A-7EE6-4342-B048-85BDC9FD1C3A}</a:tableStyleId>
              </a:tblPr>
              <a:tblGrid>
                <a:gridCol w="2358219">
                  <a:extLst>
                    <a:ext uri="{9D8B030D-6E8A-4147-A177-3AD203B41FA5}">
                      <a16:colId xmlns:a16="http://schemas.microsoft.com/office/drawing/2014/main" val="178271487"/>
                    </a:ext>
                  </a:extLst>
                </a:gridCol>
                <a:gridCol w="6641538">
                  <a:extLst>
                    <a:ext uri="{9D8B030D-6E8A-4147-A177-3AD203B41FA5}">
                      <a16:colId xmlns:a16="http://schemas.microsoft.com/office/drawing/2014/main" val="67149801"/>
                    </a:ext>
                  </a:extLst>
                </a:gridCol>
                <a:gridCol w="1623163">
                  <a:extLst>
                    <a:ext uri="{9D8B030D-6E8A-4147-A177-3AD203B41FA5}">
                      <a16:colId xmlns:a16="http://schemas.microsoft.com/office/drawing/2014/main" val="2460722945"/>
                    </a:ext>
                  </a:extLst>
                </a:gridCol>
              </a:tblGrid>
              <a:tr h="1417907">
                <a:tc>
                  <a:txBody>
                    <a:bodyPr/>
                    <a:lstStyle/>
                    <a:p>
                      <a:pPr>
                        <a:lnSpc>
                          <a:spcPct val="107000"/>
                        </a:lnSpc>
                      </a:pPr>
                      <a:r>
                        <a:rPr lang="cy-GB" dirty="0">
                          <a:solidFill>
                            <a:schemeClr val="tx1"/>
                          </a:solidFill>
                          <a:effectLst/>
                          <a:latin typeface="Arial"/>
                          <a:ea typeface="Calibri" panose="020F0502020204030204" pitchFamily="34" charset="0"/>
                        </a:rPr>
                        <a:t>YMCHWIL</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tx1"/>
                          </a:solidFill>
                          <a:effectLst/>
                          <a:latin typeface="Arial"/>
                          <a:ea typeface="Calibri" panose="020F0502020204030204" pitchFamily="34" charset="0"/>
                        </a:rPr>
                        <a:t>Ar gyfer yr asesiad hwn, gallwch chi ddefnyddio Deallusrwydd Artiffisial Cynhyrchiol i’ch cefnogi wrth ymchwilio, yn cynnwys chwilio am lyfryddiaeth, defnyddio offer i grynhoi, cymharu deunyddiau a’u dadansoddi. </a:t>
                      </a:r>
                      <a:endParaRPr lang="cy-GB" dirty="0">
                        <a:solidFill>
                          <a:schemeClr val="tx1"/>
                        </a:solidFill>
                        <a:effectLst/>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tx1"/>
                          </a:solidFill>
                          <a:effectLst/>
                          <a:latin typeface="Arial"/>
                          <a:ea typeface="Calibri" panose="020F0502020204030204" pitchFamily="34" charset="0"/>
                        </a:rPr>
                        <a:t>Gallwch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p>
                      <a:endParaRPr lang="cy-GB" dirty="0">
                        <a:solidFill>
                          <a:schemeClr val="tx1"/>
                        </a:solidFill>
                        <a:effectLst/>
                        <a:latin typeface="Arial"/>
                      </a:endParaRPr>
                    </a:p>
                    <a:p>
                      <a:pPr>
                        <a:lnSpc>
                          <a:spcPct val="107000"/>
                        </a:lnSpc>
                      </a:pPr>
                      <a:r>
                        <a:rPr lang="cy-GB" dirty="0">
                          <a:solidFill>
                            <a:schemeClr val="tx1"/>
                          </a:solidFill>
                          <a:effectLst/>
                          <a:latin typeface="Arial"/>
                          <a:ea typeface="Calibri" panose="020F0502020204030204" pitchFamily="34" charset="0"/>
                        </a:rPr>
                        <a:t>Na 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966671"/>
                  </a:ext>
                </a:extLst>
              </a:tr>
            </a:tbl>
          </a:graphicData>
        </a:graphic>
      </p:graphicFrame>
      <p:graphicFrame>
        <p:nvGraphicFramePr>
          <p:cNvPr id="8" name="Table 7">
            <a:extLst>
              <a:ext uri="{FF2B5EF4-FFF2-40B4-BE49-F238E27FC236}">
                <a16:creationId xmlns:a16="http://schemas.microsoft.com/office/drawing/2014/main" id="{54855B63-3F82-B95A-E1A5-28DF0858B5BF}"/>
              </a:ext>
            </a:extLst>
          </p:cNvPr>
          <p:cNvGraphicFramePr>
            <a:graphicFrameLocks noGrp="1"/>
          </p:cNvGraphicFramePr>
          <p:nvPr>
            <p:extLst>
              <p:ext uri="{D42A27DB-BD31-4B8C-83A1-F6EECF244321}">
                <p14:modId xmlns:p14="http://schemas.microsoft.com/office/powerpoint/2010/main" val="1121495560"/>
              </p:ext>
            </p:extLst>
          </p:nvPr>
        </p:nvGraphicFramePr>
        <p:xfrm>
          <a:off x="796594" y="3243532"/>
          <a:ext cx="10617248" cy="2674040"/>
        </p:xfrm>
        <a:graphic>
          <a:graphicData uri="http://schemas.openxmlformats.org/drawingml/2006/table">
            <a:tbl>
              <a:tblPr firstRow="1" firstCol="1" bandRow="1">
                <a:tableStyleId>{5C22544A-7EE6-4342-B048-85BDC9FD1C3A}</a:tableStyleId>
              </a:tblPr>
              <a:tblGrid>
                <a:gridCol w="2352547">
                  <a:extLst>
                    <a:ext uri="{9D8B030D-6E8A-4147-A177-3AD203B41FA5}">
                      <a16:colId xmlns:a16="http://schemas.microsoft.com/office/drawing/2014/main" val="3565024893"/>
                    </a:ext>
                  </a:extLst>
                </a:gridCol>
                <a:gridCol w="6641538">
                  <a:extLst>
                    <a:ext uri="{9D8B030D-6E8A-4147-A177-3AD203B41FA5}">
                      <a16:colId xmlns:a16="http://schemas.microsoft.com/office/drawing/2014/main" val="2097741852"/>
                    </a:ext>
                  </a:extLst>
                </a:gridCol>
                <a:gridCol w="1623163">
                  <a:extLst>
                    <a:ext uri="{9D8B030D-6E8A-4147-A177-3AD203B41FA5}">
                      <a16:colId xmlns:a16="http://schemas.microsoft.com/office/drawing/2014/main" val="467221730"/>
                    </a:ext>
                  </a:extLst>
                </a:gridCol>
              </a:tblGrid>
              <a:tr h="1227827">
                <a:tc>
                  <a:txBody>
                    <a:bodyPr/>
                    <a:lstStyle/>
                    <a:p>
                      <a:pPr>
                        <a:lnSpc>
                          <a:spcPct val="107000"/>
                        </a:lnSpc>
                      </a:pPr>
                      <a:r>
                        <a:rPr lang="cy-GB" dirty="0">
                          <a:solidFill>
                            <a:schemeClr val="tx1"/>
                          </a:solidFill>
                          <a:effectLst/>
                          <a:latin typeface="Arial"/>
                          <a:ea typeface="Calibri" panose="020F0502020204030204" pitchFamily="34" charset="0"/>
                        </a:rPr>
                        <a:t>PRAWF DDARLLEN</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tx1"/>
                          </a:solidFill>
                          <a:effectLst/>
                          <a:latin typeface="Arial"/>
                          <a:ea typeface="Calibri" panose="020F0502020204030204" pitchFamily="34" charset="0"/>
                        </a:rPr>
                        <a:t>Ar gyfer yr asesiad hwn, gallwch chi ddefnyddio Deallusrwydd Artiffisial Cynhyrchiol i wirio eich testun/creadigaeth eich hun am wallau gramadegol a chystrawennol, yn cynnwys aralleirio eich gwaith eich hun o fewn safonau penodol.</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tx1"/>
                          </a:solidFill>
                          <a:effectLst/>
                          <a:latin typeface="Arial"/>
                          <a:ea typeface="Calibri" panose="020F0502020204030204" pitchFamily="34" charset="0"/>
                        </a:rPr>
                        <a:t>Gallwch </a:t>
                      </a:r>
                      <a:r>
                        <a:rPr lang="cy-GB" altLang="zh-CN" dirty="0">
                          <a:solidFill>
                            <a:schemeClr val="tx1"/>
                          </a:solidFill>
                          <a:effectLst/>
                          <a:latin typeface="Arial"/>
                          <a:ea typeface="MS Gothic"/>
                        </a:rPr>
                        <a:t>☒</a:t>
                      </a:r>
                      <a:endParaRPr lang="cy-GB" dirty="0">
                        <a:solidFill>
                          <a:schemeClr val="tx1"/>
                        </a:solidFill>
                        <a:effectLst/>
                        <a:latin typeface="Arial"/>
                        <a:ea typeface="MS Gothic"/>
                      </a:endParaRPr>
                    </a:p>
                    <a:p>
                      <a:endParaRPr lang="cy-GB" dirty="0">
                        <a:solidFill>
                          <a:schemeClr val="tx1"/>
                        </a:solidFill>
                        <a:effectLst/>
                        <a:latin typeface="Arial"/>
                      </a:endParaRPr>
                    </a:p>
                    <a:p>
                      <a:pPr>
                        <a:lnSpc>
                          <a:spcPct val="107000"/>
                        </a:lnSpc>
                      </a:pPr>
                      <a:r>
                        <a:rPr lang="cy-GB" dirty="0">
                          <a:solidFill>
                            <a:schemeClr val="tx1"/>
                          </a:solidFill>
                          <a:effectLst/>
                          <a:latin typeface="Arial"/>
                          <a:ea typeface="Calibri" panose="020F0502020204030204" pitchFamily="34" charset="0"/>
                        </a:rPr>
                        <a:t>Na allwch </a:t>
                      </a:r>
                      <a:r>
                        <a:rPr lang="cy-GB" dirty="0">
                          <a:solidFill>
                            <a:schemeClr val="tx1"/>
                          </a:solidFill>
                          <a:effectLst/>
                          <a:latin typeface="MS Gothic"/>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2950384"/>
                  </a:ext>
                </a:extLst>
              </a:tr>
              <a:tr h="1227827">
                <a:tc>
                  <a:txBody>
                    <a:bodyPr/>
                    <a:lstStyle/>
                    <a:p>
                      <a:pPr>
                        <a:lnSpc>
                          <a:spcPct val="107000"/>
                        </a:lnSpc>
                      </a:pPr>
                      <a:r>
                        <a:rPr lang="cy-GB" dirty="0">
                          <a:solidFill>
                            <a:schemeClr val="tx1"/>
                          </a:solidFill>
                          <a:effectLst/>
                          <a:latin typeface="+mn-lt"/>
                        </a:rPr>
                        <a:t>CREADIGOL</a:t>
                      </a:r>
                      <a:endParaRPr lang="cy-GB"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b="1" dirty="0">
                          <a:solidFill>
                            <a:schemeClr val="tx1"/>
                          </a:solidFill>
                          <a:effectLst/>
                          <a:latin typeface="+mn-lt"/>
                        </a:rPr>
                        <a:t>Ar gyfer yr asesiad hwn, gallwch ddefnyddio AI </a:t>
                      </a:r>
                      <a:r>
                        <a:rPr lang="cy-GB" b="1" dirty="0" err="1">
                          <a:solidFill>
                            <a:schemeClr val="tx1"/>
                          </a:solidFill>
                          <a:effectLst/>
                          <a:latin typeface="+mn-lt"/>
                        </a:rPr>
                        <a:t>Generative</a:t>
                      </a:r>
                      <a:r>
                        <a:rPr lang="cy-GB" b="1" dirty="0">
                          <a:solidFill>
                            <a:schemeClr val="tx1"/>
                          </a:solidFill>
                          <a:effectLst/>
                          <a:latin typeface="+mn-lt"/>
                        </a:rPr>
                        <a:t> i greu deunyddiau creadigol, fel delweddau</a:t>
                      </a:r>
                      <a:endParaRPr lang="cy-GB" b="1" dirty="0">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noProof="0" dirty="0">
                          <a:ln>
                            <a:noFill/>
                          </a:ln>
                          <a:solidFill>
                            <a:schemeClr val="tx1"/>
                          </a:solidFill>
                          <a:effectLst/>
                          <a:uLnTx/>
                          <a:uFillTx/>
                          <a:latin typeface="+mn-lt"/>
                          <a:ea typeface="Calibri" panose="020F0502020204030204" pitchFamily="34" charset="0"/>
                          <a:cs typeface="+mn-cs"/>
                        </a:rPr>
                        <a:t>Gallwch </a:t>
                      </a:r>
                      <a:r>
                        <a:rPr kumimoji="0" lang="cy-GB" altLang="zh-CN" sz="1800" b="1" i="0" u="none" strike="noStrike" kern="1200" cap="none" spc="0" normalizeH="0" baseline="0" noProof="0" dirty="0">
                          <a:ln>
                            <a:noFill/>
                          </a:ln>
                          <a:solidFill>
                            <a:schemeClr val="tx1"/>
                          </a:solidFill>
                          <a:effectLst/>
                          <a:uLnTx/>
                          <a:uFillTx/>
                          <a:latin typeface="+mn-lt"/>
                          <a:ea typeface="MS Gothic"/>
                          <a:cs typeface="+mn-cs"/>
                        </a:rPr>
                        <a:t>☒</a:t>
                      </a:r>
                      <a:endParaRPr kumimoji="0" lang="cy-GB" sz="1800" b="1" i="0" u="none" strike="noStrike" kern="1200" cap="none" spc="0" normalizeH="0" baseline="0" noProof="0" dirty="0">
                        <a:ln>
                          <a:noFill/>
                        </a:ln>
                        <a:solidFill>
                          <a:schemeClr val="tx1"/>
                        </a:solidFill>
                        <a:effectLst/>
                        <a:uLnTx/>
                        <a:uFillTx/>
                        <a:latin typeface="+mn-lt"/>
                        <a:ea typeface="MS Gothic"/>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cy-GB" sz="1800" b="1" i="0" u="none" strike="noStrike" kern="1200" cap="none" spc="0" normalizeH="0" baseline="0" noProof="0" dirty="0">
                          <a:ln>
                            <a:noFill/>
                          </a:ln>
                          <a:solidFill>
                            <a:schemeClr val="tx1"/>
                          </a:solidFill>
                          <a:effectLst/>
                          <a:uLnTx/>
                          <a:uFillTx/>
                          <a:latin typeface="+mn-lt"/>
                          <a:ea typeface="Calibri" panose="020F0502020204030204" pitchFamily="34" charset="0"/>
                          <a:cs typeface="+mn-cs"/>
                        </a:rPr>
                        <a:t>Na allwch </a:t>
                      </a:r>
                      <a:r>
                        <a:rPr kumimoji="0" lang="cy-GB" sz="1800" b="1" i="0" u="none" strike="noStrike" kern="1200" cap="none" spc="0" normalizeH="0" baseline="0" noProof="0" dirty="0">
                          <a:ln>
                            <a:noFill/>
                          </a:ln>
                          <a:solidFill>
                            <a:schemeClr val="tx1"/>
                          </a:solidFill>
                          <a:effectLst/>
                          <a:uLnTx/>
                          <a:uFillTx/>
                          <a:latin typeface="MS Gothic"/>
                          <a:ea typeface="+mn-ea"/>
                          <a:cs typeface="+mn-cs"/>
                        </a:rPr>
                        <a:t>☐</a:t>
                      </a:r>
                    </a:p>
                    <a:p>
                      <a:pPr>
                        <a:lnSpc>
                          <a:spcPct val="107000"/>
                        </a:lnSpc>
                      </a:pPr>
                      <a:endParaRPr lang="cy-GB" dirty="0">
                        <a:solidFill>
                          <a:schemeClr val="tx1"/>
                        </a:solidFill>
                        <a:effectLst/>
                        <a:latin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6500260"/>
                  </a:ext>
                </a:extLst>
              </a:tr>
            </a:tbl>
          </a:graphicData>
        </a:graphic>
      </p:graphicFrame>
    </p:spTree>
    <p:extLst>
      <p:ext uri="{BB962C8B-B14F-4D97-AF65-F5344CB8AC3E}">
        <p14:creationId xmlns:p14="http://schemas.microsoft.com/office/powerpoint/2010/main" val="3252070785"/>
      </p:ext>
    </p:extLst>
  </p:cSld>
  <p:clrMapOvr>
    <a:masterClrMapping/>
  </p:clrMapOvr>
  <mc:AlternateContent xmlns:mc="http://schemas.openxmlformats.org/markup-compatibility/2006" xmlns:p14="http://schemas.microsoft.com/office/powerpoint/2010/main">
    <mc:Choice Requires="p14">
      <p:transition spd="slow" p14:dur="2000" advTm="4510"/>
    </mc:Choice>
    <mc:Fallback xmlns="">
      <p:transition spd="slow" advTm="451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3F26-8476-C3AD-276F-53A5844AC8FD}"/>
              </a:ext>
            </a:extLst>
          </p:cNvPr>
          <p:cNvSpPr>
            <a:spLocks noGrp="1"/>
          </p:cNvSpPr>
          <p:nvPr>
            <p:ph type="title"/>
          </p:nvPr>
        </p:nvSpPr>
        <p:spPr/>
        <p:txBody>
          <a:bodyPr/>
          <a:lstStyle/>
          <a:p>
            <a:r>
              <a:rPr lang="en-US" dirty="0">
                <a:solidFill>
                  <a:srgbClr val="0070C0"/>
                </a:solidFill>
                <a:ea typeface="+mj-lt"/>
                <a:cs typeface="+mj-lt"/>
              </a:rPr>
              <a:t>AI in Assessment</a:t>
            </a:r>
            <a:endParaRPr lang="en-US" dirty="0">
              <a:solidFill>
                <a:srgbClr val="0070C0"/>
              </a:solidFill>
            </a:endParaRPr>
          </a:p>
        </p:txBody>
      </p:sp>
      <p:sp>
        <p:nvSpPr>
          <p:cNvPr id="3" name="Content Placeholder 2">
            <a:extLst>
              <a:ext uri="{FF2B5EF4-FFF2-40B4-BE49-F238E27FC236}">
                <a16:creationId xmlns:a16="http://schemas.microsoft.com/office/drawing/2014/main" id="{B5A9923A-AE8E-2B84-5BDF-3C6D9E0FBE2C}"/>
              </a:ext>
            </a:extLst>
          </p:cNvPr>
          <p:cNvSpPr>
            <a:spLocks noGrp="1"/>
          </p:cNvSpPr>
          <p:nvPr>
            <p:ph sz="half" idx="1"/>
          </p:nvPr>
        </p:nvSpPr>
        <p:spPr>
          <a:xfrm>
            <a:off x="838200" y="1768475"/>
            <a:ext cx="10487025" cy="4408488"/>
          </a:xfrm>
        </p:spPr>
        <p:txBody>
          <a:bodyPr vert="horz" lIns="91440" tIns="45720" rIns="91440" bIns="45720" rtlCol="0" anchor="t">
            <a:normAutofit/>
          </a:bodyPr>
          <a:lstStyle/>
          <a:p>
            <a:endParaRPr lang="en-US"/>
          </a:p>
          <a:p>
            <a:endParaRPr lang="en-US" dirty="0">
              <a:cs typeface="Arial"/>
            </a:endParaRPr>
          </a:p>
          <a:p>
            <a:endParaRPr lang="en-US" dirty="0">
              <a:cs typeface="Arial"/>
            </a:endParaRPr>
          </a:p>
        </p:txBody>
      </p:sp>
      <p:graphicFrame>
        <p:nvGraphicFramePr>
          <p:cNvPr id="8" name="Table 7">
            <a:extLst>
              <a:ext uri="{FF2B5EF4-FFF2-40B4-BE49-F238E27FC236}">
                <a16:creationId xmlns:a16="http://schemas.microsoft.com/office/drawing/2014/main" id="{25909A68-D449-8350-B05E-9BD0DACD0CFB}"/>
              </a:ext>
            </a:extLst>
          </p:cNvPr>
          <p:cNvGraphicFramePr>
            <a:graphicFrameLocks noGrp="1"/>
          </p:cNvGraphicFramePr>
          <p:nvPr/>
        </p:nvGraphicFramePr>
        <p:xfrm>
          <a:off x="741872" y="3191774"/>
          <a:ext cx="10747935" cy="2657033"/>
        </p:xfrm>
        <a:graphic>
          <a:graphicData uri="http://schemas.openxmlformats.org/drawingml/2006/table">
            <a:tbl>
              <a:tblPr firstRow="1" firstCol="1" bandRow="1">
                <a:tableStyleId>{5C22544A-7EE6-4342-B048-85BDC9FD1C3A}</a:tableStyleId>
              </a:tblPr>
              <a:tblGrid>
                <a:gridCol w="2662686">
                  <a:extLst>
                    <a:ext uri="{9D8B030D-6E8A-4147-A177-3AD203B41FA5}">
                      <a16:colId xmlns:a16="http://schemas.microsoft.com/office/drawing/2014/main" val="4116831224"/>
                    </a:ext>
                  </a:extLst>
                </a:gridCol>
                <a:gridCol w="6401482">
                  <a:extLst>
                    <a:ext uri="{9D8B030D-6E8A-4147-A177-3AD203B41FA5}">
                      <a16:colId xmlns:a16="http://schemas.microsoft.com/office/drawing/2014/main" val="2134021703"/>
                    </a:ext>
                  </a:extLst>
                </a:gridCol>
                <a:gridCol w="1683767">
                  <a:extLst>
                    <a:ext uri="{9D8B030D-6E8A-4147-A177-3AD203B41FA5}">
                      <a16:colId xmlns:a16="http://schemas.microsoft.com/office/drawing/2014/main" val="1366109141"/>
                    </a:ext>
                  </a:extLst>
                </a:gridCol>
              </a:tblGrid>
              <a:tr h="1559753">
                <a:tc>
                  <a:txBody>
                    <a:bodyPr/>
                    <a:lstStyle/>
                    <a:p>
                      <a:pPr lvl="0">
                        <a:lnSpc>
                          <a:spcPct val="107000"/>
                        </a:lnSpc>
                        <a:buNone/>
                      </a:pPr>
                      <a:r>
                        <a:rPr lang="en-US" dirty="0">
                          <a:solidFill>
                            <a:srgbClr val="0070C0"/>
                          </a:solidFill>
                          <a:effectLst/>
                          <a:latin typeface="Arial"/>
                        </a:rPr>
                        <a:t>PROOFREADING</a:t>
                      </a:r>
                      <a:endParaRPr lang="en-US" dirty="0">
                        <a:solidFill>
                          <a:srgbClr val="0070C0"/>
                        </a:solidFill>
                        <a:effectLst/>
                      </a:endParaRPr>
                    </a:p>
                  </a:txBody>
                  <a:tcPr marL="66674" marR="66674" marT="0" marB="0">
                    <a:lnL w="12700">
                      <a:solidFill>
                        <a:srgbClr val="000000"/>
                      </a:solidFill>
                    </a:lnL>
                    <a:lnR w="12700">
                      <a:solidFill>
                        <a:srgbClr val="000000"/>
                      </a:solidFill>
                    </a:lnR>
                    <a:lnT w="12700">
                      <a:solidFill>
                        <a:srgbClr val="000000"/>
                      </a:solidFill>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check your own text/creation For grammatical and syntactical mistakes, including rephrasing of your own work within specific standards..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167076"/>
                  </a:ext>
                </a:extLst>
              </a:tr>
              <a:tr h="1097182">
                <a:tc>
                  <a:txBody>
                    <a:bodyPr/>
                    <a:lstStyle/>
                    <a:p>
                      <a:pPr lvl="0">
                        <a:lnSpc>
                          <a:spcPct val="107000"/>
                        </a:lnSpc>
                        <a:buNone/>
                      </a:pPr>
                      <a:r>
                        <a:rPr lang="en-GB" sz="1800" b="1" kern="1200" dirty="0">
                          <a:solidFill>
                            <a:schemeClr val="accent6">
                              <a:lumMod val="75000"/>
                            </a:schemeClr>
                          </a:solidFill>
                          <a:effectLst/>
                          <a:latin typeface="+mn-lt"/>
                          <a:ea typeface="+mn-ea"/>
                          <a:cs typeface="+mn-cs"/>
                        </a:rPr>
                        <a:t>CREATIVE</a:t>
                      </a:r>
                      <a:endParaRPr lang="en-US" dirty="0">
                        <a:solidFill>
                          <a:schemeClr val="accent6">
                            <a:lumMod val="75000"/>
                          </a:schemeClr>
                        </a:solidFill>
                        <a:effectLst/>
                      </a:endParaRPr>
                    </a:p>
                  </a:txBody>
                  <a:tcPr marL="66674" marR="66674" marT="0" marB="0">
                    <a:lnL w="12700">
                      <a:solidFill>
                        <a:srgbClr val="000000"/>
                      </a:solidFill>
                    </a:lnL>
                    <a:lnR w="12700" cap="flat" cmpd="sng" algn="ctr">
                      <a:solidFill>
                        <a:srgbClr val="000000"/>
                      </a:solidFill>
                      <a:prstDash val="solid"/>
                      <a:round/>
                      <a:headEnd type="none" w="med" len="med"/>
                      <a:tailEnd type="none" w="med" len="med"/>
                    </a:lnR>
                    <a:lnT w="12700">
                      <a:solidFill>
                        <a:srgbClr val="000000"/>
                      </a:solidFill>
                    </a:lnT>
                    <a:lnB w="12700">
                      <a:solidFill>
                        <a:srgbClr val="000000"/>
                      </a:solidFill>
                    </a:lnB>
                    <a:noFill/>
                  </a:tcPr>
                </a:tc>
                <a:tc>
                  <a:txBody>
                    <a:bodyPr/>
                    <a:lstStyle/>
                    <a:p>
                      <a:pPr>
                        <a:lnSpc>
                          <a:spcPct val="107000"/>
                        </a:lnSpc>
                      </a:pPr>
                      <a:r>
                        <a:rPr lang="en-GB" sz="1800" b="1" kern="1200" dirty="0">
                          <a:solidFill>
                            <a:schemeClr val="accent6">
                              <a:lumMod val="75000"/>
                            </a:schemeClr>
                          </a:solidFill>
                          <a:effectLst/>
                          <a:latin typeface="+mn-lt"/>
                          <a:ea typeface="+mn-ea"/>
                          <a:cs typeface="+mn-cs"/>
                        </a:rPr>
                        <a:t>For this assessment, you can use Generative AI to create creative materials, such as images</a:t>
                      </a:r>
                      <a:endParaRPr lang="en-US" b="1" dirty="0">
                        <a:solidFill>
                          <a:schemeClr val="accent6">
                            <a:lumMod val="75000"/>
                          </a:schemeClr>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mn-lt"/>
                          <a:ea typeface="Calibri" panose="020F0502020204030204" pitchFamily="34" charset="0"/>
                          <a:cs typeface="+mn-cs"/>
                        </a:rPr>
                        <a:t>Yes </a:t>
                      </a:r>
                      <a:r>
                        <a:rPr kumimoji="0" lang="en-US" altLang="zh-CN" sz="1800" b="1" i="0" u="none" strike="noStrike" kern="1200" cap="none" spc="0" normalizeH="0" baseline="0" noProof="0" dirty="0">
                          <a:ln>
                            <a:noFill/>
                          </a:ln>
                          <a:solidFill>
                            <a:srgbClr val="0070C0"/>
                          </a:solidFill>
                          <a:effectLst/>
                          <a:uLnTx/>
                          <a:uFillTx/>
                          <a:latin typeface="+mn-lt"/>
                          <a:ea typeface="MS Gothic"/>
                          <a:cs typeface="+mn-cs"/>
                        </a:rPr>
                        <a:t>☒</a:t>
                      </a:r>
                      <a:endParaRPr kumimoji="0" lang="en-US" sz="1800" b="1" i="0" u="none" strike="noStrike" kern="1200" cap="none" spc="0" normalizeH="0" baseline="0" noProof="0" dirty="0">
                        <a:ln>
                          <a:noFill/>
                        </a:ln>
                        <a:solidFill>
                          <a:srgbClr val="0070C0"/>
                        </a:solidFill>
                        <a:effectLst/>
                        <a:uLnTx/>
                        <a:uFillTx/>
                        <a:latin typeface="+mn-lt"/>
                        <a:ea typeface="MS Gothic"/>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0070C0"/>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mn-lt"/>
                          <a:ea typeface="Calibri" panose="020F0502020204030204" pitchFamily="34" charset="0"/>
                          <a:cs typeface="+mn-cs"/>
                        </a:rPr>
                        <a:t>No  </a:t>
                      </a:r>
                      <a:r>
                        <a:rPr kumimoji="0" lang="en-US" altLang="zh-CN" sz="1800" b="1" i="0" u="none" strike="noStrike" kern="1200" cap="none" spc="0" normalizeH="0" baseline="0" noProof="0" dirty="0">
                          <a:ln>
                            <a:noFill/>
                          </a:ln>
                          <a:solidFill>
                            <a:srgbClr val="0070C0"/>
                          </a:solidFill>
                          <a:effectLst/>
                          <a:uLnTx/>
                          <a:uFillTx/>
                          <a:latin typeface="+mn-lt"/>
                          <a:ea typeface="MS Gothic"/>
                          <a:cs typeface="+mn-cs"/>
                        </a:rPr>
                        <a:t>☐</a:t>
                      </a:r>
                      <a:endParaRPr kumimoji="0" lang="en-US" sz="1800" b="1" i="0" u="none" strike="noStrike" kern="1200" cap="none" spc="0" normalizeH="0" baseline="0" noProof="0" dirty="0">
                        <a:ln>
                          <a:noFill/>
                        </a:ln>
                        <a:solidFill>
                          <a:srgbClr val="0070C0"/>
                        </a:solidFill>
                        <a:effectLst/>
                        <a:uLnTx/>
                        <a:uFillTx/>
                        <a:latin typeface="+mn-lt"/>
                        <a:ea typeface="MS Gothic"/>
                        <a:cs typeface="+mn-cs"/>
                      </a:endParaRPr>
                    </a:p>
                    <a:p>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35515961"/>
                  </a:ext>
                </a:extLst>
              </a:tr>
            </a:tbl>
          </a:graphicData>
        </a:graphic>
      </p:graphicFrame>
      <p:graphicFrame>
        <p:nvGraphicFramePr>
          <p:cNvPr id="10" name="Table 9">
            <a:extLst>
              <a:ext uri="{FF2B5EF4-FFF2-40B4-BE49-F238E27FC236}">
                <a16:creationId xmlns:a16="http://schemas.microsoft.com/office/drawing/2014/main" id="{24F9462B-75CD-5A0D-5A78-36985605F048}"/>
              </a:ext>
            </a:extLst>
          </p:cNvPr>
          <p:cNvGraphicFramePr>
            <a:graphicFrameLocks noGrp="1"/>
          </p:cNvGraphicFramePr>
          <p:nvPr/>
        </p:nvGraphicFramePr>
        <p:xfrm>
          <a:off x="794167" y="1564257"/>
          <a:ext cx="10804654" cy="1526875"/>
        </p:xfrm>
        <a:graphic>
          <a:graphicData uri="http://schemas.openxmlformats.org/drawingml/2006/table">
            <a:tbl>
              <a:tblPr firstRow="1" firstCol="1" bandRow="1">
                <a:tableStyleId>{5C22544A-7EE6-4342-B048-85BDC9FD1C3A}</a:tableStyleId>
              </a:tblPr>
              <a:tblGrid>
                <a:gridCol w="2682090">
                  <a:extLst>
                    <a:ext uri="{9D8B030D-6E8A-4147-A177-3AD203B41FA5}">
                      <a16:colId xmlns:a16="http://schemas.microsoft.com/office/drawing/2014/main" val="3290313650"/>
                    </a:ext>
                  </a:extLst>
                </a:gridCol>
                <a:gridCol w="6433443">
                  <a:extLst>
                    <a:ext uri="{9D8B030D-6E8A-4147-A177-3AD203B41FA5}">
                      <a16:colId xmlns:a16="http://schemas.microsoft.com/office/drawing/2014/main" val="2358648329"/>
                    </a:ext>
                  </a:extLst>
                </a:gridCol>
                <a:gridCol w="1689121">
                  <a:extLst>
                    <a:ext uri="{9D8B030D-6E8A-4147-A177-3AD203B41FA5}">
                      <a16:colId xmlns:a16="http://schemas.microsoft.com/office/drawing/2014/main" val="912196646"/>
                    </a:ext>
                  </a:extLst>
                </a:gridCol>
              </a:tblGrid>
              <a:tr h="1526875">
                <a:tc>
                  <a:txBody>
                    <a:bodyPr/>
                    <a:lstStyle/>
                    <a:p>
                      <a:pPr>
                        <a:lnSpc>
                          <a:spcPct val="107000"/>
                        </a:lnSpc>
                      </a:pPr>
                      <a:r>
                        <a:rPr lang="en-US" dirty="0">
                          <a:solidFill>
                            <a:srgbClr val="0070C0"/>
                          </a:solidFill>
                          <a:effectLst/>
                          <a:latin typeface="Arial"/>
                          <a:ea typeface="Calibri" panose="020F0502020204030204" pitchFamily="34" charset="0"/>
                        </a:rPr>
                        <a:t>RESEARCH</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support you in research, including searching For bibliography, using tools to </a:t>
                      </a:r>
                      <a:r>
                        <a:rPr lang="en-US" err="1">
                          <a:solidFill>
                            <a:srgbClr val="0070C0"/>
                          </a:solidFill>
                          <a:effectLst/>
                          <a:latin typeface="Arial"/>
                          <a:ea typeface="Calibri" panose="020F0502020204030204" pitchFamily="34" charset="0"/>
                        </a:rPr>
                        <a:t>summarise</a:t>
                      </a:r>
                      <a:r>
                        <a:rPr lang="en-US" dirty="0">
                          <a:solidFill>
                            <a:srgbClr val="0070C0"/>
                          </a:solidFill>
                          <a:effectLst/>
                          <a:latin typeface="Arial"/>
                          <a:ea typeface="Calibri" panose="020F0502020204030204" pitchFamily="34" charset="0"/>
                        </a:rPr>
                        <a:t>, compare and interrogate materials.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167812"/>
                  </a:ext>
                </a:extLst>
              </a:tr>
            </a:tbl>
          </a:graphicData>
        </a:graphic>
      </p:graphicFrame>
    </p:spTree>
    <p:extLst>
      <p:ext uri="{BB962C8B-B14F-4D97-AF65-F5344CB8AC3E}">
        <p14:creationId xmlns:p14="http://schemas.microsoft.com/office/powerpoint/2010/main" val="2879501267"/>
      </p:ext>
    </p:extLst>
  </p:cSld>
  <p:clrMapOvr>
    <a:masterClrMapping/>
  </p:clrMapOvr>
  <mc:AlternateContent xmlns:mc="http://schemas.openxmlformats.org/markup-compatibility/2006" xmlns:p14="http://schemas.microsoft.com/office/powerpoint/2010/main">
    <mc:Choice Requires="p14">
      <p:transition spd="slow" p14:dur="2000" advTm="56133"/>
    </mc:Choice>
    <mc:Fallback xmlns="">
      <p:transition spd="slow" advTm="5613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B806-3C3A-F52F-DC9F-C5409287EFAE}"/>
              </a:ext>
            </a:extLst>
          </p:cNvPr>
          <p:cNvSpPr>
            <a:spLocks noGrp="1"/>
          </p:cNvSpPr>
          <p:nvPr>
            <p:ph type="title"/>
          </p:nvPr>
        </p:nvSpPr>
        <p:spPr/>
        <p:txBody>
          <a:bodyPr/>
          <a:lstStyle/>
          <a:p>
            <a:r>
              <a:rPr lang="en-GB" dirty="0"/>
              <a:t>   Meini </a:t>
            </a:r>
            <a:r>
              <a:rPr lang="en-GB" dirty="0" err="1"/>
              <a:t>Prawf</a:t>
            </a:r>
            <a:r>
              <a:rPr lang="en-GB" dirty="0"/>
              <a:t> Marcio</a:t>
            </a:r>
            <a:r>
              <a:rPr lang="en-GB" dirty="0">
                <a:solidFill>
                  <a:srgbClr val="0070C0"/>
                </a:solidFill>
              </a:rPr>
              <a:t>/Marking Criteria</a:t>
            </a:r>
          </a:p>
        </p:txBody>
      </p:sp>
      <p:sp>
        <p:nvSpPr>
          <p:cNvPr id="3" name="Content Placeholder 2">
            <a:extLst>
              <a:ext uri="{FF2B5EF4-FFF2-40B4-BE49-F238E27FC236}">
                <a16:creationId xmlns:a16="http://schemas.microsoft.com/office/drawing/2014/main" id="{BA26EB89-A5D7-D475-1343-8B2778CA5B97}"/>
              </a:ext>
            </a:extLst>
          </p:cNvPr>
          <p:cNvSpPr>
            <a:spLocks noGrp="1"/>
          </p:cNvSpPr>
          <p:nvPr>
            <p:ph sz="half" idx="1"/>
          </p:nvPr>
        </p:nvSpPr>
        <p:spPr/>
        <p:txBody>
          <a:bodyPr/>
          <a:lstStyle/>
          <a:p>
            <a:endParaRPr lang="en-GB" sz="1800" dirty="0">
              <a:solidFill>
                <a:srgbClr val="0070C0"/>
              </a:solidFill>
            </a:endParaRPr>
          </a:p>
          <a:p>
            <a:r>
              <a:rPr lang="en-GB" sz="1800" b="1" dirty="0" err="1"/>
              <a:t>Ymgysylltu</a:t>
            </a:r>
            <a:r>
              <a:rPr lang="en-GB" sz="1800" b="1" dirty="0"/>
              <a:t> â </a:t>
            </a:r>
            <a:r>
              <a:rPr lang="en-GB" sz="1800" b="1" dirty="0" err="1"/>
              <a:t>Sgiliau</a:t>
            </a:r>
            <a:r>
              <a:rPr lang="en-GB" sz="1800" b="1" dirty="0"/>
              <a:t> </a:t>
            </a:r>
            <a:r>
              <a:rPr lang="en-GB" sz="1800" b="1" dirty="0" err="1"/>
              <a:t>Llenyddiaeth</a:t>
            </a:r>
            <a:endParaRPr lang="en-GB" sz="1800" b="1" dirty="0"/>
          </a:p>
          <a:p>
            <a:r>
              <a:rPr lang="en-GB" sz="1800" dirty="0" err="1"/>
              <a:t>Cefnogwch</a:t>
            </a:r>
            <a:r>
              <a:rPr lang="en-GB" sz="1800" dirty="0"/>
              <a:t> </a:t>
            </a:r>
            <a:r>
              <a:rPr lang="en-GB" sz="1800" dirty="0" err="1"/>
              <a:t>eich</a:t>
            </a:r>
            <a:r>
              <a:rPr lang="en-GB" sz="1800" dirty="0"/>
              <a:t> </a:t>
            </a:r>
            <a:r>
              <a:rPr lang="en-GB" sz="1800" dirty="0" err="1"/>
              <a:t>gwaith</a:t>
            </a:r>
            <a:r>
              <a:rPr lang="en-GB" sz="1800" dirty="0"/>
              <a:t> </a:t>
            </a:r>
            <a:r>
              <a:rPr lang="en-GB" sz="1800" dirty="0" err="1"/>
              <a:t>gyda</a:t>
            </a:r>
            <a:r>
              <a:rPr lang="en-GB" sz="1800" dirty="0"/>
              <a:t> </a:t>
            </a:r>
            <a:r>
              <a:rPr lang="en-GB" sz="1800" dirty="0" err="1"/>
              <a:t>chyfeirio</a:t>
            </a:r>
            <a:r>
              <a:rPr lang="en-GB" sz="1800" dirty="0"/>
              <a:t> </a:t>
            </a:r>
            <a:r>
              <a:rPr lang="en-GB" sz="1800" dirty="0" err="1"/>
              <a:t>priodol</a:t>
            </a:r>
            <a:r>
              <a:rPr lang="en-GB" sz="1800" dirty="0"/>
              <a:t> </a:t>
            </a:r>
            <a:r>
              <a:rPr lang="en-GB" sz="1800" dirty="0" err="1"/>
              <a:t>yn</a:t>
            </a:r>
            <a:r>
              <a:rPr lang="en-GB" sz="1800" dirty="0"/>
              <a:t> </a:t>
            </a:r>
            <a:r>
              <a:rPr lang="en-GB" sz="1800" dirty="0" err="1"/>
              <a:t>dilyn</a:t>
            </a:r>
            <a:r>
              <a:rPr lang="en-GB" sz="1800" dirty="0"/>
              <a:t> </a:t>
            </a:r>
            <a:r>
              <a:rPr lang="en-GB" sz="1800" dirty="0" err="1"/>
              <a:t>arweiniad</a:t>
            </a:r>
            <a:r>
              <a:rPr lang="en-GB" sz="1800" dirty="0"/>
              <a:t> </a:t>
            </a:r>
            <a:r>
              <a:rPr lang="en-GB" sz="1800" dirty="0" err="1"/>
              <a:t>yn</a:t>
            </a:r>
            <a:r>
              <a:rPr lang="en-GB" sz="1800" dirty="0"/>
              <a:t> y </a:t>
            </a:r>
            <a:r>
              <a:rPr lang="en-GB" sz="1800" dirty="0" err="1"/>
              <a:t>llawlyfr</a:t>
            </a:r>
            <a:r>
              <a:rPr lang="en-GB" sz="1800" dirty="0"/>
              <a:t> </a:t>
            </a:r>
            <a:r>
              <a:rPr lang="en-GB" sz="1800" dirty="0" err="1"/>
              <a:t>academaidd</a:t>
            </a:r>
            <a:r>
              <a:rPr lang="en-GB" sz="1800" dirty="0"/>
              <a:t>.</a:t>
            </a:r>
          </a:p>
          <a:p>
            <a:pPr marL="0" indent="0">
              <a:buNone/>
            </a:pPr>
            <a:endParaRPr lang="en-GB" sz="1800" dirty="0"/>
          </a:p>
          <a:p>
            <a:r>
              <a:rPr lang="en-GB" sz="1800" dirty="0"/>
              <a:t>10 </a:t>
            </a:r>
            <a:r>
              <a:rPr lang="en-GB" sz="1800" dirty="0" err="1"/>
              <a:t>Marciau</a:t>
            </a:r>
            <a:endParaRPr lang="en-GB" sz="1800" dirty="0"/>
          </a:p>
          <a:p>
            <a:pPr marL="0" indent="0">
              <a:buNone/>
            </a:pPr>
            <a:endParaRPr lang="en-GB" dirty="0"/>
          </a:p>
        </p:txBody>
      </p:sp>
      <p:sp>
        <p:nvSpPr>
          <p:cNvPr id="4" name="Content Placeholder 3">
            <a:extLst>
              <a:ext uri="{FF2B5EF4-FFF2-40B4-BE49-F238E27FC236}">
                <a16:creationId xmlns:a16="http://schemas.microsoft.com/office/drawing/2014/main" id="{2290949F-40A8-3A6D-B1A0-E4EC66569972}"/>
              </a:ext>
            </a:extLst>
          </p:cNvPr>
          <p:cNvSpPr>
            <a:spLocks noGrp="1"/>
          </p:cNvSpPr>
          <p:nvPr>
            <p:ph sz="half" idx="2"/>
          </p:nvPr>
        </p:nvSpPr>
        <p:spPr/>
        <p:txBody>
          <a:bodyPr/>
          <a:lstStyle/>
          <a:p>
            <a:endParaRPr lang="en-GB" sz="1800" dirty="0">
              <a:solidFill>
                <a:srgbClr val="2F5496"/>
              </a:solidFill>
              <a:effectLst/>
              <a:latin typeface="Arial" panose="020B0604020202020204" pitchFamily="34" charset="0"/>
              <a:ea typeface="DengXian" panose="02010600030101010101" pitchFamily="2" charset="-122"/>
            </a:endParaRPr>
          </a:p>
          <a:p>
            <a:r>
              <a:rPr lang="en-GB" sz="1800" b="1" dirty="0">
                <a:solidFill>
                  <a:srgbClr val="0070C0"/>
                </a:solidFill>
                <a:effectLst/>
                <a:latin typeface="Arial" panose="020B0604020202020204" pitchFamily="34" charset="0"/>
                <a:ea typeface="Times New Roman" panose="02020603050405020304" pitchFamily="18" charset="0"/>
              </a:rPr>
              <a:t> Engagement with Literature Skills</a:t>
            </a:r>
          </a:p>
          <a:p>
            <a:r>
              <a:rPr lang="en-GB" sz="1800" dirty="0">
                <a:solidFill>
                  <a:srgbClr val="0070C0"/>
                </a:solidFill>
                <a:effectLst/>
                <a:latin typeface="Arial" panose="020B0604020202020204" pitchFamily="34" charset="0"/>
                <a:ea typeface="DengXian" panose="02010600030101010101" pitchFamily="2" charset="-122"/>
              </a:rPr>
              <a:t>Support your work with appropriate referencing following guidance in the academic handbook.</a:t>
            </a:r>
          </a:p>
          <a:p>
            <a:endParaRPr lang="en-GB" sz="1800" dirty="0">
              <a:solidFill>
                <a:srgbClr val="0070C0"/>
              </a:solidFill>
              <a:latin typeface="Arial" panose="020B0604020202020204" pitchFamily="34" charset="0"/>
              <a:ea typeface="DengXian" panose="02010600030101010101" pitchFamily="2" charset="-122"/>
            </a:endParaRPr>
          </a:p>
          <a:p>
            <a:r>
              <a:rPr lang="en-GB" sz="1800" dirty="0">
                <a:solidFill>
                  <a:srgbClr val="0070C0"/>
                </a:solidFill>
                <a:effectLst/>
                <a:latin typeface="Arial" panose="020B0604020202020204" pitchFamily="34" charset="0"/>
                <a:ea typeface="DengXian" panose="02010600030101010101" pitchFamily="2" charset="-122"/>
              </a:rPr>
              <a:t>10 Marks</a:t>
            </a:r>
            <a:endParaRPr lang="en-GB" sz="18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34885327"/>
      </p:ext>
    </p:extLst>
  </p:cSld>
  <p:clrMapOvr>
    <a:masterClrMapping/>
  </p:clrMapOvr>
  <mc:AlternateContent xmlns:mc="http://schemas.openxmlformats.org/markup-compatibility/2006" xmlns:p14="http://schemas.microsoft.com/office/powerpoint/2010/main">
    <mc:Choice Requires="p14">
      <p:transition spd="slow" p14:dur="2000" advTm="32363"/>
    </mc:Choice>
    <mc:Fallback xmlns="">
      <p:transition spd="slow" advTm="3236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F965-5C12-0078-2068-F6D8740FD058}"/>
              </a:ext>
            </a:extLst>
          </p:cNvPr>
          <p:cNvSpPr>
            <a:spLocks noGrp="1"/>
          </p:cNvSpPr>
          <p:nvPr>
            <p:ph type="title"/>
          </p:nvPr>
        </p:nvSpPr>
        <p:spPr/>
        <p:txBody>
          <a:bodyPr/>
          <a:lstStyle/>
          <a:p>
            <a:r>
              <a:rPr lang="en-GB" dirty="0"/>
              <a:t>Meini </a:t>
            </a:r>
            <a:r>
              <a:rPr lang="en-GB" dirty="0" err="1"/>
              <a:t>Prawf</a:t>
            </a:r>
            <a:r>
              <a:rPr lang="en-GB" dirty="0"/>
              <a:t> Marcio</a:t>
            </a:r>
            <a:r>
              <a:rPr lang="en-GB" dirty="0">
                <a:solidFill>
                  <a:srgbClr val="0070C0"/>
                </a:solidFill>
              </a:rPr>
              <a:t>/Marking Criteria</a:t>
            </a:r>
            <a:endParaRPr lang="en-GB" dirty="0"/>
          </a:p>
        </p:txBody>
      </p:sp>
      <p:sp>
        <p:nvSpPr>
          <p:cNvPr id="3" name="Content Placeholder 2">
            <a:extLst>
              <a:ext uri="{FF2B5EF4-FFF2-40B4-BE49-F238E27FC236}">
                <a16:creationId xmlns:a16="http://schemas.microsoft.com/office/drawing/2014/main" id="{3959CBA4-614D-0EE0-75B1-A8467E30CF55}"/>
              </a:ext>
            </a:extLst>
          </p:cNvPr>
          <p:cNvSpPr>
            <a:spLocks noGrp="1"/>
          </p:cNvSpPr>
          <p:nvPr>
            <p:ph sz="half" idx="1"/>
          </p:nvPr>
        </p:nvSpPr>
        <p:spPr/>
        <p:txBody>
          <a:bodyPr>
            <a:normAutofit/>
          </a:bodyPr>
          <a:lstStyle/>
          <a:p>
            <a:r>
              <a:rPr lang="en-GB" sz="1800" b="1" dirty="0" err="1"/>
              <a:t>Sgiliau</a:t>
            </a:r>
            <a:r>
              <a:rPr lang="en-GB" sz="1800" b="1" dirty="0"/>
              <a:t> </a:t>
            </a:r>
            <a:r>
              <a:rPr lang="en-GB" sz="1800" b="1" dirty="0" err="1"/>
              <a:t>Gwybodaeth</a:t>
            </a:r>
            <a:r>
              <a:rPr lang="en-GB" sz="1800" b="1" dirty="0"/>
              <a:t> a </a:t>
            </a:r>
            <a:r>
              <a:rPr lang="en-GB" sz="1800" b="1" dirty="0" err="1"/>
              <a:t>Deall</a:t>
            </a:r>
            <a:endParaRPr lang="en-GB" sz="1800" b="1" dirty="0"/>
          </a:p>
          <a:p>
            <a:endParaRPr lang="en-GB" sz="1800" b="1" dirty="0"/>
          </a:p>
          <a:p>
            <a:r>
              <a:rPr lang="en-GB" sz="1800" dirty="0" err="1"/>
              <a:t>Gwnewch</a:t>
            </a:r>
            <a:r>
              <a:rPr lang="en-GB" sz="1800" dirty="0"/>
              <a:t> </a:t>
            </a:r>
            <a:r>
              <a:rPr lang="en-GB" sz="1800" dirty="0" err="1"/>
              <a:t>ddolenni</a:t>
            </a:r>
            <a:r>
              <a:rPr lang="en-GB" sz="1800" dirty="0"/>
              <a:t> </a:t>
            </a:r>
            <a:r>
              <a:rPr lang="en-GB" sz="1800" dirty="0" err="1"/>
              <a:t>i</a:t>
            </a:r>
            <a:r>
              <a:rPr lang="en-GB" sz="1800" dirty="0"/>
              <a:t> </a:t>
            </a:r>
            <a:r>
              <a:rPr lang="en-GB" sz="1800" dirty="0" err="1"/>
              <a:t>fodel</a:t>
            </a:r>
            <a:r>
              <a:rPr lang="en-GB" sz="1800" dirty="0"/>
              <a:t> </a:t>
            </a:r>
            <a:r>
              <a:rPr lang="en-GB" sz="1800" dirty="0" err="1"/>
              <a:t>damcaniaethol</a:t>
            </a:r>
            <a:r>
              <a:rPr lang="en-GB" sz="1800" dirty="0"/>
              <a:t> </a:t>
            </a:r>
            <a:r>
              <a:rPr lang="en-GB" sz="1800" dirty="0" err="1"/>
              <a:t>Hierarchaeth</a:t>
            </a:r>
            <a:r>
              <a:rPr lang="en-GB" sz="1800" dirty="0"/>
              <a:t> </a:t>
            </a:r>
            <a:r>
              <a:rPr lang="en-GB" sz="1800" dirty="0" err="1"/>
              <a:t>Anghenion</a:t>
            </a:r>
            <a:r>
              <a:rPr lang="en-GB" sz="1800" dirty="0"/>
              <a:t> Maslow </a:t>
            </a:r>
            <a:r>
              <a:rPr lang="en-GB" sz="1800" dirty="0" err="1"/>
              <a:t>trwy</a:t>
            </a:r>
            <a:r>
              <a:rPr lang="en-GB" sz="1800" dirty="0"/>
              <a:t> </a:t>
            </a:r>
            <a:r>
              <a:rPr lang="en-GB" sz="1800" dirty="0" err="1"/>
              <a:t>gynhyrchu</a:t>
            </a:r>
            <a:r>
              <a:rPr lang="en-GB" sz="1800" dirty="0"/>
              <a:t> </a:t>
            </a:r>
            <a:r>
              <a:rPr lang="en-GB" sz="1800" dirty="0" err="1"/>
              <a:t>dogfen</a:t>
            </a:r>
            <a:r>
              <a:rPr lang="en-GB" sz="1800" dirty="0"/>
              <a:t> </a:t>
            </a:r>
            <a:r>
              <a:rPr lang="en-GB" sz="1800" dirty="0" err="1"/>
              <a:t>ffeithlun</a:t>
            </a:r>
            <a:r>
              <a:rPr lang="en-GB" sz="1800" dirty="0"/>
              <a:t> </a:t>
            </a:r>
            <a:r>
              <a:rPr lang="en-GB" sz="1800" dirty="0" err="1"/>
              <a:t>i</a:t>
            </a:r>
            <a:r>
              <a:rPr lang="en-GB" sz="1800" dirty="0"/>
              <a:t> </a:t>
            </a:r>
            <a:r>
              <a:rPr lang="en-GB" sz="1800" dirty="0" err="1"/>
              <a:t>archwilio'r</a:t>
            </a:r>
            <a:r>
              <a:rPr lang="en-GB" sz="1800" dirty="0"/>
              <a:t> </a:t>
            </a:r>
            <a:r>
              <a:rPr lang="en-GB" sz="1800" dirty="0" err="1"/>
              <a:t>egwyddorion</a:t>
            </a:r>
            <a:r>
              <a:rPr lang="en-GB" sz="1800" dirty="0"/>
              <a:t> </a:t>
            </a:r>
            <a:r>
              <a:rPr lang="en-GB" sz="1800" dirty="0" err="1"/>
              <a:t>yn</a:t>
            </a:r>
            <a:r>
              <a:rPr lang="en-GB" sz="1800" dirty="0"/>
              <a:t> </a:t>
            </a:r>
            <a:r>
              <a:rPr lang="en-GB" sz="1800" dirty="0" err="1"/>
              <a:t>fanwl</a:t>
            </a:r>
            <a:r>
              <a:rPr lang="en-GB" sz="1800" dirty="0"/>
              <a:t>. (1000 o </a:t>
            </a:r>
            <a:r>
              <a:rPr lang="en-GB" sz="1800" dirty="0" err="1"/>
              <a:t>eiriau</a:t>
            </a:r>
            <a:r>
              <a:rPr lang="en-GB" sz="1800" dirty="0"/>
              <a:t>)</a:t>
            </a:r>
          </a:p>
          <a:p>
            <a:r>
              <a:rPr lang="en-GB" sz="1800" dirty="0"/>
              <a:t> 30 </a:t>
            </a:r>
            <a:r>
              <a:rPr lang="en-GB" sz="1800" dirty="0" err="1"/>
              <a:t>Marciau</a:t>
            </a:r>
            <a:endParaRPr lang="en-GB" sz="1800" dirty="0"/>
          </a:p>
          <a:p>
            <a:pPr marL="0" indent="0">
              <a:buNone/>
            </a:pPr>
            <a:endParaRPr lang="en-GB" sz="1800" dirty="0">
              <a:solidFill>
                <a:srgbClr val="0070C0"/>
              </a:solidFill>
            </a:endParaRPr>
          </a:p>
          <a:p>
            <a:endParaRPr lang="en-GB" sz="1800" b="1" dirty="0">
              <a:solidFill>
                <a:srgbClr val="0070C0"/>
              </a:solidFill>
            </a:endParaRPr>
          </a:p>
        </p:txBody>
      </p:sp>
      <p:sp>
        <p:nvSpPr>
          <p:cNvPr id="4" name="Content Placeholder 3">
            <a:extLst>
              <a:ext uri="{FF2B5EF4-FFF2-40B4-BE49-F238E27FC236}">
                <a16:creationId xmlns:a16="http://schemas.microsoft.com/office/drawing/2014/main" id="{93B41ADA-C4FF-25EF-FBBD-E3DFEE3D6F8D}"/>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Knowledge and Understanding Skills</a:t>
            </a:r>
          </a:p>
          <a:p>
            <a:endParaRPr lang="en-GB" sz="1800" b="1" dirty="0">
              <a:solidFill>
                <a:srgbClr val="0070C0"/>
              </a:solidFill>
              <a:latin typeface="Arial" panose="020B0604020202020204" pitchFamily="34" charset="0"/>
              <a:ea typeface="Times New Roman" panose="02020603050405020304" pitchFamily="18" charset="0"/>
            </a:endParaRPr>
          </a:p>
          <a:p>
            <a:pPr>
              <a:lnSpc>
                <a:spcPct val="107000"/>
              </a:lnSpc>
              <a:spcAft>
                <a:spcPts val="600"/>
              </a:spcAft>
            </a:pPr>
            <a:r>
              <a:rPr lang="en-GB" sz="1800" dirty="0">
                <a:solidFill>
                  <a:srgbClr val="0070C0"/>
                </a:solidFill>
                <a:effectLst/>
                <a:latin typeface="Arial" panose="020B0604020202020204" pitchFamily="34" charset="0"/>
                <a:ea typeface="DengXian" panose="02010600030101010101" pitchFamily="2" charset="-122"/>
              </a:rPr>
              <a:t>Make links to Maslow’s Hierarchy of Needs theoretical model by producing an infographic document to explore the principles in depth. (1000 Words)</a:t>
            </a:r>
            <a:endParaRPr lang="en-GB" sz="1800" dirty="0">
              <a:solidFill>
                <a:srgbClr val="0070C0"/>
              </a:solidFill>
              <a:latin typeface="Times New Roman" panose="02020603050405020304" pitchFamily="18" charset="0"/>
              <a:ea typeface="DengXian" panose="02010600030101010101" pitchFamily="2" charset="-122"/>
            </a:endParaRPr>
          </a:p>
          <a:p>
            <a:pPr>
              <a:lnSpc>
                <a:spcPct val="107000"/>
              </a:lnSpc>
              <a:spcAft>
                <a:spcPts val="600"/>
              </a:spcAft>
            </a:pPr>
            <a:r>
              <a:rPr lang="en-GB" sz="1800" dirty="0">
                <a:solidFill>
                  <a:srgbClr val="0070C0"/>
                </a:solidFill>
                <a:effectLst/>
                <a:ea typeface="DengXian" panose="02010600030101010101" pitchFamily="2" charset="-122"/>
              </a:rPr>
              <a:t>30 Marks</a:t>
            </a:r>
            <a:r>
              <a:rPr lang="en-GB" sz="1800" dirty="0">
                <a:effectLst/>
                <a:ea typeface="Times New Roman" panose="02020603050405020304" pitchFamily="18" charset="0"/>
              </a:rPr>
              <a:t> </a:t>
            </a:r>
          </a:p>
          <a:p>
            <a:endParaRPr lang="en-GB" dirty="0"/>
          </a:p>
        </p:txBody>
      </p:sp>
    </p:spTree>
    <p:extLst>
      <p:ext uri="{BB962C8B-B14F-4D97-AF65-F5344CB8AC3E}">
        <p14:creationId xmlns:p14="http://schemas.microsoft.com/office/powerpoint/2010/main" val="226435941"/>
      </p:ext>
    </p:extLst>
  </p:cSld>
  <p:clrMapOvr>
    <a:masterClrMapping/>
  </p:clrMapOvr>
  <mc:AlternateContent xmlns:mc="http://schemas.openxmlformats.org/markup-compatibility/2006" xmlns:p14="http://schemas.microsoft.com/office/powerpoint/2010/main">
    <mc:Choice Requires="p14">
      <p:transition spd="slow" p14:dur="2000" advTm="28749"/>
    </mc:Choice>
    <mc:Fallback xmlns="">
      <p:transition spd="slow" advTm="2874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3D2C-2934-660A-372E-06F20EB355CE}"/>
              </a:ext>
            </a:extLst>
          </p:cNvPr>
          <p:cNvSpPr>
            <a:spLocks noGrp="1"/>
          </p:cNvSpPr>
          <p:nvPr>
            <p:ph type="title"/>
          </p:nvPr>
        </p:nvSpPr>
        <p:spPr/>
        <p:txBody>
          <a:bodyPr/>
          <a:lstStyle/>
          <a:p>
            <a:r>
              <a:rPr lang="en-GB" dirty="0"/>
              <a:t>Meini </a:t>
            </a:r>
            <a:r>
              <a:rPr lang="en-GB" dirty="0" err="1"/>
              <a:t>Prawf</a:t>
            </a:r>
            <a:r>
              <a:rPr lang="en-GB" dirty="0"/>
              <a:t> Marcio</a:t>
            </a:r>
            <a:r>
              <a:rPr lang="en-GB" dirty="0">
                <a:solidFill>
                  <a:srgbClr val="0070C0"/>
                </a:solidFill>
              </a:rPr>
              <a:t>/Marking Criteria</a:t>
            </a:r>
            <a:endParaRPr lang="en-GB" dirty="0"/>
          </a:p>
        </p:txBody>
      </p:sp>
      <p:sp>
        <p:nvSpPr>
          <p:cNvPr id="3" name="Content Placeholder 2">
            <a:extLst>
              <a:ext uri="{FF2B5EF4-FFF2-40B4-BE49-F238E27FC236}">
                <a16:creationId xmlns:a16="http://schemas.microsoft.com/office/drawing/2014/main" id="{D1F3BC94-CBAA-E81D-AD43-E708170CA444}"/>
              </a:ext>
            </a:extLst>
          </p:cNvPr>
          <p:cNvSpPr>
            <a:spLocks noGrp="1"/>
          </p:cNvSpPr>
          <p:nvPr>
            <p:ph sz="half" idx="1"/>
          </p:nvPr>
        </p:nvSpPr>
        <p:spPr/>
        <p:txBody>
          <a:bodyPr/>
          <a:lstStyle/>
          <a:p>
            <a:r>
              <a:rPr lang="en-GB" sz="1800" dirty="0" err="1"/>
              <a:t>Archwiliwch</a:t>
            </a:r>
            <a:r>
              <a:rPr lang="en-GB" sz="1800" dirty="0"/>
              <a:t> </a:t>
            </a:r>
            <a:r>
              <a:rPr lang="en-GB" sz="1800" dirty="0" err="1"/>
              <a:t>arwyddocâd</a:t>
            </a:r>
            <a:r>
              <a:rPr lang="en-GB" sz="1800" dirty="0"/>
              <a:t> model Maslow </a:t>
            </a:r>
            <a:r>
              <a:rPr lang="en-GB" sz="1800" dirty="0" err="1"/>
              <a:t>i</a:t>
            </a:r>
            <a:r>
              <a:rPr lang="en-GB" sz="1800" dirty="0"/>
              <a:t> </a:t>
            </a:r>
            <a:r>
              <a:rPr lang="en-GB" sz="1800" dirty="0" err="1"/>
              <a:t>gefnogi</a:t>
            </a:r>
            <a:r>
              <a:rPr lang="en-GB" sz="1800" dirty="0"/>
              <a:t> </a:t>
            </a:r>
            <a:r>
              <a:rPr lang="en-GB" sz="1800" dirty="0" err="1"/>
              <a:t>datblygiad</a:t>
            </a:r>
            <a:r>
              <a:rPr lang="en-GB" sz="1800" dirty="0"/>
              <a:t> plant </a:t>
            </a:r>
            <a:r>
              <a:rPr lang="en-GB" sz="1800" dirty="0" err="1"/>
              <a:t>cyfannol</a:t>
            </a:r>
            <a:r>
              <a:rPr lang="en-GB" sz="1800" dirty="0"/>
              <a:t>. </a:t>
            </a:r>
            <a:r>
              <a:rPr lang="en-GB" sz="1800" dirty="0" err="1"/>
              <a:t>Dylai</a:t>
            </a:r>
            <a:r>
              <a:rPr lang="en-GB" sz="1800" dirty="0"/>
              <a:t> </a:t>
            </a:r>
            <a:r>
              <a:rPr lang="en-GB" sz="1800" dirty="0" err="1"/>
              <a:t>hyn</a:t>
            </a:r>
            <a:r>
              <a:rPr lang="en-GB" sz="1800" dirty="0"/>
              <a:t> </a:t>
            </a:r>
            <a:r>
              <a:rPr lang="en-GB" sz="1800" dirty="0" err="1"/>
              <a:t>gynnwys</a:t>
            </a:r>
            <a:r>
              <a:rPr lang="en-GB" sz="1800" dirty="0"/>
              <a:t> </a:t>
            </a:r>
            <a:r>
              <a:rPr lang="en-GB" sz="1800" dirty="0" err="1"/>
              <a:t>trafodaeth</a:t>
            </a:r>
            <a:r>
              <a:rPr lang="en-GB" sz="1800" dirty="0"/>
              <a:t> </a:t>
            </a:r>
            <a:r>
              <a:rPr lang="en-GB" sz="1800" dirty="0" err="1"/>
              <a:t>feirniadol</a:t>
            </a:r>
            <a:r>
              <a:rPr lang="en-GB" sz="1800" dirty="0"/>
              <a:t> </a:t>
            </a:r>
            <a:r>
              <a:rPr lang="en-GB" sz="1800" dirty="0" err="1"/>
              <a:t>ynghylch</a:t>
            </a:r>
            <a:r>
              <a:rPr lang="en-GB" sz="1800" dirty="0"/>
              <a:t> y </a:t>
            </a:r>
            <a:r>
              <a:rPr lang="en-GB" sz="1800" dirty="0" err="1"/>
              <a:t>cysyniad</a:t>
            </a:r>
            <a:r>
              <a:rPr lang="en-GB" sz="1800" dirty="0"/>
              <a:t> o </a:t>
            </a:r>
            <a:r>
              <a:rPr lang="en-GB" sz="1800" dirty="0" err="1"/>
              <a:t>ddatblygiad</a:t>
            </a:r>
            <a:r>
              <a:rPr lang="en-GB" sz="1800" dirty="0"/>
              <a:t> </a:t>
            </a:r>
            <a:r>
              <a:rPr lang="en-GB" sz="1800" dirty="0" err="1"/>
              <a:t>cyfannol</a:t>
            </a:r>
            <a:r>
              <a:rPr lang="en-GB" sz="1800" dirty="0"/>
              <a:t>. (1000) o </a:t>
            </a:r>
            <a:r>
              <a:rPr lang="en-GB" sz="1800" dirty="0" err="1"/>
              <a:t>eiriau</a:t>
            </a:r>
            <a:endParaRPr lang="en-GB" sz="1800" dirty="0"/>
          </a:p>
          <a:p>
            <a:r>
              <a:rPr lang="en-GB" dirty="0"/>
              <a:t> </a:t>
            </a:r>
            <a:r>
              <a:rPr lang="en-GB" sz="1800" dirty="0"/>
              <a:t>30 </a:t>
            </a:r>
            <a:r>
              <a:rPr lang="en-GB" sz="1800" dirty="0" err="1"/>
              <a:t>Marciau</a:t>
            </a:r>
            <a:endParaRPr lang="en-GB" sz="1800" dirty="0"/>
          </a:p>
        </p:txBody>
      </p:sp>
      <p:sp>
        <p:nvSpPr>
          <p:cNvPr id="4" name="Content Placeholder 3">
            <a:extLst>
              <a:ext uri="{FF2B5EF4-FFF2-40B4-BE49-F238E27FC236}">
                <a16:creationId xmlns:a16="http://schemas.microsoft.com/office/drawing/2014/main" id="{DFF06F08-C70A-DC78-20A6-1DBB3AD9CAC5}"/>
              </a:ext>
            </a:extLst>
          </p:cNvPr>
          <p:cNvSpPr>
            <a:spLocks noGrp="1"/>
          </p:cNvSpPr>
          <p:nvPr>
            <p:ph sz="half" idx="2"/>
          </p:nvPr>
        </p:nvSpPr>
        <p:spPr/>
        <p:txBody>
          <a:bodyPr/>
          <a:lstStyle/>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Explore the significance of Maslow’s model to support holistic child development. This should include a critical discussion around the concept of holistic development. (1000) words</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 </a:t>
            </a:r>
            <a:r>
              <a:rPr lang="en-GB" sz="1800" dirty="0">
                <a:solidFill>
                  <a:srgbClr val="0070C0"/>
                </a:solidFill>
                <a:effectLst/>
                <a:latin typeface="Arial" panose="020B0604020202020204" pitchFamily="34" charset="0"/>
                <a:ea typeface="Times New Roman" panose="02020603050405020304" pitchFamily="18" charset="0"/>
              </a:rPr>
              <a:t>30 Marks</a:t>
            </a:r>
            <a:endParaRPr lang="en-GB" sz="18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56170446"/>
      </p:ext>
    </p:extLst>
  </p:cSld>
  <p:clrMapOvr>
    <a:masterClrMapping/>
  </p:clrMapOvr>
  <mc:AlternateContent xmlns:mc="http://schemas.openxmlformats.org/markup-compatibility/2006" xmlns:p14="http://schemas.microsoft.com/office/powerpoint/2010/main">
    <mc:Choice Requires="p14">
      <p:transition spd="slow" p14:dur="2000" advTm="32553"/>
    </mc:Choice>
    <mc:Fallback xmlns="">
      <p:transition spd="slow" advTm="3255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E8A92-CFE0-58F4-A1F2-8D2E23E7CC8C}"/>
              </a:ext>
            </a:extLst>
          </p:cNvPr>
          <p:cNvSpPr>
            <a:spLocks noGrp="1"/>
          </p:cNvSpPr>
          <p:nvPr>
            <p:ph type="title"/>
          </p:nvPr>
        </p:nvSpPr>
        <p:spPr/>
        <p:txBody>
          <a:bodyPr/>
          <a:lstStyle/>
          <a:p>
            <a:r>
              <a:rPr lang="it-IT" dirty="0"/>
              <a:t>Meini Prawf Marcio</a:t>
            </a:r>
            <a:r>
              <a:rPr lang="it-IT" dirty="0">
                <a:solidFill>
                  <a:srgbClr val="0070C0"/>
                </a:solidFill>
              </a:rPr>
              <a:t>/Marking Criteria</a:t>
            </a:r>
            <a:endParaRPr lang="en-GB" dirty="0">
              <a:solidFill>
                <a:srgbClr val="0070C0"/>
              </a:solidFill>
            </a:endParaRPr>
          </a:p>
        </p:txBody>
      </p:sp>
      <p:sp>
        <p:nvSpPr>
          <p:cNvPr id="3" name="Content Placeholder 2">
            <a:extLst>
              <a:ext uri="{FF2B5EF4-FFF2-40B4-BE49-F238E27FC236}">
                <a16:creationId xmlns:a16="http://schemas.microsoft.com/office/drawing/2014/main" id="{F456365E-2434-F7E6-292F-EADE6B54F263}"/>
              </a:ext>
            </a:extLst>
          </p:cNvPr>
          <p:cNvSpPr>
            <a:spLocks noGrp="1"/>
          </p:cNvSpPr>
          <p:nvPr>
            <p:ph sz="half" idx="1"/>
          </p:nvPr>
        </p:nvSpPr>
        <p:spPr/>
        <p:txBody>
          <a:bodyPr/>
          <a:lstStyle/>
          <a:p>
            <a:r>
              <a:rPr lang="en-GB" sz="1800" b="1" dirty="0" err="1"/>
              <a:t>Sgiliau</a:t>
            </a:r>
            <a:r>
              <a:rPr lang="en-GB" sz="1800" b="1" dirty="0"/>
              <a:t> </a:t>
            </a:r>
            <a:r>
              <a:rPr lang="en-GB" sz="1800" b="1" dirty="0" err="1"/>
              <a:t>Ymgeisio</a:t>
            </a:r>
            <a:r>
              <a:rPr lang="en-GB" sz="1800" b="1" dirty="0"/>
              <a:t> </a:t>
            </a:r>
            <a:r>
              <a:rPr lang="en-GB" sz="1800" b="1" dirty="0" err="1"/>
              <a:t>Ymarferol</a:t>
            </a:r>
            <a:endParaRPr lang="en-GB" sz="1800" b="1" dirty="0"/>
          </a:p>
          <a:p>
            <a:r>
              <a:rPr lang="en-GB" sz="1800" dirty="0" err="1"/>
              <a:t>Cynnig</a:t>
            </a:r>
            <a:r>
              <a:rPr lang="en-GB" sz="1800" dirty="0"/>
              <a:t> </a:t>
            </a:r>
            <a:r>
              <a:rPr lang="en-GB" sz="1800" dirty="0" err="1"/>
              <a:t>tair</a:t>
            </a:r>
            <a:r>
              <a:rPr lang="en-GB" sz="1800" dirty="0"/>
              <a:t> </a:t>
            </a:r>
            <a:r>
              <a:rPr lang="en-GB" sz="1800" dirty="0" err="1"/>
              <a:t>enghraifft</a:t>
            </a:r>
            <a:r>
              <a:rPr lang="en-GB" sz="1800" dirty="0"/>
              <a:t> o </a:t>
            </a:r>
            <a:r>
              <a:rPr lang="en-GB" sz="1800" dirty="0" err="1"/>
              <a:t>ymarfer</a:t>
            </a:r>
            <a:r>
              <a:rPr lang="en-GB" sz="1800" dirty="0"/>
              <a:t> </a:t>
            </a:r>
            <a:r>
              <a:rPr lang="en-GB" sz="1800" dirty="0" err="1"/>
              <a:t>blynyddoedd</a:t>
            </a:r>
            <a:r>
              <a:rPr lang="en-GB" sz="1800" dirty="0"/>
              <a:t> </a:t>
            </a:r>
            <a:r>
              <a:rPr lang="en-GB" sz="1800" dirty="0" err="1"/>
              <a:t>cynnar</a:t>
            </a:r>
            <a:r>
              <a:rPr lang="en-GB" sz="1800" dirty="0"/>
              <a:t> </a:t>
            </a:r>
            <a:r>
              <a:rPr lang="en-GB" sz="1800" dirty="0" err="1"/>
              <a:t>i</a:t>
            </a:r>
            <a:r>
              <a:rPr lang="en-GB" sz="1800" dirty="0"/>
              <a:t> </a:t>
            </a:r>
            <a:r>
              <a:rPr lang="en-GB" sz="1800" dirty="0" err="1"/>
              <a:t>dynnu</a:t>
            </a:r>
            <a:r>
              <a:rPr lang="en-GB" sz="1800" dirty="0"/>
              <a:t> </a:t>
            </a:r>
            <a:r>
              <a:rPr lang="en-GB" sz="1800" dirty="0" err="1"/>
              <a:t>sylw</a:t>
            </a:r>
            <a:r>
              <a:rPr lang="en-GB" sz="1800" dirty="0"/>
              <a:t> at </a:t>
            </a:r>
            <a:r>
              <a:rPr lang="en-GB" sz="1800" dirty="0" err="1"/>
              <a:t>arwyddocâd</a:t>
            </a:r>
            <a:r>
              <a:rPr lang="en-GB" sz="1800" dirty="0"/>
              <a:t> Maslow </a:t>
            </a:r>
            <a:r>
              <a:rPr lang="en-GB" sz="1800" dirty="0" err="1"/>
              <a:t>wrth</a:t>
            </a:r>
            <a:r>
              <a:rPr lang="en-GB" sz="1800" dirty="0"/>
              <a:t> </a:t>
            </a:r>
            <a:r>
              <a:rPr lang="en-GB" sz="1800" dirty="0" err="1"/>
              <a:t>ddeall</a:t>
            </a:r>
            <a:r>
              <a:rPr lang="en-GB" sz="1800" dirty="0"/>
              <a:t> </a:t>
            </a:r>
            <a:r>
              <a:rPr lang="en-GB" sz="1800" dirty="0" err="1"/>
              <a:t>datblygiad</a:t>
            </a:r>
            <a:r>
              <a:rPr lang="en-GB" sz="1800" dirty="0"/>
              <a:t> plant. (1000 o </a:t>
            </a:r>
            <a:r>
              <a:rPr lang="en-GB" sz="1800" dirty="0" err="1"/>
              <a:t>eiriau</a:t>
            </a:r>
            <a:r>
              <a:rPr lang="en-GB" sz="1800" dirty="0"/>
              <a:t>)</a:t>
            </a:r>
          </a:p>
          <a:p>
            <a:endParaRPr lang="en-GB" sz="1800" dirty="0"/>
          </a:p>
          <a:p>
            <a:r>
              <a:rPr lang="en-GB" sz="1800" dirty="0"/>
              <a:t> 20 </a:t>
            </a:r>
            <a:r>
              <a:rPr lang="en-GB" sz="1800" dirty="0" err="1"/>
              <a:t>Marciau</a:t>
            </a:r>
            <a:endParaRPr lang="en-GB" sz="1800" dirty="0"/>
          </a:p>
          <a:p>
            <a:pPr marL="0" indent="0">
              <a:buNone/>
            </a:pPr>
            <a:endParaRPr lang="en-GB" dirty="0"/>
          </a:p>
        </p:txBody>
      </p:sp>
      <p:sp>
        <p:nvSpPr>
          <p:cNvPr id="4" name="Content Placeholder 3">
            <a:extLst>
              <a:ext uri="{FF2B5EF4-FFF2-40B4-BE49-F238E27FC236}">
                <a16:creationId xmlns:a16="http://schemas.microsoft.com/office/drawing/2014/main" id="{D9C26211-ED7B-3DC7-9D30-F9267008505C}"/>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Practical Application Skills</a:t>
            </a:r>
            <a:endParaRPr lang="en-GB" sz="1800" dirty="0">
              <a:solidFill>
                <a:srgbClr val="0070C0"/>
              </a:solidFill>
              <a:effectLst/>
              <a:latin typeface="Times New Roman" panose="02020603050405020304" pitchFamily="18" charset="0"/>
              <a:ea typeface="Times New Roman" panose="02020603050405020304" pitchFamily="18" charset="0"/>
            </a:endParaRPr>
          </a:p>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Offer three examples from early years practice to highlight Maslow’s significance in understanding child development. (1000 words)</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 20 Marks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13832"/>
      </p:ext>
    </p:extLst>
  </p:cSld>
  <p:clrMapOvr>
    <a:masterClrMapping/>
  </p:clrMapOvr>
  <mc:AlternateContent xmlns:mc="http://schemas.openxmlformats.org/markup-compatibility/2006" xmlns:p14="http://schemas.microsoft.com/office/powerpoint/2010/main">
    <mc:Choice Requires="p14">
      <p:transition spd="slow" p14:dur="2000" advTm="34349"/>
    </mc:Choice>
    <mc:Fallback xmlns="">
      <p:transition spd="slow" advTm="3434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9215-5566-C327-B7EB-339BC4B8B06E}"/>
              </a:ext>
            </a:extLst>
          </p:cNvPr>
          <p:cNvSpPr>
            <a:spLocks noGrp="1"/>
          </p:cNvSpPr>
          <p:nvPr>
            <p:ph type="title"/>
          </p:nvPr>
        </p:nvSpPr>
        <p:spPr/>
        <p:txBody>
          <a:bodyPr/>
          <a:lstStyle/>
          <a:p>
            <a:r>
              <a:rPr lang="it-IT" dirty="0"/>
              <a:t>Meini Prawf Marcio</a:t>
            </a:r>
            <a:r>
              <a:rPr lang="it-IT" dirty="0">
                <a:solidFill>
                  <a:srgbClr val="0070C0"/>
                </a:solidFill>
              </a:rPr>
              <a:t>/Marking Criteria</a:t>
            </a:r>
            <a:endParaRPr lang="en-GB" dirty="0"/>
          </a:p>
        </p:txBody>
      </p:sp>
      <p:sp>
        <p:nvSpPr>
          <p:cNvPr id="3" name="Content Placeholder 2">
            <a:extLst>
              <a:ext uri="{FF2B5EF4-FFF2-40B4-BE49-F238E27FC236}">
                <a16:creationId xmlns:a16="http://schemas.microsoft.com/office/drawing/2014/main" id="{F2B5B074-417C-1B46-A530-321BAA2B9DA9}"/>
              </a:ext>
            </a:extLst>
          </p:cNvPr>
          <p:cNvSpPr>
            <a:spLocks noGrp="1"/>
          </p:cNvSpPr>
          <p:nvPr>
            <p:ph sz="half" idx="1"/>
          </p:nvPr>
        </p:nvSpPr>
        <p:spPr/>
        <p:txBody>
          <a:bodyPr/>
          <a:lstStyle/>
          <a:p>
            <a:r>
              <a:rPr lang="en-GB" sz="1800" b="1" dirty="0" err="1"/>
              <a:t>Sgiliau</a:t>
            </a:r>
            <a:r>
              <a:rPr lang="en-GB" sz="1800" b="1" dirty="0"/>
              <a:t> </a:t>
            </a:r>
            <a:r>
              <a:rPr lang="en-GB" sz="1800" b="1" dirty="0" err="1"/>
              <a:t>Trosglwyddadwy</a:t>
            </a:r>
            <a:r>
              <a:rPr lang="en-GB" sz="1800" b="1" dirty="0"/>
              <a:t> </a:t>
            </a:r>
            <a:r>
              <a:rPr lang="en-GB" sz="1800" b="1" dirty="0" err="1"/>
              <a:t>ar</a:t>
            </a:r>
            <a:r>
              <a:rPr lang="en-GB" sz="1800" b="1" dirty="0"/>
              <a:t> </a:t>
            </a:r>
            <a:r>
              <a:rPr lang="en-GB" sz="1800" b="1" dirty="0" err="1"/>
              <a:t>gyfer</a:t>
            </a:r>
            <a:r>
              <a:rPr lang="en-GB" sz="1800" b="1" dirty="0"/>
              <a:t> </a:t>
            </a:r>
            <a:r>
              <a:rPr lang="en-GB" sz="1800" b="1" dirty="0" err="1"/>
              <a:t>Bywyd</a:t>
            </a:r>
            <a:r>
              <a:rPr lang="en-GB" sz="1800" b="1" dirty="0"/>
              <a:t> ac </a:t>
            </a:r>
            <a:r>
              <a:rPr lang="en-GB" sz="1800" b="1" dirty="0" err="1"/>
              <a:t>Ymarfer</a:t>
            </a:r>
            <a:r>
              <a:rPr lang="en-GB" sz="1800" b="1" dirty="0"/>
              <a:t> </a:t>
            </a:r>
            <a:r>
              <a:rPr lang="en-GB" sz="1800" b="1" dirty="0" err="1"/>
              <a:t>Proffesiynol</a:t>
            </a:r>
            <a:endParaRPr lang="en-GB" sz="1800" b="1" dirty="0"/>
          </a:p>
          <a:p>
            <a:r>
              <a:rPr lang="en-GB" sz="1800" dirty="0"/>
              <a:t>10 </a:t>
            </a:r>
            <a:r>
              <a:rPr lang="en-GB" sz="1800" dirty="0" err="1"/>
              <a:t>Marciau</a:t>
            </a:r>
            <a:endParaRPr lang="en-GB" sz="1800" dirty="0"/>
          </a:p>
          <a:p>
            <a:endParaRPr lang="en-GB" dirty="0"/>
          </a:p>
        </p:txBody>
      </p:sp>
      <p:sp>
        <p:nvSpPr>
          <p:cNvPr id="4" name="Content Placeholder 3">
            <a:extLst>
              <a:ext uri="{FF2B5EF4-FFF2-40B4-BE49-F238E27FC236}">
                <a16:creationId xmlns:a16="http://schemas.microsoft.com/office/drawing/2014/main" id="{0257F5E2-181F-985D-6DB7-8569CCEB84A9}"/>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Transferable Skills for Life and Professional Practice</a:t>
            </a:r>
            <a:endParaRPr lang="en-GB" sz="1800" dirty="0">
              <a:solidFill>
                <a:srgbClr val="0070C0"/>
              </a:solidFill>
              <a:effectLst/>
              <a:latin typeface="Times New Roman" panose="02020603050405020304" pitchFamily="18" charset="0"/>
              <a:ea typeface="Times New Roman" panose="02020603050405020304" pitchFamily="18" charset="0"/>
            </a:endParaRPr>
          </a:p>
          <a:p>
            <a:r>
              <a:rPr lang="en-GB" sz="1800" dirty="0">
                <a:solidFill>
                  <a:srgbClr val="0070C0"/>
                </a:solidFill>
              </a:rPr>
              <a:t>Correct use of spelling grammar and creativity to produce an infographic and effectively structure </a:t>
            </a:r>
            <a:r>
              <a:rPr lang="en-GB" sz="1800">
                <a:solidFill>
                  <a:srgbClr val="0070C0"/>
                </a:solidFill>
              </a:rPr>
              <a:t>the portfolio.</a:t>
            </a:r>
            <a:endParaRPr lang="en-GB" sz="1800" dirty="0">
              <a:solidFill>
                <a:srgbClr val="0070C0"/>
              </a:solidFill>
            </a:endParaRPr>
          </a:p>
          <a:p>
            <a:r>
              <a:rPr lang="en-GB" sz="1800" dirty="0">
                <a:solidFill>
                  <a:srgbClr val="0070C0"/>
                </a:solidFill>
              </a:rPr>
              <a:t>10 Marks</a:t>
            </a:r>
          </a:p>
        </p:txBody>
      </p:sp>
    </p:spTree>
    <p:extLst>
      <p:ext uri="{BB962C8B-B14F-4D97-AF65-F5344CB8AC3E}">
        <p14:creationId xmlns:p14="http://schemas.microsoft.com/office/powerpoint/2010/main" val="262271440"/>
      </p:ext>
    </p:extLst>
  </p:cSld>
  <p:clrMapOvr>
    <a:masterClrMapping/>
  </p:clrMapOvr>
  <mc:AlternateContent xmlns:mc="http://schemas.openxmlformats.org/markup-compatibility/2006" xmlns:p14="http://schemas.microsoft.com/office/powerpoint/2010/main">
    <mc:Choice Requires="p14">
      <p:transition spd="slow" p14:dur="2000" advTm="20407"/>
    </mc:Choice>
    <mc:Fallback xmlns="">
      <p:transition spd="slow" advTm="2040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err="1">
                <a:latin typeface="Arial"/>
                <a:cs typeface="Arial"/>
              </a:rPr>
              <a:t>Materion</a:t>
            </a:r>
            <a:r>
              <a:rPr lang="en-GB" sz="4800" dirty="0">
                <a:latin typeface="Arial"/>
                <a:cs typeface="Arial"/>
              </a:rPr>
              <a:t> </a:t>
            </a:r>
            <a:r>
              <a:rPr lang="en-GB" sz="4800" dirty="0" err="1">
                <a:latin typeface="Arial"/>
                <a:cs typeface="Arial"/>
              </a:rPr>
              <a:t>TGCh</a:t>
            </a:r>
            <a:r>
              <a:rPr lang="en-GB" sz="4800" dirty="0">
                <a:latin typeface="Arial"/>
                <a:cs typeface="Arial"/>
              </a:rPr>
              <a:t>?</a:t>
            </a:r>
            <a:br>
              <a:rPr lang="en-GB" sz="4800" dirty="0">
                <a:latin typeface="Arial"/>
              </a:rPr>
            </a:b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3"/>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mc:AlternateContent xmlns:mc="http://schemas.openxmlformats.org/markup-compatibility/2006" xmlns:p14="http://schemas.microsoft.com/office/powerpoint/2010/main">
    <mc:Choice Requires="p14">
      <p:transition spd="slow" p14:dur="2000" advTm="30571"/>
    </mc:Choice>
    <mc:Fallback xmlns="">
      <p:transition spd="slow" advTm="3057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Cyflwyniadau Hwyr</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dirty="0">
                <a:latin typeface="Arial"/>
                <a:cs typeface="Arial"/>
              </a:rPr>
              <a:t> o </a:t>
            </a:r>
            <a:r>
              <a:rPr lang="en-GB" err="1">
                <a:latin typeface="Arial"/>
                <a:cs typeface="Arial"/>
              </a:rPr>
              <a:t>fewn</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wedi'i</a:t>
            </a:r>
            <a:r>
              <a:rPr lang="en-GB" dirty="0">
                <a:latin typeface="Arial"/>
                <a:cs typeface="Arial"/>
              </a:rPr>
              <a:t> </a:t>
            </a:r>
            <a:r>
              <a:rPr lang="en-GB" err="1">
                <a:latin typeface="Arial"/>
                <a:cs typeface="Arial"/>
              </a:rPr>
              <a:t>gapio</a:t>
            </a:r>
            <a:r>
              <a:rPr lang="en-GB" dirty="0">
                <a:latin typeface="Arial"/>
                <a:cs typeface="Arial"/>
              </a:rPr>
              <a:t> </a:t>
            </a:r>
            <a:r>
              <a:rPr lang="en-GB" err="1">
                <a:latin typeface="Arial"/>
                <a:cs typeface="Arial"/>
              </a:rPr>
              <a:t>ar</a:t>
            </a:r>
            <a:r>
              <a:rPr lang="en-GB" dirty="0">
                <a:latin typeface="Arial"/>
                <a:cs typeface="Arial"/>
              </a:rPr>
              <a:t> 40%</a:t>
            </a:r>
          </a:p>
          <a:p>
            <a:endParaRPr lang="en-GB" dirty="0">
              <a:latin typeface="Arial"/>
              <a:cs typeface="Arial"/>
            </a:endParaRPr>
          </a:p>
          <a:p>
            <a:r>
              <a:rPr lang="en-GB" err="1">
                <a:latin typeface="Arial"/>
                <a:cs typeface="Arial"/>
              </a:rPr>
              <a:t>Cyflwyno</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ôl</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ni</a:t>
            </a:r>
            <a:r>
              <a:rPr lang="en-GB" dirty="0">
                <a:latin typeface="Arial"/>
                <a:cs typeface="Arial"/>
              </a:rPr>
              <a:t> </a:t>
            </a:r>
            <a:r>
              <a:rPr lang="en-GB" err="1">
                <a:latin typeface="Arial"/>
                <a:cs typeface="Arial"/>
              </a:rPr>
              <a:t>chaniateir</a:t>
            </a:r>
            <a:r>
              <a:rPr lang="en-GB" dirty="0">
                <a:latin typeface="Arial"/>
                <a:cs typeface="Arial"/>
              </a:rPr>
              <a:t> </a:t>
            </a:r>
            <a:r>
              <a:rPr lang="en-GB" err="1">
                <a:latin typeface="Arial"/>
                <a:cs typeface="Arial"/>
              </a:rPr>
              <a:t>i</a:t>
            </a:r>
            <a:r>
              <a:rPr lang="en-GB" dirty="0">
                <a:latin typeface="Arial"/>
                <a:cs typeface="Arial"/>
              </a:rPr>
              <a:t> staff </a:t>
            </a:r>
            <a:r>
              <a:rPr lang="en-GB" err="1">
                <a:latin typeface="Arial"/>
                <a:cs typeface="Arial"/>
              </a:rPr>
              <a:t>eich</a:t>
            </a:r>
            <a:r>
              <a:rPr lang="en-GB" dirty="0">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mc:AlternateContent xmlns:mc="http://schemas.openxmlformats.org/markup-compatibility/2006" xmlns:p14="http://schemas.microsoft.com/office/powerpoint/2010/main">
    <mc:Choice Requires="p14">
      <p:transition spd="slow" p14:dur="2000" advTm="31988"/>
    </mc:Choice>
    <mc:Fallback xmlns="">
      <p:transition spd="slow" advTm="3198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cy-GB" sz="4800" dirty="0">
                <a:latin typeface="Arial"/>
                <a:cs typeface="Arial"/>
              </a:rPr>
              <a:t>Problem/Cwestiwn?</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Paul Darby</a:t>
            </a:r>
          </a:p>
          <a:p>
            <a:pPr marL="0" indent="0">
              <a:buNone/>
            </a:pPr>
            <a:endParaRPr lang="en-GB" dirty="0">
              <a:latin typeface="Arial"/>
              <a:cs typeface="Arial"/>
            </a:endParaRPr>
          </a:p>
          <a:p>
            <a:pPr marL="0" indent="0">
              <a:buNone/>
            </a:pPr>
            <a:r>
              <a:rPr lang="en-GB" dirty="0">
                <a:latin typeface="Arial"/>
                <a:cs typeface="Arial"/>
                <a:hlinkClick r:id="rId3"/>
              </a:rPr>
              <a:t>Paul.darby@uwtsd.ac.uk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mc:AlternateContent xmlns:mc="http://schemas.openxmlformats.org/markup-compatibility/2006" xmlns:p14="http://schemas.microsoft.com/office/powerpoint/2010/main">
    <mc:Choice Requires="p14">
      <p:transition spd="slow" p14:dur="2000" advTm="14761"/>
    </mc:Choice>
    <mc:Fallback xmlns="">
      <p:transition spd="slow" advTm="1476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1906</Words>
  <Application>Microsoft Office PowerPoint</Application>
  <PresentationFormat>Widescreen</PresentationFormat>
  <Paragraphs>171</Paragraphs>
  <Slides>15</Slides>
  <Notes>5</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15</vt:i4>
      </vt:variant>
    </vt:vector>
  </HeadingPairs>
  <TitlesOfParts>
    <vt:vector size="29" baseType="lpstr">
      <vt:lpstr>DengXian</vt:lpstr>
      <vt:lpstr>MS Gothic</vt:lpstr>
      <vt:lpstr>Aptos</vt:lpstr>
      <vt:lpstr>Aptos Display</vt:lpstr>
      <vt:lpstr>Arial</vt:lpstr>
      <vt:lpstr>Arial Nova</vt:lpstr>
      <vt:lpstr>Calibri</vt:lpstr>
      <vt:lpstr>Cambria</vt:lpstr>
      <vt:lpstr>Lucida Sans</vt:lpstr>
      <vt:lpstr>Symbol</vt:lpstr>
      <vt:lpstr>Times New Roman</vt:lpstr>
      <vt:lpstr>Office Theme</vt:lpstr>
      <vt:lpstr>UWTSD PP Template (Cream background)</vt:lpstr>
      <vt:lpstr>1_Office Theme</vt:lpstr>
      <vt:lpstr>PowerPoint Presentation</vt:lpstr>
      <vt:lpstr>ECEY4001/C Datblygiad Dynol Human Development</vt:lpstr>
      <vt:lpstr>PowerPoint Presentation</vt:lpstr>
      <vt:lpstr>  Canlyniadau Dysgu/Learning Outcomes</vt:lpstr>
      <vt:lpstr>Teitl y cwestiwn/Title of the question</vt:lpstr>
      <vt:lpstr>Defnyddio Deallusrwydd Artiffisial Cynhyrchiol mewn Asesiadau / AI in Assessment</vt:lpstr>
      <vt:lpstr>AI in Assessment</vt:lpstr>
      <vt:lpstr>   Meini Prawf Marcio/Marking Criteria</vt:lpstr>
      <vt:lpstr>Meini Prawf Marcio/Marking Criteria</vt:lpstr>
      <vt:lpstr>Meini Prawf Marcio/Marking Criteria</vt:lpstr>
      <vt:lpstr>Meini Prawf Marcio/Marking Criteria</vt:lpstr>
      <vt:lpstr>Meini Prawf Marcio/Marking Criteria</vt:lpstr>
      <vt:lpstr>Materion TGCh? ICT issues?</vt:lpstr>
      <vt:lpstr>Cyflwyniadau Hwyr  Late Submissions</vt:lpstr>
      <vt:lpstr>Problem/Cwestiwn?  Problem/Question?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Darby</dc:creator>
  <cp:lastModifiedBy>Paul Darby</cp:lastModifiedBy>
  <cp:revision>1</cp:revision>
  <dcterms:created xsi:type="dcterms:W3CDTF">2024-10-02T09:29:48Z</dcterms:created>
  <dcterms:modified xsi:type="dcterms:W3CDTF">2024-10-02T09:55:18Z</dcterms:modified>
</cp:coreProperties>
</file>