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66" r:id="rId2"/>
    <p:sldId id="267" r:id="rId3"/>
    <p:sldId id="265" r:id="rId4"/>
    <p:sldId id="278" r:id="rId5"/>
    <p:sldId id="279" r:id="rId6"/>
    <p:sldId id="274" r:id="rId7"/>
    <p:sldId id="276" r:id="rId8"/>
    <p:sldId id="275" r:id="rId9"/>
    <p:sldId id="263" r:id="rId10"/>
    <p:sldId id="273" r:id="rId11"/>
    <p:sldId id="264" r:id="rId12"/>
    <p:sldId id="258" r:id="rId13"/>
    <p:sldId id="259" r:id="rId14"/>
    <p:sldId id="268" r:id="rId15"/>
    <p:sldId id="269" r:id="rId16"/>
    <p:sldId id="260" r:id="rId17"/>
    <p:sldId id="283" r:id="rId18"/>
    <p:sldId id="270" r:id="rId19"/>
    <p:sldId id="261" r:id="rId20"/>
    <p:sldId id="271" r:id="rId21"/>
    <p:sldId id="281" r:id="rId22"/>
    <p:sldId id="282" r:id="rId23"/>
    <p:sldId id="272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5222" autoAdjust="0"/>
  </p:normalViewPr>
  <p:slideViewPr>
    <p:cSldViewPr>
      <p:cViewPr varScale="1">
        <p:scale>
          <a:sx n="75" d="100"/>
          <a:sy n="75" d="100"/>
        </p:scale>
        <p:origin x="263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3D15E-7D1F-471D-BFCD-F9451667B462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0E571E-FB14-42BF-AF0A-A922DA0424A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972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Fairness</a:t>
            </a:r>
          </a:p>
          <a:p>
            <a:r>
              <a:rPr lang="en-GB" dirty="0"/>
              <a:t>Equality</a:t>
            </a:r>
          </a:p>
          <a:p>
            <a:r>
              <a:rPr lang="en-GB" dirty="0"/>
              <a:t>Non-financial rewards</a:t>
            </a:r>
          </a:p>
          <a:p>
            <a:r>
              <a:rPr lang="en-GB" dirty="0"/>
              <a:t>Total rewards</a:t>
            </a:r>
          </a:p>
          <a:p>
            <a:r>
              <a:rPr lang="en-GB" dirty="0"/>
              <a:t>Employee Value Proposition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E571E-FB14-42BF-AF0A-A922DA0424A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8404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Autonomy, mastery and purpose – Dan Pink (2009).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E571E-FB14-42BF-AF0A-A922DA0424A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794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A73499-472C-463D-B315-27E4EC1EEDC6}" type="slidenum">
              <a:rPr lang="en-AU" smtClean="0"/>
              <a:pPr/>
              <a:t>9</a:t>
            </a:fld>
            <a:endParaRPr lang="en-AU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Goal-setting and feedback to develop skills – growth opportunities.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E571E-FB14-42BF-AF0A-A922DA0424AD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581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ipd.co.uk/podcasts/changing-landscape-of-reward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VgBQ9oXBbQ" TargetMode="External"/><Relationship Id="rId2" Type="http://schemas.openxmlformats.org/officeDocument/2006/relationships/hyperlink" Target="https://www.youtube.com/watch?v=fGfemoNZUI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d.com/talks/dan_pink_on_motivation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ipd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Employee Relations and Reward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6600" dirty="0">
                <a:solidFill>
                  <a:schemeClr val="tx1"/>
                </a:solidFill>
              </a:rPr>
              <a:t>Reward and Total Reward</a:t>
            </a:r>
          </a:p>
        </p:txBody>
      </p:sp>
      <p:pic>
        <p:nvPicPr>
          <p:cNvPr id="1026" name="Picture 2" descr="D:\Jayne\Desktop\tsd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0" y="685800"/>
            <a:ext cx="1809750" cy="723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b="1" dirty="0"/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Understand reward.</a:t>
            </a:r>
          </a:p>
          <a:p>
            <a:r>
              <a:rPr lang="en-GB" dirty="0"/>
              <a:t>Understand total reward.</a:t>
            </a:r>
          </a:p>
          <a:p>
            <a:r>
              <a:rPr lang="en-GB" dirty="0"/>
              <a:t>Intrinsic and extrinsic factors.</a:t>
            </a:r>
          </a:p>
          <a:p>
            <a:r>
              <a:rPr lang="en-GB" dirty="0"/>
              <a:t>Consider the five elements of total reward.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19256" cy="851942"/>
          </a:xfrm>
        </p:spPr>
        <p:txBody>
          <a:bodyPr/>
          <a:lstStyle/>
          <a:p>
            <a:pPr algn="ctr"/>
            <a:r>
              <a:rPr lang="en-US" b="1" dirty="0"/>
              <a:t>Reward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35163"/>
            <a:ext cx="8568952" cy="4374157"/>
          </a:xfrm>
        </p:spPr>
        <p:txBody>
          <a:bodyPr/>
          <a:lstStyle/>
          <a:p>
            <a:r>
              <a:rPr lang="en-US" dirty="0"/>
              <a:t>Each element of compensation and benefits, is known as reward.</a:t>
            </a:r>
          </a:p>
          <a:p>
            <a:pPr>
              <a:buNone/>
            </a:pPr>
            <a:endParaRPr lang="en-US" dirty="0"/>
          </a:p>
          <a:p>
            <a:r>
              <a:rPr lang="en-US" dirty="0"/>
              <a:t>Total rewards include </a:t>
            </a:r>
            <a:r>
              <a:rPr lang="en-US" b="1" dirty="0"/>
              <a:t>everything</a:t>
            </a:r>
            <a:r>
              <a:rPr lang="en-US" dirty="0"/>
              <a:t> the employee perceives to be of </a:t>
            </a:r>
            <a:r>
              <a:rPr lang="en-US" b="1" dirty="0"/>
              <a:t>value</a:t>
            </a:r>
            <a:r>
              <a:rPr lang="en-US" dirty="0"/>
              <a:t> resulting from employment relationship.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Reward in the News (March 2018)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are some of the current issues around the way employees are rewarded and paid?</a:t>
            </a:r>
          </a:p>
        </p:txBody>
      </p:sp>
    </p:spTree>
    <p:extLst>
      <p:ext uri="{BB962C8B-B14F-4D97-AF65-F5344CB8AC3E}">
        <p14:creationId xmlns:p14="http://schemas.microsoft.com/office/powerpoint/2010/main" val="2861276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CIPD Podcast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https://www.cipd.co.uk/podcasts/changing-landscape-of-reward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35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What are Intrinsic Rewards?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Intrinsic rewards</a:t>
            </a:r>
            <a:r>
              <a:rPr lang="en-GB" dirty="0"/>
              <a:t> are ones that come from within the employee. An employee who is motivated </a:t>
            </a:r>
            <a:r>
              <a:rPr lang="en-GB" b="1" dirty="0"/>
              <a:t>intrinsically</a:t>
            </a:r>
            <a:r>
              <a:rPr lang="en-GB" dirty="0"/>
              <a:t> is working for his or her own satisfaction and may value challenging work he or she perceives to be meaningful to the company.</a:t>
            </a:r>
          </a:p>
          <a:p>
            <a:r>
              <a:rPr lang="en-GB" dirty="0"/>
              <a:t>An intrinsic reward is intangible – a reward that you cannot see.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Extrinsic Rewards?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Extrinsic rewards</a:t>
            </a:r>
            <a:r>
              <a:rPr lang="en-GB" dirty="0"/>
              <a:t> are quantitative and include pay, bonuses, paid leave and holidays etc.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Total Rewards for Employees</a:t>
            </a:r>
          </a:p>
          <a:p>
            <a:pPr>
              <a:buNone/>
            </a:pPr>
            <a:r>
              <a:rPr lang="en-GB" sz="2400" dirty="0">
                <a:hlinkClick r:id="rId2"/>
              </a:rPr>
              <a:t>https://www.youtube.com/watch?v=fGfemoNZUIc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The Power of Total Rewards to Engage Employees</a:t>
            </a:r>
          </a:p>
          <a:p>
            <a:pPr>
              <a:buNone/>
            </a:pPr>
            <a:r>
              <a:rPr lang="en-GB" sz="2400" dirty="0">
                <a:hlinkClick r:id="rId3"/>
              </a:rPr>
              <a:t>https://www.youtube.com/watch?v=5VgBQ9oXBbQ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124200" y="468313"/>
            <a:ext cx="3505200" cy="3810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AU" sz="2000" dirty="0">
                <a:solidFill>
                  <a:schemeClr val="bg2"/>
                </a:solidFill>
              </a:rPr>
              <a:t>Total Rewards 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914400" y="1230313"/>
            <a:ext cx="3505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AU" sz="2000">
                <a:solidFill>
                  <a:schemeClr val="bg1"/>
                </a:solidFill>
              </a:rPr>
              <a:t>Financial</a:t>
            </a:r>
            <a:endParaRPr lang="en-AU">
              <a:solidFill>
                <a:schemeClr val="bg1"/>
              </a:solidFill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953000" y="1230313"/>
            <a:ext cx="3505200" cy="304800"/>
          </a:xfrm>
          <a:prstGeom prst="rect">
            <a:avLst/>
          </a:pr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AU" sz="2000" dirty="0">
                <a:solidFill>
                  <a:schemeClr val="bg1"/>
                </a:solidFill>
              </a:rPr>
              <a:t>Non-Financial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609600" y="2525713"/>
            <a:ext cx="1752600" cy="3505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en-AU" sz="2000" dirty="0">
                <a:solidFill>
                  <a:schemeClr val="bg1"/>
                </a:solidFill>
              </a:rPr>
              <a:t>DIRECT</a:t>
            </a:r>
          </a:p>
          <a:p>
            <a:pPr algn="l"/>
            <a:r>
              <a:rPr lang="en-AU" sz="2000" dirty="0">
                <a:solidFill>
                  <a:schemeClr val="bg1"/>
                </a:solidFill>
              </a:rPr>
              <a:t>(cash)</a:t>
            </a:r>
          </a:p>
          <a:p>
            <a:pPr algn="l"/>
            <a:endParaRPr lang="en-AU" sz="2000" dirty="0">
              <a:solidFill>
                <a:schemeClr val="bg1"/>
              </a:solidFill>
            </a:endParaRP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Salaries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Incentives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Bonuses</a:t>
            </a:r>
          </a:p>
          <a:p>
            <a:pPr algn="l"/>
            <a:endParaRPr lang="en-AU" b="0" dirty="0">
              <a:solidFill>
                <a:schemeClr val="bg1"/>
              </a:solidFill>
            </a:endParaRPr>
          </a:p>
          <a:p>
            <a:pPr algn="l"/>
            <a:endParaRPr lang="en-AU" b="0" dirty="0">
              <a:solidFill>
                <a:schemeClr val="bg1"/>
              </a:solidFill>
            </a:endParaRPr>
          </a:p>
          <a:p>
            <a:pPr algn="l"/>
            <a:endParaRPr lang="en-AU" b="0" dirty="0">
              <a:solidFill>
                <a:schemeClr val="bg1"/>
              </a:solidFill>
            </a:endParaRPr>
          </a:p>
          <a:p>
            <a:pPr algn="l">
              <a:buFontTx/>
              <a:buChar char="•"/>
            </a:pPr>
            <a:endParaRPr lang="en-AU" b="0" dirty="0">
              <a:solidFill>
                <a:schemeClr val="bg1"/>
              </a:solidFill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2514600" y="2514600"/>
            <a:ext cx="1828800" cy="3505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en-AU" sz="2000" dirty="0">
                <a:solidFill>
                  <a:schemeClr val="bg1"/>
                </a:solidFill>
              </a:rPr>
              <a:t>INDIRECT</a:t>
            </a:r>
          </a:p>
          <a:p>
            <a:pPr algn="l"/>
            <a:r>
              <a:rPr lang="en-AU" sz="2000" dirty="0">
                <a:solidFill>
                  <a:schemeClr val="bg1"/>
                </a:solidFill>
              </a:rPr>
              <a:t>(benefits)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Insurance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Holidays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Medical and </a:t>
            </a:r>
          </a:p>
          <a:p>
            <a:pPr algn="l"/>
            <a:r>
              <a:rPr lang="en-AU" sz="2000" b="0" dirty="0">
                <a:solidFill>
                  <a:schemeClr val="bg1"/>
                </a:solidFill>
              </a:rPr>
              <a:t>  health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Child care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Employee </a:t>
            </a:r>
          </a:p>
          <a:p>
            <a:pPr algn="l"/>
            <a:r>
              <a:rPr lang="en-AU" sz="2000" b="0" dirty="0">
                <a:solidFill>
                  <a:schemeClr val="bg1"/>
                </a:solidFill>
              </a:rPr>
              <a:t>  assistance</a:t>
            </a:r>
          </a:p>
          <a:p>
            <a:pPr algn="l"/>
            <a:endParaRPr lang="en-AU" sz="2000" b="0" dirty="0">
              <a:solidFill>
                <a:schemeClr val="bg1"/>
              </a:solidFill>
            </a:endParaRPr>
          </a:p>
          <a:p>
            <a:pPr algn="l"/>
            <a:endParaRPr lang="en-AU" sz="2000" b="0" dirty="0">
              <a:solidFill>
                <a:schemeClr val="bg1"/>
              </a:solidFill>
            </a:endParaRP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4427538" y="2492375"/>
            <a:ext cx="1944687" cy="3516313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en-AU" sz="2000" dirty="0">
                <a:solidFill>
                  <a:schemeClr val="bg1"/>
                </a:solidFill>
              </a:rPr>
              <a:t>JOB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Interesting </a:t>
            </a:r>
          </a:p>
          <a:p>
            <a:pPr algn="l"/>
            <a:r>
              <a:rPr lang="en-AU" sz="2000" b="0" dirty="0">
                <a:solidFill>
                  <a:schemeClr val="bg1"/>
                </a:solidFill>
              </a:rPr>
              <a:t>  work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Challenge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Responsibility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Recognition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Advancement</a:t>
            </a:r>
          </a:p>
          <a:p>
            <a:pPr algn="l"/>
            <a:endParaRPr lang="en-AU" b="0" dirty="0"/>
          </a:p>
          <a:p>
            <a:pPr algn="l"/>
            <a:endParaRPr lang="en-AU" b="0" dirty="0"/>
          </a:p>
          <a:p>
            <a:pPr algn="l"/>
            <a:endParaRPr lang="en-AU" b="0" dirty="0"/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6477000" y="2525713"/>
            <a:ext cx="2209800" cy="35052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en-AU" sz="2000" dirty="0">
                <a:solidFill>
                  <a:schemeClr val="bg1"/>
                </a:solidFill>
              </a:rPr>
              <a:t>ENVIRONMENT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Good policies</a:t>
            </a:r>
          </a:p>
          <a:p>
            <a:pPr algn="l"/>
            <a:r>
              <a:rPr lang="en-AU" sz="2000" b="0" dirty="0">
                <a:solidFill>
                  <a:schemeClr val="bg1"/>
                </a:solidFill>
              </a:rPr>
              <a:t>  and practices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Competent </a:t>
            </a:r>
          </a:p>
          <a:p>
            <a:pPr algn="l"/>
            <a:r>
              <a:rPr lang="en-AU" sz="2000" b="0" dirty="0">
                <a:solidFill>
                  <a:schemeClr val="bg1"/>
                </a:solidFill>
              </a:rPr>
              <a:t>  supervision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Congenial </a:t>
            </a:r>
          </a:p>
          <a:p>
            <a:pPr algn="l"/>
            <a:r>
              <a:rPr lang="en-AU" sz="2000" b="0" dirty="0">
                <a:solidFill>
                  <a:schemeClr val="bg1"/>
                </a:solidFill>
              </a:rPr>
              <a:t>  co-workers 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Safe and</a:t>
            </a:r>
          </a:p>
          <a:p>
            <a:pPr algn="l"/>
            <a:r>
              <a:rPr lang="en-AU" sz="2000" b="0" dirty="0">
                <a:solidFill>
                  <a:schemeClr val="bg1"/>
                </a:solidFill>
              </a:rPr>
              <a:t>  healthy work </a:t>
            </a:r>
          </a:p>
          <a:p>
            <a:pPr algn="l"/>
            <a:r>
              <a:rPr lang="en-AU" sz="2000" b="0" dirty="0">
                <a:solidFill>
                  <a:schemeClr val="bg1"/>
                </a:solidFill>
              </a:rPr>
              <a:t>  environment</a:t>
            </a:r>
          </a:p>
          <a:p>
            <a:pPr algn="l">
              <a:buFontTx/>
              <a:buChar char="•"/>
            </a:pPr>
            <a:r>
              <a:rPr lang="en-AU" sz="2000" b="0" dirty="0">
                <a:solidFill>
                  <a:schemeClr val="bg1"/>
                </a:solidFill>
              </a:rPr>
              <a:t> Fair treatment</a:t>
            </a:r>
            <a:endParaRPr lang="en-AU" b="0" dirty="0">
              <a:solidFill>
                <a:schemeClr val="bg1"/>
              </a:solidFill>
            </a:endParaRPr>
          </a:p>
        </p:txBody>
      </p:sp>
      <p:sp>
        <p:nvSpPr>
          <p:cNvPr id="16393" name="AutoShape 9"/>
          <p:cNvSpPr>
            <a:spLocks noChangeArrowheads="1"/>
          </p:cNvSpPr>
          <p:nvPr/>
        </p:nvSpPr>
        <p:spPr bwMode="auto">
          <a:xfrm rot="16200000" flipH="1">
            <a:off x="2133600" y="239713"/>
            <a:ext cx="685800" cy="12954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4" name="AutoShape 10"/>
          <p:cNvSpPr>
            <a:spLocks noChangeArrowheads="1"/>
          </p:cNvSpPr>
          <p:nvPr/>
        </p:nvSpPr>
        <p:spPr bwMode="auto">
          <a:xfrm rot="5400000">
            <a:off x="6934200" y="239713"/>
            <a:ext cx="685800" cy="12954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accent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>
            <a:off x="2438400" y="1600200"/>
            <a:ext cx="0" cy="3159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6" name="Line 12"/>
          <p:cNvSpPr>
            <a:spLocks noChangeShapeType="1"/>
          </p:cNvSpPr>
          <p:nvPr/>
        </p:nvSpPr>
        <p:spPr bwMode="auto">
          <a:xfrm>
            <a:off x="6553200" y="1600200"/>
            <a:ext cx="0" cy="3159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1371600" y="1916113"/>
            <a:ext cx="2057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>
            <a:off x="5638800" y="1916113"/>
            <a:ext cx="2057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9" name="Line 15"/>
          <p:cNvSpPr>
            <a:spLocks noChangeShapeType="1"/>
          </p:cNvSpPr>
          <p:nvPr/>
        </p:nvSpPr>
        <p:spPr bwMode="auto">
          <a:xfrm>
            <a:off x="1371600" y="1916113"/>
            <a:ext cx="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00" name="Line 16"/>
          <p:cNvSpPr>
            <a:spLocks noChangeShapeType="1"/>
          </p:cNvSpPr>
          <p:nvPr/>
        </p:nvSpPr>
        <p:spPr bwMode="auto">
          <a:xfrm>
            <a:off x="3429000" y="1916113"/>
            <a:ext cx="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01" name="Line 17"/>
          <p:cNvSpPr>
            <a:spLocks noChangeShapeType="1"/>
          </p:cNvSpPr>
          <p:nvPr/>
        </p:nvSpPr>
        <p:spPr bwMode="auto">
          <a:xfrm>
            <a:off x="5638800" y="1916113"/>
            <a:ext cx="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02" name="Line 18"/>
          <p:cNvSpPr>
            <a:spLocks noChangeShapeType="1"/>
          </p:cNvSpPr>
          <p:nvPr/>
        </p:nvSpPr>
        <p:spPr bwMode="auto">
          <a:xfrm>
            <a:off x="7696200" y="1916113"/>
            <a:ext cx="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/>
              <a:t>Total reward models can be characterised by approaches that are: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GB" sz="4200" b="1" dirty="0"/>
              <a:t>Holistic</a:t>
            </a:r>
            <a:r>
              <a:rPr lang="en-GB" sz="4200" dirty="0"/>
              <a:t>: it focuses on how employers attract, retain and engage employees to contribute to organisational success using an array of financial and non-financial rewards.</a:t>
            </a:r>
          </a:p>
          <a:p>
            <a:r>
              <a:rPr lang="en-GB" sz="4200" b="1" dirty="0"/>
              <a:t>Best fit</a:t>
            </a:r>
            <a:r>
              <a:rPr lang="en-GB" sz="4200" dirty="0"/>
              <a:t>: it adopts a contingency approach – total reward programmes need to be tailored to the organisation's own particular culture, structure, work process and business objectives.</a:t>
            </a:r>
          </a:p>
          <a:p>
            <a:r>
              <a:rPr lang="en-GB" sz="4200" b="1" dirty="0"/>
              <a:t>Integrative</a:t>
            </a:r>
            <a:r>
              <a:rPr lang="en-GB" sz="4200" dirty="0"/>
              <a:t>: it delivers innovative rewards that are integrated with other human resource management policies and practices.</a:t>
            </a:r>
          </a:p>
          <a:p>
            <a:r>
              <a:rPr lang="en-GB" sz="4200" b="1" dirty="0"/>
              <a:t>Strategic</a:t>
            </a:r>
            <a:r>
              <a:rPr lang="en-GB" sz="4200" dirty="0"/>
              <a:t>: it aligns all aspects of reward to business strategy – total reward is driven by business needs and rewards the business activities, employee behaviour and values that support strategic goals and objectives.</a:t>
            </a:r>
          </a:p>
          <a:p>
            <a:r>
              <a:rPr lang="en-GB" sz="4200" b="1" dirty="0"/>
              <a:t>People-centred</a:t>
            </a:r>
            <a:r>
              <a:rPr lang="en-GB" sz="4200" dirty="0"/>
              <a:t>: it recognises that people are a key source of sustainable competitive advantage and begins by focusing on what employees value in the total work environment.</a:t>
            </a:r>
          </a:p>
          <a:p>
            <a:r>
              <a:rPr lang="en-GB" sz="4200" b="1" dirty="0"/>
              <a:t>Customised</a:t>
            </a:r>
            <a:r>
              <a:rPr lang="en-GB" sz="4200" dirty="0"/>
              <a:t>: it identifies a flexible mix of rewards that offers choice and is better designed to meet employees' needs, their lifestyle and stage of life. </a:t>
            </a:r>
          </a:p>
          <a:p>
            <a:r>
              <a:rPr lang="en-GB" sz="4200" b="1" dirty="0"/>
              <a:t>Distinctive</a:t>
            </a:r>
            <a:r>
              <a:rPr lang="en-GB" sz="4200" dirty="0"/>
              <a:t>: it uses a complex and diverse set of rewards to create a powerful and idiosyncratic employer brand that serves to differentiate the organisation from its rivals.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458200" cy="1295400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/>
              <a:t> Total Rewards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All of the tools available to the employer that may be used to attract, motivate and retain employees. </a:t>
            </a:r>
            <a:br>
              <a:rPr lang="en-US" dirty="0"/>
            </a:br>
            <a:endParaRPr lang="en-US" dirty="0"/>
          </a:p>
          <a:p>
            <a:r>
              <a:rPr lang="en-US" dirty="0"/>
              <a:t>Total rewards include everything the employee perceives to be of </a:t>
            </a:r>
            <a:r>
              <a:rPr lang="en-US" b="1" dirty="0"/>
              <a:t>value</a:t>
            </a:r>
            <a:r>
              <a:rPr lang="en-US" dirty="0"/>
              <a:t> resulting from the employment relationship.  </a:t>
            </a:r>
            <a:br>
              <a:rPr lang="en-US" dirty="0"/>
            </a:br>
            <a:endParaRPr lang="en-US" dirty="0"/>
          </a:p>
          <a:p>
            <a:r>
              <a:rPr lang="en-US" dirty="0"/>
              <a:t>There are </a:t>
            </a:r>
            <a:r>
              <a:rPr lang="en-US" b="1" dirty="0"/>
              <a:t>five elements of total rewards</a:t>
            </a:r>
            <a:r>
              <a:rPr lang="en-US" dirty="0"/>
              <a:t>, each of which includes </a:t>
            </a:r>
            <a:r>
              <a:rPr lang="en-US" dirty="0" err="1"/>
              <a:t>programmes</a:t>
            </a:r>
            <a:r>
              <a:rPr lang="en-US" dirty="0"/>
              <a:t>, practices, elements &amp; dimensions.</a:t>
            </a:r>
            <a:br>
              <a:rPr lang="en-US" dirty="0"/>
            </a:br>
            <a:r>
              <a:rPr lang="en-US" dirty="0"/>
              <a:t> </a:t>
            </a:r>
          </a:p>
          <a:p>
            <a:r>
              <a:rPr lang="en-US" dirty="0"/>
              <a:t>Those collectively define an </a:t>
            </a:r>
            <a:r>
              <a:rPr lang="en-US" dirty="0" err="1"/>
              <a:t>organisation's</a:t>
            </a:r>
            <a:r>
              <a:rPr lang="en-US" dirty="0"/>
              <a:t> strategy to attract, motivate and retain employees.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72312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Five Elements of Total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These five elements are:</a:t>
            </a:r>
          </a:p>
          <a:p>
            <a:r>
              <a:rPr lang="en-US" dirty="0"/>
              <a:t>Compensation</a:t>
            </a:r>
          </a:p>
          <a:p>
            <a:r>
              <a:rPr lang="en-US" dirty="0"/>
              <a:t>Benefits</a:t>
            </a:r>
          </a:p>
          <a:p>
            <a:r>
              <a:rPr lang="en-US" dirty="0"/>
              <a:t>Work-Life</a:t>
            </a:r>
          </a:p>
          <a:p>
            <a:r>
              <a:rPr lang="en-US" dirty="0"/>
              <a:t>Performance  &amp; Recognition</a:t>
            </a:r>
          </a:p>
          <a:p>
            <a:r>
              <a:rPr lang="en-US" dirty="0"/>
              <a:t>Developmental  &amp; Career Opportunities</a:t>
            </a:r>
          </a:p>
          <a:p>
            <a:endParaRPr lang="en-US" b="1" dirty="0"/>
          </a:p>
          <a:p>
            <a:endParaRPr lang="en-US" b="1" dirty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686800" cy="743712"/>
          </a:xfrm>
        </p:spPr>
        <p:txBody>
          <a:bodyPr>
            <a:noAutofit/>
          </a:bodyPr>
          <a:lstStyle/>
          <a:p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sz="5400" b="1" dirty="0"/>
              <a:t>Compensation</a:t>
            </a:r>
            <a:r>
              <a:rPr lang="en-US" dirty="0"/>
              <a:t/>
            </a:r>
            <a:br>
              <a:rPr lang="en-US" dirty="0"/>
            </a:br>
            <a:r>
              <a:rPr lang="en-US" sz="4400" dirty="0"/>
              <a:t/>
            </a:r>
            <a:br>
              <a:rPr lang="en-US" sz="4400" dirty="0"/>
            </a:b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458200" cy="5105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>
                <a:solidFill>
                  <a:schemeClr val="accent1"/>
                </a:solidFill>
              </a:rPr>
              <a:t>-  </a:t>
            </a:r>
            <a:r>
              <a:rPr lang="en-US" dirty="0"/>
              <a:t>Pay provided by an employer to an employee for services rendered (i.e., time, effort and skill)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/>
            </a:r>
            <a:br>
              <a:rPr lang="en-US" b="1" dirty="0"/>
            </a:br>
            <a:r>
              <a:rPr lang="en-US" sz="6000" b="1" dirty="0"/>
              <a:t>Benefits</a:t>
            </a: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dirty="0" err="1"/>
              <a:t>Programmes</a:t>
            </a:r>
            <a:r>
              <a:rPr lang="en-US" dirty="0"/>
              <a:t> an employer uses to supplement the cash compensation that employees receive. </a:t>
            </a:r>
            <a:br>
              <a:rPr lang="en-US" dirty="0"/>
            </a:br>
            <a:endParaRPr lang="en-US" dirty="0"/>
          </a:p>
          <a:p>
            <a:pPr>
              <a:buFontTx/>
              <a:buChar char="-"/>
            </a:pPr>
            <a:r>
              <a:rPr lang="en-US" dirty="0"/>
              <a:t>These </a:t>
            </a:r>
            <a:r>
              <a:rPr lang="en-US" dirty="0" err="1"/>
              <a:t>programmes</a:t>
            </a:r>
            <a:r>
              <a:rPr lang="en-US" dirty="0"/>
              <a:t> are designed to protect the employee and his or her family from financial risks.</a:t>
            </a:r>
          </a:p>
          <a:p>
            <a:endParaRPr lang="en-US" dirty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/>
            </a:r>
            <a:br>
              <a:rPr lang="en-US" b="1" dirty="0"/>
            </a:br>
            <a:r>
              <a:rPr lang="en-US" sz="6000" b="1" dirty="0"/>
              <a:t>Work-Life</a:t>
            </a: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/>
              <a:t>A specific set of </a:t>
            </a:r>
            <a:r>
              <a:rPr lang="en-US" dirty="0" err="1"/>
              <a:t>organisational</a:t>
            </a:r>
            <a:r>
              <a:rPr lang="en-US" dirty="0"/>
              <a:t> practices, policies, </a:t>
            </a:r>
            <a:r>
              <a:rPr lang="en-US" dirty="0" err="1"/>
              <a:t>programmes</a:t>
            </a:r>
            <a:r>
              <a:rPr lang="en-US" dirty="0"/>
              <a:t>, plus a philosophy, which actively supports efforts to help employees achieve success at both work and home. </a:t>
            </a:r>
          </a:p>
          <a:p>
            <a:pPr>
              <a:buFontTx/>
              <a:buChar char="-"/>
            </a:pPr>
            <a:r>
              <a:rPr lang="en-US" dirty="0"/>
              <a:t>Work-life strategies address the key intersections of the worker, his or her family, the community and the workplace.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534400" cy="533400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/>
              <a:t>Performance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52578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sz="3600" dirty="0"/>
              <a:t>Alignment of </a:t>
            </a:r>
            <a:r>
              <a:rPr lang="en-US" sz="3600" dirty="0" err="1"/>
              <a:t>organisational</a:t>
            </a:r>
            <a:r>
              <a:rPr lang="en-US" sz="3600" dirty="0"/>
              <a:t>, team and individual performance is assessed in order to understand what was accomplished, and how it was accomplished. </a:t>
            </a:r>
          </a:p>
          <a:p>
            <a:pPr>
              <a:buFontTx/>
              <a:buChar char="-"/>
            </a:pPr>
            <a:r>
              <a:rPr lang="en-US" sz="3600" dirty="0"/>
              <a:t>Performance involves the alignment of effort toward the achievement of business goals and organizational success.</a:t>
            </a:r>
          </a:p>
          <a:p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 what is performance related pay?</a:t>
            </a:r>
          </a:p>
        </p:txBody>
      </p:sp>
    </p:spTree>
    <p:extLst>
      <p:ext uri="{BB962C8B-B14F-4D97-AF65-F5344CB8AC3E}">
        <p14:creationId xmlns:p14="http://schemas.microsoft.com/office/powerpoint/2010/main" val="32727268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b="1" dirty="0"/>
              <a:t/>
            </a:r>
            <a:br>
              <a:rPr lang="en-US" sz="5400" b="1" dirty="0"/>
            </a:br>
            <a:r>
              <a:rPr lang="en-US" sz="5400" b="1" dirty="0"/>
              <a:t>Recognition</a:t>
            </a:r>
            <a:r>
              <a:rPr lang="en-US" sz="5400" dirty="0"/>
              <a:t/>
            </a:r>
            <a:br>
              <a:rPr lang="en-US" sz="5400" dirty="0"/>
            </a:b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Tx/>
              <a:buChar char="-"/>
            </a:pPr>
            <a:r>
              <a:rPr lang="en-US" dirty="0"/>
              <a:t>Acknowledges or gives special attention to employee efforts or performance. </a:t>
            </a:r>
            <a:br>
              <a:rPr lang="en-US" dirty="0"/>
            </a:br>
            <a:endParaRPr lang="en-US" dirty="0"/>
          </a:p>
          <a:p>
            <a:pPr>
              <a:buFontTx/>
              <a:buChar char="-"/>
            </a:pPr>
            <a:r>
              <a:rPr lang="en-US" dirty="0"/>
              <a:t>It meets an </a:t>
            </a:r>
            <a:r>
              <a:rPr lang="en-US" b="1" dirty="0"/>
              <a:t>intrinsic</a:t>
            </a:r>
            <a:r>
              <a:rPr lang="en-US" dirty="0"/>
              <a:t> psychological need for appreciation and can support business strategy by reinforcing certain behaviors that contribute to </a:t>
            </a:r>
            <a:r>
              <a:rPr lang="en-US" dirty="0" err="1"/>
              <a:t>organisational</a:t>
            </a:r>
            <a:r>
              <a:rPr lang="en-US" dirty="0"/>
              <a:t> success. </a:t>
            </a:r>
            <a:br>
              <a:rPr lang="en-US" dirty="0"/>
            </a:br>
            <a:endParaRPr lang="en-US" dirty="0"/>
          </a:p>
          <a:p>
            <a:pPr>
              <a:buFontTx/>
              <a:buChar char="-"/>
            </a:pPr>
            <a:r>
              <a:rPr lang="en-US" dirty="0"/>
              <a:t>Awards can be monetary or non-monetary (e.g., verbal recognition, trophies, certificates, plaques, dinners, tickets, etc.).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534400" cy="743712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/>
              <a:t> </a:t>
            </a:r>
            <a:r>
              <a:rPr lang="en-US" sz="4800" b="1" dirty="0"/>
              <a:t>Developmental Opportunities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382000" cy="5105400"/>
          </a:xfrm>
        </p:spPr>
        <p:txBody>
          <a:bodyPr>
            <a:normAutofit/>
          </a:bodyPr>
          <a:lstStyle/>
          <a:p>
            <a:r>
              <a:rPr lang="en-US" dirty="0"/>
              <a:t>A set of learning experiences designed to enhance employees’ applied skills and competencies; </a:t>
            </a:r>
          </a:p>
          <a:p>
            <a:r>
              <a:rPr lang="en-US" dirty="0"/>
              <a:t>development engages employees to perform better and  leaders to advance their </a:t>
            </a:r>
            <a:r>
              <a:rPr lang="en-US" dirty="0" err="1"/>
              <a:t>organisations’</a:t>
            </a:r>
            <a:r>
              <a:rPr lang="en-US" dirty="0"/>
              <a:t> people strategies.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Career Opportunities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 plan for an employee to advance their own career goals. It could include advancement into a more responsible position in an </a:t>
            </a:r>
            <a:r>
              <a:rPr lang="en-US" dirty="0" err="1"/>
              <a:t>organisation</a:t>
            </a:r>
            <a:r>
              <a:rPr lang="en-US" dirty="0"/>
              <a:t>. </a:t>
            </a:r>
          </a:p>
          <a:p>
            <a:r>
              <a:rPr lang="en-US" dirty="0"/>
              <a:t>The </a:t>
            </a:r>
            <a:r>
              <a:rPr lang="en-US" dirty="0" err="1"/>
              <a:t>organisation</a:t>
            </a:r>
            <a:r>
              <a:rPr lang="en-US" dirty="0"/>
              <a:t> supports career opportunities internally so that talented employees are deployed in positions that enable them to deliver their greatest value to their </a:t>
            </a:r>
            <a:r>
              <a:rPr lang="en-US" dirty="0" err="1"/>
              <a:t>organisation</a:t>
            </a:r>
            <a:r>
              <a:rPr lang="en-US" dirty="0"/>
              <a:t>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Dan Pink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puzzle of motivation and why traditional rewards are not always as effective as we think.</a:t>
            </a:r>
          </a:p>
          <a:p>
            <a:r>
              <a:rPr lang="en-US" dirty="0">
                <a:hlinkClick r:id="rId2"/>
              </a:rPr>
              <a:t>http://www.ted.com/talks/dan_pink_on_motivation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8839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3476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b="1" dirty="0"/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www.cipd.co.uk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Factsheets on Reward</a:t>
            </a:r>
          </a:p>
          <a:p>
            <a:pPr marL="0" indent="0">
              <a:buNone/>
            </a:pPr>
            <a:r>
              <a:rPr lang="en-GB" dirty="0"/>
              <a:t>Podcasts on Reward</a:t>
            </a:r>
          </a:p>
          <a:p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</TotalTime>
  <Words>701</Words>
  <Application>Microsoft Office PowerPoint</Application>
  <PresentationFormat>On-screen Show (4:3)</PresentationFormat>
  <Paragraphs>127</Paragraphs>
  <Slides>23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Office Theme</vt:lpstr>
      <vt:lpstr>Employee Relations and Reward</vt:lpstr>
      <vt:lpstr>Objectives</vt:lpstr>
      <vt:lpstr>Reward</vt:lpstr>
      <vt:lpstr>Reward in the News (March 2018)</vt:lpstr>
      <vt:lpstr>CIPD Podcast</vt:lpstr>
      <vt:lpstr>What are Intrinsic Rewards?</vt:lpstr>
      <vt:lpstr>What are Extrinsic Rewards?</vt:lpstr>
      <vt:lpstr>PowerPoint Presentation</vt:lpstr>
      <vt:lpstr>PowerPoint Presentation</vt:lpstr>
      <vt:lpstr> Total reward models can be characterised by approaches that are: </vt:lpstr>
      <vt:lpstr> Total Rewards</vt:lpstr>
      <vt:lpstr>Five Elements of Total Rewards</vt:lpstr>
      <vt:lpstr>  Compensation  </vt:lpstr>
      <vt:lpstr> Benefits </vt:lpstr>
      <vt:lpstr> Work-Life </vt:lpstr>
      <vt:lpstr>Performance</vt:lpstr>
      <vt:lpstr>PowerPoint Presentation</vt:lpstr>
      <vt:lpstr> Recognition </vt:lpstr>
      <vt:lpstr> Developmental Opportunities</vt:lpstr>
      <vt:lpstr>Career Opportunities</vt:lpstr>
      <vt:lpstr>Dan Pink</vt:lpstr>
      <vt:lpstr>Case Study</vt:lpstr>
      <vt:lpstr>Reading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GCMOHANTA</dc:creator>
  <cp:lastModifiedBy>Julie Thomas</cp:lastModifiedBy>
  <cp:revision>33</cp:revision>
  <dcterms:created xsi:type="dcterms:W3CDTF">2006-08-16T00:00:00Z</dcterms:created>
  <dcterms:modified xsi:type="dcterms:W3CDTF">2018-03-08T11:00:19Z</dcterms:modified>
</cp:coreProperties>
</file>