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13" autoAdjust="0"/>
    <p:restoredTop sz="94660"/>
  </p:normalViewPr>
  <p:slideViewPr>
    <p:cSldViewPr snapToGrid="0">
      <p:cViewPr varScale="1">
        <p:scale>
          <a:sx n="39" d="100"/>
          <a:sy n="39" d="100"/>
        </p:scale>
        <p:origin x="66" y="9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8E9490-96AC-4FCC-903A-35E945A3A3B2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25A543-E6D9-492F-AC9D-E16CA6873F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3937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16A712-0FA2-4D37-8563-7652D164514A}" type="slidenum">
              <a:rPr lang="en-GB" smtClean="0"/>
              <a:pPr/>
              <a:t>5</a:t>
            </a:fld>
            <a:endParaRPr lang="en-GB" smtClean="0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2179580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4A011F6-B878-490C-B81A-AB523EC40960}" type="slidenum">
              <a:rPr lang="en-GB" smtClean="0"/>
              <a:pPr/>
              <a:t>6</a:t>
            </a:fld>
            <a:endParaRPr lang="en-GB" smtClean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9055188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4A011F6-B878-490C-B81A-AB523EC40960}" type="slidenum">
              <a:rPr lang="en-GB" smtClean="0"/>
              <a:pPr/>
              <a:t>7</a:t>
            </a:fld>
            <a:endParaRPr lang="en-GB" smtClean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5784978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4A011F6-B878-490C-B81A-AB523EC40960}" type="slidenum">
              <a:rPr lang="en-GB" smtClean="0"/>
              <a:pPr/>
              <a:t>8</a:t>
            </a:fld>
            <a:endParaRPr lang="en-GB" smtClean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6481046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38DBF-2A8A-4190-966A-144CCFE2DCEF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DA15D-8B0B-4CF9-B2A3-A80A27131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891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38DBF-2A8A-4190-966A-144CCFE2DCEF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DA15D-8B0B-4CF9-B2A3-A80A27131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6376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38DBF-2A8A-4190-966A-144CCFE2DCEF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DA15D-8B0B-4CF9-B2A3-A80A27131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6454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38DBF-2A8A-4190-966A-144CCFE2DCEF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DA15D-8B0B-4CF9-B2A3-A80A27131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019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38DBF-2A8A-4190-966A-144CCFE2DCEF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DA15D-8B0B-4CF9-B2A3-A80A27131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6211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38DBF-2A8A-4190-966A-144CCFE2DCEF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DA15D-8B0B-4CF9-B2A3-A80A27131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5546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38DBF-2A8A-4190-966A-144CCFE2DCEF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DA15D-8B0B-4CF9-B2A3-A80A27131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0025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38DBF-2A8A-4190-966A-144CCFE2DCEF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DA15D-8B0B-4CF9-B2A3-A80A27131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7991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38DBF-2A8A-4190-966A-144CCFE2DCEF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DA15D-8B0B-4CF9-B2A3-A80A27131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213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38DBF-2A8A-4190-966A-144CCFE2DCEF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DA15D-8B0B-4CF9-B2A3-A80A27131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0175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38DBF-2A8A-4190-966A-144CCFE2DCEF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DA15D-8B0B-4CF9-B2A3-A80A27131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0931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738DBF-2A8A-4190-966A-144CCFE2DCEF}" type="datetimeFigureOut">
              <a:rPr lang="en-GB" smtClean="0"/>
              <a:t>29/11/2018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7DA15D-8B0B-4CF9-B2A3-A80A27131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80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2.png"/><Relationship Id="rId4" Type="http://schemas.openxmlformats.org/officeDocument/2006/relationships/oleObject" Target="../embeddings/oleObject3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2.png"/><Relationship Id="rId4" Type="http://schemas.openxmlformats.org/officeDocument/2006/relationships/oleObject" Target="../embeddings/oleObject4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5" Type="http://schemas.openxmlformats.org/officeDocument/2006/relationships/image" Target="../media/image2.png"/><Relationship Id="rId4" Type="http://schemas.openxmlformats.org/officeDocument/2006/relationships/oleObject" Target="../embeddings/oleObject5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5" Type="http://schemas.openxmlformats.org/officeDocument/2006/relationships/image" Target="../media/image2.png"/><Relationship Id="rId4" Type="http://schemas.openxmlformats.org/officeDocument/2006/relationships/oleObject" Target="../embeddings/oleObject6.bin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Input and Output resistance of amplifiers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26416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Simplified Equivalent Circuit of an Amplifier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spcBef>
                <a:spcPct val="50000"/>
              </a:spcBef>
              <a:defRPr/>
            </a:pPr>
            <a:r>
              <a:rPr lang="en-GB" dirty="0">
                <a:cs typeface="Times New Roman" pitchFamily="18" charset="0"/>
              </a:rPr>
              <a:t>A voltage amplifier is normally specified as having a particular </a:t>
            </a:r>
            <a:r>
              <a:rPr lang="en-GB" dirty="0">
                <a:solidFill>
                  <a:srgbClr val="FF3300"/>
                </a:solidFill>
                <a:cs typeface="Times New Roman" pitchFamily="18" charset="0"/>
              </a:rPr>
              <a:t>“GAIN”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i="1" dirty="0">
                <a:solidFill>
                  <a:srgbClr val="FF3300"/>
                </a:solidFill>
                <a:cs typeface="Times New Roman" pitchFamily="18" charset="0"/>
              </a:rPr>
              <a:t>Ideally,</a:t>
            </a:r>
            <a:r>
              <a:rPr lang="en-GB" dirty="0">
                <a:cs typeface="Times New Roman" pitchFamily="18" charset="0"/>
              </a:rPr>
              <a:t> this means that it is able to enlarge a given signal by a given amount specified by the gain.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dirty="0">
                <a:cs typeface="Times New Roman" pitchFamily="18" charset="0"/>
              </a:rPr>
              <a:t>A gain of 10 means that the amplifier will amplify a 1 volt input signal by a factor of 10 and produce an output voltage of 10 volts.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dirty="0">
                <a:solidFill>
                  <a:srgbClr val="FF3300"/>
                </a:solidFill>
                <a:cs typeface="Times New Roman" pitchFamily="18" charset="0"/>
              </a:rPr>
              <a:t>In practice this would not happen</a:t>
            </a:r>
            <a:r>
              <a:rPr lang="en-GB" dirty="0">
                <a:cs typeface="Times New Roman" pitchFamily="18" charset="0"/>
              </a:rPr>
              <a:t> because of the potential divider loading action of the amplifier on the signal source and the loading effect of the load on the amplifier’s output resistance.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369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3"/>
          <p:cNvGraphicFramePr>
            <a:graphicFrameLocks noChangeAspect="1"/>
          </p:cNvGraphicFramePr>
          <p:nvPr>
            <p:extLst/>
          </p:nvPr>
        </p:nvGraphicFramePr>
        <p:xfrm>
          <a:off x="2927649" y="1412777"/>
          <a:ext cx="6081713" cy="2386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Bitmap Image" r:id="rId3" imgW="5001323" imgH="1961905" progId="PBrush">
                  <p:embed/>
                </p:oleObj>
              </mc:Choice>
              <mc:Fallback>
                <p:oleObj name="Bitmap Image" r:id="rId3" imgW="5001323" imgH="1961905" progId="PBrush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27649" y="1412777"/>
                        <a:ext cx="6081713" cy="23860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Amplifier Equivalent Circuit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3717032"/>
            <a:ext cx="8229600" cy="1800201"/>
          </a:xfrm>
        </p:spPr>
        <p:txBody>
          <a:bodyPr>
            <a:normAutofit fontScale="62500" lnSpcReduction="20000"/>
          </a:bodyPr>
          <a:lstStyle/>
          <a:p>
            <a:pPr algn="just">
              <a:spcBef>
                <a:spcPct val="50000"/>
              </a:spcBef>
              <a:defRPr/>
            </a:pPr>
            <a:r>
              <a:rPr lang="en-GB" dirty="0">
                <a:cs typeface="Times New Roman" pitchFamily="18" charset="0"/>
              </a:rPr>
              <a:t>The equivalent circuit of an amplifier can be considered to consist of  an input resistance </a:t>
            </a:r>
            <a:r>
              <a:rPr lang="en-GB" dirty="0">
                <a:solidFill>
                  <a:srgbClr val="FF3300"/>
                </a:solidFill>
                <a:cs typeface="Times New Roman" pitchFamily="18" charset="0"/>
              </a:rPr>
              <a:t>( </a:t>
            </a:r>
            <a:r>
              <a:rPr lang="en-GB" i="1" dirty="0" err="1">
                <a:solidFill>
                  <a:srgbClr val="FF3300"/>
                </a:solidFill>
                <a:cs typeface="Times New Roman" pitchFamily="18" charset="0"/>
              </a:rPr>
              <a:t>Rin</a:t>
            </a:r>
            <a:r>
              <a:rPr lang="en-GB" dirty="0">
                <a:solidFill>
                  <a:srgbClr val="FF3300"/>
                </a:solidFill>
                <a:cs typeface="Times New Roman" pitchFamily="18" charset="0"/>
              </a:rPr>
              <a:t> ),</a:t>
            </a:r>
            <a:r>
              <a:rPr lang="en-GB" dirty="0">
                <a:cs typeface="Times New Roman" pitchFamily="18" charset="0"/>
              </a:rPr>
              <a:t> an amplifying element   </a:t>
            </a:r>
            <a:r>
              <a:rPr lang="en-GB" dirty="0">
                <a:solidFill>
                  <a:srgbClr val="FF3300"/>
                </a:solidFill>
                <a:cs typeface="Times New Roman" pitchFamily="18" charset="0"/>
              </a:rPr>
              <a:t>(</a:t>
            </a:r>
            <a:r>
              <a:rPr lang="en-GB" i="1" dirty="0">
                <a:solidFill>
                  <a:srgbClr val="FF3300"/>
                </a:solidFill>
                <a:cs typeface="Times New Roman" pitchFamily="18" charset="0"/>
              </a:rPr>
              <a:t>A</a:t>
            </a:r>
            <a:r>
              <a:rPr lang="en-GB" dirty="0">
                <a:solidFill>
                  <a:srgbClr val="FF3300"/>
                </a:solidFill>
                <a:cs typeface="Times New Roman" pitchFamily="18" charset="0"/>
              </a:rPr>
              <a:t> )</a:t>
            </a:r>
            <a:r>
              <a:rPr lang="en-GB" dirty="0">
                <a:cs typeface="Times New Roman" pitchFamily="18" charset="0"/>
              </a:rPr>
              <a:t> and an output resistance </a:t>
            </a:r>
            <a:r>
              <a:rPr lang="en-GB" dirty="0">
                <a:solidFill>
                  <a:srgbClr val="FF3300"/>
                </a:solidFill>
                <a:cs typeface="Times New Roman" pitchFamily="18" charset="0"/>
              </a:rPr>
              <a:t>( </a:t>
            </a:r>
            <a:r>
              <a:rPr lang="en-GB" i="1" dirty="0">
                <a:solidFill>
                  <a:srgbClr val="FF3300"/>
                </a:solidFill>
                <a:cs typeface="Times New Roman" pitchFamily="18" charset="0"/>
              </a:rPr>
              <a:t>Rout</a:t>
            </a:r>
            <a:r>
              <a:rPr lang="en-GB" dirty="0">
                <a:solidFill>
                  <a:srgbClr val="FF3300"/>
                </a:solidFill>
                <a:cs typeface="Times New Roman" pitchFamily="18" charset="0"/>
              </a:rPr>
              <a:t> ).</a:t>
            </a:r>
            <a:r>
              <a:rPr lang="en-GB" dirty="0">
                <a:cs typeface="Times New Roman" pitchFamily="18" charset="0"/>
              </a:rPr>
              <a:t> 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dirty="0">
                <a:cs typeface="Times New Roman" pitchFamily="18" charset="0"/>
              </a:rPr>
              <a:t>Any voltage developed across </a:t>
            </a:r>
            <a:r>
              <a:rPr lang="en-GB" dirty="0" err="1">
                <a:cs typeface="Times New Roman" pitchFamily="18" charset="0"/>
              </a:rPr>
              <a:t>Rin</a:t>
            </a:r>
            <a:r>
              <a:rPr lang="en-GB" dirty="0">
                <a:cs typeface="Times New Roman" pitchFamily="18" charset="0"/>
              </a:rPr>
              <a:t>, as a result of an input signal, will be amplified by a factor </a:t>
            </a:r>
            <a:r>
              <a:rPr lang="en-GB" i="1" dirty="0">
                <a:solidFill>
                  <a:srgbClr val="FF3300"/>
                </a:solidFill>
                <a:cs typeface="Times New Roman" pitchFamily="18" charset="0"/>
              </a:rPr>
              <a:t>A</a:t>
            </a:r>
            <a:r>
              <a:rPr lang="en-GB" dirty="0">
                <a:cs typeface="Times New Roman" pitchFamily="18" charset="0"/>
              </a:rPr>
              <a:t> and reproduced across the terminals of the amplifying element , such that :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dirty="0">
                <a:cs typeface="Times New Roman" pitchFamily="18" charset="0"/>
              </a:rPr>
              <a:t> </a:t>
            </a:r>
            <a:r>
              <a:rPr lang="en-GB" i="1" dirty="0" err="1">
                <a:solidFill>
                  <a:srgbClr val="FF3300"/>
                </a:solidFill>
                <a:cs typeface="Times New Roman" pitchFamily="18" charset="0"/>
              </a:rPr>
              <a:t>Va</a:t>
            </a:r>
            <a:r>
              <a:rPr lang="en-GB" i="1" dirty="0">
                <a:solidFill>
                  <a:srgbClr val="FF3300"/>
                </a:solidFill>
                <a:cs typeface="Times New Roman" pitchFamily="18" charset="0"/>
              </a:rPr>
              <a:t> = A . Vin</a:t>
            </a:r>
            <a:r>
              <a:rPr lang="en-GB" dirty="0">
                <a:cs typeface="Times New Roman" pitchFamily="18" charset="0"/>
              </a:rPr>
              <a:t>  ( NB. Vin is the actual voltage across </a:t>
            </a:r>
            <a:r>
              <a:rPr lang="en-GB" dirty="0" err="1">
                <a:cs typeface="Times New Roman" pitchFamily="18" charset="0"/>
              </a:rPr>
              <a:t>Rin</a:t>
            </a:r>
            <a:r>
              <a:rPr lang="en-GB" dirty="0">
                <a:cs typeface="Times New Roman" pitchFamily="18" charset="0"/>
              </a:rPr>
              <a:t> 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1259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3"/>
          <p:cNvGraphicFramePr>
            <a:graphicFrameLocks noChangeAspect="1"/>
          </p:cNvGraphicFramePr>
          <p:nvPr>
            <p:extLst/>
          </p:nvPr>
        </p:nvGraphicFramePr>
        <p:xfrm>
          <a:off x="2927351" y="1412876"/>
          <a:ext cx="6081713" cy="2386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" name="Bitmap Image" r:id="rId3" imgW="5001323" imgH="1961905" progId="PBrush">
                  <p:embed/>
                </p:oleObj>
              </mc:Choice>
              <mc:Fallback>
                <p:oleObj name="Bitmap Image" r:id="rId3" imgW="5001323" imgH="1961905" progId="PBrush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27351" y="1412876"/>
                        <a:ext cx="6081713" cy="23860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Amplifier Equivalent Circuit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91544" y="3645024"/>
            <a:ext cx="8229600" cy="2016224"/>
          </a:xfrm>
        </p:spPr>
        <p:txBody>
          <a:bodyPr>
            <a:normAutofit fontScale="77500" lnSpcReduction="20000"/>
          </a:bodyPr>
          <a:lstStyle/>
          <a:p>
            <a:pPr algn="just">
              <a:spcBef>
                <a:spcPct val="50000"/>
              </a:spcBef>
              <a:defRPr/>
            </a:pPr>
            <a:r>
              <a:rPr lang="en-GB" dirty="0">
                <a:cs typeface="Times New Roman" pitchFamily="18" charset="0"/>
              </a:rPr>
              <a:t>The terminal voltage of the amplifier i.e. </a:t>
            </a:r>
            <a:r>
              <a:rPr lang="en-GB" i="1" dirty="0" err="1">
                <a:solidFill>
                  <a:srgbClr val="FF3300"/>
                </a:solidFill>
                <a:cs typeface="Times New Roman" pitchFamily="18" charset="0"/>
              </a:rPr>
              <a:t>Vout</a:t>
            </a:r>
            <a:r>
              <a:rPr lang="en-GB" dirty="0">
                <a:cs typeface="Times New Roman" pitchFamily="18" charset="0"/>
              </a:rPr>
              <a:t>, will be equal to </a:t>
            </a:r>
            <a:r>
              <a:rPr lang="en-GB" i="1" dirty="0" err="1">
                <a:cs typeface="Times New Roman" pitchFamily="18" charset="0"/>
              </a:rPr>
              <a:t>Va</a:t>
            </a:r>
            <a:r>
              <a:rPr lang="en-GB" dirty="0">
                <a:cs typeface="Times New Roman" pitchFamily="18" charset="0"/>
              </a:rPr>
              <a:t>, </a:t>
            </a:r>
            <a:r>
              <a:rPr lang="en-GB" dirty="0">
                <a:solidFill>
                  <a:srgbClr val="FF3300"/>
                </a:solidFill>
                <a:cs typeface="Times New Roman" pitchFamily="18" charset="0"/>
              </a:rPr>
              <a:t>but only  if there is nothing connected across the output of the amplifier.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dirty="0">
                <a:cs typeface="Times New Roman" pitchFamily="18" charset="0"/>
              </a:rPr>
              <a:t> If there is some kind of load such as the input resistance of another amplifier connected to the output terminals of the first amplifier  then </a:t>
            </a:r>
            <a:r>
              <a:rPr lang="en-GB" i="1" dirty="0" err="1">
                <a:solidFill>
                  <a:srgbClr val="FF3300"/>
                </a:solidFill>
                <a:cs typeface="Times New Roman" pitchFamily="18" charset="0"/>
              </a:rPr>
              <a:t>Vout</a:t>
            </a:r>
            <a:r>
              <a:rPr lang="en-GB" dirty="0">
                <a:solidFill>
                  <a:srgbClr val="FF3300"/>
                </a:solidFill>
                <a:cs typeface="Times New Roman" pitchFamily="18" charset="0"/>
              </a:rPr>
              <a:t> will be less than </a:t>
            </a:r>
            <a:r>
              <a:rPr lang="en-GB" i="1" dirty="0" err="1">
                <a:solidFill>
                  <a:srgbClr val="FF3300"/>
                </a:solidFill>
                <a:cs typeface="Times New Roman" pitchFamily="18" charset="0"/>
              </a:rPr>
              <a:t>Va</a:t>
            </a:r>
            <a:r>
              <a:rPr lang="en-GB" dirty="0">
                <a:cs typeface="Times New Roman" pitchFamily="18" charset="0"/>
              </a:rPr>
              <a:t> due to the </a:t>
            </a:r>
            <a:r>
              <a:rPr lang="en-GB" dirty="0">
                <a:solidFill>
                  <a:srgbClr val="FF3300"/>
                </a:solidFill>
                <a:cs typeface="Times New Roman" pitchFamily="18" charset="0"/>
              </a:rPr>
              <a:t>potential divider</a:t>
            </a:r>
            <a:r>
              <a:rPr lang="en-GB" dirty="0">
                <a:cs typeface="Times New Roman" pitchFamily="18" charset="0"/>
              </a:rPr>
              <a:t> loading action of the input resistance of the second amplifier on the first.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3787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Footer Placeholder 2"/>
          <p:cNvSpPr>
            <a:spLocks noGrp="1"/>
          </p:cNvSpPr>
          <p:nvPr>
            <p:ph type="ftr" sz="quarter" idx="4294967295"/>
          </p:nvPr>
        </p:nvSpPr>
        <p:spPr>
          <a:xfrm>
            <a:off x="4648200" y="6248400"/>
            <a:ext cx="2895600" cy="457200"/>
          </a:xfrm>
          <a:prstGeom prst="rect">
            <a:avLst/>
          </a:prstGeom>
          <a:noFill/>
        </p:spPr>
        <p:txBody>
          <a:bodyPr/>
          <a:lstStyle/>
          <a:p>
            <a:r>
              <a:rPr lang="en-GB" smtClean="0"/>
              <a:t>Equivalent circuit of an amplifier2014-15</a:t>
            </a:r>
          </a:p>
        </p:txBody>
      </p:sp>
      <p:sp>
        <p:nvSpPr>
          <p:cNvPr id="205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AA491CD-99B4-4F03-9252-85E57B394B55}" type="slidenum">
              <a:rPr lang="en-GB" smtClean="0"/>
              <a:pPr/>
              <a:t>5</a:t>
            </a:fld>
            <a:endParaRPr lang="en-GB" smtClean="0"/>
          </a:p>
        </p:txBody>
      </p:sp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2209800" y="228601"/>
            <a:ext cx="815340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sz="2800" dirty="0">
                <a:latin typeface="+mj-lt"/>
                <a:cs typeface="Times New Roman" pitchFamily="18" charset="0"/>
              </a:rPr>
              <a:t>CONSIDER A SIMPLE MICROPHONE AMPLIFIER CONNECTED TO A SPEAKER</a:t>
            </a:r>
            <a:r>
              <a:rPr lang="en-GB" sz="2800" dirty="0">
                <a:latin typeface="+mj-lt"/>
                <a:cs typeface="Times New Roman" pitchFamily="18" charset="0"/>
              </a:rPr>
              <a:t>.</a:t>
            </a:r>
            <a:endParaRPr lang="en-GB" sz="2800" dirty="0">
              <a:latin typeface="+mj-lt"/>
              <a:cs typeface="Times New Roman" pitchFamily="18" charset="0"/>
            </a:endParaRPr>
          </a:p>
        </p:txBody>
      </p:sp>
      <p:sp>
        <p:nvSpPr>
          <p:cNvPr id="2054" name="Text Box 3"/>
          <p:cNvSpPr txBox="1">
            <a:spLocks noChangeArrowheads="1"/>
          </p:cNvSpPr>
          <p:nvPr/>
        </p:nvSpPr>
        <p:spPr bwMode="auto">
          <a:xfrm>
            <a:off x="2133600" y="1219200"/>
            <a:ext cx="8305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graphicFrame>
        <p:nvGraphicFramePr>
          <p:cNvPr id="2050" name="Object 71"/>
          <p:cNvGraphicFramePr>
            <a:graphicFrameLocks noChangeAspect="1"/>
          </p:cNvGraphicFramePr>
          <p:nvPr/>
        </p:nvGraphicFramePr>
        <p:xfrm>
          <a:off x="1524000" y="1538288"/>
          <a:ext cx="8915400" cy="3687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4" name="Bitmap Image" r:id="rId4" imgW="5896798" imgH="2438095" progId="PBrush">
                  <p:embed/>
                </p:oleObj>
              </mc:Choice>
              <mc:Fallback>
                <p:oleObj name="Bitmap Image" r:id="rId4" imgW="5896798" imgH="2438095" progId="PBrush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1538288"/>
                        <a:ext cx="8915400" cy="36877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5" name="Line 72"/>
          <p:cNvSpPr>
            <a:spLocks noChangeShapeType="1"/>
          </p:cNvSpPr>
          <p:nvPr/>
        </p:nvSpPr>
        <p:spPr bwMode="auto">
          <a:xfrm>
            <a:off x="5181601" y="3009900"/>
            <a:ext cx="29527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56" name="Rectangle 73"/>
          <p:cNvSpPr>
            <a:spLocks noChangeArrowheads="1"/>
          </p:cNvSpPr>
          <p:nvPr/>
        </p:nvSpPr>
        <p:spPr bwMode="auto">
          <a:xfrm>
            <a:off x="1847851" y="3409950"/>
            <a:ext cx="600075" cy="889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057" name="Rectangle 74"/>
          <p:cNvSpPr>
            <a:spLocks noChangeArrowheads="1"/>
          </p:cNvSpPr>
          <p:nvPr/>
        </p:nvSpPr>
        <p:spPr bwMode="auto">
          <a:xfrm>
            <a:off x="1828800" y="3960814"/>
            <a:ext cx="571500" cy="904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058" name="Rectangle 75"/>
          <p:cNvSpPr>
            <a:spLocks noChangeArrowheads="1"/>
          </p:cNvSpPr>
          <p:nvPr/>
        </p:nvSpPr>
        <p:spPr bwMode="auto">
          <a:xfrm>
            <a:off x="4095751" y="3810001"/>
            <a:ext cx="485775" cy="1047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059" name="Rectangle 76"/>
          <p:cNvSpPr>
            <a:spLocks noChangeArrowheads="1"/>
          </p:cNvSpPr>
          <p:nvPr/>
        </p:nvSpPr>
        <p:spPr bwMode="auto">
          <a:xfrm>
            <a:off x="5591175" y="3540125"/>
            <a:ext cx="438150" cy="889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060" name="Rectangle 77"/>
          <p:cNvSpPr>
            <a:spLocks noChangeArrowheads="1"/>
          </p:cNvSpPr>
          <p:nvPr/>
        </p:nvSpPr>
        <p:spPr bwMode="auto">
          <a:xfrm>
            <a:off x="5924550" y="2714625"/>
            <a:ext cx="419100" cy="889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061" name="Rectangle 78"/>
          <p:cNvSpPr>
            <a:spLocks noChangeArrowheads="1"/>
          </p:cNvSpPr>
          <p:nvPr/>
        </p:nvSpPr>
        <p:spPr bwMode="auto">
          <a:xfrm>
            <a:off x="9286876" y="3533775"/>
            <a:ext cx="581025" cy="114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062" name="Rectangle 79"/>
          <p:cNvSpPr>
            <a:spLocks noChangeArrowheads="1"/>
          </p:cNvSpPr>
          <p:nvPr/>
        </p:nvSpPr>
        <p:spPr bwMode="auto">
          <a:xfrm>
            <a:off x="9305926" y="4086226"/>
            <a:ext cx="638175" cy="1047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063" name="Text Box 81"/>
          <p:cNvSpPr txBox="1">
            <a:spLocks noChangeArrowheads="1"/>
          </p:cNvSpPr>
          <p:nvPr/>
        </p:nvSpPr>
        <p:spPr bwMode="auto">
          <a:xfrm>
            <a:off x="5495926" y="1676400"/>
            <a:ext cx="189547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AMPLIFIER</a:t>
            </a:r>
            <a:endParaRPr lang="en-US"/>
          </a:p>
        </p:txBody>
      </p:sp>
      <p:sp>
        <p:nvSpPr>
          <p:cNvPr id="2064" name="Line 82"/>
          <p:cNvSpPr>
            <a:spLocks noChangeShapeType="1"/>
          </p:cNvSpPr>
          <p:nvPr/>
        </p:nvSpPr>
        <p:spPr bwMode="auto">
          <a:xfrm>
            <a:off x="4057650" y="2085975"/>
            <a:ext cx="46101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414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Footer Placeholder 2"/>
          <p:cNvSpPr>
            <a:spLocks noGrp="1"/>
          </p:cNvSpPr>
          <p:nvPr>
            <p:ph type="ftr" sz="quarter" idx="4294967295"/>
          </p:nvPr>
        </p:nvSpPr>
        <p:spPr>
          <a:xfrm>
            <a:off x="4648200" y="6248400"/>
            <a:ext cx="2895600" cy="457200"/>
          </a:xfrm>
          <a:prstGeom prst="rect">
            <a:avLst/>
          </a:prstGeom>
          <a:noFill/>
        </p:spPr>
        <p:txBody>
          <a:bodyPr/>
          <a:lstStyle/>
          <a:p>
            <a:r>
              <a:rPr lang="en-GB" smtClean="0"/>
              <a:t>Equivalent circuit of an amplifier2014-15</a:t>
            </a:r>
          </a:p>
        </p:txBody>
      </p:sp>
      <p:sp>
        <p:nvSpPr>
          <p:cNvPr id="410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4B1888CE-B81E-4D95-BC58-43C47942D8E7}" type="slidenum">
              <a:rPr lang="en-GB" smtClean="0"/>
              <a:pPr/>
              <a:t>6</a:t>
            </a:fld>
            <a:endParaRPr lang="en-GB" smtClean="0"/>
          </a:p>
        </p:txBody>
      </p:sp>
      <p:sp>
        <p:nvSpPr>
          <p:cNvPr id="4102" name="Text Box 3"/>
          <p:cNvSpPr txBox="1">
            <a:spLocks noChangeArrowheads="1"/>
          </p:cNvSpPr>
          <p:nvPr/>
        </p:nvSpPr>
        <p:spPr bwMode="auto">
          <a:xfrm>
            <a:off x="2133600" y="1219200"/>
            <a:ext cx="8305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graphicFrame>
        <p:nvGraphicFramePr>
          <p:cNvPr id="4098" name="Object 4"/>
          <p:cNvGraphicFramePr>
            <a:graphicFrameLocks noChangeAspect="1"/>
          </p:cNvGraphicFramePr>
          <p:nvPr/>
        </p:nvGraphicFramePr>
        <p:xfrm>
          <a:off x="1524000" y="1538288"/>
          <a:ext cx="8915400" cy="3687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8" name="Bitmap Image" r:id="rId4" imgW="5896798" imgH="2438095" progId="PBrush">
                  <p:embed/>
                </p:oleObj>
              </mc:Choice>
              <mc:Fallback>
                <p:oleObj name="Bitmap Image" r:id="rId4" imgW="5896798" imgH="2438095" progId="PBrush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1538288"/>
                        <a:ext cx="8915400" cy="36877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03" name="Line 5"/>
          <p:cNvSpPr>
            <a:spLocks noChangeShapeType="1"/>
          </p:cNvSpPr>
          <p:nvPr/>
        </p:nvSpPr>
        <p:spPr bwMode="auto">
          <a:xfrm>
            <a:off x="5181601" y="3009900"/>
            <a:ext cx="29527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04" name="Rectangle 6"/>
          <p:cNvSpPr>
            <a:spLocks noChangeArrowheads="1"/>
          </p:cNvSpPr>
          <p:nvPr/>
        </p:nvSpPr>
        <p:spPr bwMode="auto">
          <a:xfrm>
            <a:off x="1847851" y="3409950"/>
            <a:ext cx="600075" cy="889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05" name="Rectangle 7"/>
          <p:cNvSpPr>
            <a:spLocks noChangeArrowheads="1"/>
          </p:cNvSpPr>
          <p:nvPr/>
        </p:nvSpPr>
        <p:spPr bwMode="auto">
          <a:xfrm>
            <a:off x="1828800" y="3960814"/>
            <a:ext cx="571500" cy="904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06" name="Rectangle 8"/>
          <p:cNvSpPr>
            <a:spLocks noChangeArrowheads="1"/>
          </p:cNvSpPr>
          <p:nvPr/>
        </p:nvSpPr>
        <p:spPr bwMode="auto">
          <a:xfrm>
            <a:off x="4095751" y="3810001"/>
            <a:ext cx="485775" cy="1047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07" name="Rectangle 9"/>
          <p:cNvSpPr>
            <a:spLocks noChangeArrowheads="1"/>
          </p:cNvSpPr>
          <p:nvPr/>
        </p:nvSpPr>
        <p:spPr bwMode="auto">
          <a:xfrm>
            <a:off x="5591175" y="3540125"/>
            <a:ext cx="438150" cy="889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08" name="Rectangle 10"/>
          <p:cNvSpPr>
            <a:spLocks noChangeArrowheads="1"/>
          </p:cNvSpPr>
          <p:nvPr/>
        </p:nvSpPr>
        <p:spPr bwMode="auto">
          <a:xfrm>
            <a:off x="5924550" y="2714625"/>
            <a:ext cx="419100" cy="889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09" name="Rectangle 11"/>
          <p:cNvSpPr>
            <a:spLocks noChangeArrowheads="1"/>
          </p:cNvSpPr>
          <p:nvPr/>
        </p:nvSpPr>
        <p:spPr bwMode="auto">
          <a:xfrm>
            <a:off x="9286876" y="3533775"/>
            <a:ext cx="581025" cy="114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10" name="Rectangle 12"/>
          <p:cNvSpPr>
            <a:spLocks noChangeArrowheads="1"/>
          </p:cNvSpPr>
          <p:nvPr/>
        </p:nvSpPr>
        <p:spPr bwMode="auto">
          <a:xfrm>
            <a:off x="9305926" y="4086226"/>
            <a:ext cx="638175" cy="1047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11" name="Text Box 13"/>
          <p:cNvSpPr txBox="1">
            <a:spLocks noChangeArrowheads="1"/>
          </p:cNvSpPr>
          <p:nvPr/>
        </p:nvSpPr>
        <p:spPr bwMode="auto">
          <a:xfrm>
            <a:off x="5495926" y="1676400"/>
            <a:ext cx="189547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AMPLIFIER</a:t>
            </a:r>
            <a:endParaRPr lang="en-US"/>
          </a:p>
        </p:txBody>
      </p:sp>
      <p:sp>
        <p:nvSpPr>
          <p:cNvPr id="4112" name="Line 14"/>
          <p:cNvSpPr>
            <a:spLocks noChangeShapeType="1"/>
          </p:cNvSpPr>
          <p:nvPr/>
        </p:nvSpPr>
        <p:spPr bwMode="auto">
          <a:xfrm>
            <a:off x="4057650" y="2085975"/>
            <a:ext cx="46101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grpSp>
        <p:nvGrpSpPr>
          <p:cNvPr id="4114" name="Group 17"/>
          <p:cNvGrpSpPr>
            <a:grpSpLocks/>
          </p:cNvGrpSpPr>
          <p:nvPr/>
        </p:nvGrpSpPr>
        <p:grpSpPr bwMode="auto">
          <a:xfrm>
            <a:off x="2800351" y="2838450"/>
            <a:ext cx="3019425" cy="2705100"/>
            <a:chOff x="906" y="1740"/>
            <a:chExt cx="1902" cy="1920"/>
          </a:xfrm>
        </p:grpSpPr>
        <p:sp>
          <p:nvSpPr>
            <p:cNvPr id="4116" name="Rectangle 18"/>
            <p:cNvSpPr>
              <a:spLocks noChangeArrowheads="1"/>
            </p:cNvSpPr>
            <p:nvPr/>
          </p:nvSpPr>
          <p:spPr bwMode="auto">
            <a:xfrm>
              <a:off x="906" y="1740"/>
              <a:ext cx="1902" cy="1920"/>
            </a:xfrm>
            <a:prstGeom prst="rect">
              <a:avLst/>
            </a:prstGeom>
            <a:noFill/>
            <a:ln w="28575">
              <a:solidFill>
                <a:srgbClr val="00CC00"/>
              </a:solidFill>
              <a:prstDash val="dash"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17" name="Text Box 19"/>
            <p:cNvSpPr txBox="1">
              <a:spLocks noChangeArrowheads="1"/>
            </p:cNvSpPr>
            <p:nvPr/>
          </p:nvSpPr>
          <p:spPr bwMode="auto">
            <a:xfrm>
              <a:off x="1341" y="3356"/>
              <a:ext cx="761" cy="2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 dirty="0"/>
                <a:t>Attenuation</a:t>
              </a:r>
              <a:endParaRPr lang="en-US" sz="1600" dirty="0"/>
            </a:p>
          </p:txBody>
        </p:sp>
      </p:grpSp>
      <p:sp>
        <p:nvSpPr>
          <p:cNvPr id="24" name="Text Box 2"/>
          <p:cNvSpPr txBox="1">
            <a:spLocks noChangeArrowheads="1"/>
          </p:cNvSpPr>
          <p:nvPr/>
        </p:nvSpPr>
        <p:spPr bwMode="auto">
          <a:xfrm>
            <a:off x="2209800" y="228601"/>
            <a:ext cx="815340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sz="2800" dirty="0">
                <a:latin typeface="+mj-lt"/>
                <a:cs typeface="Times New Roman" pitchFamily="18" charset="0"/>
              </a:rPr>
              <a:t>CONSIDER A SIMPLE MICROPHONE AMPLIFIER CONNECTED TO A SPEAKER</a:t>
            </a:r>
            <a:r>
              <a:rPr lang="en-GB" sz="2800" dirty="0">
                <a:latin typeface="+mj-lt"/>
                <a:cs typeface="Times New Roman" pitchFamily="18" charset="0"/>
              </a:rPr>
              <a:t>.</a:t>
            </a:r>
            <a:endParaRPr lang="en-GB" sz="2800" dirty="0">
              <a:latin typeface="+mj-lt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7083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Footer Placeholder 2"/>
          <p:cNvSpPr>
            <a:spLocks noGrp="1"/>
          </p:cNvSpPr>
          <p:nvPr>
            <p:ph type="ftr" sz="quarter" idx="4294967295"/>
          </p:nvPr>
        </p:nvSpPr>
        <p:spPr>
          <a:xfrm>
            <a:off x="4648200" y="6248400"/>
            <a:ext cx="2895600" cy="457200"/>
          </a:xfrm>
          <a:prstGeom prst="rect">
            <a:avLst/>
          </a:prstGeom>
          <a:noFill/>
        </p:spPr>
        <p:txBody>
          <a:bodyPr/>
          <a:lstStyle/>
          <a:p>
            <a:r>
              <a:rPr lang="en-GB" smtClean="0"/>
              <a:t>Equivalent circuit of an amplifier2014-15</a:t>
            </a:r>
          </a:p>
        </p:txBody>
      </p:sp>
      <p:sp>
        <p:nvSpPr>
          <p:cNvPr id="410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4B1888CE-B81E-4D95-BC58-43C47942D8E7}" type="slidenum">
              <a:rPr lang="en-GB" smtClean="0"/>
              <a:pPr/>
              <a:t>7</a:t>
            </a:fld>
            <a:endParaRPr lang="en-GB" smtClean="0"/>
          </a:p>
        </p:txBody>
      </p:sp>
      <p:sp>
        <p:nvSpPr>
          <p:cNvPr id="4102" name="Text Box 3"/>
          <p:cNvSpPr txBox="1">
            <a:spLocks noChangeArrowheads="1"/>
          </p:cNvSpPr>
          <p:nvPr/>
        </p:nvSpPr>
        <p:spPr bwMode="auto">
          <a:xfrm>
            <a:off x="2133600" y="1219200"/>
            <a:ext cx="8305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graphicFrame>
        <p:nvGraphicFramePr>
          <p:cNvPr id="4098" name="Object 4"/>
          <p:cNvGraphicFramePr>
            <a:graphicFrameLocks noChangeAspect="1"/>
          </p:cNvGraphicFramePr>
          <p:nvPr/>
        </p:nvGraphicFramePr>
        <p:xfrm>
          <a:off x="1524000" y="1538288"/>
          <a:ext cx="8915400" cy="3687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2" name="Bitmap Image" r:id="rId4" imgW="5896798" imgH="2438095" progId="PBrush">
                  <p:embed/>
                </p:oleObj>
              </mc:Choice>
              <mc:Fallback>
                <p:oleObj name="Bitmap Image" r:id="rId4" imgW="5896798" imgH="2438095" progId="PBrush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1538288"/>
                        <a:ext cx="8915400" cy="36877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03" name="Line 5"/>
          <p:cNvSpPr>
            <a:spLocks noChangeShapeType="1"/>
          </p:cNvSpPr>
          <p:nvPr/>
        </p:nvSpPr>
        <p:spPr bwMode="auto">
          <a:xfrm>
            <a:off x="5181601" y="3009900"/>
            <a:ext cx="29527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04" name="Rectangle 6"/>
          <p:cNvSpPr>
            <a:spLocks noChangeArrowheads="1"/>
          </p:cNvSpPr>
          <p:nvPr/>
        </p:nvSpPr>
        <p:spPr bwMode="auto">
          <a:xfrm>
            <a:off x="1847851" y="3409950"/>
            <a:ext cx="600075" cy="889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05" name="Rectangle 7"/>
          <p:cNvSpPr>
            <a:spLocks noChangeArrowheads="1"/>
          </p:cNvSpPr>
          <p:nvPr/>
        </p:nvSpPr>
        <p:spPr bwMode="auto">
          <a:xfrm>
            <a:off x="1828800" y="3960814"/>
            <a:ext cx="571500" cy="904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06" name="Rectangle 8"/>
          <p:cNvSpPr>
            <a:spLocks noChangeArrowheads="1"/>
          </p:cNvSpPr>
          <p:nvPr/>
        </p:nvSpPr>
        <p:spPr bwMode="auto">
          <a:xfrm>
            <a:off x="4095751" y="3810001"/>
            <a:ext cx="485775" cy="1047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07" name="Rectangle 9"/>
          <p:cNvSpPr>
            <a:spLocks noChangeArrowheads="1"/>
          </p:cNvSpPr>
          <p:nvPr/>
        </p:nvSpPr>
        <p:spPr bwMode="auto">
          <a:xfrm>
            <a:off x="5591175" y="3540125"/>
            <a:ext cx="438150" cy="889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08" name="Rectangle 10"/>
          <p:cNvSpPr>
            <a:spLocks noChangeArrowheads="1"/>
          </p:cNvSpPr>
          <p:nvPr/>
        </p:nvSpPr>
        <p:spPr bwMode="auto">
          <a:xfrm>
            <a:off x="5924550" y="2714625"/>
            <a:ext cx="419100" cy="889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09" name="Rectangle 11"/>
          <p:cNvSpPr>
            <a:spLocks noChangeArrowheads="1"/>
          </p:cNvSpPr>
          <p:nvPr/>
        </p:nvSpPr>
        <p:spPr bwMode="auto">
          <a:xfrm>
            <a:off x="9286876" y="3533775"/>
            <a:ext cx="581025" cy="114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10" name="Rectangle 12"/>
          <p:cNvSpPr>
            <a:spLocks noChangeArrowheads="1"/>
          </p:cNvSpPr>
          <p:nvPr/>
        </p:nvSpPr>
        <p:spPr bwMode="auto">
          <a:xfrm>
            <a:off x="9305926" y="4086226"/>
            <a:ext cx="638175" cy="1047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11" name="Text Box 13"/>
          <p:cNvSpPr txBox="1">
            <a:spLocks noChangeArrowheads="1"/>
          </p:cNvSpPr>
          <p:nvPr/>
        </p:nvSpPr>
        <p:spPr bwMode="auto">
          <a:xfrm>
            <a:off x="5495926" y="1676400"/>
            <a:ext cx="189547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AMPLIFIER</a:t>
            </a:r>
            <a:endParaRPr lang="en-US"/>
          </a:p>
        </p:txBody>
      </p:sp>
      <p:sp>
        <p:nvSpPr>
          <p:cNvPr id="4112" name="Line 14"/>
          <p:cNvSpPr>
            <a:spLocks noChangeShapeType="1"/>
          </p:cNvSpPr>
          <p:nvPr/>
        </p:nvSpPr>
        <p:spPr bwMode="auto">
          <a:xfrm>
            <a:off x="4057650" y="2085975"/>
            <a:ext cx="46101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113" name="Rectangle 15"/>
          <p:cNvSpPr>
            <a:spLocks noChangeArrowheads="1"/>
          </p:cNvSpPr>
          <p:nvPr/>
        </p:nvSpPr>
        <p:spPr bwMode="auto">
          <a:xfrm>
            <a:off x="5114926" y="2819400"/>
            <a:ext cx="1990725" cy="2569170"/>
          </a:xfrm>
          <a:prstGeom prst="rect">
            <a:avLst/>
          </a:prstGeom>
          <a:noFill/>
          <a:ln w="28575">
            <a:solidFill>
              <a:srgbClr val="FF0000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grpSp>
        <p:nvGrpSpPr>
          <p:cNvPr id="4114" name="Group 17"/>
          <p:cNvGrpSpPr>
            <a:grpSpLocks/>
          </p:cNvGrpSpPr>
          <p:nvPr/>
        </p:nvGrpSpPr>
        <p:grpSpPr bwMode="auto">
          <a:xfrm>
            <a:off x="2800351" y="2838450"/>
            <a:ext cx="3019425" cy="2705100"/>
            <a:chOff x="906" y="1740"/>
            <a:chExt cx="1902" cy="1920"/>
          </a:xfrm>
        </p:grpSpPr>
        <p:sp>
          <p:nvSpPr>
            <p:cNvPr id="4116" name="Rectangle 18"/>
            <p:cNvSpPr>
              <a:spLocks noChangeArrowheads="1"/>
            </p:cNvSpPr>
            <p:nvPr/>
          </p:nvSpPr>
          <p:spPr bwMode="auto">
            <a:xfrm>
              <a:off x="906" y="1740"/>
              <a:ext cx="1902" cy="1920"/>
            </a:xfrm>
            <a:prstGeom prst="rect">
              <a:avLst/>
            </a:prstGeom>
            <a:noFill/>
            <a:ln w="28575">
              <a:solidFill>
                <a:srgbClr val="00CC00"/>
              </a:solidFill>
              <a:prstDash val="dash"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17" name="Text Box 19"/>
            <p:cNvSpPr txBox="1">
              <a:spLocks noChangeArrowheads="1"/>
            </p:cNvSpPr>
            <p:nvPr/>
          </p:nvSpPr>
          <p:spPr bwMode="auto">
            <a:xfrm>
              <a:off x="1341" y="3356"/>
              <a:ext cx="761" cy="2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 dirty="0"/>
                <a:t>Attenuation</a:t>
              </a:r>
              <a:endParaRPr lang="en-US" sz="1600" dirty="0"/>
            </a:p>
          </p:txBody>
        </p:sp>
      </p:grpSp>
      <p:sp>
        <p:nvSpPr>
          <p:cNvPr id="4115" name="Text Box 21"/>
          <p:cNvSpPr txBox="1">
            <a:spLocks noChangeArrowheads="1"/>
          </p:cNvSpPr>
          <p:nvPr/>
        </p:nvSpPr>
        <p:spPr bwMode="auto">
          <a:xfrm>
            <a:off x="5832723" y="4930775"/>
            <a:ext cx="681037" cy="338554"/>
          </a:xfrm>
          <a:prstGeom prst="rect">
            <a:avLst/>
          </a:prstGeom>
          <a:noFill/>
          <a:ln w="9525">
            <a:noFill/>
            <a:prstDash val="sysDot"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dirty="0"/>
              <a:t>Gain</a:t>
            </a:r>
            <a:endParaRPr lang="en-US" sz="1600" dirty="0"/>
          </a:p>
        </p:txBody>
      </p:sp>
      <p:sp>
        <p:nvSpPr>
          <p:cNvPr id="24" name="Text Box 2"/>
          <p:cNvSpPr txBox="1">
            <a:spLocks noChangeArrowheads="1"/>
          </p:cNvSpPr>
          <p:nvPr/>
        </p:nvSpPr>
        <p:spPr bwMode="auto">
          <a:xfrm>
            <a:off x="2209800" y="228601"/>
            <a:ext cx="815340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sz="2800" dirty="0">
                <a:latin typeface="+mj-lt"/>
                <a:cs typeface="Times New Roman" pitchFamily="18" charset="0"/>
              </a:rPr>
              <a:t>CONSIDER A SIMPLE MICROPHONE AMPLIFIER CONNECTED TO A SPEAKER</a:t>
            </a:r>
            <a:r>
              <a:rPr lang="en-GB" sz="2800" dirty="0">
                <a:latin typeface="+mj-lt"/>
                <a:cs typeface="Times New Roman" pitchFamily="18" charset="0"/>
              </a:rPr>
              <a:t>.</a:t>
            </a:r>
            <a:endParaRPr lang="en-GB" sz="2800" dirty="0">
              <a:latin typeface="+mj-lt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1012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Footer Placeholder 2"/>
          <p:cNvSpPr>
            <a:spLocks noGrp="1"/>
          </p:cNvSpPr>
          <p:nvPr>
            <p:ph type="ftr" sz="quarter" idx="4294967295"/>
          </p:nvPr>
        </p:nvSpPr>
        <p:spPr>
          <a:xfrm>
            <a:off x="4648200" y="6248400"/>
            <a:ext cx="2895600" cy="457200"/>
          </a:xfrm>
          <a:prstGeom prst="rect">
            <a:avLst/>
          </a:prstGeom>
          <a:noFill/>
        </p:spPr>
        <p:txBody>
          <a:bodyPr/>
          <a:lstStyle/>
          <a:p>
            <a:r>
              <a:rPr lang="en-GB" smtClean="0"/>
              <a:t>Equivalent circuit of an amplifier2014-15</a:t>
            </a:r>
          </a:p>
        </p:txBody>
      </p:sp>
      <p:sp>
        <p:nvSpPr>
          <p:cNvPr id="410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4B1888CE-B81E-4D95-BC58-43C47942D8E7}" type="slidenum">
              <a:rPr lang="en-GB" smtClean="0"/>
              <a:pPr/>
              <a:t>8</a:t>
            </a:fld>
            <a:endParaRPr lang="en-GB" smtClean="0"/>
          </a:p>
        </p:txBody>
      </p:sp>
      <p:sp>
        <p:nvSpPr>
          <p:cNvPr id="4102" name="Text Box 3"/>
          <p:cNvSpPr txBox="1">
            <a:spLocks noChangeArrowheads="1"/>
          </p:cNvSpPr>
          <p:nvPr/>
        </p:nvSpPr>
        <p:spPr bwMode="auto">
          <a:xfrm>
            <a:off x="2133600" y="1219200"/>
            <a:ext cx="8305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graphicFrame>
        <p:nvGraphicFramePr>
          <p:cNvPr id="4098" name="Object 4"/>
          <p:cNvGraphicFramePr>
            <a:graphicFrameLocks noChangeAspect="1"/>
          </p:cNvGraphicFramePr>
          <p:nvPr/>
        </p:nvGraphicFramePr>
        <p:xfrm>
          <a:off x="1524000" y="1538288"/>
          <a:ext cx="8915400" cy="3687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6" name="Bitmap Image" r:id="rId4" imgW="5896798" imgH="2438095" progId="PBrush">
                  <p:embed/>
                </p:oleObj>
              </mc:Choice>
              <mc:Fallback>
                <p:oleObj name="Bitmap Image" r:id="rId4" imgW="5896798" imgH="2438095" progId="PBrush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1538288"/>
                        <a:ext cx="8915400" cy="36877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03" name="Line 5"/>
          <p:cNvSpPr>
            <a:spLocks noChangeShapeType="1"/>
          </p:cNvSpPr>
          <p:nvPr/>
        </p:nvSpPr>
        <p:spPr bwMode="auto">
          <a:xfrm>
            <a:off x="5181601" y="3009900"/>
            <a:ext cx="29527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04" name="Rectangle 6"/>
          <p:cNvSpPr>
            <a:spLocks noChangeArrowheads="1"/>
          </p:cNvSpPr>
          <p:nvPr/>
        </p:nvSpPr>
        <p:spPr bwMode="auto">
          <a:xfrm>
            <a:off x="1847851" y="3409950"/>
            <a:ext cx="600075" cy="889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05" name="Rectangle 7"/>
          <p:cNvSpPr>
            <a:spLocks noChangeArrowheads="1"/>
          </p:cNvSpPr>
          <p:nvPr/>
        </p:nvSpPr>
        <p:spPr bwMode="auto">
          <a:xfrm>
            <a:off x="1828800" y="3960814"/>
            <a:ext cx="571500" cy="904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06" name="Rectangle 8"/>
          <p:cNvSpPr>
            <a:spLocks noChangeArrowheads="1"/>
          </p:cNvSpPr>
          <p:nvPr/>
        </p:nvSpPr>
        <p:spPr bwMode="auto">
          <a:xfrm>
            <a:off x="4095751" y="3810001"/>
            <a:ext cx="485775" cy="1047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07" name="Rectangle 9"/>
          <p:cNvSpPr>
            <a:spLocks noChangeArrowheads="1"/>
          </p:cNvSpPr>
          <p:nvPr/>
        </p:nvSpPr>
        <p:spPr bwMode="auto">
          <a:xfrm>
            <a:off x="5591175" y="3540125"/>
            <a:ext cx="438150" cy="889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08" name="Rectangle 10"/>
          <p:cNvSpPr>
            <a:spLocks noChangeArrowheads="1"/>
          </p:cNvSpPr>
          <p:nvPr/>
        </p:nvSpPr>
        <p:spPr bwMode="auto">
          <a:xfrm>
            <a:off x="5924550" y="2714625"/>
            <a:ext cx="419100" cy="889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09" name="Rectangle 11"/>
          <p:cNvSpPr>
            <a:spLocks noChangeArrowheads="1"/>
          </p:cNvSpPr>
          <p:nvPr/>
        </p:nvSpPr>
        <p:spPr bwMode="auto">
          <a:xfrm>
            <a:off x="9286876" y="3533775"/>
            <a:ext cx="581025" cy="114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10" name="Rectangle 12"/>
          <p:cNvSpPr>
            <a:spLocks noChangeArrowheads="1"/>
          </p:cNvSpPr>
          <p:nvPr/>
        </p:nvSpPr>
        <p:spPr bwMode="auto">
          <a:xfrm>
            <a:off x="9305926" y="4086226"/>
            <a:ext cx="638175" cy="1047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11" name="Text Box 13"/>
          <p:cNvSpPr txBox="1">
            <a:spLocks noChangeArrowheads="1"/>
          </p:cNvSpPr>
          <p:nvPr/>
        </p:nvSpPr>
        <p:spPr bwMode="auto">
          <a:xfrm>
            <a:off x="5495926" y="1676400"/>
            <a:ext cx="189547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AMPLIFIER</a:t>
            </a:r>
            <a:endParaRPr lang="en-US"/>
          </a:p>
        </p:txBody>
      </p:sp>
      <p:sp>
        <p:nvSpPr>
          <p:cNvPr id="4112" name="Line 14"/>
          <p:cNvSpPr>
            <a:spLocks noChangeShapeType="1"/>
          </p:cNvSpPr>
          <p:nvPr/>
        </p:nvSpPr>
        <p:spPr bwMode="auto">
          <a:xfrm>
            <a:off x="4057650" y="2085975"/>
            <a:ext cx="46101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113" name="Rectangle 15"/>
          <p:cNvSpPr>
            <a:spLocks noChangeArrowheads="1"/>
          </p:cNvSpPr>
          <p:nvPr/>
        </p:nvSpPr>
        <p:spPr bwMode="auto">
          <a:xfrm>
            <a:off x="5114926" y="2819400"/>
            <a:ext cx="1990725" cy="2569170"/>
          </a:xfrm>
          <a:prstGeom prst="rect">
            <a:avLst/>
          </a:prstGeom>
          <a:noFill/>
          <a:ln w="28575">
            <a:solidFill>
              <a:srgbClr val="FF0000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grpSp>
        <p:nvGrpSpPr>
          <p:cNvPr id="4114" name="Group 17"/>
          <p:cNvGrpSpPr>
            <a:grpSpLocks/>
          </p:cNvGrpSpPr>
          <p:nvPr/>
        </p:nvGrpSpPr>
        <p:grpSpPr bwMode="auto">
          <a:xfrm>
            <a:off x="2800351" y="2838450"/>
            <a:ext cx="3019425" cy="2705100"/>
            <a:chOff x="906" y="1740"/>
            <a:chExt cx="1902" cy="1920"/>
          </a:xfrm>
        </p:grpSpPr>
        <p:sp>
          <p:nvSpPr>
            <p:cNvPr id="4116" name="Rectangle 18"/>
            <p:cNvSpPr>
              <a:spLocks noChangeArrowheads="1"/>
            </p:cNvSpPr>
            <p:nvPr/>
          </p:nvSpPr>
          <p:spPr bwMode="auto">
            <a:xfrm>
              <a:off x="906" y="1740"/>
              <a:ext cx="1902" cy="1920"/>
            </a:xfrm>
            <a:prstGeom prst="rect">
              <a:avLst/>
            </a:prstGeom>
            <a:noFill/>
            <a:ln w="28575">
              <a:solidFill>
                <a:srgbClr val="00CC00"/>
              </a:solidFill>
              <a:prstDash val="dash"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17" name="Text Box 19"/>
            <p:cNvSpPr txBox="1">
              <a:spLocks noChangeArrowheads="1"/>
            </p:cNvSpPr>
            <p:nvPr/>
          </p:nvSpPr>
          <p:spPr bwMode="auto">
            <a:xfrm>
              <a:off x="1341" y="3356"/>
              <a:ext cx="761" cy="2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 dirty="0"/>
                <a:t>Attenuation</a:t>
              </a:r>
              <a:endParaRPr lang="en-US" sz="1600" dirty="0"/>
            </a:p>
          </p:txBody>
        </p:sp>
      </p:grpSp>
      <p:sp>
        <p:nvSpPr>
          <p:cNvPr id="4115" name="Text Box 21"/>
          <p:cNvSpPr txBox="1">
            <a:spLocks noChangeArrowheads="1"/>
          </p:cNvSpPr>
          <p:nvPr/>
        </p:nvSpPr>
        <p:spPr bwMode="auto">
          <a:xfrm>
            <a:off x="5832723" y="4930775"/>
            <a:ext cx="681037" cy="338554"/>
          </a:xfrm>
          <a:prstGeom prst="rect">
            <a:avLst/>
          </a:prstGeom>
          <a:noFill/>
          <a:ln w="9525">
            <a:noFill/>
            <a:prstDash val="sysDot"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dirty="0"/>
              <a:t>Gain</a:t>
            </a:r>
            <a:endParaRPr lang="en-US" sz="1600" dirty="0"/>
          </a:p>
        </p:txBody>
      </p:sp>
      <p:sp>
        <p:nvSpPr>
          <p:cNvPr id="22" name="Rectangle 16"/>
          <p:cNvSpPr>
            <a:spLocks noChangeArrowheads="1"/>
          </p:cNvSpPr>
          <p:nvPr/>
        </p:nvSpPr>
        <p:spPr bwMode="auto">
          <a:xfrm>
            <a:off x="6911080" y="2714625"/>
            <a:ext cx="3238500" cy="2819400"/>
          </a:xfrm>
          <a:prstGeom prst="rect">
            <a:avLst/>
          </a:prstGeom>
          <a:noFill/>
          <a:ln w="28575">
            <a:solidFill>
              <a:srgbClr val="00CC00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3" name="Rectangle 20"/>
          <p:cNvSpPr>
            <a:spLocks noChangeArrowheads="1"/>
          </p:cNvSpPr>
          <p:nvPr/>
        </p:nvSpPr>
        <p:spPr bwMode="auto">
          <a:xfrm>
            <a:off x="7957243" y="5118157"/>
            <a:ext cx="1175963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dirty="0"/>
              <a:t>Attenuation</a:t>
            </a:r>
            <a:endParaRPr lang="en-US" sz="1600" dirty="0"/>
          </a:p>
        </p:txBody>
      </p:sp>
      <p:sp>
        <p:nvSpPr>
          <p:cNvPr id="24" name="Text Box 2"/>
          <p:cNvSpPr txBox="1">
            <a:spLocks noChangeArrowheads="1"/>
          </p:cNvSpPr>
          <p:nvPr/>
        </p:nvSpPr>
        <p:spPr bwMode="auto">
          <a:xfrm>
            <a:off x="2209800" y="228601"/>
            <a:ext cx="815340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sz="2800" dirty="0">
                <a:latin typeface="+mj-lt"/>
                <a:cs typeface="Times New Roman" pitchFamily="18" charset="0"/>
              </a:rPr>
              <a:t>CONSIDER A SIMPLE MICROPHONE AMPLIFIER CONNECTED TO A SPEAKER</a:t>
            </a:r>
            <a:r>
              <a:rPr lang="en-GB" sz="2800" dirty="0">
                <a:latin typeface="+mj-lt"/>
                <a:cs typeface="Times New Roman" pitchFamily="18" charset="0"/>
              </a:rPr>
              <a:t>.</a:t>
            </a:r>
            <a:endParaRPr lang="en-GB" sz="2800" dirty="0">
              <a:latin typeface="+mj-lt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4036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Amplifier Equivalent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>
              <a:spcBef>
                <a:spcPct val="50000"/>
              </a:spcBef>
              <a:defRPr/>
            </a:pPr>
            <a:r>
              <a:rPr lang="en-GB" dirty="0">
                <a:cs typeface="Times New Roman" pitchFamily="18" charset="0"/>
              </a:rPr>
              <a:t>If we examine the circuit carefully we can see that </a:t>
            </a:r>
            <a:r>
              <a:rPr lang="en-GB" i="1" dirty="0" err="1">
                <a:solidFill>
                  <a:srgbClr val="FF3300"/>
                </a:solidFill>
                <a:cs typeface="Times New Roman" pitchFamily="18" charset="0"/>
              </a:rPr>
              <a:t>Rint</a:t>
            </a:r>
            <a:r>
              <a:rPr lang="en-GB" dirty="0">
                <a:solidFill>
                  <a:srgbClr val="FF3300"/>
                </a:solidFill>
                <a:cs typeface="Times New Roman" pitchFamily="18" charset="0"/>
              </a:rPr>
              <a:t> and </a:t>
            </a:r>
            <a:r>
              <a:rPr lang="en-GB" i="1" dirty="0" err="1">
                <a:solidFill>
                  <a:srgbClr val="FF3300"/>
                </a:solidFill>
                <a:cs typeface="Times New Roman" pitchFamily="18" charset="0"/>
              </a:rPr>
              <a:t>Rin</a:t>
            </a:r>
            <a:r>
              <a:rPr lang="en-GB" i="1" dirty="0">
                <a:solidFill>
                  <a:srgbClr val="FF3300"/>
                </a:solidFill>
                <a:cs typeface="Times New Roman" pitchFamily="18" charset="0"/>
              </a:rPr>
              <a:t>  </a:t>
            </a:r>
            <a:r>
              <a:rPr lang="en-GB" dirty="0">
                <a:solidFill>
                  <a:srgbClr val="FF3300"/>
                </a:solidFill>
                <a:cs typeface="Times New Roman" pitchFamily="18" charset="0"/>
              </a:rPr>
              <a:t>form a potential divider</a:t>
            </a:r>
            <a:r>
              <a:rPr lang="en-GB" dirty="0">
                <a:cs typeface="Times New Roman" pitchFamily="18" charset="0"/>
              </a:rPr>
              <a:t>. 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dirty="0">
                <a:cs typeface="Times New Roman" pitchFamily="18" charset="0"/>
              </a:rPr>
              <a:t>Only a proportion of the mic output voltage </a:t>
            </a:r>
            <a:r>
              <a:rPr lang="en-GB" dirty="0">
                <a:solidFill>
                  <a:srgbClr val="FF3300"/>
                </a:solidFill>
                <a:cs typeface="Times New Roman" pitchFamily="18" charset="0"/>
              </a:rPr>
              <a:t>(</a:t>
            </a:r>
            <a:r>
              <a:rPr lang="en-GB" i="1" dirty="0" err="1">
                <a:solidFill>
                  <a:srgbClr val="FF3300"/>
                </a:solidFill>
                <a:cs typeface="Times New Roman" pitchFamily="18" charset="0"/>
              </a:rPr>
              <a:t>Vm</a:t>
            </a:r>
            <a:r>
              <a:rPr lang="en-GB" i="1" dirty="0">
                <a:solidFill>
                  <a:srgbClr val="FF3300"/>
                </a:solidFill>
                <a:cs typeface="Times New Roman" pitchFamily="18" charset="0"/>
              </a:rPr>
              <a:t> </a:t>
            </a:r>
            <a:r>
              <a:rPr lang="en-GB" dirty="0">
                <a:solidFill>
                  <a:srgbClr val="FF3300"/>
                </a:solidFill>
                <a:cs typeface="Times New Roman" pitchFamily="18" charset="0"/>
              </a:rPr>
              <a:t>)</a:t>
            </a:r>
            <a:r>
              <a:rPr lang="en-GB" dirty="0">
                <a:cs typeface="Times New Roman" pitchFamily="18" charset="0"/>
              </a:rPr>
              <a:t> will arrive across </a:t>
            </a:r>
            <a:r>
              <a:rPr lang="en-GB" i="1" dirty="0" err="1">
                <a:solidFill>
                  <a:srgbClr val="FF3300"/>
                </a:solidFill>
                <a:cs typeface="Times New Roman" pitchFamily="18" charset="0"/>
              </a:rPr>
              <a:t>Rin</a:t>
            </a:r>
            <a:r>
              <a:rPr lang="en-GB" i="1" dirty="0">
                <a:solidFill>
                  <a:srgbClr val="FF3300"/>
                </a:solidFill>
                <a:cs typeface="Times New Roman" pitchFamily="18" charset="0"/>
              </a:rPr>
              <a:t>.</a:t>
            </a:r>
            <a:r>
              <a:rPr lang="en-GB" dirty="0">
                <a:cs typeface="Times New Roman" pitchFamily="18" charset="0"/>
              </a:rPr>
              <a:t>  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dirty="0">
                <a:cs typeface="Times New Roman" pitchFamily="18" charset="0"/>
              </a:rPr>
              <a:t>The amplifier has actually reduced the size of signal being amplified. 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dirty="0">
                <a:cs typeface="Times New Roman" pitchFamily="18" charset="0"/>
              </a:rPr>
              <a:t>In addition, after amplification, the signal </a:t>
            </a:r>
            <a:r>
              <a:rPr lang="en-GB" i="1" dirty="0" err="1">
                <a:solidFill>
                  <a:srgbClr val="FF3300"/>
                </a:solidFill>
                <a:cs typeface="Times New Roman" pitchFamily="18" charset="0"/>
              </a:rPr>
              <a:t>Va</a:t>
            </a:r>
            <a:r>
              <a:rPr lang="en-GB" i="1" dirty="0">
                <a:cs typeface="Times New Roman" pitchFamily="18" charset="0"/>
              </a:rPr>
              <a:t> </a:t>
            </a:r>
            <a:r>
              <a:rPr lang="en-GB" dirty="0">
                <a:cs typeface="Times New Roman" pitchFamily="18" charset="0"/>
              </a:rPr>
              <a:t>will, again, be attenuated by the </a:t>
            </a:r>
            <a:r>
              <a:rPr lang="en-GB" dirty="0">
                <a:solidFill>
                  <a:srgbClr val="FF3300"/>
                </a:solidFill>
                <a:cs typeface="Times New Roman" pitchFamily="18" charset="0"/>
              </a:rPr>
              <a:t>potential divider formed between </a:t>
            </a:r>
            <a:r>
              <a:rPr lang="en-GB" i="1" dirty="0">
                <a:solidFill>
                  <a:srgbClr val="FF3300"/>
                </a:solidFill>
                <a:cs typeface="Times New Roman" pitchFamily="18" charset="0"/>
              </a:rPr>
              <a:t>Rout</a:t>
            </a:r>
            <a:r>
              <a:rPr lang="en-GB" dirty="0">
                <a:solidFill>
                  <a:srgbClr val="FF3300"/>
                </a:solidFill>
                <a:cs typeface="Times New Roman" pitchFamily="18" charset="0"/>
              </a:rPr>
              <a:t> and the load</a:t>
            </a:r>
            <a:r>
              <a:rPr lang="en-GB" dirty="0">
                <a:cs typeface="Times New Roman" pitchFamily="18" charset="0"/>
              </a:rPr>
              <a:t>.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dirty="0">
                <a:cs typeface="Times New Roman" pitchFamily="18" charset="0"/>
              </a:rPr>
              <a:t>If we are not careful with our design we could end up with a net attenuation rather than a net amplification. 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dirty="0">
                <a:cs typeface="Times New Roman" pitchFamily="18" charset="0"/>
              </a:rPr>
              <a:t>Because of the </a:t>
            </a:r>
            <a:r>
              <a:rPr lang="en-GB" dirty="0">
                <a:solidFill>
                  <a:srgbClr val="FF3300"/>
                </a:solidFill>
                <a:cs typeface="Times New Roman" pitchFamily="18" charset="0"/>
              </a:rPr>
              <a:t>two lots of</a:t>
            </a:r>
            <a:r>
              <a:rPr lang="en-GB" dirty="0">
                <a:cs typeface="Times New Roman" pitchFamily="18" charset="0"/>
              </a:rPr>
              <a:t> </a:t>
            </a:r>
            <a:r>
              <a:rPr lang="en-GB" dirty="0">
                <a:solidFill>
                  <a:srgbClr val="FF3300"/>
                </a:solidFill>
                <a:cs typeface="Times New Roman" pitchFamily="18" charset="0"/>
              </a:rPr>
              <a:t>attenuation</a:t>
            </a:r>
            <a:r>
              <a:rPr lang="en-GB" dirty="0">
                <a:cs typeface="Times New Roman" pitchFamily="18" charset="0"/>
              </a:rPr>
              <a:t> it is not possible to achieve an overall gain equal to that of “</a:t>
            </a:r>
            <a:r>
              <a:rPr lang="en-GB" i="1" dirty="0">
                <a:solidFill>
                  <a:srgbClr val="FF3300"/>
                </a:solidFill>
                <a:cs typeface="Times New Roman" pitchFamily="18" charset="0"/>
              </a:rPr>
              <a:t>A</a:t>
            </a:r>
            <a:r>
              <a:rPr lang="en-GB" dirty="0">
                <a:cs typeface="Times New Roman" pitchFamily="18" charset="0"/>
              </a:rPr>
              <a:t>”.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0337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Amplifier Equivalent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9525" indent="-9525" algn="just">
              <a:spcBef>
                <a:spcPct val="50000"/>
              </a:spcBef>
              <a:defRPr/>
            </a:pPr>
            <a:r>
              <a:rPr lang="en-GB" dirty="0">
                <a:cs typeface="Times New Roman" pitchFamily="18" charset="0"/>
              </a:rPr>
              <a:t>Therefore, whenever you use amplifiers to provide gain you must take into account the loading effects </a:t>
            </a:r>
            <a:r>
              <a:rPr lang="en-GB" dirty="0">
                <a:solidFill>
                  <a:srgbClr val="FF3300"/>
                </a:solidFill>
                <a:cs typeface="Times New Roman" pitchFamily="18" charset="0"/>
              </a:rPr>
              <a:t>of</a:t>
            </a:r>
            <a:r>
              <a:rPr lang="en-GB" dirty="0">
                <a:cs typeface="Times New Roman" pitchFamily="18" charset="0"/>
              </a:rPr>
              <a:t> and </a:t>
            </a:r>
            <a:r>
              <a:rPr lang="en-GB" dirty="0">
                <a:solidFill>
                  <a:srgbClr val="FF3300"/>
                </a:solidFill>
                <a:cs typeface="Times New Roman" pitchFamily="18" charset="0"/>
              </a:rPr>
              <a:t>on</a:t>
            </a:r>
            <a:r>
              <a:rPr lang="en-GB" dirty="0">
                <a:cs typeface="Times New Roman" pitchFamily="18" charset="0"/>
              </a:rPr>
              <a:t> the amplifiers which will give rise to attenuations  and hence reduced overall gain.</a:t>
            </a:r>
          </a:p>
          <a:p>
            <a:pPr marL="9525" indent="-9525" algn="just">
              <a:spcBef>
                <a:spcPct val="50000"/>
              </a:spcBef>
              <a:defRPr/>
            </a:pPr>
            <a:endParaRPr lang="en-GB" dirty="0">
              <a:cs typeface="Times New Roman" pitchFamily="18" charset="0"/>
            </a:endParaRPr>
          </a:p>
          <a:p>
            <a:pPr marL="9525" indent="-9525" algn="just">
              <a:spcBef>
                <a:spcPct val="50000"/>
              </a:spcBef>
              <a:defRPr/>
            </a:pPr>
            <a:r>
              <a:rPr lang="en-GB" dirty="0">
                <a:cs typeface="Times New Roman" pitchFamily="18" charset="0"/>
              </a:rPr>
              <a:t>In practice a single amplifier is not used because the demands of the microphone on the amplifier are different from the demands of the speaker on the amplifier.</a:t>
            </a:r>
          </a:p>
          <a:p>
            <a:pPr marL="9525" indent="-9525" algn="just">
              <a:spcBef>
                <a:spcPct val="50000"/>
              </a:spcBef>
              <a:defRPr/>
            </a:pPr>
            <a:r>
              <a:rPr lang="en-GB" dirty="0">
                <a:cs typeface="Times New Roman" pitchFamily="18" charset="0"/>
              </a:rPr>
              <a:t>Hence we more commonly have the need for two amplifiers:</a:t>
            </a:r>
          </a:p>
          <a:p>
            <a:pPr marL="9525" indent="-9525" algn="just">
              <a:spcBef>
                <a:spcPct val="50000"/>
              </a:spcBef>
              <a:buFontTx/>
              <a:buAutoNum type="arabicPeriod"/>
              <a:defRPr/>
            </a:pPr>
            <a:r>
              <a:rPr lang="en-GB" dirty="0">
                <a:cs typeface="Times New Roman" pitchFamily="18" charset="0"/>
              </a:rPr>
              <a:t>A</a:t>
            </a:r>
            <a:r>
              <a:rPr lang="en-GB" dirty="0">
                <a:solidFill>
                  <a:srgbClr val="FF0000"/>
                </a:solidFill>
                <a:cs typeface="Times New Roman" pitchFamily="18" charset="0"/>
              </a:rPr>
              <a:t> preamplifier </a:t>
            </a:r>
            <a:r>
              <a:rPr lang="en-GB" dirty="0">
                <a:cs typeface="Times New Roman" pitchFamily="18" charset="0"/>
              </a:rPr>
              <a:t>and </a:t>
            </a:r>
          </a:p>
          <a:p>
            <a:pPr marL="9525" indent="-9525" algn="just">
              <a:spcBef>
                <a:spcPct val="50000"/>
              </a:spcBef>
              <a:buFontTx/>
              <a:buAutoNum type="arabicPeriod"/>
              <a:defRPr/>
            </a:pPr>
            <a:r>
              <a:rPr lang="en-GB" dirty="0">
                <a:cs typeface="Times New Roman" pitchFamily="18" charset="0"/>
              </a:rPr>
              <a:t>A </a:t>
            </a:r>
            <a:r>
              <a:rPr lang="en-GB" dirty="0">
                <a:solidFill>
                  <a:srgbClr val="FF0000"/>
                </a:solidFill>
                <a:cs typeface="Times New Roman" pitchFamily="18" charset="0"/>
              </a:rPr>
              <a:t>power amplifier</a:t>
            </a:r>
            <a:r>
              <a:rPr lang="en-GB" dirty="0">
                <a:cs typeface="Times New Roman" pitchFamily="18" charset="0"/>
              </a:rPr>
              <a:t>.</a:t>
            </a:r>
          </a:p>
          <a:p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92336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Amplifier Equivalent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A </a:t>
            </a:r>
            <a:r>
              <a:rPr lang="en-GB" dirty="0">
                <a:solidFill>
                  <a:srgbClr val="FF0000"/>
                </a:solidFill>
              </a:rPr>
              <a:t>preamplifier </a:t>
            </a:r>
            <a:r>
              <a:rPr lang="en-GB" dirty="0"/>
              <a:t>is required to provide a high input resistance for maximum voltage transfer and a high gain. Its output resistance consequently is unlikely to be low enough to drive a speaker.</a:t>
            </a:r>
          </a:p>
          <a:p>
            <a:pPr>
              <a:spcBef>
                <a:spcPct val="50000"/>
              </a:spcBef>
            </a:pPr>
            <a:r>
              <a:rPr lang="en-GB" dirty="0"/>
              <a:t>A </a:t>
            </a:r>
            <a:r>
              <a:rPr lang="en-GB" dirty="0">
                <a:solidFill>
                  <a:srgbClr val="FF0000"/>
                </a:solidFill>
              </a:rPr>
              <a:t>power amplifier </a:t>
            </a:r>
            <a:r>
              <a:rPr lang="en-GB" dirty="0"/>
              <a:t>is more concerned with providing a low output resistance with a high current drive capability to supply high power to a speaker.</a:t>
            </a:r>
          </a:p>
          <a:p>
            <a:pPr>
              <a:spcBef>
                <a:spcPct val="50000"/>
              </a:spcBef>
            </a:pPr>
            <a:r>
              <a:rPr lang="en-GB" dirty="0"/>
              <a:t>Consequently they both have different combinations of input resistance, output resistance and gain.</a:t>
            </a:r>
          </a:p>
          <a:p>
            <a:pPr>
              <a:spcBef>
                <a:spcPct val="50000"/>
              </a:spcBef>
            </a:pPr>
            <a:r>
              <a:rPr lang="en-GB" dirty="0"/>
              <a:t>Working in tandem they provide the correct mix of voltage amplification and power amplification.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9177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Two stage amplifiers</a:t>
            </a:r>
            <a:endParaRPr lang="en-GB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844825"/>
            <a:ext cx="9144000" cy="3188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223819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Two stage amplifiers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Points to note:</a:t>
            </a:r>
          </a:p>
          <a:p>
            <a:pPr lvl="1"/>
            <a:r>
              <a:rPr lang="en-GB" dirty="0" smtClean="0"/>
              <a:t>There are </a:t>
            </a:r>
            <a:r>
              <a:rPr lang="en-GB" dirty="0" smtClean="0">
                <a:solidFill>
                  <a:srgbClr val="FF0000"/>
                </a:solidFill>
              </a:rPr>
              <a:t>three lots of attenuation </a:t>
            </a:r>
            <a:r>
              <a:rPr lang="en-GB" dirty="0" smtClean="0"/>
              <a:t>and</a:t>
            </a:r>
            <a:r>
              <a:rPr lang="en-GB" dirty="0" smtClean="0">
                <a:solidFill>
                  <a:srgbClr val="FF0000"/>
                </a:solidFill>
              </a:rPr>
              <a:t> two lots of amplification</a:t>
            </a:r>
          </a:p>
          <a:p>
            <a:pPr lvl="1"/>
            <a:r>
              <a:rPr lang="en-GB" dirty="0" smtClean="0"/>
              <a:t>The overall </a:t>
            </a:r>
            <a:r>
              <a:rPr lang="en-GB" dirty="0" smtClean="0">
                <a:solidFill>
                  <a:srgbClr val="FF0000"/>
                </a:solidFill>
              </a:rPr>
              <a:t>amplification</a:t>
            </a:r>
            <a:r>
              <a:rPr lang="en-GB" dirty="0" smtClean="0"/>
              <a:t> product </a:t>
            </a:r>
            <a:r>
              <a:rPr lang="en-GB" dirty="0" smtClean="0">
                <a:solidFill>
                  <a:srgbClr val="FF0000"/>
                </a:solidFill>
              </a:rPr>
              <a:t>must exceed </a:t>
            </a:r>
            <a:r>
              <a:rPr lang="en-GB" dirty="0" smtClean="0"/>
              <a:t>the </a:t>
            </a:r>
            <a:r>
              <a:rPr lang="en-GB" dirty="0" smtClean="0">
                <a:solidFill>
                  <a:srgbClr val="FF0000"/>
                </a:solidFill>
              </a:rPr>
              <a:t>attenuation</a:t>
            </a:r>
            <a:r>
              <a:rPr lang="en-GB" dirty="0" smtClean="0"/>
              <a:t> products if overall amplification is to be achieved</a:t>
            </a:r>
          </a:p>
          <a:p>
            <a:pPr lvl="1"/>
            <a:r>
              <a:rPr lang="en-GB" dirty="0" smtClean="0"/>
              <a:t>Usually the </a:t>
            </a:r>
            <a:r>
              <a:rPr lang="en-GB" dirty="0" smtClean="0">
                <a:solidFill>
                  <a:srgbClr val="FF0000"/>
                </a:solidFill>
              </a:rPr>
              <a:t>first</a:t>
            </a:r>
            <a:r>
              <a:rPr lang="en-GB" dirty="0" smtClean="0"/>
              <a:t> amplifier stage is a </a:t>
            </a:r>
            <a:r>
              <a:rPr lang="en-GB" dirty="0" smtClean="0">
                <a:solidFill>
                  <a:srgbClr val="FF0000"/>
                </a:solidFill>
              </a:rPr>
              <a:t>pre-amp</a:t>
            </a:r>
            <a:r>
              <a:rPr lang="en-GB" dirty="0" smtClean="0"/>
              <a:t> and the </a:t>
            </a:r>
            <a:r>
              <a:rPr lang="en-GB" dirty="0" smtClean="0">
                <a:solidFill>
                  <a:srgbClr val="FF0000"/>
                </a:solidFill>
              </a:rPr>
              <a:t>second</a:t>
            </a:r>
            <a:r>
              <a:rPr lang="en-GB" dirty="0" smtClean="0"/>
              <a:t> amplifier is a </a:t>
            </a:r>
            <a:r>
              <a:rPr lang="en-GB" dirty="0" smtClean="0">
                <a:solidFill>
                  <a:srgbClr val="FF0000"/>
                </a:solidFill>
              </a:rPr>
              <a:t>power amplifier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1445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Two stage amplifiers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 interface a sensor to a powerful load, e.g. microphone to a speaker, we need both signal and power amplification. i.e. we need a small signal amplifier and a power amplifier stage.</a:t>
            </a:r>
          </a:p>
          <a:p>
            <a:r>
              <a:rPr lang="en-GB" dirty="0" smtClean="0"/>
              <a:t>Each of the two types of amplifier has its own specific job to do and a different performance specification</a:t>
            </a:r>
          </a:p>
        </p:txBody>
      </p:sp>
    </p:spTree>
    <p:extLst>
      <p:ext uri="{BB962C8B-B14F-4D97-AF65-F5344CB8AC3E}">
        <p14:creationId xmlns:p14="http://schemas.microsoft.com/office/powerpoint/2010/main" val="6594854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Two stage amplifiers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Consider the connecting a microphone directly to a speaker</a:t>
            </a:r>
          </a:p>
          <a:p>
            <a:pPr lvl="1"/>
            <a:r>
              <a:rPr lang="en-GB" dirty="0" smtClean="0"/>
              <a:t>Assume the following specifications for the microphone and speaker:	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Mic: 400</a:t>
            </a:r>
            <a:r>
              <a:rPr lang="el-GR" dirty="0" smtClean="0"/>
              <a:t>Ω</a:t>
            </a:r>
            <a:r>
              <a:rPr lang="en-GB" dirty="0" smtClean="0"/>
              <a:t> output impedance</a:t>
            </a:r>
          </a:p>
          <a:p>
            <a:pPr lvl="1"/>
            <a:r>
              <a:rPr lang="en-GB" dirty="0" smtClean="0"/>
              <a:t>Speaker: 8</a:t>
            </a:r>
            <a:r>
              <a:rPr lang="el-GR" dirty="0" smtClean="0"/>
              <a:t>Ω</a:t>
            </a:r>
            <a:r>
              <a:rPr lang="en-GB" dirty="0" smtClean="0"/>
              <a:t>, 5W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68557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Two stage amplifiers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981200" y="3573016"/>
                <a:ext cx="8229600" cy="1944217"/>
              </a:xfrm>
            </p:spPr>
            <p:txBody>
              <a:bodyPr>
                <a:normAutofit fontScale="85000" lnSpcReduction="10000"/>
              </a:bodyPr>
              <a:lstStyle/>
              <a:p>
                <a:pPr marL="0" indent="0">
                  <a:buNone/>
                </a:pPr>
                <a:r>
                  <a:rPr lang="en-GB" dirty="0" smtClean="0"/>
                  <a:t>Speaker Voltage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𝐿</m:t>
                            </m:r>
                          </m:sub>
                        </m:sSub>
                      </m:e>
                    </m:d>
                    <m:r>
                      <a:rPr lang="en-GB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b="0" i="1" smtClean="0">
                                <a:latin typeface="Cambria Math"/>
                              </a:rPr>
                              <m:t>8</m:t>
                            </m:r>
                          </m:num>
                          <m:den>
                            <m:r>
                              <a:rPr lang="en-GB" b="0" i="1" smtClean="0">
                                <a:latin typeface="Cambria Math"/>
                              </a:rPr>
                              <m:t>408</m:t>
                            </m:r>
                          </m:den>
                        </m:f>
                      </m:e>
                    </m:d>
                    <m:r>
                      <a:rPr lang="en-GB" b="0" i="1" smtClean="0">
                        <a:latin typeface="Cambria Math"/>
                        <a:ea typeface="Cambria Math"/>
                      </a:rPr>
                      <m:t>×50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𝑚𝑉</m:t>
                    </m:r>
                  </m:oMath>
                </a14:m>
                <a:endParaRPr lang="en-GB" b="0" i="1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=0.98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𝑚𝑉</m:t>
                      </m:r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Power supplied to speaker=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GB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b="0" i="1" smtClean="0">
                                          <a:latin typeface="Cambria Math"/>
                                        </a:rPr>
                                        <m:t>𝑉</m:t>
                                      </m:r>
                                    </m:e>
                                    <m:sub>
                                      <m:r>
                                        <a:rPr lang="en-GB" b="0" i="1" smtClean="0">
                                          <a:latin typeface="Cambria Math"/>
                                        </a:rPr>
                                        <m:t>𝐿</m:t>
                                      </m:r>
                                    </m:sub>
                                  </m:sSub>
                                </m:e>
                              </m:d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0.98</m:t>
                                  </m:r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×</m:t>
                                  </m:r>
                                  <m:sSup>
                                    <m:sSupPr>
                                      <m:ctrlPr>
                                        <a:rPr lang="en-GB" b="0" i="1" smtClean="0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GB" b="0" i="1" smtClean="0">
                                          <a:latin typeface="Cambria Math"/>
                                          <a:ea typeface="Cambria Math"/>
                                        </a:rPr>
                                        <m:t>10</m:t>
                                      </m:r>
                                    </m:e>
                                    <m:sup>
                                      <m:r>
                                        <a:rPr lang="en-GB" b="0" i="1" smtClean="0">
                                          <a:latin typeface="Cambria Math"/>
                                          <a:ea typeface="Cambria Math"/>
                                        </a:rPr>
                                        <m:t>−3</m:t>
                                      </m:r>
                                    </m:sup>
                                  </m:sSup>
                                </m:e>
                              </m:d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en-GB" b="0" i="1" smtClean="0">
                          <a:latin typeface="Cambria Math"/>
                        </a:rPr>
                        <m:t>=120</m:t>
                      </m:r>
                      <m:r>
                        <a:rPr lang="en-GB" b="0" i="1" smtClean="0">
                          <a:latin typeface="Cambria Math"/>
                        </a:rPr>
                        <m:t>𝑛𝑊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981200" y="3573016"/>
                <a:ext cx="8229600" cy="1944217"/>
              </a:xfrm>
              <a:blipFill rotWithShape="0">
                <a:blip r:embed="rId2"/>
                <a:stretch>
                  <a:fillRect l="-1111" t="-188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9900" y="1516744"/>
            <a:ext cx="6372200" cy="1794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457611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Two stage amplifiers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Points to note:</a:t>
            </a:r>
          </a:p>
          <a:p>
            <a:pPr lvl="1"/>
            <a:r>
              <a:rPr lang="en-GB" dirty="0" smtClean="0"/>
              <a:t>Power supplied to the speaker is minute. Therefore there will be no sound from the speaker</a:t>
            </a:r>
          </a:p>
          <a:p>
            <a:pPr lvl="1"/>
            <a:r>
              <a:rPr lang="en-GB" dirty="0" smtClean="0"/>
              <a:t>We get poor voltage transfer between Mic and speaker</a:t>
            </a:r>
          </a:p>
          <a:p>
            <a:pPr lvl="1"/>
            <a:r>
              <a:rPr lang="en-GB" dirty="0" smtClean="0"/>
              <a:t>The system needs an amplifier to interface between the source and load</a:t>
            </a:r>
          </a:p>
          <a:p>
            <a:pPr marL="457200" lvl="1" indent="0">
              <a:buNone/>
            </a:pPr>
            <a:endParaRPr lang="en-GB" dirty="0" smtClean="0"/>
          </a:p>
          <a:p>
            <a:pPr marL="57150" indent="0">
              <a:buNone/>
            </a:pPr>
            <a:r>
              <a:rPr lang="en-GB" sz="2600" dirty="0">
                <a:solidFill>
                  <a:srgbClr val="FF0000"/>
                </a:solidFill>
              </a:rPr>
              <a:t>Consider connecting a small signal amplifier between the source and load</a:t>
            </a:r>
            <a:endParaRPr lang="en-GB" sz="2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1277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Two stage amplifiers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981200" y="3947363"/>
                <a:ext cx="8229600" cy="156987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 smtClean="0"/>
                  <a:t>Therefore, power supplied to speaker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38</m:t>
                                  </m:r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×</m:t>
                                  </m:r>
                                  <m:sSup>
                                    <m:sSup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10</m:t>
                                      </m:r>
                                    </m:e>
                                    <m:sup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−3</m:t>
                                      </m:r>
                                    </m:sup>
                                  </m:sSup>
                                </m:e>
                              </m:d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en-GB" b="0" i="1" smtClean="0">
                          <a:latin typeface="Cambria Math"/>
                        </a:rPr>
                        <m:t>=180µ</m:t>
                      </m:r>
                      <m:r>
                        <a:rPr lang="en-GB" b="0" i="1" smtClean="0">
                          <a:latin typeface="Cambria Math"/>
                        </a:rPr>
                        <m:t>𝑊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981200" y="3947363"/>
                <a:ext cx="8229600" cy="1569870"/>
              </a:xfrm>
              <a:blipFill rotWithShape="0">
                <a:blip r:embed="rId2"/>
                <a:stretch>
                  <a:fillRect l="-1481" t="-66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278" y="1557760"/>
            <a:ext cx="4104456" cy="21745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/>
              <p:cNvSpPr txBox="1"/>
              <p:nvPr/>
            </p:nvSpPr>
            <p:spPr>
              <a:xfrm>
                <a:off x="6056734" y="1838017"/>
                <a:ext cx="3960440" cy="16140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</a:rPr>
                        <m:t>𝑉</m:t>
                      </m:r>
                      <m:r>
                        <a:rPr lang="en-GB" i="1">
                          <a:latin typeface="Cambria Math"/>
                        </a:rPr>
                        <m:t>1=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/>
                                </a:rPr>
                                <m:t>10</m:t>
                              </m:r>
                              <m:r>
                                <a:rPr lang="en-GB" i="1">
                                  <a:latin typeface="Cambria Math"/>
                                </a:rPr>
                                <m:t>𝑘</m:t>
                              </m:r>
                            </m:num>
                            <m:den>
                              <m:r>
                                <a:rPr lang="en-GB" i="1">
                                  <a:latin typeface="Cambria Math"/>
                                </a:rPr>
                                <m:t>10</m:t>
                              </m:r>
                              <m:r>
                                <a:rPr lang="en-GB" i="1">
                                  <a:latin typeface="Cambria Math"/>
                                </a:rPr>
                                <m:t>𝑘</m:t>
                              </m:r>
                              <m:r>
                                <a:rPr lang="en-GB" i="1">
                                  <a:latin typeface="Cambria Math"/>
                                </a:rPr>
                                <m:t>+400</m:t>
                              </m:r>
                            </m:den>
                          </m:f>
                        </m:e>
                      </m:d>
                      <m:r>
                        <a:rPr lang="en-GB" i="1">
                          <a:latin typeface="Cambria Math"/>
                          <a:ea typeface="Cambria Math"/>
                        </a:rPr>
                        <m:t>×50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𝑚𝑉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=48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𝑚𝑉</m:t>
                      </m:r>
                    </m:oMath>
                  </m:oMathPara>
                </a14:m>
                <a:endParaRPr lang="en-GB" dirty="0"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</a:rPr>
                        <m:t>𝑉</m:t>
                      </m:r>
                      <m:r>
                        <a:rPr lang="en-GB" i="1">
                          <a:latin typeface="Cambria Math"/>
                        </a:rPr>
                        <m:t>2=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𝐴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𝑉</m:t>
                          </m:r>
                        </m:sub>
                      </m:sSub>
                      <m:r>
                        <a:rPr lang="en-GB" i="1">
                          <a:latin typeface="Cambria Math"/>
                          <a:ea typeface="Cambria Math"/>
                        </a:rPr>
                        <m:t>×1=100×48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𝑚𝑉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=4.8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𝑉</m:t>
                      </m:r>
                    </m:oMath>
                  </m:oMathPara>
                </a14:m>
                <a:endParaRPr lang="en-GB" dirty="0"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/>
                                </a:rPr>
                                <m:t>8</m:t>
                              </m:r>
                            </m:num>
                            <m:den>
                              <m:r>
                                <a:rPr lang="en-GB" i="1">
                                  <a:latin typeface="Cambria Math"/>
                                </a:rPr>
                                <m:t>1</m:t>
                              </m:r>
                              <m:r>
                                <a:rPr lang="en-GB" i="1">
                                  <a:latin typeface="Cambria Math"/>
                                </a:rPr>
                                <m:t>𝑘</m:t>
                              </m:r>
                              <m:r>
                                <a:rPr lang="en-GB" i="1">
                                  <a:latin typeface="Cambria Math"/>
                                </a:rPr>
                                <m:t>+8</m:t>
                              </m:r>
                            </m:den>
                          </m:f>
                        </m:e>
                      </m:d>
                      <m:r>
                        <a:rPr lang="en-GB" i="1">
                          <a:latin typeface="Cambria Math"/>
                          <a:ea typeface="Cambria Math"/>
                        </a:rPr>
                        <m:t>×4.8=38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𝑚𝑉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56734" y="1838017"/>
                <a:ext cx="3960440" cy="1614032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310126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Two stage amplifiers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Points to note:</a:t>
            </a:r>
          </a:p>
          <a:p>
            <a:pPr lvl="1"/>
            <a:r>
              <a:rPr lang="en-GB" dirty="0" smtClean="0"/>
              <a:t>This is significantly more power than previously achieved, however it is still far too small</a:t>
            </a:r>
          </a:p>
          <a:p>
            <a:pPr lvl="1"/>
            <a:r>
              <a:rPr lang="en-GB" dirty="0" smtClean="0"/>
              <a:t>Most of V2 has been lost across the 1k resistor</a:t>
            </a:r>
          </a:p>
          <a:p>
            <a:pPr marL="457200" lvl="1" indent="0">
              <a:buNone/>
            </a:pPr>
            <a:endParaRPr lang="en-GB" dirty="0" smtClean="0"/>
          </a:p>
          <a:p>
            <a:pPr marL="57150" indent="0">
              <a:buNone/>
            </a:pPr>
            <a:r>
              <a:rPr lang="en-GB" dirty="0">
                <a:solidFill>
                  <a:srgbClr val="FF0000"/>
                </a:solidFill>
              </a:rPr>
              <a:t>Consider adding a power amplifier after the pre-amp</a:t>
            </a:r>
          </a:p>
          <a:p>
            <a:pPr marL="57150" indent="0">
              <a:buNone/>
            </a:pPr>
            <a:r>
              <a:rPr lang="en-GB" dirty="0">
                <a:solidFill>
                  <a:srgbClr val="FF0000"/>
                </a:solidFill>
              </a:rPr>
              <a:t>Power amp spec:</a:t>
            </a:r>
          </a:p>
          <a:p>
            <a:pPr marL="57150" indent="0">
              <a:buNone/>
            </a:pPr>
            <a:r>
              <a:rPr lang="en-GB" dirty="0" err="1"/>
              <a:t>Rin</a:t>
            </a:r>
            <a:r>
              <a:rPr lang="en-GB" dirty="0"/>
              <a:t> = 10k, Av = 1 and Rout = 0.1</a:t>
            </a:r>
            <a:r>
              <a:rPr lang="el-GR" dirty="0"/>
              <a:t>Ω</a:t>
            </a:r>
            <a:endParaRPr lang="en-GB" dirty="0"/>
          </a:p>
          <a:p>
            <a:pPr marL="5715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0258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8F8F8"/>
              </a:clrFrom>
              <a:clrTo>
                <a:srgbClr val="F8F8F8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2191" y="1484785"/>
            <a:ext cx="5607621" cy="259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Two stage amplifiers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4005064"/>
            <a:ext cx="8229600" cy="1512169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As in previous calculations: V2=4.8V</a:t>
            </a:r>
          </a:p>
          <a:p>
            <a:pPr marL="0" indent="0">
              <a:buNone/>
            </a:pPr>
            <a:r>
              <a:rPr lang="en-GB" dirty="0" smtClean="0"/>
              <a:t>Hence…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26200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Two stage amplifiers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/>
              <p:cNvSpPr txBox="1"/>
              <p:nvPr/>
            </p:nvSpPr>
            <p:spPr>
              <a:xfrm>
                <a:off x="2004492" y="4043792"/>
                <a:ext cx="3960440" cy="16140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</a:rPr>
                        <m:t>𝑉</m:t>
                      </m:r>
                      <m:r>
                        <a:rPr lang="en-GB" i="1">
                          <a:latin typeface="Cambria Math"/>
                        </a:rPr>
                        <m:t>1=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/>
                                </a:rPr>
                                <m:t>10</m:t>
                              </m:r>
                              <m:r>
                                <a:rPr lang="en-GB" i="1">
                                  <a:latin typeface="Cambria Math"/>
                                </a:rPr>
                                <m:t>𝑘</m:t>
                              </m:r>
                            </m:num>
                            <m:den>
                              <m:r>
                                <a:rPr lang="en-GB" i="1">
                                  <a:latin typeface="Cambria Math"/>
                                </a:rPr>
                                <m:t>10</m:t>
                              </m:r>
                              <m:r>
                                <a:rPr lang="en-GB" i="1">
                                  <a:latin typeface="Cambria Math"/>
                                </a:rPr>
                                <m:t>𝑘</m:t>
                              </m:r>
                              <m:r>
                                <a:rPr lang="en-GB" i="1">
                                  <a:latin typeface="Cambria Math"/>
                                </a:rPr>
                                <m:t>+400</m:t>
                              </m:r>
                            </m:den>
                          </m:f>
                        </m:e>
                      </m:d>
                      <m:r>
                        <a:rPr lang="en-GB" i="1">
                          <a:latin typeface="Cambria Math"/>
                          <a:ea typeface="Cambria Math"/>
                        </a:rPr>
                        <m:t>×50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𝑚𝑉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=48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𝑚𝑉</m:t>
                      </m:r>
                    </m:oMath>
                  </m:oMathPara>
                </a14:m>
                <a:endParaRPr lang="en-GB" dirty="0"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</a:rPr>
                        <m:t>𝑉</m:t>
                      </m:r>
                      <m:r>
                        <a:rPr lang="en-GB" i="1">
                          <a:latin typeface="Cambria Math"/>
                        </a:rPr>
                        <m:t>2=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𝐴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𝑉</m:t>
                          </m:r>
                        </m:sub>
                      </m:sSub>
                      <m:r>
                        <a:rPr lang="en-GB" i="1">
                          <a:latin typeface="Cambria Math"/>
                          <a:ea typeface="Cambria Math"/>
                        </a:rPr>
                        <m:t>×1=100×48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𝑚𝑉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=4.8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𝑉</m:t>
                      </m:r>
                    </m:oMath>
                  </m:oMathPara>
                </a14:m>
                <a:endParaRPr lang="en-GB" dirty="0"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</a:rPr>
                        <m:t>𝑉</m:t>
                      </m:r>
                      <m:r>
                        <a:rPr lang="en-GB" i="1">
                          <a:latin typeface="Cambria Math"/>
                        </a:rPr>
                        <m:t>3=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/>
                                </a:rPr>
                                <m:t>10</m:t>
                              </m:r>
                              <m:r>
                                <a:rPr lang="en-GB" i="1">
                                  <a:latin typeface="Cambria Math"/>
                                </a:rPr>
                                <m:t>𝑘</m:t>
                              </m:r>
                            </m:num>
                            <m:den>
                              <m:r>
                                <a:rPr lang="en-GB" i="1">
                                  <a:latin typeface="Cambria Math"/>
                                </a:rPr>
                                <m:t>1</m:t>
                              </m:r>
                              <m:r>
                                <a:rPr lang="en-GB" i="1">
                                  <a:latin typeface="Cambria Math"/>
                                </a:rPr>
                                <m:t>𝑘</m:t>
                              </m:r>
                              <m:r>
                                <a:rPr lang="en-GB" i="1">
                                  <a:latin typeface="Cambria Math"/>
                                </a:rPr>
                                <m:t>+10</m:t>
                              </m:r>
                              <m:r>
                                <a:rPr lang="en-GB" i="1">
                                  <a:latin typeface="Cambria Math"/>
                                </a:rPr>
                                <m:t>𝑘</m:t>
                              </m:r>
                            </m:den>
                          </m:f>
                        </m:e>
                      </m:d>
                      <m:r>
                        <a:rPr lang="en-GB" i="1">
                          <a:latin typeface="Cambria Math"/>
                          <a:ea typeface="Cambria Math"/>
                        </a:rPr>
                        <m:t>×4.8=4.4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𝑉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4492" y="4043792"/>
                <a:ext cx="3960440" cy="1614032"/>
              </a:xfrm>
              <a:prstGeom prst="rect">
                <a:avLst/>
              </a:prstGeom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8F8F8"/>
              </a:clrFrom>
              <a:clrTo>
                <a:srgbClr val="F8F8F8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2191" y="1484785"/>
            <a:ext cx="5607621" cy="259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/>
              <p:cNvSpPr txBox="1"/>
              <p:nvPr/>
            </p:nvSpPr>
            <p:spPr>
              <a:xfrm>
                <a:off x="6384032" y="4077072"/>
                <a:ext cx="3960440" cy="15474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</a:rPr>
                        <m:t>𝑉</m:t>
                      </m:r>
                      <m:r>
                        <a:rPr lang="en-GB" i="1">
                          <a:latin typeface="Cambria Math"/>
                        </a:rPr>
                        <m:t>4=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𝐴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𝑉</m:t>
                          </m:r>
                        </m:sub>
                      </m:sSub>
                      <m:r>
                        <a:rPr lang="en-GB" i="1">
                          <a:latin typeface="Cambria Math"/>
                          <a:ea typeface="Cambria Math"/>
                        </a:rPr>
                        <m:t>×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𝑉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3=1×4.4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𝑉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=4.4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𝑉</m:t>
                      </m:r>
                    </m:oMath>
                  </m:oMathPara>
                </a14:m>
                <a:endParaRPr lang="en-GB" dirty="0"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</a:rPr>
                        <m:t>𝑉𝐿</m:t>
                      </m:r>
                      <m:r>
                        <a:rPr lang="en-GB" i="1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/>
                                </a:rPr>
                                <m:t>8</m:t>
                              </m:r>
                            </m:num>
                            <m:den>
                              <m:r>
                                <a:rPr lang="en-GB" i="1">
                                  <a:latin typeface="Cambria Math"/>
                                </a:rPr>
                                <m:t>0.1+8</m:t>
                              </m:r>
                            </m:den>
                          </m:f>
                        </m:e>
                      </m:d>
                      <m:r>
                        <a:rPr lang="en-GB" i="1">
                          <a:latin typeface="Cambria Math"/>
                          <a:ea typeface="Cambria Math"/>
                        </a:rPr>
                        <m:t>×4.4=4.3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𝑉</m:t>
                      </m:r>
                    </m:oMath>
                  </m:oMathPara>
                </a14:m>
                <a:endParaRPr lang="en-GB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</a:rPr>
                        <m:t>𝑃</m:t>
                      </m:r>
                      <m:r>
                        <a:rPr lang="en-GB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4.3</m:t>
                                  </m:r>
                                </m:e>
                              </m:d>
                            </m:e>
                            <m:sup>
                              <m:r>
                                <a:rPr lang="en-GB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en-GB" i="1">
                          <a:latin typeface="Cambria Math"/>
                        </a:rPr>
                        <m:t>=2.3</m:t>
                      </m:r>
                      <m:r>
                        <a:rPr lang="en-GB" i="1">
                          <a:latin typeface="Cambria Math"/>
                        </a:rPr>
                        <m:t>𝑊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84032" y="4077072"/>
                <a:ext cx="3960440" cy="1547475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091810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925</Words>
  <Application>Microsoft Office PowerPoint</Application>
  <PresentationFormat>Widescreen</PresentationFormat>
  <Paragraphs>109</Paragraphs>
  <Slides>21</Slides>
  <Notes>4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Calibri Light</vt:lpstr>
      <vt:lpstr>Cambria Math</vt:lpstr>
      <vt:lpstr>Times New Roman</vt:lpstr>
      <vt:lpstr>Office Theme</vt:lpstr>
      <vt:lpstr>Bitmap Image</vt:lpstr>
      <vt:lpstr>Input and Output resistance of amplifiers</vt:lpstr>
      <vt:lpstr>Simplified Equivalent Circuit of an Amplifier</vt:lpstr>
      <vt:lpstr>Amplifier Equivalent Circuit</vt:lpstr>
      <vt:lpstr>Amplifier Equivalent Circuit</vt:lpstr>
      <vt:lpstr>PowerPoint Presentation</vt:lpstr>
      <vt:lpstr>PowerPoint Presentation</vt:lpstr>
      <vt:lpstr>PowerPoint Presentation</vt:lpstr>
      <vt:lpstr>PowerPoint Presentation</vt:lpstr>
      <vt:lpstr>Amplifier Equivalent Circuit</vt:lpstr>
      <vt:lpstr>Amplifier Equivalent Circuit</vt:lpstr>
      <vt:lpstr>Amplifier Equivalent Circuit</vt:lpstr>
      <vt:lpstr>Two stage amplifiers</vt:lpstr>
      <vt:lpstr>Two stage amplifiers</vt:lpstr>
      <vt:lpstr>Two stage amplifiers</vt:lpstr>
      <vt:lpstr>Two stage amplifiers</vt:lpstr>
      <vt:lpstr>Two stage amplifiers</vt:lpstr>
      <vt:lpstr>Two stage amplifiers</vt:lpstr>
      <vt:lpstr>Two stage amplifiers</vt:lpstr>
      <vt:lpstr>Two stage amplifiers</vt:lpstr>
      <vt:lpstr>Two stage amplifiers</vt:lpstr>
      <vt:lpstr>Two stage amplifiers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Input and Output resistance of amplifiers</dc:title>
  <dc:creator>Steve Mosey</dc:creator>
  <cp:lastModifiedBy>Steve Mosey</cp:lastModifiedBy>
  <cp:revision>1</cp:revision>
  <dcterms:created xsi:type="dcterms:W3CDTF">2018-11-29T11:06:15Z</dcterms:created>
  <dcterms:modified xsi:type="dcterms:W3CDTF">2018-11-29T11:08:00Z</dcterms:modified>
</cp:coreProperties>
</file>