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332" r:id="rId3"/>
    <p:sldId id="257" r:id="rId4"/>
    <p:sldId id="269" r:id="rId5"/>
    <p:sldId id="261" r:id="rId6"/>
    <p:sldId id="260" r:id="rId7"/>
    <p:sldId id="262" r:id="rId8"/>
    <p:sldId id="333" r:id="rId9"/>
    <p:sldId id="334" r:id="rId10"/>
    <p:sldId id="360" r:id="rId11"/>
    <p:sldId id="272" r:id="rId12"/>
    <p:sldId id="335" r:id="rId13"/>
    <p:sldId id="270" r:id="rId14"/>
    <p:sldId id="273" r:id="rId15"/>
    <p:sldId id="336" r:id="rId16"/>
    <p:sldId id="337" r:id="rId17"/>
    <p:sldId id="338" r:id="rId18"/>
    <p:sldId id="339" r:id="rId19"/>
    <p:sldId id="268" r:id="rId20"/>
    <p:sldId id="348" r:id="rId21"/>
    <p:sldId id="361" r:id="rId22"/>
    <p:sldId id="362" r:id="rId23"/>
    <p:sldId id="363" r:id="rId24"/>
    <p:sldId id="364" r:id="rId25"/>
    <p:sldId id="365" r:id="rId26"/>
    <p:sldId id="366" r:id="rId27"/>
    <p:sldId id="258" r:id="rId28"/>
    <p:sldId id="259" r:id="rId29"/>
    <p:sldId id="367" r:id="rId30"/>
    <p:sldId id="275" r:id="rId31"/>
    <p:sldId id="370" r:id="rId32"/>
    <p:sldId id="271" r:id="rId33"/>
    <p:sldId id="368" r:id="rId34"/>
    <p:sldId id="369" r:id="rId35"/>
    <p:sldId id="263" r:id="rId36"/>
    <p:sldId id="26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755"/>
    <p:restoredTop sz="97872"/>
  </p:normalViewPr>
  <p:slideViewPr>
    <p:cSldViewPr snapToGrid="0" snapToObjects="1">
      <p:cViewPr varScale="1">
        <p:scale>
          <a:sx n="72" d="100"/>
          <a:sy n="72" d="100"/>
        </p:scale>
        <p:origin x="87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5C1234-1185-49E9-B5E7-3687D02556B8}" type="doc">
      <dgm:prSet loTypeId="urn:microsoft.com/office/officeart/2016/7/layout/VerticalDownArrowProcess" loCatId="process" qsTypeId="urn:microsoft.com/office/officeart/2005/8/quickstyle/simple1" qsCatId="simple" csTypeId="urn:microsoft.com/office/officeart/2005/8/colors/colorful1" csCatId="colorful"/>
      <dgm:spPr/>
      <dgm:t>
        <a:bodyPr/>
        <a:lstStyle/>
        <a:p>
          <a:endParaRPr lang="en-US"/>
        </a:p>
      </dgm:t>
    </dgm:pt>
    <dgm:pt modelId="{695E31DE-D7E3-44C2-A620-A36FAD3A2DBE}">
      <dgm:prSet/>
      <dgm:spPr/>
      <dgm:t>
        <a:bodyPr/>
        <a:lstStyle/>
        <a:p>
          <a:r>
            <a:rPr lang="en-US"/>
            <a:t>Conduct</a:t>
          </a:r>
        </a:p>
      </dgm:t>
    </dgm:pt>
    <dgm:pt modelId="{3CEB6C76-A1D0-4112-8DE6-A7BA1A1C2864}" type="parTrans" cxnId="{C92052DF-BFAD-4686-9CB0-D16AF94A501E}">
      <dgm:prSet/>
      <dgm:spPr/>
      <dgm:t>
        <a:bodyPr/>
        <a:lstStyle/>
        <a:p>
          <a:endParaRPr lang="en-US"/>
        </a:p>
      </dgm:t>
    </dgm:pt>
    <dgm:pt modelId="{09A1C2D3-5984-4973-B4CD-55F72F07DB05}" type="sibTrans" cxnId="{C92052DF-BFAD-4686-9CB0-D16AF94A501E}">
      <dgm:prSet/>
      <dgm:spPr/>
      <dgm:t>
        <a:bodyPr/>
        <a:lstStyle/>
        <a:p>
          <a:endParaRPr lang="en-US"/>
        </a:p>
      </dgm:t>
    </dgm:pt>
    <dgm:pt modelId="{F617A839-37F2-42E5-AFBF-C14E2D83361A}">
      <dgm:prSet/>
      <dgm:spPr/>
      <dgm:t>
        <a:bodyPr/>
        <a:lstStyle/>
        <a:p>
          <a:r>
            <a:rPr lang="en-US"/>
            <a:t>Conduct customer research</a:t>
          </a:r>
        </a:p>
      </dgm:t>
    </dgm:pt>
    <dgm:pt modelId="{421FFCAA-1625-4D89-9F00-36F04D76878D}" type="parTrans" cxnId="{3614FFD4-4BA8-45D2-9A1B-CCEE967D63EF}">
      <dgm:prSet/>
      <dgm:spPr/>
      <dgm:t>
        <a:bodyPr/>
        <a:lstStyle/>
        <a:p>
          <a:endParaRPr lang="en-US"/>
        </a:p>
      </dgm:t>
    </dgm:pt>
    <dgm:pt modelId="{3D19F057-BBAD-4EFD-B784-40B3FE54273B}" type="sibTrans" cxnId="{3614FFD4-4BA8-45D2-9A1B-CCEE967D63EF}">
      <dgm:prSet/>
      <dgm:spPr/>
      <dgm:t>
        <a:bodyPr/>
        <a:lstStyle/>
        <a:p>
          <a:endParaRPr lang="en-US"/>
        </a:p>
      </dgm:t>
    </dgm:pt>
    <dgm:pt modelId="{3DF8BAC3-A8F8-431F-A0BF-3203015E682D}">
      <dgm:prSet/>
      <dgm:spPr/>
      <dgm:t>
        <a:bodyPr/>
        <a:lstStyle/>
        <a:p>
          <a:r>
            <a:rPr lang="en-US"/>
            <a:t>Look</a:t>
          </a:r>
        </a:p>
      </dgm:t>
    </dgm:pt>
    <dgm:pt modelId="{9192BCF3-64E8-487D-96F1-8C93F989B93C}" type="parTrans" cxnId="{4E95A08E-A375-4F26-A396-51534AFC489B}">
      <dgm:prSet/>
      <dgm:spPr/>
      <dgm:t>
        <a:bodyPr/>
        <a:lstStyle/>
        <a:p>
          <a:endParaRPr lang="en-US"/>
        </a:p>
      </dgm:t>
    </dgm:pt>
    <dgm:pt modelId="{D17144B8-3EE1-4DAE-93D3-FF36EEE0E1BF}" type="sibTrans" cxnId="{4E95A08E-A375-4F26-A396-51534AFC489B}">
      <dgm:prSet/>
      <dgm:spPr/>
      <dgm:t>
        <a:bodyPr/>
        <a:lstStyle/>
        <a:p>
          <a:endParaRPr lang="en-US"/>
        </a:p>
      </dgm:t>
    </dgm:pt>
    <dgm:pt modelId="{0E16E183-2F9F-4A55-82A2-B93E34C53C50}">
      <dgm:prSet/>
      <dgm:spPr/>
      <dgm:t>
        <a:bodyPr/>
        <a:lstStyle/>
        <a:p>
          <a:r>
            <a:rPr lang="en-US"/>
            <a:t>Look at your current customer base</a:t>
          </a:r>
        </a:p>
      </dgm:t>
    </dgm:pt>
    <dgm:pt modelId="{0A93A286-B7FB-4F19-9BC0-9571D5AD88CE}" type="parTrans" cxnId="{C8707775-76AE-4D87-B7CC-412184531F6E}">
      <dgm:prSet/>
      <dgm:spPr/>
      <dgm:t>
        <a:bodyPr/>
        <a:lstStyle/>
        <a:p>
          <a:endParaRPr lang="en-US"/>
        </a:p>
      </dgm:t>
    </dgm:pt>
    <dgm:pt modelId="{B5518E21-37A9-4574-AD30-627D6FA7E114}" type="sibTrans" cxnId="{C8707775-76AE-4D87-B7CC-412184531F6E}">
      <dgm:prSet/>
      <dgm:spPr/>
      <dgm:t>
        <a:bodyPr/>
        <a:lstStyle/>
        <a:p>
          <a:endParaRPr lang="en-US"/>
        </a:p>
      </dgm:t>
    </dgm:pt>
    <dgm:pt modelId="{8E5F6E53-2221-4A65-82EB-F0FFCE90BC77}">
      <dgm:prSet/>
      <dgm:spPr/>
      <dgm:t>
        <a:bodyPr/>
        <a:lstStyle/>
        <a:p>
          <a:r>
            <a:rPr lang="en-US"/>
            <a:t>Monitor</a:t>
          </a:r>
        </a:p>
      </dgm:t>
    </dgm:pt>
    <dgm:pt modelId="{EFB253C0-4B85-4FC1-ABF4-CC2AC5D1BCAF}" type="parTrans" cxnId="{920C7DFE-0C46-4E32-9751-B0AFCB209028}">
      <dgm:prSet/>
      <dgm:spPr/>
      <dgm:t>
        <a:bodyPr/>
        <a:lstStyle/>
        <a:p>
          <a:endParaRPr lang="en-US"/>
        </a:p>
      </dgm:t>
    </dgm:pt>
    <dgm:pt modelId="{6A1FCA62-B149-4F0A-BE16-D249D4DCA5A7}" type="sibTrans" cxnId="{920C7DFE-0C46-4E32-9751-B0AFCB209028}">
      <dgm:prSet/>
      <dgm:spPr/>
      <dgm:t>
        <a:bodyPr/>
        <a:lstStyle/>
        <a:p>
          <a:endParaRPr lang="en-US"/>
        </a:p>
      </dgm:t>
    </dgm:pt>
    <dgm:pt modelId="{34223C61-5614-47AB-A156-67981A733F3D}">
      <dgm:prSet/>
      <dgm:spPr/>
      <dgm:t>
        <a:bodyPr/>
        <a:lstStyle/>
        <a:p>
          <a:r>
            <a:rPr lang="en-US"/>
            <a:t>Monitor performance and behavior by segment</a:t>
          </a:r>
        </a:p>
      </dgm:t>
    </dgm:pt>
    <dgm:pt modelId="{FDE0EBED-E28B-402D-92DB-BF17E7AC2607}" type="parTrans" cxnId="{C4643A24-A671-4922-AEE5-402AB74E2E5B}">
      <dgm:prSet/>
      <dgm:spPr/>
      <dgm:t>
        <a:bodyPr/>
        <a:lstStyle/>
        <a:p>
          <a:endParaRPr lang="en-US"/>
        </a:p>
      </dgm:t>
    </dgm:pt>
    <dgm:pt modelId="{220AA9D4-E317-479C-97D7-02868143549D}" type="sibTrans" cxnId="{C4643A24-A671-4922-AEE5-402AB74E2E5B}">
      <dgm:prSet/>
      <dgm:spPr/>
      <dgm:t>
        <a:bodyPr/>
        <a:lstStyle/>
        <a:p>
          <a:endParaRPr lang="en-US"/>
        </a:p>
      </dgm:t>
    </dgm:pt>
    <dgm:pt modelId="{6B9C97A9-E1E7-4A8B-9793-97DBBB6DC482}">
      <dgm:prSet/>
      <dgm:spPr/>
      <dgm:t>
        <a:bodyPr/>
        <a:lstStyle/>
        <a:p>
          <a:r>
            <a:rPr lang="en-US"/>
            <a:t>Speak</a:t>
          </a:r>
        </a:p>
      </dgm:t>
    </dgm:pt>
    <dgm:pt modelId="{568CD0F5-5EC7-49E8-9750-A81B81E85752}" type="parTrans" cxnId="{8C02CDC1-94AA-4F71-A08E-F073B9DE68DA}">
      <dgm:prSet/>
      <dgm:spPr/>
      <dgm:t>
        <a:bodyPr/>
        <a:lstStyle/>
        <a:p>
          <a:endParaRPr lang="en-US"/>
        </a:p>
      </dgm:t>
    </dgm:pt>
    <dgm:pt modelId="{C2E1A3F0-9B43-40A7-A744-33D2BC62F236}" type="sibTrans" cxnId="{8C02CDC1-94AA-4F71-A08E-F073B9DE68DA}">
      <dgm:prSet/>
      <dgm:spPr/>
      <dgm:t>
        <a:bodyPr/>
        <a:lstStyle/>
        <a:p>
          <a:endParaRPr lang="en-US"/>
        </a:p>
      </dgm:t>
    </dgm:pt>
    <dgm:pt modelId="{C8CD08CE-5F30-4CFA-89D6-7AEF3218A3ED}">
      <dgm:prSet/>
      <dgm:spPr/>
      <dgm:t>
        <a:bodyPr/>
        <a:lstStyle/>
        <a:p>
          <a:r>
            <a:rPr lang="en-US"/>
            <a:t>Speak to your sales/customer service teams</a:t>
          </a:r>
        </a:p>
      </dgm:t>
    </dgm:pt>
    <dgm:pt modelId="{C059C2E0-5571-4AE9-B575-84179358C702}" type="parTrans" cxnId="{70BBBF3D-D113-4833-A6EB-480757EC08B4}">
      <dgm:prSet/>
      <dgm:spPr/>
      <dgm:t>
        <a:bodyPr/>
        <a:lstStyle/>
        <a:p>
          <a:endParaRPr lang="en-US"/>
        </a:p>
      </dgm:t>
    </dgm:pt>
    <dgm:pt modelId="{F9B504A8-E885-4D8B-B376-185846036DDB}" type="sibTrans" cxnId="{70BBBF3D-D113-4833-A6EB-480757EC08B4}">
      <dgm:prSet/>
      <dgm:spPr/>
      <dgm:t>
        <a:bodyPr/>
        <a:lstStyle/>
        <a:p>
          <a:endParaRPr lang="en-US"/>
        </a:p>
      </dgm:t>
    </dgm:pt>
    <dgm:pt modelId="{1559D3DF-A3A9-774B-A36C-DD1B9189DF0C}" type="pres">
      <dgm:prSet presAssocID="{6F5C1234-1185-49E9-B5E7-3687D02556B8}" presName="Name0" presStyleCnt="0">
        <dgm:presLayoutVars>
          <dgm:dir/>
          <dgm:animLvl val="lvl"/>
          <dgm:resizeHandles val="exact"/>
        </dgm:presLayoutVars>
      </dgm:prSet>
      <dgm:spPr/>
    </dgm:pt>
    <dgm:pt modelId="{32DFB5E5-B23E-3145-8416-2EFA46A7ED85}" type="pres">
      <dgm:prSet presAssocID="{6B9C97A9-E1E7-4A8B-9793-97DBBB6DC482}" presName="boxAndChildren" presStyleCnt="0"/>
      <dgm:spPr/>
    </dgm:pt>
    <dgm:pt modelId="{366FC5DF-32D8-8C4C-97ED-49778DE0F85A}" type="pres">
      <dgm:prSet presAssocID="{6B9C97A9-E1E7-4A8B-9793-97DBBB6DC482}" presName="parentTextBox" presStyleLbl="alignNode1" presStyleIdx="0" presStyleCnt="4"/>
      <dgm:spPr/>
    </dgm:pt>
    <dgm:pt modelId="{CFB393D8-7B75-D04D-A54A-B4CB1B8E6DB1}" type="pres">
      <dgm:prSet presAssocID="{6B9C97A9-E1E7-4A8B-9793-97DBBB6DC482}" presName="descendantBox" presStyleLbl="bgAccFollowNode1" presStyleIdx="0" presStyleCnt="4"/>
      <dgm:spPr/>
    </dgm:pt>
    <dgm:pt modelId="{5AD8F46A-8149-304C-BC0D-0EF5A7D3870A}" type="pres">
      <dgm:prSet presAssocID="{6A1FCA62-B149-4F0A-BE16-D249D4DCA5A7}" presName="sp" presStyleCnt="0"/>
      <dgm:spPr/>
    </dgm:pt>
    <dgm:pt modelId="{107F2EEF-0ED1-8F4B-9542-96670C6780AF}" type="pres">
      <dgm:prSet presAssocID="{8E5F6E53-2221-4A65-82EB-F0FFCE90BC77}" presName="arrowAndChildren" presStyleCnt="0"/>
      <dgm:spPr/>
    </dgm:pt>
    <dgm:pt modelId="{5C4058AB-4BD4-2C46-8D0F-333DB7269D28}" type="pres">
      <dgm:prSet presAssocID="{8E5F6E53-2221-4A65-82EB-F0FFCE90BC77}" presName="parentTextArrow" presStyleLbl="node1" presStyleIdx="0" presStyleCnt="0"/>
      <dgm:spPr/>
    </dgm:pt>
    <dgm:pt modelId="{23C8D0AB-7D52-E940-B4AE-22A11845EE19}" type="pres">
      <dgm:prSet presAssocID="{8E5F6E53-2221-4A65-82EB-F0FFCE90BC77}" presName="arrow" presStyleLbl="alignNode1" presStyleIdx="1" presStyleCnt="4"/>
      <dgm:spPr/>
    </dgm:pt>
    <dgm:pt modelId="{2022DB1E-B51B-0C44-B288-B98F1BCE7CA6}" type="pres">
      <dgm:prSet presAssocID="{8E5F6E53-2221-4A65-82EB-F0FFCE90BC77}" presName="descendantArrow" presStyleLbl="bgAccFollowNode1" presStyleIdx="1" presStyleCnt="4"/>
      <dgm:spPr/>
    </dgm:pt>
    <dgm:pt modelId="{E3C4E08B-D89C-B24A-8407-E6AE5E76C392}" type="pres">
      <dgm:prSet presAssocID="{D17144B8-3EE1-4DAE-93D3-FF36EEE0E1BF}" presName="sp" presStyleCnt="0"/>
      <dgm:spPr/>
    </dgm:pt>
    <dgm:pt modelId="{9931DCCC-45EF-8D45-9DE9-B2ED4C4F0D80}" type="pres">
      <dgm:prSet presAssocID="{3DF8BAC3-A8F8-431F-A0BF-3203015E682D}" presName="arrowAndChildren" presStyleCnt="0"/>
      <dgm:spPr/>
    </dgm:pt>
    <dgm:pt modelId="{59F61FBA-FA4B-C74F-9F94-2C8E09695487}" type="pres">
      <dgm:prSet presAssocID="{3DF8BAC3-A8F8-431F-A0BF-3203015E682D}" presName="parentTextArrow" presStyleLbl="node1" presStyleIdx="0" presStyleCnt="0"/>
      <dgm:spPr/>
    </dgm:pt>
    <dgm:pt modelId="{D144CC40-5F73-2545-BABD-1239408A3811}" type="pres">
      <dgm:prSet presAssocID="{3DF8BAC3-A8F8-431F-A0BF-3203015E682D}" presName="arrow" presStyleLbl="alignNode1" presStyleIdx="2" presStyleCnt="4"/>
      <dgm:spPr/>
    </dgm:pt>
    <dgm:pt modelId="{43B8F161-2C6F-3A49-9986-F56F721367CB}" type="pres">
      <dgm:prSet presAssocID="{3DF8BAC3-A8F8-431F-A0BF-3203015E682D}" presName="descendantArrow" presStyleLbl="bgAccFollowNode1" presStyleIdx="2" presStyleCnt="4"/>
      <dgm:spPr/>
    </dgm:pt>
    <dgm:pt modelId="{7B6C4F66-05BB-3C4C-84BF-B19D1477DC4D}" type="pres">
      <dgm:prSet presAssocID="{09A1C2D3-5984-4973-B4CD-55F72F07DB05}" presName="sp" presStyleCnt="0"/>
      <dgm:spPr/>
    </dgm:pt>
    <dgm:pt modelId="{269E5EA5-ADD9-3A4D-BC33-589C52CE7C5B}" type="pres">
      <dgm:prSet presAssocID="{695E31DE-D7E3-44C2-A620-A36FAD3A2DBE}" presName="arrowAndChildren" presStyleCnt="0"/>
      <dgm:spPr/>
    </dgm:pt>
    <dgm:pt modelId="{A1E70C5D-A5F2-B241-9F49-9720CE3441AE}" type="pres">
      <dgm:prSet presAssocID="{695E31DE-D7E3-44C2-A620-A36FAD3A2DBE}" presName="parentTextArrow" presStyleLbl="node1" presStyleIdx="0" presStyleCnt="0"/>
      <dgm:spPr/>
    </dgm:pt>
    <dgm:pt modelId="{DC95A260-70C2-AF44-A768-FF4CF1CBBC12}" type="pres">
      <dgm:prSet presAssocID="{695E31DE-D7E3-44C2-A620-A36FAD3A2DBE}" presName="arrow" presStyleLbl="alignNode1" presStyleIdx="3" presStyleCnt="4"/>
      <dgm:spPr/>
    </dgm:pt>
    <dgm:pt modelId="{39B2CFED-074D-B141-8AED-FEBD3D502001}" type="pres">
      <dgm:prSet presAssocID="{695E31DE-D7E3-44C2-A620-A36FAD3A2DBE}" presName="descendantArrow" presStyleLbl="bgAccFollowNode1" presStyleIdx="3" presStyleCnt="4"/>
      <dgm:spPr/>
    </dgm:pt>
  </dgm:ptLst>
  <dgm:cxnLst>
    <dgm:cxn modelId="{78D22210-B2B1-E744-835F-C4A28DA1A4A0}" type="presOf" srcId="{6B9C97A9-E1E7-4A8B-9793-97DBBB6DC482}" destId="{366FC5DF-32D8-8C4C-97ED-49778DE0F85A}" srcOrd="0" destOrd="0" presId="urn:microsoft.com/office/officeart/2016/7/layout/VerticalDownArrowProcess"/>
    <dgm:cxn modelId="{C4643A24-A671-4922-AEE5-402AB74E2E5B}" srcId="{8E5F6E53-2221-4A65-82EB-F0FFCE90BC77}" destId="{34223C61-5614-47AB-A156-67981A733F3D}" srcOrd="0" destOrd="0" parTransId="{FDE0EBED-E28B-402D-92DB-BF17E7AC2607}" sibTransId="{220AA9D4-E317-479C-97D7-02868143549D}"/>
    <dgm:cxn modelId="{70BBBF3D-D113-4833-A6EB-480757EC08B4}" srcId="{6B9C97A9-E1E7-4A8B-9793-97DBBB6DC482}" destId="{C8CD08CE-5F30-4CFA-89D6-7AEF3218A3ED}" srcOrd="0" destOrd="0" parTransId="{C059C2E0-5571-4AE9-B575-84179358C702}" sibTransId="{F9B504A8-E885-4D8B-B376-185846036DDB}"/>
    <dgm:cxn modelId="{E28E0D50-F633-494A-9D43-13A0AEE35863}" type="presOf" srcId="{695E31DE-D7E3-44C2-A620-A36FAD3A2DBE}" destId="{DC95A260-70C2-AF44-A768-FF4CF1CBBC12}" srcOrd="1" destOrd="0" presId="urn:microsoft.com/office/officeart/2016/7/layout/VerticalDownArrowProcess"/>
    <dgm:cxn modelId="{AEA10352-4DD6-C74A-8A1B-D4186F4FF372}" type="presOf" srcId="{8E5F6E53-2221-4A65-82EB-F0FFCE90BC77}" destId="{23C8D0AB-7D52-E940-B4AE-22A11845EE19}" srcOrd="1" destOrd="0" presId="urn:microsoft.com/office/officeart/2016/7/layout/VerticalDownArrowProcess"/>
    <dgm:cxn modelId="{8A6E0652-E44C-7945-8A76-2FB7716A445D}" type="presOf" srcId="{0E16E183-2F9F-4A55-82A2-B93E34C53C50}" destId="{43B8F161-2C6F-3A49-9986-F56F721367CB}" srcOrd="0" destOrd="0" presId="urn:microsoft.com/office/officeart/2016/7/layout/VerticalDownArrowProcess"/>
    <dgm:cxn modelId="{C8707775-76AE-4D87-B7CC-412184531F6E}" srcId="{3DF8BAC3-A8F8-431F-A0BF-3203015E682D}" destId="{0E16E183-2F9F-4A55-82A2-B93E34C53C50}" srcOrd="0" destOrd="0" parTransId="{0A93A286-B7FB-4F19-9BC0-9571D5AD88CE}" sibTransId="{B5518E21-37A9-4574-AD30-627D6FA7E114}"/>
    <dgm:cxn modelId="{FCAFBF76-47EF-0849-8917-307E17704E91}" type="presOf" srcId="{8E5F6E53-2221-4A65-82EB-F0FFCE90BC77}" destId="{5C4058AB-4BD4-2C46-8D0F-333DB7269D28}" srcOrd="0" destOrd="0" presId="urn:microsoft.com/office/officeart/2016/7/layout/VerticalDownArrowProcess"/>
    <dgm:cxn modelId="{4E95A08E-A375-4F26-A396-51534AFC489B}" srcId="{6F5C1234-1185-49E9-B5E7-3687D02556B8}" destId="{3DF8BAC3-A8F8-431F-A0BF-3203015E682D}" srcOrd="1" destOrd="0" parTransId="{9192BCF3-64E8-487D-96F1-8C93F989B93C}" sibTransId="{D17144B8-3EE1-4DAE-93D3-FF36EEE0E1BF}"/>
    <dgm:cxn modelId="{81A76193-CB4A-8F4F-A725-A2B807367630}" type="presOf" srcId="{695E31DE-D7E3-44C2-A620-A36FAD3A2DBE}" destId="{A1E70C5D-A5F2-B241-9F49-9720CE3441AE}" srcOrd="0" destOrd="0" presId="urn:microsoft.com/office/officeart/2016/7/layout/VerticalDownArrowProcess"/>
    <dgm:cxn modelId="{375B6E95-582B-294C-B262-8EE6A049645B}" type="presOf" srcId="{3DF8BAC3-A8F8-431F-A0BF-3203015E682D}" destId="{59F61FBA-FA4B-C74F-9F94-2C8E09695487}" srcOrd="0" destOrd="0" presId="urn:microsoft.com/office/officeart/2016/7/layout/VerticalDownArrowProcess"/>
    <dgm:cxn modelId="{C5482F96-AF29-DD41-AD41-B0D5449E4400}" type="presOf" srcId="{3DF8BAC3-A8F8-431F-A0BF-3203015E682D}" destId="{D144CC40-5F73-2545-BABD-1239408A3811}" srcOrd="1" destOrd="0" presId="urn:microsoft.com/office/officeart/2016/7/layout/VerticalDownArrowProcess"/>
    <dgm:cxn modelId="{E791E89E-8988-CC49-B6A6-29DD89B4C581}" type="presOf" srcId="{34223C61-5614-47AB-A156-67981A733F3D}" destId="{2022DB1E-B51B-0C44-B288-B98F1BCE7CA6}" srcOrd="0" destOrd="0" presId="urn:microsoft.com/office/officeart/2016/7/layout/VerticalDownArrowProcess"/>
    <dgm:cxn modelId="{50A62BB5-3331-5846-AE40-928CF5479B52}" type="presOf" srcId="{F617A839-37F2-42E5-AFBF-C14E2D83361A}" destId="{39B2CFED-074D-B141-8AED-FEBD3D502001}" srcOrd="0" destOrd="0" presId="urn:microsoft.com/office/officeart/2016/7/layout/VerticalDownArrowProcess"/>
    <dgm:cxn modelId="{8C02CDC1-94AA-4F71-A08E-F073B9DE68DA}" srcId="{6F5C1234-1185-49E9-B5E7-3687D02556B8}" destId="{6B9C97A9-E1E7-4A8B-9793-97DBBB6DC482}" srcOrd="3" destOrd="0" parTransId="{568CD0F5-5EC7-49E8-9750-A81B81E85752}" sibTransId="{C2E1A3F0-9B43-40A7-A744-33D2BC62F236}"/>
    <dgm:cxn modelId="{3614FFD4-4BA8-45D2-9A1B-CCEE967D63EF}" srcId="{695E31DE-D7E3-44C2-A620-A36FAD3A2DBE}" destId="{F617A839-37F2-42E5-AFBF-C14E2D83361A}" srcOrd="0" destOrd="0" parTransId="{421FFCAA-1625-4D89-9F00-36F04D76878D}" sibTransId="{3D19F057-BBAD-4EFD-B784-40B3FE54273B}"/>
    <dgm:cxn modelId="{C92052DF-BFAD-4686-9CB0-D16AF94A501E}" srcId="{6F5C1234-1185-49E9-B5E7-3687D02556B8}" destId="{695E31DE-D7E3-44C2-A620-A36FAD3A2DBE}" srcOrd="0" destOrd="0" parTransId="{3CEB6C76-A1D0-4112-8DE6-A7BA1A1C2864}" sibTransId="{09A1C2D3-5984-4973-B4CD-55F72F07DB05}"/>
    <dgm:cxn modelId="{727F69E1-7016-BF49-9944-2036566B6322}" type="presOf" srcId="{C8CD08CE-5F30-4CFA-89D6-7AEF3218A3ED}" destId="{CFB393D8-7B75-D04D-A54A-B4CB1B8E6DB1}" srcOrd="0" destOrd="0" presId="urn:microsoft.com/office/officeart/2016/7/layout/VerticalDownArrowProcess"/>
    <dgm:cxn modelId="{355410FC-7551-DE4B-A21A-27C66C6C687C}" type="presOf" srcId="{6F5C1234-1185-49E9-B5E7-3687D02556B8}" destId="{1559D3DF-A3A9-774B-A36C-DD1B9189DF0C}" srcOrd="0" destOrd="0" presId="urn:microsoft.com/office/officeart/2016/7/layout/VerticalDownArrowProcess"/>
    <dgm:cxn modelId="{920C7DFE-0C46-4E32-9751-B0AFCB209028}" srcId="{6F5C1234-1185-49E9-B5E7-3687D02556B8}" destId="{8E5F6E53-2221-4A65-82EB-F0FFCE90BC77}" srcOrd="2" destOrd="0" parTransId="{EFB253C0-4B85-4FC1-ABF4-CC2AC5D1BCAF}" sibTransId="{6A1FCA62-B149-4F0A-BE16-D249D4DCA5A7}"/>
    <dgm:cxn modelId="{72AD1EA0-C9DD-AE42-97D6-47F94DDD149C}" type="presParOf" srcId="{1559D3DF-A3A9-774B-A36C-DD1B9189DF0C}" destId="{32DFB5E5-B23E-3145-8416-2EFA46A7ED85}" srcOrd="0" destOrd="0" presId="urn:microsoft.com/office/officeart/2016/7/layout/VerticalDownArrowProcess"/>
    <dgm:cxn modelId="{D2F2AEAC-1E96-1447-803E-0CA9439BCCD8}" type="presParOf" srcId="{32DFB5E5-B23E-3145-8416-2EFA46A7ED85}" destId="{366FC5DF-32D8-8C4C-97ED-49778DE0F85A}" srcOrd="0" destOrd="0" presId="urn:microsoft.com/office/officeart/2016/7/layout/VerticalDownArrowProcess"/>
    <dgm:cxn modelId="{4B515870-AAD8-874A-805F-5D9E21A30BB2}" type="presParOf" srcId="{32DFB5E5-B23E-3145-8416-2EFA46A7ED85}" destId="{CFB393D8-7B75-D04D-A54A-B4CB1B8E6DB1}" srcOrd="1" destOrd="0" presId="urn:microsoft.com/office/officeart/2016/7/layout/VerticalDownArrowProcess"/>
    <dgm:cxn modelId="{8966BCB0-23A4-6147-A2E9-5748F80AB99D}" type="presParOf" srcId="{1559D3DF-A3A9-774B-A36C-DD1B9189DF0C}" destId="{5AD8F46A-8149-304C-BC0D-0EF5A7D3870A}" srcOrd="1" destOrd="0" presId="urn:microsoft.com/office/officeart/2016/7/layout/VerticalDownArrowProcess"/>
    <dgm:cxn modelId="{DD6A92E8-2F41-1645-B744-EB8DD4F63AD5}" type="presParOf" srcId="{1559D3DF-A3A9-774B-A36C-DD1B9189DF0C}" destId="{107F2EEF-0ED1-8F4B-9542-96670C6780AF}" srcOrd="2" destOrd="0" presId="urn:microsoft.com/office/officeart/2016/7/layout/VerticalDownArrowProcess"/>
    <dgm:cxn modelId="{ED1EC9A1-E3F3-6948-8B8C-51D409BD198C}" type="presParOf" srcId="{107F2EEF-0ED1-8F4B-9542-96670C6780AF}" destId="{5C4058AB-4BD4-2C46-8D0F-333DB7269D28}" srcOrd="0" destOrd="0" presId="urn:microsoft.com/office/officeart/2016/7/layout/VerticalDownArrowProcess"/>
    <dgm:cxn modelId="{25F01C18-4DB3-114D-B567-5F7C829F5F50}" type="presParOf" srcId="{107F2EEF-0ED1-8F4B-9542-96670C6780AF}" destId="{23C8D0AB-7D52-E940-B4AE-22A11845EE19}" srcOrd="1" destOrd="0" presId="urn:microsoft.com/office/officeart/2016/7/layout/VerticalDownArrowProcess"/>
    <dgm:cxn modelId="{EB83F661-21DB-0048-9856-230BCD6DDDCA}" type="presParOf" srcId="{107F2EEF-0ED1-8F4B-9542-96670C6780AF}" destId="{2022DB1E-B51B-0C44-B288-B98F1BCE7CA6}" srcOrd="2" destOrd="0" presId="urn:microsoft.com/office/officeart/2016/7/layout/VerticalDownArrowProcess"/>
    <dgm:cxn modelId="{07906A82-4283-3C41-9046-5C2CCEC92CD9}" type="presParOf" srcId="{1559D3DF-A3A9-774B-A36C-DD1B9189DF0C}" destId="{E3C4E08B-D89C-B24A-8407-E6AE5E76C392}" srcOrd="3" destOrd="0" presId="urn:microsoft.com/office/officeart/2016/7/layout/VerticalDownArrowProcess"/>
    <dgm:cxn modelId="{6CF724E0-D9BB-0A4E-8816-15555382E7AA}" type="presParOf" srcId="{1559D3DF-A3A9-774B-A36C-DD1B9189DF0C}" destId="{9931DCCC-45EF-8D45-9DE9-B2ED4C4F0D80}" srcOrd="4" destOrd="0" presId="urn:microsoft.com/office/officeart/2016/7/layout/VerticalDownArrowProcess"/>
    <dgm:cxn modelId="{DCC60F19-D39E-4345-971E-EA6C729B64EF}" type="presParOf" srcId="{9931DCCC-45EF-8D45-9DE9-B2ED4C4F0D80}" destId="{59F61FBA-FA4B-C74F-9F94-2C8E09695487}" srcOrd="0" destOrd="0" presId="urn:microsoft.com/office/officeart/2016/7/layout/VerticalDownArrowProcess"/>
    <dgm:cxn modelId="{08D65FAA-0F06-3E4C-B51E-6206B10CD8D3}" type="presParOf" srcId="{9931DCCC-45EF-8D45-9DE9-B2ED4C4F0D80}" destId="{D144CC40-5F73-2545-BABD-1239408A3811}" srcOrd="1" destOrd="0" presId="urn:microsoft.com/office/officeart/2016/7/layout/VerticalDownArrowProcess"/>
    <dgm:cxn modelId="{4611543D-5E5E-254A-8CCB-984582794FF0}" type="presParOf" srcId="{9931DCCC-45EF-8D45-9DE9-B2ED4C4F0D80}" destId="{43B8F161-2C6F-3A49-9986-F56F721367CB}" srcOrd="2" destOrd="0" presId="urn:microsoft.com/office/officeart/2016/7/layout/VerticalDownArrowProcess"/>
    <dgm:cxn modelId="{303AB38B-6EA5-6A4B-B9BA-1DAD704CEFCF}" type="presParOf" srcId="{1559D3DF-A3A9-774B-A36C-DD1B9189DF0C}" destId="{7B6C4F66-05BB-3C4C-84BF-B19D1477DC4D}" srcOrd="5" destOrd="0" presId="urn:microsoft.com/office/officeart/2016/7/layout/VerticalDownArrowProcess"/>
    <dgm:cxn modelId="{CADB70A9-1301-7941-91FA-7D9CFE5CBAAF}" type="presParOf" srcId="{1559D3DF-A3A9-774B-A36C-DD1B9189DF0C}" destId="{269E5EA5-ADD9-3A4D-BC33-589C52CE7C5B}" srcOrd="6" destOrd="0" presId="urn:microsoft.com/office/officeart/2016/7/layout/VerticalDownArrowProcess"/>
    <dgm:cxn modelId="{25BFEB37-E241-0A40-8826-6EC856B65BE4}" type="presParOf" srcId="{269E5EA5-ADD9-3A4D-BC33-589C52CE7C5B}" destId="{A1E70C5D-A5F2-B241-9F49-9720CE3441AE}" srcOrd="0" destOrd="0" presId="urn:microsoft.com/office/officeart/2016/7/layout/VerticalDownArrowProcess"/>
    <dgm:cxn modelId="{62DC4E78-5AC5-F840-B31F-A2A2A779B93C}" type="presParOf" srcId="{269E5EA5-ADD9-3A4D-BC33-589C52CE7C5B}" destId="{DC95A260-70C2-AF44-A768-FF4CF1CBBC12}" srcOrd="1" destOrd="0" presId="urn:microsoft.com/office/officeart/2016/7/layout/VerticalDownArrowProcess"/>
    <dgm:cxn modelId="{FD291E84-5FC4-3342-AF1A-86180696C40E}" type="presParOf" srcId="{269E5EA5-ADD9-3A4D-BC33-589C52CE7C5B}" destId="{39B2CFED-074D-B141-8AED-FEBD3D502001}" srcOrd="2" destOrd="0" presId="urn:microsoft.com/office/officeart/2016/7/layout/VerticalDown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6FC5DF-32D8-8C4C-97ED-49778DE0F85A}">
      <dsp:nvSpPr>
        <dsp:cNvPr id="0" name=""/>
        <dsp:cNvSpPr/>
      </dsp:nvSpPr>
      <dsp:spPr>
        <a:xfrm>
          <a:off x="0" y="4540835"/>
          <a:ext cx="1725128" cy="99342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691" tIns="241808" rIns="122691" bIns="241808" numCol="1" spcCol="1270" anchor="ctr" anchorCtr="0">
          <a:noAutofit/>
        </a:bodyPr>
        <a:lstStyle/>
        <a:p>
          <a:pPr marL="0" lvl="0" indent="0" algn="ctr" defTabSz="1511300">
            <a:lnSpc>
              <a:spcPct val="90000"/>
            </a:lnSpc>
            <a:spcBef>
              <a:spcPct val="0"/>
            </a:spcBef>
            <a:spcAft>
              <a:spcPct val="35000"/>
            </a:spcAft>
            <a:buNone/>
          </a:pPr>
          <a:r>
            <a:rPr lang="en-US" sz="3400" kern="1200"/>
            <a:t>Speak</a:t>
          </a:r>
        </a:p>
      </dsp:txBody>
      <dsp:txXfrm>
        <a:off x="0" y="4540835"/>
        <a:ext cx="1725128" cy="993423"/>
      </dsp:txXfrm>
    </dsp:sp>
    <dsp:sp modelId="{CFB393D8-7B75-D04D-A54A-B4CB1B8E6DB1}">
      <dsp:nvSpPr>
        <dsp:cNvPr id="0" name=""/>
        <dsp:cNvSpPr/>
      </dsp:nvSpPr>
      <dsp:spPr>
        <a:xfrm>
          <a:off x="1725128" y="4540835"/>
          <a:ext cx="5175384" cy="993423"/>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4981" tIns="254000" rIns="104981" bIns="254000" numCol="1" spcCol="1270" anchor="ctr" anchorCtr="0">
          <a:noAutofit/>
        </a:bodyPr>
        <a:lstStyle/>
        <a:p>
          <a:pPr marL="0" lvl="0" indent="0" algn="l" defTabSz="889000">
            <a:lnSpc>
              <a:spcPct val="90000"/>
            </a:lnSpc>
            <a:spcBef>
              <a:spcPct val="0"/>
            </a:spcBef>
            <a:spcAft>
              <a:spcPct val="35000"/>
            </a:spcAft>
            <a:buNone/>
          </a:pPr>
          <a:r>
            <a:rPr lang="en-US" sz="2000" kern="1200"/>
            <a:t>Speak to your sales/customer service teams</a:t>
          </a:r>
        </a:p>
      </dsp:txBody>
      <dsp:txXfrm>
        <a:off x="1725128" y="4540835"/>
        <a:ext cx="5175384" cy="993423"/>
      </dsp:txXfrm>
    </dsp:sp>
    <dsp:sp modelId="{23C8D0AB-7D52-E940-B4AE-22A11845EE19}">
      <dsp:nvSpPr>
        <dsp:cNvPr id="0" name=""/>
        <dsp:cNvSpPr/>
      </dsp:nvSpPr>
      <dsp:spPr>
        <a:xfrm rot="10800000">
          <a:off x="0" y="3027850"/>
          <a:ext cx="1725128" cy="1527885"/>
        </a:xfrm>
        <a:prstGeom prst="upArrowCallout">
          <a:avLst>
            <a:gd name="adj1" fmla="val 5000"/>
            <a:gd name="adj2" fmla="val 10000"/>
            <a:gd name="adj3" fmla="val 15000"/>
            <a:gd name="adj4" fmla="val 64977"/>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691" tIns="241808" rIns="122691" bIns="241808" numCol="1" spcCol="1270" anchor="ctr" anchorCtr="0">
          <a:noAutofit/>
        </a:bodyPr>
        <a:lstStyle/>
        <a:p>
          <a:pPr marL="0" lvl="0" indent="0" algn="ctr" defTabSz="1511300">
            <a:lnSpc>
              <a:spcPct val="90000"/>
            </a:lnSpc>
            <a:spcBef>
              <a:spcPct val="0"/>
            </a:spcBef>
            <a:spcAft>
              <a:spcPct val="35000"/>
            </a:spcAft>
            <a:buNone/>
          </a:pPr>
          <a:r>
            <a:rPr lang="en-US" sz="3400" kern="1200"/>
            <a:t>Monitor</a:t>
          </a:r>
        </a:p>
      </dsp:txBody>
      <dsp:txXfrm rot="-10800000">
        <a:off x="0" y="3027850"/>
        <a:ext cx="1725128" cy="993125"/>
      </dsp:txXfrm>
    </dsp:sp>
    <dsp:sp modelId="{2022DB1E-B51B-0C44-B288-B98F1BCE7CA6}">
      <dsp:nvSpPr>
        <dsp:cNvPr id="0" name=""/>
        <dsp:cNvSpPr/>
      </dsp:nvSpPr>
      <dsp:spPr>
        <a:xfrm>
          <a:off x="1725128" y="3027850"/>
          <a:ext cx="5175384" cy="993125"/>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4981" tIns="254000" rIns="104981" bIns="254000" numCol="1" spcCol="1270" anchor="ctr" anchorCtr="0">
          <a:noAutofit/>
        </a:bodyPr>
        <a:lstStyle/>
        <a:p>
          <a:pPr marL="0" lvl="0" indent="0" algn="l" defTabSz="889000">
            <a:lnSpc>
              <a:spcPct val="90000"/>
            </a:lnSpc>
            <a:spcBef>
              <a:spcPct val="0"/>
            </a:spcBef>
            <a:spcAft>
              <a:spcPct val="35000"/>
            </a:spcAft>
            <a:buNone/>
          </a:pPr>
          <a:r>
            <a:rPr lang="en-US" sz="2000" kern="1200"/>
            <a:t>Monitor performance and behavior by segment</a:t>
          </a:r>
        </a:p>
      </dsp:txBody>
      <dsp:txXfrm>
        <a:off x="1725128" y="3027850"/>
        <a:ext cx="5175384" cy="993125"/>
      </dsp:txXfrm>
    </dsp:sp>
    <dsp:sp modelId="{D144CC40-5F73-2545-BABD-1239408A3811}">
      <dsp:nvSpPr>
        <dsp:cNvPr id="0" name=""/>
        <dsp:cNvSpPr/>
      </dsp:nvSpPr>
      <dsp:spPr>
        <a:xfrm rot="10800000">
          <a:off x="0" y="1514866"/>
          <a:ext cx="1725128" cy="1527885"/>
        </a:xfrm>
        <a:prstGeom prst="upArrowCallout">
          <a:avLst>
            <a:gd name="adj1" fmla="val 5000"/>
            <a:gd name="adj2" fmla="val 10000"/>
            <a:gd name="adj3" fmla="val 15000"/>
            <a:gd name="adj4" fmla="val 64977"/>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691" tIns="241808" rIns="122691" bIns="241808" numCol="1" spcCol="1270" anchor="ctr" anchorCtr="0">
          <a:noAutofit/>
        </a:bodyPr>
        <a:lstStyle/>
        <a:p>
          <a:pPr marL="0" lvl="0" indent="0" algn="ctr" defTabSz="1511300">
            <a:lnSpc>
              <a:spcPct val="90000"/>
            </a:lnSpc>
            <a:spcBef>
              <a:spcPct val="0"/>
            </a:spcBef>
            <a:spcAft>
              <a:spcPct val="35000"/>
            </a:spcAft>
            <a:buNone/>
          </a:pPr>
          <a:r>
            <a:rPr lang="en-US" sz="3400" kern="1200"/>
            <a:t>Look</a:t>
          </a:r>
        </a:p>
      </dsp:txBody>
      <dsp:txXfrm rot="-10800000">
        <a:off x="0" y="1514866"/>
        <a:ext cx="1725128" cy="993125"/>
      </dsp:txXfrm>
    </dsp:sp>
    <dsp:sp modelId="{43B8F161-2C6F-3A49-9986-F56F721367CB}">
      <dsp:nvSpPr>
        <dsp:cNvPr id="0" name=""/>
        <dsp:cNvSpPr/>
      </dsp:nvSpPr>
      <dsp:spPr>
        <a:xfrm>
          <a:off x="1725128" y="1514866"/>
          <a:ext cx="5175384" cy="993125"/>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4981" tIns="254000" rIns="104981" bIns="254000" numCol="1" spcCol="1270" anchor="ctr" anchorCtr="0">
          <a:noAutofit/>
        </a:bodyPr>
        <a:lstStyle/>
        <a:p>
          <a:pPr marL="0" lvl="0" indent="0" algn="l" defTabSz="889000">
            <a:lnSpc>
              <a:spcPct val="90000"/>
            </a:lnSpc>
            <a:spcBef>
              <a:spcPct val="0"/>
            </a:spcBef>
            <a:spcAft>
              <a:spcPct val="35000"/>
            </a:spcAft>
            <a:buNone/>
          </a:pPr>
          <a:r>
            <a:rPr lang="en-US" sz="2000" kern="1200"/>
            <a:t>Look at your current customer base</a:t>
          </a:r>
        </a:p>
      </dsp:txBody>
      <dsp:txXfrm>
        <a:off x="1725128" y="1514866"/>
        <a:ext cx="5175384" cy="993125"/>
      </dsp:txXfrm>
    </dsp:sp>
    <dsp:sp modelId="{DC95A260-70C2-AF44-A768-FF4CF1CBBC12}">
      <dsp:nvSpPr>
        <dsp:cNvPr id="0" name=""/>
        <dsp:cNvSpPr/>
      </dsp:nvSpPr>
      <dsp:spPr>
        <a:xfrm rot="10800000">
          <a:off x="0" y="1882"/>
          <a:ext cx="1725128" cy="1527885"/>
        </a:xfrm>
        <a:prstGeom prst="upArrowCallout">
          <a:avLst>
            <a:gd name="adj1" fmla="val 5000"/>
            <a:gd name="adj2" fmla="val 10000"/>
            <a:gd name="adj3" fmla="val 15000"/>
            <a:gd name="adj4" fmla="val 64977"/>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691" tIns="241808" rIns="122691" bIns="241808" numCol="1" spcCol="1270" anchor="ctr" anchorCtr="0">
          <a:noAutofit/>
        </a:bodyPr>
        <a:lstStyle/>
        <a:p>
          <a:pPr marL="0" lvl="0" indent="0" algn="ctr" defTabSz="1511300">
            <a:lnSpc>
              <a:spcPct val="90000"/>
            </a:lnSpc>
            <a:spcBef>
              <a:spcPct val="0"/>
            </a:spcBef>
            <a:spcAft>
              <a:spcPct val="35000"/>
            </a:spcAft>
            <a:buNone/>
          </a:pPr>
          <a:r>
            <a:rPr lang="en-US" sz="3400" kern="1200"/>
            <a:t>Conduct</a:t>
          </a:r>
        </a:p>
      </dsp:txBody>
      <dsp:txXfrm rot="-10800000">
        <a:off x="0" y="1882"/>
        <a:ext cx="1725128" cy="993125"/>
      </dsp:txXfrm>
    </dsp:sp>
    <dsp:sp modelId="{39B2CFED-074D-B141-8AED-FEBD3D502001}">
      <dsp:nvSpPr>
        <dsp:cNvPr id="0" name=""/>
        <dsp:cNvSpPr/>
      </dsp:nvSpPr>
      <dsp:spPr>
        <a:xfrm>
          <a:off x="1725128" y="1882"/>
          <a:ext cx="5175384" cy="993125"/>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4981" tIns="254000" rIns="104981" bIns="254000" numCol="1" spcCol="1270" anchor="ctr" anchorCtr="0">
          <a:noAutofit/>
        </a:bodyPr>
        <a:lstStyle/>
        <a:p>
          <a:pPr marL="0" lvl="0" indent="0" algn="l" defTabSz="889000">
            <a:lnSpc>
              <a:spcPct val="90000"/>
            </a:lnSpc>
            <a:spcBef>
              <a:spcPct val="0"/>
            </a:spcBef>
            <a:spcAft>
              <a:spcPct val="35000"/>
            </a:spcAft>
            <a:buNone/>
          </a:pPr>
          <a:r>
            <a:rPr lang="en-US" sz="2000" kern="1200"/>
            <a:t>Conduct customer research</a:t>
          </a:r>
        </a:p>
      </dsp:txBody>
      <dsp:txXfrm>
        <a:off x="1725128" y="1882"/>
        <a:ext cx="5175384" cy="993125"/>
      </dsp:txXfrm>
    </dsp:sp>
  </dsp:spTree>
</dsp:drawing>
</file>

<file path=ppt/diagrams/layout1.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D3BE1-8E75-1648-BDAD-857038DAD2B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D0F2F58-4C3E-4340-929D-DA7107140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96A7D7D-3996-EF41-87E7-5BCF9E827191}"/>
              </a:ext>
            </a:extLst>
          </p:cNvPr>
          <p:cNvSpPr>
            <a:spLocks noGrp="1"/>
          </p:cNvSpPr>
          <p:nvPr>
            <p:ph type="dt" sz="half" idx="10"/>
          </p:nvPr>
        </p:nvSpPr>
        <p:spPr/>
        <p:txBody>
          <a:bodyPr/>
          <a:lstStyle/>
          <a:p>
            <a:fld id="{360E6CB3-16BC-3F46-95CE-783664B3B7AA}" type="datetimeFigureOut">
              <a:rPr lang="en-US" smtClean="0"/>
              <a:t>4/28/2023</a:t>
            </a:fld>
            <a:endParaRPr lang="en-US"/>
          </a:p>
        </p:txBody>
      </p:sp>
      <p:sp>
        <p:nvSpPr>
          <p:cNvPr id="5" name="Footer Placeholder 4">
            <a:extLst>
              <a:ext uri="{FF2B5EF4-FFF2-40B4-BE49-F238E27FC236}">
                <a16:creationId xmlns:a16="http://schemas.microsoft.com/office/drawing/2014/main" id="{B4BB32C6-4E33-984C-BAAA-92FF322E25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AAC0F6-F1AB-7247-8405-34F44B954161}"/>
              </a:ext>
            </a:extLst>
          </p:cNvPr>
          <p:cNvSpPr>
            <a:spLocks noGrp="1"/>
          </p:cNvSpPr>
          <p:nvPr>
            <p:ph type="sldNum" sz="quarter" idx="12"/>
          </p:nvPr>
        </p:nvSpPr>
        <p:spPr/>
        <p:txBody>
          <a:bodyPr/>
          <a:lstStyle/>
          <a:p>
            <a:fld id="{40204829-F0BE-2F4D-AC5E-5BC9B2EAFF03}" type="slidenum">
              <a:rPr lang="en-US" smtClean="0"/>
              <a:t>‹#›</a:t>
            </a:fld>
            <a:endParaRPr lang="en-US"/>
          </a:p>
        </p:txBody>
      </p:sp>
    </p:spTree>
    <p:extLst>
      <p:ext uri="{BB962C8B-B14F-4D97-AF65-F5344CB8AC3E}">
        <p14:creationId xmlns:p14="http://schemas.microsoft.com/office/powerpoint/2010/main" val="2791829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49ABC-7DDE-C24E-9367-46B9623BC25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74145D1-5F16-354E-AC45-BC933E02A41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70DBDC3-495D-C847-9C96-6F32D62C8C74}"/>
              </a:ext>
            </a:extLst>
          </p:cNvPr>
          <p:cNvSpPr>
            <a:spLocks noGrp="1"/>
          </p:cNvSpPr>
          <p:nvPr>
            <p:ph type="dt" sz="half" idx="10"/>
          </p:nvPr>
        </p:nvSpPr>
        <p:spPr/>
        <p:txBody>
          <a:bodyPr/>
          <a:lstStyle/>
          <a:p>
            <a:fld id="{360E6CB3-16BC-3F46-95CE-783664B3B7AA}" type="datetimeFigureOut">
              <a:rPr lang="en-US" smtClean="0"/>
              <a:t>4/28/2023</a:t>
            </a:fld>
            <a:endParaRPr lang="en-US"/>
          </a:p>
        </p:txBody>
      </p:sp>
      <p:sp>
        <p:nvSpPr>
          <p:cNvPr id="5" name="Footer Placeholder 4">
            <a:extLst>
              <a:ext uri="{FF2B5EF4-FFF2-40B4-BE49-F238E27FC236}">
                <a16:creationId xmlns:a16="http://schemas.microsoft.com/office/drawing/2014/main" id="{B3FF242B-AD96-444C-9521-64FB8C4AEC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1B88BF-A0D9-414D-A628-742B270DBFE5}"/>
              </a:ext>
            </a:extLst>
          </p:cNvPr>
          <p:cNvSpPr>
            <a:spLocks noGrp="1"/>
          </p:cNvSpPr>
          <p:nvPr>
            <p:ph type="sldNum" sz="quarter" idx="12"/>
          </p:nvPr>
        </p:nvSpPr>
        <p:spPr/>
        <p:txBody>
          <a:bodyPr/>
          <a:lstStyle/>
          <a:p>
            <a:fld id="{40204829-F0BE-2F4D-AC5E-5BC9B2EAFF03}" type="slidenum">
              <a:rPr lang="en-US" smtClean="0"/>
              <a:t>‹#›</a:t>
            </a:fld>
            <a:endParaRPr lang="en-US"/>
          </a:p>
        </p:txBody>
      </p:sp>
    </p:spTree>
    <p:extLst>
      <p:ext uri="{BB962C8B-B14F-4D97-AF65-F5344CB8AC3E}">
        <p14:creationId xmlns:p14="http://schemas.microsoft.com/office/powerpoint/2010/main" val="4212093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A3233-3197-D74E-8194-24EE46B1CA7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0237EC4-0809-F44A-9FF8-83AA2356BF1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42AE36E-6C13-6F43-9F89-E8BF588034DD}"/>
              </a:ext>
            </a:extLst>
          </p:cNvPr>
          <p:cNvSpPr>
            <a:spLocks noGrp="1"/>
          </p:cNvSpPr>
          <p:nvPr>
            <p:ph type="dt" sz="half" idx="10"/>
          </p:nvPr>
        </p:nvSpPr>
        <p:spPr/>
        <p:txBody>
          <a:bodyPr/>
          <a:lstStyle/>
          <a:p>
            <a:fld id="{360E6CB3-16BC-3F46-95CE-783664B3B7AA}" type="datetimeFigureOut">
              <a:rPr lang="en-US" smtClean="0"/>
              <a:t>4/28/2023</a:t>
            </a:fld>
            <a:endParaRPr lang="en-US"/>
          </a:p>
        </p:txBody>
      </p:sp>
      <p:sp>
        <p:nvSpPr>
          <p:cNvPr id="5" name="Footer Placeholder 4">
            <a:extLst>
              <a:ext uri="{FF2B5EF4-FFF2-40B4-BE49-F238E27FC236}">
                <a16:creationId xmlns:a16="http://schemas.microsoft.com/office/drawing/2014/main" id="{57BF6B8E-22DC-F749-9123-2501E7EDD8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326654-78D6-1F4A-BFFF-9A9A423905D0}"/>
              </a:ext>
            </a:extLst>
          </p:cNvPr>
          <p:cNvSpPr>
            <a:spLocks noGrp="1"/>
          </p:cNvSpPr>
          <p:nvPr>
            <p:ph type="sldNum" sz="quarter" idx="12"/>
          </p:nvPr>
        </p:nvSpPr>
        <p:spPr/>
        <p:txBody>
          <a:bodyPr/>
          <a:lstStyle/>
          <a:p>
            <a:fld id="{40204829-F0BE-2F4D-AC5E-5BC9B2EAFF03}" type="slidenum">
              <a:rPr lang="en-US" smtClean="0"/>
              <a:t>‹#›</a:t>
            </a:fld>
            <a:endParaRPr lang="en-US"/>
          </a:p>
        </p:txBody>
      </p:sp>
    </p:spTree>
    <p:extLst>
      <p:ext uri="{BB962C8B-B14F-4D97-AF65-F5344CB8AC3E}">
        <p14:creationId xmlns:p14="http://schemas.microsoft.com/office/powerpoint/2010/main" val="1511026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197D7-BB1F-B941-A1F9-367045870EE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0E74994-F575-3043-B3A7-98736EA2F9A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41632C1-93EB-3746-8F5C-CCE32DE031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471BC9A-B2D9-6E47-B736-67BB832564EB}"/>
              </a:ext>
            </a:extLst>
          </p:cNvPr>
          <p:cNvSpPr>
            <a:spLocks noGrp="1"/>
          </p:cNvSpPr>
          <p:nvPr>
            <p:ph type="dt" sz="half" idx="10"/>
          </p:nvPr>
        </p:nvSpPr>
        <p:spPr/>
        <p:txBody>
          <a:bodyPr/>
          <a:lstStyle/>
          <a:p>
            <a:fld id="{360E6CB3-16BC-3F46-95CE-783664B3B7AA}" type="datetimeFigureOut">
              <a:rPr lang="en-US" smtClean="0"/>
              <a:t>4/28/2023</a:t>
            </a:fld>
            <a:endParaRPr lang="en-US"/>
          </a:p>
        </p:txBody>
      </p:sp>
      <p:sp>
        <p:nvSpPr>
          <p:cNvPr id="6" name="Footer Placeholder 5">
            <a:extLst>
              <a:ext uri="{FF2B5EF4-FFF2-40B4-BE49-F238E27FC236}">
                <a16:creationId xmlns:a16="http://schemas.microsoft.com/office/drawing/2014/main" id="{1D98E43A-BD15-8949-A814-5D89B5B25D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6576248-0E38-984B-ABA1-4B64E35D7B6B}"/>
              </a:ext>
            </a:extLst>
          </p:cNvPr>
          <p:cNvSpPr>
            <a:spLocks noGrp="1"/>
          </p:cNvSpPr>
          <p:nvPr>
            <p:ph type="sldNum" sz="quarter" idx="12"/>
          </p:nvPr>
        </p:nvSpPr>
        <p:spPr/>
        <p:txBody>
          <a:bodyPr/>
          <a:lstStyle/>
          <a:p>
            <a:fld id="{40204829-F0BE-2F4D-AC5E-5BC9B2EAFF03}" type="slidenum">
              <a:rPr lang="en-US" smtClean="0"/>
              <a:t>‹#›</a:t>
            </a:fld>
            <a:endParaRPr lang="en-US"/>
          </a:p>
        </p:txBody>
      </p:sp>
    </p:spTree>
    <p:extLst>
      <p:ext uri="{BB962C8B-B14F-4D97-AF65-F5344CB8AC3E}">
        <p14:creationId xmlns:p14="http://schemas.microsoft.com/office/powerpoint/2010/main" val="1514064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CF8D9-6FAE-3C4C-9901-1E16E5AB199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C603F78-606C-4F4A-BF99-F972CA852D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F4741A9-67CF-9743-B46B-C4B77ECF120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EB744BB-4B4C-7840-A8B2-D6876CFDDF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7BF075B-C20A-F24C-ADC3-B69E4F28A82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877944C-47B8-9F45-989C-8ED674E3637C}"/>
              </a:ext>
            </a:extLst>
          </p:cNvPr>
          <p:cNvSpPr>
            <a:spLocks noGrp="1"/>
          </p:cNvSpPr>
          <p:nvPr>
            <p:ph type="dt" sz="half" idx="10"/>
          </p:nvPr>
        </p:nvSpPr>
        <p:spPr/>
        <p:txBody>
          <a:bodyPr/>
          <a:lstStyle/>
          <a:p>
            <a:fld id="{360E6CB3-16BC-3F46-95CE-783664B3B7AA}" type="datetimeFigureOut">
              <a:rPr lang="en-US" smtClean="0"/>
              <a:t>4/28/2023</a:t>
            </a:fld>
            <a:endParaRPr lang="en-US"/>
          </a:p>
        </p:txBody>
      </p:sp>
      <p:sp>
        <p:nvSpPr>
          <p:cNvPr id="8" name="Footer Placeholder 7">
            <a:extLst>
              <a:ext uri="{FF2B5EF4-FFF2-40B4-BE49-F238E27FC236}">
                <a16:creationId xmlns:a16="http://schemas.microsoft.com/office/drawing/2014/main" id="{D1C59C03-7F7D-DF40-9DA8-2DB02B2FAB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30201A7-5AAE-634C-9AED-E2838296728D}"/>
              </a:ext>
            </a:extLst>
          </p:cNvPr>
          <p:cNvSpPr>
            <a:spLocks noGrp="1"/>
          </p:cNvSpPr>
          <p:nvPr>
            <p:ph type="sldNum" sz="quarter" idx="12"/>
          </p:nvPr>
        </p:nvSpPr>
        <p:spPr/>
        <p:txBody>
          <a:bodyPr/>
          <a:lstStyle/>
          <a:p>
            <a:fld id="{40204829-F0BE-2F4D-AC5E-5BC9B2EAFF03}" type="slidenum">
              <a:rPr lang="en-US" smtClean="0"/>
              <a:t>‹#›</a:t>
            </a:fld>
            <a:endParaRPr lang="en-US"/>
          </a:p>
        </p:txBody>
      </p:sp>
    </p:spTree>
    <p:extLst>
      <p:ext uri="{BB962C8B-B14F-4D97-AF65-F5344CB8AC3E}">
        <p14:creationId xmlns:p14="http://schemas.microsoft.com/office/powerpoint/2010/main" val="286623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DD767-A275-A947-8DF7-7BCF5E0E617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EAC637F-4298-2D4E-9568-D3A8FD1DA060}"/>
              </a:ext>
            </a:extLst>
          </p:cNvPr>
          <p:cNvSpPr>
            <a:spLocks noGrp="1"/>
          </p:cNvSpPr>
          <p:nvPr>
            <p:ph type="dt" sz="half" idx="10"/>
          </p:nvPr>
        </p:nvSpPr>
        <p:spPr/>
        <p:txBody>
          <a:bodyPr/>
          <a:lstStyle/>
          <a:p>
            <a:fld id="{360E6CB3-16BC-3F46-95CE-783664B3B7AA}" type="datetimeFigureOut">
              <a:rPr lang="en-US" smtClean="0"/>
              <a:t>4/28/2023</a:t>
            </a:fld>
            <a:endParaRPr lang="en-US"/>
          </a:p>
        </p:txBody>
      </p:sp>
      <p:sp>
        <p:nvSpPr>
          <p:cNvPr id="4" name="Footer Placeholder 3">
            <a:extLst>
              <a:ext uri="{FF2B5EF4-FFF2-40B4-BE49-F238E27FC236}">
                <a16:creationId xmlns:a16="http://schemas.microsoft.com/office/drawing/2014/main" id="{7AA16E83-620A-EB4A-AA7F-F12AFD3FB6E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0726845-D151-A34C-A683-17A95A3E47ED}"/>
              </a:ext>
            </a:extLst>
          </p:cNvPr>
          <p:cNvSpPr>
            <a:spLocks noGrp="1"/>
          </p:cNvSpPr>
          <p:nvPr>
            <p:ph type="sldNum" sz="quarter" idx="12"/>
          </p:nvPr>
        </p:nvSpPr>
        <p:spPr/>
        <p:txBody>
          <a:bodyPr/>
          <a:lstStyle/>
          <a:p>
            <a:fld id="{40204829-F0BE-2F4D-AC5E-5BC9B2EAFF03}" type="slidenum">
              <a:rPr lang="en-US" smtClean="0"/>
              <a:t>‹#›</a:t>
            </a:fld>
            <a:endParaRPr lang="en-US"/>
          </a:p>
        </p:txBody>
      </p:sp>
    </p:spTree>
    <p:extLst>
      <p:ext uri="{BB962C8B-B14F-4D97-AF65-F5344CB8AC3E}">
        <p14:creationId xmlns:p14="http://schemas.microsoft.com/office/powerpoint/2010/main" val="1810245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058D6A-48E5-204A-B4D7-396E83468D48}"/>
              </a:ext>
            </a:extLst>
          </p:cNvPr>
          <p:cNvSpPr>
            <a:spLocks noGrp="1"/>
          </p:cNvSpPr>
          <p:nvPr>
            <p:ph type="dt" sz="half" idx="10"/>
          </p:nvPr>
        </p:nvSpPr>
        <p:spPr/>
        <p:txBody>
          <a:bodyPr/>
          <a:lstStyle/>
          <a:p>
            <a:fld id="{360E6CB3-16BC-3F46-95CE-783664B3B7AA}" type="datetimeFigureOut">
              <a:rPr lang="en-US" smtClean="0"/>
              <a:t>4/28/2023</a:t>
            </a:fld>
            <a:endParaRPr lang="en-US"/>
          </a:p>
        </p:txBody>
      </p:sp>
      <p:sp>
        <p:nvSpPr>
          <p:cNvPr id="3" name="Footer Placeholder 2">
            <a:extLst>
              <a:ext uri="{FF2B5EF4-FFF2-40B4-BE49-F238E27FC236}">
                <a16:creationId xmlns:a16="http://schemas.microsoft.com/office/drawing/2014/main" id="{3842D094-83EE-5B4D-859C-59C98112F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FDE6165-3DF2-D845-BC1F-D5A01CA8DBFD}"/>
              </a:ext>
            </a:extLst>
          </p:cNvPr>
          <p:cNvSpPr>
            <a:spLocks noGrp="1"/>
          </p:cNvSpPr>
          <p:nvPr>
            <p:ph type="sldNum" sz="quarter" idx="12"/>
          </p:nvPr>
        </p:nvSpPr>
        <p:spPr/>
        <p:txBody>
          <a:bodyPr/>
          <a:lstStyle/>
          <a:p>
            <a:fld id="{40204829-F0BE-2F4D-AC5E-5BC9B2EAFF03}" type="slidenum">
              <a:rPr lang="en-US" smtClean="0"/>
              <a:t>‹#›</a:t>
            </a:fld>
            <a:endParaRPr lang="en-US"/>
          </a:p>
        </p:txBody>
      </p:sp>
    </p:spTree>
    <p:extLst>
      <p:ext uri="{BB962C8B-B14F-4D97-AF65-F5344CB8AC3E}">
        <p14:creationId xmlns:p14="http://schemas.microsoft.com/office/powerpoint/2010/main" val="31778379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8D2B4-F08A-2D41-BC32-8021F66AA98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79CEBCF-C6DC-DA4D-A154-DD2D100ACD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B2E720-68F6-2647-8FB0-01BEC8F9A8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665E3BF-37C5-E74E-838F-4573A5C65579}"/>
              </a:ext>
            </a:extLst>
          </p:cNvPr>
          <p:cNvSpPr>
            <a:spLocks noGrp="1"/>
          </p:cNvSpPr>
          <p:nvPr>
            <p:ph type="dt" sz="half" idx="10"/>
          </p:nvPr>
        </p:nvSpPr>
        <p:spPr/>
        <p:txBody>
          <a:bodyPr/>
          <a:lstStyle/>
          <a:p>
            <a:fld id="{360E6CB3-16BC-3F46-95CE-783664B3B7AA}" type="datetimeFigureOut">
              <a:rPr lang="en-US" smtClean="0"/>
              <a:t>4/28/2023</a:t>
            </a:fld>
            <a:endParaRPr lang="en-US"/>
          </a:p>
        </p:txBody>
      </p:sp>
      <p:sp>
        <p:nvSpPr>
          <p:cNvPr id="6" name="Footer Placeholder 5">
            <a:extLst>
              <a:ext uri="{FF2B5EF4-FFF2-40B4-BE49-F238E27FC236}">
                <a16:creationId xmlns:a16="http://schemas.microsoft.com/office/drawing/2014/main" id="{494D15C4-6443-384D-B216-9F331A882C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BF9728-2044-D242-8D05-66270D38D6D3}"/>
              </a:ext>
            </a:extLst>
          </p:cNvPr>
          <p:cNvSpPr>
            <a:spLocks noGrp="1"/>
          </p:cNvSpPr>
          <p:nvPr>
            <p:ph type="sldNum" sz="quarter" idx="12"/>
          </p:nvPr>
        </p:nvSpPr>
        <p:spPr/>
        <p:txBody>
          <a:bodyPr/>
          <a:lstStyle/>
          <a:p>
            <a:fld id="{40204829-F0BE-2F4D-AC5E-5BC9B2EAFF03}" type="slidenum">
              <a:rPr lang="en-US" smtClean="0"/>
              <a:t>‹#›</a:t>
            </a:fld>
            <a:endParaRPr lang="en-US"/>
          </a:p>
        </p:txBody>
      </p:sp>
    </p:spTree>
    <p:extLst>
      <p:ext uri="{BB962C8B-B14F-4D97-AF65-F5344CB8AC3E}">
        <p14:creationId xmlns:p14="http://schemas.microsoft.com/office/powerpoint/2010/main" val="1938093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9D377-C326-B349-9F5F-DA014BD7AFD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2D84BBB-DCA5-E440-8D95-1777779671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F9ABE03-FDF7-8948-A916-736D6B1884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BD4EFAE-2457-B84E-9408-1685EB8B0963}"/>
              </a:ext>
            </a:extLst>
          </p:cNvPr>
          <p:cNvSpPr>
            <a:spLocks noGrp="1"/>
          </p:cNvSpPr>
          <p:nvPr>
            <p:ph type="dt" sz="half" idx="10"/>
          </p:nvPr>
        </p:nvSpPr>
        <p:spPr/>
        <p:txBody>
          <a:bodyPr/>
          <a:lstStyle/>
          <a:p>
            <a:fld id="{360E6CB3-16BC-3F46-95CE-783664B3B7AA}" type="datetimeFigureOut">
              <a:rPr lang="en-US" smtClean="0"/>
              <a:t>4/28/2023</a:t>
            </a:fld>
            <a:endParaRPr lang="en-US"/>
          </a:p>
        </p:txBody>
      </p:sp>
      <p:sp>
        <p:nvSpPr>
          <p:cNvPr id="6" name="Footer Placeholder 5">
            <a:extLst>
              <a:ext uri="{FF2B5EF4-FFF2-40B4-BE49-F238E27FC236}">
                <a16:creationId xmlns:a16="http://schemas.microsoft.com/office/drawing/2014/main" id="{4FD2EBBA-B719-8D49-AC92-0D24368316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E9C9AE-5888-A240-92C0-352422474DEA}"/>
              </a:ext>
            </a:extLst>
          </p:cNvPr>
          <p:cNvSpPr>
            <a:spLocks noGrp="1"/>
          </p:cNvSpPr>
          <p:nvPr>
            <p:ph type="sldNum" sz="quarter" idx="12"/>
          </p:nvPr>
        </p:nvSpPr>
        <p:spPr/>
        <p:txBody>
          <a:bodyPr/>
          <a:lstStyle/>
          <a:p>
            <a:fld id="{40204829-F0BE-2F4D-AC5E-5BC9B2EAFF03}" type="slidenum">
              <a:rPr lang="en-US" smtClean="0"/>
              <a:t>‹#›</a:t>
            </a:fld>
            <a:endParaRPr lang="en-US"/>
          </a:p>
        </p:txBody>
      </p:sp>
    </p:spTree>
    <p:extLst>
      <p:ext uri="{BB962C8B-B14F-4D97-AF65-F5344CB8AC3E}">
        <p14:creationId xmlns:p14="http://schemas.microsoft.com/office/powerpoint/2010/main" val="827766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0AD38-2612-C442-B368-4C5055EE78E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1A36B2C-C204-C847-9233-10C3B1D07E6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2BBB118-A640-8F42-A0E8-B3107FCA06A9}"/>
              </a:ext>
            </a:extLst>
          </p:cNvPr>
          <p:cNvSpPr>
            <a:spLocks noGrp="1"/>
          </p:cNvSpPr>
          <p:nvPr>
            <p:ph type="dt" sz="half" idx="10"/>
          </p:nvPr>
        </p:nvSpPr>
        <p:spPr/>
        <p:txBody>
          <a:bodyPr/>
          <a:lstStyle/>
          <a:p>
            <a:fld id="{360E6CB3-16BC-3F46-95CE-783664B3B7AA}" type="datetimeFigureOut">
              <a:rPr lang="en-US" smtClean="0"/>
              <a:t>4/28/2023</a:t>
            </a:fld>
            <a:endParaRPr lang="en-US"/>
          </a:p>
        </p:txBody>
      </p:sp>
      <p:sp>
        <p:nvSpPr>
          <p:cNvPr id="5" name="Footer Placeholder 4">
            <a:extLst>
              <a:ext uri="{FF2B5EF4-FFF2-40B4-BE49-F238E27FC236}">
                <a16:creationId xmlns:a16="http://schemas.microsoft.com/office/drawing/2014/main" id="{38C5419C-587B-164D-8DD0-C59E18AAED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28A4A0-E51A-B340-B97C-84B138991E47}"/>
              </a:ext>
            </a:extLst>
          </p:cNvPr>
          <p:cNvSpPr>
            <a:spLocks noGrp="1"/>
          </p:cNvSpPr>
          <p:nvPr>
            <p:ph type="sldNum" sz="quarter" idx="12"/>
          </p:nvPr>
        </p:nvSpPr>
        <p:spPr/>
        <p:txBody>
          <a:bodyPr/>
          <a:lstStyle/>
          <a:p>
            <a:fld id="{40204829-F0BE-2F4D-AC5E-5BC9B2EAFF03}" type="slidenum">
              <a:rPr lang="en-US" smtClean="0"/>
              <a:t>‹#›</a:t>
            </a:fld>
            <a:endParaRPr lang="en-US"/>
          </a:p>
        </p:txBody>
      </p:sp>
    </p:spTree>
    <p:extLst>
      <p:ext uri="{BB962C8B-B14F-4D97-AF65-F5344CB8AC3E}">
        <p14:creationId xmlns:p14="http://schemas.microsoft.com/office/powerpoint/2010/main" val="1938467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2A518F-AE1B-754A-886D-0EF88C2E0C5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7C78CAE-BCAD-5046-B2E5-3AD0DE64547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D2D956F-B8F7-434A-873E-B5EC36A2A654}"/>
              </a:ext>
            </a:extLst>
          </p:cNvPr>
          <p:cNvSpPr>
            <a:spLocks noGrp="1"/>
          </p:cNvSpPr>
          <p:nvPr>
            <p:ph type="dt" sz="half" idx="10"/>
          </p:nvPr>
        </p:nvSpPr>
        <p:spPr/>
        <p:txBody>
          <a:bodyPr/>
          <a:lstStyle/>
          <a:p>
            <a:fld id="{360E6CB3-16BC-3F46-95CE-783664B3B7AA}" type="datetimeFigureOut">
              <a:rPr lang="en-US" smtClean="0"/>
              <a:t>4/28/2023</a:t>
            </a:fld>
            <a:endParaRPr lang="en-US"/>
          </a:p>
        </p:txBody>
      </p:sp>
      <p:sp>
        <p:nvSpPr>
          <p:cNvPr id="5" name="Footer Placeholder 4">
            <a:extLst>
              <a:ext uri="{FF2B5EF4-FFF2-40B4-BE49-F238E27FC236}">
                <a16:creationId xmlns:a16="http://schemas.microsoft.com/office/drawing/2014/main" id="{E5EEB772-8002-8148-B07F-0D11DAEF53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2CD35E-A53E-9A4A-A850-57E61977894F}"/>
              </a:ext>
            </a:extLst>
          </p:cNvPr>
          <p:cNvSpPr>
            <a:spLocks noGrp="1"/>
          </p:cNvSpPr>
          <p:nvPr>
            <p:ph type="sldNum" sz="quarter" idx="12"/>
          </p:nvPr>
        </p:nvSpPr>
        <p:spPr/>
        <p:txBody>
          <a:bodyPr/>
          <a:lstStyle/>
          <a:p>
            <a:fld id="{40204829-F0BE-2F4D-AC5E-5BC9B2EAFF03}" type="slidenum">
              <a:rPr lang="en-US" smtClean="0"/>
              <a:t>‹#›</a:t>
            </a:fld>
            <a:endParaRPr lang="en-US"/>
          </a:p>
        </p:txBody>
      </p:sp>
    </p:spTree>
    <p:extLst>
      <p:ext uri="{BB962C8B-B14F-4D97-AF65-F5344CB8AC3E}">
        <p14:creationId xmlns:p14="http://schemas.microsoft.com/office/powerpoint/2010/main" val="3907519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5A4E88-E206-214E-99DB-C1B942DC8E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865A8DE-4A13-0D42-B90A-CCD52FB416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0EBF641-83DE-8649-A533-63C9F47E18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0E6CB3-16BC-3F46-95CE-783664B3B7AA}" type="datetimeFigureOut">
              <a:rPr lang="en-US" smtClean="0"/>
              <a:t>4/28/2023</a:t>
            </a:fld>
            <a:endParaRPr lang="en-US"/>
          </a:p>
        </p:txBody>
      </p:sp>
      <p:sp>
        <p:nvSpPr>
          <p:cNvPr id="5" name="Footer Placeholder 4">
            <a:extLst>
              <a:ext uri="{FF2B5EF4-FFF2-40B4-BE49-F238E27FC236}">
                <a16:creationId xmlns:a16="http://schemas.microsoft.com/office/drawing/2014/main" id="{F01761BA-1FB2-2B46-919E-F21B4A38F1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5E94045-C70A-FD4C-9B9C-6F584DA758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04829-F0BE-2F4D-AC5E-5BC9B2EAFF03}" type="slidenum">
              <a:rPr lang="en-US" smtClean="0"/>
              <a:t>‹#›</a:t>
            </a:fld>
            <a:endParaRPr lang="en-US"/>
          </a:p>
        </p:txBody>
      </p:sp>
    </p:spTree>
    <p:extLst>
      <p:ext uri="{BB962C8B-B14F-4D97-AF65-F5344CB8AC3E}">
        <p14:creationId xmlns:p14="http://schemas.microsoft.com/office/powerpoint/2010/main" val="23026147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tif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tif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skillshop.exceedlms.com/student/catalog" TargetMode="External"/><Relationship Id="rId2" Type="http://schemas.openxmlformats.org/officeDocument/2006/relationships/hyperlink" Target="https://analytics.google.com/analytics/academy/?authuser=2"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tif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slideLayout" Target="../slideLayouts/slideLayout2.xml"/><Relationship Id="rId1" Type="http://schemas.openxmlformats.org/officeDocument/2006/relationships/video" Target="https://www.youtube.com/embed/ny2rBxwvxBY?feature=oembed" TargetMode="External"/><Relationship Id="rId4" Type="http://schemas.openxmlformats.org/officeDocument/2006/relationships/image" Target="../media/image28.jpeg"/></Relationships>
</file>

<file path=ppt/slides/_rels/slide35.xml.rels><?xml version="1.0" encoding="UTF-8" standalone="yes"?>
<Relationships xmlns="http://schemas.openxmlformats.org/package/2006/relationships"><Relationship Id="rId2" Type="http://schemas.openxmlformats.org/officeDocument/2006/relationships/image" Target="../media/image29.tif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lculator and notepad">
            <a:extLst>
              <a:ext uri="{FF2B5EF4-FFF2-40B4-BE49-F238E27FC236}">
                <a16:creationId xmlns:a16="http://schemas.microsoft.com/office/drawing/2014/main" id="{D5FAEC74-EF98-4977-AF61-5D5793B3856B}"/>
              </a:ext>
            </a:extLst>
          </p:cNvPr>
          <p:cNvPicPr>
            <a:picLocks noChangeAspect="1"/>
          </p:cNvPicPr>
          <p:nvPr/>
        </p:nvPicPr>
        <p:blipFill rotWithShape="1">
          <a:blip r:embed="rId2"/>
          <a:srcRect l="10068" r="5559" b="-1"/>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FD5BEC1-CF1D-9246-8B83-A54E8BC9E1FA}"/>
              </a:ext>
            </a:extLst>
          </p:cNvPr>
          <p:cNvSpPr>
            <a:spLocks noGrp="1"/>
          </p:cNvSpPr>
          <p:nvPr>
            <p:ph type="ctrTitle"/>
          </p:nvPr>
        </p:nvSpPr>
        <p:spPr>
          <a:xfrm>
            <a:off x="477981" y="1122363"/>
            <a:ext cx="4023360" cy="3204134"/>
          </a:xfrm>
        </p:spPr>
        <p:txBody>
          <a:bodyPr anchor="b">
            <a:normAutofit/>
          </a:bodyPr>
          <a:lstStyle/>
          <a:p>
            <a:pPr algn="l"/>
            <a:r>
              <a:rPr lang="en-US" sz="4800"/>
              <a:t>Planning and data</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230620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862A17-DCB0-4346-B77C-EF98C35650D8}"/>
              </a:ext>
            </a:extLst>
          </p:cNvPr>
          <p:cNvPicPr>
            <a:picLocks noChangeAspect="1"/>
          </p:cNvPicPr>
          <p:nvPr/>
        </p:nvPicPr>
        <p:blipFill rotWithShape="1">
          <a:blip r:embed="rId2">
            <a:alphaModFix amt="40000"/>
          </a:blip>
          <a:srcRect b="15414"/>
          <a:stretch/>
        </p:blipFill>
        <p:spPr>
          <a:xfrm>
            <a:off x="20" y="10"/>
            <a:ext cx="12191980" cy="6859300"/>
          </a:xfrm>
          <a:prstGeom prst="rect">
            <a:avLst/>
          </a:prstGeom>
        </p:spPr>
      </p:pic>
      <p:sp>
        <p:nvSpPr>
          <p:cNvPr id="2" name="Title 1">
            <a:extLst>
              <a:ext uri="{FF2B5EF4-FFF2-40B4-BE49-F238E27FC236}">
                <a16:creationId xmlns:a16="http://schemas.microsoft.com/office/drawing/2014/main" id="{7209DBB3-C347-1143-8DE1-E3731605C01C}"/>
              </a:ext>
            </a:extLst>
          </p:cNvPr>
          <p:cNvSpPr>
            <a:spLocks noGrp="1"/>
          </p:cNvSpPr>
          <p:nvPr>
            <p:ph type="ctrTitle"/>
          </p:nvPr>
        </p:nvSpPr>
        <p:spPr>
          <a:xfrm>
            <a:off x="1915128" y="1788454"/>
            <a:ext cx="8361229" cy="2098226"/>
          </a:xfrm>
        </p:spPr>
        <p:txBody>
          <a:bodyPr>
            <a:normAutofit/>
          </a:bodyPr>
          <a:lstStyle/>
          <a:p>
            <a:r>
              <a:rPr lang="en-US"/>
              <a:t>Campaign Planning</a:t>
            </a:r>
            <a:endParaRPr lang="en-US" dirty="0"/>
          </a:p>
        </p:txBody>
      </p:sp>
    </p:spTree>
    <p:extLst>
      <p:ext uri="{BB962C8B-B14F-4D97-AF65-F5344CB8AC3E}">
        <p14:creationId xmlns:p14="http://schemas.microsoft.com/office/powerpoint/2010/main" val="1859917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5F95C-244C-164D-B3BB-8EC39D9D599B}"/>
              </a:ext>
            </a:extLst>
          </p:cNvPr>
          <p:cNvSpPr>
            <a:spLocks noGrp="1"/>
          </p:cNvSpPr>
          <p:nvPr>
            <p:ph type="title"/>
          </p:nvPr>
        </p:nvSpPr>
        <p:spPr/>
        <p:txBody>
          <a:bodyPr/>
          <a:lstStyle/>
          <a:p>
            <a:r>
              <a:rPr lang="en-US" b="1" dirty="0">
                <a:latin typeface="+mn-lt"/>
              </a:rPr>
              <a:t>What We Will Cover </a:t>
            </a:r>
          </a:p>
        </p:txBody>
      </p:sp>
      <p:sp>
        <p:nvSpPr>
          <p:cNvPr id="3" name="Content Placeholder 2">
            <a:extLst>
              <a:ext uri="{FF2B5EF4-FFF2-40B4-BE49-F238E27FC236}">
                <a16:creationId xmlns:a16="http://schemas.microsoft.com/office/drawing/2014/main" id="{A62DC19A-A056-1F40-8A1F-99E6324B535C}"/>
              </a:ext>
            </a:extLst>
          </p:cNvPr>
          <p:cNvSpPr>
            <a:spLocks noGrp="1"/>
          </p:cNvSpPr>
          <p:nvPr>
            <p:ph idx="1"/>
          </p:nvPr>
        </p:nvSpPr>
        <p:spPr/>
        <p:txBody>
          <a:bodyPr>
            <a:normAutofit/>
          </a:bodyPr>
          <a:lstStyle/>
          <a:p>
            <a:pPr>
              <a:buFont typeface="Arial" panose="020B0604020202020204" pitchFamily="34" charset="0"/>
              <a:buChar char="•"/>
            </a:pPr>
            <a:r>
              <a:rPr lang="en-US" dirty="0"/>
              <a:t>Audience</a:t>
            </a:r>
          </a:p>
          <a:p>
            <a:pPr>
              <a:buFont typeface="Arial" panose="020B0604020202020204" pitchFamily="34" charset="0"/>
              <a:buChar char="•"/>
            </a:pPr>
            <a:endParaRPr lang="en-US" sz="1000" dirty="0"/>
          </a:p>
          <a:p>
            <a:pPr>
              <a:buFont typeface="Arial" panose="020B0604020202020204" pitchFamily="34" charset="0"/>
              <a:buChar char="•"/>
            </a:pPr>
            <a:r>
              <a:rPr lang="en-US" dirty="0"/>
              <a:t>Media mix</a:t>
            </a:r>
          </a:p>
          <a:p>
            <a:pPr>
              <a:buFont typeface="Arial" panose="020B0604020202020204" pitchFamily="34" charset="0"/>
              <a:buChar char="•"/>
            </a:pPr>
            <a:endParaRPr lang="en-US" sz="1000" dirty="0"/>
          </a:p>
          <a:p>
            <a:pPr>
              <a:buFont typeface="Arial" panose="020B0604020202020204" pitchFamily="34" charset="0"/>
              <a:buChar char="•"/>
            </a:pPr>
            <a:r>
              <a:rPr lang="en-US" dirty="0"/>
              <a:t>Messaging</a:t>
            </a:r>
          </a:p>
          <a:p>
            <a:pPr>
              <a:buFont typeface="Arial" panose="020B0604020202020204" pitchFamily="34" charset="0"/>
              <a:buChar char="•"/>
            </a:pPr>
            <a:endParaRPr lang="en-US" sz="1000" dirty="0"/>
          </a:p>
          <a:p>
            <a:pPr>
              <a:buFont typeface="Arial" panose="020B0604020202020204" pitchFamily="34" charset="0"/>
              <a:buChar char="•"/>
            </a:pPr>
            <a:r>
              <a:rPr lang="en-US" dirty="0"/>
              <a:t>Success criteria</a:t>
            </a:r>
          </a:p>
          <a:p>
            <a:pPr>
              <a:buFont typeface="Arial" panose="020B0604020202020204" pitchFamily="34" charset="0"/>
              <a:buChar char="•"/>
            </a:pPr>
            <a:endParaRPr lang="en-US" sz="1000" dirty="0"/>
          </a:p>
          <a:p>
            <a:pPr>
              <a:buFont typeface="Arial" panose="020B0604020202020204" pitchFamily="34" charset="0"/>
              <a:buChar char="•"/>
            </a:pPr>
            <a:r>
              <a:rPr lang="en-US" dirty="0"/>
              <a:t>Compliance</a:t>
            </a:r>
          </a:p>
          <a:p>
            <a:pPr>
              <a:buFont typeface="Arial" panose="020B0604020202020204" pitchFamily="34" charset="0"/>
              <a:buChar char="•"/>
            </a:pPr>
            <a:endParaRPr lang="en-US" dirty="0"/>
          </a:p>
          <a:p>
            <a:pPr>
              <a:buFont typeface="Arial" panose="020B0604020202020204" pitchFamily="34" charset="0"/>
              <a:buChar char="•"/>
            </a:pP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257602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5B2F5-9FC1-014F-8A6B-CB3419331F84}"/>
              </a:ext>
            </a:extLst>
          </p:cNvPr>
          <p:cNvSpPr>
            <a:spLocks noGrp="1"/>
          </p:cNvSpPr>
          <p:nvPr>
            <p:ph type="title"/>
          </p:nvPr>
        </p:nvSpPr>
        <p:spPr>
          <a:xfrm>
            <a:off x="410817" y="685800"/>
            <a:ext cx="6167401" cy="1089991"/>
          </a:xfrm>
        </p:spPr>
        <p:txBody>
          <a:bodyPr>
            <a:normAutofit/>
          </a:bodyPr>
          <a:lstStyle/>
          <a:p>
            <a:r>
              <a:rPr lang="en-US" b="1" dirty="0">
                <a:latin typeface="+mn-lt"/>
              </a:rPr>
              <a:t>What Goes Into Planning</a:t>
            </a:r>
          </a:p>
        </p:txBody>
      </p:sp>
      <p:sp>
        <p:nvSpPr>
          <p:cNvPr id="3" name="Content Placeholder 2">
            <a:extLst>
              <a:ext uri="{FF2B5EF4-FFF2-40B4-BE49-F238E27FC236}">
                <a16:creationId xmlns:a16="http://schemas.microsoft.com/office/drawing/2014/main" id="{F727FE27-7369-E54F-A63C-4B9E5621D9D2}"/>
              </a:ext>
            </a:extLst>
          </p:cNvPr>
          <p:cNvSpPr>
            <a:spLocks noGrp="1"/>
          </p:cNvSpPr>
          <p:nvPr>
            <p:ph idx="1"/>
          </p:nvPr>
        </p:nvSpPr>
        <p:spPr>
          <a:xfrm>
            <a:off x="410817" y="1987826"/>
            <a:ext cx="6167401" cy="3879574"/>
          </a:xfrm>
        </p:spPr>
        <p:txBody>
          <a:bodyPr>
            <a:normAutofit/>
          </a:bodyPr>
          <a:lstStyle/>
          <a:p>
            <a:r>
              <a:rPr lang="en-US" dirty="0"/>
              <a:t>Who are you targeting?</a:t>
            </a:r>
          </a:p>
          <a:p>
            <a:r>
              <a:rPr lang="en-US" dirty="0"/>
              <a:t>What do you want to happen? </a:t>
            </a:r>
          </a:p>
          <a:p>
            <a:r>
              <a:rPr lang="en-US" dirty="0"/>
              <a:t>Which media channels may you want to appear in?</a:t>
            </a:r>
          </a:p>
          <a:p>
            <a:r>
              <a:rPr lang="en-US" dirty="0"/>
              <a:t>How much will you spend?</a:t>
            </a:r>
          </a:p>
          <a:p>
            <a:r>
              <a:rPr lang="en-US" dirty="0"/>
              <a:t>What does success look like?</a:t>
            </a:r>
          </a:p>
          <a:p>
            <a:endParaRPr lang="en-US" dirty="0"/>
          </a:p>
        </p:txBody>
      </p:sp>
      <p:pic>
        <p:nvPicPr>
          <p:cNvPr id="4" name="Picture 3">
            <a:extLst>
              <a:ext uri="{FF2B5EF4-FFF2-40B4-BE49-F238E27FC236}">
                <a16:creationId xmlns:a16="http://schemas.microsoft.com/office/drawing/2014/main" id="{60666395-4A5D-4F49-A6B6-E1AC02451F93}"/>
              </a:ext>
            </a:extLst>
          </p:cNvPr>
          <p:cNvPicPr>
            <a:picLocks noChangeAspect="1"/>
          </p:cNvPicPr>
          <p:nvPr/>
        </p:nvPicPr>
        <p:blipFill rotWithShape="1">
          <a:blip r:embed="rId2"/>
          <a:srcRect l="14975" r="40616"/>
          <a:stretch/>
        </p:blipFill>
        <p:spPr>
          <a:xfrm>
            <a:off x="7612260" y="10"/>
            <a:ext cx="4579739" cy="6857990"/>
          </a:xfrm>
          <a:prstGeom prst="rect">
            <a:avLst/>
          </a:prstGeom>
        </p:spPr>
      </p:pic>
    </p:spTree>
    <p:extLst>
      <p:ext uri="{BB962C8B-B14F-4D97-AF65-F5344CB8AC3E}">
        <p14:creationId xmlns:p14="http://schemas.microsoft.com/office/powerpoint/2010/main" val="177475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69595-C6F2-0E4F-80E8-E50A6A534420}"/>
              </a:ext>
            </a:extLst>
          </p:cNvPr>
          <p:cNvSpPr>
            <a:spLocks noGrp="1"/>
          </p:cNvSpPr>
          <p:nvPr>
            <p:ph type="title"/>
          </p:nvPr>
        </p:nvSpPr>
        <p:spPr>
          <a:xfrm>
            <a:off x="784743" y="685800"/>
            <a:ext cx="5793475" cy="1485900"/>
          </a:xfrm>
        </p:spPr>
        <p:txBody>
          <a:bodyPr>
            <a:normAutofit/>
          </a:bodyPr>
          <a:lstStyle/>
          <a:p>
            <a:r>
              <a:rPr lang="en-US" sz="3700" b="1" dirty="0">
                <a:latin typeface="+mn-lt"/>
              </a:rPr>
              <a:t>Audience</a:t>
            </a:r>
            <a:br>
              <a:rPr lang="en-US" sz="3700" b="1" dirty="0">
                <a:latin typeface="+mn-lt"/>
              </a:rPr>
            </a:br>
            <a:r>
              <a:rPr lang="en-US" sz="3700" b="1" dirty="0">
                <a:latin typeface="+mn-lt"/>
              </a:rPr>
              <a:t>Why Does Targeting Matter?</a:t>
            </a:r>
          </a:p>
        </p:txBody>
      </p:sp>
      <p:sp>
        <p:nvSpPr>
          <p:cNvPr id="3" name="Content Placeholder 2">
            <a:extLst>
              <a:ext uri="{FF2B5EF4-FFF2-40B4-BE49-F238E27FC236}">
                <a16:creationId xmlns:a16="http://schemas.microsoft.com/office/drawing/2014/main" id="{8AF14603-489E-824C-B12C-62A8E7C5E79C}"/>
              </a:ext>
            </a:extLst>
          </p:cNvPr>
          <p:cNvSpPr>
            <a:spLocks noGrp="1"/>
          </p:cNvSpPr>
          <p:nvPr>
            <p:ph idx="1"/>
          </p:nvPr>
        </p:nvSpPr>
        <p:spPr>
          <a:xfrm>
            <a:off x="784743" y="2286000"/>
            <a:ext cx="5793475" cy="3581400"/>
          </a:xfrm>
        </p:spPr>
        <p:txBody>
          <a:bodyPr>
            <a:normAutofit lnSpcReduction="10000"/>
          </a:bodyPr>
          <a:lstStyle/>
          <a:p>
            <a:endParaRPr lang="en-US" dirty="0"/>
          </a:p>
          <a:p>
            <a:r>
              <a:rPr lang="en-US" dirty="0"/>
              <a:t>Allows you to market to the people most likely to fulfil your business objectives ( sales, loyalty etc.) </a:t>
            </a:r>
          </a:p>
          <a:p>
            <a:r>
              <a:rPr lang="en-US" dirty="0"/>
              <a:t>Craft specific message /speak with the right tone of voice</a:t>
            </a:r>
          </a:p>
          <a:p>
            <a:r>
              <a:rPr lang="en-US" dirty="0"/>
              <a:t>Differentiate from competition</a:t>
            </a:r>
          </a:p>
          <a:p>
            <a:r>
              <a:rPr lang="en-US" dirty="0"/>
              <a:t>Increase efficiencies/save costs</a:t>
            </a:r>
          </a:p>
          <a:p>
            <a:endParaRPr lang="en-US" dirty="0"/>
          </a:p>
          <a:p>
            <a:pPr marL="0" indent="0">
              <a:buNone/>
            </a:pPr>
            <a:endParaRPr lang="en-US" dirty="0"/>
          </a:p>
          <a:p>
            <a:endParaRPr lang="en-US" dirty="0"/>
          </a:p>
        </p:txBody>
      </p:sp>
      <p:pic>
        <p:nvPicPr>
          <p:cNvPr id="4" name="Picture 3">
            <a:extLst>
              <a:ext uri="{FF2B5EF4-FFF2-40B4-BE49-F238E27FC236}">
                <a16:creationId xmlns:a16="http://schemas.microsoft.com/office/drawing/2014/main" id="{7A456066-EB35-C246-BBD1-1F7FAEDF18BA}"/>
              </a:ext>
            </a:extLst>
          </p:cNvPr>
          <p:cNvPicPr>
            <a:picLocks noChangeAspect="1"/>
          </p:cNvPicPr>
          <p:nvPr/>
        </p:nvPicPr>
        <p:blipFill rotWithShape="1">
          <a:blip r:embed="rId2"/>
          <a:srcRect l="25100" r="30491"/>
          <a:stretch/>
        </p:blipFill>
        <p:spPr>
          <a:xfrm>
            <a:off x="7612260" y="10"/>
            <a:ext cx="4579739" cy="6857990"/>
          </a:xfrm>
          <a:prstGeom prst="rect">
            <a:avLst/>
          </a:prstGeom>
        </p:spPr>
      </p:pic>
    </p:spTree>
    <p:extLst>
      <p:ext uri="{BB962C8B-B14F-4D97-AF65-F5344CB8AC3E}">
        <p14:creationId xmlns:p14="http://schemas.microsoft.com/office/powerpoint/2010/main" val="5547451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A67B5B4-3A24-436E-B663-1B2EBFF8A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13">
            <a:extLst>
              <a:ext uri="{FF2B5EF4-FFF2-40B4-BE49-F238E27FC236}">
                <a16:creationId xmlns:a16="http://schemas.microsoft.com/office/drawing/2014/main" id="{987FDF89-C993-41F4-A1B8-DBAFF1600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D1D7179B-FF7C-482F-B3D9-2BE9ED1139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10300" cy="6858000"/>
          </a:xfrm>
          <a:custGeom>
            <a:avLst/>
            <a:gdLst>
              <a:gd name="connsiteX0" fmla="*/ 0 w 6210300"/>
              <a:gd name="connsiteY0" fmla="*/ 0 h 6858000"/>
              <a:gd name="connsiteX1" fmla="*/ 2628900 w 6210300"/>
              <a:gd name="connsiteY1" fmla="*/ 0 h 6858000"/>
              <a:gd name="connsiteX2" fmla="*/ 3034146 w 6210300"/>
              <a:gd name="connsiteY2" fmla="*/ 0 h 6858000"/>
              <a:gd name="connsiteX3" fmla="*/ 6210300 w 6210300"/>
              <a:gd name="connsiteY3" fmla="*/ 6858000 h 6858000"/>
              <a:gd name="connsiteX4" fmla="*/ 2628900 w 6210300"/>
              <a:gd name="connsiteY4" fmla="*/ 6858000 h 6858000"/>
              <a:gd name="connsiteX5" fmla="*/ 0 w 6210300"/>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10300" h="6858000">
                <a:moveTo>
                  <a:pt x="0" y="0"/>
                </a:moveTo>
                <a:lnTo>
                  <a:pt x="2628900" y="0"/>
                </a:lnTo>
                <a:lnTo>
                  <a:pt x="3034146" y="0"/>
                </a:lnTo>
                <a:lnTo>
                  <a:pt x="6210300" y="6858000"/>
                </a:lnTo>
                <a:lnTo>
                  <a:pt x="2628900"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2FE1065-6F4F-5647-A458-6D4EF0EC8672}"/>
              </a:ext>
            </a:extLst>
          </p:cNvPr>
          <p:cNvSpPr>
            <a:spLocks noGrp="1"/>
          </p:cNvSpPr>
          <p:nvPr>
            <p:ph type="title"/>
          </p:nvPr>
        </p:nvSpPr>
        <p:spPr>
          <a:xfrm>
            <a:off x="833002" y="1895061"/>
            <a:ext cx="3973667" cy="2968487"/>
          </a:xfrm>
        </p:spPr>
        <p:txBody>
          <a:bodyPr vert="horz" lIns="91440" tIns="45720" rIns="91440" bIns="45720" rtlCol="0">
            <a:normAutofit/>
          </a:bodyPr>
          <a:lstStyle/>
          <a:p>
            <a:r>
              <a:rPr lang="en-US" b="1" kern="1200" dirty="0">
                <a:solidFill>
                  <a:srgbClr val="FFFFFF"/>
                </a:solidFill>
                <a:latin typeface="+mn-lt"/>
                <a:ea typeface="+mj-ea"/>
                <a:cs typeface="+mj-cs"/>
              </a:rPr>
              <a:t>Audience</a:t>
            </a:r>
            <a:br>
              <a:rPr lang="en-US" b="1" kern="1200" dirty="0">
                <a:solidFill>
                  <a:srgbClr val="FFFFFF"/>
                </a:solidFill>
                <a:latin typeface="+mn-lt"/>
                <a:ea typeface="+mj-ea"/>
                <a:cs typeface="+mj-cs"/>
              </a:rPr>
            </a:br>
            <a:br>
              <a:rPr lang="en-US" b="1" kern="1200" dirty="0">
                <a:solidFill>
                  <a:srgbClr val="FFFFFF"/>
                </a:solidFill>
                <a:latin typeface="+mn-lt"/>
                <a:ea typeface="+mj-ea"/>
                <a:cs typeface="+mj-cs"/>
              </a:rPr>
            </a:br>
            <a:r>
              <a:rPr lang="en-US" b="1" kern="1200" dirty="0">
                <a:solidFill>
                  <a:srgbClr val="FFFFFF"/>
                </a:solidFill>
                <a:latin typeface="+mn-lt"/>
                <a:ea typeface="+mj-ea"/>
                <a:cs typeface="+mj-cs"/>
              </a:rPr>
              <a:t>Who Is </a:t>
            </a:r>
            <a:r>
              <a:rPr lang="en-US" b="1" dirty="0">
                <a:solidFill>
                  <a:srgbClr val="FFFFFF"/>
                </a:solidFill>
                <a:latin typeface="+mn-lt"/>
              </a:rPr>
              <a:t>Y</a:t>
            </a:r>
            <a:r>
              <a:rPr lang="en-US" b="1" kern="1200" dirty="0">
                <a:solidFill>
                  <a:srgbClr val="FFFFFF"/>
                </a:solidFill>
                <a:latin typeface="+mn-lt"/>
                <a:ea typeface="+mj-ea"/>
                <a:cs typeface="+mj-cs"/>
              </a:rPr>
              <a:t>our </a:t>
            </a:r>
            <a:r>
              <a:rPr lang="en-US" b="1" dirty="0">
                <a:solidFill>
                  <a:srgbClr val="FFFFFF"/>
                </a:solidFill>
                <a:latin typeface="+mn-lt"/>
              </a:rPr>
              <a:t>T</a:t>
            </a:r>
            <a:r>
              <a:rPr lang="en-US" b="1" kern="1200" dirty="0">
                <a:solidFill>
                  <a:srgbClr val="FFFFFF"/>
                </a:solidFill>
                <a:latin typeface="+mn-lt"/>
                <a:ea typeface="+mj-ea"/>
                <a:cs typeface="+mj-cs"/>
              </a:rPr>
              <a:t>arget </a:t>
            </a:r>
            <a:r>
              <a:rPr lang="en-US" b="1" dirty="0">
                <a:solidFill>
                  <a:srgbClr val="FFFFFF"/>
                </a:solidFill>
                <a:latin typeface="+mn-lt"/>
              </a:rPr>
              <a:t>M</a:t>
            </a:r>
            <a:r>
              <a:rPr lang="en-US" b="1" kern="1200" dirty="0">
                <a:solidFill>
                  <a:srgbClr val="FFFFFF"/>
                </a:solidFill>
                <a:latin typeface="+mn-lt"/>
                <a:ea typeface="+mj-ea"/>
                <a:cs typeface="+mj-cs"/>
              </a:rPr>
              <a:t>arket?</a:t>
            </a:r>
          </a:p>
        </p:txBody>
      </p:sp>
      <p:sp>
        <p:nvSpPr>
          <p:cNvPr id="3" name="Content Placeholder 2">
            <a:extLst>
              <a:ext uri="{FF2B5EF4-FFF2-40B4-BE49-F238E27FC236}">
                <a16:creationId xmlns:a16="http://schemas.microsoft.com/office/drawing/2014/main" id="{4318BCE4-DE73-8B4C-947C-1ACCFDC0A890}"/>
              </a:ext>
            </a:extLst>
          </p:cNvPr>
          <p:cNvSpPr>
            <a:spLocks noGrp="1"/>
          </p:cNvSpPr>
          <p:nvPr>
            <p:ph idx="1"/>
          </p:nvPr>
        </p:nvSpPr>
        <p:spPr>
          <a:xfrm>
            <a:off x="6164958" y="490331"/>
            <a:ext cx="5188840" cy="6029739"/>
          </a:xfrm>
        </p:spPr>
        <p:txBody>
          <a:bodyPr vert="horz" lIns="91440" tIns="45720" rIns="91440" bIns="45720" rtlCol="0" anchor="ctr">
            <a:normAutofit/>
          </a:bodyPr>
          <a:lstStyle/>
          <a:p>
            <a:r>
              <a:rPr lang="en-US" sz="2400" dirty="0">
                <a:solidFill>
                  <a:srgbClr val="FFFFFF"/>
                </a:solidFill>
              </a:rPr>
              <a:t>Gender</a:t>
            </a:r>
          </a:p>
          <a:p>
            <a:r>
              <a:rPr lang="en-US" sz="2400" dirty="0">
                <a:solidFill>
                  <a:srgbClr val="FFFFFF"/>
                </a:solidFill>
              </a:rPr>
              <a:t>Location</a:t>
            </a:r>
          </a:p>
          <a:p>
            <a:r>
              <a:rPr lang="en-US" sz="2400" dirty="0">
                <a:solidFill>
                  <a:srgbClr val="FFFFFF"/>
                </a:solidFill>
              </a:rPr>
              <a:t>Age</a:t>
            </a:r>
          </a:p>
          <a:p>
            <a:r>
              <a:rPr lang="en-US" sz="2400" dirty="0">
                <a:solidFill>
                  <a:srgbClr val="FFFFFF"/>
                </a:solidFill>
              </a:rPr>
              <a:t>Needs</a:t>
            </a:r>
          </a:p>
          <a:p>
            <a:r>
              <a:rPr lang="en-US" sz="2400" dirty="0">
                <a:solidFill>
                  <a:srgbClr val="FFFFFF"/>
                </a:solidFill>
              </a:rPr>
              <a:t>Attitude</a:t>
            </a:r>
          </a:p>
          <a:p>
            <a:r>
              <a:rPr lang="en-US" sz="2400" dirty="0">
                <a:solidFill>
                  <a:srgbClr val="FFFFFF"/>
                </a:solidFill>
              </a:rPr>
              <a:t>Interests</a:t>
            </a:r>
          </a:p>
          <a:p>
            <a:r>
              <a:rPr lang="en-US" sz="2400" dirty="0">
                <a:solidFill>
                  <a:srgbClr val="FFFFFF"/>
                </a:solidFill>
              </a:rPr>
              <a:t>Jobs</a:t>
            </a:r>
          </a:p>
          <a:p>
            <a:r>
              <a:rPr lang="en-US" sz="2400" dirty="0">
                <a:solidFill>
                  <a:srgbClr val="FFFFFF"/>
                </a:solidFill>
              </a:rPr>
              <a:t>Relationships</a:t>
            </a:r>
          </a:p>
          <a:p>
            <a:r>
              <a:rPr lang="en-US" sz="2400" dirty="0">
                <a:solidFill>
                  <a:srgbClr val="FFFFFF"/>
                </a:solidFill>
              </a:rPr>
              <a:t>Education</a:t>
            </a:r>
          </a:p>
          <a:p>
            <a:r>
              <a:rPr lang="en-US" sz="2400" dirty="0">
                <a:solidFill>
                  <a:srgbClr val="FFFFFF"/>
                </a:solidFill>
              </a:rPr>
              <a:t>Income</a:t>
            </a:r>
          </a:p>
          <a:p>
            <a:r>
              <a:rPr lang="en-US" sz="2400" dirty="0">
                <a:solidFill>
                  <a:srgbClr val="FFFFFF"/>
                </a:solidFill>
              </a:rPr>
              <a:t>Social Class</a:t>
            </a:r>
          </a:p>
          <a:p>
            <a:r>
              <a:rPr lang="en-US" sz="2400" dirty="0">
                <a:solidFill>
                  <a:srgbClr val="FFFFFF"/>
                </a:solidFill>
              </a:rPr>
              <a:t>And so much more! </a:t>
            </a:r>
          </a:p>
        </p:txBody>
      </p:sp>
      <p:sp>
        <p:nvSpPr>
          <p:cNvPr id="4" name="TextBox 3">
            <a:extLst>
              <a:ext uri="{FF2B5EF4-FFF2-40B4-BE49-F238E27FC236}">
                <a16:creationId xmlns:a16="http://schemas.microsoft.com/office/drawing/2014/main" id="{E334F3F9-3A0B-1A40-AFEB-10DDF7F371DA}"/>
              </a:ext>
            </a:extLst>
          </p:cNvPr>
          <p:cNvSpPr txBox="1"/>
          <p:nvPr/>
        </p:nvSpPr>
        <p:spPr>
          <a:xfrm>
            <a:off x="6570204" y="3671315"/>
            <a:ext cx="5057398" cy="2546605"/>
          </a:xfrm>
          <a:prstGeom prst="rect">
            <a:avLst/>
          </a:prstGeom>
        </p:spPr>
        <p:txBody>
          <a:bodyPr vert="horz" lIns="91440" tIns="45720" rIns="91440" bIns="45720" rtlCol="0">
            <a:normAutofit/>
          </a:bodyPr>
          <a:lstStyle/>
          <a:p>
            <a:pPr marL="457200" indent="-228600">
              <a:lnSpc>
                <a:spcPct val="90000"/>
              </a:lnSpc>
              <a:spcAft>
                <a:spcPts val="600"/>
              </a:spcAft>
              <a:buFont typeface="Arial" panose="020B0604020202020204" pitchFamily="34" charset="0"/>
              <a:buChar char="•"/>
            </a:pPr>
            <a:endParaRPr lang="en-US" sz="1400" dirty="0"/>
          </a:p>
        </p:txBody>
      </p:sp>
    </p:spTree>
    <p:extLst>
      <p:ext uri="{BB962C8B-B14F-4D97-AF65-F5344CB8AC3E}">
        <p14:creationId xmlns:p14="http://schemas.microsoft.com/office/powerpoint/2010/main" val="178028505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FAB16-1D32-8F45-ACCB-0F78B1685B7C}"/>
              </a:ext>
            </a:extLst>
          </p:cNvPr>
          <p:cNvSpPr>
            <a:spLocks noGrp="1"/>
          </p:cNvSpPr>
          <p:nvPr>
            <p:ph type="title"/>
          </p:nvPr>
        </p:nvSpPr>
        <p:spPr>
          <a:xfrm>
            <a:off x="635000" y="640823"/>
            <a:ext cx="3418659" cy="5583148"/>
          </a:xfrm>
        </p:spPr>
        <p:txBody>
          <a:bodyPr anchor="ctr">
            <a:normAutofit/>
          </a:bodyPr>
          <a:lstStyle/>
          <a:p>
            <a:r>
              <a:rPr lang="en-US" sz="5400" b="1" dirty="0">
                <a:latin typeface="+mn-lt"/>
              </a:rPr>
              <a:t>How To Learn About Your Audience</a:t>
            </a:r>
          </a:p>
        </p:txBody>
      </p:sp>
      <p:graphicFrame>
        <p:nvGraphicFramePr>
          <p:cNvPr id="19" name="Content Placeholder 2">
            <a:extLst>
              <a:ext uri="{FF2B5EF4-FFF2-40B4-BE49-F238E27FC236}">
                <a16:creationId xmlns:a16="http://schemas.microsoft.com/office/drawing/2014/main" id="{E42117C9-0937-465A-AD4F-DCC440B6725D}"/>
              </a:ext>
            </a:extLst>
          </p:cNvPr>
          <p:cNvGraphicFramePr/>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74301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3F51F-31B2-7D48-9EEC-C4FE0A767D58}"/>
              </a:ext>
            </a:extLst>
          </p:cNvPr>
          <p:cNvSpPr>
            <a:spLocks noGrp="1"/>
          </p:cNvSpPr>
          <p:nvPr>
            <p:ph type="title"/>
          </p:nvPr>
        </p:nvSpPr>
        <p:spPr>
          <a:xfrm>
            <a:off x="643468" y="685800"/>
            <a:ext cx="4869436" cy="1485900"/>
          </a:xfrm>
        </p:spPr>
        <p:txBody>
          <a:bodyPr>
            <a:normAutofit/>
          </a:bodyPr>
          <a:lstStyle/>
          <a:p>
            <a:r>
              <a:rPr lang="en-US" sz="3700" b="1" dirty="0">
                <a:latin typeface="+mn-lt"/>
              </a:rPr>
              <a:t>Audience </a:t>
            </a:r>
            <a:br>
              <a:rPr lang="en-US" sz="3700" b="1" dirty="0">
                <a:latin typeface="+mn-lt"/>
              </a:rPr>
            </a:br>
            <a:r>
              <a:rPr lang="en-US" sz="3700" b="1" dirty="0">
                <a:latin typeface="+mn-lt"/>
              </a:rPr>
              <a:t>Buyer Persona</a:t>
            </a:r>
          </a:p>
        </p:txBody>
      </p:sp>
      <p:sp>
        <p:nvSpPr>
          <p:cNvPr id="3" name="Content Placeholder 2">
            <a:extLst>
              <a:ext uri="{FF2B5EF4-FFF2-40B4-BE49-F238E27FC236}">
                <a16:creationId xmlns:a16="http://schemas.microsoft.com/office/drawing/2014/main" id="{FB61AD95-2826-8A40-A1BB-A36FDAFAA249}"/>
              </a:ext>
            </a:extLst>
          </p:cNvPr>
          <p:cNvSpPr>
            <a:spLocks noGrp="1"/>
          </p:cNvSpPr>
          <p:nvPr>
            <p:ph idx="1"/>
          </p:nvPr>
        </p:nvSpPr>
        <p:spPr>
          <a:xfrm>
            <a:off x="643467" y="2286000"/>
            <a:ext cx="5068220" cy="3581400"/>
          </a:xfrm>
        </p:spPr>
        <p:txBody>
          <a:bodyPr>
            <a:normAutofit/>
          </a:bodyPr>
          <a:lstStyle/>
          <a:p>
            <a:r>
              <a:rPr lang="en-US" sz="2400" dirty="0"/>
              <a:t>A fictional person created to represent the ideal customer</a:t>
            </a:r>
          </a:p>
          <a:p>
            <a:r>
              <a:rPr lang="en-US" sz="2400" dirty="0"/>
              <a:t>Highly realistic</a:t>
            </a:r>
          </a:p>
          <a:p>
            <a:r>
              <a:rPr lang="en-US" sz="2400" dirty="0"/>
              <a:t>Brings your target audience to life</a:t>
            </a:r>
          </a:p>
          <a:p>
            <a:r>
              <a:rPr lang="en-US" sz="2400" dirty="0"/>
              <a:t>Used by other business functions to help judge suitability of changes (for example what would the persona think of our new sales script or website change?) </a:t>
            </a:r>
          </a:p>
          <a:p>
            <a:endParaRPr lang="en-US" sz="1700" dirty="0"/>
          </a:p>
        </p:txBody>
      </p:sp>
      <p:pic>
        <p:nvPicPr>
          <p:cNvPr id="4" name="Picture 3">
            <a:extLst>
              <a:ext uri="{FF2B5EF4-FFF2-40B4-BE49-F238E27FC236}">
                <a16:creationId xmlns:a16="http://schemas.microsoft.com/office/drawing/2014/main" id="{8D727531-9A61-2E46-8CAB-835EF23E6DB4}"/>
              </a:ext>
            </a:extLst>
          </p:cNvPr>
          <p:cNvPicPr>
            <a:picLocks noChangeAspect="1"/>
          </p:cNvPicPr>
          <p:nvPr/>
        </p:nvPicPr>
        <p:blipFill>
          <a:blip r:embed="rId2"/>
          <a:stretch>
            <a:fillRect/>
          </a:stretch>
        </p:blipFill>
        <p:spPr>
          <a:xfrm>
            <a:off x="6096000" y="1102055"/>
            <a:ext cx="5452532" cy="4333848"/>
          </a:xfrm>
          <a:prstGeom prst="rect">
            <a:avLst/>
          </a:prstGeom>
        </p:spPr>
      </p:pic>
    </p:spTree>
    <p:extLst>
      <p:ext uri="{BB962C8B-B14F-4D97-AF65-F5344CB8AC3E}">
        <p14:creationId xmlns:p14="http://schemas.microsoft.com/office/powerpoint/2010/main" val="3917844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AA119-6DDD-1244-9678-0C94F471C6F3}"/>
              </a:ext>
            </a:extLst>
          </p:cNvPr>
          <p:cNvSpPr>
            <a:spLocks noGrp="1"/>
          </p:cNvSpPr>
          <p:nvPr>
            <p:ph type="title"/>
          </p:nvPr>
        </p:nvSpPr>
        <p:spPr>
          <a:xfrm>
            <a:off x="4267202" y="304800"/>
            <a:ext cx="7284720" cy="980661"/>
          </a:xfrm>
        </p:spPr>
        <p:txBody>
          <a:bodyPr anchor="b">
            <a:normAutofit/>
          </a:bodyPr>
          <a:lstStyle/>
          <a:p>
            <a:r>
              <a:rPr lang="en-US" b="1" dirty="0">
                <a:latin typeface="+mn-lt"/>
              </a:rPr>
              <a:t>Persona Example</a:t>
            </a:r>
          </a:p>
        </p:txBody>
      </p:sp>
      <p:sp>
        <p:nvSpPr>
          <p:cNvPr id="3" name="Content Placeholder 2">
            <a:extLst>
              <a:ext uri="{FF2B5EF4-FFF2-40B4-BE49-F238E27FC236}">
                <a16:creationId xmlns:a16="http://schemas.microsoft.com/office/drawing/2014/main" id="{CBA0C5D9-0BD7-1A40-B2AE-83324B50F6F6}"/>
              </a:ext>
            </a:extLst>
          </p:cNvPr>
          <p:cNvSpPr>
            <a:spLocks noGrp="1"/>
          </p:cNvSpPr>
          <p:nvPr>
            <p:ph idx="1"/>
          </p:nvPr>
        </p:nvSpPr>
        <p:spPr>
          <a:xfrm>
            <a:off x="4267201" y="1537252"/>
            <a:ext cx="7739270" cy="4686567"/>
          </a:xfrm>
        </p:spPr>
        <p:txBody>
          <a:bodyPr>
            <a:noAutofit/>
          </a:bodyPr>
          <a:lstStyle/>
          <a:p>
            <a:r>
              <a:rPr lang="en-GB" sz="1800" dirty="0"/>
              <a:t>Fiona is 37 and lives with her husband and 2 school age kids.  She works 3 days a week as a HR adviser at the university but is a full time, flat-out busy mum and manager of the household.  She drives a Fiat 500 which is her pride and joy and is regularly serviced and </a:t>
            </a:r>
            <a:r>
              <a:rPr lang="en-GB" sz="1800" dirty="0" err="1"/>
              <a:t>MOT’ed</a:t>
            </a:r>
            <a:r>
              <a:rPr lang="en-GB" sz="1800" dirty="0"/>
              <a:t>.</a:t>
            </a:r>
          </a:p>
          <a:p>
            <a:r>
              <a:rPr lang="en-GB" sz="1800" dirty="0"/>
              <a:t>To say Fiona is busy is an understatement, if she is not ferrying around her kids to various after-school clubs, she is gluing homework projects, vacuuming up glitter or checking work emails. At 8 when the kids are finally asleep Fiona pours herself a wine, switches on Coronation Street and scrolls through Facebook on her mobile phone.  </a:t>
            </a:r>
          </a:p>
          <a:p>
            <a:r>
              <a:rPr lang="en-GB" sz="1800" dirty="0"/>
              <a:t>Financially the family live within their means, and every month or so Fiona has enough to treat herself to a nice top from Oasis.  Unexpected bills like tires make Fiona feel a little uneasy, and she really begrudges spending her hard-earnt money on something so boring.</a:t>
            </a:r>
          </a:p>
          <a:p>
            <a:r>
              <a:rPr lang="en-GB" sz="1800" dirty="0"/>
              <a:t>When Fiona is told she needs tires she at first is concerned about the cost. When she is given options by the garage she doesn’t really feel empowered to make an informed decision.  She would never ever economise on safety but wonders whether a cheaper tire would be as good…</a:t>
            </a:r>
            <a:endParaRPr lang="en-US" sz="1800" dirty="0"/>
          </a:p>
        </p:txBody>
      </p:sp>
      <p:pic>
        <p:nvPicPr>
          <p:cNvPr id="5" name="Picture 4" descr="A person holding a baby&#10;&#10;Description automatically generated with medium confidence">
            <a:extLst>
              <a:ext uri="{FF2B5EF4-FFF2-40B4-BE49-F238E27FC236}">
                <a16:creationId xmlns:a16="http://schemas.microsoft.com/office/drawing/2014/main" id="{F95FE282-9D57-6747-810C-6DE13149B63D}"/>
              </a:ext>
            </a:extLst>
          </p:cNvPr>
          <p:cNvPicPr>
            <a:picLocks noChangeAspect="1"/>
          </p:cNvPicPr>
          <p:nvPr/>
        </p:nvPicPr>
        <p:blipFill rotWithShape="1">
          <a:blip r:embed="rId2"/>
          <a:srcRect l="14694" r="40187" b="-1"/>
          <a:stretch/>
        </p:blipFill>
        <p:spPr>
          <a:xfrm>
            <a:off x="20" y="10"/>
            <a:ext cx="4041893" cy="6857990"/>
          </a:xfrm>
          <a:prstGeom prst="rect">
            <a:avLst/>
          </a:prstGeom>
          <a:effectLst/>
        </p:spPr>
      </p:pic>
    </p:spTree>
    <p:extLst>
      <p:ext uri="{BB962C8B-B14F-4D97-AF65-F5344CB8AC3E}">
        <p14:creationId xmlns:p14="http://schemas.microsoft.com/office/powerpoint/2010/main" val="763598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ne in a crowd">
            <a:extLst>
              <a:ext uri="{FF2B5EF4-FFF2-40B4-BE49-F238E27FC236}">
                <a16:creationId xmlns:a16="http://schemas.microsoft.com/office/drawing/2014/main" id="{78E50B2A-10E7-475B-937A-02DCC3082F36}"/>
              </a:ext>
            </a:extLst>
          </p:cNvPr>
          <p:cNvPicPr>
            <a:picLocks noChangeAspect="1"/>
          </p:cNvPicPr>
          <p:nvPr/>
        </p:nvPicPr>
        <p:blipFill rotWithShape="1">
          <a:blip r:embed="rId2"/>
          <a:srcRect t="7734" b="17266"/>
          <a:stretch/>
        </p:blipFill>
        <p:spPr>
          <a:xfrm>
            <a:off x="-3047" y="10"/>
            <a:ext cx="12191999" cy="6857990"/>
          </a:xfrm>
          <a:prstGeom prst="rect">
            <a:avLst/>
          </a:prstGeom>
        </p:spPr>
      </p:pic>
      <p:sp>
        <p:nvSpPr>
          <p:cNvPr id="2" name="Title 1">
            <a:extLst>
              <a:ext uri="{FF2B5EF4-FFF2-40B4-BE49-F238E27FC236}">
                <a16:creationId xmlns:a16="http://schemas.microsoft.com/office/drawing/2014/main" id="{608642DD-B2C9-4443-AA04-1C672FCDFFEC}"/>
              </a:ext>
            </a:extLst>
          </p:cNvPr>
          <p:cNvSpPr>
            <a:spLocks noGrp="1"/>
          </p:cNvSpPr>
          <p:nvPr>
            <p:ph type="title"/>
          </p:nvPr>
        </p:nvSpPr>
        <p:spPr>
          <a:xfrm>
            <a:off x="1097280" y="325550"/>
            <a:ext cx="10058400" cy="1177700"/>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b="1" dirty="0">
                <a:solidFill>
                  <a:srgbClr val="FFFFFF"/>
                </a:solidFill>
                <a:latin typeface="+mn-lt"/>
              </a:rPr>
              <a:t>Class Exercise</a:t>
            </a:r>
          </a:p>
        </p:txBody>
      </p:sp>
      <p:sp>
        <p:nvSpPr>
          <p:cNvPr id="3" name="Content Placeholder 2">
            <a:extLst>
              <a:ext uri="{FF2B5EF4-FFF2-40B4-BE49-F238E27FC236}">
                <a16:creationId xmlns:a16="http://schemas.microsoft.com/office/drawing/2014/main" id="{5C7EA83B-321B-B84E-88F4-F18C3F9FC079}"/>
              </a:ext>
            </a:extLst>
          </p:cNvPr>
          <p:cNvSpPr>
            <a:spLocks noGrp="1"/>
          </p:cNvSpPr>
          <p:nvPr>
            <p:ph idx="1"/>
          </p:nvPr>
        </p:nvSpPr>
        <p:spPr>
          <a:xfrm>
            <a:off x="1100051" y="4638261"/>
            <a:ext cx="10058400" cy="1338469"/>
          </a:xfrm>
          <a:effectLst>
            <a:outerShdw blurRad="50800" dist="38100" dir="2700000" algn="tl" rotWithShape="0">
              <a:prstClr val="black">
                <a:alpha val="40000"/>
              </a:prstClr>
            </a:outerShdw>
          </a:effectLst>
        </p:spPr>
        <p:txBody>
          <a:bodyPr vert="horz" lIns="91440" tIns="45720" rIns="91440" bIns="45720" rtlCol="0">
            <a:normAutofit/>
          </a:bodyPr>
          <a:lstStyle/>
          <a:p>
            <a:pPr marL="0" indent="0" algn="ctr">
              <a:buNone/>
            </a:pPr>
            <a:r>
              <a:rPr lang="en-US" sz="2400" b="1" dirty="0">
                <a:solidFill>
                  <a:srgbClr val="FFFFFF"/>
                </a:solidFill>
              </a:rPr>
              <a:t>Create a brand persona for a new clothing brand set to rival Pretty Little Thing. It will be targeting similar customers but with lower priced clothes. </a:t>
            </a:r>
          </a:p>
        </p:txBody>
      </p:sp>
    </p:spTree>
    <p:extLst>
      <p:ext uri="{BB962C8B-B14F-4D97-AF65-F5344CB8AC3E}">
        <p14:creationId xmlns:p14="http://schemas.microsoft.com/office/powerpoint/2010/main" val="21374003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8A5041">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4C37655-8B62-5C4B-BADD-67AACE0F3FB0}"/>
              </a:ext>
            </a:extLst>
          </p:cNvPr>
          <p:cNvSpPr>
            <a:spLocks noGrp="1"/>
          </p:cNvSpPr>
          <p:nvPr>
            <p:ph type="title"/>
          </p:nvPr>
        </p:nvSpPr>
        <p:spPr>
          <a:xfrm>
            <a:off x="524256" y="491260"/>
            <a:ext cx="6594189" cy="1625210"/>
          </a:xfrm>
        </p:spPr>
        <p:txBody>
          <a:bodyPr>
            <a:normAutofit/>
          </a:bodyPr>
          <a:lstStyle/>
          <a:p>
            <a:r>
              <a:rPr lang="en-US" dirty="0">
                <a:solidFill>
                  <a:srgbClr val="FFFFFF"/>
                </a:solidFill>
              </a:rPr>
              <a:t>Campaign Objectives. What Do I Want To Achieve?</a:t>
            </a:r>
          </a:p>
        </p:txBody>
      </p:sp>
      <p:pic>
        <p:nvPicPr>
          <p:cNvPr id="4" name="Picture 3">
            <a:extLst>
              <a:ext uri="{FF2B5EF4-FFF2-40B4-BE49-F238E27FC236}">
                <a16:creationId xmlns:a16="http://schemas.microsoft.com/office/drawing/2014/main" id="{1FF6B4AC-C55A-A348-A478-1EE30A345F63}"/>
              </a:ext>
            </a:extLst>
          </p:cNvPr>
          <p:cNvPicPr>
            <a:picLocks noChangeAspect="1"/>
          </p:cNvPicPr>
          <p:nvPr/>
        </p:nvPicPr>
        <p:blipFill rotWithShape="1">
          <a:blip r:embed="rId2"/>
          <a:srcRect t="11461" r="1" b="11463"/>
          <a:stretch/>
        </p:blipFill>
        <p:spPr>
          <a:xfrm>
            <a:off x="327547" y="2454903"/>
            <a:ext cx="7058306" cy="4080254"/>
          </a:xfrm>
          <a:prstGeom prst="rect">
            <a:avLst/>
          </a:prstGeom>
        </p:spPr>
      </p:pic>
      <p:sp>
        <p:nvSpPr>
          <p:cNvPr id="11" name="Rectangle 1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C5507AA-52D7-4244-8F31-A81FE02BC346}"/>
              </a:ext>
            </a:extLst>
          </p:cNvPr>
          <p:cNvSpPr>
            <a:spLocks noGrp="1"/>
          </p:cNvSpPr>
          <p:nvPr>
            <p:ph idx="1"/>
          </p:nvPr>
        </p:nvSpPr>
        <p:spPr>
          <a:xfrm>
            <a:off x="8029319" y="917725"/>
            <a:ext cx="3424739" cy="4852362"/>
          </a:xfrm>
        </p:spPr>
        <p:txBody>
          <a:bodyPr anchor="ctr">
            <a:normAutofit/>
          </a:bodyPr>
          <a:lstStyle/>
          <a:p>
            <a:r>
              <a:rPr lang="en-US" dirty="0">
                <a:solidFill>
                  <a:srgbClr val="FFFFFF"/>
                </a:solidFill>
              </a:rPr>
              <a:t>More valuable customers?</a:t>
            </a:r>
          </a:p>
          <a:p>
            <a:endParaRPr lang="en-US" dirty="0">
              <a:solidFill>
                <a:srgbClr val="FFFFFF"/>
              </a:solidFill>
            </a:endParaRPr>
          </a:p>
          <a:p>
            <a:r>
              <a:rPr lang="en-US" dirty="0">
                <a:solidFill>
                  <a:srgbClr val="FFFFFF"/>
                </a:solidFill>
              </a:rPr>
              <a:t>Brand loyalty?</a:t>
            </a:r>
          </a:p>
          <a:p>
            <a:endParaRPr lang="en-US" dirty="0">
              <a:solidFill>
                <a:srgbClr val="FFFFFF"/>
              </a:solidFill>
            </a:endParaRPr>
          </a:p>
          <a:p>
            <a:r>
              <a:rPr lang="en-US" dirty="0">
                <a:solidFill>
                  <a:srgbClr val="FFFFFF"/>
                </a:solidFill>
              </a:rPr>
              <a:t>More profit?</a:t>
            </a:r>
          </a:p>
          <a:p>
            <a:endParaRPr lang="en-US" dirty="0">
              <a:solidFill>
                <a:srgbClr val="FFFFFF"/>
              </a:solidFill>
            </a:endParaRPr>
          </a:p>
          <a:p>
            <a:r>
              <a:rPr lang="en-US" dirty="0">
                <a:solidFill>
                  <a:srgbClr val="FFFFFF"/>
                </a:solidFill>
              </a:rPr>
              <a:t>Leads?</a:t>
            </a:r>
          </a:p>
          <a:p>
            <a:endParaRPr lang="en-US"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1066512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22518E4-1EFD-2C42-847F-C10E6DADC173}"/>
              </a:ext>
            </a:extLst>
          </p:cNvPr>
          <p:cNvPicPr>
            <a:picLocks noChangeAspect="1"/>
          </p:cNvPicPr>
          <p:nvPr/>
        </p:nvPicPr>
        <p:blipFill rotWithShape="1">
          <a:blip r:embed="rId2"/>
          <a:srcRect t="5898" b="9516"/>
          <a:stretch/>
        </p:blipFill>
        <p:spPr>
          <a:xfrm>
            <a:off x="-1" y="10"/>
            <a:ext cx="12192000" cy="6857990"/>
          </a:xfrm>
          <a:prstGeom prst="rect">
            <a:avLst/>
          </a:prstGeom>
        </p:spPr>
      </p:pic>
      <p:sp>
        <p:nvSpPr>
          <p:cNvPr id="9"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F3B6892D-B6F6-5040-8103-9950C817E690}"/>
              </a:ext>
            </a:extLst>
          </p:cNvPr>
          <p:cNvSpPr>
            <a:spLocks noGrp="1"/>
          </p:cNvSpPr>
          <p:nvPr>
            <p:ph type="title"/>
          </p:nvPr>
        </p:nvSpPr>
        <p:spPr>
          <a:xfrm>
            <a:off x="709448" y="1913950"/>
            <a:ext cx="4204137" cy="1342754"/>
          </a:xfrm>
        </p:spPr>
        <p:txBody>
          <a:bodyPr>
            <a:normAutofit/>
          </a:bodyPr>
          <a:lstStyle/>
          <a:p>
            <a:pPr algn="ctr"/>
            <a:r>
              <a:rPr lang="en-US" sz="3600" b="1" dirty="0">
                <a:latin typeface="+mn-lt"/>
              </a:rPr>
              <a:t>SMART Objectives</a:t>
            </a:r>
          </a:p>
        </p:txBody>
      </p:sp>
      <p:cxnSp>
        <p:nvCxnSpPr>
          <p:cNvPr id="11" name="Straight Connector 10">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D117005-1096-5848-A068-91CCE63FC398}"/>
              </a:ext>
            </a:extLst>
          </p:cNvPr>
          <p:cNvSpPr>
            <a:spLocks noGrp="1"/>
          </p:cNvSpPr>
          <p:nvPr>
            <p:ph idx="1"/>
          </p:nvPr>
        </p:nvSpPr>
        <p:spPr>
          <a:xfrm>
            <a:off x="525516" y="2955235"/>
            <a:ext cx="5265684" cy="3082177"/>
          </a:xfrm>
        </p:spPr>
        <p:txBody>
          <a:bodyPr anchor="ctr">
            <a:normAutofit fontScale="92500" lnSpcReduction="10000"/>
          </a:bodyPr>
          <a:lstStyle/>
          <a:p>
            <a:pPr marL="0" indent="0">
              <a:buNone/>
            </a:pPr>
            <a:r>
              <a:rPr lang="en-US" dirty="0"/>
              <a:t>Specific</a:t>
            </a:r>
            <a:br>
              <a:rPr lang="en-US" dirty="0"/>
            </a:br>
            <a:r>
              <a:rPr lang="en-US" dirty="0"/>
              <a:t>Measurable</a:t>
            </a:r>
            <a:br>
              <a:rPr lang="en-US" dirty="0"/>
            </a:br>
            <a:r>
              <a:rPr lang="en-US" dirty="0"/>
              <a:t>Achievable</a:t>
            </a:r>
            <a:br>
              <a:rPr lang="en-US" dirty="0"/>
            </a:br>
            <a:r>
              <a:rPr lang="en-US" dirty="0"/>
              <a:t>Realistic</a:t>
            </a:r>
            <a:br>
              <a:rPr lang="en-US" dirty="0"/>
            </a:br>
            <a:r>
              <a:rPr lang="en-US" dirty="0"/>
              <a:t>Timely</a:t>
            </a:r>
          </a:p>
          <a:p>
            <a:pPr marL="0" indent="0">
              <a:buNone/>
            </a:pPr>
            <a:r>
              <a:rPr lang="en-US" sz="2400" b="1" dirty="0"/>
              <a:t>Exercise</a:t>
            </a:r>
            <a:r>
              <a:rPr lang="en-US" sz="2400" dirty="0"/>
              <a:t>. Write a SMART objective that the clothing company we just spoke about may want to measure when launching their brand</a:t>
            </a:r>
          </a:p>
        </p:txBody>
      </p:sp>
    </p:spTree>
    <p:extLst>
      <p:ext uri="{BB962C8B-B14F-4D97-AF65-F5344CB8AC3E}">
        <p14:creationId xmlns:p14="http://schemas.microsoft.com/office/powerpoint/2010/main" val="33459700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7215A-C53A-C24D-AD4D-47A2F823CA66}"/>
              </a:ext>
            </a:extLst>
          </p:cNvPr>
          <p:cNvSpPr>
            <a:spLocks noGrp="1"/>
          </p:cNvSpPr>
          <p:nvPr>
            <p:ph type="title"/>
          </p:nvPr>
        </p:nvSpPr>
        <p:spPr>
          <a:xfrm>
            <a:off x="643468" y="685800"/>
            <a:ext cx="4010827" cy="1485900"/>
          </a:xfrm>
        </p:spPr>
        <p:txBody>
          <a:bodyPr>
            <a:normAutofit/>
          </a:bodyPr>
          <a:lstStyle/>
          <a:p>
            <a:r>
              <a:rPr lang="en-US" dirty="0"/>
              <a:t>Which Media?</a:t>
            </a:r>
          </a:p>
        </p:txBody>
      </p:sp>
      <p:sp>
        <p:nvSpPr>
          <p:cNvPr id="3" name="Content Placeholder 2">
            <a:extLst>
              <a:ext uri="{FF2B5EF4-FFF2-40B4-BE49-F238E27FC236}">
                <a16:creationId xmlns:a16="http://schemas.microsoft.com/office/drawing/2014/main" id="{30946448-E5FB-1C4C-B073-2F7A0E123093}"/>
              </a:ext>
            </a:extLst>
          </p:cNvPr>
          <p:cNvSpPr>
            <a:spLocks noGrp="1"/>
          </p:cNvSpPr>
          <p:nvPr>
            <p:ph idx="1"/>
          </p:nvPr>
        </p:nvSpPr>
        <p:spPr>
          <a:xfrm>
            <a:off x="755374" y="2286000"/>
            <a:ext cx="3898920" cy="3581400"/>
          </a:xfrm>
        </p:spPr>
        <p:txBody>
          <a:bodyPr>
            <a:normAutofit fontScale="85000" lnSpcReduction="20000"/>
          </a:bodyPr>
          <a:lstStyle/>
          <a:p>
            <a:r>
              <a:rPr lang="en-US" b="1" dirty="0"/>
              <a:t>TV</a:t>
            </a:r>
          </a:p>
          <a:p>
            <a:r>
              <a:rPr lang="en-US" b="1" dirty="0"/>
              <a:t>Radio</a:t>
            </a:r>
          </a:p>
          <a:p>
            <a:r>
              <a:rPr lang="en-US" b="1" dirty="0"/>
              <a:t>Google Pay per click</a:t>
            </a:r>
          </a:p>
          <a:p>
            <a:r>
              <a:rPr lang="en-US" b="1" dirty="0"/>
              <a:t>Google SEO</a:t>
            </a:r>
          </a:p>
          <a:p>
            <a:r>
              <a:rPr lang="en-US" b="1" dirty="0"/>
              <a:t>Email</a:t>
            </a:r>
          </a:p>
          <a:p>
            <a:r>
              <a:rPr lang="en-US" b="1" dirty="0"/>
              <a:t>Word of mouth</a:t>
            </a:r>
          </a:p>
          <a:p>
            <a:r>
              <a:rPr lang="en-US" b="1" dirty="0"/>
              <a:t>Social Media</a:t>
            </a:r>
          </a:p>
          <a:p>
            <a:r>
              <a:rPr lang="en-US" b="1" dirty="0"/>
              <a:t>Leaflets</a:t>
            </a:r>
          </a:p>
          <a:p>
            <a:r>
              <a:rPr lang="en-US" b="1" dirty="0"/>
              <a:t>Plus more …….</a:t>
            </a:r>
          </a:p>
          <a:p>
            <a:endParaRPr lang="en-US" dirty="0"/>
          </a:p>
          <a:p>
            <a:endParaRPr lang="en-US" dirty="0"/>
          </a:p>
        </p:txBody>
      </p:sp>
      <p:pic>
        <p:nvPicPr>
          <p:cNvPr id="4" name="Picture 3">
            <a:extLst>
              <a:ext uri="{FF2B5EF4-FFF2-40B4-BE49-F238E27FC236}">
                <a16:creationId xmlns:a16="http://schemas.microsoft.com/office/drawing/2014/main" id="{418DCA00-A70E-9840-AE60-E6EC6E74462A}"/>
              </a:ext>
            </a:extLst>
          </p:cNvPr>
          <p:cNvPicPr>
            <a:picLocks noChangeAspect="1"/>
          </p:cNvPicPr>
          <p:nvPr/>
        </p:nvPicPr>
        <p:blipFill>
          <a:blip r:embed="rId2"/>
          <a:stretch>
            <a:fillRect/>
          </a:stretch>
        </p:blipFill>
        <p:spPr>
          <a:xfrm>
            <a:off x="5031467" y="1102055"/>
            <a:ext cx="6517065" cy="4333848"/>
          </a:xfrm>
          <a:prstGeom prst="rect">
            <a:avLst/>
          </a:prstGeom>
        </p:spPr>
      </p:pic>
    </p:spTree>
    <p:extLst>
      <p:ext uri="{BB962C8B-B14F-4D97-AF65-F5344CB8AC3E}">
        <p14:creationId xmlns:p14="http://schemas.microsoft.com/office/powerpoint/2010/main" val="632359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7B4B7-ABA8-1147-A6D5-81A9AB8B05CD}"/>
              </a:ext>
            </a:extLst>
          </p:cNvPr>
          <p:cNvSpPr>
            <a:spLocks noGrp="1"/>
          </p:cNvSpPr>
          <p:nvPr>
            <p:ph type="title"/>
          </p:nvPr>
        </p:nvSpPr>
        <p:spPr>
          <a:xfrm>
            <a:off x="784743" y="685800"/>
            <a:ext cx="5793475" cy="1485900"/>
          </a:xfrm>
        </p:spPr>
        <p:txBody>
          <a:bodyPr>
            <a:normAutofit/>
          </a:bodyPr>
          <a:lstStyle/>
          <a:p>
            <a:r>
              <a:rPr lang="en-US" b="1" dirty="0">
                <a:latin typeface="+mn-lt"/>
              </a:rPr>
              <a:t>Creating a Budget/Spend-plan</a:t>
            </a:r>
          </a:p>
        </p:txBody>
      </p:sp>
      <p:sp>
        <p:nvSpPr>
          <p:cNvPr id="3" name="Content Placeholder 2">
            <a:extLst>
              <a:ext uri="{FF2B5EF4-FFF2-40B4-BE49-F238E27FC236}">
                <a16:creationId xmlns:a16="http://schemas.microsoft.com/office/drawing/2014/main" id="{06FBE7D3-12C9-9144-85CA-CC58034AA8B7}"/>
              </a:ext>
            </a:extLst>
          </p:cNvPr>
          <p:cNvSpPr>
            <a:spLocks noGrp="1"/>
          </p:cNvSpPr>
          <p:nvPr>
            <p:ph idx="1"/>
          </p:nvPr>
        </p:nvSpPr>
        <p:spPr>
          <a:xfrm>
            <a:off x="784743" y="2286000"/>
            <a:ext cx="5793475" cy="3581400"/>
          </a:xfrm>
        </p:spPr>
        <p:txBody>
          <a:bodyPr>
            <a:normAutofit/>
          </a:bodyPr>
          <a:lstStyle/>
          <a:p>
            <a:r>
              <a:rPr lang="en-US" dirty="0"/>
              <a:t>What do I want to spend on each media? </a:t>
            </a:r>
          </a:p>
          <a:p>
            <a:r>
              <a:rPr lang="en-US" dirty="0"/>
              <a:t>What do I need to achieve to make sure this campaign is profitable/a success?</a:t>
            </a:r>
          </a:p>
          <a:p>
            <a:r>
              <a:rPr lang="en-US" dirty="0"/>
              <a:t>Is there any seasonality? </a:t>
            </a:r>
          </a:p>
          <a:p>
            <a:r>
              <a:rPr lang="en-US" dirty="0"/>
              <a:t>Is there any regional considerations?</a:t>
            </a:r>
          </a:p>
          <a:p>
            <a:pPr marL="0" indent="0">
              <a:buNone/>
            </a:pPr>
            <a:endParaRPr lang="en-US" dirty="0"/>
          </a:p>
          <a:p>
            <a:endParaRPr lang="en-US" dirty="0"/>
          </a:p>
          <a:p>
            <a:endParaRPr lang="en-US" dirty="0"/>
          </a:p>
          <a:p>
            <a:endParaRPr lang="en-US" dirty="0"/>
          </a:p>
        </p:txBody>
      </p:sp>
      <p:pic>
        <p:nvPicPr>
          <p:cNvPr id="4" name="Picture 3">
            <a:extLst>
              <a:ext uri="{FF2B5EF4-FFF2-40B4-BE49-F238E27FC236}">
                <a16:creationId xmlns:a16="http://schemas.microsoft.com/office/drawing/2014/main" id="{4F02CA13-A85B-784B-906C-AABDA1C087F9}"/>
              </a:ext>
            </a:extLst>
          </p:cNvPr>
          <p:cNvPicPr>
            <a:picLocks noChangeAspect="1"/>
          </p:cNvPicPr>
          <p:nvPr/>
        </p:nvPicPr>
        <p:blipFill rotWithShape="1">
          <a:blip r:embed="rId2"/>
          <a:srcRect l="26996" r="22919"/>
          <a:stretch/>
        </p:blipFill>
        <p:spPr>
          <a:xfrm>
            <a:off x="7612260" y="10"/>
            <a:ext cx="4579739" cy="6857990"/>
          </a:xfrm>
          <a:prstGeom prst="rect">
            <a:avLst/>
          </a:prstGeom>
        </p:spPr>
      </p:pic>
    </p:spTree>
    <p:extLst>
      <p:ext uri="{BB962C8B-B14F-4D97-AF65-F5344CB8AC3E}">
        <p14:creationId xmlns:p14="http://schemas.microsoft.com/office/powerpoint/2010/main" val="41011272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05107984-4C35-784A-ABA3-865DF6D2E01C}"/>
              </a:ext>
            </a:extLst>
          </p:cNvPr>
          <p:cNvSpPr>
            <a:spLocks noGrp="1"/>
          </p:cNvSpPr>
          <p:nvPr>
            <p:ph type="title"/>
          </p:nvPr>
        </p:nvSpPr>
        <p:spPr>
          <a:xfrm>
            <a:off x="922635" y="1250575"/>
            <a:ext cx="4604274" cy="4163210"/>
          </a:xfrm>
        </p:spPr>
        <p:txBody>
          <a:bodyPr anchor="ctr">
            <a:normAutofit/>
          </a:bodyPr>
          <a:lstStyle/>
          <a:p>
            <a:r>
              <a:rPr lang="en-US" sz="6200">
                <a:solidFill>
                  <a:schemeClr val="bg1"/>
                </a:solidFill>
              </a:rPr>
              <a:t>Key Performance Indicators (KPIs) </a:t>
            </a:r>
          </a:p>
        </p:txBody>
      </p:sp>
      <p:sp>
        <p:nvSpPr>
          <p:cNvPr id="10" name="Rectangle 9">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00949"/>
            <a:ext cx="4996593"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E8CE1E6-5C1B-0B4F-B965-154FF6F3B7B6}"/>
              </a:ext>
            </a:extLst>
          </p:cNvPr>
          <p:cNvSpPr>
            <a:spLocks noGrp="1"/>
          </p:cNvSpPr>
          <p:nvPr>
            <p:ph idx="1"/>
          </p:nvPr>
        </p:nvSpPr>
        <p:spPr>
          <a:xfrm>
            <a:off x="6293224" y="860612"/>
            <a:ext cx="4797909" cy="5023821"/>
          </a:xfrm>
        </p:spPr>
        <p:txBody>
          <a:bodyPr anchor="ctr">
            <a:normAutofit/>
          </a:bodyPr>
          <a:lstStyle/>
          <a:p>
            <a:r>
              <a:rPr lang="en-US" sz="2000">
                <a:solidFill>
                  <a:schemeClr val="bg1"/>
                </a:solidFill>
              </a:rPr>
              <a:t>Sales</a:t>
            </a:r>
          </a:p>
          <a:p>
            <a:r>
              <a:rPr lang="en-US" sz="2000">
                <a:solidFill>
                  <a:schemeClr val="bg1"/>
                </a:solidFill>
              </a:rPr>
              <a:t>Leads</a:t>
            </a:r>
          </a:p>
          <a:p>
            <a:r>
              <a:rPr lang="en-US" sz="2000">
                <a:solidFill>
                  <a:schemeClr val="bg1"/>
                </a:solidFill>
              </a:rPr>
              <a:t>Impressions</a:t>
            </a:r>
          </a:p>
          <a:p>
            <a:r>
              <a:rPr lang="en-US" sz="2000">
                <a:solidFill>
                  <a:schemeClr val="bg1"/>
                </a:solidFill>
              </a:rPr>
              <a:t>Cost per sale (CPA/CPS)</a:t>
            </a:r>
          </a:p>
          <a:p>
            <a:r>
              <a:rPr lang="en-US" sz="2000">
                <a:solidFill>
                  <a:schemeClr val="bg1"/>
                </a:solidFill>
              </a:rPr>
              <a:t>Cost per lead (CPL)</a:t>
            </a:r>
          </a:p>
          <a:p>
            <a:r>
              <a:rPr lang="en-US" sz="2000">
                <a:solidFill>
                  <a:schemeClr val="bg1"/>
                </a:solidFill>
              </a:rPr>
              <a:t>Return on investment (ROI)</a:t>
            </a:r>
          </a:p>
          <a:p>
            <a:r>
              <a:rPr lang="en-US" sz="2000">
                <a:solidFill>
                  <a:schemeClr val="bg1"/>
                </a:solidFill>
              </a:rPr>
              <a:t>Return on ad spend (ROAS)</a:t>
            </a:r>
          </a:p>
          <a:p>
            <a:r>
              <a:rPr lang="en-US" sz="2000">
                <a:solidFill>
                  <a:schemeClr val="bg1"/>
                </a:solidFill>
              </a:rPr>
              <a:t>Life time value (LTV)</a:t>
            </a:r>
          </a:p>
        </p:txBody>
      </p:sp>
    </p:spTree>
    <p:extLst>
      <p:ext uri="{BB962C8B-B14F-4D97-AF65-F5344CB8AC3E}">
        <p14:creationId xmlns:p14="http://schemas.microsoft.com/office/powerpoint/2010/main" val="7986767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D9433-6884-8D48-A642-6F7B5724BCA1}"/>
              </a:ext>
            </a:extLst>
          </p:cNvPr>
          <p:cNvSpPr>
            <a:spLocks noGrp="1"/>
          </p:cNvSpPr>
          <p:nvPr>
            <p:ph type="title"/>
          </p:nvPr>
        </p:nvSpPr>
        <p:spPr>
          <a:xfrm>
            <a:off x="675862" y="685800"/>
            <a:ext cx="10841224" cy="851452"/>
          </a:xfrm>
        </p:spPr>
        <p:txBody>
          <a:bodyPr>
            <a:normAutofit/>
          </a:bodyPr>
          <a:lstStyle/>
          <a:p>
            <a:r>
              <a:rPr lang="en-US" b="1" dirty="0">
                <a:latin typeface="+mn-lt"/>
              </a:rPr>
              <a:t>Messaging - Value Propositions </a:t>
            </a:r>
          </a:p>
        </p:txBody>
      </p:sp>
      <p:sp>
        <p:nvSpPr>
          <p:cNvPr id="3" name="Content Placeholder 2">
            <a:extLst>
              <a:ext uri="{FF2B5EF4-FFF2-40B4-BE49-F238E27FC236}">
                <a16:creationId xmlns:a16="http://schemas.microsoft.com/office/drawing/2014/main" id="{F1F26662-BFAE-9A45-BCAA-B42795EE49F8}"/>
              </a:ext>
            </a:extLst>
          </p:cNvPr>
          <p:cNvSpPr>
            <a:spLocks noGrp="1"/>
          </p:cNvSpPr>
          <p:nvPr>
            <p:ph idx="1"/>
          </p:nvPr>
        </p:nvSpPr>
        <p:spPr>
          <a:xfrm>
            <a:off x="675862" y="1948069"/>
            <a:ext cx="5420138" cy="4518991"/>
          </a:xfrm>
        </p:spPr>
        <p:txBody>
          <a:bodyPr>
            <a:normAutofit/>
          </a:bodyPr>
          <a:lstStyle/>
          <a:p>
            <a:r>
              <a:rPr lang="en-US" sz="2400" dirty="0"/>
              <a:t>Tells your audience why they should do business with you</a:t>
            </a:r>
          </a:p>
          <a:p>
            <a:r>
              <a:rPr lang="en-US" sz="2400" dirty="0"/>
              <a:t>Makes the benefits of using your products/services crystal clear</a:t>
            </a:r>
          </a:p>
          <a:p>
            <a:r>
              <a:rPr lang="en-US" sz="2400" dirty="0"/>
              <a:t>Can be how your product solves a problem or why it’s better than the competition</a:t>
            </a:r>
          </a:p>
          <a:p>
            <a:r>
              <a:rPr lang="en-US" sz="2400" dirty="0"/>
              <a:t>Examples include; 5 star rated, award winning, guaranteed lowest price, takes only 2 minutes to sign up, easy to use.</a:t>
            </a:r>
          </a:p>
          <a:p>
            <a:endParaRPr lang="en-US" sz="1800" dirty="0"/>
          </a:p>
          <a:p>
            <a:endParaRPr lang="en-US" sz="1800" dirty="0"/>
          </a:p>
          <a:p>
            <a:endParaRPr lang="en-US" sz="1800" dirty="0"/>
          </a:p>
        </p:txBody>
      </p:sp>
      <p:pic>
        <p:nvPicPr>
          <p:cNvPr id="4" name="Picture 3">
            <a:extLst>
              <a:ext uri="{FF2B5EF4-FFF2-40B4-BE49-F238E27FC236}">
                <a16:creationId xmlns:a16="http://schemas.microsoft.com/office/drawing/2014/main" id="{A3232C9E-5A11-7B4D-8CA2-2B3F1B52C41B}"/>
              </a:ext>
            </a:extLst>
          </p:cNvPr>
          <p:cNvPicPr>
            <a:picLocks noChangeAspect="1"/>
          </p:cNvPicPr>
          <p:nvPr/>
        </p:nvPicPr>
        <p:blipFill>
          <a:blip r:embed="rId2"/>
          <a:stretch>
            <a:fillRect/>
          </a:stretch>
        </p:blipFill>
        <p:spPr>
          <a:xfrm>
            <a:off x="6411641" y="1948069"/>
            <a:ext cx="5581576" cy="4518991"/>
          </a:xfrm>
          <a:prstGeom prst="rect">
            <a:avLst/>
          </a:prstGeom>
        </p:spPr>
      </p:pic>
    </p:spTree>
    <p:extLst>
      <p:ext uri="{BB962C8B-B14F-4D97-AF65-F5344CB8AC3E}">
        <p14:creationId xmlns:p14="http://schemas.microsoft.com/office/powerpoint/2010/main" val="27927058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0EA22-32BE-D14B-891A-66070AEDB7FB}"/>
              </a:ext>
            </a:extLst>
          </p:cNvPr>
          <p:cNvSpPr>
            <a:spLocks noGrp="1"/>
          </p:cNvSpPr>
          <p:nvPr>
            <p:ph type="title"/>
          </p:nvPr>
        </p:nvSpPr>
        <p:spPr/>
        <p:txBody>
          <a:bodyPr/>
          <a:lstStyle/>
          <a:p>
            <a:r>
              <a:rPr lang="en-US" b="1" dirty="0">
                <a:latin typeface="+mn-lt"/>
              </a:rPr>
              <a:t>Messaging - Offers</a:t>
            </a:r>
          </a:p>
        </p:txBody>
      </p:sp>
      <p:sp>
        <p:nvSpPr>
          <p:cNvPr id="3" name="Content Placeholder 2">
            <a:extLst>
              <a:ext uri="{FF2B5EF4-FFF2-40B4-BE49-F238E27FC236}">
                <a16:creationId xmlns:a16="http://schemas.microsoft.com/office/drawing/2014/main" id="{E87EE55A-B89C-2349-AE8D-C98E278CEA45}"/>
              </a:ext>
            </a:extLst>
          </p:cNvPr>
          <p:cNvSpPr>
            <a:spLocks noGrp="1"/>
          </p:cNvSpPr>
          <p:nvPr>
            <p:ph idx="1"/>
          </p:nvPr>
        </p:nvSpPr>
        <p:spPr/>
        <p:txBody>
          <a:bodyPr>
            <a:normAutofit/>
          </a:bodyPr>
          <a:lstStyle/>
          <a:p>
            <a:r>
              <a:rPr lang="en-US" dirty="0"/>
              <a:t>Can be used to help find a new audience or to build loyalty</a:t>
            </a:r>
          </a:p>
          <a:p>
            <a:endParaRPr lang="en-US" sz="1000" dirty="0"/>
          </a:p>
          <a:p>
            <a:r>
              <a:rPr lang="en-US" dirty="0"/>
              <a:t>Helps to stand out from the competition </a:t>
            </a:r>
          </a:p>
          <a:p>
            <a:endParaRPr lang="en-US" sz="1100" dirty="0"/>
          </a:p>
          <a:p>
            <a:r>
              <a:rPr lang="en-US" dirty="0"/>
              <a:t>Can increase conversion to sale</a:t>
            </a:r>
          </a:p>
          <a:p>
            <a:endParaRPr lang="en-US" sz="1000" dirty="0"/>
          </a:p>
          <a:p>
            <a:r>
              <a:rPr lang="en-US" dirty="0"/>
              <a:t>ROI must be taken into consideration</a:t>
            </a:r>
          </a:p>
          <a:p>
            <a:endParaRPr lang="en-US" sz="1000" dirty="0"/>
          </a:p>
          <a:p>
            <a:r>
              <a:rPr lang="en-US" dirty="0"/>
              <a:t>Offers can include; free postage, discount codes, Buy one get one free, vouchers, loyalty cards, plus more…..</a:t>
            </a:r>
          </a:p>
          <a:p>
            <a:endParaRPr lang="en-US" dirty="0"/>
          </a:p>
          <a:p>
            <a:endParaRPr lang="en-US" dirty="0"/>
          </a:p>
          <a:p>
            <a:endParaRPr lang="en-US" dirty="0"/>
          </a:p>
        </p:txBody>
      </p:sp>
    </p:spTree>
    <p:extLst>
      <p:ext uri="{BB962C8B-B14F-4D97-AF65-F5344CB8AC3E}">
        <p14:creationId xmlns:p14="http://schemas.microsoft.com/office/powerpoint/2010/main" val="7372746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356FC72C-E4DC-5546-8B3B-4742941E9A6F}"/>
              </a:ext>
            </a:extLst>
          </p:cNvPr>
          <p:cNvSpPr>
            <a:spLocks noGrp="1"/>
          </p:cNvSpPr>
          <p:nvPr>
            <p:ph type="title"/>
          </p:nvPr>
        </p:nvSpPr>
        <p:spPr>
          <a:xfrm>
            <a:off x="1014141" y="1450655"/>
            <a:ext cx="3932030" cy="3956690"/>
          </a:xfrm>
        </p:spPr>
        <p:txBody>
          <a:bodyPr anchor="ctr">
            <a:normAutofit/>
          </a:bodyPr>
          <a:lstStyle/>
          <a:p>
            <a:r>
              <a:rPr lang="en-US" sz="5600">
                <a:solidFill>
                  <a:schemeClr val="bg1"/>
                </a:solidFill>
              </a:rPr>
              <a:t>Competition</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284AD62-8CEA-5340-A151-6259A836F18A}"/>
              </a:ext>
            </a:extLst>
          </p:cNvPr>
          <p:cNvSpPr>
            <a:spLocks noGrp="1"/>
          </p:cNvSpPr>
          <p:nvPr>
            <p:ph idx="1"/>
          </p:nvPr>
        </p:nvSpPr>
        <p:spPr>
          <a:xfrm>
            <a:off x="6096000" y="1108061"/>
            <a:ext cx="5008901" cy="4571972"/>
          </a:xfrm>
        </p:spPr>
        <p:txBody>
          <a:bodyPr anchor="ctr">
            <a:normAutofit/>
          </a:bodyPr>
          <a:lstStyle/>
          <a:p>
            <a:r>
              <a:rPr lang="en-US" sz="2400" dirty="0">
                <a:solidFill>
                  <a:schemeClr val="bg1"/>
                </a:solidFill>
              </a:rPr>
              <a:t>What are the competition doing?  Where are they advertising? What are they offering?</a:t>
            </a:r>
          </a:p>
          <a:p>
            <a:endParaRPr lang="en-US" sz="1000" dirty="0">
              <a:solidFill>
                <a:schemeClr val="bg1"/>
              </a:solidFill>
            </a:endParaRPr>
          </a:p>
          <a:p>
            <a:r>
              <a:rPr lang="en-US" sz="2400" dirty="0">
                <a:solidFill>
                  <a:schemeClr val="bg1"/>
                </a:solidFill>
              </a:rPr>
              <a:t>How does your offering stack up against them?</a:t>
            </a:r>
          </a:p>
          <a:p>
            <a:endParaRPr lang="en-US" sz="1000" dirty="0">
              <a:solidFill>
                <a:schemeClr val="bg1"/>
              </a:solidFill>
            </a:endParaRPr>
          </a:p>
          <a:p>
            <a:r>
              <a:rPr lang="en-US" sz="2400" dirty="0">
                <a:solidFill>
                  <a:schemeClr val="bg1"/>
                </a:solidFill>
              </a:rPr>
              <a:t>Do they have any common customer frustrations? If so could it be  an opportunity</a:t>
            </a:r>
          </a:p>
          <a:p>
            <a:endParaRPr lang="en-US" sz="1000" dirty="0">
              <a:solidFill>
                <a:schemeClr val="bg1"/>
              </a:solidFill>
            </a:endParaRPr>
          </a:p>
          <a:p>
            <a:r>
              <a:rPr lang="en-US" sz="2400" dirty="0">
                <a:solidFill>
                  <a:schemeClr val="bg1"/>
                </a:solidFill>
              </a:rPr>
              <a:t>Monitor on social media</a:t>
            </a:r>
          </a:p>
          <a:p>
            <a:endParaRPr lang="en-US" sz="2000" dirty="0">
              <a:solidFill>
                <a:schemeClr val="bg1"/>
              </a:solidFill>
            </a:endParaRPr>
          </a:p>
        </p:txBody>
      </p:sp>
    </p:spTree>
    <p:extLst>
      <p:ext uri="{BB962C8B-B14F-4D97-AF65-F5344CB8AC3E}">
        <p14:creationId xmlns:p14="http://schemas.microsoft.com/office/powerpoint/2010/main" val="2052937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73E37-9E50-A54E-8DEF-0ACAEAB79E77}"/>
              </a:ext>
            </a:extLst>
          </p:cNvPr>
          <p:cNvSpPr>
            <a:spLocks noGrp="1"/>
          </p:cNvSpPr>
          <p:nvPr>
            <p:ph type="title"/>
          </p:nvPr>
        </p:nvSpPr>
        <p:spPr>
          <a:xfrm>
            <a:off x="1023562" y="685800"/>
            <a:ext cx="10493524" cy="1485900"/>
          </a:xfrm>
        </p:spPr>
        <p:txBody>
          <a:bodyPr>
            <a:normAutofit/>
          </a:bodyPr>
          <a:lstStyle/>
          <a:p>
            <a:r>
              <a:rPr lang="en-US" b="1" dirty="0">
                <a:latin typeface="+mn-lt"/>
              </a:rPr>
              <a:t>Compliance</a:t>
            </a:r>
          </a:p>
        </p:txBody>
      </p:sp>
      <p:sp>
        <p:nvSpPr>
          <p:cNvPr id="3" name="Content Placeholder 2">
            <a:extLst>
              <a:ext uri="{FF2B5EF4-FFF2-40B4-BE49-F238E27FC236}">
                <a16:creationId xmlns:a16="http://schemas.microsoft.com/office/drawing/2014/main" id="{CF48C032-16D1-524B-8051-58E19368D1A0}"/>
              </a:ext>
            </a:extLst>
          </p:cNvPr>
          <p:cNvSpPr>
            <a:spLocks noGrp="1"/>
          </p:cNvSpPr>
          <p:nvPr>
            <p:ph idx="1"/>
          </p:nvPr>
        </p:nvSpPr>
        <p:spPr>
          <a:xfrm>
            <a:off x="1023562" y="2286000"/>
            <a:ext cx="5072437" cy="3581400"/>
          </a:xfrm>
        </p:spPr>
        <p:txBody>
          <a:bodyPr>
            <a:normAutofit lnSpcReduction="10000"/>
          </a:bodyPr>
          <a:lstStyle/>
          <a:p>
            <a:r>
              <a:rPr lang="en-US" sz="2400" dirty="0"/>
              <a:t>All marketing communication needs to be fair, not misleading and legal.</a:t>
            </a:r>
          </a:p>
          <a:p>
            <a:endParaRPr lang="en-US" sz="1100" dirty="0"/>
          </a:p>
          <a:p>
            <a:r>
              <a:rPr lang="en-US" sz="2400" dirty="0"/>
              <a:t>ASA/CAP</a:t>
            </a:r>
          </a:p>
          <a:p>
            <a:endParaRPr lang="en-US" sz="1100" dirty="0"/>
          </a:p>
          <a:p>
            <a:r>
              <a:rPr lang="en-US" sz="2400" dirty="0"/>
              <a:t>FCA ( Financial conduct authority)</a:t>
            </a:r>
          </a:p>
          <a:p>
            <a:endParaRPr lang="en-US" sz="1100" dirty="0"/>
          </a:p>
          <a:p>
            <a:r>
              <a:rPr lang="en-US" sz="2400" dirty="0" err="1"/>
              <a:t>Ofcom</a:t>
            </a:r>
            <a:r>
              <a:rPr lang="en-US" sz="2400" dirty="0"/>
              <a:t> – energy</a:t>
            </a:r>
          </a:p>
          <a:p>
            <a:endParaRPr lang="en-US" sz="1100" dirty="0"/>
          </a:p>
          <a:p>
            <a:r>
              <a:rPr lang="en-US" sz="2400" dirty="0"/>
              <a:t>Charity </a:t>
            </a:r>
            <a:r>
              <a:rPr lang="en-US" sz="2400" dirty="0" err="1"/>
              <a:t>Commision</a:t>
            </a:r>
            <a:endParaRPr lang="en-US" sz="2400" dirty="0"/>
          </a:p>
          <a:p>
            <a:endParaRPr lang="en-US" sz="1800" dirty="0"/>
          </a:p>
          <a:p>
            <a:endParaRPr lang="en-US" sz="1800" dirty="0"/>
          </a:p>
          <a:p>
            <a:pPr marL="0" indent="0">
              <a:buNone/>
            </a:pPr>
            <a:endParaRPr lang="en-US" sz="1800" dirty="0"/>
          </a:p>
        </p:txBody>
      </p:sp>
      <p:pic>
        <p:nvPicPr>
          <p:cNvPr id="4" name="Picture 3">
            <a:extLst>
              <a:ext uri="{FF2B5EF4-FFF2-40B4-BE49-F238E27FC236}">
                <a16:creationId xmlns:a16="http://schemas.microsoft.com/office/drawing/2014/main" id="{0C864C09-EA7B-FF46-B473-B40F86EBDE1D}"/>
              </a:ext>
            </a:extLst>
          </p:cNvPr>
          <p:cNvPicPr>
            <a:picLocks noChangeAspect="1"/>
          </p:cNvPicPr>
          <p:nvPr/>
        </p:nvPicPr>
        <p:blipFill>
          <a:blip r:embed="rId2"/>
          <a:stretch>
            <a:fillRect/>
          </a:stretch>
        </p:blipFill>
        <p:spPr>
          <a:xfrm>
            <a:off x="6411641" y="2417602"/>
            <a:ext cx="5105445" cy="3407884"/>
          </a:xfrm>
          <a:prstGeom prst="rect">
            <a:avLst/>
          </a:prstGeom>
        </p:spPr>
      </p:pic>
    </p:spTree>
    <p:extLst>
      <p:ext uri="{BB962C8B-B14F-4D97-AF65-F5344CB8AC3E}">
        <p14:creationId xmlns:p14="http://schemas.microsoft.com/office/powerpoint/2010/main" val="38594591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E6613-CD4A-E245-8F23-ABDF639A145D}"/>
              </a:ext>
            </a:extLst>
          </p:cNvPr>
          <p:cNvSpPr>
            <a:spLocks noGrp="1"/>
          </p:cNvSpPr>
          <p:nvPr>
            <p:ph type="title"/>
          </p:nvPr>
        </p:nvSpPr>
        <p:spPr>
          <a:xfrm>
            <a:off x="838199" y="548464"/>
            <a:ext cx="3807187" cy="1359849"/>
          </a:xfrm>
        </p:spPr>
        <p:txBody>
          <a:bodyPr>
            <a:normAutofit/>
          </a:bodyPr>
          <a:lstStyle/>
          <a:p>
            <a:r>
              <a:rPr lang="en-US" sz="4000" b="1" dirty="0">
                <a:latin typeface="+mn-lt"/>
              </a:rPr>
              <a:t>Exercise</a:t>
            </a:r>
          </a:p>
        </p:txBody>
      </p:sp>
      <p:sp>
        <p:nvSpPr>
          <p:cNvPr id="3" name="Content Placeholder 2">
            <a:extLst>
              <a:ext uri="{FF2B5EF4-FFF2-40B4-BE49-F238E27FC236}">
                <a16:creationId xmlns:a16="http://schemas.microsoft.com/office/drawing/2014/main" id="{660B272A-D206-464B-8176-BC6989B2D305}"/>
              </a:ext>
            </a:extLst>
          </p:cNvPr>
          <p:cNvSpPr>
            <a:spLocks noGrp="1"/>
          </p:cNvSpPr>
          <p:nvPr>
            <p:ph idx="1"/>
          </p:nvPr>
        </p:nvSpPr>
        <p:spPr>
          <a:xfrm>
            <a:off x="838201" y="1643271"/>
            <a:ext cx="5642112" cy="4462250"/>
          </a:xfrm>
        </p:spPr>
        <p:txBody>
          <a:bodyPr>
            <a:normAutofit/>
          </a:bodyPr>
          <a:lstStyle/>
          <a:p>
            <a:pPr marL="0" indent="0">
              <a:buNone/>
            </a:pPr>
            <a:r>
              <a:rPr lang="en-US" sz="2400" dirty="0"/>
              <a:t>You are launching a new low sugar chocolate bar.  Have a think about the following </a:t>
            </a:r>
          </a:p>
          <a:p>
            <a:pPr marL="0" indent="0">
              <a:buNone/>
            </a:pPr>
            <a:endParaRPr lang="en-US" sz="1000" dirty="0"/>
          </a:p>
          <a:p>
            <a:pPr>
              <a:buFontTx/>
              <a:buChar char="-"/>
            </a:pPr>
            <a:r>
              <a:rPr lang="en-US" sz="2400" dirty="0"/>
              <a:t>Who will you target?</a:t>
            </a:r>
          </a:p>
          <a:p>
            <a:pPr>
              <a:buFontTx/>
              <a:buChar char="-"/>
            </a:pPr>
            <a:r>
              <a:rPr lang="en-US" sz="2400" dirty="0"/>
              <a:t>What media might you use?</a:t>
            </a:r>
          </a:p>
          <a:p>
            <a:pPr>
              <a:buFontTx/>
              <a:buChar char="-"/>
            </a:pPr>
            <a:r>
              <a:rPr lang="en-US" sz="2400" dirty="0"/>
              <a:t>What do you want to achieve?</a:t>
            </a:r>
          </a:p>
          <a:p>
            <a:pPr>
              <a:buFontTx/>
              <a:buChar char="-"/>
            </a:pPr>
            <a:r>
              <a:rPr lang="en-US" sz="2400" dirty="0"/>
              <a:t>What campaign messages might you consider?</a:t>
            </a:r>
          </a:p>
          <a:p>
            <a:pPr>
              <a:buFontTx/>
              <a:buChar char="-"/>
            </a:pPr>
            <a:r>
              <a:rPr lang="en-US" sz="2400" dirty="0"/>
              <a:t>What does success look like?</a:t>
            </a:r>
          </a:p>
          <a:p>
            <a:pPr marL="0" indent="0">
              <a:buNone/>
            </a:pPr>
            <a:endParaRPr lang="en-US" sz="1600" dirty="0"/>
          </a:p>
        </p:txBody>
      </p:sp>
      <p:pic>
        <p:nvPicPr>
          <p:cNvPr id="2050" name="Picture 2" descr="Classic Milk Chocolate Bar - Handmade – Choc Affair">
            <a:extLst>
              <a:ext uri="{FF2B5EF4-FFF2-40B4-BE49-F238E27FC236}">
                <a16:creationId xmlns:a16="http://schemas.microsoft.com/office/drawing/2014/main" id="{7D8A4406-6D2C-C442-B88B-DA764375D18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01" b="3705"/>
          <a:stretch/>
        </p:blipFill>
        <p:spPr bwMode="auto">
          <a:xfrm>
            <a:off x="6480313" y="752479"/>
            <a:ext cx="5711686" cy="5197748"/>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8218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A10ECB0-2714-DA4C-BB6D-C4E8120F1641}"/>
              </a:ext>
            </a:extLst>
          </p:cNvPr>
          <p:cNvPicPr>
            <a:picLocks noChangeAspect="1"/>
          </p:cNvPicPr>
          <p:nvPr/>
        </p:nvPicPr>
        <p:blipFill rotWithShape="1">
          <a:blip r:embed="rId2">
            <a:alphaModFix amt="50000"/>
          </a:blip>
          <a:srcRect t="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26CFC75E-D165-6547-A147-7ABC6C82525E}"/>
              </a:ext>
            </a:extLst>
          </p:cNvPr>
          <p:cNvSpPr>
            <a:spLocks noGrp="1"/>
          </p:cNvSpPr>
          <p:nvPr>
            <p:ph type="ctrTitle"/>
          </p:nvPr>
        </p:nvSpPr>
        <p:spPr>
          <a:xfrm>
            <a:off x="1524000" y="1122362"/>
            <a:ext cx="9144000" cy="2900518"/>
          </a:xfrm>
        </p:spPr>
        <p:txBody>
          <a:bodyPr>
            <a:normAutofit/>
          </a:bodyPr>
          <a:lstStyle/>
          <a:p>
            <a:r>
              <a:rPr lang="en-US" b="1" dirty="0">
                <a:solidFill>
                  <a:srgbClr val="FFFFFF"/>
                </a:solidFill>
                <a:latin typeface="+mn-lt"/>
              </a:rPr>
              <a:t>Marketing Data and Analysis</a:t>
            </a:r>
          </a:p>
        </p:txBody>
      </p:sp>
      <p:sp>
        <p:nvSpPr>
          <p:cNvPr id="3" name="Subtitle 2">
            <a:extLst>
              <a:ext uri="{FF2B5EF4-FFF2-40B4-BE49-F238E27FC236}">
                <a16:creationId xmlns:a16="http://schemas.microsoft.com/office/drawing/2014/main" id="{CD7AF7EB-D613-244B-98F3-300326F4C34B}"/>
              </a:ext>
            </a:extLst>
          </p:cNvPr>
          <p:cNvSpPr>
            <a:spLocks noGrp="1"/>
          </p:cNvSpPr>
          <p:nvPr>
            <p:ph type="subTitle" idx="1"/>
          </p:nvPr>
        </p:nvSpPr>
        <p:spPr>
          <a:xfrm>
            <a:off x="1524000" y="4159404"/>
            <a:ext cx="9144000" cy="1098395"/>
          </a:xfrm>
        </p:spPr>
        <p:txBody>
          <a:bodyPr>
            <a:normAutofit/>
          </a:bodyPr>
          <a:lstStyle/>
          <a:p>
            <a:endParaRPr lang="en-US" dirty="0">
              <a:solidFill>
                <a:srgbClr val="FFFFFF"/>
              </a:solidFill>
            </a:endParaRPr>
          </a:p>
        </p:txBody>
      </p:sp>
    </p:spTree>
    <p:extLst>
      <p:ext uri="{BB962C8B-B14F-4D97-AF65-F5344CB8AC3E}">
        <p14:creationId xmlns:p14="http://schemas.microsoft.com/office/powerpoint/2010/main" val="1824501223"/>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400CA-85E4-6D40-A1CA-27271566B889}"/>
              </a:ext>
            </a:extLst>
          </p:cNvPr>
          <p:cNvSpPr>
            <a:spLocks noGrp="1"/>
          </p:cNvSpPr>
          <p:nvPr>
            <p:ph type="title"/>
          </p:nvPr>
        </p:nvSpPr>
        <p:spPr>
          <a:xfrm>
            <a:off x="410817" y="365125"/>
            <a:ext cx="5364617" cy="1119118"/>
          </a:xfrm>
        </p:spPr>
        <p:txBody>
          <a:bodyPr>
            <a:normAutofit/>
          </a:bodyPr>
          <a:lstStyle/>
          <a:p>
            <a:pPr algn="ctr"/>
            <a:r>
              <a:rPr lang="en-US" sz="3600" b="1" dirty="0">
                <a:latin typeface="+mn-lt"/>
              </a:rPr>
              <a:t>Data in Marketing Teams</a:t>
            </a:r>
          </a:p>
        </p:txBody>
      </p:sp>
      <p:sp>
        <p:nvSpPr>
          <p:cNvPr id="3" name="Content Placeholder 2">
            <a:extLst>
              <a:ext uri="{FF2B5EF4-FFF2-40B4-BE49-F238E27FC236}">
                <a16:creationId xmlns:a16="http://schemas.microsoft.com/office/drawing/2014/main" id="{96248513-6A1E-2E40-9025-353C44D5F681}"/>
              </a:ext>
            </a:extLst>
          </p:cNvPr>
          <p:cNvSpPr>
            <a:spLocks noGrp="1"/>
          </p:cNvSpPr>
          <p:nvPr>
            <p:ph idx="1"/>
          </p:nvPr>
        </p:nvSpPr>
        <p:spPr>
          <a:xfrm>
            <a:off x="410817" y="1484243"/>
            <a:ext cx="6149009" cy="4553019"/>
          </a:xfrm>
        </p:spPr>
        <p:txBody>
          <a:bodyPr>
            <a:normAutofit fontScale="92500" lnSpcReduction="10000"/>
          </a:bodyPr>
          <a:lstStyle/>
          <a:p>
            <a:r>
              <a:rPr lang="en-US" sz="2400" dirty="0"/>
              <a:t>Data is at the heart of everything a marketing team does</a:t>
            </a:r>
          </a:p>
          <a:p>
            <a:endParaRPr lang="en-US" sz="1000" dirty="0"/>
          </a:p>
          <a:p>
            <a:r>
              <a:rPr lang="en-US" sz="2400" dirty="0"/>
              <a:t>Most decisions made in a marketing team are made by </a:t>
            </a:r>
            <a:r>
              <a:rPr lang="en-US" sz="2400" dirty="0" err="1"/>
              <a:t>analysing</a:t>
            </a:r>
            <a:r>
              <a:rPr lang="en-US" sz="2400" dirty="0"/>
              <a:t> data</a:t>
            </a:r>
          </a:p>
          <a:p>
            <a:endParaRPr lang="en-US" sz="1000" dirty="0"/>
          </a:p>
          <a:p>
            <a:r>
              <a:rPr lang="en-US" sz="2400" dirty="0"/>
              <a:t>When a campaign is set up, success criteria and measurement methodology is agreed</a:t>
            </a:r>
          </a:p>
          <a:p>
            <a:endParaRPr lang="en-US" sz="1100" dirty="0"/>
          </a:p>
          <a:p>
            <a:r>
              <a:rPr lang="en-US" sz="2400" dirty="0"/>
              <a:t>Marketing reports are full of performance data</a:t>
            </a:r>
          </a:p>
          <a:p>
            <a:endParaRPr lang="en-US" sz="1100" dirty="0"/>
          </a:p>
          <a:p>
            <a:r>
              <a:rPr lang="en-US" sz="2400" dirty="0"/>
              <a:t>Sometimes a marketing team will have an analyst or performance managers to help understand  data more deeply</a:t>
            </a:r>
          </a:p>
          <a:p>
            <a:endParaRPr lang="en-US" sz="1800" dirty="0"/>
          </a:p>
          <a:p>
            <a:endParaRPr lang="en-US" sz="1800" dirty="0"/>
          </a:p>
          <a:p>
            <a:endParaRPr lang="en-US" sz="1800" dirty="0"/>
          </a:p>
        </p:txBody>
      </p:sp>
      <p:pic>
        <p:nvPicPr>
          <p:cNvPr id="4" name="Picture 3">
            <a:extLst>
              <a:ext uri="{FF2B5EF4-FFF2-40B4-BE49-F238E27FC236}">
                <a16:creationId xmlns:a16="http://schemas.microsoft.com/office/drawing/2014/main" id="{4BBDC3AC-B176-704C-B129-7FBB64257C3A}"/>
              </a:ext>
            </a:extLst>
          </p:cNvPr>
          <p:cNvPicPr>
            <a:picLocks noChangeAspect="1"/>
          </p:cNvPicPr>
          <p:nvPr/>
        </p:nvPicPr>
        <p:blipFill rotWithShape="1">
          <a:blip r:embed="rId2"/>
          <a:srcRect l="18802" r="19981"/>
          <a:stretch/>
        </p:blipFill>
        <p:spPr>
          <a:xfrm>
            <a:off x="6983895" y="10"/>
            <a:ext cx="5208103"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9338175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A8F4E-EE40-694F-ADE7-11E133350966}"/>
              </a:ext>
            </a:extLst>
          </p:cNvPr>
          <p:cNvSpPr>
            <a:spLocks noGrp="1"/>
          </p:cNvSpPr>
          <p:nvPr>
            <p:ph type="title"/>
          </p:nvPr>
        </p:nvSpPr>
        <p:spPr>
          <a:xfrm>
            <a:off x="655320" y="365125"/>
            <a:ext cx="5120114" cy="933588"/>
          </a:xfrm>
        </p:spPr>
        <p:txBody>
          <a:bodyPr>
            <a:normAutofit/>
          </a:bodyPr>
          <a:lstStyle/>
          <a:p>
            <a:r>
              <a:rPr lang="en-US" b="1" dirty="0">
                <a:latin typeface="+mn-lt"/>
              </a:rPr>
              <a:t>What data?</a:t>
            </a:r>
          </a:p>
        </p:txBody>
      </p:sp>
      <p:sp>
        <p:nvSpPr>
          <p:cNvPr id="3" name="Content Placeholder 2">
            <a:extLst>
              <a:ext uri="{FF2B5EF4-FFF2-40B4-BE49-F238E27FC236}">
                <a16:creationId xmlns:a16="http://schemas.microsoft.com/office/drawing/2014/main" id="{8E14BF8D-402C-854A-995D-E9C59671AC71}"/>
              </a:ext>
            </a:extLst>
          </p:cNvPr>
          <p:cNvSpPr>
            <a:spLocks noGrp="1"/>
          </p:cNvSpPr>
          <p:nvPr>
            <p:ph idx="1"/>
          </p:nvPr>
        </p:nvSpPr>
        <p:spPr>
          <a:xfrm>
            <a:off x="655320" y="1404730"/>
            <a:ext cx="5120113" cy="4553019"/>
          </a:xfrm>
        </p:spPr>
        <p:txBody>
          <a:bodyPr>
            <a:normAutofit/>
          </a:bodyPr>
          <a:lstStyle/>
          <a:p>
            <a:r>
              <a:rPr lang="en-US" sz="2400" dirty="0"/>
              <a:t>Sales</a:t>
            </a:r>
          </a:p>
          <a:p>
            <a:r>
              <a:rPr lang="en-US" sz="2400" dirty="0"/>
              <a:t>Budget</a:t>
            </a:r>
          </a:p>
          <a:p>
            <a:r>
              <a:rPr lang="en-US" sz="2400" dirty="0"/>
              <a:t>Customers</a:t>
            </a:r>
          </a:p>
          <a:p>
            <a:r>
              <a:rPr lang="en-US" sz="2400" dirty="0"/>
              <a:t>Impressions</a:t>
            </a:r>
          </a:p>
          <a:p>
            <a:r>
              <a:rPr lang="en-US" sz="2400" dirty="0"/>
              <a:t>Website visitors</a:t>
            </a:r>
          </a:p>
          <a:p>
            <a:r>
              <a:rPr lang="en-US" sz="2400" dirty="0"/>
              <a:t>Cost</a:t>
            </a:r>
          </a:p>
          <a:p>
            <a:r>
              <a:rPr lang="en-US" sz="2400" dirty="0"/>
              <a:t>Profit </a:t>
            </a:r>
          </a:p>
          <a:p>
            <a:r>
              <a:rPr lang="en-US" sz="2400" dirty="0"/>
              <a:t>Return on investment</a:t>
            </a:r>
          </a:p>
          <a:p>
            <a:r>
              <a:rPr lang="en-US" sz="2400" dirty="0"/>
              <a:t>ROAAS</a:t>
            </a:r>
          </a:p>
          <a:p>
            <a:r>
              <a:rPr lang="en-US" sz="2400" dirty="0"/>
              <a:t>Conversion</a:t>
            </a:r>
          </a:p>
          <a:p>
            <a:pPr marL="0" indent="0">
              <a:buNone/>
            </a:pPr>
            <a:endParaRPr lang="en-US" sz="1800" dirty="0"/>
          </a:p>
        </p:txBody>
      </p:sp>
      <p:pic>
        <p:nvPicPr>
          <p:cNvPr id="4" name="Picture 3">
            <a:extLst>
              <a:ext uri="{FF2B5EF4-FFF2-40B4-BE49-F238E27FC236}">
                <a16:creationId xmlns:a16="http://schemas.microsoft.com/office/drawing/2014/main" id="{F3BE1C47-2066-AA4F-A1A2-966B74303343}"/>
              </a:ext>
            </a:extLst>
          </p:cNvPr>
          <p:cNvPicPr>
            <a:picLocks noChangeAspect="1"/>
          </p:cNvPicPr>
          <p:nvPr/>
        </p:nvPicPr>
        <p:blipFill rotWithShape="1">
          <a:blip r:embed="rId2"/>
          <a:srcRect t="9132" r="1" b="18358"/>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18848288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BF65C-1BFA-9442-A8BD-9469725CEA74}"/>
              </a:ext>
            </a:extLst>
          </p:cNvPr>
          <p:cNvSpPr>
            <a:spLocks noGrp="1"/>
          </p:cNvSpPr>
          <p:nvPr>
            <p:ph type="title"/>
          </p:nvPr>
        </p:nvSpPr>
        <p:spPr>
          <a:xfrm>
            <a:off x="655320" y="365125"/>
            <a:ext cx="5120114" cy="1692794"/>
          </a:xfrm>
        </p:spPr>
        <p:txBody>
          <a:bodyPr>
            <a:normAutofit/>
          </a:bodyPr>
          <a:lstStyle/>
          <a:p>
            <a:r>
              <a:rPr lang="en-US" b="1" dirty="0">
                <a:latin typeface="+mn-lt"/>
              </a:rPr>
              <a:t>How Marketing Data May Be Split </a:t>
            </a:r>
          </a:p>
        </p:txBody>
      </p:sp>
      <p:sp>
        <p:nvSpPr>
          <p:cNvPr id="3" name="Content Placeholder 2">
            <a:extLst>
              <a:ext uri="{FF2B5EF4-FFF2-40B4-BE49-F238E27FC236}">
                <a16:creationId xmlns:a16="http://schemas.microsoft.com/office/drawing/2014/main" id="{997789D3-0090-D34B-8FA1-23961914A24D}"/>
              </a:ext>
            </a:extLst>
          </p:cNvPr>
          <p:cNvSpPr>
            <a:spLocks noGrp="1"/>
          </p:cNvSpPr>
          <p:nvPr>
            <p:ph idx="1"/>
          </p:nvPr>
        </p:nvSpPr>
        <p:spPr>
          <a:xfrm>
            <a:off x="655321" y="2199861"/>
            <a:ext cx="5120113" cy="3837401"/>
          </a:xfrm>
        </p:spPr>
        <p:txBody>
          <a:bodyPr>
            <a:normAutofit/>
          </a:bodyPr>
          <a:lstStyle/>
          <a:p>
            <a:r>
              <a:rPr lang="en-US" sz="2400" dirty="0"/>
              <a:t>Media</a:t>
            </a:r>
          </a:p>
          <a:p>
            <a:r>
              <a:rPr lang="en-US" sz="2400" dirty="0"/>
              <a:t>Device</a:t>
            </a:r>
          </a:p>
          <a:p>
            <a:r>
              <a:rPr lang="en-US" sz="2400" dirty="0"/>
              <a:t>Region</a:t>
            </a:r>
          </a:p>
          <a:p>
            <a:r>
              <a:rPr lang="en-US" sz="2400" dirty="0"/>
              <a:t>Time of day</a:t>
            </a:r>
          </a:p>
          <a:p>
            <a:r>
              <a:rPr lang="en-US" sz="2400" dirty="0"/>
              <a:t>Day of week</a:t>
            </a:r>
          </a:p>
          <a:p>
            <a:r>
              <a:rPr lang="en-US" sz="2400" dirty="0"/>
              <a:t>New or return visitor</a:t>
            </a:r>
          </a:p>
          <a:p>
            <a:r>
              <a:rPr lang="en-US" sz="2400" dirty="0"/>
              <a:t>Campaign or advert</a:t>
            </a:r>
          </a:p>
          <a:p>
            <a:r>
              <a:rPr lang="en-US" sz="2400" dirty="0"/>
              <a:t>Product</a:t>
            </a:r>
          </a:p>
          <a:p>
            <a:endParaRPr lang="en-US" sz="1800" dirty="0"/>
          </a:p>
          <a:p>
            <a:endParaRPr lang="en-US" sz="1800" dirty="0"/>
          </a:p>
          <a:p>
            <a:endParaRPr lang="en-US" sz="1800" dirty="0"/>
          </a:p>
          <a:p>
            <a:endParaRPr lang="en-US" sz="1800" dirty="0"/>
          </a:p>
          <a:p>
            <a:endParaRPr lang="en-US" sz="1800" dirty="0"/>
          </a:p>
          <a:p>
            <a:endParaRPr lang="en-US" sz="1800" dirty="0"/>
          </a:p>
        </p:txBody>
      </p:sp>
      <p:pic>
        <p:nvPicPr>
          <p:cNvPr id="4" name="Picture 3">
            <a:extLst>
              <a:ext uri="{FF2B5EF4-FFF2-40B4-BE49-F238E27FC236}">
                <a16:creationId xmlns:a16="http://schemas.microsoft.com/office/drawing/2014/main" id="{01EE93F1-81AA-1046-8E0E-B6F5D8CAD6D9}"/>
              </a:ext>
            </a:extLst>
          </p:cNvPr>
          <p:cNvPicPr>
            <a:picLocks noChangeAspect="1"/>
          </p:cNvPicPr>
          <p:nvPr/>
        </p:nvPicPr>
        <p:blipFill rotWithShape="1">
          <a:blip r:embed="rId2"/>
          <a:srcRect l="19042" r="19511"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943899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08339-5CC3-CC4A-A1B0-72E073B8D442}"/>
              </a:ext>
            </a:extLst>
          </p:cNvPr>
          <p:cNvSpPr>
            <a:spLocks noGrp="1"/>
          </p:cNvSpPr>
          <p:nvPr>
            <p:ph type="title"/>
          </p:nvPr>
        </p:nvSpPr>
        <p:spPr>
          <a:xfrm>
            <a:off x="655319" y="365125"/>
            <a:ext cx="6103289" cy="1692794"/>
          </a:xfrm>
        </p:spPr>
        <p:txBody>
          <a:bodyPr>
            <a:normAutofit/>
          </a:bodyPr>
          <a:lstStyle/>
          <a:p>
            <a:r>
              <a:rPr lang="en-US" b="1" dirty="0">
                <a:latin typeface="+mn-lt"/>
              </a:rPr>
              <a:t>Data for Budgeting and Planning</a:t>
            </a:r>
          </a:p>
        </p:txBody>
      </p:sp>
      <p:sp>
        <p:nvSpPr>
          <p:cNvPr id="3" name="Content Placeholder 2">
            <a:extLst>
              <a:ext uri="{FF2B5EF4-FFF2-40B4-BE49-F238E27FC236}">
                <a16:creationId xmlns:a16="http://schemas.microsoft.com/office/drawing/2014/main" id="{D683289E-31CE-A948-8ADA-1A643502B5FD}"/>
              </a:ext>
            </a:extLst>
          </p:cNvPr>
          <p:cNvSpPr>
            <a:spLocks noGrp="1"/>
          </p:cNvSpPr>
          <p:nvPr>
            <p:ph idx="1"/>
          </p:nvPr>
        </p:nvSpPr>
        <p:spPr>
          <a:xfrm>
            <a:off x="655321" y="2057919"/>
            <a:ext cx="5944262" cy="3979343"/>
          </a:xfrm>
        </p:spPr>
        <p:txBody>
          <a:bodyPr>
            <a:normAutofit fontScale="92500" lnSpcReduction="10000"/>
          </a:bodyPr>
          <a:lstStyle/>
          <a:p>
            <a:r>
              <a:rPr lang="en-US" sz="2400" dirty="0"/>
              <a:t>How many sales will be generated if we spend  £X on marketing?</a:t>
            </a:r>
          </a:p>
          <a:p>
            <a:endParaRPr lang="en-US" sz="1000" dirty="0"/>
          </a:p>
          <a:p>
            <a:r>
              <a:rPr lang="en-US" sz="2400" dirty="0"/>
              <a:t>How much money may we have to spend to generate X sales?</a:t>
            </a:r>
          </a:p>
          <a:p>
            <a:endParaRPr lang="en-US" sz="1000" dirty="0"/>
          </a:p>
          <a:p>
            <a:r>
              <a:rPr lang="en-US" sz="2400" dirty="0"/>
              <a:t>How much money should we spend on each media?</a:t>
            </a:r>
          </a:p>
          <a:p>
            <a:endParaRPr lang="en-US" sz="1000" dirty="0"/>
          </a:p>
          <a:p>
            <a:r>
              <a:rPr lang="en-US" sz="2400" dirty="0"/>
              <a:t>Will the campaign be profitable?</a:t>
            </a:r>
          </a:p>
          <a:p>
            <a:endParaRPr lang="en-US" sz="1100" dirty="0"/>
          </a:p>
          <a:p>
            <a:r>
              <a:rPr lang="en-US" sz="2400" dirty="0"/>
              <a:t>How may something new effect sales?</a:t>
            </a:r>
          </a:p>
          <a:p>
            <a:endParaRPr lang="en-US" sz="1800" dirty="0"/>
          </a:p>
        </p:txBody>
      </p:sp>
      <p:pic>
        <p:nvPicPr>
          <p:cNvPr id="5" name="Picture 4">
            <a:extLst>
              <a:ext uri="{FF2B5EF4-FFF2-40B4-BE49-F238E27FC236}">
                <a16:creationId xmlns:a16="http://schemas.microsoft.com/office/drawing/2014/main" id="{52C5337D-4BEF-D74D-902B-59B25E8E9469}"/>
              </a:ext>
            </a:extLst>
          </p:cNvPr>
          <p:cNvPicPr>
            <a:picLocks noChangeAspect="1"/>
          </p:cNvPicPr>
          <p:nvPr/>
        </p:nvPicPr>
        <p:blipFill rotWithShape="1">
          <a:blip r:embed="rId2"/>
          <a:srcRect l="19141" r="19411" b="-1"/>
          <a:stretch/>
        </p:blipFill>
        <p:spPr>
          <a:xfrm>
            <a:off x="7071885" y="10"/>
            <a:ext cx="5120114"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10288384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B6B72-DAEE-034F-AD59-55680E5ED447}"/>
              </a:ext>
            </a:extLst>
          </p:cNvPr>
          <p:cNvSpPr>
            <a:spLocks noGrp="1"/>
          </p:cNvSpPr>
          <p:nvPr>
            <p:ph type="title"/>
          </p:nvPr>
        </p:nvSpPr>
        <p:spPr>
          <a:xfrm>
            <a:off x="655320" y="365125"/>
            <a:ext cx="5120114" cy="1692794"/>
          </a:xfrm>
        </p:spPr>
        <p:txBody>
          <a:bodyPr>
            <a:normAutofit/>
          </a:bodyPr>
          <a:lstStyle/>
          <a:p>
            <a:r>
              <a:rPr lang="en-US" b="1" dirty="0">
                <a:latin typeface="+mn-lt"/>
              </a:rPr>
              <a:t>Data For Management </a:t>
            </a:r>
          </a:p>
        </p:txBody>
      </p:sp>
      <p:sp>
        <p:nvSpPr>
          <p:cNvPr id="3" name="Content Placeholder 2">
            <a:extLst>
              <a:ext uri="{FF2B5EF4-FFF2-40B4-BE49-F238E27FC236}">
                <a16:creationId xmlns:a16="http://schemas.microsoft.com/office/drawing/2014/main" id="{62860061-A148-294F-AEA6-3587CF329802}"/>
              </a:ext>
            </a:extLst>
          </p:cNvPr>
          <p:cNvSpPr>
            <a:spLocks noGrp="1"/>
          </p:cNvSpPr>
          <p:nvPr>
            <p:ph idx="1"/>
          </p:nvPr>
        </p:nvSpPr>
        <p:spPr>
          <a:xfrm>
            <a:off x="655321" y="2575034"/>
            <a:ext cx="5120113" cy="3462228"/>
          </a:xfrm>
        </p:spPr>
        <p:txBody>
          <a:bodyPr>
            <a:normAutofit/>
          </a:bodyPr>
          <a:lstStyle/>
          <a:p>
            <a:r>
              <a:rPr lang="en-US" sz="1800" dirty="0"/>
              <a:t>Is the campaign performing as I expected it to?</a:t>
            </a:r>
          </a:p>
          <a:p>
            <a:r>
              <a:rPr lang="en-US" sz="1800" dirty="0"/>
              <a:t>Is the amount of spend and sales acceptable?</a:t>
            </a:r>
          </a:p>
          <a:p>
            <a:r>
              <a:rPr lang="en-US" sz="1800" dirty="0"/>
              <a:t>What is doing well? </a:t>
            </a:r>
          </a:p>
          <a:p>
            <a:r>
              <a:rPr lang="en-US" sz="1800" dirty="0"/>
              <a:t>What is doing badly? How can we improve it?</a:t>
            </a:r>
          </a:p>
          <a:p>
            <a:endParaRPr lang="en-US" sz="1800" dirty="0"/>
          </a:p>
        </p:txBody>
      </p:sp>
      <p:pic>
        <p:nvPicPr>
          <p:cNvPr id="4" name="Picture 3">
            <a:extLst>
              <a:ext uri="{FF2B5EF4-FFF2-40B4-BE49-F238E27FC236}">
                <a16:creationId xmlns:a16="http://schemas.microsoft.com/office/drawing/2014/main" id="{1E202ECF-E21F-814F-9F70-F76C34AFB0FF}"/>
              </a:ext>
            </a:extLst>
          </p:cNvPr>
          <p:cNvPicPr>
            <a:picLocks noChangeAspect="1"/>
          </p:cNvPicPr>
          <p:nvPr/>
        </p:nvPicPr>
        <p:blipFill rotWithShape="1">
          <a:blip r:embed="rId2"/>
          <a:srcRect l="15535" r="23478"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2970427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D5A8C-C5C9-D449-B941-46BB27E4A08A}"/>
              </a:ext>
            </a:extLst>
          </p:cNvPr>
          <p:cNvSpPr>
            <a:spLocks noGrp="1"/>
          </p:cNvSpPr>
          <p:nvPr>
            <p:ph type="title"/>
          </p:nvPr>
        </p:nvSpPr>
        <p:spPr>
          <a:xfrm>
            <a:off x="655320" y="365125"/>
            <a:ext cx="5120114" cy="1692794"/>
          </a:xfrm>
        </p:spPr>
        <p:txBody>
          <a:bodyPr>
            <a:normAutofit/>
          </a:bodyPr>
          <a:lstStyle/>
          <a:p>
            <a:r>
              <a:rPr lang="en-US" dirty="0"/>
              <a:t>Data for decisions</a:t>
            </a:r>
          </a:p>
        </p:txBody>
      </p:sp>
      <p:sp>
        <p:nvSpPr>
          <p:cNvPr id="3" name="Content Placeholder 2">
            <a:extLst>
              <a:ext uri="{FF2B5EF4-FFF2-40B4-BE49-F238E27FC236}">
                <a16:creationId xmlns:a16="http://schemas.microsoft.com/office/drawing/2014/main" id="{24680836-A30E-8C41-91C3-C63911AAEDF4}"/>
              </a:ext>
            </a:extLst>
          </p:cNvPr>
          <p:cNvSpPr>
            <a:spLocks noGrp="1"/>
          </p:cNvSpPr>
          <p:nvPr>
            <p:ph idx="1"/>
          </p:nvPr>
        </p:nvSpPr>
        <p:spPr>
          <a:xfrm>
            <a:off x="655321" y="2575034"/>
            <a:ext cx="5120113" cy="3462228"/>
          </a:xfrm>
        </p:spPr>
        <p:txBody>
          <a:bodyPr>
            <a:normAutofit/>
          </a:bodyPr>
          <a:lstStyle/>
          <a:p>
            <a:r>
              <a:rPr lang="en-US" sz="1800" dirty="0"/>
              <a:t>What advert should I use?</a:t>
            </a:r>
          </a:p>
          <a:p>
            <a:r>
              <a:rPr lang="en-US" sz="1800" dirty="0"/>
              <a:t>Should I spend more on this media?</a:t>
            </a:r>
          </a:p>
          <a:p>
            <a:r>
              <a:rPr lang="en-US" sz="1800" dirty="0"/>
              <a:t>What age group should I target?</a:t>
            </a:r>
          </a:p>
          <a:p>
            <a:endParaRPr lang="en-US" sz="1800" dirty="0"/>
          </a:p>
          <a:p>
            <a:endParaRPr lang="en-US" sz="1800" dirty="0"/>
          </a:p>
        </p:txBody>
      </p:sp>
      <p:pic>
        <p:nvPicPr>
          <p:cNvPr id="4" name="Picture 3">
            <a:extLst>
              <a:ext uri="{FF2B5EF4-FFF2-40B4-BE49-F238E27FC236}">
                <a16:creationId xmlns:a16="http://schemas.microsoft.com/office/drawing/2014/main" id="{B2CAD156-8749-F84E-8B48-1473C179340C}"/>
              </a:ext>
            </a:extLst>
          </p:cNvPr>
          <p:cNvPicPr>
            <a:picLocks noChangeAspect="1"/>
          </p:cNvPicPr>
          <p:nvPr/>
        </p:nvPicPr>
        <p:blipFill rotWithShape="1">
          <a:blip r:embed="rId2"/>
          <a:srcRect t="12204" r="1" b="15558"/>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796318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910A2-D25D-1C47-A153-6B8CC81F5ADC}"/>
              </a:ext>
            </a:extLst>
          </p:cNvPr>
          <p:cNvSpPr>
            <a:spLocks noGrp="1"/>
          </p:cNvSpPr>
          <p:nvPr>
            <p:ph type="title"/>
          </p:nvPr>
        </p:nvSpPr>
        <p:spPr>
          <a:xfrm>
            <a:off x="655320" y="365125"/>
            <a:ext cx="5120114" cy="1951352"/>
          </a:xfrm>
        </p:spPr>
        <p:txBody>
          <a:bodyPr>
            <a:normAutofit/>
          </a:bodyPr>
          <a:lstStyle/>
          <a:p>
            <a:r>
              <a:rPr lang="en-US" sz="2800" dirty="0"/>
              <a:t>Data for understanding audience</a:t>
            </a:r>
            <a:br>
              <a:rPr lang="en-US" sz="2800" dirty="0"/>
            </a:br>
            <a:br>
              <a:rPr lang="en-US" sz="2800" dirty="0"/>
            </a:br>
            <a:endParaRPr lang="en-US" sz="2800" dirty="0"/>
          </a:p>
        </p:txBody>
      </p:sp>
      <p:sp>
        <p:nvSpPr>
          <p:cNvPr id="3" name="Content Placeholder 2">
            <a:extLst>
              <a:ext uri="{FF2B5EF4-FFF2-40B4-BE49-F238E27FC236}">
                <a16:creationId xmlns:a16="http://schemas.microsoft.com/office/drawing/2014/main" id="{16FEF970-5139-D74E-B699-F80F40A6A4D9}"/>
              </a:ext>
            </a:extLst>
          </p:cNvPr>
          <p:cNvSpPr>
            <a:spLocks noGrp="1"/>
          </p:cNvSpPr>
          <p:nvPr>
            <p:ph idx="1"/>
          </p:nvPr>
        </p:nvSpPr>
        <p:spPr>
          <a:xfrm>
            <a:off x="655321" y="2575034"/>
            <a:ext cx="5120113" cy="3462228"/>
          </a:xfrm>
        </p:spPr>
        <p:txBody>
          <a:bodyPr>
            <a:normAutofit/>
          </a:bodyPr>
          <a:lstStyle/>
          <a:p>
            <a:pPr marL="0" indent="0">
              <a:buNone/>
            </a:pPr>
            <a:r>
              <a:rPr lang="en-US" sz="1800" dirty="0"/>
              <a:t>Who is buying the most products?</a:t>
            </a:r>
          </a:p>
          <a:p>
            <a:pPr marL="0" indent="0">
              <a:buNone/>
            </a:pPr>
            <a:r>
              <a:rPr lang="en-US" sz="1800" dirty="0"/>
              <a:t>Who is buying more than one product?</a:t>
            </a:r>
          </a:p>
          <a:p>
            <a:pPr marL="0" indent="0">
              <a:buNone/>
            </a:pPr>
            <a:r>
              <a:rPr lang="en-US" sz="1800" dirty="0"/>
              <a:t>Who does not buy from us?</a:t>
            </a:r>
          </a:p>
        </p:txBody>
      </p:sp>
      <p:pic>
        <p:nvPicPr>
          <p:cNvPr id="4" name="Picture 3">
            <a:extLst>
              <a:ext uri="{FF2B5EF4-FFF2-40B4-BE49-F238E27FC236}">
                <a16:creationId xmlns:a16="http://schemas.microsoft.com/office/drawing/2014/main" id="{73D260DD-8836-3542-927E-9499E11BBBEB}"/>
              </a:ext>
            </a:extLst>
          </p:cNvPr>
          <p:cNvPicPr>
            <a:picLocks noChangeAspect="1"/>
          </p:cNvPicPr>
          <p:nvPr/>
        </p:nvPicPr>
        <p:blipFill rotWithShape="1">
          <a:blip r:embed="rId2"/>
          <a:srcRect t="10896" r="1" b="16595"/>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0214875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85EE2-1039-474F-AABC-FE68B703DB0A}"/>
              </a:ext>
            </a:extLst>
          </p:cNvPr>
          <p:cNvSpPr>
            <a:spLocks noGrp="1"/>
          </p:cNvSpPr>
          <p:nvPr>
            <p:ph type="title"/>
          </p:nvPr>
        </p:nvSpPr>
        <p:spPr>
          <a:xfrm>
            <a:off x="655320" y="365125"/>
            <a:ext cx="5120114" cy="1692794"/>
          </a:xfrm>
        </p:spPr>
        <p:txBody>
          <a:bodyPr>
            <a:normAutofit/>
          </a:bodyPr>
          <a:lstStyle/>
          <a:p>
            <a:r>
              <a:rPr lang="en-US" b="1" dirty="0">
                <a:latin typeface="+mn-lt"/>
              </a:rPr>
              <a:t>Data for Opportunity</a:t>
            </a:r>
          </a:p>
        </p:txBody>
      </p:sp>
      <p:sp>
        <p:nvSpPr>
          <p:cNvPr id="3" name="Content Placeholder 2">
            <a:extLst>
              <a:ext uri="{FF2B5EF4-FFF2-40B4-BE49-F238E27FC236}">
                <a16:creationId xmlns:a16="http://schemas.microsoft.com/office/drawing/2014/main" id="{9DE04E2D-703E-9348-B026-6DF83E5EC145}"/>
              </a:ext>
            </a:extLst>
          </p:cNvPr>
          <p:cNvSpPr>
            <a:spLocks noGrp="1"/>
          </p:cNvSpPr>
          <p:nvPr>
            <p:ph idx="1"/>
          </p:nvPr>
        </p:nvSpPr>
        <p:spPr>
          <a:xfrm>
            <a:off x="655321" y="2057919"/>
            <a:ext cx="5120113" cy="3979343"/>
          </a:xfrm>
        </p:spPr>
        <p:txBody>
          <a:bodyPr>
            <a:normAutofit fontScale="92500" lnSpcReduction="10000"/>
          </a:bodyPr>
          <a:lstStyle/>
          <a:p>
            <a:r>
              <a:rPr lang="en-US" sz="2400" dirty="0"/>
              <a:t>“I have noticed that more people buy on a Wednesday than any other day of the week”</a:t>
            </a:r>
          </a:p>
          <a:p>
            <a:endParaRPr lang="en-US" sz="1000" dirty="0"/>
          </a:p>
          <a:p>
            <a:r>
              <a:rPr lang="en-US" sz="2400" dirty="0"/>
              <a:t>“I have noticed that customers over 50 years old are more likely to buy more than one product”</a:t>
            </a:r>
          </a:p>
          <a:p>
            <a:endParaRPr lang="en-US" sz="1100" dirty="0"/>
          </a:p>
          <a:p>
            <a:r>
              <a:rPr lang="en-US" sz="2400" dirty="0"/>
              <a:t>“I have noticed that one product makes more profit than any other”</a:t>
            </a:r>
          </a:p>
          <a:p>
            <a:endParaRPr lang="en-US" sz="1100" dirty="0"/>
          </a:p>
          <a:p>
            <a:r>
              <a:rPr lang="en-US" sz="2400" dirty="0"/>
              <a:t>“I have noticed people are more likely to buy  using their phones”</a:t>
            </a:r>
          </a:p>
          <a:p>
            <a:endParaRPr lang="en-US" sz="1800" dirty="0"/>
          </a:p>
          <a:p>
            <a:endParaRPr lang="en-US" sz="1800" dirty="0"/>
          </a:p>
          <a:p>
            <a:endParaRPr lang="en-US" sz="1800" dirty="0"/>
          </a:p>
          <a:p>
            <a:endParaRPr lang="en-US" sz="1800" dirty="0"/>
          </a:p>
        </p:txBody>
      </p:sp>
      <p:pic>
        <p:nvPicPr>
          <p:cNvPr id="5" name="Picture 4">
            <a:extLst>
              <a:ext uri="{FF2B5EF4-FFF2-40B4-BE49-F238E27FC236}">
                <a16:creationId xmlns:a16="http://schemas.microsoft.com/office/drawing/2014/main" id="{8B8CD24C-D937-9141-8B9A-F5329AA84035}"/>
              </a:ext>
            </a:extLst>
          </p:cNvPr>
          <p:cNvPicPr>
            <a:picLocks noChangeAspect="1"/>
          </p:cNvPicPr>
          <p:nvPr/>
        </p:nvPicPr>
        <p:blipFill rotWithShape="1">
          <a:blip r:embed="rId2"/>
          <a:srcRect t="20711" r="1" b="6779"/>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6416430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33B4E">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D9B62F6-171F-8641-B83E-D5E941DE66F8}"/>
              </a:ext>
            </a:extLst>
          </p:cNvPr>
          <p:cNvSpPr>
            <a:spLocks noGrp="1"/>
          </p:cNvSpPr>
          <p:nvPr>
            <p:ph type="title"/>
          </p:nvPr>
        </p:nvSpPr>
        <p:spPr>
          <a:xfrm>
            <a:off x="524256" y="491260"/>
            <a:ext cx="6594189" cy="1625210"/>
          </a:xfrm>
        </p:spPr>
        <p:txBody>
          <a:bodyPr>
            <a:normAutofit/>
          </a:bodyPr>
          <a:lstStyle/>
          <a:p>
            <a:r>
              <a:rPr lang="en-US" b="1" dirty="0">
                <a:solidFill>
                  <a:srgbClr val="FFFFFF"/>
                </a:solidFill>
                <a:latin typeface="+mn-lt"/>
              </a:rPr>
              <a:t>Class Exercise</a:t>
            </a:r>
          </a:p>
        </p:txBody>
      </p:sp>
      <p:pic>
        <p:nvPicPr>
          <p:cNvPr id="4" name="Picture 3">
            <a:extLst>
              <a:ext uri="{FF2B5EF4-FFF2-40B4-BE49-F238E27FC236}">
                <a16:creationId xmlns:a16="http://schemas.microsoft.com/office/drawing/2014/main" id="{9B598FAE-0DA8-B54B-992F-9979BD30386B}"/>
              </a:ext>
            </a:extLst>
          </p:cNvPr>
          <p:cNvPicPr>
            <a:picLocks noChangeAspect="1"/>
          </p:cNvPicPr>
          <p:nvPr/>
        </p:nvPicPr>
        <p:blipFill rotWithShape="1">
          <a:blip r:embed="rId2"/>
          <a:srcRect t="12781" r="1" b="291"/>
          <a:stretch/>
        </p:blipFill>
        <p:spPr>
          <a:xfrm>
            <a:off x="327547" y="2454903"/>
            <a:ext cx="7058306" cy="4080254"/>
          </a:xfrm>
          <a:prstGeom prst="rect">
            <a:avLst/>
          </a:prstGeom>
        </p:spPr>
      </p:pic>
      <p:sp>
        <p:nvSpPr>
          <p:cNvPr id="11" name="Rectangle 1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BF1D773-4D12-AB45-8534-EEFAABF38C58}"/>
              </a:ext>
            </a:extLst>
          </p:cNvPr>
          <p:cNvSpPr>
            <a:spLocks noGrp="1"/>
          </p:cNvSpPr>
          <p:nvPr>
            <p:ph idx="1"/>
          </p:nvPr>
        </p:nvSpPr>
        <p:spPr>
          <a:xfrm>
            <a:off x="8029319" y="917725"/>
            <a:ext cx="3424739" cy="4852362"/>
          </a:xfrm>
        </p:spPr>
        <p:txBody>
          <a:bodyPr anchor="ctr">
            <a:normAutofit/>
          </a:bodyPr>
          <a:lstStyle/>
          <a:p>
            <a:pPr marL="0" indent="0">
              <a:buNone/>
            </a:pPr>
            <a:r>
              <a:rPr lang="en-US" sz="2400" dirty="0">
                <a:solidFill>
                  <a:srgbClr val="FFFFFF"/>
                </a:solidFill>
              </a:rPr>
              <a:t>You are just about to launch a new online cake shop. </a:t>
            </a:r>
          </a:p>
          <a:p>
            <a:pPr marL="0" indent="0">
              <a:buNone/>
            </a:pPr>
            <a:endParaRPr lang="en-US" sz="2400" dirty="0">
              <a:solidFill>
                <a:srgbClr val="FFFFFF"/>
              </a:solidFill>
            </a:endParaRPr>
          </a:p>
          <a:p>
            <a:pPr marL="0" indent="0">
              <a:buNone/>
            </a:pPr>
            <a:r>
              <a:rPr lang="en-US" sz="2400" dirty="0">
                <a:solidFill>
                  <a:srgbClr val="FFFFFF"/>
                </a:solidFill>
              </a:rPr>
              <a:t>What data do you think will be important to collect when considering your marketing?</a:t>
            </a:r>
          </a:p>
          <a:p>
            <a:pPr marL="0" indent="0">
              <a:buNone/>
            </a:pPr>
            <a:endParaRPr lang="en-US" sz="2400" dirty="0">
              <a:solidFill>
                <a:srgbClr val="FFFFFF"/>
              </a:solidFill>
            </a:endParaRPr>
          </a:p>
          <a:p>
            <a:pPr marL="0" indent="0">
              <a:buNone/>
            </a:pPr>
            <a:r>
              <a:rPr lang="en-US" sz="2400" dirty="0">
                <a:solidFill>
                  <a:srgbClr val="FFFFFF"/>
                </a:solidFill>
              </a:rPr>
              <a:t>How might it help?</a:t>
            </a:r>
          </a:p>
          <a:p>
            <a:pPr marL="0" indent="0">
              <a:buNone/>
            </a:pPr>
            <a:endParaRPr lang="en-US" sz="2400" dirty="0">
              <a:solidFill>
                <a:srgbClr val="FFFFFF"/>
              </a:solidFill>
            </a:endParaRPr>
          </a:p>
          <a:p>
            <a:pPr marL="0" indent="0">
              <a:buNone/>
            </a:pPr>
            <a:r>
              <a:rPr lang="en-US" sz="2400" dirty="0">
                <a:solidFill>
                  <a:srgbClr val="FFFFFF"/>
                </a:solidFill>
              </a:rPr>
              <a:t>How may you collect it?</a:t>
            </a:r>
          </a:p>
          <a:p>
            <a:pPr marL="0" indent="0">
              <a:buNone/>
            </a:pPr>
            <a:endParaRPr lang="en-US" sz="2400" dirty="0">
              <a:solidFill>
                <a:srgbClr val="FFFFFF"/>
              </a:solidFill>
            </a:endParaRPr>
          </a:p>
          <a:p>
            <a:pPr marL="514350" indent="-514350">
              <a:buAutoNum type="arabicParenR"/>
            </a:pPr>
            <a:endParaRPr lang="en-US" sz="2000" dirty="0">
              <a:solidFill>
                <a:srgbClr val="FFFFFF"/>
              </a:solidFill>
            </a:endParaRPr>
          </a:p>
          <a:p>
            <a:pPr marL="514350" indent="-514350">
              <a:buAutoNum type="arabicParenR"/>
            </a:pPr>
            <a:endParaRPr lang="en-US" sz="2000" dirty="0">
              <a:solidFill>
                <a:srgbClr val="FFFFFF"/>
              </a:solidFill>
            </a:endParaRPr>
          </a:p>
          <a:p>
            <a:pPr marL="514350" indent="-514350">
              <a:buAutoNum type="arabicParenR"/>
            </a:pPr>
            <a:endParaRPr lang="en-US" sz="2000" dirty="0">
              <a:solidFill>
                <a:srgbClr val="FFFFFF"/>
              </a:solidFill>
            </a:endParaRPr>
          </a:p>
        </p:txBody>
      </p:sp>
    </p:spTree>
    <p:extLst>
      <p:ext uri="{BB962C8B-B14F-4D97-AF65-F5344CB8AC3E}">
        <p14:creationId xmlns:p14="http://schemas.microsoft.com/office/powerpoint/2010/main" val="30932451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E6A574-C640-FD41-83E6-7FA115539BFC}"/>
              </a:ext>
            </a:extLst>
          </p:cNvPr>
          <p:cNvSpPr>
            <a:spLocks noGrp="1"/>
          </p:cNvSpPr>
          <p:nvPr>
            <p:ph type="title"/>
          </p:nvPr>
        </p:nvSpPr>
        <p:spPr>
          <a:xfrm>
            <a:off x="466722" y="586855"/>
            <a:ext cx="3201366" cy="3387497"/>
          </a:xfrm>
        </p:spPr>
        <p:txBody>
          <a:bodyPr anchor="b">
            <a:normAutofit/>
          </a:bodyPr>
          <a:lstStyle/>
          <a:p>
            <a:pPr algn="r"/>
            <a:r>
              <a:rPr lang="en-US" sz="4000" b="1" dirty="0">
                <a:solidFill>
                  <a:srgbClr val="FFFFFF"/>
                </a:solidFill>
                <a:latin typeface="+mn-lt"/>
              </a:rPr>
              <a:t>Further Task </a:t>
            </a:r>
          </a:p>
        </p:txBody>
      </p:sp>
      <p:sp>
        <p:nvSpPr>
          <p:cNvPr id="3" name="Content Placeholder 2">
            <a:extLst>
              <a:ext uri="{FF2B5EF4-FFF2-40B4-BE49-F238E27FC236}">
                <a16:creationId xmlns:a16="http://schemas.microsoft.com/office/drawing/2014/main" id="{5230E4AE-DD2E-A24C-B632-C0D2E6098EC9}"/>
              </a:ext>
            </a:extLst>
          </p:cNvPr>
          <p:cNvSpPr>
            <a:spLocks noGrp="1"/>
          </p:cNvSpPr>
          <p:nvPr>
            <p:ph idx="1"/>
          </p:nvPr>
        </p:nvSpPr>
        <p:spPr>
          <a:xfrm>
            <a:off x="4810259" y="649480"/>
            <a:ext cx="6555347" cy="5546047"/>
          </a:xfrm>
        </p:spPr>
        <p:txBody>
          <a:bodyPr anchor="ctr">
            <a:normAutofit/>
          </a:bodyPr>
          <a:lstStyle/>
          <a:p>
            <a:pPr marL="0" indent="0">
              <a:buNone/>
            </a:pPr>
            <a:r>
              <a:rPr lang="en-US" sz="2000" dirty="0"/>
              <a:t>Take a look at Google Analytics Academy and Google </a:t>
            </a:r>
            <a:r>
              <a:rPr lang="en-US" sz="2000" dirty="0" err="1"/>
              <a:t>SkillShop</a:t>
            </a:r>
            <a:endParaRPr lang="en-US" sz="2000" dirty="0"/>
          </a:p>
          <a:p>
            <a:pPr marL="0" indent="0">
              <a:buNone/>
            </a:pPr>
            <a:endParaRPr lang="en-US" sz="2000" dirty="0"/>
          </a:p>
          <a:p>
            <a:pPr marL="0" indent="0">
              <a:buNone/>
            </a:pPr>
            <a:r>
              <a:rPr lang="en-US" sz="2000" dirty="0">
                <a:hlinkClick r:id="rId2"/>
              </a:rPr>
              <a:t>https://analytics.google.com/analytics/academy/?authuser=2</a:t>
            </a:r>
            <a:endParaRPr lang="en-US" sz="2000" dirty="0"/>
          </a:p>
          <a:p>
            <a:pPr marL="0" indent="0">
              <a:buNone/>
            </a:pPr>
            <a:r>
              <a:rPr lang="en-US" sz="2000" dirty="0">
                <a:hlinkClick r:id="rId3"/>
              </a:rPr>
              <a:t>https://skillshop.exceedlms.com/student/catalog</a:t>
            </a:r>
            <a:endParaRPr lang="en-US" sz="2000" dirty="0"/>
          </a:p>
          <a:p>
            <a:pPr marL="0" indent="0">
              <a:buNone/>
            </a:pPr>
            <a:endParaRPr lang="en-US" sz="2000" dirty="0"/>
          </a:p>
          <a:p>
            <a:pPr marL="0" indent="0">
              <a:buNone/>
            </a:pPr>
            <a:endParaRPr lang="en-US" sz="2000" dirty="0"/>
          </a:p>
          <a:p>
            <a:pPr marL="0" indent="0">
              <a:buNone/>
            </a:pPr>
            <a:endParaRPr lang="en-US" sz="2000" dirty="0"/>
          </a:p>
          <a:p>
            <a:pPr marL="0" indent="0">
              <a:buNone/>
            </a:pPr>
            <a:endParaRPr lang="en-US" sz="2000" dirty="0"/>
          </a:p>
        </p:txBody>
      </p:sp>
    </p:spTree>
    <p:extLst>
      <p:ext uri="{BB962C8B-B14F-4D97-AF65-F5344CB8AC3E}">
        <p14:creationId xmlns:p14="http://schemas.microsoft.com/office/powerpoint/2010/main" val="31600545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77E8E-3310-2A46-990F-4F0DE68FFD79}"/>
              </a:ext>
            </a:extLst>
          </p:cNvPr>
          <p:cNvSpPr>
            <a:spLocks noGrp="1"/>
          </p:cNvSpPr>
          <p:nvPr>
            <p:ph type="title"/>
          </p:nvPr>
        </p:nvSpPr>
        <p:spPr>
          <a:xfrm>
            <a:off x="655320" y="365125"/>
            <a:ext cx="5120114" cy="1105866"/>
          </a:xfrm>
        </p:spPr>
        <p:txBody>
          <a:bodyPr>
            <a:normAutofit/>
          </a:bodyPr>
          <a:lstStyle/>
          <a:p>
            <a:r>
              <a:rPr lang="en-US" b="1" dirty="0">
                <a:latin typeface="+mn-lt"/>
              </a:rPr>
              <a:t>Sharing Data</a:t>
            </a:r>
          </a:p>
        </p:txBody>
      </p:sp>
      <p:sp>
        <p:nvSpPr>
          <p:cNvPr id="3" name="Content Placeholder 2">
            <a:extLst>
              <a:ext uri="{FF2B5EF4-FFF2-40B4-BE49-F238E27FC236}">
                <a16:creationId xmlns:a16="http://schemas.microsoft.com/office/drawing/2014/main" id="{3427209E-F523-F445-8217-AD9FFB7E2A41}"/>
              </a:ext>
            </a:extLst>
          </p:cNvPr>
          <p:cNvSpPr>
            <a:spLocks noGrp="1"/>
          </p:cNvSpPr>
          <p:nvPr>
            <p:ph idx="1"/>
          </p:nvPr>
        </p:nvSpPr>
        <p:spPr>
          <a:xfrm>
            <a:off x="655321" y="1669774"/>
            <a:ext cx="5120113" cy="4367488"/>
          </a:xfrm>
        </p:spPr>
        <p:txBody>
          <a:bodyPr>
            <a:normAutofit/>
          </a:bodyPr>
          <a:lstStyle/>
          <a:p>
            <a:pPr>
              <a:buFontTx/>
              <a:buChar char="-"/>
            </a:pPr>
            <a:r>
              <a:rPr lang="en-US" dirty="0"/>
              <a:t>Is there going to be a change to business?</a:t>
            </a:r>
          </a:p>
          <a:p>
            <a:pPr>
              <a:buFontTx/>
              <a:buChar char="-"/>
            </a:pPr>
            <a:r>
              <a:rPr lang="en-US" dirty="0"/>
              <a:t>Customer service</a:t>
            </a:r>
          </a:p>
          <a:p>
            <a:pPr>
              <a:buFontTx/>
              <a:buChar char="-"/>
            </a:pPr>
            <a:r>
              <a:rPr lang="en-US" dirty="0"/>
              <a:t>Sales</a:t>
            </a:r>
          </a:p>
          <a:p>
            <a:pPr>
              <a:buFontTx/>
              <a:buChar char="-"/>
            </a:pPr>
            <a:r>
              <a:rPr lang="en-US" dirty="0"/>
              <a:t>Promotions</a:t>
            </a:r>
          </a:p>
          <a:p>
            <a:pPr>
              <a:buFontTx/>
              <a:buChar char="-"/>
            </a:pPr>
            <a:r>
              <a:rPr lang="en-US" dirty="0"/>
              <a:t>Marketing</a:t>
            </a:r>
          </a:p>
          <a:p>
            <a:pPr>
              <a:buFontTx/>
              <a:buChar char="-"/>
            </a:pPr>
            <a:r>
              <a:rPr lang="en-US" dirty="0"/>
              <a:t>Product</a:t>
            </a:r>
          </a:p>
          <a:p>
            <a:pPr>
              <a:buFontTx/>
              <a:buChar char="-"/>
            </a:pPr>
            <a:endParaRPr lang="en-US" sz="1800" dirty="0"/>
          </a:p>
        </p:txBody>
      </p:sp>
      <p:pic>
        <p:nvPicPr>
          <p:cNvPr id="5" name="Picture 4">
            <a:extLst>
              <a:ext uri="{FF2B5EF4-FFF2-40B4-BE49-F238E27FC236}">
                <a16:creationId xmlns:a16="http://schemas.microsoft.com/office/drawing/2014/main" id="{26A05B31-FE6E-4426-831D-B223187ADA54}"/>
              </a:ext>
            </a:extLst>
          </p:cNvPr>
          <p:cNvPicPr>
            <a:picLocks noChangeAspect="1"/>
          </p:cNvPicPr>
          <p:nvPr/>
        </p:nvPicPr>
        <p:blipFill rotWithShape="1">
          <a:blip r:embed="rId2"/>
          <a:srcRect l="11341" r="27211"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7394180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339E-14E8-DA4D-8BB7-9022184C325D}"/>
              </a:ext>
            </a:extLst>
          </p:cNvPr>
          <p:cNvSpPr>
            <a:spLocks noGrp="1"/>
          </p:cNvSpPr>
          <p:nvPr>
            <p:ph type="title"/>
          </p:nvPr>
        </p:nvSpPr>
        <p:spPr>
          <a:xfrm>
            <a:off x="655320" y="365125"/>
            <a:ext cx="5120114" cy="1692794"/>
          </a:xfrm>
        </p:spPr>
        <p:txBody>
          <a:bodyPr>
            <a:normAutofit/>
          </a:bodyPr>
          <a:lstStyle/>
          <a:p>
            <a:r>
              <a:rPr lang="en-US" b="1" dirty="0">
                <a:latin typeface="+mn-lt"/>
              </a:rPr>
              <a:t>Where The Data Is From</a:t>
            </a:r>
          </a:p>
        </p:txBody>
      </p:sp>
      <p:sp>
        <p:nvSpPr>
          <p:cNvPr id="8" name="Content Placeholder 7">
            <a:extLst>
              <a:ext uri="{FF2B5EF4-FFF2-40B4-BE49-F238E27FC236}">
                <a16:creationId xmlns:a16="http://schemas.microsoft.com/office/drawing/2014/main" id="{D4592579-699C-4A9D-904E-DF3376746237}"/>
              </a:ext>
            </a:extLst>
          </p:cNvPr>
          <p:cNvSpPr>
            <a:spLocks noGrp="1"/>
          </p:cNvSpPr>
          <p:nvPr>
            <p:ph idx="1"/>
          </p:nvPr>
        </p:nvSpPr>
        <p:spPr>
          <a:xfrm>
            <a:off x="655321" y="2213113"/>
            <a:ext cx="5120113" cy="3824149"/>
          </a:xfrm>
        </p:spPr>
        <p:txBody>
          <a:bodyPr>
            <a:normAutofit/>
          </a:bodyPr>
          <a:lstStyle/>
          <a:p>
            <a:r>
              <a:rPr lang="en-US" sz="2400" dirty="0"/>
              <a:t>Web analytics</a:t>
            </a:r>
          </a:p>
          <a:p>
            <a:endParaRPr lang="en-US" sz="1000" dirty="0"/>
          </a:p>
          <a:p>
            <a:r>
              <a:rPr lang="en-US" sz="2400" dirty="0"/>
              <a:t>Internal data</a:t>
            </a:r>
          </a:p>
          <a:p>
            <a:endParaRPr lang="en-US" sz="1000" dirty="0"/>
          </a:p>
          <a:p>
            <a:r>
              <a:rPr lang="en-US" sz="2400" dirty="0"/>
              <a:t>Surveys</a:t>
            </a:r>
          </a:p>
          <a:p>
            <a:endParaRPr lang="en-US" sz="1000" dirty="0"/>
          </a:p>
          <a:p>
            <a:r>
              <a:rPr lang="en-US" sz="2400" dirty="0"/>
              <a:t>Media Data ( BARB, RAJAR, Google ads etc.) </a:t>
            </a:r>
          </a:p>
          <a:p>
            <a:pPr marL="0" indent="0">
              <a:buNone/>
            </a:pPr>
            <a:endParaRPr lang="en-US" sz="1800" dirty="0"/>
          </a:p>
          <a:p>
            <a:endParaRPr lang="en-US" sz="1800" dirty="0"/>
          </a:p>
        </p:txBody>
      </p:sp>
      <p:pic>
        <p:nvPicPr>
          <p:cNvPr id="4" name="Content Placeholder 3">
            <a:extLst>
              <a:ext uri="{FF2B5EF4-FFF2-40B4-BE49-F238E27FC236}">
                <a16:creationId xmlns:a16="http://schemas.microsoft.com/office/drawing/2014/main" id="{2C83764A-954E-6141-B05F-A92EB293038B}"/>
              </a:ext>
            </a:extLst>
          </p:cNvPr>
          <p:cNvPicPr>
            <a:picLocks noChangeAspect="1"/>
          </p:cNvPicPr>
          <p:nvPr/>
        </p:nvPicPr>
        <p:blipFill rotWithShape="1">
          <a:blip r:embed="rId2"/>
          <a:srcRect r="30959"/>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8565632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C1922-2D66-8C47-8A75-7C461EF1FEFC}"/>
              </a:ext>
            </a:extLst>
          </p:cNvPr>
          <p:cNvSpPr>
            <a:spLocks noGrp="1"/>
          </p:cNvSpPr>
          <p:nvPr>
            <p:ph type="title"/>
          </p:nvPr>
        </p:nvSpPr>
        <p:spPr>
          <a:xfrm>
            <a:off x="655320" y="365125"/>
            <a:ext cx="5120114" cy="1692794"/>
          </a:xfrm>
        </p:spPr>
        <p:txBody>
          <a:bodyPr>
            <a:normAutofit/>
          </a:bodyPr>
          <a:lstStyle/>
          <a:p>
            <a:r>
              <a:rPr lang="en-US" b="1" dirty="0">
                <a:latin typeface="+mn-lt"/>
              </a:rPr>
              <a:t>Website Analytics – Google Analytics</a:t>
            </a:r>
          </a:p>
        </p:txBody>
      </p:sp>
      <p:sp>
        <p:nvSpPr>
          <p:cNvPr id="3" name="Content Placeholder 2">
            <a:extLst>
              <a:ext uri="{FF2B5EF4-FFF2-40B4-BE49-F238E27FC236}">
                <a16:creationId xmlns:a16="http://schemas.microsoft.com/office/drawing/2014/main" id="{FF621917-AD00-3448-A666-598B78297E05}"/>
              </a:ext>
            </a:extLst>
          </p:cNvPr>
          <p:cNvSpPr>
            <a:spLocks noGrp="1"/>
          </p:cNvSpPr>
          <p:nvPr>
            <p:ph idx="1"/>
          </p:nvPr>
        </p:nvSpPr>
        <p:spPr>
          <a:xfrm>
            <a:off x="655321" y="2575034"/>
            <a:ext cx="5120113" cy="3462228"/>
          </a:xfrm>
        </p:spPr>
        <p:txBody>
          <a:bodyPr>
            <a:normAutofit/>
          </a:bodyPr>
          <a:lstStyle/>
          <a:p>
            <a:pPr marL="0" indent="0">
              <a:buNone/>
            </a:pPr>
            <a:endParaRPr lang="en-GB" sz="1800" dirty="0"/>
          </a:p>
          <a:p>
            <a:pPr marL="0" indent="0">
              <a:buNone/>
            </a:pPr>
            <a:endParaRPr lang="en-US" sz="1800" dirty="0"/>
          </a:p>
        </p:txBody>
      </p:sp>
      <p:pic>
        <p:nvPicPr>
          <p:cNvPr id="4" name="Picture 3">
            <a:extLst>
              <a:ext uri="{FF2B5EF4-FFF2-40B4-BE49-F238E27FC236}">
                <a16:creationId xmlns:a16="http://schemas.microsoft.com/office/drawing/2014/main" id="{CA5AFB93-1936-5840-94BC-616561AD8EF2}"/>
              </a:ext>
            </a:extLst>
          </p:cNvPr>
          <p:cNvPicPr>
            <a:picLocks noChangeAspect="1"/>
          </p:cNvPicPr>
          <p:nvPr/>
        </p:nvPicPr>
        <p:blipFill rotWithShape="1">
          <a:blip r:embed="rId3"/>
          <a:srcRect l="30776" r="8237"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pic>
        <p:nvPicPr>
          <p:cNvPr id="5" name="Online Media 4" descr="What is Google Analytics? | Explained for Beginners!">
            <a:hlinkClick r:id="" action="ppaction://media"/>
            <a:extLst>
              <a:ext uri="{FF2B5EF4-FFF2-40B4-BE49-F238E27FC236}">
                <a16:creationId xmlns:a16="http://schemas.microsoft.com/office/drawing/2014/main" id="{82FBF07C-05B4-B24E-B7A8-5E26352A4816}"/>
              </a:ext>
            </a:extLst>
          </p:cNvPr>
          <p:cNvPicPr>
            <a:picLocks noRot="1" noChangeAspect="1"/>
          </p:cNvPicPr>
          <p:nvPr>
            <a:videoFile r:link="rId1"/>
          </p:nvPr>
        </p:nvPicPr>
        <p:blipFill>
          <a:blip r:embed="rId4"/>
          <a:stretch>
            <a:fillRect/>
          </a:stretch>
        </p:blipFill>
        <p:spPr>
          <a:xfrm>
            <a:off x="675377" y="2341932"/>
            <a:ext cx="5576515" cy="3150731"/>
          </a:xfrm>
          <a:prstGeom prst="rect">
            <a:avLst/>
          </a:prstGeom>
        </p:spPr>
      </p:pic>
    </p:spTree>
    <p:extLst>
      <p:ext uri="{BB962C8B-B14F-4D97-AF65-F5344CB8AC3E}">
        <p14:creationId xmlns:p14="http://schemas.microsoft.com/office/powerpoint/2010/main" val="2926649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C7164-50A3-BB45-8215-171AF20468C6}"/>
              </a:ext>
            </a:extLst>
          </p:cNvPr>
          <p:cNvSpPr>
            <a:spLocks noGrp="1"/>
          </p:cNvSpPr>
          <p:nvPr>
            <p:ph type="title"/>
          </p:nvPr>
        </p:nvSpPr>
        <p:spPr>
          <a:xfrm>
            <a:off x="655320" y="365125"/>
            <a:ext cx="5120114" cy="1692794"/>
          </a:xfrm>
        </p:spPr>
        <p:txBody>
          <a:bodyPr>
            <a:normAutofit/>
          </a:bodyPr>
          <a:lstStyle/>
          <a:p>
            <a:r>
              <a:rPr lang="en-US" b="1" dirty="0">
                <a:latin typeface="+mn-lt"/>
              </a:rPr>
              <a:t>Internal Data</a:t>
            </a:r>
          </a:p>
        </p:txBody>
      </p:sp>
      <p:sp>
        <p:nvSpPr>
          <p:cNvPr id="3" name="Content Placeholder 2">
            <a:extLst>
              <a:ext uri="{FF2B5EF4-FFF2-40B4-BE49-F238E27FC236}">
                <a16:creationId xmlns:a16="http://schemas.microsoft.com/office/drawing/2014/main" id="{2F1CA8D1-6DD7-B24C-8663-627D1354A4A7}"/>
              </a:ext>
            </a:extLst>
          </p:cNvPr>
          <p:cNvSpPr>
            <a:spLocks noGrp="1"/>
          </p:cNvSpPr>
          <p:nvPr>
            <p:ph idx="1"/>
          </p:nvPr>
        </p:nvSpPr>
        <p:spPr>
          <a:xfrm>
            <a:off x="655321" y="2057919"/>
            <a:ext cx="5120113" cy="3979343"/>
          </a:xfrm>
        </p:spPr>
        <p:txBody>
          <a:bodyPr>
            <a:normAutofit/>
          </a:bodyPr>
          <a:lstStyle/>
          <a:p>
            <a:r>
              <a:rPr lang="en-US" sz="2400" dirty="0"/>
              <a:t>Call logs</a:t>
            </a:r>
          </a:p>
          <a:p>
            <a:endParaRPr lang="en-US" sz="1000" dirty="0"/>
          </a:p>
          <a:p>
            <a:r>
              <a:rPr lang="en-US" sz="2400" dirty="0"/>
              <a:t>Customer service</a:t>
            </a:r>
          </a:p>
          <a:p>
            <a:endParaRPr lang="en-US" sz="1000" dirty="0"/>
          </a:p>
          <a:p>
            <a:r>
              <a:rPr lang="en-US" sz="2400" dirty="0"/>
              <a:t>Stock counts</a:t>
            </a:r>
          </a:p>
          <a:p>
            <a:pPr marL="0" indent="0">
              <a:buNone/>
            </a:pPr>
            <a:endParaRPr lang="en-US" sz="1800" dirty="0"/>
          </a:p>
          <a:p>
            <a:endParaRPr lang="en-US" sz="1800" dirty="0"/>
          </a:p>
          <a:p>
            <a:pPr marL="0" indent="0">
              <a:buNone/>
            </a:pPr>
            <a:endParaRPr lang="en-US" sz="1800" dirty="0"/>
          </a:p>
        </p:txBody>
      </p:sp>
      <p:pic>
        <p:nvPicPr>
          <p:cNvPr id="4" name="Picture 3">
            <a:extLst>
              <a:ext uri="{FF2B5EF4-FFF2-40B4-BE49-F238E27FC236}">
                <a16:creationId xmlns:a16="http://schemas.microsoft.com/office/drawing/2014/main" id="{A5D1405E-32FE-F44C-999C-5B397CD34C39}"/>
              </a:ext>
            </a:extLst>
          </p:cNvPr>
          <p:cNvPicPr>
            <a:picLocks noChangeAspect="1"/>
          </p:cNvPicPr>
          <p:nvPr/>
        </p:nvPicPr>
        <p:blipFill rotWithShape="1">
          <a:blip r:embed="rId2"/>
          <a:srcRect l="24688" r="14095"/>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9535844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3A2A9-0448-5442-8E5E-E9B49AE9AE9B}"/>
              </a:ext>
            </a:extLst>
          </p:cNvPr>
          <p:cNvSpPr>
            <a:spLocks noGrp="1"/>
          </p:cNvSpPr>
          <p:nvPr>
            <p:ph type="title"/>
          </p:nvPr>
        </p:nvSpPr>
        <p:spPr/>
        <p:txBody>
          <a:bodyPr/>
          <a:lstStyle/>
          <a:p>
            <a:r>
              <a:rPr lang="en-US" dirty="0"/>
              <a:t>Google store results </a:t>
            </a:r>
          </a:p>
        </p:txBody>
      </p:sp>
      <p:pic>
        <p:nvPicPr>
          <p:cNvPr id="4" name="Content Placeholder 3">
            <a:extLst>
              <a:ext uri="{FF2B5EF4-FFF2-40B4-BE49-F238E27FC236}">
                <a16:creationId xmlns:a16="http://schemas.microsoft.com/office/drawing/2014/main" id="{349FAC9A-FC8D-DF48-B23D-5CA5AF02BDC5}"/>
              </a:ext>
            </a:extLst>
          </p:cNvPr>
          <p:cNvPicPr>
            <a:picLocks noGrp="1" noChangeAspect="1"/>
          </p:cNvPicPr>
          <p:nvPr>
            <p:ph idx="1"/>
          </p:nvPr>
        </p:nvPicPr>
        <p:blipFill>
          <a:blip r:embed="rId2"/>
          <a:stretch>
            <a:fillRect/>
          </a:stretch>
        </p:blipFill>
        <p:spPr>
          <a:xfrm>
            <a:off x="2962614" y="3271805"/>
            <a:ext cx="2583687" cy="1756907"/>
          </a:xfrm>
          <a:prstGeom prst="rect">
            <a:avLst/>
          </a:prstGeom>
        </p:spPr>
      </p:pic>
      <p:pic>
        <p:nvPicPr>
          <p:cNvPr id="8" name="Picture 7">
            <a:extLst>
              <a:ext uri="{FF2B5EF4-FFF2-40B4-BE49-F238E27FC236}">
                <a16:creationId xmlns:a16="http://schemas.microsoft.com/office/drawing/2014/main" id="{297B7924-BA61-9644-9F8F-DF18327FA2E9}"/>
              </a:ext>
            </a:extLst>
          </p:cNvPr>
          <p:cNvPicPr>
            <a:picLocks noChangeAspect="1"/>
          </p:cNvPicPr>
          <p:nvPr/>
        </p:nvPicPr>
        <p:blipFill>
          <a:blip r:embed="rId3"/>
          <a:stretch>
            <a:fillRect/>
          </a:stretch>
        </p:blipFill>
        <p:spPr>
          <a:xfrm>
            <a:off x="2604656" y="1281603"/>
            <a:ext cx="6104906" cy="2235599"/>
          </a:xfrm>
          <a:prstGeom prst="rect">
            <a:avLst/>
          </a:prstGeom>
        </p:spPr>
      </p:pic>
      <p:pic>
        <p:nvPicPr>
          <p:cNvPr id="10" name="Picture 9">
            <a:extLst>
              <a:ext uri="{FF2B5EF4-FFF2-40B4-BE49-F238E27FC236}">
                <a16:creationId xmlns:a16="http://schemas.microsoft.com/office/drawing/2014/main" id="{697CB2A0-790D-4E40-89FA-FD602A094FB0}"/>
              </a:ext>
            </a:extLst>
          </p:cNvPr>
          <p:cNvPicPr>
            <a:picLocks noChangeAspect="1"/>
          </p:cNvPicPr>
          <p:nvPr/>
        </p:nvPicPr>
        <p:blipFill>
          <a:blip r:embed="rId4"/>
          <a:stretch>
            <a:fillRect/>
          </a:stretch>
        </p:blipFill>
        <p:spPr>
          <a:xfrm>
            <a:off x="5767917" y="3517202"/>
            <a:ext cx="3765219" cy="2098067"/>
          </a:xfrm>
          <a:prstGeom prst="rect">
            <a:avLst/>
          </a:prstGeom>
        </p:spPr>
      </p:pic>
      <p:pic>
        <p:nvPicPr>
          <p:cNvPr id="12" name="Picture 11">
            <a:extLst>
              <a:ext uri="{FF2B5EF4-FFF2-40B4-BE49-F238E27FC236}">
                <a16:creationId xmlns:a16="http://schemas.microsoft.com/office/drawing/2014/main" id="{872DACC3-56A3-AB4A-86AC-9DC80B11C4AD}"/>
              </a:ext>
            </a:extLst>
          </p:cNvPr>
          <p:cNvPicPr>
            <a:picLocks noChangeAspect="1"/>
          </p:cNvPicPr>
          <p:nvPr/>
        </p:nvPicPr>
        <p:blipFill>
          <a:blip r:embed="rId5"/>
          <a:stretch>
            <a:fillRect/>
          </a:stretch>
        </p:blipFill>
        <p:spPr>
          <a:xfrm>
            <a:off x="442052" y="1354025"/>
            <a:ext cx="2111144" cy="3199424"/>
          </a:xfrm>
          <a:prstGeom prst="rect">
            <a:avLst/>
          </a:prstGeom>
        </p:spPr>
      </p:pic>
      <p:pic>
        <p:nvPicPr>
          <p:cNvPr id="14" name="Picture 13">
            <a:extLst>
              <a:ext uri="{FF2B5EF4-FFF2-40B4-BE49-F238E27FC236}">
                <a16:creationId xmlns:a16="http://schemas.microsoft.com/office/drawing/2014/main" id="{890FD536-5A34-AB43-AE9C-3F1ACF57A7F0}"/>
              </a:ext>
            </a:extLst>
          </p:cNvPr>
          <p:cNvPicPr>
            <a:picLocks noChangeAspect="1"/>
          </p:cNvPicPr>
          <p:nvPr/>
        </p:nvPicPr>
        <p:blipFill>
          <a:blip r:embed="rId6"/>
          <a:stretch>
            <a:fillRect/>
          </a:stretch>
        </p:blipFill>
        <p:spPr>
          <a:xfrm>
            <a:off x="8761022" y="983334"/>
            <a:ext cx="3286125" cy="2617761"/>
          </a:xfrm>
          <a:prstGeom prst="rect">
            <a:avLst/>
          </a:prstGeom>
        </p:spPr>
      </p:pic>
      <p:pic>
        <p:nvPicPr>
          <p:cNvPr id="16" name="Picture 15">
            <a:extLst>
              <a:ext uri="{FF2B5EF4-FFF2-40B4-BE49-F238E27FC236}">
                <a16:creationId xmlns:a16="http://schemas.microsoft.com/office/drawing/2014/main" id="{854BE9DD-0E7B-B142-B4FE-268147309813}"/>
              </a:ext>
            </a:extLst>
          </p:cNvPr>
          <p:cNvPicPr>
            <a:picLocks noChangeAspect="1"/>
          </p:cNvPicPr>
          <p:nvPr/>
        </p:nvPicPr>
        <p:blipFill>
          <a:blip r:embed="rId7"/>
          <a:stretch>
            <a:fillRect/>
          </a:stretch>
        </p:blipFill>
        <p:spPr>
          <a:xfrm>
            <a:off x="0" y="5475790"/>
            <a:ext cx="6388367" cy="1382210"/>
          </a:xfrm>
          <a:prstGeom prst="rect">
            <a:avLst/>
          </a:prstGeom>
        </p:spPr>
      </p:pic>
      <p:pic>
        <p:nvPicPr>
          <p:cNvPr id="9" name="Content Placeholder 3">
            <a:extLst>
              <a:ext uri="{FF2B5EF4-FFF2-40B4-BE49-F238E27FC236}">
                <a16:creationId xmlns:a16="http://schemas.microsoft.com/office/drawing/2014/main" id="{CB0515BB-7806-2E4D-AE45-4CE9E6AE6D88}"/>
              </a:ext>
            </a:extLst>
          </p:cNvPr>
          <p:cNvPicPr>
            <a:picLocks noChangeAspect="1"/>
          </p:cNvPicPr>
          <p:nvPr/>
        </p:nvPicPr>
        <p:blipFill>
          <a:blip r:embed="rId8"/>
          <a:stretch>
            <a:fillRect/>
          </a:stretch>
        </p:blipFill>
        <p:spPr>
          <a:xfrm>
            <a:off x="9015192" y="3724870"/>
            <a:ext cx="2734756" cy="2617761"/>
          </a:xfrm>
          <a:prstGeom prst="rect">
            <a:avLst/>
          </a:prstGeom>
        </p:spPr>
      </p:pic>
    </p:spTree>
    <p:extLst>
      <p:ext uri="{BB962C8B-B14F-4D97-AF65-F5344CB8AC3E}">
        <p14:creationId xmlns:p14="http://schemas.microsoft.com/office/powerpoint/2010/main" val="27981874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{F278EF19-4856-B243-9F2E-C22EE6435FEA}tf16401369</Template>
  <TotalTime>1127</TotalTime>
  <Words>1328</Words>
  <Application>Microsoft Office PowerPoint</Application>
  <PresentationFormat>Widescreen</PresentationFormat>
  <Paragraphs>253</Paragraphs>
  <Slides>36</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36</vt:i4>
      </vt:variant>
    </vt:vector>
  </HeadingPairs>
  <TitlesOfParts>
    <vt:vector size="40" baseType="lpstr">
      <vt:lpstr>Arial</vt:lpstr>
      <vt:lpstr>Calibri</vt:lpstr>
      <vt:lpstr>Calibri Light</vt:lpstr>
      <vt:lpstr>Office Theme</vt:lpstr>
      <vt:lpstr>Planning and data</vt:lpstr>
      <vt:lpstr>Campaign Planning</vt:lpstr>
      <vt:lpstr>What We Will Cover </vt:lpstr>
      <vt:lpstr>What Goes Into Planning</vt:lpstr>
      <vt:lpstr>Audience Why Does Targeting Matter?</vt:lpstr>
      <vt:lpstr>Audience  Who Is Your Target Market?</vt:lpstr>
      <vt:lpstr>How To Learn About Your Audience</vt:lpstr>
      <vt:lpstr>Audience  Buyer Persona</vt:lpstr>
      <vt:lpstr>Persona Example</vt:lpstr>
      <vt:lpstr>Class Exercise</vt:lpstr>
      <vt:lpstr>Campaign Objectives. What Do I Want To Achieve?</vt:lpstr>
      <vt:lpstr>SMART Objectives</vt:lpstr>
      <vt:lpstr>Which Media?</vt:lpstr>
      <vt:lpstr>Creating a Budget/Spend-plan</vt:lpstr>
      <vt:lpstr>Key Performance Indicators (KPIs) </vt:lpstr>
      <vt:lpstr>Messaging - Value Propositions </vt:lpstr>
      <vt:lpstr>Messaging - Offers</vt:lpstr>
      <vt:lpstr>Competition</vt:lpstr>
      <vt:lpstr>Compliance</vt:lpstr>
      <vt:lpstr>Exercise</vt:lpstr>
      <vt:lpstr>Marketing Data and Analysis</vt:lpstr>
      <vt:lpstr>Data in Marketing Teams</vt:lpstr>
      <vt:lpstr>What data?</vt:lpstr>
      <vt:lpstr>How Marketing Data May Be Split </vt:lpstr>
      <vt:lpstr>Data for Budgeting and Planning</vt:lpstr>
      <vt:lpstr>Data For Management </vt:lpstr>
      <vt:lpstr>Data for decisions</vt:lpstr>
      <vt:lpstr>Data for understanding audience  </vt:lpstr>
      <vt:lpstr>Data for Opportunity</vt:lpstr>
      <vt:lpstr>Class Exercise</vt:lpstr>
      <vt:lpstr>Further Task </vt:lpstr>
      <vt:lpstr>Sharing Data</vt:lpstr>
      <vt:lpstr>Where The Data Is From</vt:lpstr>
      <vt:lpstr>Website Analytics – Google Analytics</vt:lpstr>
      <vt:lpstr>Internal Data</vt:lpstr>
      <vt:lpstr>Google store results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and data</dc:title>
  <dc:creator>Shahida Sofan</dc:creator>
  <cp:lastModifiedBy>Gwyneth Jones</cp:lastModifiedBy>
  <cp:revision>7</cp:revision>
  <dcterms:created xsi:type="dcterms:W3CDTF">2021-02-26T09:20:37Z</dcterms:created>
  <dcterms:modified xsi:type="dcterms:W3CDTF">2023-04-28T10:31:25Z</dcterms:modified>
</cp:coreProperties>
</file>