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8" r:id="rId3"/>
    <p:sldId id="274" r:id="rId4"/>
    <p:sldId id="278" r:id="rId5"/>
    <p:sldId id="263" r:id="rId6"/>
    <p:sldId id="276" r:id="rId7"/>
    <p:sldId id="279" r:id="rId8"/>
    <p:sldId id="275" r:id="rId9"/>
    <p:sldId id="257" r:id="rId10"/>
    <p:sldId id="259" r:id="rId11"/>
    <p:sldId id="260" r:id="rId12"/>
    <p:sldId id="261" r:id="rId13"/>
    <p:sldId id="277" r:id="rId14"/>
    <p:sldId id="262" r:id="rId15"/>
    <p:sldId id="283"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2458" autoAdjust="0"/>
  </p:normalViewPr>
  <p:slideViewPr>
    <p:cSldViewPr>
      <p:cViewPr varScale="1">
        <p:scale>
          <a:sx n="64" d="100"/>
          <a:sy n="64" d="100"/>
        </p:scale>
        <p:origin x="1344"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56FD4B3-B74B-4323-A2D0-C1B0903F1103}" type="datetimeFigureOut">
              <a:rPr lang="en-CA" smtClean="0"/>
              <a:pPr/>
              <a:t>2019-01-29</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0038C5C-F9C7-4124-80BC-ADD1135268D8}" type="slidenum">
              <a:rPr lang="en-CA" smtClean="0"/>
              <a:pPr/>
              <a:t>‹#›</a:t>
            </a:fld>
            <a:endParaRPr lang="en-CA"/>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A0038C5C-F9C7-4124-80BC-ADD1135268D8}" type="slidenum">
              <a:rPr lang="en-CA" smtClean="0"/>
              <a:pPr/>
              <a:t>1</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A0038C5C-F9C7-4124-80BC-ADD1135268D8}" type="slidenum">
              <a:rPr lang="en-CA" smtClean="0"/>
              <a:pPr/>
              <a:t>2</a:t>
            </a:fld>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A0038C5C-F9C7-4124-80BC-ADD1135268D8}" type="slidenum">
              <a:rPr lang="en-CA" smtClean="0"/>
              <a:pPr/>
              <a:t>3</a:t>
            </a:fld>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A0038C5C-F9C7-4124-80BC-ADD1135268D8}" type="slidenum">
              <a:rPr lang="en-CA" smtClean="0"/>
              <a:pPr/>
              <a:t>4</a:t>
            </a:fld>
            <a:endParaRPr lang="en-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A0038C5C-F9C7-4124-80BC-ADD1135268D8}" type="slidenum">
              <a:rPr lang="en-CA" smtClean="0"/>
              <a:pPr/>
              <a:t>5</a:t>
            </a:fld>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A0038C5C-F9C7-4124-80BC-ADD1135268D8}" type="slidenum">
              <a:rPr lang="en-CA" smtClean="0"/>
              <a:pPr/>
              <a:t>6</a:t>
            </a:fld>
            <a:endParaRPr lang="en-C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A0038C5C-F9C7-4124-80BC-ADD1135268D8}" type="slidenum">
              <a:rPr lang="en-CA" smtClean="0"/>
              <a:pPr/>
              <a:t>7</a:t>
            </a:fld>
            <a:endParaRPr lang="en-CA"/>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A0038C5C-F9C7-4124-80BC-ADD1135268D8}" type="slidenum">
              <a:rPr lang="en-CA" smtClean="0"/>
              <a:pPr/>
              <a:t>8</a:t>
            </a:fld>
            <a:endParaRPr lang="en-CA"/>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A0038C5C-F9C7-4124-80BC-ADD1135268D8}" type="slidenum">
              <a:rPr lang="en-CA" smtClean="0"/>
              <a:pPr/>
              <a:t>9</a:t>
            </a:fld>
            <a:endParaRPr lang="en-C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A0038C5C-F9C7-4124-80BC-ADD1135268D8}" type="slidenum">
              <a:rPr lang="en-CA" smtClean="0"/>
              <a:pPr/>
              <a:t>10</a:t>
            </a:fld>
            <a:endParaRPr lang="en-CA"/>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A0038C5C-F9C7-4124-80BC-ADD1135268D8}" type="slidenum">
              <a:rPr lang="en-CA" smtClean="0"/>
              <a:pPr/>
              <a:t>11</a:t>
            </a:fld>
            <a:endParaRPr lang="en-CA"/>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A0038C5C-F9C7-4124-80BC-ADD1135268D8}" type="slidenum">
              <a:rPr lang="en-CA" smtClean="0"/>
              <a:pPr/>
              <a:t>12</a:t>
            </a:fld>
            <a:endParaRPr lang="en-CA"/>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A0038C5C-F9C7-4124-80BC-ADD1135268D8}" type="slidenum">
              <a:rPr lang="en-CA" smtClean="0"/>
              <a:pPr/>
              <a:t>13</a:t>
            </a:fld>
            <a:endParaRPr lang="en-CA"/>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fontAlgn="base"/>
            <a:r>
              <a:rPr lang="en-US" sz="1200" b="0" i="0" kern="1200" dirty="0" smtClean="0">
                <a:solidFill>
                  <a:schemeClr val="tx1"/>
                </a:solidFill>
                <a:latin typeface="+mn-lt"/>
                <a:ea typeface="+mn-ea"/>
                <a:cs typeface="+mn-cs"/>
              </a:rPr>
              <a:t>The Japanese term </a:t>
            </a:r>
            <a:r>
              <a:rPr lang="en-US" sz="1200" b="0" i="1" kern="1200" dirty="0" smtClean="0">
                <a:solidFill>
                  <a:schemeClr val="tx1"/>
                </a:solidFill>
                <a:latin typeface="+mn-lt"/>
                <a:ea typeface="+mn-ea"/>
                <a:cs typeface="+mn-cs"/>
              </a:rPr>
              <a:t>kaizen</a:t>
            </a:r>
            <a:r>
              <a:rPr lang="en-US" sz="1200" b="0" i="0" kern="1200" dirty="0" smtClean="0">
                <a:solidFill>
                  <a:schemeClr val="tx1"/>
                </a:solidFill>
                <a:latin typeface="+mn-lt"/>
                <a:ea typeface="+mn-ea"/>
                <a:cs typeface="+mn-cs"/>
              </a:rPr>
              <a:t> is an idea of “continuous improvement” – through a series of small, incremental changes larger change and transformation occurs.</a:t>
            </a:r>
          </a:p>
          <a:p>
            <a:pPr fontAlgn="base"/>
            <a:r>
              <a:rPr lang="en-US" sz="1200" b="0" i="0" kern="1200" dirty="0" smtClean="0">
                <a:solidFill>
                  <a:schemeClr val="tx1"/>
                </a:solidFill>
                <a:latin typeface="+mn-lt"/>
                <a:ea typeface="+mn-ea"/>
                <a:cs typeface="+mn-cs"/>
              </a:rPr>
              <a:t>Roughly translated, kaizen means “change for the better.” Successful implementation of kaizen can lead to changes in business quality, and cost and delivery of product. These, in turn, can lead to greater customer satisfaction and business growth – an every continuing cycle of small improvements.</a:t>
            </a:r>
          </a:p>
          <a:p>
            <a:endParaRPr lang="en-CA" dirty="0"/>
          </a:p>
        </p:txBody>
      </p:sp>
      <p:sp>
        <p:nvSpPr>
          <p:cNvPr id="4" name="Slide Number Placeholder 3"/>
          <p:cNvSpPr>
            <a:spLocks noGrp="1"/>
          </p:cNvSpPr>
          <p:nvPr>
            <p:ph type="sldNum" sz="quarter" idx="10"/>
          </p:nvPr>
        </p:nvSpPr>
        <p:spPr/>
        <p:txBody>
          <a:bodyPr/>
          <a:lstStyle/>
          <a:p>
            <a:fld id="{A0038C5C-F9C7-4124-80BC-ADD1135268D8}" type="slidenum">
              <a:rPr lang="en-CA" smtClean="0"/>
              <a:pPr/>
              <a:t>14</a:t>
            </a:fld>
            <a:endParaRPr lang="en-CA"/>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A0038C5C-F9C7-4124-80BC-ADD1135268D8}" type="slidenum">
              <a:rPr lang="en-CA" smtClean="0"/>
              <a:pPr/>
              <a:t>15</a:t>
            </a:fld>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93601BD0-91B2-4C3C-B6C0-5D79518176BC}" type="datetimeFigureOut">
              <a:rPr lang="en-CA" smtClean="0"/>
              <a:pPr/>
              <a:t>2019-01-29</a:t>
            </a:fld>
            <a:endParaRPr lang="en-CA"/>
          </a:p>
        </p:txBody>
      </p:sp>
      <p:sp>
        <p:nvSpPr>
          <p:cNvPr id="17" name="Footer Placeholder 16"/>
          <p:cNvSpPr>
            <a:spLocks noGrp="1"/>
          </p:cNvSpPr>
          <p:nvPr>
            <p:ph type="ftr" sz="quarter" idx="11"/>
          </p:nvPr>
        </p:nvSpPr>
        <p:spPr/>
        <p:txBody>
          <a:bodyPr/>
          <a:lstStyle/>
          <a:p>
            <a:endParaRPr lang="en-CA"/>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A0C2575B-563B-472B-A76F-C827AB6F6CEC}" type="slidenum">
              <a:rPr lang="en-CA" smtClean="0"/>
              <a:pPr/>
              <a:t>‹#›</a:t>
            </a:fld>
            <a:endParaRPr lang="en-CA"/>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93601BD0-91B2-4C3C-B6C0-5D79518176BC}" type="datetimeFigureOut">
              <a:rPr lang="en-CA" smtClean="0"/>
              <a:pPr/>
              <a:t>2019-01-29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a:xfrm>
            <a:off x="4361688" y="1026372"/>
            <a:ext cx="457200" cy="441325"/>
          </a:xfrm>
        </p:spPr>
        <p:txBody>
          <a:bodyPr/>
          <a:lstStyle/>
          <a:p>
            <a:fld id="{A0C2575B-563B-472B-A76F-C827AB6F6CEC}" type="slidenum">
              <a:rPr lang="en-CA" smtClean="0"/>
              <a:pPr/>
              <a:t>‹#›</a:t>
            </a:fld>
            <a:endParaRPr lang="en-CA"/>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CA"/>
          </a:p>
        </p:txBody>
      </p:sp>
      <p:sp>
        <p:nvSpPr>
          <p:cNvPr id="4" name="Date Placeholder 3"/>
          <p:cNvSpPr>
            <a:spLocks noGrp="1"/>
          </p:cNvSpPr>
          <p:nvPr>
            <p:ph type="dt" sz="half" idx="10"/>
          </p:nvPr>
        </p:nvSpPr>
        <p:spPr/>
        <p:txBody>
          <a:bodyPr/>
          <a:lstStyle/>
          <a:p>
            <a:fld id="{93601BD0-91B2-4C3C-B6C0-5D79518176BC}" type="datetimeFigureOut">
              <a:rPr lang="en-CA" smtClean="0"/>
              <a:pPr/>
              <a:t>2019-01-29</a:t>
            </a:fld>
            <a:endParaRPr lang="en-CA"/>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A0C2575B-563B-472B-A76F-C827AB6F6CEC}" type="slidenum">
              <a:rPr lang="en-CA" smtClean="0"/>
              <a:pPr/>
              <a:t>‹#›</a:t>
            </a:fld>
            <a:endParaRPr lang="en-CA"/>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93601BD0-91B2-4C3C-B6C0-5D79518176BC}" type="datetimeFigureOut">
              <a:rPr lang="en-CA" smtClean="0"/>
              <a:pPr/>
              <a:t>2019-01-29</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A0C2575B-563B-472B-A76F-C827AB6F6CEC}" type="slidenum">
              <a:rPr lang="en-CA" smtClean="0"/>
              <a:pPr/>
              <a:t>‹#›</a:t>
            </a:fld>
            <a:endParaRPr lang="en-CA"/>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93601BD0-91B2-4C3C-B6C0-5D79518176BC}" type="datetimeFigureOut">
              <a:rPr lang="en-CA" smtClean="0"/>
              <a:pPr/>
              <a:t>2019-01-29</a:t>
            </a:fld>
            <a:endParaRPr lang="en-CA"/>
          </a:p>
        </p:txBody>
      </p:sp>
      <p:sp>
        <p:nvSpPr>
          <p:cNvPr id="8" name="Footer Placeholder 7"/>
          <p:cNvSpPr>
            <a:spLocks noGrp="1"/>
          </p:cNvSpPr>
          <p:nvPr>
            <p:ph type="ftr" sz="quarter" idx="11"/>
          </p:nvPr>
        </p:nvSpPr>
        <p:spPr>
          <a:xfrm>
            <a:off x="304800" y="6409944"/>
            <a:ext cx="3581400" cy="365760"/>
          </a:xfrm>
        </p:spPr>
        <p:txBody>
          <a:bodyPr/>
          <a:lstStyle/>
          <a:p>
            <a:endParaRPr lang="en-CA"/>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A0C2575B-563B-472B-A76F-C827AB6F6CEC}" type="slidenum">
              <a:rPr lang="en-CA" smtClean="0"/>
              <a:pPr/>
              <a:t>‹#›</a:t>
            </a:fld>
            <a:endParaRPr lang="en-CA"/>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93601BD0-91B2-4C3C-B6C0-5D79518176BC}" type="datetimeFigureOut">
              <a:rPr lang="en-CA" smtClean="0"/>
              <a:pPr/>
              <a:t>2019-01-29</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a:xfrm>
            <a:off x="4343400" y="1036020"/>
            <a:ext cx="457200" cy="441325"/>
          </a:xfrm>
        </p:spPr>
        <p:txBody>
          <a:bodyPr/>
          <a:lstStyle/>
          <a:p>
            <a:fld id="{A0C2575B-563B-472B-A76F-C827AB6F6CEC}" type="slidenum">
              <a:rPr lang="en-CA" smtClean="0"/>
              <a:pPr/>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93601BD0-91B2-4C3C-B6C0-5D79518176BC}" type="datetimeFigureOut">
              <a:rPr lang="en-CA" smtClean="0"/>
              <a:pPr/>
              <a:t>2019-01-29</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A0C2575B-563B-472B-A76F-C827AB6F6CEC}" type="slidenum">
              <a:rPr lang="en-CA" smtClean="0"/>
              <a:pPr/>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A0C2575B-563B-472B-A76F-C827AB6F6CEC}" type="slidenum">
              <a:rPr lang="en-CA" smtClean="0"/>
              <a:pPr/>
              <a:t>‹#›</a:t>
            </a:fld>
            <a:endParaRPr lang="en-CA"/>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93601BD0-91B2-4C3C-B6C0-5D79518176BC}" type="datetimeFigureOut">
              <a:rPr lang="en-CA" smtClean="0"/>
              <a:pPr/>
              <a:t>2019-01-29</a:t>
            </a:fld>
            <a:endParaRPr lang="en-CA"/>
          </a:p>
        </p:txBody>
      </p:sp>
      <p:sp>
        <p:nvSpPr>
          <p:cNvPr id="6" name="Footer Placeholder 5"/>
          <p:cNvSpPr>
            <a:spLocks noGrp="1"/>
          </p:cNvSpPr>
          <p:nvPr>
            <p:ph type="ftr" sz="quarter" idx="11"/>
          </p:nvPr>
        </p:nvSpPr>
        <p:spPr>
          <a:xfrm>
            <a:off x="301752" y="6410848"/>
            <a:ext cx="3383280" cy="365760"/>
          </a:xfrm>
        </p:spPr>
        <p:txBody>
          <a:bodyPr/>
          <a:lstStyle/>
          <a:p>
            <a:endParaRPr lang="en-CA"/>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A0C2575B-563B-472B-A76F-C827AB6F6CEC}" type="slidenum">
              <a:rPr lang="en-CA" smtClean="0"/>
              <a:pPr/>
              <a:t>‹#›</a:t>
            </a:fld>
            <a:endParaRPr lang="en-CA"/>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93601BD0-91B2-4C3C-B6C0-5D79518176BC}" type="datetimeFigureOut">
              <a:rPr lang="en-CA" smtClean="0"/>
              <a:pPr/>
              <a:t>2019-01-29</a:t>
            </a:fld>
            <a:endParaRPr lang="en-CA"/>
          </a:p>
        </p:txBody>
      </p:sp>
      <p:sp>
        <p:nvSpPr>
          <p:cNvPr id="6" name="Footer Placeholder 5"/>
          <p:cNvSpPr>
            <a:spLocks noGrp="1"/>
          </p:cNvSpPr>
          <p:nvPr>
            <p:ph type="ftr" sz="quarter" idx="11"/>
          </p:nvPr>
        </p:nvSpPr>
        <p:spPr>
          <a:xfrm>
            <a:off x="301752" y="6410848"/>
            <a:ext cx="3584448" cy="365760"/>
          </a:xfrm>
        </p:spPr>
        <p:txBody>
          <a:bodyPr/>
          <a:lstStyle/>
          <a:p>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3601BD0-91B2-4C3C-B6C0-5D79518176BC}" type="datetimeFigureOut">
              <a:rPr lang="en-CA" smtClean="0"/>
              <a:pPr/>
              <a:t>2019-01-29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A0C2575B-563B-472B-A76F-C827AB6F6CEC}" type="slidenum">
              <a:rPr lang="en-CA" smtClean="0"/>
              <a:pPr/>
              <a:t>‹#›</a:t>
            </a:fld>
            <a:endParaRPr lang="en-CA"/>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A0C2575B-563B-472B-A76F-C827AB6F6CEC}" type="slidenum">
              <a:rPr lang="en-CA" smtClean="0"/>
              <a:pPr/>
              <a:t>‹#›</a:t>
            </a:fld>
            <a:endParaRPr lang="en-CA"/>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3601BD0-91B2-4C3C-B6C0-5D79518176BC}" type="datetimeFigureOut">
              <a:rPr lang="en-CA" smtClean="0"/>
              <a:pPr/>
              <a:t>2019-01-29</a:t>
            </a:fld>
            <a:endParaRPr lang="en-CA"/>
          </a:p>
        </p:txBody>
      </p:sp>
      <p:sp>
        <p:nvSpPr>
          <p:cNvPr id="5" name="Footer Placeholder 4"/>
          <p:cNvSpPr>
            <a:spLocks noGrp="1"/>
          </p:cNvSpPr>
          <p:nvPr>
            <p:ph type="ftr" sz="quarter" idx="11"/>
          </p:nvPr>
        </p:nvSpPr>
        <p:spPr/>
        <p:txBody>
          <a:bodyPr/>
          <a:lstStyle/>
          <a:p>
            <a:endParaRPr lang="en-CA"/>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93601BD0-91B2-4C3C-B6C0-5D79518176BC}" type="datetimeFigureOut">
              <a:rPr lang="en-CA" smtClean="0"/>
              <a:pPr/>
              <a:t>2019-01-29</a:t>
            </a:fld>
            <a:endParaRPr lang="en-CA"/>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CA"/>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A0C2575B-563B-472B-A76F-C827AB6F6CEC}" type="slidenum">
              <a:rPr lang="en-CA" smtClean="0"/>
              <a:pPr/>
              <a:t>‹#›</a:t>
            </a:fld>
            <a:endParaRPr lang="en-CA"/>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graphicproducts.com/tutorials"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hyperlink" Target="http://www.strategosinc.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3200400"/>
            <a:ext cx="6400800" cy="1371600"/>
          </a:xfrm>
        </p:spPr>
        <p:txBody>
          <a:bodyPr/>
          <a:lstStyle/>
          <a:p>
            <a:r>
              <a:rPr lang="en-US" dirty="0" smtClean="0"/>
              <a:t>Analysis of Manufacturing Operations</a:t>
            </a:r>
            <a:endParaRPr lang="en-CA" dirty="0"/>
          </a:p>
        </p:txBody>
      </p:sp>
      <p:sp>
        <p:nvSpPr>
          <p:cNvPr id="2" name="Title 1"/>
          <p:cNvSpPr>
            <a:spLocks noGrp="1"/>
          </p:cNvSpPr>
          <p:nvPr>
            <p:ph type="ctrTitle"/>
          </p:nvPr>
        </p:nvSpPr>
        <p:spPr>
          <a:xfrm>
            <a:off x="685800" y="762000"/>
            <a:ext cx="7772400" cy="1066800"/>
          </a:xfrm>
        </p:spPr>
        <p:txBody>
          <a:bodyPr/>
          <a:lstStyle/>
          <a:p>
            <a:r>
              <a:rPr lang="en-US" dirty="0" smtClean="0"/>
              <a:t>Introduction to Kanban</a:t>
            </a:r>
            <a:endParaRPr lang="en-CA"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a:t>
            </a:r>
            <a:r>
              <a:rPr lang="en-US" dirty="0" err="1" smtClean="0"/>
              <a:t>Kanban</a:t>
            </a:r>
            <a:endParaRPr lang="en-CA" dirty="0"/>
          </a:p>
        </p:txBody>
      </p:sp>
      <p:sp>
        <p:nvSpPr>
          <p:cNvPr id="3" name="Content Placeholder 2"/>
          <p:cNvSpPr>
            <a:spLocks noGrp="1"/>
          </p:cNvSpPr>
          <p:nvPr>
            <p:ph sz="quarter" idx="1"/>
          </p:nvPr>
        </p:nvSpPr>
        <p:spPr/>
        <p:txBody>
          <a:bodyPr/>
          <a:lstStyle/>
          <a:p>
            <a:r>
              <a:rPr lang="en-US" dirty="0" err="1" smtClean="0"/>
              <a:t>Kanban</a:t>
            </a:r>
            <a:r>
              <a:rPr lang="en-US" dirty="0" smtClean="0"/>
              <a:t> means many things. </a:t>
            </a:r>
          </a:p>
          <a:p>
            <a:r>
              <a:rPr lang="en-US" dirty="0" smtClean="0"/>
              <a:t>Literally, </a:t>
            </a:r>
            <a:r>
              <a:rPr lang="en-US" dirty="0" err="1" smtClean="0"/>
              <a:t>Kanban</a:t>
            </a:r>
            <a:r>
              <a:rPr lang="en-US" dirty="0" smtClean="0"/>
              <a:t> is a Japanese word that means "visual card".</a:t>
            </a:r>
          </a:p>
          <a:p>
            <a:r>
              <a:rPr lang="en-US" dirty="0" smtClean="0"/>
              <a:t> At Toyota, </a:t>
            </a:r>
            <a:r>
              <a:rPr lang="en-US" dirty="0" err="1" smtClean="0"/>
              <a:t>Kanban</a:t>
            </a:r>
            <a:r>
              <a:rPr lang="en-US" dirty="0" smtClean="0"/>
              <a:t> is the term used for the visual &amp; physical signaling system that ties together the whole Lean Production system.</a:t>
            </a:r>
          </a:p>
          <a:p>
            <a:r>
              <a:rPr lang="en-US" dirty="0" err="1" smtClean="0"/>
              <a:t>Kanban</a:t>
            </a:r>
            <a:r>
              <a:rPr lang="en-US" dirty="0" smtClean="0"/>
              <a:t> as used in Lean Production is over a half century old.</a:t>
            </a:r>
          </a:p>
          <a:p>
            <a:r>
              <a:rPr lang="en-US" dirty="0" smtClean="0"/>
              <a:t>It is being adopted newly to some disciplines as software.</a:t>
            </a:r>
            <a:endParaRPr lang="en-CA"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How does </a:t>
            </a:r>
            <a:r>
              <a:rPr lang="en-US" b="1" dirty="0" err="1" smtClean="0"/>
              <a:t>Kanban</a:t>
            </a:r>
            <a:r>
              <a:rPr lang="en-US" b="1" dirty="0" smtClean="0"/>
              <a:t> work?</a:t>
            </a:r>
            <a:endParaRPr lang="en-CA" dirty="0"/>
          </a:p>
        </p:txBody>
      </p:sp>
      <p:sp>
        <p:nvSpPr>
          <p:cNvPr id="3" name="Content Placeholder 2"/>
          <p:cNvSpPr>
            <a:spLocks noGrp="1"/>
          </p:cNvSpPr>
          <p:nvPr>
            <p:ph sz="quarter" idx="1"/>
          </p:nvPr>
        </p:nvSpPr>
        <p:spPr/>
        <p:txBody>
          <a:bodyPr>
            <a:normAutofit fontScale="85000" lnSpcReduction="10000"/>
          </a:bodyPr>
          <a:lstStyle/>
          <a:p>
            <a:pPr>
              <a:buNone/>
            </a:pPr>
            <a:r>
              <a:rPr lang="en-US" dirty="0" smtClean="0"/>
              <a:t>There are many flavors, but the core of </a:t>
            </a:r>
            <a:r>
              <a:rPr lang="en-US" dirty="0" err="1" smtClean="0"/>
              <a:t>Kanban</a:t>
            </a:r>
            <a:r>
              <a:rPr lang="en-US" dirty="0" smtClean="0"/>
              <a:t> means:</a:t>
            </a:r>
          </a:p>
          <a:p>
            <a:r>
              <a:rPr lang="en-US" b="1" dirty="0" smtClean="0"/>
              <a:t>Visualize the workflow</a:t>
            </a:r>
            <a:endParaRPr lang="en-US" dirty="0" smtClean="0"/>
          </a:p>
          <a:p>
            <a:pPr lvl="1"/>
            <a:r>
              <a:rPr lang="en-US" sz="2100" dirty="0" smtClean="0">
                <a:solidFill>
                  <a:schemeClr val="tx1"/>
                </a:solidFill>
              </a:rPr>
              <a:t>Split the work into pieces, write each item on a card and put on the wall.</a:t>
            </a:r>
          </a:p>
          <a:p>
            <a:pPr lvl="1"/>
            <a:r>
              <a:rPr lang="en-US" sz="2100" dirty="0" smtClean="0">
                <a:solidFill>
                  <a:schemeClr val="tx1"/>
                </a:solidFill>
              </a:rPr>
              <a:t>Use named columns to illustrate where each item is in the workflow.</a:t>
            </a:r>
          </a:p>
          <a:p>
            <a:pPr lvl="1">
              <a:buNone/>
            </a:pPr>
            <a:endParaRPr lang="en-US" sz="2100" dirty="0" smtClean="0">
              <a:solidFill>
                <a:schemeClr val="tx1"/>
              </a:solidFill>
            </a:endParaRPr>
          </a:p>
          <a:p>
            <a:r>
              <a:rPr lang="en-US" b="1" dirty="0" smtClean="0"/>
              <a:t>Limit WIP</a:t>
            </a:r>
            <a:r>
              <a:rPr lang="en-US" dirty="0" smtClean="0"/>
              <a:t> (work in progress) – assign explicit limits to how many items may be in progress at each workflow state.</a:t>
            </a:r>
          </a:p>
          <a:p>
            <a:pPr>
              <a:buNone/>
            </a:pPr>
            <a:endParaRPr lang="en-US" dirty="0" smtClean="0"/>
          </a:p>
          <a:p>
            <a:r>
              <a:rPr lang="en-US" b="1" dirty="0" smtClean="0"/>
              <a:t>Measure the lead time</a:t>
            </a:r>
            <a:r>
              <a:rPr lang="en-US" dirty="0" smtClean="0"/>
              <a:t> (average time to complete one item, sometimes called “cycle time”), optimize the process to make lead time as small and predictable as possible.</a:t>
            </a:r>
          </a:p>
          <a:p>
            <a:pPr>
              <a:buNone/>
            </a:pPr>
            <a:endParaRPr lang="en-US" dirty="0" smtClean="0"/>
          </a:p>
          <a:p>
            <a:pPr>
              <a:buNone/>
            </a:pPr>
            <a:r>
              <a:rPr lang="en-US" dirty="0" smtClean="0"/>
              <a:t>This is a direct implementation of a lean pull scheduling system.</a:t>
            </a:r>
          </a:p>
          <a:p>
            <a:endParaRPr lang="en-CA"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a:t>
            </a:r>
            <a:r>
              <a:rPr lang="en-US" dirty="0" err="1" smtClean="0"/>
              <a:t>Kanban</a:t>
            </a:r>
            <a:endParaRPr lang="en-CA" dirty="0"/>
          </a:p>
        </p:txBody>
      </p:sp>
      <p:pic>
        <p:nvPicPr>
          <p:cNvPr id="1026" name="Picture 2"/>
          <p:cNvPicPr>
            <a:picLocks noChangeAspect="1" noChangeArrowheads="1"/>
          </p:cNvPicPr>
          <p:nvPr/>
        </p:nvPicPr>
        <p:blipFill>
          <a:blip r:embed="rId3" cstate="print"/>
          <a:srcRect/>
          <a:stretch>
            <a:fillRect/>
          </a:stretch>
        </p:blipFill>
        <p:spPr bwMode="auto">
          <a:xfrm>
            <a:off x="762000" y="1524000"/>
            <a:ext cx="7391400" cy="4847443"/>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Kanban</a:t>
            </a:r>
            <a:endParaRPr lang="en-CA" dirty="0"/>
          </a:p>
        </p:txBody>
      </p:sp>
      <p:sp>
        <p:nvSpPr>
          <p:cNvPr id="3" name="Content Placeholder 2"/>
          <p:cNvSpPr>
            <a:spLocks noGrp="1"/>
          </p:cNvSpPr>
          <p:nvPr>
            <p:ph sz="quarter" idx="1"/>
          </p:nvPr>
        </p:nvSpPr>
        <p:spPr/>
        <p:txBody>
          <a:bodyPr>
            <a:normAutofit/>
          </a:bodyPr>
          <a:lstStyle/>
          <a:p>
            <a:pPr fontAlgn="base"/>
            <a:r>
              <a:rPr lang="en-US" dirty="0" smtClean="0"/>
              <a:t>The implementation of a </a:t>
            </a:r>
            <a:r>
              <a:rPr lang="en-US" dirty="0" err="1" smtClean="0"/>
              <a:t>kanban</a:t>
            </a:r>
            <a:r>
              <a:rPr lang="en-US" dirty="0" smtClean="0"/>
              <a:t> system, as well as other lean manufacturing methods, like </a:t>
            </a:r>
            <a:r>
              <a:rPr lang="en-US" dirty="0" smtClean="0">
                <a:solidFill>
                  <a:srgbClr val="FF0000"/>
                </a:solidFill>
              </a:rPr>
              <a:t>5s</a:t>
            </a:r>
            <a:r>
              <a:rPr lang="en-US" dirty="0" smtClean="0"/>
              <a:t>, and </a:t>
            </a:r>
            <a:r>
              <a:rPr lang="en-US" dirty="0" smtClean="0">
                <a:solidFill>
                  <a:srgbClr val="FF0000"/>
                </a:solidFill>
              </a:rPr>
              <a:t>kaizen</a:t>
            </a:r>
            <a:r>
              <a:rPr lang="en-US" dirty="0" smtClean="0"/>
              <a:t>, can have significant benefits for almost any type of work.</a:t>
            </a:r>
          </a:p>
          <a:p>
            <a:pPr fontAlgn="base"/>
            <a:r>
              <a:rPr lang="en-US" dirty="0" err="1" smtClean="0"/>
              <a:t>Kanban</a:t>
            </a:r>
            <a:r>
              <a:rPr lang="en-US" dirty="0" smtClean="0"/>
              <a:t> is faster, more efficient, and saves significant money over most other production models. </a:t>
            </a:r>
          </a:p>
          <a:p>
            <a:pPr fontAlgn="base"/>
            <a:r>
              <a:rPr lang="en-US" dirty="0" smtClean="0"/>
              <a:t>A </a:t>
            </a:r>
            <a:r>
              <a:rPr lang="en-US" dirty="0" err="1" smtClean="0"/>
              <a:t>kanban</a:t>
            </a:r>
            <a:r>
              <a:rPr lang="en-US" dirty="0" smtClean="0"/>
              <a:t> system is also far more directly responsive to customer demand.</a:t>
            </a:r>
          </a:p>
          <a:p>
            <a:pPr fontAlgn="base"/>
            <a:r>
              <a:rPr lang="en-US" dirty="0" err="1" smtClean="0"/>
              <a:t>Kanban</a:t>
            </a:r>
            <a:r>
              <a:rPr lang="en-US" dirty="0" smtClean="0"/>
              <a:t> is a system that visually indicates when production should start and stop. </a:t>
            </a:r>
          </a:p>
          <a:p>
            <a:endParaRPr lang="en-CA"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Kanban</a:t>
            </a:r>
            <a:r>
              <a:rPr lang="en-US" dirty="0" smtClean="0"/>
              <a:t> vs. Current Process</a:t>
            </a:r>
            <a:endParaRPr lang="en-CA" dirty="0"/>
          </a:p>
        </p:txBody>
      </p:sp>
      <p:sp>
        <p:nvSpPr>
          <p:cNvPr id="3" name="Content Placeholder 2"/>
          <p:cNvSpPr>
            <a:spLocks noGrp="1"/>
          </p:cNvSpPr>
          <p:nvPr>
            <p:ph sz="quarter" idx="1"/>
          </p:nvPr>
        </p:nvSpPr>
        <p:spPr>
          <a:xfrm>
            <a:off x="228600" y="1527048"/>
            <a:ext cx="8763000" cy="4572000"/>
          </a:xfrm>
        </p:spPr>
        <p:txBody>
          <a:bodyPr/>
          <a:lstStyle/>
          <a:p>
            <a:pPr>
              <a:buNone/>
            </a:pPr>
            <a:r>
              <a:rPr lang="en-US" b="1" dirty="0" smtClean="0"/>
              <a:t>Can I combine </a:t>
            </a:r>
            <a:r>
              <a:rPr lang="en-US" b="1" dirty="0" err="1" smtClean="0"/>
              <a:t>Kanban</a:t>
            </a:r>
            <a:r>
              <a:rPr lang="en-US" b="1" dirty="0" smtClean="0"/>
              <a:t> with my current process?</a:t>
            </a:r>
          </a:p>
          <a:p>
            <a:r>
              <a:rPr lang="en-US" dirty="0" smtClean="0"/>
              <a:t>Yes. In fact, you should combine it.</a:t>
            </a:r>
          </a:p>
          <a:p>
            <a:r>
              <a:rPr lang="en-US" dirty="0" smtClean="0"/>
              <a:t>In </a:t>
            </a:r>
            <a:r>
              <a:rPr lang="en-US" dirty="0" err="1" smtClean="0"/>
              <a:t>Kanban</a:t>
            </a:r>
            <a:r>
              <a:rPr lang="en-US" dirty="0" smtClean="0"/>
              <a:t> the first step is to visualize your current process, just as it is, in order to see where the bottlenecks are. </a:t>
            </a:r>
          </a:p>
          <a:p>
            <a:r>
              <a:rPr lang="en-US" dirty="0" smtClean="0"/>
              <a:t>Then you introduce WIP limits and start a path of evolution that may or may not modify or replace your current process over time.</a:t>
            </a:r>
          </a:p>
          <a:p>
            <a:endParaRPr lang="en-CA"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Comparison to Other Systems</a:t>
            </a:r>
            <a:endParaRPr lang="en-CA" dirty="0"/>
          </a:p>
        </p:txBody>
      </p:sp>
      <p:pic>
        <p:nvPicPr>
          <p:cNvPr id="2050" name="Picture 2"/>
          <p:cNvPicPr>
            <a:picLocks noChangeAspect="1" noChangeArrowheads="1"/>
          </p:cNvPicPr>
          <p:nvPr/>
        </p:nvPicPr>
        <p:blipFill>
          <a:blip r:embed="rId3" cstate="print"/>
          <a:srcRect/>
          <a:stretch>
            <a:fillRect/>
          </a:stretch>
        </p:blipFill>
        <p:spPr bwMode="auto">
          <a:xfrm>
            <a:off x="1295400" y="1143000"/>
            <a:ext cx="6400800" cy="5403954"/>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What are the benefits of </a:t>
            </a:r>
            <a:r>
              <a:rPr lang="en-US" b="1" dirty="0" err="1" smtClean="0"/>
              <a:t>Kanban</a:t>
            </a:r>
            <a:r>
              <a:rPr lang="en-US" b="1" dirty="0" smtClean="0"/>
              <a:t>?</a:t>
            </a:r>
            <a:endParaRPr lang="en-CA" dirty="0"/>
          </a:p>
        </p:txBody>
      </p:sp>
      <p:sp>
        <p:nvSpPr>
          <p:cNvPr id="3" name="Content Placeholder 2"/>
          <p:cNvSpPr>
            <a:spLocks noGrp="1"/>
          </p:cNvSpPr>
          <p:nvPr>
            <p:ph sz="quarter" idx="1"/>
          </p:nvPr>
        </p:nvSpPr>
        <p:spPr/>
        <p:txBody>
          <a:bodyPr>
            <a:normAutofit lnSpcReduction="10000"/>
          </a:bodyPr>
          <a:lstStyle/>
          <a:p>
            <a:pPr>
              <a:buNone/>
            </a:pPr>
            <a:r>
              <a:rPr lang="en-US" dirty="0" smtClean="0"/>
              <a:t>Some commonly observed benefits are:</a:t>
            </a:r>
            <a:br>
              <a:rPr lang="en-US" dirty="0" smtClean="0"/>
            </a:br>
            <a:endParaRPr lang="en-US" dirty="0" smtClean="0"/>
          </a:p>
          <a:p>
            <a:r>
              <a:rPr lang="en-US" dirty="0" smtClean="0"/>
              <a:t>Bottlenecks become clearly visible in real-time. This leads people to collaborate to optimize the whole value chain rather than just their part.</a:t>
            </a:r>
          </a:p>
          <a:p>
            <a:r>
              <a:rPr lang="en-US" dirty="0" smtClean="0"/>
              <a:t>Useful for situations where operations and support teams have a high rate of uncertainty and variability.</a:t>
            </a:r>
          </a:p>
          <a:p>
            <a:r>
              <a:rPr lang="en-US" dirty="0" smtClean="0"/>
              <a:t>Tends to naturally spread throughout the organization to other departments such as HR and sales, thereby increasing visibility of everything that is going on at the company.</a:t>
            </a:r>
          </a:p>
          <a:p>
            <a:endParaRPr lang="en-CA"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Benefits of </a:t>
            </a:r>
            <a:r>
              <a:rPr lang="en-US" dirty="0" err="1" smtClean="0"/>
              <a:t>Kanban</a:t>
            </a:r>
            <a:endParaRPr lang="en-CA" dirty="0"/>
          </a:p>
        </p:txBody>
      </p:sp>
      <p:sp>
        <p:nvSpPr>
          <p:cNvPr id="3" name="Content Placeholder 2"/>
          <p:cNvSpPr>
            <a:spLocks noGrp="1"/>
          </p:cNvSpPr>
          <p:nvPr>
            <p:ph sz="quarter" idx="1"/>
          </p:nvPr>
        </p:nvSpPr>
        <p:spPr/>
        <p:txBody>
          <a:bodyPr/>
          <a:lstStyle/>
          <a:p>
            <a:pPr fontAlgn="base">
              <a:buNone/>
            </a:pPr>
            <a:r>
              <a:rPr lang="en-US" b="1" dirty="0" smtClean="0"/>
              <a:t>Reduce Inventory</a:t>
            </a:r>
          </a:p>
          <a:p>
            <a:pPr fontAlgn="base"/>
            <a:r>
              <a:rPr lang="en-US" dirty="0" err="1" smtClean="0"/>
              <a:t>Kanban</a:t>
            </a:r>
            <a:r>
              <a:rPr lang="en-US" dirty="0" smtClean="0"/>
              <a:t> will reduce inventory, on average, by 25 to 75%. This saves any company significantly in terms of rent, electricity, and storage space.</a:t>
            </a:r>
          </a:p>
          <a:p>
            <a:pPr fontAlgn="base"/>
            <a:r>
              <a:rPr lang="en-US" dirty="0" smtClean="0"/>
              <a:t>In addition, all of the space freed by the implementation of a </a:t>
            </a:r>
            <a:r>
              <a:rPr lang="en-US" dirty="0" err="1" smtClean="0"/>
              <a:t>kanban</a:t>
            </a:r>
            <a:r>
              <a:rPr lang="en-US" dirty="0" smtClean="0"/>
              <a:t> system can be used for future expansions or new opportunities</a:t>
            </a:r>
          </a:p>
          <a:p>
            <a:endParaRPr lang="en-CA"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Benefits of </a:t>
            </a:r>
            <a:r>
              <a:rPr lang="en-US" dirty="0" err="1" smtClean="0"/>
              <a:t>Kanban</a:t>
            </a:r>
            <a:endParaRPr lang="en-CA" dirty="0"/>
          </a:p>
        </p:txBody>
      </p:sp>
      <p:sp>
        <p:nvSpPr>
          <p:cNvPr id="3" name="Content Placeholder 2"/>
          <p:cNvSpPr>
            <a:spLocks noGrp="1"/>
          </p:cNvSpPr>
          <p:nvPr>
            <p:ph sz="quarter" idx="1"/>
          </p:nvPr>
        </p:nvSpPr>
        <p:spPr/>
        <p:txBody>
          <a:bodyPr/>
          <a:lstStyle/>
          <a:p>
            <a:pPr fontAlgn="base">
              <a:buNone/>
            </a:pPr>
            <a:r>
              <a:rPr lang="en-US" b="1" dirty="0" smtClean="0"/>
              <a:t>Improve work flow</a:t>
            </a:r>
          </a:p>
          <a:p>
            <a:pPr fontAlgn="base"/>
            <a:r>
              <a:rPr lang="en-US" dirty="0" smtClean="0"/>
              <a:t>The visually organized environment ensures all parts are easily found and continually stocked.</a:t>
            </a:r>
          </a:p>
          <a:p>
            <a:pPr fontAlgn="base"/>
            <a:r>
              <a:rPr lang="en-US" dirty="0" smtClean="0"/>
              <a:t>The speed of moving from one task to another is significantly reduced by the creation of clearly marked flow lanes, </a:t>
            </a:r>
            <a:r>
              <a:rPr lang="en-US" dirty="0" err="1" smtClean="0"/>
              <a:t>kanban</a:t>
            </a:r>
            <a:r>
              <a:rPr lang="en-US" dirty="0" smtClean="0"/>
              <a:t> cards, and clearly marked labels.</a:t>
            </a:r>
          </a:p>
          <a:p>
            <a:endParaRPr lang="en-CA"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Benefits of </a:t>
            </a:r>
            <a:r>
              <a:rPr lang="en-US" dirty="0" err="1" smtClean="0"/>
              <a:t>Kanban</a:t>
            </a:r>
            <a:endParaRPr lang="en-CA" dirty="0"/>
          </a:p>
        </p:txBody>
      </p:sp>
      <p:sp>
        <p:nvSpPr>
          <p:cNvPr id="3" name="Content Placeholder 2"/>
          <p:cNvSpPr>
            <a:spLocks noGrp="1"/>
          </p:cNvSpPr>
          <p:nvPr>
            <p:ph sz="quarter" idx="1"/>
          </p:nvPr>
        </p:nvSpPr>
        <p:spPr/>
        <p:txBody>
          <a:bodyPr/>
          <a:lstStyle/>
          <a:p>
            <a:pPr>
              <a:buNone/>
            </a:pPr>
            <a:r>
              <a:rPr lang="en-US" b="1" dirty="0" smtClean="0"/>
              <a:t>Prevent Overproduction</a:t>
            </a:r>
          </a:p>
          <a:p>
            <a:r>
              <a:rPr lang="en-US" dirty="0" smtClean="0"/>
              <a:t>Because parts are only created at the visual signal by the </a:t>
            </a:r>
            <a:r>
              <a:rPr lang="en-US" dirty="0" err="1" smtClean="0"/>
              <a:t>kanban</a:t>
            </a:r>
            <a:r>
              <a:rPr lang="en-US" dirty="0" smtClean="0"/>
              <a:t> label (link), inventory is much less likely to be overproduced. Resulting in significant savings in the holding of stock.</a:t>
            </a:r>
          </a:p>
          <a:p>
            <a:endParaRPr lang="en-CA"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Benefits of </a:t>
            </a:r>
            <a:r>
              <a:rPr lang="en-US" dirty="0" err="1" smtClean="0"/>
              <a:t>Kanban</a:t>
            </a:r>
            <a:endParaRPr lang="en-CA" dirty="0"/>
          </a:p>
        </p:txBody>
      </p:sp>
      <p:sp>
        <p:nvSpPr>
          <p:cNvPr id="3" name="Content Placeholder 2"/>
          <p:cNvSpPr>
            <a:spLocks noGrp="1"/>
          </p:cNvSpPr>
          <p:nvPr>
            <p:ph sz="quarter" idx="1"/>
          </p:nvPr>
        </p:nvSpPr>
        <p:spPr/>
        <p:txBody>
          <a:bodyPr/>
          <a:lstStyle/>
          <a:p>
            <a:pPr>
              <a:buNone/>
            </a:pPr>
            <a:r>
              <a:rPr lang="en-US" b="1" dirty="0" smtClean="0"/>
              <a:t> Improves responsiveness to changes in demand</a:t>
            </a:r>
          </a:p>
          <a:p>
            <a:r>
              <a:rPr lang="en-US" dirty="0" smtClean="0"/>
              <a:t>Unlike a predictive system, </a:t>
            </a:r>
            <a:r>
              <a:rPr lang="en-US" dirty="0" err="1" smtClean="0"/>
              <a:t>kanban</a:t>
            </a:r>
            <a:r>
              <a:rPr lang="en-US" dirty="0" smtClean="0"/>
              <a:t> immediately reacts to the environment. By responding to clearly and easily read </a:t>
            </a:r>
            <a:r>
              <a:rPr lang="en-US" dirty="0" err="1" smtClean="0"/>
              <a:t>kanban</a:t>
            </a:r>
            <a:r>
              <a:rPr lang="en-US" dirty="0" smtClean="0"/>
              <a:t> cards the lag time between a shift in demand and a shift in production is almost non-existent.</a:t>
            </a:r>
          </a:p>
          <a:p>
            <a:r>
              <a:rPr lang="en-US" b="1" dirty="0" smtClean="0"/>
              <a:t>Minimize risk of obsolete inventory, because inventory is only created as it is needed.</a:t>
            </a:r>
            <a:endParaRPr lang="en-CA"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2800" b="1" dirty="0" smtClean="0"/>
              <a:t>Common misunderstandings about </a:t>
            </a:r>
            <a:r>
              <a:rPr lang="en-CA" sz="2800" b="1" dirty="0" err="1" smtClean="0"/>
              <a:t>Kanban</a:t>
            </a:r>
            <a:endParaRPr lang="en-CA" sz="2800" dirty="0"/>
          </a:p>
        </p:txBody>
      </p:sp>
      <p:sp>
        <p:nvSpPr>
          <p:cNvPr id="3" name="Content Placeholder 2"/>
          <p:cNvSpPr>
            <a:spLocks noGrp="1"/>
          </p:cNvSpPr>
          <p:nvPr>
            <p:ph sz="quarter" idx="1"/>
          </p:nvPr>
        </p:nvSpPr>
        <p:spPr/>
        <p:txBody>
          <a:bodyPr>
            <a:normAutofit fontScale="70000" lnSpcReduction="20000"/>
          </a:bodyPr>
          <a:lstStyle/>
          <a:p>
            <a:r>
              <a:rPr lang="en-US" b="1" dirty="0" smtClean="0"/>
              <a:t>Myth: </a:t>
            </a:r>
            <a:r>
              <a:rPr lang="en-US" dirty="0" smtClean="0"/>
              <a:t>With </a:t>
            </a:r>
            <a:r>
              <a:rPr lang="en-US" dirty="0" err="1" smtClean="0"/>
              <a:t>Kanban</a:t>
            </a:r>
            <a:r>
              <a:rPr lang="en-US" dirty="0" smtClean="0"/>
              <a:t> you don’t use iterations</a:t>
            </a:r>
          </a:p>
          <a:p>
            <a:r>
              <a:rPr lang="en-US" b="1" dirty="0" smtClean="0"/>
              <a:t>Fact:</a:t>
            </a:r>
            <a:r>
              <a:rPr lang="en-US" dirty="0" smtClean="0"/>
              <a:t> With </a:t>
            </a:r>
            <a:r>
              <a:rPr lang="en-US" dirty="0" err="1" smtClean="0"/>
              <a:t>Kanban</a:t>
            </a:r>
            <a:r>
              <a:rPr lang="en-US" dirty="0" smtClean="0"/>
              <a:t> iterations are optional. Do it only if you have a need for it in your context.</a:t>
            </a:r>
          </a:p>
          <a:p>
            <a:pPr>
              <a:buNone/>
            </a:pPr>
            <a:endParaRPr lang="en-US" dirty="0" smtClean="0"/>
          </a:p>
          <a:p>
            <a:r>
              <a:rPr lang="en-US" b="1" dirty="0" smtClean="0"/>
              <a:t>Myth:</a:t>
            </a:r>
            <a:r>
              <a:rPr lang="en-US" dirty="0" smtClean="0"/>
              <a:t> With </a:t>
            </a:r>
            <a:r>
              <a:rPr lang="en-US" dirty="0" err="1" smtClean="0"/>
              <a:t>Kanban</a:t>
            </a:r>
            <a:r>
              <a:rPr lang="en-US" dirty="0" smtClean="0"/>
              <a:t> you don’t estimate</a:t>
            </a:r>
          </a:p>
          <a:p>
            <a:r>
              <a:rPr lang="en-US" b="1" dirty="0" smtClean="0"/>
              <a:t>Fact: </a:t>
            </a:r>
            <a:r>
              <a:rPr lang="en-US" dirty="0" smtClean="0"/>
              <a:t>With </a:t>
            </a:r>
            <a:r>
              <a:rPr lang="en-US" dirty="0" err="1" smtClean="0"/>
              <a:t>Kanban</a:t>
            </a:r>
            <a:r>
              <a:rPr lang="en-US" dirty="0" smtClean="0"/>
              <a:t> estimation is optional. Do it only if you have a need for it in your context.</a:t>
            </a:r>
          </a:p>
          <a:p>
            <a:pPr>
              <a:buNone/>
            </a:pPr>
            <a:endParaRPr lang="en-US" dirty="0" smtClean="0"/>
          </a:p>
          <a:p>
            <a:r>
              <a:rPr lang="en-US" b="1" dirty="0" smtClean="0"/>
              <a:t>Myth:</a:t>
            </a:r>
            <a:r>
              <a:rPr lang="en-US" dirty="0" smtClean="0"/>
              <a:t> </a:t>
            </a:r>
            <a:r>
              <a:rPr lang="en-US" dirty="0" err="1" smtClean="0"/>
              <a:t>Kanban</a:t>
            </a:r>
            <a:r>
              <a:rPr lang="en-US" dirty="0" smtClean="0"/>
              <a:t> is better than other tools</a:t>
            </a:r>
          </a:p>
          <a:p>
            <a:r>
              <a:rPr lang="en-US" b="1" dirty="0" smtClean="0"/>
              <a:t>Fact:</a:t>
            </a:r>
            <a:r>
              <a:rPr lang="en-US" dirty="0" smtClean="0"/>
              <a:t> </a:t>
            </a:r>
            <a:r>
              <a:rPr lang="en-US" dirty="0" err="1" smtClean="0"/>
              <a:t>Kanban</a:t>
            </a:r>
            <a:r>
              <a:rPr lang="en-US" dirty="0" smtClean="0"/>
              <a:t> is just a process tool, and there is no such thing as a universally good or bad tool. </a:t>
            </a:r>
            <a:br>
              <a:rPr lang="en-US" dirty="0" smtClean="0"/>
            </a:br>
            <a:endParaRPr lang="en-US" dirty="0" smtClean="0"/>
          </a:p>
          <a:p>
            <a:r>
              <a:rPr lang="en-US" b="1" dirty="0" smtClean="0"/>
              <a:t>Myth:</a:t>
            </a:r>
            <a:r>
              <a:rPr lang="en-US" dirty="0" smtClean="0"/>
              <a:t> </a:t>
            </a:r>
            <a:r>
              <a:rPr lang="en-US" dirty="0" err="1" smtClean="0"/>
              <a:t>Kanban</a:t>
            </a:r>
            <a:r>
              <a:rPr lang="en-US" dirty="0" smtClean="0"/>
              <a:t> is a drop-in replacement to other tools.</a:t>
            </a:r>
          </a:p>
          <a:p>
            <a:r>
              <a:rPr lang="en-US" b="1" dirty="0" smtClean="0"/>
              <a:t>Fact:</a:t>
            </a:r>
            <a:r>
              <a:rPr lang="en-US" dirty="0" smtClean="0"/>
              <a:t> </a:t>
            </a:r>
            <a:r>
              <a:rPr lang="en-US" dirty="0" err="1" smtClean="0"/>
              <a:t>Kanban</a:t>
            </a:r>
            <a:r>
              <a:rPr lang="en-US" dirty="0" smtClean="0"/>
              <a:t> is just about managing workflow. It hardly replaces anything. What it does do, however, is drive change. In </a:t>
            </a:r>
            <a:r>
              <a:rPr lang="en-US" dirty="0" err="1" smtClean="0"/>
              <a:t>Kanban</a:t>
            </a:r>
            <a:r>
              <a:rPr lang="en-US" dirty="0" smtClean="0"/>
              <a:t> you start with whatever process you have, visualize it, introduce WIP limits, and then evolve from there.</a:t>
            </a:r>
          </a:p>
          <a:p>
            <a:endParaRPr lang="en-CA"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What is kaizen?</a:t>
            </a:r>
            <a:endParaRPr lang="en-CA" dirty="0"/>
          </a:p>
        </p:txBody>
      </p:sp>
      <p:sp>
        <p:nvSpPr>
          <p:cNvPr id="3" name="Content Placeholder 2"/>
          <p:cNvSpPr>
            <a:spLocks noGrp="1"/>
          </p:cNvSpPr>
          <p:nvPr>
            <p:ph sz="quarter" idx="1"/>
          </p:nvPr>
        </p:nvSpPr>
        <p:spPr/>
        <p:txBody>
          <a:bodyPr>
            <a:normAutofit lnSpcReduction="10000"/>
          </a:bodyPr>
          <a:lstStyle/>
          <a:p>
            <a:pPr fontAlgn="base"/>
            <a:r>
              <a:rPr lang="en-US" b="1" dirty="0" smtClean="0"/>
              <a:t>Kai</a:t>
            </a:r>
            <a:r>
              <a:rPr lang="en-US" dirty="0" smtClean="0"/>
              <a:t> is an idea of change or the action to correct — </a:t>
            </a:r>
            <a:r>
              <a:rPr lang="en-US" b="1" dirty="0" smtClean="0"/>
              <a:t>Zen </a:t>
            </a:r>
            <a:r>
              <a:rPr lang="en-US" dirty="0" smtClean="0"/>
              <a:t>means "good“</a:t>
            </a:r>
          </a:p>
          <a:p>
            <a:pPr fontAlgn="base"/>
            <a:r>
              <a:rPr lang="en-US" sz="2800" dirty="0" smtClean="0"/>
              <a:t>kaizen means “change for the better.</a:t>
            </a:r>
            <a:endParaRPr lang="en-US" dirty="0" smtClean="0"/>
          </a:p>
          <a:p>
            <a:pPr fontAlgn="base"/>
            <a:r>
              <a:rPr lang="en-US" i="1" dirty="0" smtClean="0"/>
              <a:t>"Kaizen is the </a:t>
            </a:r>
            <a:r>
              <a:rPr lang="en-US" b="1" i="1" dirty="0" smtClean="0"/>
              <a:t>means to achieve</a:t>
            </a:r>
            <a:r>
              <a:rPr lang="en-US" i="1" dirty="0" smtClean="0"/>
              <a:t> a corporate strategy, not the strategy."</a:t>
            </a:r>
            <a:r>
              <a:rPr lang="en-US" dirty="0" smtClean="0"/>
              <a:t> - </a:t>
            </a:r>
            <a:r>
              <a:rPr lang="en-US" b="1" dirty="0" smtClean="0"/>
              <a:t>Masaaki Imai</a:t>
            </a:r>
            <a:endParaRPr lang="en-US" dirty="0" smtClean="0"/>
          </a:p>
          <a:p>
            <a:pPr fontAlgn="base"/>
            <a:r>
              <a:rPr lang="en-US" dirty="0" smtClean="0"/>
              <a:t>Kaizen is a Japanese business philosophy focused on making constant improvements. Its underlying concept stresses there will always be room for improvement. Fundamentally, kaizen aims to improve all activities and processes and eliminate waste and excess.</a:t>
            </a:r>
          </a:p>
          <a:p>
            <a:endParaRPr lang="en-CA"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CA" dirty="0"/>
          </a:p>
        </p:txBody>
      </p:sp>
      <p:sp>
        <p:nvSpPr>
          <p:cNvPr id="3" name="Content Placeholder 2"/>
          <p:cNvSpPr>
            <a:spLocks noGrp="1"/>
          </p:cNvSpPr>
          <p:nvPr>
            <p:ph sz="quarter" idx="1"/>
          </p:nvPr>
        </p:nvSpPr>
        <p:spPr/>
        <p:txBody>
          <a:bodyPr/>
          <a:lstStyle/>
          <a:p>
            <a:r>
              <a:rPr lang="en-CA" dirty="0" smtClean="0">
                <a:hlinkClick r:id="rId3"/>
              </a:rPr>
              <a:t>http://www.graphicproducts.com/tutorials</a:t>
            </a:r>
            <a:endParaRPr lang="en-CA" dirty="0" smtClean="0"/>
          </a:p>
          <a:p>
            <a:r>
              <a:rPr lang="en-US" dirty="0" smtClean="0">
                <a:hlinkClick r:id="rId4"/>
              </a:rPr>
              <a:t>www.strategosinc.com</a:t>
            </a:r>
            <a:endParaRPr lang="en-US" dirty="0" smtClean="0"/>
          </a:p>
          <a:p>
            <a:pPr>
              <a:buNone/>
            </a:pPr>
            <a:endParaRPr lang="en-CA"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1212</TotalTime>
  <Words>486</Words>
  <Application>Microsoft Office PowerPoint</Application>
  <PresentationFormat>On-screen Show (4:3)</PresentationFormat>
  <Paragraphs>87</Paragraphs>
  <Slides>15</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Calibri</vt:lpstr>
      <vt:lpstr>Georgia</vt:lpstr>
      <vt:lpstr>Wingdings</vt:lpstr>
      <vt:lpstr>Wingdings 2</vt:lpstr>
      <vt:lpstr>Civic</vt:lpstr>
      <vt:lpstr>Introduction to Kanban</vt:lpstr>
      <vt:lpstr>What is Kanban</vt:lpstr>
      <vt:lpstr>How does Kanban work?</vt:lpstr>
      <vt:lpstr>Example Kanban</vt:lpstr>
      <vt:lpstr>Kanban</vt:lpstr>
      <vt:lpstr>Kanban vs. Current Process</vt:lpstr>
      <vt:lpstr>Comparison to Other Systems</vt:lpstr>
      <vt:lpstr>What are the benefits of Kanban?</vt:lpstr>
      <vt:lpstr>Benefits of Kanban</vt:lpstr>
      <vt:lpstr>Benefits of Kanban</vt:lpstr>
      <vt:lpstr>Benefits of Kanban</vt:lpstr>
      <vt:lpstr>Benefits of Kanban</vt:lpstr>
      <vt:lpstr>Common misunderstandings about Kanban</vt:lpstr>
      <vt:lpstr>What is kaizen?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Kanban</dc:title>
  <dc:creator>Nour  Elkadri</dc:creator>
  <cp:lastModifiedBy>Irina Neaga</cp:lastModifiedBy>
  <cp:revision>4</cp:revision>
  <dcterms:created xsi:type="dcterms:W3CDTF">2011-09-29T15:36:25Z</dcterms:created>
  <dcterms:modified xsi:type="dcterms:W3CDTF">2019-01-29T11:22:54Z</dcterms:modified>
</cp:coreProperties>
</file>